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1">
  <p:sldMasterIdLst>
    <p:sldMasterId id="2147483729" r:id="rId4"/>
  </p:sldMasterIdLst>
  <p:notesMasterIdLst>
    <p:notesMasterId r:id="rId9"/>
  </p:notesMasterIdLst>
  <p:handoutMasterIdLst>
    <p:handoutMasterId r:id="rId10"/>
  </p:handoutMasterIdLst>
  <p:sldIdLst>
    <p:sldId id="303" r:id="rId5"/>
    <p:sldId id="970" r:id="rId6"/>
    <p:sldId id="972" r:id="rId7"/>
    <p:sldId id="704" r:id="rId8"/>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sson User 10-11" initials="EU" lastIdx="1" clrIdx="0">
    <p:extLst>
      <p:ext uri="{19B8F6BF-5375-455C-9EA6-DF929625EA0E}">
        <p15:presenceInfo xmlns:p15="http://schemas.microsoft.com/office/powerpoint/2012/main" userId="Ericsson User 10-11" providerId="None"/>
      </p:ext>
    </p:extLst>
  </p:cmAuthor>
  <p:cmAuthor id="2" name="Ericsson User 12-02"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C88D0"/>
    <a:srgbClr val="2A6EA8"/>
    <a:srgbClr val="0000FF"/>
    <a:srgbClr val="FFFFCC"/>
    <a:srgbClr val="72AF2F"/>
    <a:srgbClr val="C1E442"/>
    <a:srgbClr val="FFFF99"/>
    <a:srgbClr val="C6D254"/>
    <a:srgbClr val="000000"/>
    <a:srgbClr val="B1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023" autoAdjust="0"/>
    <p:restoredTop sz="93362" autoAdjust="0"/>
  </p:normalViewPr>
  <p:slideViewPr>
    <p:cSldViewPr snapToGrid="0">
      <p:cViewPr varScale="1">
        <p:scale>
          <a:sx n="85" d="100"/>
          <a:sy n="85" d="100"/>
        </p:scale>
        <p:origin x="876" y="7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1/18/2022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1/18/2022</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19100" y="1579034"/>
            <a:ext cx="11353800" cy="4487333"/>
          </a:xfrm>
        </p:spPr>
        <p:txBody>
          <a:bodyPr/>
          <a:lstStyle>
            <a:lvl1pPr>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lvl6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4" name="Title 3"/>
          <p:cNvSpPr>
            <a:spLocks noGrp="1"/>
          </p:cNvSpPr>
          <p:nvPr>
            <p:ph type="title" hasCustomPrompt="1"/>
          </p:nvPr>
        </p:nvSpPr>
        <p:spPr/>
        <p:txBody>
          <a:bodyPr/>
          <a:lstStyle/>
          <a:p>
            <a:r>
              <a:rPr lang="fr-FR" noProof="0" dirty="0"/>
              <a:t>Cliquez pour modifier le titre</a:t>
            </a:r>
            <a:endParaRPr lang="en-GB" dirty="0"/>
          </a:p>
        </p:txBody>
      </p:sp>
    </p:spTree>
    <p:extLst>
      <p:ext uri="{BB962C8B-B14F-4D97-AF65-F5344CB8AC3E}">
        <p14:creationId xmlns:p14="http://schemas.microsoft.com/office/powerpoint/2010/main" val="4069521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dirty="0"/>
              <a:t>Click to edit Master title style</a:t>
            </a:r>
            <a:endParaRPr lang="en-IE" dirty="0"/>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3935757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47700" y="6376873"/>
            <a:ext cx="9271000"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647700" y="6366056"/>
            <a:ext cx="8925278" cy="323171"/>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100" b="1" spc="300" dirty="0">
                <a:ea typeface="+mn-ea"/>
                <a:cs typeface="Arial" panose="020B0604020202020204" pitchFamily="34" charset="0"/>
              </a:rPr>
              <a:t>S5-221640 </a:t>
            </a:r>
            <a:r>
              <a:rPr lang="en-US" sz="1100" b="1" spc="300" dirty="0">
                <a:ea typeface="+mn-ea"/>
                <a:cs typeface="Arial" panose="020B0604020202020204" pitchFamily="34" charset="0"/>
              </a:rPr>
              <a:t>Discussion paper on Charging Solution for Roaming with Local Breakout</a:t>
            </a:r>
            <a:endParaRPr lang="en-GB" sz="1067" b="1" spc="400" dirty="0">
              <a:solidFill>
                <a:schemeClr val="bg1"/>
              </a:solidFill>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40" r:id="rId2"/>
    <p:sldLayoutId id="2147483941"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967678" y="2322739"/>
            <a:ext cx="8621712" cy="1966143"/>
          </a:xfrm>
        </p:spPr>
        <p:txBody>
          <a:bodyPr>
            <a:noAutofit/>
          </a:bodyPr>
          <a:lstStyle/>
          <a:p>
            <a:pPr>
              <a:defRPr/>
            </a:pPr>
            <a:r>
              <a:rPr lang="en-GB" sz="4800" b="1" i="1" dirty="0">
                <a:effectLst>
                  <a:outerShdw blurRad="38100" dist="38100" dir="2700000" algn="tl">
                    <a:srgbClr val="C0C0C0"/>
                  </a:outerShdw>
                </a:effectLst>
              </a:rPr>
              <a:t>  </a:t>
            </a:r>
            <a:br>
              <a:rPr lang="en-GB" sz="4800" dirty="0"/>
            </a:br>
            <a:r>
              <a:rPr lang="en-GB" sz="4800" dirty="0"/>
              <a:t> </a:t>
            </a:r>
            <a:r>
              <a:rPr lang="en-GB" altLang="zh-CN" sz="4800" b="1" dirty="0"/>
              <a:t>Discussion paper on Charging Solution for Roaming with Local Breakout</a:t>
            </a: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054990" y="4567459"/>
            <a:ext cx="8534400" cy="475059"/>
          </a:xfrm>
        </p:spPr>
        <p:txBody>
          <a:bodyPr/>
          <a:lstStyle/>
          <a:p>
            <a:pPr>
              <a:lnSpc>
                <a:spcPct val="80000"/>
              </a:lnSpc>
            </a:pPr>
            <a:r>
              <a:rPr lang="en-US" altLang="en-US" sz="4000" dirty="0">
                <a:latin typeface="Arial" panose="020B0604020202020204" pitchFamily="34" charset="0"/>
              </a:rPr>
              <a:t>Vodafone</a:t>
            </a:r>
          </a:p>
          <a:p>
            <a:pPr>
              <a:lnSpc>
                <a:spcPct val="80000"/>
              </a:lnSpc>
            </a:pPr>
            <a:br>
              <a:rPr lang="en-US" altLang="en-US" sz="2667" dirty="0">
                <a:latin typeface="Arial" panose="020B0604020202020204" pitchFamily="34" charset="0"/>
              </a:rPr>
            </a:br>
            <a:endParaRPr lang="en-US" altLang="en-US" sz="2667" dirty="0">
              <a:latin typeface="Arial" panose="020B0604020202020204" pitchFamily="34" charset="0"/>
            </a:endParaRPr>
          </a:p>
          <a:p>
            <a:pPr>
              <a:lnSpc>
                <a:spcPct val="80000"/>
              </a:lnSpc>
              <a:defRPr/>
            </a:pPr>
            <a:endParaRPr lang="en-GB" altLang="en-US" sz="2667" dirty="0">
              <a:latin typeface="Arial" panose="020B0604020202020204"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19100" y="1579034"/>
            <a:ext cx="11353800" cy="3862916"/>
          </a:xfrm>
        </p:spPr>
        <p:txBody>
          <a:bodyPr/>
          <a:lstStyle/>
          <a:p>
            <a:r>
              <a:rPr lang="en-GB" sz="2000" dirty="0"/>
              <a:t>For traffic that has requirements on low latency especially in the case of edge computing, it is  inefficient to route the traffic to the home network, therefore adoption of local breakout in visited network has been seen crucial. </a:t>
            </a:r>
          </a:p>
          <a:p>
            <a:r>
              <a:rPr lang="en-GB" sz="2000" dirty="0"/>
              <a:t>This will require the possibility for the visited network to convey charging information towards the home network and the home network to do retail charging of its subscribers in a local breakout scenario.</a:t>
            </a:r>
          </a:p>
          <a:p>
            <a:r>
              <a:rPr lang="en-GB" sz="2000" dirty="0"/>
              <a:t>A solution for Rel-17 is crucial for commercial deployments in the short term, to avoid proliferation of proprietary solution that would difficult interoperability </a:t>
            </a:r>
          </a:p>
          <a:p>
            <a:endParaRPr lang="en-US" sz="2000" dirty="0"/>
          </a:p>
        </p:txBody>
      </p:sp>
      <p:sp>
        <p:nvSpPr>
          <p:cNvPr id="3" name="Titre 2"/>
          <p:cNvSpPr>
            <a:spLocks noGrp="1"/>
          </p:cNvSpPr>
          <p:nvPr>
            <p:ph type="title"/>
          </p:nvPr>
        </p:nvSpPr>
        <p:spPr/>
        <p:txBody>
          <a:bodyPr/>
          <a:lstStyle/>
          <a:p>
            <a:r>
              <a:rPr lang="en-US" dirty="0"/>
              <a:t>Rationale</a:t>
            </a:r>
          </a:p>
        </p:txBody>
      </p:sp>
    </p:spTree>
    <p:extLst>
      <p:ext uri="{BB962C8B-B14F-4D97-AF65-F5344CB8AC3E}">
        <p14:creationId xmlns:p14="http://schemas.microsoft.com/office/powerpoint/2010/main" val="798663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6FE963-2D01-4474-90C4-D418639B42ED}"/>
              </a:ext>
            </a:extLst>
          </p:cNvPr>
          <p:cNvSpPr>
            <a:spLocks noGrp="1"/>
          </p:cNvSpPr>
          <p:nvPr>
            <p:ph idx="1"/>
          </p:nvPr>
        </p:nvSpPr>
        <p:spPr/>
        <p:txBody>
          <a:bodyPr/>
          <a:lstStyle/>
          <a:p>
            <a:r>
              <a:rPr lang="en-GB" sz="3200" dirty="0"/>
              <a:t>WID covering solution proposed in #2.2 within Release 17.</a:t>
            </a:r>
          </a:p>
          <a:p>
            <a:pPr lvl="1"/>
            <a:r>
              <a:rPr lang="en-GB" sz="2400" dirty="0"/>
              <a:t>Timeline: SA5#141 and SA5#142.</a:t>
            </a:r>
          </a:p>
          <a:p>
            <a:pPr lvl="1"/>
            <a:r>
              <a:rPr lang="en-GB" sz="2400" dirty="0"/>
              <a:t>Focused on the following aspects:</a:t>
            </a:r>
          </a:p>
          <a:p>
            <a:pPr lvl="2"/>
            <a:r>
              <a:rPr lang="en-GB" sz="1800" dirty="0"/>
              <a:t>Collect charging information in the visited MNO network for the purpose of wholesale charging towards the home MNO</a:t>
            </a:r>
          </a:p>
          <a:p>
            <a:pPr lvl="2"/>
            <a:r>
              <a:rPr lang="en-GB" sz="1800" dirty="0"/>
              <a:t>Collect charging information in the visited MNO network and convey it to the home MNO network for the purpose of retail charging</a:t>
            </a:r>
          </a:p>
          <a:p>
            <a:pPr lvl="2"/>
            <a:r>
              <a:rPr lang="en-GB" sz="1800" dirty="0"/>
              <a:t>Collect charging information in the MNO’s network for the purpose of wholesale charging towards an additional charging model actor e.g. MVNO</a:t>
            </a:r>
          </a:p>
          <a:p>
            <a:pPr lvl="1"/>
            <a:r>
              <a:rPr lang="en-GB" sz="2400" dirty="0"/>
              <a:t>Supporters and contributors invited.</a:t>
            </a:r>
          </a:p>
          <a:p>
            <a:pPr lvl="2"/>
            <a:endParaRPr lang="en-GB" sz="1800" dirty="0"/>
          </a:p>
          <a:p>
            <a:pPr lvl="2"/>
            <a:endParaRPr lang="en-GB" sz="1800" dirty="0"/>
          </a:p>
        </p:txBody>
      </p:sp>
      <p:sp>
        <p:nvSpPr>
          <p:cNvPr id="3" name="Title 2">
            <a:extLst>
              <a:ext uri="{FF2B5EF4-FFF2-40B4-BE49-F238E27FC236}">
                <a16:creationId xmlns:a16="http://schemas.microsoft.com/office/drawing/2014/main" id="{3CE2E419-6AF8-473F-BCB9-B55A3233A054}"/>
              </a:ext>
            </a:extLst>
          </p:cNvPr>
          <p:cNvSpPr>
            <a:spLocks noGrp="1"/>
          </p:cNvSpPr>
          <p:nvPr>
            <p:ph type="title"/>
          </p:nvPr>
        </p:nvSpPr>
        <p:spPr/>
        <p:txBody>
          <a:bodyPr/>
          <a:lstStyle/>
          <a:p>
            <a:r>
              <a:rPr lang="en-GB" dirty="0"/>
              <a:t>Proposal</a:t>
            </a:r>
          </a:p>
        </p:txBody>
      </p:sp>
    </p:spTree>
    <p:extLst>
      <p:ext uri="{BB962C8B-B14F-4D97-AF65-F5344CB8AC3E}">
        <p14:creationId xmlns:p14="http://schemas.microsoft.com/office/powerpoint/2010/main" val="3696045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2870" y="2787365"/>
            <a:ext cx="8221835" cy="519616"/>
          </a:xfrm>
        </p:spPr>
        <p:txBody>
          <a:bodyPr/>
          <a:lstStyle/>
          <a:p>
            <a:r>
              <a:rPr lang="sv-SE" sz="4400" dirty="0" err="1"/>
              <a:t>Thank</a:t>
            </a:r>
            <a:r>
              <a:rPr lang="sv-SE" sz="4400" dirty="0"/>
              <a:t> </a:t>
            </a:r>
            <a:r>
              <a:rPr lang="sv-SE" sz="4400" dirty="0" err="1"/>
              <a:t>you</a:t>
            </a:r>
            <a:r>
              <a:rPr lang="sv-SE" sz="4400" dirty="0"/>
              <a:t>!</a:t>
            </a:r>
          </a:p>
        </p:txBody>
      </p:sp>
    </p:spTree>
    <p:extLst>
      <p:ext uri="{BB962C8B-B14F-4D97-AF65-F5344CB8AC3E}">
        <p14:creationId xmlns:p14="http://schemas.microsoft.com/office/powerpoint/2010/main" val="1195480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3C568A-0C46-4592-BB68-CDB41342D77A}">
  <ds:schemaRefs>
    <ds:schemaRef ds:uri="6f846979-0e6f-42ff-8b87-e1893efeda99"/>
    <ds:schemaRef ds:uri="http://purl.org/dc/dcmitype/"/>
    <ds:schemaRef ds:uri="http://schemas.microsoft.com/office/2006/documentManagement/types"/>
    <ds:schemaRef ds:uri="http://purl.org/dc/elements/1.1/"/>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3.xml><?xml version="1.0" encoding="utf-8"?>
<ds:datastoreItem xmlns:ds="http://schemas.openxmlformats.org/officeDocument/2006/customXml" ds:itemID="{CA0C5451-E459-4FFF-ABEC-04BA6559BC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TotalTime>
  <Words>213</Words>
  <Application>Microsoft Office PowerPoint</Application>
  <PresentationFormat>Widescreen</PresentationFormat>
  <Paragraphs>17</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Times New Roman</vt:lpstr>
      <vt:lpstr>Office Theme</vt:lpstr>
      <vt:lpstr>    Discussion paper on Charging Solution for Roaming with Local Breakout </vt:lpstr>
      <vt:lpstr>Rationale</vt:lpstr>
      <vt:lpstr>Proposal</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MATRIXX Software</cp:lastModifiedBy>
  <cp:revision>660</cp:revision>
  <dcterms:created xsi:type="dcterms:W3CDTF">2019-03-13T01:38:36Z</dcterms:created>
  <dcterms:modified xsi:type="dcterms:W3CDTF">2022-01-18T16:23:04Z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(3)j5DyKr/9ztn2R3WhsbN2tKLwFsa7oHYXQVnp0tIZ/+0Hze0xIfyIprhkhhCA6/mLnwNF+9Ol
fB76OGGHaQsn4AtAra4o5hGlBf9SGcByym32dnNr8lTDugm9pcwSVqzVLW5t0oMSZcVdHbal
Bljy71TdMU67HjwQgF+NEZfTRH++lwzg/mElTNDOLZ0ccAJYay5QRiY4nTazwaNilIC6gWk4
+Tttt4q5J/KMLVGMrH</vt:lpwstr>
  </property>
  <property fmtid="{D5CDD505-2E9C-101B-9397-08002B2CF9AE}" pid="4" name="_2015_ms_pID_7253431">
    <vt:lpwstr>Ma2CcSAAA8Gnp4sZzsPs6puQz/kEo+IBvY1p+sfE8x0HrVm8jNjr6r
4rSETsFQHBkojDKwboIHtrf6OTxksvbHuFIYnWeemj8/3gVA3AQAOTIYKwgcsZRLkK2o3lYL
HD5/yJSH9MahXmEBP1ZdBAjjuWYmlxpu51eXsWGcXOIaVo+iAE6BJPrAt2KEIUF9pYMR2IWE
y0c10tiUADp3sKbpLKeEREOuxy0Z41x8HsY7</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1574815908</vt:lpwstr>
  </property>
  <property fmtid="{D5CDD505-2E9C-101B-9397-08002B2CF9AE}" pid="9" name="_2015_ms_pID_7253432">
    <vt:lpwstr>rSMWCN/yLONsXB4oX7szqmo=</vt:lpwstr>
  </property>
  <property fmtid="{D5CDD505-2E9C-101B-9397-08002B2CF9AE}" pid="10" name="MSIP_Label_0359f705-2ba0-454b-9cfc-6ce5bcaac040_Enabled">
    <vt:lpwstr>true</vt:lpwstr>
  </property>
  <property fmtid="{D5CDD505-2E9C-101B-9397-08002B2CF9AE}" pid="11" name="MSIP_Label_0359f705-2ba0-454b-9cfc-6ce5bcaac040_SetDate">
    <vt:lpwstr>2022-01-13T12:32:31Z</vt:lpwstr>
  </property>
  <property fmtid="{D5CDD505-2E9C-101B-9397-08002B2CF9AE}" pid="12" name="MSIP_Label_0359f705-2ba0-454b-9cfc-6ce5bcaac040_Method">
    <vt:lpwstr>Standard</vt:lpwstr>
  </property>
  <property fmtid="{D5CDD505-2E9C-101B-9397-08002B2CF9AE}" pid="13" name="MSIP_Label_0359f705-2ba0-454b-9cfc-6ce5bcaac040_Name">
    <vt:lpwstr>0359f705-2ba0-454b-9cfc-6ce5bcaac040</vt:lpwstr>
  </property>
  <property fmtid="{D5CDD505-2E9C-101B-9397-08002B2CF9AE}" pid="14" name="MSIP_Label_0359f705-2ba0-454b-9cfc-6ce5bcaac040_SiteId">
    <vt:lpwstr>68283f3b-8487-4c86-adb3-a5228f18b893</vt:lpwstr>
  </property>
  <property fmtid="{D5CDD505-2E9C-101B-9397-08002B2CF9AE}" pid="15" name="MSIP_Label_0359f705-2ba0-454b-9cfc-6ce5bcaac040_ActionId">
    <vt:lpwstr>f67f485f-ff29-4642-89d7-6a3b17cfba07</vt:lpwstr>
  </property>
  <property fmtid="{D5CDD505-2E9C-101B-9397-08002B2CF9AE}" pid="16" name="MSIP_Label_0359f705-2ba0-454b-9cfc-6ce5bcaac040_ContentBits">
    <vt:lpwstr>2</vt:lpwstr>
  </property>
</Properties>
</file>