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9" r:id="rId1"/>
  </p:sldMasterIdLst>
  <p:notesMasterIdLst>
    <p:notesMasterId r:id="rId27"/>
  </p:notesMasterIdLst>
  <p:handoutMasterIdLst>
    <p:handoutMasterId r:id="rId28"/>
  </p:handoutMasterIdLst>
  <p:sldIdLst>
    <p:sldId id="303" r:id="rId2"/>
    <p:sldId id="893" r:id="rId3"/>
    <p:sldId id="894" r:id="rId4"/>
    <p:sldId id="670" r:id="rId5"/>
    <p:sldId id="900" r:id="rId6"/>
    <p:sldId id="636" r:id="rId7"/>
    <p:sldId id="726" r:id="rId8"/>
    <p:sldId id="895" r:id="rId9"/>
    <p:sldId id="898" r:id="rId10"/>
    <p:sldId id="896" r:id="rId11"/>
    <p:sldId id="877" r:id="rId12"/>
    <p:sldId id="902" r:id="rId13"/>
    <p:sldId id="903" r:id="rId14"/>
    <p:sldId id="904" r:id="rId15"/>
    <p:sldId id="905" r:id="rId16"/>
    <p:sldId id="906" r:id="rId17"/>
    <p:sldId id="907" r:id="rId18"/>
    <p:sldId id="908" r:id="rId19"/>
    <p:sldId id="891" r:id="rId20"/>
    <p:sldId id="876" r:id="rId21"/>
    <p:sldId id="737" r:id="rId22"/>
    <p:sldId id="859" r:id="rId23"/>
    <p:sldId id="793" r:id="rId24"/>
    <p:sldId id="860" r:id="rId25"/>
    <p:sldId id="704" r:id="rId26"/>
  </p:sldIdLst>
  <p:sldSz cx="12192000" cy="6858000"/>
  <p:notesSz cx="6797675" cy="9928225"/>
  <p:defaultTextStyle>
    <a:defPPr>
      <a:defRPr lang="en-GB"/>
    </a:defPPr>
    <a:lvl1pPr algn="l" rtl="0" eaLnBrk="0" fontAlgn="base" hangingPunct="0">
      <a:spcBef>
        <a:spcPct val="0"/>
      </a:spcBef>
      <a:spcAft>
        <a:spcPct val="0"/>
      </a:spcAft>
      <a:defRPr sz="1300" kern="1200">
        <a:solidFill>
          <a:schemeClr val="tx1"/>
        </a:solidFill>
        <a:latin typeface="Arial" panose="020B0604020202020204" pitchFamily="34" charset="0"/>
        <a:ea typeface="+mn-ea"/>
        <a:cs typeface="Arial" panose="020B0604020202020204" pitchFamily="34" charset="0"/>
      </a:defRPr>
    </a:lvl1pPr>
    <a:lvl2pPr marL="608013" indent="-150813" algn="l" rtl="0" eaLnBrk="0" fontAlgn="base" hangingPunct="0">
      <a:spcBef>
        <a:spcPct val="0"/>
      </a:spcBef>
      <a:spcAft>
        <a:spcPct val="0"/>
      </a:spcAft>
      <a:defRPr sz="1300" kern="1200">
        <a:solidFill>
          <a:schemeClr val="tx1"/>
        </a:solidFill>
        <a:latin typeface="Arial" panose="020B0604020202020204" pitchFamily="34" charset="0"/>
        <a:ea typeface="+mn-ea"/>
        <a:cs typeface="Arial" panose="020B0604020202020204" pitchFamily="34" charset="0"/>
      </a:defRPr>
    </a:lvl2pPr>
    <a:lvl3pPr marL="1217613" indent="-303213" algn="l" rtl="0" eaLnBrk="0" fontAlgn="base" hangingPunct="0">
      <a:spcBef>
        <a:spcPct val="0"/>
      </a:spcBef>
      <a:spcAft>
        <a:spcPct val="0"/>
      </a:spcAft>
      <a:defRPr sz="1300" kern="1200">
        <a:solidFill>
          <a:schemeClr val="tx1"/>
        </a:solidFill>
        <a:latin typeface="Arial" panose="020B0604020202020204" pitchFamily="34" charset="0"/>
        <a:ea typeface="+mn-ea"/>
        <a:cs typeface="Arial" panose="020B0604020202020204" pitchFamily="34" charset="0"/>
      </a:defRPr>
    </a:lvl3pPr>
    <a:lvl4pPr marL="1827213" indent="-455613" algn="l" rtl="0" eaLnBrk="0" fontAlgn="base" hangingPunct="0">
      <a:spcBef>
        <a:spcPct val="0"/>
      </a:spcBef>
      <a:spcAft>
        <a:spcPct val="0"/>
      </a:spcAft>
      <a:defRPr sz="1300" kern="1200">
        <a:solidFill>
          <a:schemeClr val="tx1"/>
        </a:solidFill>
        <a:latin typeface="Arial" panose="020B0604020202020204" pitchFamily="34" charset="0"/>
        <a:ea typeface="+mn-ea"/>
        <a:cs typeface="Arial" panose="020B0604020202020204" pitchFamily="34" charset="0"/>
      </a:defRPr>
    </a:lvl4pPr>
    <a:lvl5pPr marL="2436813" indent="-608013" algn="l" rtl="0" eaLnBrk="0" fontAlgn="base" hangingPunct="0">
      <a:spcBef>
        <a:spcPct val="0"/>
      </a:spcBef>
      <a:spcAft>
        <a:spcPct val="0"/>
      </a:spcAft>
      <a:defRPr sz="13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3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13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13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1300"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3127">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FF"/>
    <a:srgbClr val="0066FF"/>
    <a:srgbClr val="FF3300"/>
    <a:srgbClr val="72AF2F"/>
    <a:srgbClr val="C1E442"/>
    <a:srgbClr val="FFFFCC"/>
    <a:srgbClr val="C6D254"/>
    <a:srgbClr val="000000"/>
    <a:srgbClr val="5C88D0"/>
    <a:srgbClr val="2A6EA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4409" autoAdjust="0"/>
    <p:restoredTop sz="97931" autoAdjust="0"/>
  </p:normalViewPr>
  <p:slideViewPr>
    <p:cSldViewPr snapToGrid="0">
      <p:cViewPr varScale="1">
        <p:scale>
          <a:sx n="116" d="100"/>
          <a:sy n="116" d="100"/>
        </p:scale>
        <p:origin x="1002" y="102"/>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80" d="100"/>
        <a:sy n="80" d="100"/>
      </p:scale>
      <p:origin x="0" y="0"/>
    </p:cViewPr>
  </p:sorterViewPr>
  <p:notesViewPr>
    <p:cSldViewPr snapToGrid="0">
      <p:cViewPr>
        <p:scale>
          <a:sx n="200" d="100"/>
          <a:sy n="200" d="100"/>
        </p:scale>
        <p:origin x="1428" y="-3630"/>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61"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0" y="0"/>
            <a:ext cx="2946400" cy="496888"/>
          </a:xfrm>
          <a:prstGeom prst="rect">
            <a:avLst/>
          </a:prstGeom>
          <a:noFill/>
          <a:ln w="9525">
            <a:noFill/>
            <a:miter lim="800000"/>
            <a:headEnd/>
            <a:tailEnd/>
          </a:ln>
        </p:spPr>
        <p:txBody>
          <a:bodyPr vert="horz" wrap="square" lIns="92859" tIns="46430" rIns="92859" bIns="46430" numCol="1" anchor="t" anchorCtr="0" compatLnSpc="1">
            <a:prstTxWarp prst="textNoShape">
              <a:avLst/>
            </a:prstTxWarp>
          </a:bodyPr>
          <a:lstStyle>
            <a:lvl1pPr defTabSz="930275" eaLnBrk="1" hangingPunct="1">
              <a:defRPr sz="1200">
                <a:latin typeface="Times New Roman" pitchFamily="18" charset="0"/>
                <a:cs typeface="+mn-cs"/>
              </a:defRPr>
            </a:lvl1pPr>
          </a:lstStyle>
          <a:p>
            <a:pPr>
              <a:defRPr/>
            </a:pPr>
            <a:endParaRPr lang="en-US"/>
          </a:p>
        </p:txBody>
      </p:sp>
      <p:sp>
        <p:nvSpPr>
          <p:cNvPr id="9219" name="Rectangle 3"/>
          <p:cNvSpPr>
            <a:spLocks noGrp="1" noChangeArrowheads="1"/>
          </p:cNvSpPr>
          <p:nvPr>
            <p:ph type="dt" sz="quarter" idx="1"/>
          </p:nvPr>
        </p:nvSpPr>
        <p:spPr bwMode="auto">
          <a:xfrm>
            <a:off x="3851275" y="0"/>
            <a:ext cx="2946400" cy="496888"/>
          </a:xfrm>
          <a:prstGeom prst="rect">
            <a:avLst/>
          </a:prstGeom>
          <a:noFill/>
          <a:ln w="9525">
            <a:noFill/>
            <a:miter lim="800000"/>
            <a:headEnd/>
            <a:tailEnd/>
          </a:ln>
        </p:spPr>
        <p:txBody>
          <a:bodyPr vert="horz" wrap="square" lIns="92859" tIns="46430" rIns="92859" bIns="46430" numCol="1" anchor="t" anchorCtr="0" compatLnSpc="1">
            <a:prstTxWarp prst="textNoShape">
              <a:avLst/>
            </a:prstTxWarp>
          </a:bodyPr>
          <a:lstStyle>
            <a:lvl1pPr algn="r" defTabSz="930275" eaLnBrk="1" hangingPunct="1">
              <a:defRPr sz="1200">
                <a:latin typeface="Times New Roman" pitchFamily="18" charset="0"/>
                <a:cs typeface="+mn-cs"/>
              </a:defRPr>
            </a:lvl1pPr>
          </a:lstStyle>
          <a:p>
            <a:pPr>
              <a:defRPr/>
            </a:pPr>
            <a:fld id="{AA78BAD3-FC21-4679-B770-3EA085F20603}" type="datetime1">
              <a:rPr lang="en-US"/>
              <a:pPr>
                <a:defRPr/>
              </a:pPr>
              <a:t>2/14/2022</a:t>
            </a:fld>
            <a:endParaRPr lang="en-US" dirty="0"/>
          </a:p>
        </p:txBody>
      </p:sp>
      <p:sp>
        <p:nvSpPr>
          <p:cNvPr id="9220" name="Rectangle 4"/>
          <p:cNvSpPr>
            <a:spLocks noGrp="1" noChangeArrowheads="1"/>
          </p:cNvSpPr>
          <p:nvPr>
            <p:ph type="ftr" sz="quarter" idx="2"/>
          </p:nvPr>
        </p:nvSpPr>
        <p:spPr bwMode="auto">
          <a:xfrm>
            <a:off x="0" y="9431338"/>
            <a:ext cx="2946400" cy="496887"/>
          </a:xfrm>
          <a:prstGeom prst="rect">
            <a:avLst/>
          </a:prstGeom>
          <a:noFill/>
          <a:ln w="9525">
            <a:noFill/>
            <a:miter lim="800000"/>
            <a:headEnd/>
            <a:tailEnd/>
          </a:ln>
        </p:spPr>
        <p:txBody>
          <a:bodyPr vert="horz" wrap="square" lIns="92859" tIns="46430" rIns="92859" bIns="46430" numCol="1" anchor="b" anchorCtr="0" compatLnSpc="1">
            <a:prstTxWarp prst="textNoShape">
              <a:avLst/>
            </a:prstTxWarp>
          </a:bodyPr>
          <a:lstStyle>
            <a:lvl1pPr defTabSz="930275" eaLnBrk="1" hangingPunct="1">
              <a:defRPr sz="1200">
                <a:latin typeface="Times New Roman" pitchFamily="18" charset="0"/>
                <a:cs typeface="+mn-cs"/>
              </a:defRPr>
            </a:lvl1pPr>
          </a:lstStyle>
          <a:p>
            <a:pPr>
              <a:defRPr/>
            </a:pPr>
            <a:endParaRPr lang="en-US"/>
          </a:p>
        </p:txBody>
      </p:sp>
      <p:sp>
        <p:nvSpPr>
          <p:cNvPr id="9221" name="Rectangle 5"/>
          <p:cNvSpPr>
            <a:spLocks noGrp="1" noChangeArrowheads="1"/>
          </p:cNvSpPr>
          <p:nvPr>
            <p:ph type="sldNum" sz="quarter" idx="3"/>
          </p:nvPr>
        </p:nvSpPr>
        <p:spPr bwMode="auto">
          <a:xfrm>
            <a:off x="3851275" y="9431338"/>
            <a:ext cx="2946400" cy="496887"/>
          </a:xfrm>
          <a:prstGeom prst="rect">
            <a:avLst/>
          </a:prstGeom>
          <a:noFill/>
          <a:ln w="9525">
            <a:noFill/>
            <a:miter lim="800000"/>
            <a:headEnd/>
            <a:tailEnd/>
          </a:ln>
        </p:spPr>
        <p:txBody>
          <a:bodyPr vert="horz" wrap="square" lIns="92859" tIns="46430" rIns="92859" bIns="46430" numCol="1" anchor="b" anchorCtr="0" compatLnSpc="1">
            <a:prstTxWarp prst="textNoShape">
              <a:avLst/>
            </a:prstTxWarp>
          </a:bodyPr>
          <a:lstStyle>
            <a:lvl1pPr algn="r" defTabSz="930275" eaLnBrk="1" hangingPunct="1">
              <a:defRPr sz="1200">
                <a:latin typeface="Times New Roman" panose="02020603050405020304" pitchFamily="18" charset="0"/>
              </a:defRPr>
            </a:lvl1pPr>
          </a:lstStyle>
          <a:p>
            <a:pPr>
              <a:defRPr/>
            </a:pPr>
            <a:fld id="{817FF792-3EB9-44FA-9386-5606498586BD}" type="slidenum">
              <a:rPr lang="en-GB" altLang="en-US"/>
              <a:pPr>
                <a:defRPr/>
              </a:pPr>
              <a:t>‹#›</a:t>
            </a:fld>
            <a:endParaRPr lang="en-GB" altLang="en-US"/>
          </a:p>
        </p:txBody>
      </p:sp>
    </p:spTree>
    <p:extLst>
      <p:ext uri="{BB962C8B-B14F-4D97-AF65-F5344CB8AC3E}">
        <p14:creationId xmlns:p14="http://schemas.microsoft.com/office/powerpoint/2010/main" val="213165291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46400" cy="496888"/>
          </a:xfrm>
          <a:prstGeom prst="rect">
            <a:avLst/>
          </a:prstGeom>
          <a:noFill/>
          <a:ln w="9525">
            <a:noFill/>
            <a:miter lim="800000"/>
            <a:headEnd/>
            <a:tailEnd/>
          </a:ln>
        </p:spPr>
        <p:txBody>
          <a:bodyPr vert="horz" wrap="square" lIns="92859" tIns="46430" rIns="92859" bIns="46430" numCol="1" anchor="t" anchorCtr="0" compatLnSpc="1">
            <a:prstTxWarp prst="textNoShape">
              <a:avLst/>
            </a:prstTxWarp>
          </a:bodyPr>
          <a:lstStyle>
            <a:lvl1pPr defTabSz="930275" eaLnBrk="1" hangingPunct="1">
              <a:defRPr sz="1200">
                <a:latin typeface="Times New Roman" pitchFamily="18" charset="0"/>
                <a:cs typeface="+mn-cs"/>
              </a:defRPr>
            </a:lvl1pPr>
          </a:lstStyle>
          <a:p>
            <a:pPr>
              <a:defRPr/>
            </a:pPr>
            <a:endParaRPr lang="en-US"/>
          </a:p>
        </p:txBody>
      </p:sp>
      <p:sp>
        <p:nvSpPr>
          <p:cNvPr id="4099" name="Rectangle 3"/>
          <p:cNvSpPr>
            <a:spLocks noGrp="1" noChangeArrowheads="1"/>
          </p:cNvSpPr>
          <p:nvPr>
            <p:ph type="dt" idx="1"/>
          </p:nvPr>
        </p:nvSpPr>
        <p:spPr bwMode="auto">
          <a:xfrm>
            <a:off x="3851275" y="0"/>
            <a:ext cx="2946400" cy="496888"/>
          </a:xfrm>
          <a:prstGeom prst="rect">
            <a:avLst/>
          </a:prstGeom>
          <a:noFill/>
          <a:ln w="9525">
            <a:noFill/>
            <a:miter lim="800000"/>
            <a:headEnd/>
            <a:tailEnd/>
          </a:ln>
        </p:spPr>
        <p:txBody>
          <a:bodyPr vert="horz" wrap="square" lIns="92859" tIns="46430" rIns="92859" bIns="46430" numCol="1" anchor="t" anchorCtr="0" compatLnSpc="1">
            <a:prstTxWarp prst="textNoShape">
              <a:avLst/>
            </a:prstTxWarp>
          </a:bodyPr>
          <a:lstStyle>
            <a:lvl1pPr algn="r" defTabSz="930275" eaLnBrk="1" hangingPunct="1">
              <a:defRPr sz="1200">
                <a:latin typeface="Times New Roman" pitchFamily="18" charset="0"/>
                <a:cs typeface="+mn-cs"/>
              </a:defRPr>
            </a:lvl1pPr>
          </a:lstStyle>
          <a:p>
            <a:pPr>
              <a:defRPr/>
            </a:pPr>
            <a:fld id="{BE730920-F8FB-4BAB-A0E2-B112E44812FA}" type="datetime1">
              <a:rPr lang="en-US"/>
              <a:pPr>
                <a:defRPr/>
              </a:pPr>
              <a:t>2/14/2022</a:t>
            </a:fld>
            <a:endParaRPr lang="en-US" dirty="0"/>
          </a:p>
        </p:txBody>
      </p:sp>
      <p:sp>
        <p:nvSpPr>
          <p:cNvPr id="4100" name="Rectangle 4"/>
          <p:cNvSpPr>
            <a:spLocks noGrp="1" noRot="1" noChangeAspect="1" noChangeArrowheads="1" noTextEdit="1"/>
          </p:cNvSpPr>
          <p:nvPr>
            <p:ph type="sldImg" idx="2"/>
          </p:nvPr>
        </p:nvSpPr>
        <p:spPr bwMode="auto">
          <a:xfrm>
            <a:off x="88900" y="742950"/>
            <a:ext cx="6619875" cy="37242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01" name="Rectangle 5"/>
          <p:cNvSpPr>
            <a:spLocks noGrp="1" noChangeArrowheads="1"/>
          </p:cNvSpPr>
          <p:nvPr>
            <p:ph type="body" sz="quarter" idx="3"/>
          </p:nvPr>
        </p:nvSpPr>
        <p:spPr bwMode="auto">
          <a:xfrm>
            <a:off x="906463" y="4716463"/>
            <a:ext cx="4984750" cy="4468812"/>
          </a:xfrm>
          <a:prstGeom prst="rect">
            <a:avLst/>
          </a:prstGeom>
          <a:noFill/>
          <a:ln w="9525">
            <a:noFill/>
            <a:miter lim="800000"/>
            <a:headEnd/>
            <a:tailEnd/>
          </a:ln>
        </p:spPr>
        <p:txBody>
          <a:bodyPr vert="horz" wrap="square" lIns="92859" tIns="46430" rIns="92859" bIns="46430"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4102" name="Rectangle 6"/>
          <p:cNvSpPr>
            <a:spLocks noGrp="1" noChangeArrowheads="1"/>
          </p:cNvSpPr>
          <p:nvPr>
            <p:ph type="ftr" sz="quarter" idx="4"/>
          </p:nvPr>
        </p:nvSpPr>
        <p:spPr bwMode="auto">
          <a:xfrm>
            <a:off x="0" y="9431338"/>
            <a:ext cx="2946400" cy="496887"/>
          </a:xfrm>
          <a:prstGeom prst="rect">
            <a:avLst/>
          </a:prstGeom>
          <a:noFill/>
          <a:ln w="9525">
            <a:noFill/>
            <a:miter lim="800000"/>
            <a:headEnd/>
            <a:tailEnd/>
          </a:ln>
        </p:spPr>
        <p:txBody>
          <a:bodyPr vert="horz" wrap="square" lIns="92859" tIns="46430" rIns="92859" bIns="46430" numCol="1" anchor="b" anchorCtr="0" compatLnSpc="1">
            <a:prstTxWarp prst="textNoShape">
              <a:avLst/>
            </a:prstTxWarp>
          </a:bodyPr>
          <a:lstStyle>
            <a:lvl1pPr defTabSz="930275" eaLnBrk="1" hangingPunct="1">
              <a:defRPr sz="1200">
                <a:latin typeface="Times New Roman" pitchFamily="18" charset="0"/>
                <a:cs typeface="+mn-cs"/>
              </a:defRPr>
            </a:lvl1pPr>
          </a:lstStyle>
          <a:p>
            <a:pPr>
              <a:defRPr/>
            </a:pPr>
            <a:endParaRPr lang="en-US"/>
          </a:p>
        </p:txBody>
      </p:sp>
      <p:sp>
        <p:nvSpPr>
          <p:cNvPr id="4103" name="Rectangle 7"/>
          <p:cNvSpPr>
            <a:spLocks noGrp="1" noChangeArrowheads="1"/>
          </p:cNvSpPr>
          <p:nvPr>
            <p:ph type="sldNum" sz="quarter" idx="5"/>
          </p:nvPr>
        </p:nvSpPr>
        <p:spPr bwMode="auto">
          <a:xfrm>
            <a:off x="3851275" y="9431338"/>
            <a:ext cx="2946400" cy="496887"/>
          </a:xfrm>
          <a:prstGeom prst="rect">
            <a:avLst/>
          </a:prstGeom>
          <a:noFill/>
          <a:ln w="9525">
            <a:noFill/>
            <a:miter lim="800000"/>
            <a:headEnd/>
            <a:tailEnd/>
          </a:ln>
        </p:spPr>
        <p:txBody>
          <a:bodyPr vert="horz" wrap="square" lIns="92859" tIns="46430" rIns="92859" bIns="46430" numCol="1" anchor="b" anchorCtr="0" compatLnSpc="1">
            <a:prstTxWarp prst="textNoShape">
              <a:avLst/>
            </a:prstTxWarp>
          </a:bodyPr>
          <a:lstStyle>
            <a:lvl1pPr algn="r" defTabSz="930275" eaLnBrk="1" hangingPunct="1">
              <a:defRPr sz="1200">
                <a:latin typeface="Times New Roman" panose="02020603050405020304" pitchFamily="18" charset="0"/>
              </a:defRPr>
            </a:lvl1pPr>
          </a:lstStyle>
          <a:p>
            <a:pPr>
              <a:defRPr/>
            </a:pPr>
            <a:fld id="{27BB3565-DE1F-45E8-8B92-B6CEF3A5A934}" type="slidenum">
              <a:rPr lang="en-GB" altLang="en-US"/>
              <a:pPr>
                <a:defRPr/>
              </a:pPr>
              <a:t>‹#›</a:t>
            </a:fld>
            <a:endParaRPr lang="en-GB" altLang="en-US"/>
          </a:p>
        </p:txBody>
      </p:sp>
    </p:spTree>
    <p:extLst>
      <p:ext uri="{BB962C8B-B14F-4D97-AF65-F5344CB8AC3E}">
        <p14:creationId xmlns:p14="http://schemas.microsoft.com/office/powerpoint/2010/main" val="181783051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600" kern="1200">
        <a:solidFill>
          <a:schemeClr val="tx1"/>
        </a:solidFill>
        <a:latin typeface="Times New Roman" pitchFamily="18" charset="0"/>
        <a:ea typeface="+mn-ea"/>
        <a:cs typeface="+mn-cs"/>
      </a:defRPr>
    </a:lvl1pPr>
    <a:lvl2pPr marL="608013" algn="l" rtl="0" eaLnBrk="0" fontAlgn="base" hangingPunct="0">
      <a:spcBef>
        <a:spcPct val="30000"/>
      </a:spcBef>
      <a:spcAft>
        <a:spcPct val="0"/>
      </a:spcAft>
      <a:defRPr sz="1600" kern="1200">
        <a:solidFill>
          <a:schemeClr val="tx1"/>
        </a:solidFill>
        <a:latin typeface="Times New Roman" pitchFamily="18" charset="0"/>
        <a:ea typeface="+mn-ea"/>
        <a:cs typeface="+mn-cs"/>
      </a:defRPr>
    </a:lvl2pPr>
    <a:lvl3pPr marL="1217613" algn="l" rtl="0" eaLnBrk="0" fontAlgn="base" hangingPunct="0">
      <a:spcBef>
        <a:spcPct val="30000"/>
      </a:spcBef>
      <a:spcAft>
        <a:spcPct val="0"/>
      </a:spcAft>
      <a:defRPr sz="1600" kern="1200">
        <a:solidFill>
          <a:schemeClr val="tx1"/>
        </a:solidFill>
        <a:latin typeface="Times New Roman" pitchFamily="18" charset="0"/>
        <a:ea typeface="+mn-ea"/>
        <a:cs typeface="+mn-cs"/>
      </a:defRPr>
    </a:lvl3pPr>
    <a:lvl4pPr marL="1827213" algn="l" rtl="0" eaLnBrk="0" fontAlgn="base" hangingPunct="0">
      <a:spcBef>
        <a:spcPct val="30000"/>
      </a:spcBef>
      <a:spcAft>
        <a:spcPct val="0"/>
      </a:spcAft>
      <a:defRPr sz="1600" kern="1200">
        <a:solidFill>
          <a:schemeClr val="tx1"/>
        </a:solidFill>
        <a:latin typeface="Times New Roman" pitchFamily="18" charset="0"/>
        <a:ea typeface="+mn-ea"/>
        <a:cs typeface="+mn-cs"/>
      </a:defRPr>
    </a:lvl4pPr>
    <a:lvl5pPr marL="2436813" algn="l" rtl="0" eaLnBrk="0" fontAlgn="base" hangingPunct="0">
      <a:spcBef>
        <a:spcPct val="30000"/>
      </a:spcBef>
      <a:spcAft>
        <a:spcPct val="0"/>
      </a:spcAft>
      <a:defRPr sz="1600" kern="1200">
        <a:solidFill>
          <a:schemeClr val="tx1"/>
        </a:solidFill>
        <a:latin typeface="Times New Roman" pitchFamily="18" charset="0"/>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spcBef>
                <a:spcPct val="30000"/>
              </a:spcBef>
              <a:defRPr sz="1600">
                <a:solidFill>
                  <a:schemeClr val="tx1"/>
                </a:solidFill>
                <a:latin typeface="Times New Roman" panose="02020603050405020304" pitchFamily="18" charset="0"/>
              </a:defRPr>
            </a:lvl1pPr>
            <a:lvl2pPr marL="742950" indent="-285750" defTabSz="930275">
              <a:spcBef>
                <a:spcPct val="30000"/>
              </a:spcBef>
              <a:defRPr sz="1600">
                <a:solidFill>
                  <a:schemeClr val="tx1"/>
                </a:solidFill>
                <a:latin typeface="Times New Roman" panose="02020603050405020304" pitchFamily="18" charset="0"/>
              </a:defRPr>
            </a:lvl2pPr>
            <a:lvl3pPr marL="1143000" indent="-228600" defTabSz="930275">
              <a:spcBef>
                <a:spcPct val="30000"/>
              </a:spcBef>
              <a:defRPr sz="1600">
                <a:solidFill>
                  <a:schemeClr val="tx1"/>
                </a:solidFill>
                <a:latin typeface="Times New Roman" panose="02020603050405020304" pitchFamily="18" charset="0"/>
              </a:defRPr>
            </a:lvl3pPr>
            <a:lvl4pPr marL="1600200" indent="-228600" defTabSz="930275">
              <a:spcBef>
                <a:spcPct val="30000"/>
              </a:spcBef>
              <a:defRPr sz="1600">
                <a:solidFill>
                  <a:schemeClr val="tx1"/>
                </a:solidFill>
                <a:latin typeface="Times New Roman" panose="02020603050405020304" pitchFamily="18" charset="0"/>
              </a:defRPr>
            </a:lvl4pPr>
            <a:lvl5pPr marL="2057400" indent="-228600" defTabSz="930275">
              <a:spcBef>
                <a:spcPct val="30000"/>
              </a:spcBef>
              <a:defRPr sz="1600">
                <a:solidFill>
                  <a:schemeClr val="tx1"/>
                </a:solidFill>
                <a:latin typeface="Times New Roman" panose="02020603050405020304" pitchFamily="18" charset="0"/>
              </a:defRPr>
            </a:lvl5pPr>
            <a:lvl6pPr marL="2514600" indent="-228600" defTabSz="930275" eaLnBrk="0" fontAlgn="base" hangingPunct="0">
              <a:spcBef>
                <a:spcPct val="30000"/>
              </a:spcBef>
              <a:spcAft>
                <a:spcPct val="0"/>
              </a:spcAft>
              <a:defRPr sz="1600">
                <a:solidFill>
                  <a:schemeClr val="tx1"/>
                </a:solidFill>
                <a:latin typeface="Times New Roman" panose="02020603050405020304" pitchFamily="18" charset="0"/>
              </a:defRPr>
            </a:lvl6pPr>
            <a:lvl7pPr marL="2971800" indent="-228600" defTabSz="930275" eaLnBrk="0" fontAlgn="base" hangingPunct="0">
              <a:spcBef>
                <a:spcPct val="30000"/>
              </a:spcBef>
              <a:spcAft>
                <a:spcPct val="0"/>
              </a:spcAft>
              <a:defRPr sz="1600">
                <a:solidFill>
                  <a:schemeClr val="tx1"/>
                </a:solidFill>
                <a:latin typeface="Times New Roman" panose="02020603050405020304" pitchFamily="18" charset="0"/>
              </a:defRPr>
            </a:lvl7pPr>
            <a:lvl8pPr marL="3429000" indent="-228600" defTabSz="930275" eaLnBrk="0" fontAlgn="base" hangingPunct="0">
              <a:spcBef>
                <a:spcPct val="30000"/>
              </a:spcBef>
              <a:spcAft>
                <a:spcPct val="0"/>
              </a:spcAft>
              <a:defRPr sz="1600">
                <a:solidFill>
                  <a:schemeClr val="tx1"/>
                </a:solidFill>
                <a:latin typeface="Times New Roman" panose="02020603050405020304" pitchFamily="18" charset="0"/>
              </a:defRPr>
            </a:lvl8pPr>
            <a:lvl9pPr marL="3886200" indent="-228600" defTabSz="930275" eaLnBrk="0" fontAlgn="base" hangingPunct="0">
              <a:spcBef>
                <a:spcPct val="30000"/>
              </a:spcBef>
              <a:spcAft>
                <a:spcPct val="0"/>
              </a:spcAft>
              <a:defRPr sz="1600">
                <a:solidFill>
                  <a:schemeClr val="tx1"/>
                </a:solidFill>
                <a:latin typeface="Times New Roman" panose="02020603050405020304" pitchFamily="18" charset="0"/>
              </a:defRPr>
            </a:lvl9pPr>
          </a:lstStyle>
          <a:p>
            <a:pPr>
              <a:spcBef>
                <a:spcPct val="0"/>
              </a:spcBef>
            </a:pPr>
            <a:fld id="{E31A0830-7958-478F-A687-980EFBB47EC2}" type="slidenum">
              <a:rPr lang="en-GB" altLang="en-US" sz="1200" smtClean="0"/>
              <a:pPr>
                <a:spcBef>
                  <a:spcPct val="0"/>
                </a:spcBef>
              </a:pPr>
              <a:t>1</a:t>
            </a:fld>
            <a:endParaRPr lang="en-GB" altLang="en-US" sz="1200"/>
          </a:p>
        </p:txBody>
      </p:sp>
      <p:sp>
        <p:nvSpPr>
          <p:cNvPr id="7171" name="Rectangle 2"/>
          <p:cNvSpPr>
            <a:spLocks noGrp="1" noRot="1" noChangeAspect="1" noChangeArrowheads="1" noTextEdit="1"/>
          </p:cNvSpPr>
          <p:nvPr>
            <p:ph type="sldImg"/>
          </p:nvPr>
        </p:nvSpPr>
        <p:spPr>
          <a:xfrm>
            <a:off x="88900" y="742950"/>
            <a:ext cx="6621463" cy="3725863"/>
          </a:xfrm>
          <a:ln/>
        </p:spPr>
      </p:sp>
      <p:sp>
        <p:nvSpPr>
          <p:cNvPr id="7172" name="Rectangle 3"/>
          <p:cNvSpPr>
            <a:spLocks noGrp="1" noChangeArrowheads="1"/>
          </p:cNvSpPr>
          <p:nvPr>
            <p:ph type="body" idx="1"/>
          </p:nvPr>
        </p:nvSpPr>
        <p:spPr>
          <a:xfrm>
            <a:off x="904875" y="4718050"/>
            <a:ext cx="4987925" cy="4467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25452323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Rot="1" noChangeAspect="1" noChangeArrowheads="1" noTextEdit="1"/>
          </p:cNvSpPr>
          <p:nvPr>
            <p:ph type="sldImg"/>
          </p:nvPr>
        </p:nvSpPr>
        <p:spPr>
          <a:ln/>
        </p:spPr>
      </p:sp>
      <p:sp>
        <p:nvSpPr>
          <p:cNvPr id="76803"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26094204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Rot="1" noChangeAspect="1" noChangeArrowheads="1" noTextEdit="1"/>
          </p:cNvSpPr>
          <p:nvPr>
            <p:ph type="sldImg"/>
          </p:nvPr>
        </p:nvSpPr>
        <p:spPr>
          <a:ln/>
        </p:spPr>
      </p:sp>
      <p:sp>
        <p:nvSpPr>
          <p:cNvPr id="76803"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41053121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Rot="1" noChangeAspect="1" noChangeArrowheads="1" noTextEdit="1"/>
          </p:cNvSpPr>
          <p:nvPr>
            <p:ph type="sldImg"/>
          </p:nvPr>
        </p:nvSpPr>
        <p:spPr>
          <a:ln/>
        </p:spPr>
      </p:sp>
      <p:sp>
        <p:nvSpPr>
          <p:cNvPr id="76803"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410531219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10" descr="bubbles_ppt_cover.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27013" y="0"/>
            <a:ext cx="5145087" cy="633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914400" y="2130430"/>
            <a:ext cx="10363200" cy="1470025"/>
          </a:xfrm>
        </p:spPr>
        <p:txBody>
          <a:bodyPr/>
          <a:lstStyle/>
          <a:p>
            <a:r>
              <a:rPr lang="en-US" dirty="0"/>
              <a:t>Click to edit Master title style</a:t>
            </a:r>
            <a:endParaRPr lang="en-GB" dirty="0"/>
          </a:p>
        </p:txBody>
      </p:sp>
      <p:sp>
        <p:nvSpPr>
          <p:cNvPr id="3" name="Subtitle 2"/>
          <p:cNvSpPr>
            <a:spLocks noGrp="1"/>
          </p:cNvSpPr>
          <p:nvPr>
            <p:ph type="subTitle" idx="1"/>
          </p:nvPr>
        </p:nvSpPr>
        <p:spPr>
          <a:xfrm>
            <a:off x="1810043" y="3839308"/>
            <a:ext cx="8534400" cy="1752600"/>
          </a:xfrm>
        </p:spPr>
        <p:txBody>
          <a:bodyPr/>
          <a:lstStyle>
            <a:lvl1pPr marL="0" indent="0" algn="ctr">
              <a:buNone/>
              <a:defRPr/>
            </a:lvl1pPr>
            <a:lvl2pPr marL="609585" indent="0" algn="ctr">
              <a:buNone/>
              <a:defRPr/>
            </a:lvl2pPr>
            <a:lvl3pPr marL="1219170" indent="0" algn="ctr">
              <a:buNone/>
              <a:defRPr/>
            </a:lvl3pPr>
            <a:lvl4pPr marL="1828754" indent="0" algn="ctr">
              <a:buNone/>
              <a:defRPr/>
            </a:lvl4pPr>
            <a:lvl5pPr marL="2438339" indent="0" algn="ctr">
              <a:buNone/>
              <a:defRPr/>
            </a:lvl5pPr>
            <a:lvl6pPr marL="3047924" indent="0" algn="ctr">
              <a:buNone/>
              <a:defRPr/>
            </a:lvl6pPr>
            <a:lvl7pPr marL="3657509" indent="0" algn="ctr">
              <a:buNone/>
              <a:defRPr/>
            </a:lvl7pPr>
            <a:lvl8pPr marL="4267093" indent="0" algn="ctr">
              <a:buNone/>
              <a:defRPr/>
            </a:lvl8pPr>
            <a:lvl9pPr marL="4876678" indent="0" algn="ctr">
              <a:buNone/>
              <a:defRPr/>
            </a:lvl9pPr>
          </a:lstStyle>
          <a:p>
            <a:r>
              <a:rPr lang="en-US" dirty="0"/>
              <a:t>Click to edit Master subtitle style</a:t>
            </a:r>
            <a:endParaRPr lang="en-GB" dirty="0"/>
          </a:p>
        </p:txBody>
      </p:sp>
    </p:spTree>
    <p:extLst>
      <p:ext uri="{BB962C8B-B14F-4D97-AF65-F5344CB8AC3E}">
        <p14:creationId xmlns:p14="http://schemas.microsoft.com/office/powerpoint/2010/main" val="930231849"/>
      </p:ext>
    </p:extLst>
  </p:cSld>
  <p:clrMapOvr>
    <a:masterClrMapping/>
  </p:clrMapOvr>
  <p:transition spd="slow"/>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3" name="Content Placeholder 2"/>
          <p:cNvSpPr>
            <a:spLocks noGrp="1"/>
          </p:cNvSpPr>
          <p:nvPr>
            <p:ph idx="1"/>
          </p:nvPr>
        </p:nvSpPr>
        <p:spPr/>
        <p:txBody>
          <a:bodyPr/>
          <a:lstStyle>
            <a:lvl1pPr marL="609585" indent="-609585">
              <a:buFontTx/>
              <a:buBlip>
                <a:blip r:embed="rId2"/>
              </a:buBlip>
              <a:defRPr/>
            </a:lvl1p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endParaRPr lang="en-GB" altLang="en-US" dirty="0"/>
          </a:p>
        </p:txBody>
      </p:sp>
    </p:spTree>
    <p:extLst>
      <p:ext uri="{BB962C8B-B14F-4D97-AF65-F5344CB8AC3E}">
        <p14:creationId xmlns:p14="http://schemas.microsoft.com/office/powerpoint/2010/main" val="1623381228"/>
      </p:ext>
    </p:extLst>
  </p:cSld>
  <p:clrMapOvr>
    <a:masterClrMapping/>
  </p:clrMapOvr>
  <p:transition spd="slow"/>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9112251" cy="1143000"/>
          </a:xfrm>
        </p:spPr>
        <p:txBody>
          <a:bodyPr/>
          <a:lstStyle/>
          <a:p>
            <a:r>
              <a:rPr lang="en-US" dirty="0"/>
              <a:t>Click to edit Master title style</a:t>
            </a:r>
            <a:endParaRPr lang="en-IE" dirty="0"/>
          </a:p>
        </p:txBody>
      </p:sp>
      <p:sp>
        <p:nvSpPr>
          <p:cNvPr id="3" name="Table Placeholder 2"/>
          <p:cNvSpPr>
            <a:spLocks noGrp="1"/>
          </p:cNvSpPr>
          <p:nvPr>
            <p:ph type="tbl" idx="1"/>
          </p:nvPr>
        </p:nvSpPr>
        <p:spPr>
          <a:xfrm>
            <a:off x="609600" y="1600201"/>
            <a:ext cx="10972800" cy="4525963"/>
          </a:xfrm>
        </p:spPr>
        <p:txBody>
          <a:bodyPr/>
          <a:lstStyle/>
          <a:p>
            <a:pPr lvl="0"/>
            <a:endParaRPr lang="en-IE" noProof="0" dirty="0"/>
          </a:p>
        </p:txBody>
      </p:sp>
      <p:sp>
        <p:nvSpPr>
          <p:cNvPr id="4" name="Slide Number Placeholder 5"/>
          <p:cNvSpPr>
            <a:spLocks noGrp="1"/>
          </p:cNvSpPr>
          <p:nvPr>
            <p:ph type="sldNum" sz="quarter" idx="10"/>
          </p:nvPr>
        </p:nvSpPr>
        <p:spPr>
          <a:xfrm>
            <a:off x="11410952" y="6483350"/>
            <a:ext cx="527049" cy="222250"/>
          </a:xfrm>
          <a:prstGeom prst="rect">
            <a:avLst/>
          </a:prstGeom>
        </p:spPr>
        <p:txBody>
          <a:bodyPr/>
          <a:lstStyle>
            <a:lvl1pPr>
              <a:defRPr>
                <a:latin typeface="Arial" charset="0"/>
                <a:cs typeface="Arial" charset="0"/>
              </a:defRPr>
            </a:lvl1pPr>
          </a:lstStyle>
          <a:p>
            <a:pPr>
              <a:defRPr/>
            </a:pPr>
            <a:fld id="{8B78E712-7E90-46AF-8873-540771249AD5}" type="slidenum">
              <a:rPr lang="en-GB"/>
              <a:pPr>
                <a:defRPr/>
              </a:pPr>
              <a:t>‹#›</a:t>
            </a:fld>
            <a:endParaRPr lang="en-GB" dirty="0"/>
          </a:p>
        </p:txBody>
      </p:sp>
    </p:spTree>
    <p:extLst>
      <p:ext uri="{BB962C8B-B14F-4D97-AF65-F5344CB8AC3E}">
        <p14:creationId xmlns:p14="http://schemas.microsoft.com/office/powerpoint/2010/main" val="1913046895"/>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slideLayout" Target="../slideLayouts/slideLayout3.xml"/><Relationship Id="rId7"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jpeg"/><Relationship Id="rId5" Type="http://schemas.openxmlformats.org/officeDocument/2006/relationships/image" Target="../media/image1.jpe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AutoShape 14"/>
          <p:cNvSpPr>
            <a:spLocks noChangeArrowheads="1"/>
          </p:cNvSpPr>
          <p:nvPr userDrawn="1"/>
        </p:nvSpPr>
        <p:spPr bwMode="auto">
          <a:xfrm>
            <a:off x="11113" y="6364288"/>
            <a:ext cx="8224837" cy="333374"/>
          </a:xfrm>
          <a:prstGeom prst="homePlate">
            <a:avLst>
              <a:gd name="adj" fmla="val 91600"/>
            </a:avLst>
          </a:prstGeom>
          <a:solidFill>
            <a:srgbClr val="72AF2F">
              <a:alpha val="94901"/>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anose="020B0604020202020204" pitchFamily="34" charset="0"/>
                <a:cs typeface="Arial" panose="020B0604020202020204" pitchFamily="34" charset="0"/>
              </a:defRPr>
            </a:lvl1pPr>
            <a:lvl2pPr marL="742950" indent="-285750">
              <a:defRPr sz="1000">
                <a:solidFill>
                  <a:schemeClr val="tx1"/>
                </a:solidFill>
                <a:latin typeface="Arial" panose="020B0604020202020204" pitchFamily="34" charset="0"/>
                <a:cs typeface="Arial" panose="020B0604020202020204" pitchFamily="34" charset="0"/>
              </a:defRPr>
            </a:lvl2pPr>
            <a:lvl3pPr marL="1143000" indent="-228600">
              <a:defRPr sz="1000">
                <a:solidFill>
                  <a:schemeClr val="tx1"/>
                </a:solidFill>
                <a:latin typeface="Arial" panose="020B0604020202020204" pitchFamily="34" charset="0"/>
                <a:cs typeface="Arial" panose="020B0604020202020204" pitchFamily="34" charset="0"/>
              </a:defRPr>
            </a:lvl3pPr>
            <a:lvl4pPr marL="1600200" indent="-228600">
              <a:defRPr sz="1000">
                <a:solidFill>
                  <a:schemeClr val="tx1"/>
                </a:solidFill>
                <a:latin typeface="Arial" panose="020B0604020202020204" pitchFamily="34" charset="0"/>
                <a:cs typeface="Arial" panose="020B0604020202020204" pitchFamily="34" charset="0"/>
              </a:defRPr>
            </a:lvl4pPr>
            <a:lvl5pPr marL="2057400" indent="-228600">
              <a:defRPr sz="1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9pPr>
          </a:lstStyle>
          <a:p>
            <a:pPr>
              <a:defRPr/>
            </a:pPr>
            <a:endParaRPr lang="en-US" altLang="en-US" sz="1333"/>
          </a:p>
        </p:txBody>
      </p:sp>
      <p:sp>
        <p:nvSpPr>
          <p:cNvPr id="1027" name="Title Placeholder 1"/>
          <p:cNvSpPr>
            <a:spLocks noGrp="1"/>
          </p:cNvSpPr>
          <p:nvPr>
            <p:ph type="title"/>
          </p:nvPr>
        </p:nvSpPr>
        <p:spPr bwMode="auto">
          <a:xfrm>
            <a:off x="652463" y="228600"/>
            <a:ext cx="91027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1028" name="Text Placeholder 2"/>
          <p:cNvSpPr>
            <a:spLocks noGrp="1"/>
          </p:cNvSpPr>
          <p:nvPr>
            <p:ph type="body" idx="1"/>
          </p:nvPr>
        </p:nvSpPr>
        <p:spPr bwMode="auto">
          <a:xfrm>
            <a:off x="647700" y="1454150"/>
            <a:ext cx="11183938" cy="4830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endParaRPr lang="en-GB" altLang="en-US" dirty="0"/>
          </a:p>
        </p:txBody>
      </p:sp>
      <p:sp>
        <p:nvSpPr>
          <p:cNvPr id="14" name="TextBox 13"/>
          <p:cNvSpPr txBox="1"/>
          <p:nvPr userDrawn="1"/>
        </p:nvSpPr>
        <p:spPr>
          <a:xfrm>
            <a:off x="11113" y="6502232"/>
            <a:ext cx="7950201" cy="234950"/>
          </a:xfrm>
          <a:prstGeom prst="rect">
            <a:avLst/>
          </a:prstGeom>
          <a:noFill/>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r>
              <a:rPr lang="en-GB" sz="133" spc="400" dirty="0">
                <a:solidFill>
                  <a:schemeClr val="bg1"/>
                </a:solidFill>
              </a:rPr>
              <a:t> </a:t>
            </a:r>
            <a:r>
              <a:rPr lang="en-GB" sz="1100" b="1" spc="300" dirty="0" smtClean="0">
                <a:ea typeface="+mn-ea"/>
                <a:cs typeface="Arial" panose="020B0604020202020204" pitchFamily="34" charset="0"/>
              </a:rPr>
              <a:t>S5-221006, SA5#141e, </a:t>
            </a:r>
            <a:r>
              <a:rPr lang="en-US" sz="1100" b="1" spc="300" dirty="0" smtClean="0">
                <a:ea typeface="+mn-ea"/>
                <a:cs typeface="Arial" panose="020B0604020202020204" pitchFamily="34" charset="0"/>
              </a:rPr>
              <a:t>e-meeting</a:t>
            </a:r>
            <a:r>
              <a:rPr lang="en-GB" sz="1100" b="1" spc="300" dirty="0" smtClean="0">
                <a:ea typeface="+mn-ea"/>
                <a:cs typeface="Arial" panose="020B0604020202020204" pitchFamily="34" charset="0"/>
              </a:rPr>
              <a:t>, 17</a:t>
            </a:r>
            <a:r>
              <a:rPr lang="en-US" sz="1100" b="1" spc="300" dirty="0" smtClean="0">
                <a:ea typeface="+mn-ea"/>
                <a:cs typeface="Arial" panose="020B0604020202020204" pitchFamily="34" charset="0"/>
              </a:rPr>
              <a:t>– 26 </a:t>
            </a:r>
            <a:r>
              <a:rPr lang="en-US" altLang="zh-CN" sz="1100" b="1" spc="300" dirty="0" smtClean="0">
                <a:ea typeface="+mn-ea"/>
                <a:cs typeface="Arial" panose="020B0604020202020204" pitchFamily="34" charset="0"/>
              </a:rPr>
              <a:t>January</a:t>
            </a:r>
            <a:r>
              <a:rPr lang="en-US" sz="1100" b="1" spc="300" dirty="0" smtClean="0">
                <a:ea typeface="+mn-ea"/>
                <a:cs typeface="Arial" panose="020B0604020202020204" pitchFamily="34" charset="0"/>
              </a:rPr>
              <a:t> 2022</a:t>
            </a:r>
            <a:endParaRPr lang="en-GB" sz="1100" b="1" spc="300" dirty="0">
              <a:ea typeface="+mn-ea"/>
              <a:cs typeface="Arial" panose="020B0604020202020204" pitchFamily="34" charset="0"/>
            </a:endParaRPr>
          </a:p>
          <a:p>
            <a:pPr>
              <a:defRPr/>
            </a:pPr>
            <a:endParaRPr lang="en-GB" sz="1067" b="1" spc="400" dirty="0">
              <a:solidFill>
                <a:schemeClr val="bg1"/>
              </a:solidFill>
            </a:endParaRPr>
          </a:p>
        </p:txBody>
      </p:sp>
      <p:sp>
        <p:nvSpPr>
          <p:cNvPr id="1030" name="Rectangle 15"/>
          <p:cNvSpPr>
            <a:spLocks noChangeArrowheads="1"/>
          </p:cNvSpPr>
          <p:nvPr userDrawn="1"/>
        </p:nvSpPr>
        <p:spPr bwMode="auto">
          <a:xfrm>
            <a:off x="5448300" y="3303588"/>
            <a:ext cx="1238250" cy="29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000">
                <a:solidFill>
                  <a:schemeClr val="tx1"/>
                </a:solidFill>
                <a:latin typeface="Arial" panose="020B0604020202020204" pitchFamily="34" charset="0"/>
                <a:cs typeface="Arial" panose="020B0604020202020204" pitchFamily="34" charset="0"/>
              </a:defRPr>
            </a:lvl1pPr>
            <a:lvl2pPr marL="742950" indent="-285750">
              <a:defRPr sz="1000">
                <a:solidFill>
                  <a:schemeClr val="tx1"/>
                </a:solidFill>
                <a:latin typeface="Arial" panose="020B0604020202020204" pitchFamily="34" charset="0"/>
                <a:cs typeface="Arial" panose="020B0604020202020204" pitchFamily="34" charset="0"/>
              </a:defRPr>
            </a:lvl2pPr>
            <a:lvl3pPr marL="1143000" indent="-228600">
              <a:defRPr sz="1000">
                <a:solidFill>
                  <a:schemeClr val="tx1"/>
                </a:solidFill>
                <a:latin typeface="Arial" panose="020B0604020202020204" pitchFamily="34" charset="0"/>
                <a:cs typeface="Arial" panose="020B0604020202020204" pitchFamily="34" charset="0"/>
              </a:defRPr>
            </a:lvl3pPr>
            <a:lvl4pPr marL="1600200" indent="-228600">
              <a:defRPr sz="1000">
                <a:solidFill>
                  <a:schemeClr val="tx1"/>
                </a:solidFill>
                <a:latin typeface="Arial" panose="020B0604020202020204" pitchFamily="34" charset="0"/>
                <a:cs typeface="Arial" panose="020B0604020202020204" pitchFamily="34" charset="0"/>
              </a:defRPr>
            </a:lvl4pPr>
            <a:lvl5pPr marL="2057400" indent="-228600">
              <a:defRPr sz="1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9pPr>
          </a:lstStyle>
          <a:p>
            <a:pPr eaLnBrk="1" hangingPunct="1">
              <a:defRPr/>
            </a:pPr>
            <a:r>
              <a:rPr lang="en-GB" altLang="en-US" sz="1333">
                <a:solidFill>
                  <a:schemeClr val="bg1"/>
                </a:solidFill>
              </a:rPr>
              <a:t>© 3GPP 2012</a:t>
            </a:r>
            <a:endParaRPr lang="en-GB" altLang="en-US" sz="1333"/>
          </a:p>
        </p:txBody>
      </p:sp>
      <p:pic>
        <p:nvPicPr>
          <p:cNvPr id="1031" name="Picture 10" descr="3GPP_TM_RD.jpg"/>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10098088" y="306388"/>
            <a:ext cx="1584325" cy="92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2" name="Rectangle 16"/>
          <p:cNvSpPr>
            <a:spLocks noChangeArrowheads="1"/>
          </p:cNvSpPr>
          <p:nvPr userDrawn="1"/>
        </p:nvSpPr>
        <p:spPr bwMode="auto">
          <a:xfrm>
            <a:off x="9918700" y="6462713"/>
            <a:ext cx="1027845" cy="256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000">
                <a:solidFill>
                  <a:schemeClr val="tx1"/>
                </a:solidFill>
                <a:latin typeface="Arial" panose="020B0604020202020204" pitchFamily="34" charset="0"/>
                <a:cs typeface="Arial" panose="020B0604020202020204" pitchFamily="34" charset="0"/>
              </a:defRPr>
            </a:lvl1pPr>
            <a:lvl2pPr marL="742950" indent="-285750">
              <a:defRPr sz="1000">
                <a:solidFill>
                  <a:schemeClr val="tx1"/>
                </a:solidFill>
                <a:latin typeface="Arial" panose="020B0604020202020204" pitchFamily="34" charset="0"/>
                <a:cs typeface="Arial" panose="020B0604020202020204" pitchFamily="34" charset="0"/>
              </a:defRPr>
            </a:lvl2pPr>
            <a:lvl3pPr marL="1143000" indent="-228600">
              <a:defRPr sz="1000">
                <a:solidFill>
                  <a:schemeClr val="tx1"/>
                </a:solidFill>
                <a:latin typeface="Arial" panose="020B0604020202020204" pitchFamily="34" charset="0"/>
                <a:cs typeface="Arial" panose="020B0604020202020204" pitchFamily="34" charset="0"/>
              </a:defRPr>
            </a:lvl3pPr>
            <a:lvl4pPr marL="1600200" indent="-228600">
              <a:defRPr sz="1000">
                <a:solidFill>
                  <a:schemeClr val="tx1"/>
                </a:solidFill>
                <a:latin typeface="Arial" panose="020B0604020202020204" pitchFamily="34" charset="0"/>
                <a:cs typeface="Arial" panose="020B0604020202020204" pitchFamily="34" charset="0"/>
              </a:defRPr>
            </a:lvl4pPr>
            <a:lvl5pPr marL="2057400" indent="-228600">
              <a:defRPr sz="1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9pPr>
          </a:lstStyle>
          <a:p>
            <a:pPr eaLnBrk="1" hangingPunct="1">
              <a:defRPr/>
            </a:pPr>
            <a:r>
              <a:rPr lang="en-GB" altLang="en-US" sz="1067" dirty="0"/>
              <a:t>© 3GPP </a:t>
            </a:r>
            <a:r>
              <a:rPr lang="en-GB" altLang="en-US" sz="1067" dirty="0" smtClean="0"/>
              <a:t>20</a:t>
            </a:r>
            <a:r>
              <a:rPr lang="en-US" altLang="zh-CN" sz="1067" dirty="0" smtClean="0"/>
              <a:t>22</a:t>
            </a:r>
            <a:endParaRPr lang="en-GB" altLang="en-US" sz="1067" dirty="0"/>
          </a:p>
        </p:txBody>
      </p:sp>
      <p:sp>
        <p:nvSpPr>
          <p:cNvPr id="12" name="Oval 11"/>
          <p:cNvSpPr/>
          <p:nvPr userDrawn="1"/>
        </p:nvSpPr>
        <p:spPr bwMode="auto">
          <a:xfrm>
            <a:off x="11079163" y="6364288"/>
            <a:ext cx="812800" cy="419100"/>
          </a:xfrm>
          <a:prstGeom prst="ellipse">
            <a:avLst/>
          </a:prstGeom>
          <a:solidFill>
            <a:schemeClr val="bg1">
              <a:alpha val="50000"/>
            </a:schemeClr>
          </a:solidFill>
          <a:ln w="9525" cap="flat" cmpd="sng" algn="ctr">
            <a:noFill/>
            <a:prstDash val="solid"/>
            <a:round/>
            <a:headEnd type="none" w="med" len="med"/>
            <a:tailEnd type="none" w="med" len="med"/>
          </a:ln>
          <a:effectLst/>
        </p:spPr>
        <p:txBody>
          <a:bodyPr/>
          <a:lstStyle>
            <a:lvl1pPr eaLnBrk="0" hangingPunct="0">
              <a:defRPr sz="1000">
                <a:solidFill>
                  <a:schemeClr val="tx1"/>
                </a:solidFill>
                <a:latin typeface="Arial" panose="020B0604020202020204" pitchFamily="34" charset="0"/>
                <a:cs typeface="Arial" panose="020B0604020202020204" pitchFamily="34" charset="0"/>
              </a:defRPr>
            </a:lvl1pPr>
            <a:lvl2pPr marL="742950" indent="-285750" eaLnBrk="0" hangingPunct="0">
              <a:defRPr sz="1000">
                <a:solidFill>
                  <a:schemeClr val="tx1"/>
                </a:solidFill>
                <a:latin typeface="Arial" panose="020B0604020202020204" pitchFamily="34" charset="0"/>
                <a:cs typeface="Arial" panose="020B0604020202020204" pitchFamily="34" charset="0"/>
              </a:defRPr>
            </a:lvl2pPr>
            <a:lvl3pPr marL="1143000" indent="-228600" eaLnBrk="0" hangingPunct="0">
              <a:defRPr sz="1000">
                <a:solidFill>
                  <a:schemeClr val="tx1"/>
                </a:solidFill>
                <a:latin typeface="Arial" panose="020B0604020202020204" pitchFamily="34" charset="0"/>
                <a:cs typeface="Arial" panose="020B0604020202020204" pitchFamily="34" charset="0"/>
              </a:defRPr>
            </a:lvl3pPr>
            <a:lvl4pPr marL="1600200" indent="-228600" eaLnBrk="0" hangingPunct="0">
              <a:defRPr sz="1000">
                <a:solidFill>
                  <a:schemeClr val="tx1"/>
                </a:solidFill>
                <a:latin typeface="Arial" panose="020B0604020202020204" pitchFamily="34" charset="0"/>
                <a:cs typeface="Arial" panose="020B0604020202020204" pitchFamily="34" charset="0"/>
              </a:defRPr>
            </a:lvl4pPr>
            <a:lvl5pPr marL="2057400" indent="-228600" eaLnBrk="0" hangingPunct="0">
              <a:defRPr sz="1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9pPr>
          </a:lstStyle>
          <a:p>
            <a:pPr algn="ctr">
              <a:defRPr/>
            </a:pPr>
            <a:fld id="{435BA645-663C-49B9-8214-3A0DBAD6F1FF}" type="slidenum">
              <a:rPr lang="en-GB" altLang="en-US" sz="1333" b="1" smtClean="0"/>
              <a:pPr algn="ctr">
                <a:defRPr/>
              </a:pPr>
              <a:t>‹#›</a:t>
            </a:fld>
            <a:endParaRPr lang="en-GB" altLang="en-US" sz="1333" b="1"/>
          </a:p>
          <a:p>
            <a:pPr>
              <a:defRPr/>
            </a:pPr>
            <a:endParaRPr lang="en-GB" altLang="en-US" sz="1333"/>
          </a:p>
        </p:txBody>
      </p:sp>
    </p:spTree>
  </p:cSld>
  <p:clrMap bg1="lt1" tx1="dk1" bg2="lt2" tx2="dk2" accent1="accent1" accent2="accent2" accent3="accent3" accent4="accent4" accent5="accent5" accent6="accent6" hlink="hlink" folHlink="folHlink"/>
  <p:sldLayoutIdLst>
    <p:sldLayoutId id="2147483938" r:id="rId1"/>
    <p:sldLayoutId id="2147483936" r:id="rId2"/>
    <p:sldLayoutId id="2147483939" r:id="rId3"/>
  </p:sldLayoutIdLst>
  <p:transition spd="slow"/>
  <p:timing>
    <p:tnLst>
      <p:par>
        <p:cTn id="1" dur="indefinite" restart="never" nodeType="tmRoot"/>
      </p:par>
    </p:tnLst>
  </p:timing>
  <p:hf hdr="0" ftr="0" dt="0"/>
  <p:txStyles>
    <p:titleStyle>
      <a:lvl1pPr algn="ctr" rtl="0" eaLnBrk="0" fontAlgn="base" hangingPunct="0">
        <a:spcBef>
          <a:spcPct val="0"/>
        </a:spcBef>
        <a:spcAft>
          <a:spcPct val="0"/>
        </a:spcAft>
        <a:defRPr sz="4200">
          <a:solidFill>
            <a:srgbClr val="FF0000"/>
          </a:solidFill>
          <a:latin typeface="+mj-lt"/>
          <a:ea typeface="+mj-ea"/>
          <a:cs typeface="+mj-cs"/>
        </a:defRPr>
      </a:lvl1pPr>
      <a:lvl2pPr algn="ctr" rtl="0" eaLnBrk="0" fontAlgn="base" hangingPunct="0">
        <a:spcBef>
          <a:spcPct val="0"/>
        </a:spcBef>
        <a:spcAft>
          <a:spcPct val="0"/>
        </a:spcAft>
        <a:defRPr sz="4200">
          <a:solidFill>
            <a:srgbClr val="FF0000"/>
          </a:solidFill>
          <a:latin typeface="Calibri" pitchFamily="34" charset="0"/>
        </a:defRPr>
      </a:lvl2pPr>
      <a:lvl3pPr algn="ctr" rtl="0" eaLnBrk="0" fontAlgn="base" hangingPunct="0">
        <a:spcBef>
          <a:spcPct val="0"/>
        </a:spcBef>
        <a:spcAft>
          <a:spcPct val="0"/>
        </a:spcAft>
        <a:defRPr sz="4200">
          <a:solidFill>
            <a:srgbClr val="FF0000"/>
          </a:solidFill>
          <a:latin typeface="Calibri" pitchFamily="34" charset="0"/>
        </a:defRPr>
      </a:lvl3pPr>
      <a:lvl4pPr algn="ctr" rtl="0" eaLnBrk="0" fontAlgn="base" hangingPunct="0">
        <a:spcBef>
          <a:spcPct val="0"/>
        </a:spcBef>
        <a:spcAft>
          <a:spcPct val="0"/>
        </a:spcAft>
        <a:defRPr sz="4200">
          <a:solidFill>
            <a:srgbClr val="FF0000"/>
          </a:solidFill>
          <a:latin typeface="Calibri" pitchFamily="34" charset="0"/>
        </a:defRPr>
      </a:lvl4pPr>
      <a:lvl5pPr algn="ctr" rtl="0" eaLnBrk="0" fontAlgn="base" hangingPunct="0">
        <a:spcBef>
          <a:spcPct val="0"/>
        </a:spcBef>
        <a:spcAft>
          <a:spcPct val="0"/>
        </a:spcAft>
        <a:defRPr sz="4200">
          <a:solidFill>
            <a:srgbClr val="FF0000"/>
          </a:solidFill>
          <a:latin typeface="Calibri" pitchFamily="34" charset="0"/>
        </a:defRPr>
      </a:lvl5pPr>
      <a:lvl6pPr marL="609585" algn="ctr" rtl="0" eaLnBrk="0" fontAlgn="base" hangingPunct="0">
        <a:spcBef>
          <a:spcPct val="0"/>
        </a:spcBef>
        <a:spcAft>
          <a:spcPct val="0"/>
        </a:spcAft>
        <a:defRPr sz="4267">
          <a:solidFill>
            <a:srgbClr val="FF0000"/>
          </a:solidFill>
          <a:latin typeface="Calibri" pitchFamily="34" charset="0"/>
        </a:defRPr>
      </a:lvl6pPr>
      <a:lvl7pPr marL="1219170" algn="ctr" rtl="0" eaLnBrk="0" fontAlgn="base" hangingPunct="0">
        <a:spcBef>
          <a:spcPct val="0"/>
        </a:spcBef>
        <a:spcAft>
          <a:spcPct val="0"/>
        </a:spcAft>
        <a:defRPr sz="4267">
          <a:solidFill>
            <a:srgbClr val="FF0000"/>
          </a:solidFill>
          <a:latin typeface="Calibri" pitchFamily="34" charset="0"/>
        </a:defRPr>
      </a:lvl7pPr>
      <a:lvl8pPr marL="1828754" algn="ctr" rtl="0" eaLnBrk="0" fontAlgn="base" hangingPunct="0">
        <a:spcBef>
          <a:spcPct val="0"/>
        </a:spcBef>
        <a:spcAft>
          <a:spcPct val="0"/>
        </a:spcAft>
        <a:defRPr sz="4267">
          <a:solidFill>
            <a:srgbClr val="FF0000"/>
          </a:solidFill>
          <a:latin typeface="Calibri" pitchFamily="34" charset="0"/>
        </a:defRPr>
      </a:lvl8pPr>
      <a:lvl9pPr marL="2438339" algn="ctr" rtl="0" eaLnBrk="0" fontAlgn="base" hangingPunct="0">
        <a:spcBef>
          <a:spcPct val="0"/>
        </a:spcBef>
        <a:spcAft>
          <a:spcPct val="0"/>
        </a:spcAft>
        <a:defRPr sz="4267">
          <a:solidFill>
            <a:srgbClr val="FF0000"/>
          </a:solidFill>
          <a:latin typeface="Calibri" pitchFamily="34" charset="0"/>
        </a:defRPr>
      </a:lvl9pPr>
    </p:titleStyle>
    <p:bodyStyle>
      <a:lvl1pPr marL="608013" indent="-608013" algn="l" rtl="0" eaLnBrk="0" fontAlgn="base" hangingPunct="0">
        <a:spcBef>
          <a:spcPct val="20000"/>
        </a:spcBef>
        <a:spcAft>
          <a:spcPct val="0"/>
        </a:spcAft>
        <a:buBlip>
          <a:blip r:embed="rId6"/>
        </a:buBlip>
        <a:defRPr sz="3700">
          <a:solidFill>
            <a:schemeClr val="tx1"/>
          </a:solidFill>
          <a:latin typeface="+mn-lt"/>
          <a:ea typeface="+mn-ea"/>
          <a:cs typeface="+mn-cs"/>
        </a:defRPr>
      </a:lvl1pPr>
      <a:lvl2pPr marL="989013" indent="-379413" algn="l" rtl="0" eaLnBrk="0" fontAlgn="base" hangingPunct="0">
        <a:spcBef>
          <a:spcPct val="20000"/>
        </a:spcBef>
        <a:spcAft>
          <a:spcPct val="0"/>
        </a:spcAft>
        <a:buClr>
          <a:srgbClr val="C00000"/>
        </a:buClr>
        <a:buBlip>
          <a:blip r:embed="rId7"/>
        </a:buBlip>
        <a:defRPr sz="3200">
          <a:solidFill>
            <a:schemeClr val="tx1"/>
          </a:solidFill>
          <a:latin typeface="+mn-lt"/>
        </a:defRPr>
      </a:lvl2pPr>
      <a:lvl3pPr marL="1522413" indent="-303213" algn="l" rtl="0" eaLnBrk="0" fontAlgn="base" hangingPunct="0">
        <a:spcBef>
          <a:spcPct val="20000"/>
        </a:spcBef>
        <a:spcAft>
          <a:spcPct val="0"/>
        </a:spcAft>
        <a:buBlip>
          <a:blip r:embed="rId8"/>
        </a:buBlip>
        <a:defRPr sz="2600">
          <a:solidFill>
            <a:schemeClr val="tx1"/>
          </a:solidFill>
          <a:latin typeface="+mn-lt"/>
        </a:defRPr>
      </a:lvl3pPr>
      <a:lvl4pPr marL="2132013" indent="-303213" algn="l" rtl="0" eaLnBrk="0" fontAlgn="base" hangingPunct="0">
        <a:spcBef>
          <a:spcPct val="20000"/>
        </a:spcBef>
        <a:spcAft>
          <a:spcPct val="0"/>
        </a:spcAft>
        <a:buFont typeface="Arial" panose="020B0604020202020204" pitchFamily="34" charset="0"/>
        <a:buChar char="–"/>
        <a:defRPr sz="2600">
          <a:solidFill>
            <a:schemeClr val="tx1"/>
          </a:solidFill>
          <a:latin typeface="+mn-lt"/>
        </a:defRPr>
      </a:lvl4pPr>
      <a:lvl5pPr marL="2741613" indent="-303213" algn="l" rtl="0" eaLnBrk="0" fontAlgn="base" hangingPunct="0">
        <a:spcBef>
          <a:spcPct val="20000"/>
        </a:spcBef>
        <a:spcAft>
          <a:spcPct val="0"/>
        </a:spcAft>
        <a:buFont typeface="Arial" panose="020B0604020202020204" pitchFamily="34" charset="0"/>
        <a:buChar char="»"/>
        <a:defRPr sz="2100">
          <a:solidFill>
            <a:schemeClr val="tx1"/>
          </a:solidFill>
          <a:latin typeface="+mn-lt"/>
        </a:defRPr>
      </a:lvl5pPr>
      <a:lvl6pPr marL="3352716" indent="-304792" algn="l" rtl="0" eaLnBrk="0" fontAlgn="base" hangingPunct="0">
        <a:spcBef>
          <a:spcPct val="20000"/>
        </a:spcBef>
        <a:spcAft>
          <a:spcPct val="0"/>
        </a:spcAft>
        <a:buFont typeface="Arial" charset="0"/>
        <a:buChar char="»"/>
        <a:defRPr sz="2133">
          <a:solidFill>
            <a:schemeClr val="tx1"/>
          </a:solidFill>
          <a:latin typeface="+mn-lt"/>
        </a:defRPr>
      </a:lvl6pPr>
      <a:lvl7pPr marL="3962301" indent="-304792" algn="l" rtl="0" eaLnBrk="0" fontAlgn="base" hangingPunct="0">
        <a:spcBef>
          <a:spcPct val="20000"/>
        </a:spcBef>
        <a:spcAft>
          <a:spcPct val="0"/>
        </a:spcAft>
        <a:buFont typeface="Arial" charset="0"/>
        <a:buChar char="»"/>
        <a:defRPr sz="2133">
          <a:solidFill>
            <a:schemeClr val="tx1"/>
          </a:solidFill>
          <a:latin typeface="+mn-lt"/>
        </a:defRPr>
      </a:lvl7pPr>
      <a:lvl8pPr marL="4571886" indent="-304792" algn="l" rtl="0" eaLnBrk="0" fontAlgn="base" hangingPunct="0">
        <a:spcBef>
          <a:spcPct val="20000"/>
        </a:spcBef>
        <a:spcAft>
          <a:spcPct val="0"/>
        </a:spcAft>
        <a:buFont typeface="Arial" charset="0"/>
        <a:buChar char="»"/>
        <a:defRPr sz="2133">
          <a:solidFill>
            <a:schemeClr val="tx1"/>
          </a:solidFill>
          <a:latin typeface="+mn-lt"/>
        </a:defRPr>
      </a:lvl8pPr>
      <a:lvl9pPr marL="5181470" indent="-304792" algn="l" rtl="0" eaLnBrk="0" fontAlgn="base" hangingPunct="0">
        <a:spcBef>
          <a:spcPct val="20000"/>
        </a:spcBef>
        <a:spcAft>
          <a:spcPct val="0"/>
        </a:spcAft>
        <a:buFont typeface="Arial" charset="0"/>
        <a:buChar char="»"/>
        <a:defRPr sz="2133">
          <a:solidFill>
            <a:schemeClr val="tx1"/>
          </a:solidFill>
          <a:latin typeface="+mn-lt"/>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hyperlink" Target="https://www.3gpp.org/ftp/Email_Discussions/SA5/OAM%20rapporteur%20calls/Rapporteur%20call%20#141e" TargetMode="Externa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8" Type="http://schemas.openxmlformats.org/officeDocument/2006/relationships/hyperlink" Target="file:///D:\2022%25E5%25B9%25B4%25E5%25B7%25A5%25E4%25BD%259C\%25E6%25A0%2587%25E5%2587%2586%25E5%25B7%25A5%25E4%25BD%259C\3GPP\SA5#141e\docs\S5-221057.zip" TargetMode="External"/><Relationship Id="rId3" Type="http://schemas.openxmlformats.org/officeDocument/2006/relationships/hyperlink" Target="file:///D:\2022%25E5%25B9%25B4%25E5%25B7%25A5%25E4%25BD%259C\%25E6%25A0%2587%25E5%2587%2586%25E5%25B7%25A5%25E4%25BD%259C\3GPP\SA5#141e\docs\S5-221583.zip" TargetMode="External"/><Relationship Id="rId7" Type="http://schemas.openxmlformats.org/officeDocument/2006/relationships/hyperlink" Target="file:///D:\2022%25E5%25B9%25B4%25E5%25B7%25A5%25E4%25BD%259C\%25E6%25A0%2587%25E5%2587%2586%25E5%25B7%25A5%25E4%25BD%259C\3GPP\SA5#141e\docs\S5-221056.zip" TargetMode="External"/><Relationship Id="rId2" Type="http://schemas.openxmlformats.org/officeDocument/2006/relationships/hyperlink" Target="file:///D:\2022%25E5%25B9%25B4%25E5%25B7%25A5%25E4%25BD%259C\%25E6%25A0%2587%25E5%2587%2586%25E5%25B7%25A5%25E4%25BD%259C\3GPP\SA5#141e\docs\S5-221088.zip" TargetMode="External"/><Relationship Id="rId1" Type="http://schemas.openxmlformats.org/officeDocument/2006/relationships/slideLayout" Target="../slideLayouts/slideLayout3.xml"/><Relationship Id="rId6" Type="http://schemas.openxmlformats.org/officeDocument/2006/relationships/hyperlink" Target="file:///D:\2022%25E5%25B9%25B4%25E5%25B7%25A5%25E4%25BD%259C\%25E6%25A0%2587%25E5%2587%2586%25E5%25B7%25A5%25E4%25BD%259C\3GPP\SA5#141e\docs\S5-221055.zip" TargetMode="External"/><Relationship Id="rId5" Type="http://schemas.openxmlformats.org/officeDocument/2006/relationships/hyperlink" Target="file:///D:\2022%25E5%25B9%25B4%25E5%25B7%25A5%25E4%25BD%259C\%25E6%25A0%2587%25E5%2587%2586%25E5%25B7%25A5%25E4%25BD%259C\3GPP\SA5#141e\docs\S5-221574.zip" TargetMode="External"/><Relationship Id="rId4" Type="http://schemas.openxmlformats.org/officeDocument/2006/relationships/hyperlink" Target="file:///D:\2022%25E5%25B9%25B4%25E5%25B7%25A5%25E4%25BD%259C\%25E6%25A0%2587%25E5%2587%2586%25E5%25B7%25A5%25E4%25BD%259C\3GPP\SA5#141e\docs\S5-221573.zip" TargetMode="External"/><Relationship Id="rId9" Type="http://schemas.openxmlformats.org/officeDocument/2006/relationships/hyperlink" Target="file:///D:\2022%25E5%25B9%25B4%25E5%25B7%25A5%25E4%25BD%259C\%25E6%25A0%2587%25E5%2587%2586%25E5%25B7%25A5%25E4%25BD%259C\3GPP\SA5#141e\docs\S5-221762.zip" TargetMode="External"/></Relationships>
</file>

<file path=ppt/slides/_rels/slide22.xml.rels><?xml version="1.0" encoding="UTF-8" standalone="yes"?>
<Relationships xmlns="http://schemas.openxmlformats.org/package/2006/relationships"><Relationship Id="rId8" Type="http://schemas.openxmlformats.org/officeDocument/2006/relationships/hyperlink" Target="file:///D:\2022%25E5%25B9%25B4%25E5%25B7%25A5%25E4%25BD%259C\%25E6%25A0%2587%25E5%2587%2586%25E5%25B7%25A5%25E4%25BD%259C\3GPP\SA5#141e\docs\S5-221766.zip" TargetMode="External"/><Relationship Id="rId3" Type="http://schemas.openxmlformats.org/officeDocument/2006/relationships/hyperlink" Target="file:///D:\2022%25E5%25B9%25B4%25E5%25B7%25A5%25E4%25BD%259C\%25E6%25A0%2587%25E5%2587%2586%25E5%25B7%25A5%25E4%25BD%259C\3GPP\SA5#141e\docs\S5-221577.zip" TargetMode="External"/><Relationship Id="rId7" Type="http://schemas.openxmlformats.org/officeDocument/2006/relationships/hyperlink" Target="file:///D:\2022%25E5%25B9%25B4%25E5%25B7%25A5%25E4%25BD%259C\%25E6%25A0%2587%25E5%2587%2586%25E5%25B7%25A5%25E4%25BD%259C\3GPP\SA5#141e\docs\S5-221761.zip" TargetMode="External"/><Relationship Id="rId2" Type="http://schemas.openxmlformats.org/officeDocument/2006/relationships/hyperlink" Target="file:///D:\2022%25E5%25B9%25B4%25E5%25B7%25A5%25E4%25BD%259C\%25E6%25A0%2587%25E5%2587%2586%25E5%25B7%25A5%25E4%25BD%259C\3GPP\SA5#141e\docs\S5-221763.zip" TargetMode="External"/><Relationship Id="rId1" Type="http://schemas.openxmlformats.org/officeDocument/2006/relationships/slideLayout" Target="../slideLayouts/slideLayout3.xml"/><Relationship Id="rId6" Type="http://schemas.openxmlformats.org/officeDocument/2006/relationships/hyperlink" Target="file:///D:\2022%25E5%25B9%25B4%25E5%25B7%25A5%25E4%25BD%259C\%25E6%25A0%2587%25E5%2587%2586%25E5%25B7%25A5%25E4%25BD%259C\3GPP\SA5#141e\docs\S5-221572.zip" TargetMode="External"/><Relationship Id="rId5" Type="http://schemas.openxmlformats.org/officeDocument/2006/relationships/hyperlink" Target="file:///D:\2022%25E5%25B9%25B4%25E5%25B7%25A5%25E4%25BD%259C\%25E6%25A0%2587%25E5%2587%2586%25E5%25B7%25A5%25E4%25BD%259C\3GPP\SA5#141e\docs\S5-221765.zip" TargetMode="External"/><Relationship Id="rId4" Type="http://schemas.openxmlformats.org/officeDocument/2006/relationships/hyperlink" Target="file:///D:\2022%25E5%25B9%25B4%25E5%25B7%25A5%25E4%25BD%259C\%25E6%25A0%2587%25E5%2587%2586%25E5%25B7%25A5%25E4%25BD%259C\3GPP\SA5#141e\docs\S5-221764.zip" TargetMode="External"/><Relationship Id="rId9" Type="http://schemas.openxmlformats.org/officeDocument/2006/relationships/hyperlink" Target="file:///D:\2022%25E5%25B9%25B4%25E5%25B7%25A5%25E4%25BD%259C\%25E6%25A0%2587%25E5%2587%2586%25E5%25B7%25A5%25E4%25BD%259C\3GPP\SA5#141e\docs\S5-221711.zip" TargetMode="External"/></Relationships>
</file>

<file path=ppt/slides/_rels/slide23.xml.rels><?xml version="1.0" encoding="UTF-8" standalone="yes"?>
<Relationships xmlns="http://schemas.openxmlformats.org/package/2006/relationships"><Relationship Id="rId8" Type="http://schemas.openxmlformats.org/officeDocument/2006/relationships/hyperlink" Target="file:///D:\2022%25E5%25B9%25B4%25E5%25B7%25A5%25E4%25BD%259C\%25E6%25A0%2587%25E5%2587%2586%25E5%25B7%25A5%25E4%25BD%259C\3GPP\SA5#141e\docs\S5-221057.zip" TargetMode="External"/><Relationship Id="rId3" Type="http://schemas.openxmlformats.org/officeDocument/2006/relationships/hyperlink" Target="file:///D:\2022%25E5%25B9%25B4%25E5%25B7%25A5%25E4%25BD%259C\%25E6%25A0%2587%25E5%2587%2586%25E5%25B7%25A5%25E4%25BD%259C\3GPP\SA5#141e\docs\S5-221583.zip" TargetMode="External"/><Relationship Id="rId7" Type="http://schemas.openxmlformats.org/officeDocument/2006/relationships/hyperlink" Target="file:///D:\2022%25E5%25B9%25B4%25E5%25B7%25A5%25E4%25BD%259C\%25E6%25A0%2587%25E5%2587%2586%25E5%25B7%25A5%25E4%25BD%259C\3GPP\SA5#141e\docs\S5-221056.zip" TargetMode="External"/><Relationship Id="rId2" Type="http://schemas.openxmlformats.org/officeDocument/2006/relationships/hyperlink" Target="file:///D:\2022%25E5%25B9%25B4%25E5%25B7%25A5%25E4%25BD%259C\%25E6%25A0%2587%25E5%2587%2586%25E5%25B7%25A5%25E4%25BD%259C\3GPP\SA5#141e\docs\S5-221088.zip" TargetMode="External"/><Relationship Id="rId1" Type="http://schemas.openxmlformats.org/officeDocument/2006/relationships/slideLayout" Target="../slideLayouts/slideLayout3.xml"/><Relationship Id="rId6" Type="http://schemas.openxmlformats.org/officeDocument/2006/relationships/hyperlink" Target="file:///D:\2022%25E5%25B9%25B4%25E5%25B7%25A5%25E4%25BD%259C\%25E6%25A0%2587%25E5%2587%2586%25E5%25B7%25A5%25E4%25BD%259C\3GPP\SA5#141e\docs\S5-221055.zip" TargetMode="External"/><Relationship Id="rId5" Type="http://schemas.openxmlformats.org/officeDocument/2006/relationships/hyperlink" Target="file:///D:\2022%25E5%25B9%25B4%25E5%25B7%25A5%25E4%25BD%259C\%25E6%25A0%2587%25E5%2587%2586%25E5%25B7%25A5%25E4%25BD%259C\3GPP\SA5#141e\docs\S5-221574.zip" TargetMode="External"/><Relationship Id="rId4" Type="http://schemas.openxmlformats.org/officeDocument/2006/relationships/hyperlink" Target="file:///D:\2022%25E5%25B9%25B4%25E5%25B7%25A5%25E4%25BD%259C\%25E6%25A0%2587%25E5%2587%2586%25E5%25B7%25A5%25E4%25BD%259C\3GPP\SA5#141e\docs\S5-221573.zip" TargetMode="External"/><Relationship Id="rId9" Type="http://schemas.openxmlformats.org/officeDocument/2006/relationships/hyperlink" Target="file:///D:\2022%25E5%25B9%25B4%25E5%25B7%25A5%25E4%25BD%259C\%25E6%25A0%2587%25E5%2587%2586%25E5%25B7%25A5%25E4%25BD%259C\3GPP\SA5#141e\docs\S5-221762.zip"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8" Type="http://schemas.openxmlformats.org/officeDocument/2006/relationships/hyperlink" Target="file:///D:\2022%25E5%25B9%25B4%25E5%25B7%25A5%25E4%25BD%259C\%25E6%25A0%2587%25E5%2587%2586%25E5%25B7%25A5%25E4%25BD%259C\3GPP\SA5#141e\docs\S5-221499.zip" TargetMode="External"/><Relationship Id="rId3" Type="http://schemas.openxmlformats.org/officeDocument/2006/relationships/hyperlink" Target="file:///D:\2022%25E5%25B9%25B4%25E5%25B7%25A5%25E4%25BD%259C\%25E6%25A0%2587%25E5%2587%2586%25E5%25B7%25A5%25E4%25BD%259C\3GPP\SA5#141e\docs\S5-221738.zip" TargetMode="External"/><Relationship Id="rId7" Type="http://schemas.openxmlformats.org/officeDocument/2006/relationships/hyperlink" Target="file:///D:\2022%25E5%25B9%25B4%25E5%25B7%25A5%25E4%25BD%259C\%25E6%25A0%2587%25E5%2587%2586%25E5%25B7%25A5%25E4%25BD%259C\3GPP\SA5#141e\docs\S5-221295.zip"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hyperlink" Target="file:///D:\2022%25E5%25B9%25B4%25E5%25B7%25A5%25E4%25BD%259C\%25E6%25A0%2587%25E5%2587%2586%25E5%25B7%25A5%25E4%25BD%259C\3GPP\SA5#141e\docs\S5-221400.zip" TargetMode="External"/><Relationship Id="rId5" Type="http://schemas.openxmlformats.org/officeDocument/2006/relationships/hyperlink" Target="file:///D:\2022%25E5%25B9%25B4%25E5%25B7%25A5%25E4%25BD%259C\%25E6%25A0%2587%25E5%2587%2586%25E5%25B7%25A5%25E4%25BD%259C\3GPP\SA5#141e\docs\S5-221590.zip" TargetMode="External"/><Relationship Id="rId10" Type="http://schemas.openxmlformats.org/officeDocument/2006/relationships/hyperlink" Target="file:///D:\2022%25E5%25B9%25B4%25E5%25B7%25A5%25E4%25BD%259C\%25E6%25A0%2587%25E5%2587%2586%25E5%25B7%25A5%25E4%25BD%259C\3GPP\SA5#141e\docs\S5-221767.zip" TargetMode="External"/><Relationship Id="rId4" Type="http://schemas.openxmlformats.org/officeDocument/2006/relationships/hyperlink" Target="file:///D:\2022%25E5%25B9%25B4%25E5%25B7%25A5%25E4%25BD%259C\%25E6%25A0%2587%25E5%2587%2586%25E5%25B7%25A5%25E4%25BD%259C\3GPP\SA5#141e\docs\S5-221576.zip" TargetMode="External"/><Relationship Id="rId9" Type="http://schemas.openxmlformats.org/officeDocument/2006/relationships/hyperlink" Target="file:///D:\2022%25E5%25B9%25B4%25E5%25B7%25A5%25E4%25BD%259C\%25E6%25A0%2587%25E5%2587%2586%25E5%25B7%25A5%25E4%25BD%259C\3GPP\SA5#141e\docs\S5-221740.zip" TargetMode="External"/></Relationships>
</file>

<file path=ppt/slides/_rels/slide6.xml.rels><?xml version="1.0" encoding="UTF-8" standalone="yes"?>
<Relationships xmlns="http://schemas.openxmlformats.org/package/2006/relationships"><Relationship Id="rId8" Type="http://schemas.openxmlformats.org/officeDocument/2006/relationships/hyperlink" Target="file:///D:\2022%25E5%25B9%25B4%25E5%25B7%25A5%25E4%25BD%259C\%25E6%25A0%2587%25E5%2587%2586%25E5%25B7%25A5%25E4%25BD%259C\3GPP\SA5#141e\docs\S5-221508.zip" TargetMode="External"/><Relationship Id="rId13" Type="http://schemas.openxmlformats.org/officeDocument/2006/relationships/hyperlink" Target="file:///D:\2022%25E5%25B9%25B4%25E5%25B7%25A5%25E4%25BD%259C\%25E6%25A0%2587%25E5%2587%2586%25E5%25B7%25A5%25E4%25BD%259C\3GPP\SA5#141e\docs\S5-221514.zip" TargetMode="External"/><Relationship Id="rId3" Type="http://schemas.openxmlformats.org/officeDocument/2006/relationships/hyperlink" Target="file:///D:\2022%25E5%25B9%25B4%25E5%25B7%25A5%25E4%25BD%259C\%25E6%25A0%2587%25E5%2587%2586%25E5%25B7%25A5%25E4%25BD%259C\3GPP\SA5#141e\docs\S5-221554.zip" TargetMode="External"/><Relationship Id="rId7" Type="http://schemas.openxmlformats.org/officeDocument/2006/relationships/hyperlink" Target="file:///D:\2022%25E5%25B9%25B4%25E5%25B7%25A5%25E4%25BD%259C\%25E6%25A0%2587%25E5%2587%2586%25E5%25B7%25A5%25E4%25BD%259C\3GPP\SA5#141e\docs\S5-221507.zip" TargetMode="External"/><Relationship Id="rId12" Type="http://schemas.openxmlformats.org/officeDocument/2006/relationships/hyperlink" Target="file:///D:\2022%25E5%25B9%25B4%25E5%25B7%25A5%25E4%25BD%259C\%25E6%25A0%2587%25E5%2587%2586%25E5%25B7%25A5%25E4%25BD%259C\3GPP\SA5#141e\docs\S5-221513.zip"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hyperlink" Target="file:///D:\2022%25E5%25B9%25B4%25E5%25B7%25A5%25E4%25BD%259C\%25E6%25A0%2587%25E5%2587%2586%25E5%25B7%25A5%25E4%25BD%259C\3GPP\SA5#141e\docs\S5-221506.zip" TargetMode="External"/><Relationship Id="rId11" Type="http://schemas.openxmlformats.org/officeDocument/2006/relationships/hyperlink" Target="file:///D:\2022%25E5%25B9%25B4%25E5%25B7%25A5%25E4%25BD%259C\%25E6%25A0%2587%25E5%2587%2586%25E5%25B7%25A5%25E4%25BD%259C\3GPP\SA5#141e\docs\S5-221512.zip" TargetMode="External"/><Relationship Id="rId5" Type="http://schemas.openxmlformats.org/officeDocument/2006/relationships/hyperlink" Target="file:///D:\2022%25E5%25B9%25B4%25E5%25B7%25A5%25E4%25BD%259C\%25E6%25A0%2587%25E5%2587%2586%25E5%25B7%25A5%25E4%25BD%259C\3GPP\SA5#141e\docs\S5-221553.zip" TargetMode="External"/><Relationship Id="rId10" Type="http://schemas.openxmlformats.org/officeDocument/2006/relationships/hyperlink" Target="file:///D:\2022%25E5%25B9%25B4%25E5%25B7%25A5%25E4%25BD%259C\%25E6%25A0%2587%25E5%2587%2586%25E5%25B7%25A5%25E4%25BD%259C\3GPP\SA5#141e\docs\S5-221511.zip" TargetMode="External"/><Relationship Id="rId4" Type="http://schemas.openxmlformats.org/officeDocument/2006/relationships/hyperlink" Target="file:///D:\2022%25E5%25B9%25B4%25E5%25B7%25A5%25E4%25BD%259C\%25E6%25A0%2587%25E5%2587%2586%25E5%25B7%25A5%25E4%25BD%259C\3GPP\SA5#141e\docs\S5-221510.zip" TargetMode="External"/><Relationship Id="rId9" Type="http://schemas.openxmlformats.org/officeDocument/2006/relationships/hyperlink" Target="file:///D:\2022%25E5%25B9%25B4%25E5%25B7%25A5%25E4%25BD%259C\%25E6%25A0%2587%25E5%2587%2586%25E5%25B7%25A5%25E4%25BD%259C\3GPP\SA5#141e\docs\S5-221509.zip"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file:///D:\2022%25E5%25B9%25B4%25E5%25B7%25A5%25E4%25BD%259C\%25E6%25A0%2587%25E5%2587%2586%25E5%25B7%25A5%25E4%25BD%259C\3GPP\SA5#141e\docs\S5-221173.zip"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hyperlink" Target="file:///D:\2022%25E5%25B9%25B4%25E5%25B7%25A5%25E4%25BD%259C\%25E6%25A0%2587%25E5%2587%2586%25E5%25B7%25A5%25E4%25BD%259C\3GPP\SA5#141e\docs\S5-221039.zip" TargetMode="External"/><Relationship Id="rId5" Type="http://schemas.openxmlformats.org/officeDocument/2006/relationships/hyperlink" Target="file:///D:\2022%25E5%25B9%25B4%25E5%25B7%25A5%25E4%25BD%259C\%25E6%25A0%2587%25E5%2587%2586%25E5%25B7%25A5%25E4%25BD%259C\3GPP\SA5#141e\docs\S5-221589.zip" TargetMode="External"/><Relationship Id="rId4" Type="http://schemas.openxmlformats.org/officeDocument/2006/relationships/hyperlink" Target="file:///D:\2022%25E5%25B9%25B4%25E5%25B7%25A5%25E4%25BD%259C\%25E6%25A0%2587%25E5%2587%2586%25E5%25B7%25A5%25E4%25BD%259C\3GPP\SA5#141e\docs\S5-221537.zip" TargetMode="Externa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2"/>
          <p:cNvSpPr>
            <a:spLocks noGrp="1" noChangeArrowheads="1"/>
          </p:cNvSpPr>
          <p:nvPr>
            <p:ph type="ctrTitle"/>
          </p:nvPr>
        </p:nvSpPr>
        <p:spPr>
          <a:xfrm>
            <a:off x="2054990" y="2501576"/>
            <a:ext cx="8621712" cy="1468438"/>
          </a:xfrm>
        </p:spPr>
        <p:txBody>
          <a:bodyPr>
            <a:noAutofit/>
          </a:bodyPr>
          <a:lstStyle/>
          <a:p>
            <a:pPr>
              <a:defRPr/>
            </a:pPr>
            <a:r>
              <a:rPr lang="en-GB" sz="4800" b="1" i="1" dirty="0">
                <a:effectLst>
                  <a:outerShdw blurRad="38100" dist="38100" dir="2700000" algn="tl">
                    <a:srgbClr val="C0C0C0"/>
                  </a:outerShdw>
                </a:effectLst>
              </a:rPr>
              <a:t>  </a:t>
            </a:r>
            <a:r>
              <a:rPr lang="en-GB" sz="4800" dirty="0"/>
              <a:t/>
            </a:r>
            <a:br>
              <a:rPr lang="en-GB" sz="4800" dirty="0"/>
            </a:br>
            <a:r>
              <a:rPr lang="en-GB" sz="4800" dirty="0"/>
              <a:t> </a:t>
            </a:r>
            <a:r>
              <a:rPr lang="en-GB" altLang="zh-CN" sz="4800" b="1" dirty="0"/>
              <a:t>SA5 </a:t>
            </a:r>
            <a:r>
              <a:rPr lang="en-GB" altLang="zh-CN" sz="4800" b="1" dirty="0" smtClean="0"/>
              <a:t>OAM&amp;P Exec Report</a:t>
            </a:r>
            <a:r>
              <a:rPr lang="en-GB" sz="4800" b="1" i="1" dirty="0"/>
              <a:t/>
            </a:r>
            <a:br>
              <a:rPr lang="en-GB" sz="4800" b="1" i="1" dirty="0"/>
            </a:br>
            <a:r>
              <a:rPr lang="fr-FR" sz="2400" dirty="0" smtClean="0">
                <a:latin typeface="Arial" pitchFamily="34" charset="0"/>
              </a:rPr>
              <a:t>SA5#141e, 17 – 26 </a:t>
            </a:r>
            <a:r>
              <a:rPr lang="en-US" altLang="zh-CN" sz="2400" dirty="0" smtClean="0">
                <a:latin typeface="Arial" pitchFamily="34" charset="0"/>
              </a:rPr>
              <a:t>January</a:t>
            </a:r>
            <a:r>
              <a:rPr lang="en-US" sz="2400" dirty="0" smtClean="0">
                <a:latin typeface="Arial" pitchFamily="34" charset="0"/>
              </a:rPr>
              <a:t>, 2022</a:t>
            </a:r>
            <a:r>
              <a:rPr lang="fr-FR" sz="2400" dirty="0" smtClean="0">
                <a:latin typeface="Arial" pitchFamily="34" charset="0"/>
              </a:rPr>
              <a:t/>
            </a:r>
            <a:br>
              <a:rPr lang="fr-FR" sz="2400" dirty="0" smtClean="0">
                <a:latin typeface="Arial" pitchFamily="34" charset="0"/>
              </a:rPr>
            </a:br>
            <a:r>
              <a:rPr lang="en-US" sz="2400" dirty="0" smtClean="0">
                <a:latin typeface="Arial" pitchFamily="34" charset="0"/>
              </a:rPr>
              <a:t>e-meeting</a:t>
            </a:r>
            <a:r>
              <a:rPr lang="fr-FR" sz="2400" dirty="0" smtClean="0">
                <a:latin typeface="Arial" pitchFamily="34" charset="0"/>
              </a:rPr>
              <a:t> </a:t>
            </a:r>
            <a:endParaRPr lang="en-GB" sz="4800" dirty="0">
              <a:effectLst>
                <a:outerShdw blurRad="38100" dist="38100" dir="2700000" algn="tl">
                  <a:srgbClr val="C0C0C0"/>
                </a:outerShdw>
              </a:effectLst>
            </a:endParaRPr>
          </a:p>
        </p:txBody>
      </p:sp>
      <p:sp>
        <p:nvSpPr>
          <p:cNvPr id="6147" name="Subtitle 6"/>
          <p:cNvSpPr>
            <a:spLocks noGrp="1"/>
          </p:cNvSpPr>
          <p:nvPr>
            <p:ph type="subTitle" idx="1"/>
          </p:nvPr>
        </p:nvSpPr>
        <p:spPr>
          <a:xfrm>
            <a:off x="2054990" y="4523069"/>
            <a:ext cx="8534400" cy="1752600"/>
          </a:xfrm>
        </p:spPr>
        <p:txBody>
          <a:bodyPr/>
          <a:lstStyle/>
          <a:p>
            <a:pPr>
              <a:lnSpc>
                <a:spcPct val="80000"/>
              </a:lnSpc>
            </a:pPr>
            <a:r>
              <a:rPr lang="en-US" altLang="en-US" sz="2667" dirty="0"/>
              <a:t/>
            </a:r>
            <a:br>
              <a:rPr lang="en-US" altLang="en-US" sz="2667" dirty="0"/>
            </a:br>
            <a:r>
              <a:rPr lang="en-US" altLang="en-US" sz="2400" dirty="0">
                <a:latin typeface="Arial" charset="0"/>
              </a:rPr>
              <a:t>Zou Lan, </a:t>
            </a:r>
            <a:r>
              <a:rPr lang="en-GB" altLang="zh-CN" sz="2400" dirty="0">
                <a:latin typeface="Arial" charset="0"/>
              </a:rPr>
              <a:t>SA5 </a:t>
            </a:r>
            <a:r>
              <a:rPr lang="en-GB" altLang="zh-CN" sz="2400" dirty="0" smtClean="0">
                <a:latin typeface="Arial" charset="0"/>
              </a:rPr>
              <a:t>Vice-Chair, </a:t>
            </a:r>
            <a:r>
              <a:rPr lang="en-US" altLang="zh-CN" sz="2400" dirty="0">
                <a:latin typeface="Arial" charset="0"/>
              </a:rPr>
              <a:t>HUAWEI</a:t>
            </a:r>
            <a:endParaRPr lang="en-US" altLang="en-US" sz="2400" dirty="0">
              <a:latin typeface="Arial" charset="0"/>
            </a:endParaRPr>
          </a:p>
          <a:p>
            <a:pPr>
              <a:lnSpc>
                <a:spcPct val="80000"/>
              </a:lnSpc>
            </a:pPr>
            <a:r>
              <a:rPr lang="en-US" altLang="en-US" sz="2400" dirty="0">
                <a:latin typeface="Arial" charset="0"/>
              </a:rPr>
              <a:t>Thomas </a:t>
            </a:r>
            <a:r>
              <a:rPr lang="en-US" altLang="en-US" sz="2400" dirty="0" smtClean="0">
                <a:latin typeface="Arial" charset="0"/>
              </a:rPr>
              <a:t>Tovinger, </a:t>
            </a:r>
            <a:r>
              <a:rPr lang="en-US" altLang="en-US" sz="2400" dirty="0">
                <a:latin typeface="Arial" charset="0"/>
              </a:rPr>
              <a:t>SA5 Chair, </a:t>
            </a:r>
            <a:r>
              <a:rPr lang="en-US" altLang="zh-CN" sz="2400" dirty="0" smtClean="0">
                <a:latin typeface="Arial" charset="0"/>
              </a:rPr>
              <a:t>ERICSSON</a:t>
            </a:r>
          </a:p>
          <a:p>
            <a:pPr>
              <a:lnSpc>
                <a:spcPct val="80000"/>
              </a:lnSpc>
            </a:pPr>
            <a:r>
              <a:rPr lang="en-US" altLang="zh-CN" sz="2400" dirty="0">
                <a:latin typeface="Arial" charset="0"/>
              </a:rPr>
              <a:t>Mirko Cano </a:t>
            </a:r>
            <a:r>
              <a:rPr lang="en-US" altLang="zh-CN" sz="2400" dirty="0" smtClean="0">
                <a:latin typeface="Arial" charset="0"/>
              </a:rPr>
              <a:t>Soveri, MCC</a:t>
            </a:r>
          </a:p>
        </p:txBody>
      </p:sp>
    </p:spTree>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1"/>
          <p:cNvSpPr>
            <a:spLocks noGrp="1"/>
          </p:cNvSpPr>
          <p:nvPr>
            <p:ph type="title"/>
          </p:nvPr>
        </p:nvSpPr>
        <p:spPr>
          <a:xfrm>
            <a:off x="120651" y="0"/>
            <a:ext cx="9759950" cy="1016000"/>
          </a:xfrm>
        </p:spPr>
        <p:txBody>
          <a:bodyPr/>
          <a:lstStyle/>
          <a:p>
            <a:pPr algn="l"/>
            <a:r>
              <a:rPr lang="en-US" sz="3600" dirty="0" smtClean="0"/>
              <a:t>Overview of </a:t>
            </a:r>
            <a:r>
              <a:rPr lang="en-US" altLang="zh-CN" sz="3600" dirty="0" smtClean="0"/>
              <a:t>Rel-18 </a:t>
            </a:r>
            <a:r>
              <a:rPr lang="en-US" sz="3600" dirty="0" smtClean="0"/>
              <a:t>SA5 OAM ongoing WIs/SIs</a:t>
            </a:r>
            <a:endParaRPr lang="en-US" sz="3600" dirty="0"/>
          </a:p>
        </p:txBody>
      </p:sp>
      <p:graphicFrame>
        <p:nvGraphicFramePr>
          <p:cNvPr id="12" name="表格 11"/>
          <p:cNvGraphicFramePr>
            <a:graphicFrameLocks noGrp="1"/>
          </p:cNvGraphicFramePr>
          <p:nvPr>
            <p:extLst>
              <p:ext uri="{D42A27DB-BD31-4B8C-83A1-F6EECF244321}">
                <p14:modId xmlns:p14="http://schemas.microsoft.com/office/powerpoint/2010/main" val="4130564173"/>
              </p:ext>
            </p:extLst>
          </p:nvPr>
        </p:nvGraphicFramePr>
        <p:xfrm>
          <a:off x="6468143" y="3909838"/>
          <a:ext cx="5634891" cy="2298926"/>
        </p:xfrm>
        <a:graphic>
          <a:graphicData uri="http://schemas.openxmlformats.org/drawingml/2006/table">
            <a:tbl>
              <a:tblPr>
                <a:tableStyleId>{5C22544A-7EE6-4342-B048-85BDC9FD1C3A}</a:tableStyleId>
              </a:tblPr>
              <a:tblGrid>
                <a:gridCol w="269604"/>
                <a:gridCol w="2050956"/>
                <a:gridCol w="994608"/>
                <a:gridCol w="736270"/>
                <a:gridCol w="736270"/>
                <a:gridCol w="847183"/>
              </a:tblGrid>
              <a:tr h="345882">
                <a:tc>
                  <a:txBody>
                    <a:bodyPr/>
                    <a:lstStyle/>
                    <a:p>
                      <a:pPr algn="l">
                        <a:spcAft>
                          <a:spcPts val="0"/>
                        </a:spcAft>
                      </a:pPr>
                      <a:endParaRPr lang="zh-CN" sz="2000" b="1"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rgbClr val="92D050"/>
                    </a:solidFill>
                  </a:tcPr>
                </a:tc>
                <a:tc gridSpan="5">
                  <a:txBody>
                    <a:bodyPr/>
                    <a:lstStyle/>
                    <a:p>
                      <a:pPr algn="l">
                        <a:spcAft>
                          <a:spcPts val="0"/>
                        </a:spcAft>
                      </a:pPr>
                      <a:r>
                        <a:rPr lang="en-GB" sz="1200" b="1" dirty="0">
                          <a:effectLst/>
                          <a:latin typeface="Arial" panose="020B0604020202020204" pitchFamily="34" charset="0"/>
                          <a:cs typeface="Arial" panose="020B0604020202020204" pitchFamily="34" charset="0"/>
                        </a:rPr>
                        <a:t> </a:t>
                      </a:r>
                      <a:r>
                        <a:rPr lang="en-GB" sz="1200" b="1" kern="1200" dirty="0" smtClean="0">
                          <a:solidFill>
                            <a:schemeClr val="dk1"/>
                          </a:solidFill>
                          <a:effectLst/>
                          <a:latin typeface="Arial" panose="020B0604020202020204" pitchFamily="34" charset="0"/>
                          <a:ea typeface="+mn-ea"/>
                          <a:cs typeface="Arial" panose="020B0604020202020204" pitchFamily="34" charset="0"/>
                        </a:rPr>
                        <a:t>Rel-18 </a:t>
                      </a:r>
                      <a:r>
                        <a:rPr lang="en-GB" sz="1200" b="1" kern="1200" dirty="0">
                          <a:solidFill>
                            <a:schemeClr val="dk1"/>
                          </a:solidFill>
                          <a:effectLst/>
                          <a:latin typeface="Arial" panose="020B0604020202020204" pitchFamily="34" charset="0"/>
                          <a:ea typeface="+mn-ea"/>
                          <a:cs typeface="Arial" panose="020B0604020202020204" pitchFamily="34" charset="0"/>
                        </a:rPr>
                        <a:t>Operations, Administration, Maintenance and Provisioning (OAM&amp;P</a:t>
                      </a:r>
                      <a:r>
                        <a:rPr lang="en-GB" sz="1200" b="1" kern="1200" dirty="0" smtClean="0">
                          <a:solidFill>
                            <a:schemeClr val="dk1"/>
                          </a:solidFill>
                          <a:effectLst/>
                          <a:latin typeface="Arial" panose="020B0604020202020204" pitchFamily="34" charset="0"/>
                          <a:ea typeface="+mn-ea"/>
                          <a:cs typeface="Arial" panose="020B0604020202020204" pitchFamily="34" charset="0"/>
                        </a:rPr>
                        <a:t>)</a:t>
                      </a:r>
                      <a:r>
                        <a:rPr lang="en-GB" sz="1100" b="1" dirty="0">
                          <a:effectLst/>
                          <a:latin typeface="Arial" panose="020B0604020202020204" pitchFamily="34" charset="0"/>
                          <a:cs typeface="Arial" panose="020B0604020202020204" pitchFamily="34" charset="0"/>
                        </a:rPr>
                        <a:t> </a:t>
                      </a:r>
                      <a:endParaRPr lang="zh-CN" sz="1800" b="1"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rgbClr val="92D050"/>
                    </a:solidFill>
                  </a:tcPr>
                </a:tc>
                <a:tc hMerge="1">
                  <a:txBody>
                    <a:bodyPr/>
                    <a:lstStyle/>
                    <a:p>
                      <a:endParaRPr lang="zh-CN" altLang="en-US"/>
                    </a:p>
                  </a:txBody>
                  <a:tcPr/>
                </a:tc>
                <a:tc hMerge="1">
                  <a:txBody>
                    <a:bodyPr/>
                    <a:lstStyle/>
                    <a:p>
                      <a:pPr algn="l">
                        <a:spcAft>
                          <a:spcPts val="0"/>
                        </a:spcAft>
                      </a:pPr>
                      <a:endParaRPr lang="zh-CN" sz="2000">
                        <a:effectLst/>
                        <a:latin typeface="Times New Roman" panose="02020603050405020304" pitchFamily="18" charset="0"/>
                        <a:ea typeface="宋体" panose="02010600030101010101" pitchFamily="2" charset="-122"/>
                      </a:endParaRPr>
                    </a:p>
                  </a:txBody>
                  <a:tcPr marL="9525" marR="9525" marT="9525" marB="9525"/>
                </a:tc>
                <a:tc hMerge="1">
                  <a:txBody>
                    <a:bodyPr/>
                    <a:lstStyle/>
                    <a:p>
                      <a:endParaRPr lang="zh-CN" altLang="en-US"/>
                    </a:p>
                  </a:txBody>
                  <a:tcPr/>
                </a:tc>
                <a:tc hMerge="1">
                  <a:txBody>
                    <a:bodyPr/>
                    <a:lstStyle/>
                    <a:p>
                      <a:pPr algn="l">
                        <a:spcAft>
                          <a:spcPts val="0"/>
                        </a:spcAft>
                      </a:pPr>
                      <a:endParaRPr lang="zh-CN" sz="2000" dirty="0">
                        <a:effectLst/>
                        <a:latin typeface="Times New Roman" panose="02020603050405020304" pitchFamily="18" charset="0"/>
                        <a:ea typeface="宋体" panose="02010600030101010101" pitchFamily="2" charset="-122"/>
                      </a:endParaRPr>
                    </a:p>
                  </a:txBody>
                  <a:tcPr marL="9525" marR="9525" marT="9525" marB="9525"/>
                </a:tc>
              </a:tr>
              <a:tr h="185159">
                <a:tc gridSpan="6">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1050" b="1" smtClean="0">
                          <a:effectLst/>
                          <a:latin typeface="Arial" panose="020B0604020202020204" pitchFamily="34" charset="0"/>
                          <a:ea typeface="+mn-ea"/>
                          <a:cs typeface="Arial" panose="020B0604020202020204" pitchFamily="34" charset="0"/>
                        </a:rPr>
                        <a:t>Intelligence and Automation</a:t>
                      </a:r>
                      <a:endParaRPr lang="zh-CN" sz="1050" kern="1200" dirty="0">
                        <a:solidFill>
                          <a:srgbClr val="000000"/>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hMerge="1">
                  <a:txBody>
                    <a:bodyPr/>
                    <a:lstStyle/>
                    <a:p>
                      <a:endParaRPr lang="zh-CN" altLang="en-US"/>
                    </a:p>
                  </a:txBody>
                  <a:tcPr/>
                </a:tc>
                <a:tc hMerge="1">
                  <a:txBody>
                    <a:bodyPr/>
                    <a:lstStyle/>
                    <a:p>
                      <a:endParaRPr lang="zh-CN" altLang="en-US"/>
                    </a:p>
                  </a:txBody>
                  <a:tcPr/>
                </a:tc>
                <a:tc hMerge="1">
                  <a:txBody>
                    <a:bodyPr/>
                    <a:lstStyle/>
                    <a:p>
                      <a:pPr marL="0" algn="l" defTabSz="1219170" rtl="0" eaLnBrk="1" latinLnBrk="0" hangingPunct="1">
                        <a:spcAft>
                          <a:spcPts val="0"/>
                        </a:spcAft>
                      </a:pPr>
                      <a:endParaRPr lang="zh-CN" sz="1050" kern="1200" dirty="0">
                        <a:solidFill>
                          <a:srgbClr val="000000"/>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hMerge="1">
                  <a:txBody>
                    <a:bodyPr/>
                    <a:lstStyle/>
                    <a:p>
                      <a:endParaRPr lang="zh-CN" altLang="en-US"/>
                    </a:p>
                  </a:txBody>
                  <a:tcPr/>
                </a:tc>
                <a:tc hMerge="1">
                  <a:txBody>
                    <a:bodyPr/>
                    <a:lstStyle/>
                    <a:p>
                      <a:pPr marL="0" algn="l" defTabSz="1219170" rtl="0" eaLnBrk="1" latinLnBrk="0" hangingPunct="1">
                        <a:spcAft>
                          <a:spcPts val="0"/>
                        </a:spcAft>
                      </a:pPr>
                      <a:endParaRPr lang="zh-CN" sz="1050" kern="1200" dirty="0">
                        <a:solidFill>
                          <a:srgbClr val="000000"/>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r>
              <a:tr h="185159">
                <a:tc>
                  <a:txBody>
                    <a:bodyPr/>
                    <a:lstStyle/>
                    <a:p>
                      <a:pPr marL="0" algn="l" defTabSz="1219170" rtl="0" eaLnBrk="1" latinLnBrk="0" hangingPunct="1">
                        <a:spcAft>
                          <a:spcPts val="0"/>
                        </a:spcAft>
                      </a:pPr>
                      <a:r>
                        <a:rPr lang="en-US" altLang="zh-CN" sz="900" kern="1200" dirty="0" smtClean="0">
                          <a:solidFill>
                            <a:srgbClr val="000000"/>
                          </a:solidFill>
                          <a:effectLst/>
                          <a:latin typeface="Arial" panose="020B0604020202020204" pitchFamily="34" charset="0"/>
                          <a:ea typeface="宋体" panose="02010600030101010101" pitchFamily="2" charset="-122"/>
                          <a:cs typeface="Arial" panose="020B0604020202020204" pitchFamily="34" charset="0"/>
                        </a:rPr>
                        <a:t>23</a:t>
                      </a:r>
                      <a:endParaRPr lang="zh-CN" sz="900" kern="1200" dirty="0">
                        <a:solidFill>
                          <a:srgbClr val="000000"/>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algn="l" defTabSz="1219170" rtl="0" eaLnBrk="1" latinLnBrk="0" hangingPunct="1">
                        <a:spcAft>
                          <a:spcPts val="0"/>
                        </a:spcAft>
                      </a:pPr>
                      <a:r>
                        <a:rPr lang="en-US" sz="900" kern="1200" dirty="0" smtClean="0">
                          <a:solidFill>
                            <a:srgbClr val="000000"/>
                          </a:solidFill>
                          <a:effectLst/>
                          <a:latin typeface="Arial" panose="020B0604020202020204" pitchFamily="34" charset="0"/>
                          <a:ea typeface="宋体" panose="02010600030101010101" pitchFamily="2" charset="-122"/>
                          <a:cs typeface="Arial" panose="020B0604020202020204" pitchFamily="34" charset="0"/>
                        </a:rPr>
                        <a:t>Self-Configuration of RAN NEs</a:t>
                      </a:r>
                      <a:endParaRPr lang="zh-CN" sz="900" kern="1200" dirty="0">
                        <a:solidFill>
                          <a:srgbClr val="000000"/>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algn="l" defTabSz="1219170" rtl="0" eaLnBrk="1" latinLnBrk="0" hangingPunct="1">
                        <a:spcAft>
                          <a:spcPts val="0"/>
                        </a:spcAft>
                      </a:pPr>
                      <a:r>
                        <a:rPr lang="en-US" altLang="zh-CN" sz="900" kern="1200" smtClean="0">
                          <a:solidFill>
                            <a:srgbClr val="000000"/>
                          </a:solidFill>
                          <a:effectLst/>
                          <a:latin typeface="Arial" panose="020B0604020202020204" pitchFamily="34" charset="0"/>
                          <a:ea typeface="宋体" panose="02010600030101010101" pitchFamily="2" charset="-122"/>
                          <a:cs typeface="Arial" panose="020B0604020202020204" pitchFamily="34" charset="0"/>
                        </a:rPr>
                        <a:t>China Mobile, Huawei</a:t>
                      </a:r>
                      <a:endParaRPr lang="zh-CN" sz="900" kern="1200" dirty="0">
                        <a:solidFill>
                          <a:srgbClr val="000000"/>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algn="l" defTabSz="1219170" rtl="0" eaLnBrk="1" latinLnBrk="0" hangingPunct="1">
                        <a:spcAft>
                          <a:spcPts val="0"/>
                        </a:spcAft>
                      </a:pPr>
                      <a:r>
                        <a:rPr lang="en-US" sz="900" kern="1200" dirty="0" smtClean="0">
                          <a:solidFill>
                            <a:srgbClr val="000000"/>
                          </a:solidFill>
                          <a:effectLst/>
                          <a:latin typeface="Arial" panose="020B0604020202020204" pitchFamily="34" charset="0"/>
                          <a:ea typeface="宋体" panose="02010600030101010101" pitchFamily="2" charset="-122"/>
                          <a:cs typeface="Arial" panose="020B0604020202020204" pitchFamily="34" charset="0"/>
                        </a:rPr>
                        <a:t>RANSC</a:t>
                      </a:r>
                      <a:endParaRPr lang="zh-CN" sz="900" kern="1200" dirty="0">
                        <a:solidFill>
                          <a:srgbClr val="000000"/>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algn="l" defTabSz="1219170" rtl="0" eaLnBrk="1" latinLnBrk="0" hangingPunct="1">
                        <a:spcAft>
                          <a:spcPts val="0"/>
                        </a:spcAft>
                      </a:pPr>
                      <a:r>
                        <a:rPr lang="en-US" altLang="zh-CN" sz="900" kern="1200" dirty="0" smtClean="0">
                          <a:solidFill>
                            <a:srgbClr val="000000"/>
                          </a:solidFill>
                          <a:effectLst/>
                          <a:latin typeface="Arial" panose="020B0604020202020204" pitchFamily="34" charset="0"/>
                          <a:ea typeface="+mn-ea"/>
                          <a:cs typeface="Arial" panose="020B0604020202020204" pitchFamily="34" charset="0"/>
                        </a:rPr>
                        <a:t>940030</a:t>
                      </a:r>
                      <a:endParaRPr lang="zh-CN" sz="900" kern="1200" dirty="0">
                        <a:solidFill>
                          <a:srgbClr val="000000"/>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algn="l" defTabSz="1219170" rtl="0" eaLnBrk="1" latinLnBrk="0" hangingPunct="1">
                        <a:spcAft>
                          <a:spcPts val="0"/>
                        </a:spcAft>
                      </a:pPr>
                      <a:r>
                        <a:rPr lang="en-US" sz="900" kern="1200" dirty="0" smtClean="0">
                          <a:solidFill>
                            <a:srgbClr val="000000"/>
                          </a:solidFill>
                          <a:effectLst/>
                          <a:latin typeface="Arial" panose="020B0604020202020204" pitchFamily="34" charset="0"/>
                          <a:ea typeface="宋体" panose="02010600030101010101" pitchFamily="2" charset="-122"/>
                          <a:cs typeface="Arial" panose="020B0604020202020204" pitchFamily="34" charset="0"/>
                        </a:rPr>
                        <a:t>SP-211431</a:t>
                      </a:r>
                      <a:endParaRPr lang="zh-CN" sz="900" kern="1200" dirty="0">
                        <a:solidFill>
                          <a:srgbClr val="000000"/>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r>
              <a:tr h="185159">
                <a:tc gridSpan="6">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1050" b="1" dirty="0" smtClean="0">
                          <a:effectLst/>
                          <a:latin typeface="Arial" panose="020B0604020202020204" pitchFamily="34" charset="0"/>
                          <a:ea typeface="+mn-ea"/>
                          <a:cs typeface="Arial" panose="020B0604020202020204" pitchFamily="34" charset="0"/>
                        </a:rPr>
                        <a:t>Management Architecture and Mechanisms</a:t>
                      </a:r>
                      <a:endParaRPr lang="zh-CN" sz="1050" kern="1200" dirty="0">
                        <a:solidFill>
                          <a:srgbClr val="000000"/>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tc hMerge="1">
                  <a:txBody>
                    <a:bodyPr/>
                    <a:lstStyle/>
                    <a:p>
                      <a:endParaRPr lang="zh-CN" altLang="en-US"/>
                    </a:p>
                  </a:txBody>
                  <a:tcPr/>
                </a:tc>
                <a:tc hMerge="1">
                  <a:txBody>
                    <a:bodyPr/>
                    <a:lstStyle/>
                    <a:p>
                      <a:endParaRPr lang="zh-CN" altLang="en-US"/>
                    </a:p>
                  </a:txBody>
                  <a:tcPr/>
                </a:tc>
                <a:tc hMerge="1">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lang="zh-CN" altLang="en-US" sz="1050" kern="1200">
                        <a:solidFill>
                          <a:srgbClr val="000000"/>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c hMerge="1">
                  <a:txBody>
                    <a:bodyPr/>
                    <a:lstStyle/>
                    <a:p>
                      <a:endParaRPr lang="zh-CN" altLang="en-US"/>
                    </a:p>
                  </a:txBody>
                  <a:tcPr/>
                </a:tc>
                <a:tc hMerge="1">
                  <a:txBody>
                    <a:bodyPr/>
                    <a:lstStyle/>
                    <a:p>
                      <a:pPr marL="0" algn="l" defTabSz="1219170" rtl="0" eaLnBrk="1" latinLnBrk="0" hangingPunct="1">
                        <a:spcAft>
                          <a:spcPts val="0"/>
                        </a:spcAft>
                      </a:pPr>
                      <a:endParaRPr lang="zh-CN" altLang="zh-CN" sz="1050" kern="1200" dirty="0">
                        <a:solidFill>
                          <a:srgbClr val="000000"/>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tr>
              <a:tr h="185159">
                <a:tc>
                  <a:txBody>
                    <a:bodyPr/>
                    <a:lstStyle/>
                    <a:p>
                      <a:pPr marL="0" algn="l" defTabSz="1219170" rtl="0" eaLnBrk="1" latinLnBrk="0" hangingPunct="1">
                        <a:spcAft>
                          <a:spcPts val="0"/>
                        </a:spcAft>
                      </a:pPr>
                      <a:r>
                        <a:rPr lang="en-US" altLang="zh-CN" sz="900" kern="1200" dirty="0" smtClean="0">
                          <a:solidFill>
                            <a:srgbClr val="000000"/>
                          </a:solidFill>
                          <a:effectLst/>
                          <a:latin typeface="Arial" panose="020B0604020202020204" pitchFamily="34" charset="0"/>
                          <a:ea typeface="宋体" panose="02010600030101010101" pitchFamily="2" charset="-122"/>
                          <a:cs typeface="Arial" panose="020B0604020202020204" pitchFamily="34" charset="0"/>
                        </a:rPr>
                        <a:t>24</a:t>
                      </a:r>
                      <a:endParaRPr lang="zh-CN" sz="900" kern="1200" dirty="0">
                        <a:solidFill>
                          <a:srgbClr val="000000"/>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900" kern="1200" dirty="0" smtClean="0">
                          <a:solidFill>
                            <a:srgbClr val="000000"/>
                          </a:solidFill>
                          <a:effectLst/>
                          <a:latin typeface="Arial" panose="020B0604020202020204" pitchFamily="34" charset="0"/>
                          <a:ea typeface="+mn-ea"/>
                          <a:cs typeface="Arial" panose="020B0604020202020204" pitchFamily="34" charset="0"/>
                        </a:rPr>
                        <a:t>Network slicing provisioning rules</a:t>
                      </a:r>
                      <a:endParaRPr lang="zh-CN" sz="900" kern="1200" dirty="0">
                        <a:solidFill>
                          <a:srgbClr val="000000"/>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c>
                  <a:txBody>
                    <a:bodyPr/>
                    <a:lstStyle/>
                    <a:p>
                      <a:pPr marL="0" algn="l" defTabSz="1219170" rtl="0" eaLnBrk="1" latinLnBrk="0" hangingPunct="1">
                        <a:spcAft>
                          <a:spcPts val="0"/>
                        </a:spcAft>
                      </a:pPr>
                      <a:r>
                        <a:rPr lang="en-US" altLang="zh-CN" sz="900" kern="1200" smtClean="0">
                          <a:solidFill>
                            <a:srgbClr val="000000"/>
                          </a:solidFill>
                          <a:effectLst/>
                          <a:latin typeface="Arial" panose="020B0604020202020204" pitchFamily="34" charset="0"/>
                          <a:ea typeface="+mn-ea"/>
                          <a:cs typeface="Arial" panose="020B0604020202020204" pitchFamily="34" charset="0"/>
                        </a:rPr>
                        <a:t>Ericsson </a:t>
                      </a:r>
                      <a:endParaRPr lang="zh-CN" sz="900" kern="1200" dirty="0">
                        <a:solidFill>
                          <a:srgbClr val="000000"/>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900" kern="1200" smtClean="0">
                          <a:solidFill>
                            <a:srgbClr val="000000"/>
                          </a:solidFill>
                          <a:effectLst/>
                          <a:latin typeface="Arial" panose="020B0604020202020204" pitchFamily="34" charset="0"/>
                          <a:ea typeface="+mn-ea"/>
                          <a:cs typeface="Arial" panose="020B0604020202020204" pitchFamily="34" charset="0"/>
                        </a:rPr>
                        <a:t>NSRULE</a:t>
                      </a:r>
                      <a:endParaRPr lang="zh-CN" altLang="en-US" sz="900" kern="1200">
                        <a:solidFill>
                          <a:srgbClr val="000000"/>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900" kern="1200" dirty="0" smtClean="0">
                          <a:solidFill>
                            <a:srgbClr val="000000"/>
                          </a:solidFill>
                          <a:effectLst/>
                          <a:latin typeface="Arial" panose="020B0604020202020204" pitchFamily="34" charset="0"/>
                          <a:ea typeface="+mn-ea"/>
                          <a:cs typeface="Arial" panose="020B0604020202020204" pitchFamily="34" charset="0"/>
                        </a:rPr>
                        <a:t>940045</a:t>
                      </a:r>
                      <a:endParaRPr lang="zh-CN" altLang="en-US" sz="900" kern="1200" dirty="0">
                        <a:solidFill>
                          <a:srgbClr val="000000"/>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c>
                  <a:txBody>
                    <a:bodyPr/>
                    <a:lstStyle/>
                    <a:p>
                      <a:pPr marL="0" algn="l" defTabSz="1219170" rtl="0" eaLnBrk="1" latinLnBrk="0" hangingPunct="1">
                        <a:spcAft>
                          <a:spcPts val="0"/>
                        </a:spcAft>
                      </a:pPr>
                      <a:r>
                        <a:rPr lang="en-US" altLang="zh-CN" sz="900" kern="1200" dirty="0" smtClean="0">
                          <a:solidFill>
                            <a:srgbClr val="000000"/>
                          </a:solidFill>
                          <a:effectLst/>
                          <a:latin typeface="Arial" panose="020B0604020202020204" pitchFamily="34" charset="0"/>
                          <a:ea typeface="+mn-ea"/>
                          <a:cs typeface="Arial" panose="020B0604020202020204" pitchFamily="34" charset="0"/>
                        </a:rPr>
                        <a:t>SP-211449</a:t>
                      </a:r>
                      <a:endParaRPr lang="zh-CN" altLang="zh-CN" sz="900" kern="1200" dirty="0">
                        <a:solidFill>
                          <a:srgbClr val="000000"/>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tr>
              <a:tr h="185159">
                <a:tc>
                  <a:txBody>
                    <a:bodyPr/>
                    <a:lstStyle/>
                    <a:p>
                      <a:pPr marL="0" algn="l" defTabSz="1219170" rtl="0" eaLnBrk="1" latinLnBrk="0" hangingPunct="1">
                        <a:spcAft>
                          <a:spcPts val="0"/>
                        </a:spcAft>
                      </a:pPr>
                      <a:r>
                        <a:rPr lang="en-US" altLang="zh-CN" sz="900" kern="1200" dirty="0" smtClean="0">
                          <a:solidFill>
                            <a:srgbClr val="000000"/>
                          </a:solidFill>
                          <a:effectLst/>
                          <a:latin typeface="Arial" panose="020B0604020202020204" pitchFamily="34" charset="0"/>
                          <a:ea typeface="宋体" panose="02010600030101010101" pitchFamily="2" charset="-122"/>
                          <a:cs typeface="Arial" panose="020B0604020202020204" pitchFamily="34" charset="0"/>
                        </a:rPr>
                        <a:t>25</a:t>
                      </a:r>
                      <a:endParaRPr lang="zh-CN" sz="900" kern="1200" dirty="0">
                        <a:solidFill>
                          <a:srgbClr val="000000"/>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900" kern="1200" dirty="0" smtClean="0">
                          <a:solidFill>
                            <a:srgbClr val="000000"/>
                          </a:solidFill>
                          <a:effectLst/>
                          <a:latin typeface="Arial" panose="020B0604020202020204" pitchFamily="34" charset="0"/>
                          <a:ea typeface="+mn-ea"/>
                          <a:cs typeface="Arial" panose="020B0604020202020204" pitchFamily="34" charset="0"/>
                        </a:rPr>
                        <a:t>Enhancement of 5G  Advanced NRM features</a:t>
                      </a:r>
                      <a:endParaRPr lang="zh-CN" sz="900" kern="1200" dirty="0">
                        <a:solidFill>
                          <a:srgbClr val="000000"/>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c>
                  <a:txBody>
                    <a:bodyPr/>
                    <a:lstStyle/>
                    <a:p>
                      <a:pPr marL="0" algn="l" defTabSz="1219170" rtl="0" eaLnBrk="1" latinLnBrk="0" hangingPunct="1">
                        <a:spcAft>
                          <a:spcPts val="0"/>
                        </a:spcAft>
                      </a:pPr>
                      <a:r>
                        <a:rPr lang="en-US" altLang="zh-CN" sz="900" kern="1200" dirty="0" smtClean="0">
                          <a:solidFill>
                            <a:srgbClr val="000000"/>
                          </a:solidFill>
                          <a:effectLst/>
                          <a:latin typeface="Arial" panose="020B0604020202020204" pitchFamily="34" charset="0"/>
                          <a:ea typeface="+mn-ea"/>
                          <a:cs typeface="Arial" panose="020B0604020202020204" pitchFamily="34" charset="0"/>
                        </a:rPr>
                        <a:t>Nokia</a:t>
                      </a:r>
                      <a:endParaRPr lang="zh-CN" sz="900" kern="1200" dirty="0">
                        <a:solidFill>
                          <a:srgbClr val="000000"/>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900" kern="1200" dirty="0" err="1" smtClean="0">
                          <a:solidFill>
                            <a:srgbClr val="000000"/>
                          </a:solidFill>
                          <a:effectLst/>
                          <a:latin typeface="Arial" panose="020B0604020202020204" pitchFamily="34" charset="0"/>
                          <a:ea typeface="+mn-ea"/>
                          <a:cs typeface="Arial" panose="020B0604020202020204" pitchFamily="34" charset="0"/>
                        </a:rPr>
                        <a:t>eAdNRM</a:t>
                      </a:r>
                      <a:r>
                        <a:rPr lang="en-US" altLang="zh-CN" sz="900" kern="1200" dirty="0" smtClean="0">
                          <a:solidFill>
                            <a:srgbClr val="000000"/>
                          </a:solidFill>
                          <a:effectLst/>
                          <a:latin typeface="Arial" panose="020B0604020202020204" pitchFamily="34" charset="0"/>
                          <a:ea typeface="+mn-ea"/>
                          <a:cs typeface="Arial" panose="020B0604020202020204" pitchFamily="34" charset="0"/>
                        </a:rPr>
                        <a:t> </a:t>
                      </a:r>
                      <a:endParaRPr lang="zh-CN" altLang="en-US" sz="900" kern="1200" dirty="0">
                        <a:solidFill>
                          <a:srgbClr val="000000"/>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900" kern="1200" dirty="0" smtClean="0">
                          <a:solidFill>
                            <a:srgbClr val="0000FF"/>
                          </a:solidFill>
                          <a:effectLst/>
                          <a:latin typeface="Arial" panose="020B0604020202020204" pitchFamily="34" charset="0"/>
                          <a:ea typeface="+mn-ea"/>
                          <a:cs typeface="Arial" panose="020B0604020202020204" pitchFamily="34" charset="0"/>
                        </a:rPr>
                        <a:t>Wait for SA approval</a:t>
                      </a:r>
                      <a:endParaRPr lang="zh-CN" altLang="en-US" sz="900" kern="1200" dirty="0">
                        <a:solidFill>
                          <a:srgbClr val="0000FF"/>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c>
                  <a:txBody>
                    <a:bodyPr/>
                    <a:lstStyle/>
                    <a:p>
                      <a:pPr marL="0" algn="l" defTabSz="1219170" rtl="0" eaLnBrk="1" latinLnBrk="0" hangingPunct="1">
                        <a:spcAft>
                          <a:spcPts val="0"/>
                        </a:spcAft>
                      </a:pPr>
                      <a:r>
                        <a:rPr lang="en-US" altLang="zh-CN" sz="900" kern="1200" dirty="0" smtClean="0">
                          <a:solidFill>
                            <a:schemeClr val="tx1"/>
                          </a:solidFill>
                          <a:effectLst/>
                          <a:latin typeface="Arial" panose="020B0604020202020204" pitchFamily="34" charset="0"/>
                          <a:ea typeface="+mn-ea"/>
                          <a:cs typeface="Arial" panose="020B0604020202020204" pitchFamily="34" charset="0"/>
                        </a:rPr>
                        <a:t>S5-221510</a:t>
                      </a:r>
                      <a:endParaRPr lang="zh-CN" altLang="zh-CN" sz="9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tr>
              <a:tr h="185159">
                <a:tc>
                  <a:txBody>
                    <a:bodyPr/>
                    <a:lstStyle/>
                    <a:p>
                      <a:pPr marL="0" algn="l" defTabSz="1219170" rtl="0" eaLnBrk="1" latinLnBrk="0" hangingPunct="1">
                        <a:spcAft>
                          <a:spcPts val="0"/>
                        </a:spcAft>
                      </a:pPr>
                      <a:r>
                        <a:rPr lang="en-US" altLang="zh-CN" sz="900" kern="1200" dirty="0" smtClean="0">
                          <a:solidFill>
                            <a:srgbClr val="000000"/>
                          </a:solidFill>
                          <a:effectLst/>
                          <a:latin typeface="Arial" panose="020B0604020202020204" pitchFamily="34" charset="0"/>
                          <a:ea typeface="宋体" panose="02010600030101010101" pitchFamily="2" charset="-122"/>
                          <a:cs typeface="Arial" panose="020B0604020202020204" pitchFamily="34" charset="0"/>
                        </a:rPr>
                        <a:t>26</a:t>
                      </a:r>
                      <a:endParaRPr lang="zh-CN" sz="900" kern="1200" dirty="0">
                        <a:solidFill>
                          <a:srgbClr val="000000"/>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900" kern="1200" dirty="0" smtClean="0">
                          <a:solidFill>
                            <a:srgbClr val="000000"/>
                          </a:solidFill>
                          <a:effectLst/>
                          <a:latin typeface="Arial" panose="020B0604020202020204" pitchFamily="34" charset="0"/>
                          <a:ea typeface="+mn-ea"/>
                          <a:cs typeface="Arial" panose="020B0604020202020204" pitchFamily="34" charset="0"/>
                        </a:rPr>
                        <a:t>enhanced Edge Computing Management</a:t>
                      </a:r>
                      <a:endParaRPr lang="zh-CN" sz="900" kern="1200" dirty="0">
                        <a:solidFill>
                          <a:srgbClr val="000000"/>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c>
                  <a:txBody>
                    <a:bodyPr/>
                    <a:lstStyle/>
                    <a:p>
                      <a:pPr marL="0" algn="l" defTabSz="1219170" rtl="0" eaLnBrk="1" latinLnBrk="0" hangingPunct="1">
                        <a:spcAft>
                          <a:spcPts val="0"/>
                        </a:spcAft>
                      </a:pPr>
                      <a:r>
                        <a:rPr lang="en-US" altLang="zh-CN" sz="900" kern="1200" dirty="0" smtClean="0">
                          <a:solidFill>
                            <a:srgbClr val="000000"/>
                          </a:solidFill>
                          <a:effectLst/>
                          <a:latin typeface="Arial" panose="020B0604020202020204" pitchFamily="34" charset="0"/>
                          <a:ea typeface="+mn-ea"/>
                          <a:cs typeface="Arial" panose="020B0604020202020204" pitchFamily="34" charset="0"/>
                        </a:rPr>
                        <a:t>Samsung,</a:t>
                      </a:r>
                      <a:r>
                        <a:rPr lang="en-US" altLang="zh-CN" sz="900" kern="1200" baseline="0" dirty="0" smtClean="0">
                          <a:solidFill>
                            <a:srgbClr val="000000"/>
                          </a:solidFill>
                          <a:effectLst/>
                          <a:latin typeface="Arial" panose="020B0604020202020204" pitchFamily="34" charset="0"/>
                          <a:ea typeface="+mn-ea"/>
                          <a:cs typeface="Arial" panose="020B0604020202020204" pitchFamily="34" charset="0"/>
                        </a:rPr>
                        <a:t> Intel</a:t>
                      </a:r>
                      <a:endParaRPr lang="zh-CN" sz="900" kern="1200" dirty="0">
                        <a:solidFill>
                          <a:srgbClr val="000000"/>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900" kern="1200" dirty="0" err="1" smtClean="0">
                          <a:solidFill>
                            <a:srgbClr val="000000"/>
                          </a:solidFill>
                          <a:effectLst/>
                          <a:latin typeface="Arial" panose="020B0604020202020204" pitchFamily="34" charset="0"/>
                          <a:ea typeface="+mn-ea"/>
                          <a:cs typeface="Arial" panose="020B0604020202020204" pitchFamily="34" charset="0"/>
                        </a:rPr>
                        <a:t>eECM</a:t>
                      </a:r>
                      <a:endParaRPr lang="zh-CN" altLang="en-US" sz="900" kern="1200" dirty="0">
                        <a:solidFill>
                          <a:srgbClr val="000000"/>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900" kern="1200" dirty="0" smtClean="0">
                          <a:solidFill>
                            <a:srgbClr val="0000FF"/>
                          </a:solidFill>
                          <a:effectLst/>
                          <a:latin typeface="Arial" panose="020B0604020202020204" pitchFamily="34" charset="0"/>
                          <a:ea typeface="+mn-ea"/>
                          <a:cs typeface="Arial" panose="020B0604020202020204" pitchFamily="34" charset="0"/>
                        </a:rPr>
                        <a:t>Wait for SA approval</a:t>
                      </a:r>
                      <a:endParaRPr lang="zh-CN" altLang="en-US" sz="900" kern="1200" dirty="0">
                        <a:solidFill>
                          <a:srgbClr val="0000FF"/>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c>
                  <a:txBody>
                    <a:bodyPr/>
                    <a:lstStyle/>
                    <a:p>
                      <a:pPr marL="0" algn="l" defTabSz="1219170" rtl="0" eaLnBrk="1" latinLnBrk="0" hangingPunct="1">
                        <a:spcAft>
                          <a:spcPts val="0"/>
                        </a:spcAft>
                      </a:pPr>
                      <a:r>
                        <a:rPr lang="en-US" altLang="zh-CN" sz="900" kern="1200" dirty="0" smtClean="0">
                          <a:solidFill>
                            <a:schemeClr val="tx1"/>
                          </a:solidFill>
                          <a:effectLst/>
                          <a:latin typeface="Arial" panose="020B0604020202020204" pitchFamily="34" charset="0"/>
                          <a:ea typeface="+mn-ea"/>
                          <a:cs typeface="Arial" panose="020B0604020202020204" pitchFamily="34" charset="0"/>
                        </a:rPr>
                        <a:t>S5-221554</a:t>
                      </a:r>
                      <a:endParaRPr lang="zh-CN" altLang="zh-CN" sz="9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tr>
              <a:tr h="185159">
                <a:tc gridSpan="6">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1050" b="1" kern="1200" dirty="0" smtClean="0">
                          <a:solidFill>
                            <a:schemeClr val="dk1"/>
                          </a:solidFill>
                          <a:effectLst/>
                          <a:latin typeface="Arial" panose="020B0604020202020204" pitchFamily="34" charset="0"/>
                          <a:ea typeface="+mn-ea"/>
                          <a:cs typeface="Arial" panose="020B0604020202020204" pitchFamily="34" charset="0"/>
                        </a:rPr>
                        <a:t>Support of New Services</a:t>
                      </a:r>
                      <a:endParaRPr lang="zh-CN" sz="1050" kern="1200" dirty="0">
                        <a:solidFill>
                          <a:srgbClr val="000000"/>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3">
                        <a:lumMod val="20000"/>
                        <a:lumOff val="80000"/>
                      </a:schemeClr>
                    </a:solidFill>
                  </a:tcPr>
                </a:tc>
                <a:tc hMerge="1">
                  <a:txBody>
                    <a:bodyPr/>
                    <a:lstStyle/>
                    <a:p>
                      <a:endParaRPr lang="zh-CN" altLang="en-US"/>
                    </a:p>
                  </a:txBody>
                  <a:tcPr/>
                </a:tc>
                <a:tc hMerge="1">
                  <a:txBody>
                    <a:bodyPr/>
                    <a:lstStyle/>
                    <a:p>
                      <a:endParaRPr lang="zh-CN" altLang="en-US"/>
                    </a:p>
                  </a:txBody>
                  <a:tcPr/>
                </a:tc>
                <a:tc hMerge="1">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lang="zh-CN" altLang="en-US" sz="1050" kern="1200">
                        <a:solidFill>
                          <a:srgbClr val="000000"/>
                        </a:solidFill>
                        <a:effectLst/>
                        <a:latin typeface="Arial" panose="020B0604020202020204" pitchFamily="34" charset="0"/>
                        <a:ea typeface="+mn-ea"/>
                        <a:cs typeface="Arial" panose="020B0604020202020204" pitchFamily="34" charset="0"/>
                      </a:endParaRPr>
                    </a:p>
                  </a:txBody>
                  <a:tcPr marL="9525" marR="9525" marT="9525" marB="9525">
                    <a:solidFill>
                      <a:schemeClr val="accent3">
                        <a:lumMod val="20000"/>
                        <a:lumOff val="80000"/>
                      </a:schemeClr>
                    </a:solidFill>
                  </a:tcPr>
                </a:tc>
                <a:tc hMerge="1">
                  <a:txBody>
                    <a:bodyPr/>
                    <a:lstStyle/>
                    <a:p>
                      <a:endParaRPr lang="zh-CN" altLang="en-US"/>
                    </a:p>
                  </a:txBody>
                  <a:tcPr/>
                </a:tc>
                <a:tc hMerge="1">
                  <a:txBody>
                    <a:bodyPr/>
                    <a:lstStyle/>
                    <a:p>
                      <a:pPr marL="0" algn="l" defTabSz="1219170" rtl="0" eaLnBrk="1" latinLnBrk="0" hangingPunct="1">
                        <a:spcAft>
                          <a:spcPts val="0"/>
                        </a:spcAft>
                      </a:pPr>
                      <a:endParaRPr lang="zh-CN" altLang="zh-CN" sz="1050" kern="1200" dirty="0">
                        <a:solidFill>
                          <a:srgbClr val="000000"/>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3">
                        <a:lumMod val="20000"/>
                        <a:lumOff val="80000"/>
                      </a:schemeClr>
                    </a:solidFill>
                  </a:tcPr>
                </a:tc>
              </a:tr>
              <a:tr h="185159">
                <a:tc>
                  <a:txBody>
                    <a:bodyPr/>
                    <a:lstStyle/>
                    <a:p>
                      <a:pPr marL="0" algn="l" defTabSz="1219170" rtl="0" eaLnBrk="1" latinLnBrk="0" hangingPunct="1">
                        <a:spcAft>
                          <a:spcPts val="0"/>
                        </a:spcAft>
                      </a:pPr>
                      <a:r>
                        <a:rPr lang="en-US" altLang="zh-CN" sz="900" kern="1200" dirty="0" smtClean="0">
                          <a:solidFill>
                            <a:srgbClr val="000000"/>
                          </a:solidFill>
                          <a:effectLst/>
                          <a:latin typeface="Arial" panose="020B0604020202020204" pitchFamily="34" charset="0"/>
                          <a:ea typeface="宋体" panose="02010600030101010101" pitchFamily="2" charset="-122"/>
                          <a:cs typeface="Arial" panose="020B0604020202020204" pitchFamily="34" charset="0"/>
                        </a:rPr>
                        <a:t>27</a:t>
                      </a:r>
                      <a:endParaRPr lang="zh-CN" sz="900" kern="1200" dirty="0">
                        <a:solidFill>
                          <a:srgbClr val="000000"/>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3">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900" kern="1200" dirty="0" smtClean="0">
                          <a:solidFill>
                            <a:srgbClr val="000000"/>
                          </a:solidFill>
                          <a:effectLst/>
                          <a:latin typeface="Arial" panose="020B0604020202020204" pitchFamily="34" charset="0"/>
                          <a:ea typeface="+mn-ea"/>
                          <a:cs typeface="Arial" panose="020B0604020202020204" pitchFamily="34" charset="0"/>
                        </a:rPr>
                        <a:t>Enhancements of EE for 5G Phase 2</a:t>
                      </a:r>
                      <a:endParaRPr lang="zh-CN" sz="900" kern="1200" dirty="0">
                        <a:solidFill>
                          <a:srgbClr val="000000"/>
                        </a:solidFill>
                        <a:effectLst/>
                        <a:latin typeface="Arial" panose="020B0604020202020204" pitchFamily="34" charset="0"/>
                        <a:ea typeface="+mn-ea"/>
                        <a:cs typeface="Arial" panose="020B0604020202020204" pitchFamily="34" charset="0"/>
                      </a:endParaRPr>
                    </a:p>
                  </a:txBody>
                  <a:tcPr marL="9525" marR="9525" marT="9525" marB="9525">
                    <a:solidFill>
                      <a:schemeClr val="accent3">
                        <a:lumMod val="20000"/>
                        <a:lumOff val="80000"/>
                      </a:schemeClr>
                    </a:solidFill>
                  </a:tcPr>
                </a:tc>
                <a:tc>
                  <a:txBody>
                    <a:bodyPr/>
                    <a:lstStyle/>
                    <a:p>
                      <a:pPr marL="0" algn="l" defTabSz="1219170" rtl="0" eaLnBrk="1" latinLnBrk="0" hangingPunct="1">
                        <a:spcAft>
                          <a:spcPts val="0"/>
                        </a:spcAft>
                      </a:pPr>
                      <a:r>
                        <a:rPr lang="en-US" altLang="zh-CN" sz="900" kern="1200" dirty="0" smtClean="0">
                          <a:solidFill>
                            <a:srgbClr val="000000"/>
                          </a:solidFill>
                          <a:effectLst/>
                          <a:latin typeface="Arial" panose="020B0604020202020204" pitchFamily="34" charset="0"/>
                          <a:ea typeface="+mn-ea"/>
                          <a:cs typeface="Arial" panose="020B0604020202020204" pitchFamily="34" charset="0"/>
                        </a:rPr>
                        <a:t>Orange</a:t>
                      </a:r>
                      <a:endParaRPr lang="zh-CN" sz="900" kern="1200" dirty="0">
                        <a:solidFill>
                          <a:srgbClr val="000000"/>
                        </a:solidFill>
                        <a:effectLst/>
                        <a:latin typeface="Arial" panose="020B0604020202020204" pitchFamily="34" charset="0"/>
                        <a:ea typeface="+mn-ea"/>
                        <a:cs typeface="Arial" panose="020B0604020202020204" pitchFamily="34" charset="0"/>
                      </a:endParaRPr>
                    </a:p>
                  </a:txBody>
                  <a:tcPr marL="9525" marR="9525" marT="9525" marB="9525">
                    <a:solidFill>
                      <a:schemeClr val="accent3">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900" kern="1200" dirty="0" smtClean="0">
                          <a:solidFill>
                            <a:srgbClr val="000000"/>
                          </a:solidFill>
                          <a:effectLst/>
                          <a:latin typeface="Arial" panose="020B0604020202020204" pitchFamily="34" charset="0"/>
                          <a:ea typeface="+mn-ea"/>
                          <a:cs typeface="Arial" panose="020B0604020202020204" pitchFamily="34" charset="0"/>
                        </a:rPr>
                        <a:t>EE5GPLUS_Ph2</a:t>
                      </a:r>
                      <a:endParaRPr lang="zh-CN" altLang="en-US" sz="900" kern="1200" dirty="0">
                        <a:solidFill>
                          <a:srgbClr val="000000"/>
                        </a:solidFill>
                        <a:effectLst/>
                        <a:latin typeface="Arial" panose="020B0604020202020204" pitchFamily="34" charset="0"/>
                        <a:ea typeface="+mn-ea"/>
                        <a:cs typeface="Arial" panose="020B0604020202020204" pitchFamily="34" charset="0"/>
                      </a:endParaRPr>
                    </a:p>
                  </a:txBody>
                  <a:tcPr marL="9525" marR="9525" marT="9525" marB="9525">
                    <a:solidFill>
                      <a:schemeClr val="accent3">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900" kern="1200" dirty="0" smtClean="0">
                          <a:solidFill>
                            <a:srgbClr val="000000"/>
                          </a:solidFill>
                          <a:effectLst/>
                          <a:latin typeface="Arial" panose="020B0604020202020204" pitchFamily="34" charset="0"/>
                          <a:ea typeface="+mn-ea"/>
                          <a:cs typeface="Arial" panose="020B0604020202020204" pitchFamily="34" charset="0"/>
                        </a:rPr>
                        <a:t>940037</a:t>
                      </a:r>
                      <a:endParaRPr lang="zh-CN" altLang="en-US" sz="900" kern="1200" dirty="0">
                        <a:solidFill>
                          <a:srgbClr val="000000"/>
                        </a:solidFill>
                        <a:effectLst/>
                        <a:latin typeface="Arial" panose="020B0604020202020204" pitchFamily="34" charset="0"/>
                        <a:ea typeface="+mn-ea"/>
                        <a:cs typeface="Arial" panose="020B0604020202020204" pitchFamily="34" charset="0"/>
                      </a:endParaRPr>
                    </a:p>
                  </a:txBody>
                  <a:tcPr marL="9525" marR="9525" marT="9525" marB="9525">
                    <a:solidFill>
                      <a:schemeClr val="accent3">
                        <a:lumMod val="20000"/>
                        <a:lumOff val="80000"/>
                      </a:schemeClr>
                    </a:solidFill>
                  </a:tcPr>
                </a:tc>
                <a:tc>
                  <a:txBody>
                    <a:bodyPr/>
                    <a:lstStyle/>
                    <a:p>
                      <a:pPr marL="0" algn="l" defTabSz="1219170" rtl="0" eaLnBrk="1" latinLnBrk="0" hangingPunct="1">
                        <a:spcAft>
                          <a:spcPts val="0"/>
                        </a:spcAft>
                      </a:pPr>
                      <a:r>
                        <a:rPr lang="en-US" altLang="zh-CN" sz="900" kern="1200" dirty="0" smtClean="0">
                          <a:solidFill>
                            <a:srgbClr val="000000"/>
                          </a:solidFill>
                          <a:effectLst/>
                          <a:latin typeface="Arial" panose="020B0604020202020204" pitchFamily="34" charset="0"/>
                          <a:ea typeface="+mn-ea"/>
                          <a:cs typeface="Arial" panose="020B0604020202020204" pitchFamily="34" charset="0"/>
                        </a:rPr>
                        <a:t>SP-211441</a:t>
                      </a:r>
                      <a:endParaRPr lang="zh-CN" altLang="zh-CN" sz="900" kern="1200" dirty="0">
                        <a:solidFill>
                          <a:srgbClr val="000000"/>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3">
                        <a:lumMod val="20000"/>
                        <a:lumOff val="80000"/>
                      </a:schemeClr>
                    </a:solidFill>
                  </a:tcPr>
                </a:tc>
              </a:tr>
            </a:tbl>
          </a:graphicData>
        </a:graphic>
      </p:graphicFrame>
      <p:graphicFrame>
        <p:nvGraphicFramePr>
          <p:cNvPr id="13" name="表格 12"/>
          <p:cNvGraphicFramePr>
            <a:graphicFrameLocks noGrp="1"/>
          </p:cNvGraphicFramePr>
          <p:nvPr>
            <p:extLst>
              <p:ext uri="{D42A27DB-BD31-4B8C-83A1-F6EECF244321}">
                <p14:modId xmlns:p14="http://schemas.microsoft.com/office/powerpoint/2010/main" val="2201001813"/>
              </p:ext>
            </p:extLst>
          </p:nvPr>
        </p:nvGraphicFramePr>
        <p:xfrm>
          <a:off x="120651" y="1307069"/>
          <a:ext cx="6303595" cy="4933332"/>
        </p:xfrm>
        <a:graphic>
          <a:graphicData uri="http://schemas.openxmlformats.org/drawingml/2006/table">
            <a:tbl>
              <a:tblPr>
                <a:tableStyleId>{5C22544A-7EE6-4342-B048-85BDC9FD1C3A}</a:tableStyleId>
              </a:tblPr>
              <a:tblGrid>
                <a:gridCol w="263574"/>
                <a:gridCol w="2515281"/>
                <a:gridCol w="895180"/>
                <a:gridCol w="1003958"/>
                <a:gridCol w="789568"/>
                <a:gridCol w="836034"/>
              </a:tblGrid>
              <a:tr h="225168">
                <a:tc>
                  <a:txBody>
                    <a:bodyPr/>
                    <a:lstStyle/>
                    <a:p>
                      <a:pPr algn="l">
                        <a:spcAft>
                          <a:spcPts val="0"/>
                        </a:spcAft>
                      </a:pPr>
                      <a:endParaRPr lang="zh-CN" sz="1600" b="1" kern="1200" dirty="0">
                        <a:solidFill>
                          <a:schemeClr val="dk1"/>
                        </a:solidFill>
                        <a:effectLst/>
                        <a:latin typeface="Arial" panose="020B0604020202020204" pitchFamily="34" charset="0"/>
                        <a:ea typeface="+mn-ea"/>
                        <a:cs typeface="Arial" panose="020B0604020202020204" pitchFamily="34" charset="0"/>
                      </a:endParaRPr>
                    </a:p>
                  </a:txBody>
                  <a:tcPr marL="9525" marR="9525" marT="9525" marB="9525">
                    <a:solidFill>
                      <a:srgbClr val="92D050"/>
                    </a:solidFill>
                  </a:tcPr>
                </a:tc>
                <a:tc gridSpan="5">
                  <a:txBody>
                    <a:bodyPr/>
                    <a:lstStyle/>
                    <a:p>
                      <a:pPr marL="0" algn="l" defTabSz="1219170" rtl="0" eaLnBrk="1" latinLnBrk="0" hangingPunct="1">
                        <a:spcAft>
                          <a:spcPts val="0"/>
                        </a:spcAft>
                      </a:pPr>
                      <a:r>
                        <a:rPr lang="en-US" altLang="zh-CN" sz="1200" b="1" kern="1200" dirty="0" smtClean="0">
                          <a:solidFill>
                            <a:schemeClr val="dk1"/>
                          </a:solidFill>
                          <a:effectLst/>
                          <a:latin typeface="Arial" panose="020B0604020202020204" pitchFamily="34" charset="0"/>
                          <a:ea typeface="+mn-ea"/>
                          <a:cs typeface="Arial" panose="020B0604020202020204" pitchFamily="34" charset="0"/>
                        </a:rPr>
                        <a:t>Rel-18 OAM&amp;P Studies</a:t>
                      </a:r>
                      <a:endParaRPr lang="zh-CN" sz="1200" b="1" kern="1200" dirty="0">
                        <a:solidFill>
                          <a:schemeClr val="dk1"/>
                        </a:solidFill>
                        <a:effectLst/>
                        <a:latin typeface="Arial" panose="020B0604020202020204" pitchFamily="34" charset="0"/>
                        <a:ea typeface="+mn-ea"/>
                        <a:cs typeface="Arial" panose="020B0604020202020204" pitchFamily="34" charset="0"/>
                      </a:endParaRPr>
                    </a:p>
                  </a:txBody>
                  <a:tcPr marL="9525" marR="9525" marT="9525" marB="9525">
                    <a:solidFill>
                      <a:srgbClr val="92D050"/>
                    </a:solid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r>
              <a:tr h="158563">
                <a:tc gridSpan="6">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1000" b="1" dirty="0" smtClean="0">
                          <a:effectLst/>
                          <a:latin typeface="Arial" panose="020B0604020202020204" pitchFamily="34" charset="0"/>
                          <a:ea typeface="+mn-ea"/>
                          <a:cs typeface="Arial" panose="020B0604020202020204" pitchFamily="34" charset="0"/>
                        </a:rPr>
                        <a:t>Intelligence and Automation</a:t>
                      </a:r>
                      <a:endParaRPr lang="zh-CN" sz="1000" b="1"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hMerge="1">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lang="zh-CN" sz="105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r>
              <a:tr h="158563">
                <a:tc>
                  <a:txBody>
                    <a:bodyPr/>
                    <a:lstStyle/>
                    <a:p>
                      <a:pPr marL="0" algn="l" defTabSz="1219170" rtl="0" eaLnBrk="1" latinLnBrk="0" hangingPunct="1">
                        <a:spcAft>
                          <a:spcPts val="0"/>
                        </a:spcAft>
                      </a:pPr>
                      <a:r>
                        <a:rPr lang="en-US" altLang="zh-CN" sz="900" kern="1200" dirty="0" smtClean="0">
                          <a:solidFill>
                            <a:schemeClr val="dk1"/>
                          </a:solidFill>
                          <a:effectLst/>
                          <a:latin typeface="Arial" panose="020B0604020202020204" pitchFamily="34" charset="0"/>
                          <a:ea typeface="+mn-ea"/>
                          <a:cs typeface="Arial" panose="020B0604020202020204" pitchFamily="34" charset="0"/>
                        </a:rPr>
                        <a:t>1</a:t>
                      </a:r>
                      <a:endParaRPr lang="zh-CN" sz="900" kern="1200" dirty="0">
                        <a:solidFill>
                          <a:schemeClr val="dk1"/>
                        </a:solidFill>
                        <a:effectLst/>
                        <a:latin typeface="Arial" panose="020B0604020202020204" pitchFamily="34" charset="0"/>
                        <a:ea typeface="+mn-ea"/>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900" kern="1200" dirty="0" smtClean="0">
                          <a:solidFill>
                            <a:srgbClr val="000000"/>
                          </a:solidFill>
                          <a:effectLst/>
                          <a:latin typeface="Arial" panose="020B0604020202020204" pitchFamily="34" charset="0"/>
                          <a:ea typeface="+mn-ea"/>
                          <a:cs typeface="Arial" panose="020B0604020202020204" pitchFamily="34" charset="0"/>
                        </a:rPr>
                        <a:t>Study on enhancement of autonomous network levels</a:t>
                      </a:r>
                      <a:endParaRPr lang="zh-CN" sz="9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it-IT" altLang="zh-CN" sz="900" kern="1200" dirty="0" smtClean="0">
                          <a:solidFill>
                            <a:srgbClr val="000000"/>
                          </a:solidFill>
                          <a:effectLst/>
                          <a:latin typeface="Arial" panose="020B0604020202020204" pitchFamily="34" charset="0"/>
                          <a:ea typeface="+mn-ea"/>
                          <a:cs typeface="Arial" panose="020B0604020202020204" pitchFamily="34" charset="0"/>
                        </a:rPr>
                        <a:t>China Mobile, Huawei</a:t>
                      </a:r>
                      <a:endParaRPr lang="zh-CN" altLang="en-US" sz="900" dirty="0">
                        <a:latin typeface="Arial" panose="020B0604020202020204" pitchFamily="34" charset="0"/>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900" dirty="0" err="1" smtClean="0">
                          <a:latin typeface="Arial" panose="020B0604020202020204" pitchFamily="34" charset="0"/>
                          <a:cs typeface="Arial" panose="020B0604020202020204" pitchFamily="34" charset="0"/>
                        </a:rPr>
                        <a:t>FS_eANL</a:t>
                      </a:r>
                      <a:endParaRPr lang="zh-CN" altLang="en-US" sz="900" dirty="0" smtClean="0">
                        <a:latin typeface="Arial" panose="020B0604020202020204" pitchFamily="34" charset="0"/>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900" dirty="0" smtClean="0">
                          <a:latin typeface="Arial" panose="020B0604020202020204" pitchFamily="34" charset="0"/>
                          <a:cs typeface="Arial" panose="020B0604020202020204" pitchFamily="34" charset="0"/>
                        </a:rPr>
                        <a:t>940042</a:t>
                      </a:r>
                      <a:endParaRPr lang="zh-CN" altLang="en-US" sz="900" dirty="0" smtClean="0">
                        <a:latin typeface="Arial" panose="020B0604020202020204" pitchFamily="34" charset="0"/>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just" defTabSz="1219170" rtl="0" eaLnBrk="1" fontAlgn="auto" latinLnBrk="0" hangingPunct="1">
                        <a:lnSpc>
                          <a:spcPct val="100000"/>
                        </a:lnSpc>
                        <a:spcBef>
                          <a:spcPts val="0"/>
                        </a:spcBef>
                        <a:spcAft>
                          <a:spcPts val="0"/>
                        </a:spcAft>
                        <a:buClrTx/>
                        <a:buSzTx/>
                        <a:buFontTx/>
                        <a:buNone/>
                        <a:tabLst/>
                        <a:defRPr/>
                      </a:pPr>
                      <a:r>
                        <a:rPr lang="en-US" sz="900" dirty="0" smtClean="0">
                          <a:solidFill>
                            <a:srgbClr val="000000"/>
                          </a:solidFill>
                          <a:effectLst/>
                          <a:latin typeface="Arial" panose="020B0604020202020204" pitchFamily="34" charset="0"/>
                          <a:ea typeface="宋体" panose="02010600030101010101" pitchFamily="2" charset="-122"/>
                          <a:cs typeface="Arial" panose="020B0604020202020204" pitchFamily="34" charset="0"/>
                        </a:rPr>
                        <a:t>SP-211446</a:t>
                      </a:r>
                      <a:endParaRPr lang="zh-CN" sz="9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r>
              <a:tr h="262923">
                <a:tc>
                  <a:txBody>
                    <a:bodyPr/>
                    <a:lstStyle/>
                    <a:p>
                      <a:pPr marL="0" algn="l" defTabSz="1219170" rtl="0" eaLnBrk="1" latinLnBrk="0" hangingPunct="1">
                        <a:spcAft>
                          <a:spcPts val="0"/>
                        </a:spcAft>
                      </a:pPr>
                      <a:r>
                        <a:rPr lang="en-US" altLang="zh-CN" sz="900" kern="1200" dirty="0" smtClean="0">
                          <a:solidFill>
                            <a:schemeClr val="dk1"/>
                          </a:solidFill>
                          <a:effectLst/>
                          <a:latin typeface="Arial" panose="020B0604020202020204" pitchFamily="34" charset="0"/>
                          <a:ea typeface="+mn-ea"/>
                          <a:cs typeface="Arial" panose="020B0604020202020204" pitchFamily="34" charset="0"/>
                        </a:rPr>
                        <a:t>2</a:t>
                      </a:r>
                      <a:endParaRPr lang="zh-CN" sz="900" kern="1200" dirty="0">
                        <a:solidFill>
                          <a:schemeClr val="dk1"/>
                        </a:solidFill>
                        <a:effectLst/>
                        <a:latin typeface="Arial" panose="020B0604020202020204" pitchFamily="34" charset="0"/>
                        <a:ea typeface="+mn-ea"/>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900" kern="1200" dirty="0" smtClean="0">
                          <a:solidFill>
                            <a:srgbClr val="000000"/>
                          </a:solidFill>
                          <a:effectLst/>
                          <a:latin typeface="Arial" panose="020B0604020202020204" pitchFamily="34" charset="0"/>
                          <a:ea typeface="+mn-ea"/>
                          <a:cs typeface="Arial" panose="020B0604020202020204" pitchFamily="34" charset="0"/>
                        </a:rPr>
                        <a:t>Study on evaluation of autonomous network levels</a:t>
                      </a:r>
                      <a:endParaRPr lang="zh-CN" sz="9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it-IT" altLang="zh-CN" sz="900" kern="1200" smtClean="0">
                          <a:solidFill>
                            <a:srgbClr val="000000"/>
                          </a:solidFill>
                          <a:effectLst/>
                          <a:latin typeface="Arial" panose="020B0604020202020204" pitchFamily="34" charset="0"/>
                          <a:ea typeface="+mn-ea"/>
                          <a:cs typeface="Arial" panose="020B0604020202020204" pitchFamily="34" charset="0"/>
                        </a:rPr>
                        <a:t>China Mobile, Huawei</a:t>
                      </a:r>
                      <a:endParaRPr lang="zh-CN" altLang="en-US" sz="900" dirty="0">
                        <a:latin typeface="Arial" panose="020B0604020202020204" pitchFamily="34" charset="0"/>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900" dirty="0" smtClean="0">
                          <a:latin typeface="Arial" panose="020B0604020202020204" pitchFamily="34" charset="0"/>
                          <a:cs typeface="Arial" panose="020B0604020202020204" pitchFamily="34" charset="0"/>
                        </a:rPr>
                        <a:t>FS_ANLEVA</a:t>
                      </a:r>
                      <a:endParaRPr lang="zh-CN" altLang="en-US" sz="900" dirty="0" smtClean="0">
                        <a:latin typeface="Arial" panose="020B0604020202020204" pitchFamily="34" charset="0"/>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900" kern="1200" dirty="0" smtClean="0">
                          <a:solidFill>
                            <a:schemeClr val="dk1"/>
                          </a:solidFill>
                          <a:latin typeface="Arial" panose="020B0604020202020204" pitchFamily="34" charset="0"/>
                          <a:ea typeface="+mn-ea"/>
                          <a:cs typeface="Arial" panose="020B0604020202020204" pitchFamily="34" charset="0"/>
                        </a:rPr>
                        <a:t>940041</a:t>
                      </a:r>
                      <a:endParaRPr lang="zh-CN" altLang="en-US" sz="900" kern="1200" dirty="0">
                        <a:solidFill>
                          <a:schemeClr val="dk1"/>
                        </a:solidFill>
                        <a:latin typeface="Arial" panose="020B0604020202020204" pitchFamily="34" charset="0"/>
                        <a:ea typeface="+mn-ea"/>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900" kern="1200" dirty="0" smtClean="0">
                          <a:solidFill>
                            <a:schemeClr val="dk1"/>
                          </a:solidFill>
                          <a:latin typeface="Arial" panose="020B0604020202020204" pitchFamily="34" charset="0"/>
                          <a:ea typeface="+mn-ea"/>
                          <a:cs typeface="Arial" panose="020B0604020202020204" pitchFamily="34" charset="0"/>
                        </a:rPr>
                        <a:t>SP-211445</a:t>
                      </a:r>
                      <a:endParaRPr lang="zh-CN" sz="900" kern="1200" dirty="0">
                        <a:solidFill>
                          <a:schemeClr val="dk1"/>
                        </a:solidFill>
                        <a:latin typeface="Arial" panose="020B0604020202020204" pitchFamily="34" charset="0"/>
                        <a:ea typeface="+mn-ea"/>
                        <a:cs typeface="Arial" panose="020B0604020202020204" pitchFamily="34" charset="0"/>
                      </a:endParaRPr>
                    </a:p>
                  </a:txBody>
                  <a:tcPr marL="9525" marR="9525" marT="9525" marB="9525">
                    <a:solidFill>
                      <a:schemeClr val="tx2">
                        <a:lumMod val="20000"/>
                        <a:lumOff val="80000"/>
                      </a:schemeClr>
                    </a:solidFill>
                  </a:tcPr>
                </a:tc>
              </a:tr>
              <a:tr h="275058">
                <a:tc>
                  <a:txBody>
                    <a:bodyPr/>
                    <a:lstStyle/>
                    <a:p>
                      <a:pPr marL="0" algn="l" defTabSz="1219170" rtl="0" eaLnBrk="1" latinLnBrk="0" hangingPunct="1">
                        <a:spcAft>
                          <a:spcPts val="0"/>
                        </a:spcAft>
                      </a:pPr>
                      <a:r>
                        <a:rPr lang="en-US" altLang="zh-CN" sz="900" kern="1200" dirty="0" smtClean="0">
                          <a:solidFill>
                            <a:schemeClr val="dk1"/>
                          </a:solidFill>
                          <a:effectLst/>
                          <a:latin typeface="Arial" panose="020B0604020202020204" pitchFamily="34" charset="0"/>
                          <a:ea typeface="+mn-ea"/>
                          <a:cs typeface="Arial" panose="020B0604020202020204" pitchFamily="34" charset="0"/>
                        </a:rPr>
                        <a:t>3</a:t>
                      </a:r>
                      <a:endParaRPr lang="zh-CN" sz="900" kern="1200" dirty="0">
                        <a:solidFill>
                          <a:schemeClr val="dk1"/>
                        </a:solidFill>
                        <a:effectLst/>
                        <a:latin typeface="Arial" panose="020B0604020202020204" pitchFamily="34" charset="0"/>
                        <a:ea typeface="+mn-ea"/>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900" kern="1200" dirty="0" smtClean="0">
                          <a:solidFill>
                            <a:srgbClr val="000000"/>
                          </a:solidFill>
                          <a:effectLst/>
                          <a:latin typeface="Arial" panose="020B0604020202020204" pitchFamily="34" charset="0"/>
                          <a:ea typeface="+mn-ea"/>
                          <a:cs typeface="Arial" panose="020B0604020202020204" pitchFamily="34" charset="0"/>
                        </a:rPr>
                        <a:t>Study on enhanced intent driven management services for mobile networks</a:t>
                      </a:r>
                      <a:endParaRPr lang="zh-CN" sz="9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it-IT" altLang="zh-CN" sz="900" kern="1200" dirty="0" smtClean="0">
                          <a:solidFill>
                            <a:srgbClr val="000000"/>
                          </a:solidFill>
                          <a:effectLst/>
                          <a:latin typeface="Arial" panose="020B0604020202020204" pitchFamily="34" charset="0"/>
                          <a:ea typeface="+mn-ea"/>
                          <a:cs typeface="Arial" panose="020B0604020202020204" pitchFamily="34" charset="0"/>
                        </a:rPr>
                        <a:t>Huawei, Ericsson</a:t>
                      </a:r>
                      <a:endParaRPr lang="zh-CN" altLang="en-US" sz="900" dirty="0">
                        <a:latin typeface="Arial" panose="020B0604020202020204" pitchFamily="34" charset="0"/>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900" kern="1200" dirty="0" err="1" smtClean="0">
                          <a:solidFill>
                            <a:schemeClr val="dk1"/>
                          </a:solidFill>
                          <a:latin typeface="Arial" panose="020B0604020202020204" pitchFamily="34" charset="0"/>
                          <a:ea typeface="+mn-ea"/>
                          <a:cs typeface="Arial" panose="020B0604020202020204" pitchFamily="34" charset="0"/>
                        </a:rPr>
                        <a:t>FS_eIDMS_MN</a:t>
                      </a:r>
                      <a:endParaRPr lang="zh-CN" altLang="en-US" sz="900" kern="1200" dirty="0" smtClean="0">
                        <a:solidFill>
                          <a:schemeClr val="dk1"/>
                        </a:solidFill>
                        <a:latin typeface="Arial" panose="020B0604020202020204" pitchFamily="34" charset="0"/>
                        <a:ea typeface="+mn-ea"/>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900" kern="1200" dirty="0" smtClean="0">
                          <a:solidFill>
                            <a:schemeClr val="dk1"/>
                          </a:solidFill>
                          <a:latin typeface="Arial" panose="020B0604020202020204" pitchFamily="34" charset="0"/>
                          <a:ea typeface="+mn-ea"/>
                          <a:cs typeface="Arial" panose="020B0604020202020204" pitchFamily="34" charset="0"/>
                        </a:rPr>
                        <a:t>940046</a:t>
                      </a:r>
                      <a:endParaRPr lang="zh-CN" altLang="en-US" sz="900" kern="1200" dirty="0">
                        <a:solidFill>
                          <a:schemeClr val="dk1"/>
                        </a:solidFill>
                        <a:latin typeface="Arial" panose="020B0604020202020204" pitchFamily="34" charset="0"/>
                        <a:ea typeface="+mn-ea"/>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900" kern="1200" dirty="0" smtClean="0">
                          <a:solidFill>
                            <a:schemeClr val="dk1"/>
                          </a:solidFill>
                          <a:latin typeface="Arial" panose="020B0604020202020204" pitchFamily="34" charset="0"/>
                          <a:ea typeface="+mn-ea"/>
                          <a:cs typeface="Arial" panose="020B0604020202020204" pitchFamily="34" charset="0"/>
                        </a:rPr>
                        <a:t>SP-211450</a:t>
                      </a:r>
                      <a:endParaRPr lang="zh-CN" sz="900" kern="1200" dirty="0">
                        <a:solidFill>
                          <a:schemeClr val="dk1"/>
                        </a:solidFill>
                        <a:latin typeface="Arial" panose="020B0604020202020204" pitchFamily="34" charset="0"/>
                        <a:ea typeface="+mn-ea"/>
                        <a:cs typeface="Arial" panose="020B0604020202020204" pitchFamily="34" charset="0"/>
                      </a:endParaRPr>
                    </a:p>
                  </a:txBody>
                  <a:tcPr marL="9525" marR="9525" marT="9525" marB="9525">
                    <a:solidFill>
                      <a:schemeClr val="tx2">
                        <a:lumMod val="20000"/>
                        <a:lumOff val="80000"/>
                      </a:schemeClr>
                    </a:solidFill>
                  </a:tcPr>
                </a:tc>
              </a:tr>
              <a:tr h="275058">
                <a:tc>
                  <a:txBody>
                    <a:bodyPr/>
                    <a:lstStyle/>
                    <a:p>
                      <a:pPr marL="0" algn="l" defTabSz="1219170" rtl="0" eaLnBrk="1" latinLnBrk="0" hangingPunct="1">
                        <a:spcAft>
                          <a:spcPts val="0"/>
                        </a:spcAft>
                      </a:pPr>
                      <a:r>
                        <a:rPr lang="en-US" altLang="zh-CN" sz="900" kern="1200" dirty="0" smtClean="0">
                          <a:solidFill>
                            <a:schemeClr val="dk1"/>
                          </a:solidFill>
                          <a:effectLst/>
                          <a:latin typeface="Arial" panose="020B0604020202020204" pitchFamily="34" charset="0"/>
                          <a:ea typeface="+mn-ea"/>
                          <a:cs typeface="Arial" panose="020B0604020202020204" pitchFamily="34" charset="0"/>
                        </a:rPr>
                        <a:t>4</a:t>
                      </a:r>
                      <a:endParaRPr lang="zh-CN" sz="900" kern="1200" dirty="0">
                        <a:solidFill>
                          <a:schemeClr val="dk1"/>
                        </a:solidFill>
                        <a:effectLst/>
                        <a:latin typeface="Arial" panose="020B0604020202020204" pitchFamily="34" charset="0"/>
                        <a:ea typeface="+mn-ea"/>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900" dirty="0" smtClean="0">
                          <a:effectLst/>
                          <a:latin typeface="Arial" panose="020B0604020202020204" pitchFamily="34" charset="0"/>
                          <a:ea typeface="+mn-ea"/>
                          <a:cs typeface="Arial" panose="020B0604020202020204" pitchFamily="34" charset="0"/>
                        </a:rPr>
                        <a:t>Study</a:t>
                      </a:r>
                      <a:r>
                        <a:rPr lang="en-US" altLang="zh-CN" sz="900" baseline="0" dirty="0" smtClean="0">
                          <a:effectLst/>
                          <a:latin typeface="Arial" panose="020B0604020202020204" pitchFamily="34" charset="0"/>
                          <a:ea typeface="+mn-ea"/>
                          <a:cs typeface="Arial" panose="020B0604020202020204" pitchFamily="34" charset="0"/>
                        </a:rPr>
                        <a:t> </a:t>
                      </a:r>
                      <a:r>
                        <a:rPr lang="en-US" altLang="zh-CN" sz="900" dirty="0" smtClean="0">
                          <a:effectLst/>
                          <a:latin typeface="Arial" panose="020B0604020202020204" pitchFamily="34" charset="0"/>
                          <a:ea typeface="+mn-ea"/>
                          <a:cs typeface="Arial" panose="020B0604020202020204" pitchFamily="34" charset="0"/>
                        </a:rPr>
                        <a:t>on intent-driven management for network slicing</a:t>
                      </a:r>
                      <a:endParaRPr lang="zh-CN" sz="9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900" dirty="0" smtClean="0">
                          <a:latin typeface="Arial" panose="020B0604020202020204" pitchFamily="34" charset="0"/>
                          <a:cs typeface="Arial" panose="020B0604020202020204" pitchFamily="34" charset="0"/>
                        </a:rPr>
                        <a:t>Ericsson, Huawei</a:t>
                      </a:r>
                      <a:endParaRPr lang="zh-CN" altLang="en-US" sz="900" dirty="0">
                        <a:latin typeface="Arial" panose="020B0604020202020204" pitchFamily="34" charset="0"/>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900" kern="1200" dirty="0" smtClean="0">
                          <a:solidFill>
                            <a:schemeClr val="dk1"/>
                          </a:solidFill>
                          <a:latin typeface="Arial" panose="020B0604020202020204" pitchFamily="34" charset="0"/>
                          <a:ea typeface="+mn-ea"/>
                          <a:cs typeface="Arial" panose="020B0604020202020204" pitchFamily="34" charset="0"/>
                        </a:rPr>
                        <a:t>FS_IDNSMN</a:t>
                      </a:r>
                      <a:endParaRPr lang="zh-CN" altLang="en-US" sz="900" kern="1200" dirty="0" smtClean="0">
                        <a:solidFill>
                          <a:schemeClr val="dk1"/>
                        </a:solidFill>
                        <a:latin typeface="Arial" panose="020B0604020202020204" pitchFamily="34" charset="0"/>
                        <a:ea typeface="+mn-ea"/>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900" kern="1200" dirty="0" smtClean="0">
                          <a:solidFill>
                            <a:srgbClr val="0000FF"/>
                          </a:solidFill>
                          <a:effectLst/>
                          <a:latin typeface="Arial" panose="020B0604020202020204" pitchFamily="34" charset="0"/>
                          <a:ea typeface="+mn-ea"/>
                          <a:cs typeface="Arial" panose="020B0604020202020204" pitchFamily="34" charset="0"/>
                        </a:rPr>
                        <a:t>Wait for SA approval</a:t>
                      </a:r>
                      <a:endParaRPr lang="zh-CN" altLang="en-US" sz="900" kern="1200" dirty="0">
                        <a:solidFill>
                          <a:srgbClr val="0000FF"/>
                        </a:solidFill>
                        <a:latin typeface="Arial" panose="020B0604020202020204" pitchFamily="34" charset="0"/>
                        <a:ea typeface="+mn-ea"/>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900" kern="1200" dirty="0" smtClean="0">
                          <a:solidFill>
                            <a:schemeClr val="dk1"/>
                          </a:solidFill>
                          <a:latin typeface="Arial" panose="020B0604020202020204" pitchFamily="34" charset="0"/>
                          <a:ea typeface="+mn-ea"/>
                          <a:cs typeface="Arial" panose="020B0604020202020204" pitchFamily="34" charset="0"/>
                        </a:rPr>
                        <a:t>S5-221513</a:t>
                      </a:r>
                      <a:endParaRPr lang="zh-CN" sz="900" kern="1200" dirty="0">
                        <a:solidFill>
                          <a:schemeClr val="dk1"/>
                        </a:solidFill>
                        <a:latin typeface="Arial" panose="020B0604020202020204" pitchFamily="34" charset="0"/>
                        <a:ea typeface="+mn-ea"/>
                        <a:cs typeface="Arial" panose="020B0604020202020204" pitchFamily="34" charset="0"/>
                      </a:endParaRPr>
                    </a:p>
                  </a:txBody>
                  <a:tcPr marL="9525" marR="9525" marT="9525" marB="9525">
                    <a:solidFill>
                      <a:schemeClr val="tx2">
                        <a:lumMod val="20000"/>
                        <a:lumOff val="80000"/>
                      </a:schemeClr>
                    </a:solidFill>
                  </a:tcPr>
                </a:tc>
              </a:tr>
              <a:tr h="220362">
                <a:tc>
                  <a:txBody>
                    <a:bodyPr/>
                    <a:lstStyle/>
                    <a:p>
                      <a:pPr marL="0" algn="l" defTabSz="1219170" rtl="0" eaLnBrk="1" latinLnBrk="0" hangingPunct="1">
                        <a:spcAft>
                          <a:spcPts val="0"/>
                        </a:spcAft>
                      </a:pPr>
                      <a:r>
                        <a:rPr lang="en-US" altLang="zh-CN" sz="900" kern="1200" dirty="0" smtClean="0">
                          <a:solidFill>
                            <a:schemeClr val="dk1"/>
                          </a:solidFill>
                          <a:effectLst/>
                          <a:latin typeface="Arial" panose="020B0604020202020204" pitchFamily="34" charset="0"/>
                          <a:ea typeface="+mn-ea"/>
                          <a:cs typeface="Arial" panose="020B0604020202020204" pitchFamily="34" charset="0"/>
                        </a:rPr>
                        <a:t>5</a:t>
                      </a:r>
                      <a:endParaRPr lang="zh-CN" sz="900" kern="1200" dirty="0">
                        <a:solidFill>
                          <a:schemeClr val="dk1"/>
                        </a:solidFill>
                        <a:effectLst/>
                        <a:latin typeface="Arial" panose="020B0604020202020204" pitchFamily="34" charset="0"/>
                        <a:ea typeface="+mn-ea"/>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900" kern="1200" dirty="0" smtClean="0">
                          <a:solidFill>
                            <a:srgbClr val="000000"/>
                          </a:solidFill>
                          <a:effectLst/>
                          <a:latin typeface="Arial" panose="020B0604020202020204" pitchFamily="34" charset="0"/>
                          <a:ea typeface="+mn-ea"/>
                          <a:cs typeface="Arial" panose="020B0604020202020204" pitchFamily="34" charset="0"/>
                        </a:rPr>
                        <a:t>Study on AI/ ML management</a:t>
                      </a:r>
                    </a:p>
                  </a:txBody>
                  <a:tcPr marL="9525" marR="9525" marT="9525" marB="9525">
                    <a:solidFill>
                      <a:schemeClr val="tx2">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900" kern="1200" dirty="0" smtClean="0">
                          <a:solidFill>
                            <a:srgbClr val="000000"/>
                          </a:solidFill>
                          <a:effectLst/>
                          <a:latin typeface="Arial" panose="020B0604020202020204" pitchFamily="34" charset="0"/>
                          <a:ea typeface="+mn-ea"/>
                          <a:cs typeface="Arial" panose="020B0604020202020204" pitchFamily="34" charset="0"/>
                        </a:rPr>
                        <a:t>Intel, NEC</a:t>
                      </a:r>
                    </a:p>
                  </a:txBody>
                  <a:tcPr marL="9525" marR="9525" marT="9525" marB="9525">
                    <a:solidFill>
                      <a:schemeClr val="tx2">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900" dirty="0" smtClean="0">
                          <a:latin typeface="Arial" panose="020B0604020202020204" pitchFamily="34" charset="0"/>
                          <a:cs typeface="Arial" panose="020B0604020202020204" pitchFamily="34" charset="0"/>
                        </a:rPr>
                        <a:t>FS_AIML_MGMT</a:t>
                      </a:r>
                      <a:endParaRPr lang="zh-CN" sz="9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900" kern="1200" dirty="0" smtClean="0">
                          <a:solidFill>
                            <a:schemeClr val="dk1"/>
                          </a:solidFill>
                          <a:latin typeface="Arial" panose="020B0604020202020204" pitchFamily="34" charset="0"/>
                          <a:ea typeface="+mn-ea"/>
                          <a:cs typeface="Arial" panose="020B0604020202020204" pitchFamily="34" charset="0"/>
                        </a:rPr>
                        <a:t>940039</a:t>
                      </a:r>
                      <a:endParaRPr lang="zh-CN" altLang="en-US" sz="900" kern="1200" dirty="0">
                        <a:solidFill>
                          <a:schemeClr val="dk1"/>
                        </a:solidFill>
                        <a:latin typeface="Arial" panose="020B0604020202020204" pitchFamily="34" charset="0"/>
                        <a:ea typeface="+mn-ea"/>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900" kern="1200" dirty="0" smtClean="0">
                          <a:solidFill>
                            <a:schemeClr val="dk1"/>
                          </a:solidFill>
                          <a:latin typeface="Arial" panose="020B0604020202020204" pitchFamily="34" charset="0"/>
                          <a:ea typeface="+mn-ea"/>
                          <a:cs typeface="Arial" panose="020B0604020202020204" pitchFamily="34" charset="0"/>
                        </a:rPr>
                        <a:t>SP-211443</a:t>
                      </a:r>
                      <a:endParaRPr lang="zh-CN" altLang="en-US" sz="900" kern="1200" dirty="0">
                        <a:solidFill>
                          <a:schemeClr val="dk1"/>
                        </a:solidFill>
                        <a:latin typeface="Arial" panose="020B0604020202020204" pitchFamily="34" charset="0"/>
                        <a:ea typeface="+mn-ea"/>
                        <a:cs typeface="Arial" panose="020B0604020202020204" pitchFamily="34" charset="0"/>
                      </a:endParaRPr>
                    </a:p>
                  </a:txBody>
                  <a:tcPr marL="9525" marR="9525" marT="9525" marB="9525">
                    <a:solidFill>
                      <a:schemeClr val="tx2">
                        <a:lumMod val="20000"/>
                        <a:lumOff val="80000"/>
                      </a:schemeClr>
                    </a:solidFill>
                  </a:tcPr>
                </a:tc>
              </a:tr>
              <a:tr h="220362">
                <a:tc>
                  <a:txBody>
                    <a:bodyPr/>
                    <a:lstStyle/>
                    <a:p>
                      <a:pPr marL="0" algn="l" defTabSz="1219170" rtl="0" eaLnBrk="1" latinLnBrk="0" hangingPunct="1">
                        <a:spcAft>
                          <a:spcPts val="0"/>
                        </a:spcAft>
                      </a:pPr>
                      <a:r>
                        <a:rPr lang="en-US" altLang="zh-CN" sz="900" kern="1200" dirty="0" smtClean="0">
                          <a:solidFill>
                            <a:schemeClr val="dk1"/>
                          </a:solidFill>
                          <a:effectLst/>
                          <a:latin typeface="Arial" panose="020B0604020202020204" pitchFamily="34" charset="0"/>
                          <a:ea typeface="+mn-ea"/>
                          <a:cs typeface="Arial" panose="020B0604020202020204" pitchFamily="34" charset="0"/>
                        </a:rPr>
                        <a:t>6</a:t>
                      </a:r>
                      <a:endParaRPr lang="zh-CN" sz="900" kern="1200" dirty="0">
                        <a:solidFill>
                          <a:schemeClr val="dk1"/>
                        </a:solidFill>
                        <a:effectLst/>
                        <a:latin typeface="Arial" panose="020B0604020202020204" pitchFamily="34" charset="0"/>
                        <a:ea typeface="+mn-ea"/>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900" kern="1200" dirty="0" smtClean="0">
                          <a:solidFill>
                            <a:schemeClr val="tx1"/>
                          </a:solidFill>
                          <a:effectLst/>
                          <a:latin typeface="Arial" panose="020B0604020202020204" pitchFamily="34" charset="0"/>
                          <a:ea typeface="+mn-ea"/>
                          <a:cs typeface="Arial" panose="020B0604020202020204" pitchFamily="34" charset="0"/>
                        </a:rPr>
                        <a:t>Study on Enhancement of the management aspects related to NWDAF</a:t>
                      </a:r>
                      <a:endParaRPr lang="zh-CN" sz="9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900" kern="1200" dirty="0" smtClean="0">
                          <a:solidFill>
                            <a:schemeClr val="dk1"/>
                          </a:solidFill>
                          <a:effectLst/>
                          <a:latin typeface="Arial" panose="020B0604020202020204" pitchFamily="34" charset="0"/>
                          <a:ea typeface="微软雅黑" panose="020B0503020204020204" pitchFamily="34" charset="-122"/>
                          <a:cs typeface="Arial" panose="020B0604020202020204" pitchFamily="34" charset="0"/>
                        </a:rPr>
                        <a:t>China Telecom</a:t>
                      </a:r>
                    </a:p>
                  </a:txBody>
                  <a:tcPr marL="9525" marR="9525" marT="9525" marB="9525">
                    <a:solidFill>
                      <a:schemeClr val="tx2">
                        <a:lumMod val="20000"/>
                        <a:lumOff val="80000"/>
                      </a:schemeClr>
                    </a:solidFill>
                  </a:tcPr>
                </a:tc>
                <a:tc>
                  <a:txBody>
                    <a:bodyPr/>
                    <a:lstStyle/>
                    <a:p>
                      <a:pPr marL="0" algn="l" defTabSz="1219170" rtl="0" eaLnBrk="1" fontAlgn="t" latinLnBrk="0" hangingPunct="1">
                        <a:spcAft>
                          <a:spcPts val="0"/>
                        </a:spcAft>
                      </a:pPr>
                      <a:r>
                        <a:rPr lang="en-US" altLang="zh-CN" sz="900" kern="1200" dirty="0" smtClean="0">
                          <a:solidFill>
                            <a:schemeClr val="tx1"/>
                          </a:solidFill>
                          <a:effectLst/>
                          <a:latin typeface="Arial" panose="020B0604020202020204" pitchFamily="34" charset="0"/>
                          <a:ea typeface="+mn-ea"/>
                          <a:cs typeface="Arial" panose="020B0604020202020204" pitchFamily="34" charset="0"/>
                        </a:rPr>
                        <a:t>FS_MANWDAF</a:t>
                      </a:r>
                      <a:endParaRPr lang="zh-CN" sz="9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900" kern="1200" dirty="0" smtClean="0">
                          <a:solidFill>
                            <a:schemeClr val="dk1"/>
                          </a:solidFill>
                          <a:latin typeface="Arial" panose="020B0604020202020204" pitchFamily="34" charset="0"/>
                          <a:ea typeface="+mn-ea"/>
                          <a:cs typeface="Arial" panose="020B0604020202020204" pitchFamily="34" charset="0"/>
                        </a:rPr>
                        <a:t>940034</a:t>
                      </a:r>
                      <a:endParaRPr lang="zh-CN" altLang="en-US" sz="900" kern="1200" dirty="0">
                        <a:solidFill>
                          <a:schemeClr val="dk1"/>
                        </a:solidFill>
                        <a:latin typeface="Arial" panose="020B0604020202020204" pitchFamily="34" charset="0"/>
                        <a:ea typeface="+mn-ea"/>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900" kern="1200" dirty="0" smtClean="0">
                          <a:solidFill>
                            <a:schemeClr val="dk1"/>
                          </a:solidFill>
                          <a:latin typeface="Arial" panose="020B0604020202020204" pitchFamily="34" charset="0"/>
                          <a:ea typeface="+mn-ea"/>
                          <a:cs typeface="Arial" panose="020B0604020202020204" pitchFamily="34" charset="0"/>
                        </a:rPr>
                        <a:t>SP-211435</a:t>
                      </a:r>
                      <a:endParaRPr lang="zh-CN" altLang="en-US" sz="900" kern="1200" dirty="0">
                        <a:solidFill>
                          <a:schemeClr val="dk1"/>
                        </a:solidFill>
                        <a:latin typeface="Arial" panose="020B0604020202020204" pitchFamily="34" charset="0"/>
                        <a:ea typeface="+mn-ea"/>
                        <a:cs typeface="Arial" panose="020B0604020202020204" pitchFamily="34" charset="0"/>
                      </a:endParaRPr>
                    </a:p>
                  </a:txBody>
                  <a:tcPr marL="9525" marR="9525" marT="9525" marB="9525">
                    <a:solidFill>
                      <a:schemeClr val="tx2">
                        <a:lumMod val="20000"/>
                        <a:lumOff val="80000"/>
                      </a:schemeClr>
                    </a:solidFill>
                  </a:tcPr>
                </a:tc>
              </a:tr>
              <a:tr h="220362">
                <a:tc>
                  <a:txBody>
                    <a:bodyPr/>
                    <a:lstStyle/>
                    <a:p>
                      <a:pPr marL="0" algn="l" defTabSz="1219170" rtl="0" eaLnBrk="1" latinLnBrk="0" hangingPunct="1">
                        <a:spcAft>
                          <a:spcPts val="0"/>
                        </a:spcAft>
                      </a:pPr>
                      <a:r>
                        <a:rPr lang="en-US" altLang="zh-CN" sz="900" kern="1200" dirty="0" smtClean="0">
                          <a:solidFill>
                            <a:schemeClr val="dk1"/>
                          </a:solidFill>
                          <a:effectLst/>
                          <a:latin typeface="Arial" panose="020B0604020202020204" pitchFamily="34" charset="0"/>
                          <a:ea typeface="+mn-ea"/>
                          <a:cs typeface="Arial" panose="020B0604020202020204" pitchFamily="34" charset="0"/>
                        </a:rPr>
                        <a:t>7</a:t>
                      </a:r>
                      <a:endParaRPr lang="zh-CN" sz="900" kern="1200" dirty="0">
                        <a:solidFill>
                          <a:schemeClr val="dk1"/>
                        </a:solidFill>
                        <a:effectLst/>
                        <a:latin typeface="Arial" panose="020B0604020202020204" pitchFamily="34" charset="0"/>
                        <a:ea typeface="+mn-ea"/>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900" kern="1200" dirty="0" smtClean="0">
                          <a:solidFill>
                            <a:schemeClr val="tx1"/>
                          </a:solidFill>
                          <a:effectLst/>
                          <a:latin typeface="Arial" panose="020B0604020202020204" pitchFamily="34" charset="0"/>
                          <a:ea typeface="+mn-ea"/>
                          <a:cs typeface="Arial" panose="020B0604020202020204" pitchFamily="34" charset="0"/>
                        </a:rPr>
                        <a:t>Study</a:t>
                      </a:r>
                      <a:r>
                        <a:rPr lang="en-US" altLang="zh-CN" sz="900" kern="1200" baseline="0" dirty="0" smtClean="0">
                          <a:solidFill>
                            <a:schemeClr val="tx1"/>
                          </a:solidFill>
                          <a:effectLst/>
                          <a:latin typeface="Arial" panose="020B0604020202020204" pitchFamily="34" charset="0"/>
                          <a:ea typeface="+mn-ea"/>
                          <a:cs typeface="Arial" panose="020B0604020202020204" pitchFamily="34" charset="0"/>
                        </a:rPr>
                        <a:t> </a:t>
                      </a:r>
                      <a:r>
                        <a:rPr lang="en-US" altLang="zh-CN" sz="900" kern="1200" dirty="0" smtClean="0">
                          <a:solidFill>
                            <a:schemeClr val="tx1"/>
                          </a:solidFill>
                          <a:effectLst/>
                          <a:latin typeface="Arial" panose="020B0604020202020204" pitchFamily="34" charset="0"/>
                          <a:ea typeface="+mn-ea"/>
                          <a:cs typeface="Arial" panose="020B0604020202020204" pitchFamily="34" charset="0"/>
                        </a:rPr>
                        <a:t>on Fault Supervision Evolution </a:t>
                      </a:r>
                      <a:endParaRPr lang="zh-CN" sz="9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900" kern="1200" dirty="0" smtClean="0">
                          <a:solidFill>
                            <a:schemeClr val="dk1"/>
                          </a:solidFill>
                          <a:effectLst/>
                          <a:latin typeface="Arial" panose="020B0604020202020204" pitchFamily="34" charset="0"/>
                          <a:ea typeface="微软雅黑" panose="020B0503020204020204" pitchFamily="34" charset="-122"/>
                          <a:cs typeface="Arial" panose="020B0604020202020204" pitchFamily="34" charset="0"/>
                        </a:rPr>
                        <a:t>China Mobile, Huawei</a:t>
                      </a:r>
                      <a:endParaRPr lang="en-US" altLang="zh-CN" sz="900" kern="1200" dirty="0" smtClean="0">
                        <a:solidFill>
                          <a:schemeClr val="dk1"/>
                        </a:solidFill>
                        <a:effectLst/>
                        <a:latin typeface="Arial" panose="020B0604020202020204" pitchFamily="34" charset="0"/>
                        <a:ea typeface="微软雅黑" panose="020B0503020204020204" pitchFamily="34"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algn="l" defTabSz="1219170" rtl="0" eaLnBrk="1" fontAlgn="t" latinLnBrk="0" hangingPunct="1">
                        <a:spcAft>
                          <a:spcPts val="0"/>
                        </a:spcAft>
                      </a:pPr>
                      <a:r>
                        <a:rPr lang="en-US" altLang="zh-CN" sz="900" kern="1200" dirty="0" smtClean="0">
                          <a:solidFill>
                            <a:schemeClr val="tx1"/>
                          </a:solidFill>
                          <a:effectLst/>
                          <a:latin typeface="Arial" panose="020B0604020202020204" pitchFamily="34" charset="0"/>
                          <a:ea typeface="+mn-ea"/>
                          <a:cs typeface="Arial" panose="020B0604020202020204" pitchFamily="34" charset="0"/>
                        </a:rPr>
                        <a:t>FS_FSEV</a:t>
                      </a:r>
                      <a:endParaRPr lang="zh-CN" sz="9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900" kern="1200" dirty="0" smtClean="0">
                          <a:solidFill>
                            <a:srgbClr val="0000FF"/>
                          </a:solidFill>
                          <a:effectLst/>
                          <a:latin typeface="Arial" panose="020B0604020202020204" pitchFamily="34" charset="0"/>
                          <a:ea typeface="+mn-ea"/>
                          <a:cs typeface="Arial" panose="020B0604020202020204" pitchFamily="34" charset="0"/>
                        </a:rPr>
                        <a:t>Wait for SA approval</a:t>
                      </a:r>
                      <a:endParaRPr lang="zh-CN" altLang="en-US" sz="900" kern="1200" dirty="0">
                        <a:solidFill>
                          <a:schemeClr val="dk1"/>
                        </a:solidFill>
                        <a:latin typeface="Arial" panose="020B0604020202020204" pitchFamily="34" charset="0"/>
                        <a:ea typeface="+mn-ea"/>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900" kern="1200" dirty="0" smtClean="0">
                          <a:solidFill>
                            <a:schemeClr val="dk1"/>
                          </a:solidFill>
                          <a:latin typeface="Arial" panose="020B0604020202020204" pitchFamily="34" charset="0"/>
                          <a:ea typeface="+mn-ea"/>
                          <a:cs typeface="Arial" panose="020B0604020202020204" pitchFamily="34" charset="0"/>
                        </a:rPr>
                        <a:t>S5-221553 </a:t>
                      </a:r>
                      <a:endParaRPr lang="zh-CN" altLang="en-US" sz="900" kern="1200" dirty="0">
                        <a:solidFill>
                          <a:schemeClr val="dk1"/>
                        </a:solidFill>
                        <a:latin typeface="Arial" panose="020B0604020202020204" pitchFamily="34" charset="0"/>
                        <a:ea typeface="+mn-ea"/>
                        <a:cs typeface="Arial" panose="020B0604020202020204" pitchFamily="34" charset="0"/>
                      </a:endParaRPr>
                    </a:p>
                  </a:txBody>
                  <a:tcPr marL="9525" marR="9525" marT="9525" marB="9525">
                    <a:solidFill>
                      <a:schemeClr val="tx2">
                        <a:lumMod val="20000"/>
                        <a:lumOff val="80000"/>
                      </a:schemeClr>
                    </a:solidFill>
                  </a:tcPr>
                </a:tc>
              </a:tr>
              <a:tr h="158563">
                <a:tc gridSpan="6">
                  <a:txBody>
                    <a:bodyPr/>
                    <a:lstStyle/>
                    <a:p>
                      <a:pPr algn="l">
                        <a:spcAft>
                          <a:spcPts val="0"/>
                        </a:spcAft>
                      </a:pPr>
                      <a:r>
                        <a:rPr lang="en-US" altLang="zh-CN" sz="1000" b="1" dirty="0" smtClean="0">
                          <a:effectLst/>
                          <a:latin typeface="Arial" panose="020B0604020202020204" pitchFamily="34" charset="0"/>
                          <a:ea typeface="+mn-ea"/>
                          <a:cs typeface="Arial" panose="020B0604020202020204" pitchFamily="34" charset="0"/>
                        </a:rPr>
                        <a:t>Management Architecture and Mechanisms</a:t>
                      </a:r>
                      <a:endParaRPr lang="zh-CN" sz="1000" b="1"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tc hMerge="1">
                  <a:txBody>
                    <a:bodyPr/>
                    <a:lstStyle/>
                    <a:p>
                      <a:pPr algn="l">
                        <a:spcAft>
                          <a:spcPts val="0"/>
                        </a:spcAft>
                      </a:pPr>
                      <a:endParaRPr lang="zh-CN" sz="105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r>
              <a:tr h="158563">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900" kern="1200" dirty="0" smtClean="0">
                          <a:solidFill>
                            <a:schemeClr val="tx1"/>
                          </a:solidFill>
                          <a:effectLst/>
                          <a:latin typeface="Arial" panose="020B0604020202020204" pitchFamily="34" charset="0"/>
                          <a:ea typeface="+mn-ea"/>
                          <a:cs typeface="Arial" panose="020B0604020202020204" pitchFamily="34" charset="0"/>
                        </a:rPr>
                        <a:t>8</a:t>
                      </a:r>
                      <a:endParaRPr lang="zh-CN" sz="9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900" kern="1200" dirty="0" smtClean="0">
                          <a:solidFill>
                            <a:schemeClr val="tx1"/>
                          </a:solidFill>
                          <a:effectLst/>
                          <a:latin typeface="Arial" panose="020B0604020202020204" pitchFamily="34" charset="0"/>
                          <a:ea typeface="+mn-ea"/>
                          <a:cs typeface="Arial" panose="020B0604020202020204" pitchFamily="34" charset="0"/>
                        </a:rPr>
                        <a:t>Study on Enhancement of service based management architecture</a:t>
                      </a:r>
                      <a:endParaRPr lang="zh-CN" altLang="zh-CN" sz="900" kern="1200" dirty="0" smtClean="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900" kern="1200" dirty="0" smtClean="0">
                          <a:solidFill>
                            <a:schemeClr val="tx1"/>
                          </a:solidFill>
                          <a:effectLst/>
                          <a:latin typeface="Arial" panose="020B0604020202020204" pitchFamily="34" charset="0"/>
                          <a:ea typeface="+mn-ea"/>
                          <a:cs typeface="Arial" panose="020B0604020202020204" pitchFamily="34" charset="0"/>
                        </a:rPr>
                        <a:t>Huawei, Ericsson</a:t>
                      </a:r>
                      <a:endParaRPr lang="zh-CN" altLang="zh-CN" sz="900" kern="1200" dirty="0" smtClean="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900" kern="1200" dirty="0" err="1" smtClean="0">
                          <a:solidFill>
                            <a:schemeClr val="tx1"/>
                          </a:solidFill>
                          <a:effectLst/>
                          <a:latin typeface="Arial" panose="020B0604020202020204" pitchFamily="34" charset="0"/>
                          <a:ea typeface="+mn-ea"/>
                          <a:cs typeface="Arial" panose="020B0604020202020204" pitchFamily="34" charset="0"/>
                        </a:rPr>
                        <a:t>FS_eSBMA</a:t>
                      </a:r>
                      <a:endParaRPr lang="zh-CN" altLang="zh-CN" sz="900" kern="1200" dirty="0" smtClean="0">
                        <a:solidFill>
                          <a:schemeClr val="tx1"/>
                        </a:solidFill>
                        <a:effectLst/>
                        <a:latin typeface="Arial" panose="020B0604020202020204" pitchFamily="34" charset="0"/>
                        <a:ea typeface="+mn-ea"/>
                        <a:cs typeface="Arial" panose="020B0604020202020204" pitchFamily="34" charset="0"/>
                      </a:endParaRPr>
                    </a:p>
                    <a:p>
                      <a:pPr marL="0" marR="0" lvl="0" indent="0" algn="l" defTabSz="1219170" rtl="0" eaLnBrk="1" fontAlgn="t" latinLnBrk="0" hangingPunct="1">
                        <a:lnSpc>
                          <a:spcPct val="100000"/>
                        </a:lnSpc>
                        <a:spcBef>
                          <a:spcPts val="0"/>
                        </a:spcBef>
                        <a:spcAft>
                          <a:spcPts val="0"/>
                        </a:spcAft>
                        <a:buClrTx/>
                        <a:buSzTx/>
                        <a:buFontTx/>
                        <a:buNone/>
                        <a:tabLst/>
                        <a:defRPr/>
                      </a:pPr>
                      <a:endParaRPr lang="zh-CN" sz="9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GB" altLang="zh-CN" sz="900" kern="1200" dirty="0" smtClean="0">
                          <a:solidFill>
                            <a:schemeClr val="tx1"/>
                          </a:solidFill>
                          <a:effectLst/>
                          <a:latin typeface="Arial" panose="020B0604020202020204" pitchFamily="34" charset="0"/>
                          <a:ea typeface="+mn-ea"/>
                          <a:cs typeface="Arial" panose="020B0604020202020204" pitchFamily="34" charset="0"/>
                        </a:rPr>
                        <a:t>910031</a:t>
                      </a:r>
                      <a:endParaRPr lang="zh-CN" altLang="en-US" sz="9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900" kern="1200" dirty="0" smtClean="0">
                          <a:solidFill>
                            <a:schemeClr val="tx1"/>
                          </a:solidFill>
                          <a:effectLst/>
                          <a:latin typeface="Arial" panose="020B0604020202020204" pitchFamily="34" charset="0"/>
                          <a:ea typeface="+mn-ea"/>
                          <a:cs typeface="Arial" panose="020B0604020202020204" pitchFamily="34" charset="0"/>
                        </a:rPr>
                        <a:t>SP-211451</a:t>
                      </a:r>
                      <a:endParaRPr lang="zh-CN" altLang="en-US" sz="9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r>
              <a:tr h="158563">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900" kern="1200" dirty="0" smtClean="0">
                          <a:solidFill>
                            <a:schemeClr val="tx1"/>
                          </a:solidFill>
                          <a:effectLst/>
                          <a:latin typeface="Arial" panose="020B0604020202020204" pitchFamily="34" charset="0"/>
                          <a:ea typeface="+mn-ea"/>
                          <a:cs typeface="Arial" panose="020B0604020202020204" pitchFamily="34" charset="0"/>
                        </a:rPr>
                        <a:t>9</a:t>
                      </a:r>
                      <a:endParaRPr lang="zh-CN" sz="9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900" kern="1200" dirty="0" smtClean="0">
                          <a:solidFill>
                            <a:schemeClr val="tx1"/>
                          </a:solidFill>
                          <a:effectLst/>
                          <a:latin typeface="Arial" panose="020B0604020202020204" pitchFamily="34" charset="0"/>
                          <a:ea typeface="+mn-ea"/>
                          <a:cs typeface="Arial" panose="020B0604020202020204" pitchFamily="34" charset="0"/>
                        </a:rPr>
                        <a:t>Study on Basic SBMA enabler enhancements</a:t>
                      </a:r>
                      <a:endParaRPr lang="zh-CN" altLang="zh-CN" sz="900" kern="1200" dirty="0" smtClean="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900" kern="1200" dirty="0" smtClean="0">
                          <a:solidFill>
                            <a:schemeClr val="tx1"/>
                          </a:solidFill>
                          <a:effectLst/>
                          <a:latin typeface="Arial" panose="020B0604020202020204" pitchFamily="34" charset="0"/>
                          <a:ea typeface="+mn-ea"/>
                          <a:cs typeface="Arial" panose="020B0604020202020204" pitchFamily="34" charset="0"/>
                        </a:rPr>
                        <a:t>Nokia</a:t>
                      </a:r>
                      <a:endParaRPr lang="zh-CN" altLang="zh-CN" sz="900" kern="1200" dirty="0" smtClean="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900" kern="1200" dirty="0" smtClean="0">
                          <a:solidFill>
                            <a:schemeClr val="tx1"/>
                          </a:solidFill>
                          <a:effectLst/>
                          <a:latin typeface="Arial" panose="020B0604020202020204" pitchFamily="34" charset="0"/>
                          <a:ea typeface="+mn-ea"/>
                          <a:cs typeface="Arial" panose="020B0604020202020204" pitchFamily="34" charset="0"/>
                        </a:rPr>
                        <a:t>FS_BSEE</a:t>
                      </a:r>
                      <a:endParaRPr lang="zh-CN" sz="9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900" kern="1200" dirty="0" smtClean="0">
                          <a:solidFill>
                            <a:srgbClr val="0000FF"/>
                          </a:solidFill>
                          <a:effectLst/>
                          <a:latin typeface="Arial" panose="020B0604020202020204" pitchFamily="34" charset="0"/>
                          <a:ea typeface="+mn-ea"/>
                          <a:cs typeface="Arial" panose="020B0604020202020204" pitchFamily="34" charset="0"/>
                        </a:rPr>
                        <a:t>Wait for SA approval</a:t>
                      </a:r>
                      <a:endParaRPr lang="zh-CN" altLang="en-US" sz="900" kern="1200" dirty="0">
                        <a:solidFill>
                          <a:srgbClr val="0000FF"/>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900" kern="1200" dirty="0" smtClean="0">
                          <a:solidFill>
                            <a:schemeClr val="tx1"/>
                          </a:solidFill>
                          <a:effectLst/>
                          <a:latin typeface="Arial" panose="020B0604020202020204" pitchFamily="34" charset="0"/>
                          <a:ea typeface="+mn-ea"/>
                          <a:cs typeface="Arial" panose="020B0604020202020204" pitchFamily="34" charset="0"/>
                        </a:rPr>
                        <a:t>S5-221506</a:t>
                      </a:r>
                      <a:endParaRPr lang="zh-CN" altLang="en-US" sz="9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r>
              <a:tr h="158563">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900" kern="1200" dirty="0" smtClean="0">
                          <a:solidFill>
                            <a:schemeClr val="tx1"/>
                          </a:solidFill>
                          <a:effectLst/>
                          <a:latin typeface="Arial" panose="020B0604020202020204" pitchFamily="34" charset="0"/>
                          <a:ea typeface="+mn-ea"/>
                          <a:cs typeface="Arial" panose="020B0604020202020204" pitchFamily="34" charset="0"/>
                        </a:rPr>
                        <a:t>10</a:t>
                      </a:r>
                      <a:endParaRPr lang="zh-CN" sz="9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900" kern="1200" dirty="0" smtClean="0">
                          <a:solidFill>
                            <a:schemeClr val="tx1"/>
                          </a:solidFill>
                          <a:effectLst/>
                          <a:latin typeface="Arial" panose="020B0604020202020204" pitchFamily="34" charset="0"/>
                          <a:ea typeface="+mn-ea"/>
                          <a:cs typeface="Arial" panose="020B0604020202020204" pitchFamily="34" charset="0"/>
                        </a:rPr>
                        <a:t>Study on Management Aspects of URLLC</a:t>
                      </a:r>
                      <a:endParaRPr lang="zh-CN" altLang="zh-CN" sz="900" kern="1200" dirty="0" smtClean="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900" kern="1200" dirty="0" smtClean="0">
                          <a:solidFill>
                            <a:schemeClr val="tx1"/>
                          </a:solidFill>
                          <a:effectLst/>
                          <a:latin typeface="Arial" panose="020B0604020202020204" pitchFamily="34" charset="0"/>
                          <a:ea typeface="+mn-ea"/>
                          <a:cs typeface="Arial" panose="020B0604020202020204" pitchFamily="34" charset="0"/>
                        </a:rPr>
                        <a:t>China Unicom</a:t>
                      </a:r>
                      <a:endParaRPr lang="zh-CN" altLang="zh-CN" sz="900" kern="1200" dirty="0" smtClean="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900" kern="1200" dirty="0" err="1" smtClean="0">
                          <a:solidFill>
                            <a:schemeClr val="tx1"/>
                          </a:solidFill>
                          <a:effectLst/>
                          <a:latin typeface="Arial" panose="020B0604020202020204" pitchFamily="34" charset="0"/>
                          <a:ea typeface="+mn-ea"/>
                          <a:cs typeface="Arial" panose="020B0604020202020204" pitchFamily="34" charset="0"/>
                        </a:rPr>
                        <a:t>FS_URLLC_Mgt</a:t>
                      </a:r>
                      <a:endParaRPr lang="zh-CN" sz="9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900" kern="1200" dirty="0" smtClean="0">
                          <a:solidFill>
                            <a:srgbClr val="0000FF"/>
                          </a:solidFill>
                          <a:effectLst/>
                          <a:latin typeface="Arial" panose="020B0604020202020204" pitchFamily="34" charset="0"/>
                          <a:ea typeface="+mn-ea"/>
                          <a:cs typeface="Arial" panose="020B0604020202020204" pitchFamily="34" charset="0"/>
                        </a:rPr>
                        <a:t>Wait for SA approval</a:t>
                      </a:r>
                      <a:endParaRPr lang="zh-CN" altLang="en-US" sz="900" kern="1200" dirty="0">
                        <a:solidFill>
                          <a:srgbClr val="0000FF"/>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900" kern="1200" dirty="0" smtClean="0">
                          <a:solidFill>
                            <a:schemeClr val="tx1"/>
                          </a:solidFill>
                          <a:effectLst/>
                          <a:latin typeface="Arial" panose="020B0604020202020204" pitchFamily="34" charset="0"/>
                          <a:ea typeface="+mn-ea"/>
                          <a:cs typeface="Arial" panose="020B0604020202020204" pitchFamily="34" charset="0"/>
                        </a:rPr>
                        <a:t>S5-221507</a:t>
                      </a:r>
                      <a:endParaRPr lang="zh-CN" altLang="en-US" sz="9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r>
              <a:tr h="158563">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900" kern="1200" dirty="0" smtClean="0">
                          <a:solidFill>
                            <a:schemeClr val="tx1"/>
                          </a:solidFill>
                          <a:effectLst/>
                          <a:latin typeface="Arial" panose="020B0604020202020204" pitchFamily="34" charset="0"/>
                          <a:ea typeface="+mn-ea"/>
                          <a:cs typeface="Arial" panose="020B0604020202020204" pitchFamily="34" charset="0"/>
                        </a:rPr>
                        <a:t>11</a:t>
                      </a:r>
                      <a:endParaRPr lang="zh-CN" sz="9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900" kern="1200" dirty="0" smtClean="0">
                          <a:solidFill>
                            <a:schemeClr val="tx1"/>
                          </a:solidFill>
                          <a:effectLst/>
                          <a:latin typeface="Arial" panose="020B0604020202020204" pitchFamily="34" charset="0"/>
                          <a:ea typeface="+mn-ea"/>
                          <a:cs typeface="Arial" panose="020B0604020202020204" pitchFamily="34" charset="0"/>
                        </a:rPr>
                        <a:t>Management Aspect of User Plane Enhancement </a:t>
                      </a:r>
                      <a:endParaRPr lang="zh-CN" altLang="zh-CN" sz="900" kern="1200" dirty="0" smtClean="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900" kern="1200" dirty="0" smtClean="0">
                          <a:solidFill>
                            <a:schemeClr val="tx1"/>
                          </a:solidFill>
                          <a:effectLst/>
                          <a:latin typeface="Arial" panose="020B0604020202020204" pitchFamily="34" charset="0"/>
                          <a:ea typeface="+mn-ea"/>
                          <a:cs typeface="Arial" panose="020B0604020202020204" pitchFamily="34" charset="0"/>
                        </a:rPr>
                        <a:t>China Mobile</a:t>
                      </a:r>
                      <a:endParaRPr lang="zh-CN" altLang="zh-CN" sz="900" kern="1200" dirty="0" smtClean="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900" kern="1200" dirty="0" smtClean="0">
                          <a:solidFill>
                            <a:schemeClr val="tx1"/>
                          </a:solidFill>
                          <a:effectLst/>
                          <a:latin typeface="Arial" panose="020B0604020202020204" pitchFamily="34" charset="0"/>
                          <a:ea typeface="+mn-ea"/>
                          <a:cs typeface="Arial" panose="020B0604020202020204" pitchFamily="34" charset="0"/>
                        </a:rPr>
                        <a:t>FS_MAUPE</a:t>
                      </a:r>
                      <a:endParaRPr lang="zh-CN" sz="9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900" kern="1200" dirty="0" smtClean="0">
                          <a:solidFill>
                            <a:srgbClr val="0000FF"/>
                          </a:solidFill>
                          <a:effectLst/>
                          <a:latin typeface="Arial" panose="020B0604020202020204" pitchFamily="34" charset="0"/>
                          <a:ea typeface="+mn-ea"/>
                          <a:cs typeface="Arial" panose="020B0604020202020204" pitchFamily="34" charset="0"/>
                        </a:rPr>
                        <a:t>Wait for SA approval</a:t>
                      </a:r>
                      <a:endParaRPr lang="zh-CN" altLang="en-US" sz="900" kern="1200" dirty="0">
                        <a:solidFill>
                          <a:srgbClr val="0000FF"/>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900" kern="1200" dirty="0" smtClean="0">
                          <a:solidFill>
                            <a:schemeClr val="tx1"/>
                          </a:solidFill>
                          <a:effectLst/>
                          <a:latin typeface="Arial" panose="020B0604020202020204" pitchFamily="34" charset="0"/>
                          <a:ea typeface="+mn-ea"/>
                          <a:cs typeface="Arial" panose="020B0604020202020204" pitchFamily="34" charset="0"/>
                        </a:rPr>
                        <a:t>S5-221509</a:t>
                      </a:r>
                      <a:endParaRPr lang="zh-CN" altLang="en-US" sz="9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r>
              <a:tr h="158563">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900" kern="1200" dirty="0" smtClean="0">
                          <a:solidFill>
                            <a:schemeClr val="tx1"/>
                          </a:solidFill>
                          <a:effectLst/>
                          <a:latin typeface="Arial" panose="020B0604020202020204" pitchFamily="34" charset="0"/>
                          <a:ea typeface="+mn-ea"/>
                          <a:cs typeface="Arial" panose="020B0604020202020204" pitchFamily="34" charset="0"/>
                        </a:rPr>
                        <a:t>12</a:t>
                      </a:r>
                      <a:endParaRPr lang="zh-CN" sz="9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900" kern="1200" dirty="0" smtClean="0">
                          <a:solidFill>
                            <a:schemeClr val="tx1"/>
                          </a:solidFill>
                          <a:effectLst/>
                          <a:latin typeface="Arial" panose="020B0604020202020204" pitchFamily="34" charset="0"/>
                          <a:ea typeface="+mn-ea"/>
                          <a:cs typeface="Arial" panose="020B0604020202020204" pitchFamily="34" charset="0"/>
                        </a:rPr>
                        <a:t>Study on Management of Cloud Native Virtualized Network Function</a:t>
                      </a:r>
                      <a:endParaRPr lang="zh-CN" altLang="zh-CN" sz="900" kern="1200" dirty="0" smtClean="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900" kern="1200" dirty="0" smtClean="0">
                          <a:solidFill>
                            <a:schemeClr val="tx1"/>
                          </a:solidFill>
                          <a:effectLst/>
                          <a:latin typeface="Arial" panose="020B0604020202020204" pitchFamily="34" charset="0"/>
                          <a:ea typeface="+mn-ea"/>
                          <a:cs typeface="Arial" panose="020B0604020202020204" pitchFamily="34" charset="0"/>
                        </a:rPr>
                        <a:t>China</a:t>
                      </a:r>
                      <a:r>
                        <a:rPr lang="en-US" altLang="zh-CN" sz="900" kern="1200" baseline="0" dirty="0" smtClean="0">
                          <a:solidFill>
                            <a:schemeClr val="tx1"/>
                          </a:solidFill>
                          <a:effectLst/>
                          <a:latin typeface="Arial" panose="020B0604020202020204" pitchFamily="34" charset="0"/>
                          <a:ea typeface="+mn-ea"/>
                          <a:cs typeface="Arial" panose="020B0604020202020204" pitchFamily="34" charset="0"/>
                        </a:rPr>
                        <a:t> Mobile</a:t>
                      </a:r>
                      <a:endParaRPr lang="zh-CN" altLang="zh-CN" sz="900" kern="1200" dirty="0" smtClean="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900" kern="1200" dirty="0" smtClean="0">
                          <a:solidFill>
                            <a:schemeClr val="tx1"/>
                          </a:solidFill>
                          <a:effectLst/>
                          <a:latin typeface="Arial" panose="020B0604020202020204" pitchFamily="34" charset="0"/>
                          <a:ea typeface="+mn-ea"/>
                          <a:cs typeface="Arial" panose="020B0604020202020204" pitchFamily="34" charset="0"/>
                        </a:rPr>
                        <a:t>FS _MCNF</a:t>
                      </a:r>
                      <a:endParaRPr lang="zh-CN" sz="9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900" kern="1200" dirty="0" smtClean="0">
                          <a:solidFill>
                            <a:srgbClr val="0000FF"/>
                          </a:solidFill>
                          <a:effectLst/>
                          <a:latin typeface="Arial" panose="020B0604020202020204" pitchFamily="34" charset="0"/>
                          <a:ea typeface="+mn-ea"/>
                          <a:cs typeface="Arial" panose="020B0604020202020204" pitchFamily="34" charset="0"/>
                        </a:rPr>
                        <a:t>Wait for SA approval</a:t>
                      </a:r>
                      <a:endParaRPr lang="zh-CN" altLang="en-US" sz="900" kern="1200" dirty="0">
                        <a:solidFill>
                          <a:srgbClr val="0000FF"/>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900" kern="1200" dirty="0" smtClean="0">
                          <a:solidFill>
                            <a:schemeClr val="tx1"/>
                          </a:solidFill>
                          <a:effectLst/>
                          <a:latin typeface="Arial" panose="020B0604020202020204" pitchFamily="34" charset="0"/>
                          <a:ea typeface="+mn-ea"/>
                          <a:cs typeface="Arial" panose="020B0604020202020204" pitchFamily="34" charset="0"/>
                        </a:rPr>
                        <a:t>S5-221511</a:t>
                      </a:r>
                      <a:endParaRPr lang="zh-CN" altLang="en-US" sz="900" kern="1200" dirty="0" smtClean="0">
                        <a:solidFill>
                          <a:schemeClr val="tx1"/>
                        </a:solidFill>
                        <a:effectLst/>
                        <a:latin typeface="Arial" panose="020B0604020202020204" pitchFamily="34" charset="0"/>
                        <a:ea typeface="+mn-ea"/>
                        <a:cs typeface="Arial" panose="020B0604020202020204" pitchFamily="34" charset="0"/>
                      </a:endParaRPr>
                    </a:p>
                    <a:p>
                      <a:pPr marL="0" marR="0" lvl="0" indent="0" algn="l" defTabSz="1219170" rtl="0" eaLnBrk="1" fontAlgn="t" latinLnBrk="0" hangingPunct="1">
                        <a:lnSpc>
                          <a:spcPct val="100000"/>
                        </a:lnSpc>
                        <a:spcBef>
                          <a:spcPts val="0"/>
                        </a:spcBef>
                        <a:spcAft>
                          <a:spcPts val="0"/>
                        </a:spcAft>
                        <a:buClrTx/>
                        <a:buSzTx/>
                        <a:buFontTx/>
                        <a:buNone/>
                        <a:tabLst/>
                        <a:defRPr/>
                      </a:pPr>
                      <a:endParaRPr lang="zh-CN" altLang="en-US" sz="9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r>
              <a:tr h="158563">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900" kern="1200" dirty="0" smtClean="0">
                          <a:solidFill>
                            <a:schemeClr val="tx1"/>
                          </a:solidFill>
                          <a:effectLst/>
                          <a:latin typeface="Arial" panose="020B0604020202020204" pitchFamily="34" charset="0"/>
                          <a:ea typeface="+mn-ea"/>
                          <a:cs typeface="Arial" panose="020B0604020202020204" pitchFamily="34" charset="0"/>
                        </a:rPr>
                        <a:t>13</a:t>
                      </a:r>
                      <a:endParaRPr lang="zh-CN" sz="9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900" kern="1200" dirty="0" smtClean="0">
                          <a:solidFill>
                            <a:schemeClr val="tx1"/>
                          </a:solidFill>
                          <a:effectLst/>
                          <a:latin typeface="Arial" panose="020B0604020202020204" pitchFamily="34" charset="0"/>
                          <a:ea typeface="+mn-ea"/>
                          <a:cs typeface="Arial" panose="020B0604020202020204" pitchFamily="34" charset="0"/>
                        </a:rPr>
                        <a:t>Study on Management Aspect Enhancement of 5G MOCN Network Sharing</a:t>
                      </a:r>
                      <a:endParaRPr lang="zh-CN" altLang="zh-CN" sz="900" kern="1200" dirty="0" smtClean="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900" kern="1200" dirty="0" smtClean="0">
                          <a:solidFill>
                            <a:schemeClr val="tx1"/>
                          </a:solidFill>
                          <a:effectLst/>
                          <a:latin typeface="Arial" panose="020B0604020202020204" pitchFamily="34" charset="0"/>
                          <a:ea typeface="+mn-ea"/>
                          <a:cs typeface="Arial" panose="020B0604020202020204" pitchFamily="34" charset="0"/>
                        </a:rPr>
                        <a:t>China Unicom</a:t>
                      </a:r>
                      <a:endParaRPr lang="zh-CN" altLang="zh-CN" sz="900" kern="1200" dirty="0" smtClean="0">
                        <a:solidFill>
                          <a:schemeClr val="tx1"/>
                        </a:solidFill>
                        <a:effectLst/>
                        <a:latin typeface="Arial" panose="020B0604020202020204" pitchFamily="34" charset="0"/>
                        <a:ea typeface="+mn-ea"/>
                        <a:cs typeface="Arial" panose="020B0604020202020204" pitchFamily="34" charset="0"/>
                      </a:endParaRPr>
                    </a:p>
                    <a:p>
                      <a:pPr marL="0" marR="0" lvl="0" indent="0" algn="l" defTabSz="1219170" rtl="0" eaLnBrk="1" fontAlgn="t" latinLnBrk="0" hangingPunct="1">
                        <a:lnSpc>
                          <a:spcPct val="100000"/>
                        </a:lnSpc>
                        <a:spcBef>
                          <a:spcPts val="0"/>
                        </a:spcBef>
                        <a:spcAft>
                          <a:spcPts val="0"/>
                        </a:spcAft>
                        <a:buClrTx/>
                        <a:buSzTx/>
                        <a:buFontTx/>
                        <a:buNone/>
                        <a:tabLst/>
                        <a:defRPr/>
                      </a:pPr>
                      <a:endParaRPr lang="zh-CN" altLang="zh-CN" sz="900" kern="1200" dirty="0" smtClean="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900" kern="1200" dirty="0" smtClean="0">
                          <a:solidFill>
                            <a:schemeClr val="tx1"/>
                          </a:solidFill>
                          <a:effectLst/>
                          <a:latin typeface="Arial" panose="020B0604020202020204" pitchFamily="34" charset="0"/>
                          <a:ea typeface="+mn-ea"/>
                          <a:cs typeface="Arial" panose="020B0604020202020204" pitchFamily="34" charset="0"/>
                        </a:rPr>
                        <a:t>FS_MANS_phase2</a:t>
                      </a:r>
                      <a:endParaRPr lang="zh-CN" sz="9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900" kern="1200" dirty="0" smtClean="0">
                          <a:solidFill>
                            <a:srgbClr val="0000FF"/>
                          </a:solidFill>
                          <a:effectLst/>
                          <a:latin typeface="Arial" panose="020B0604020202020204" pitchFamily="34" charset="0"/>
                          <a:ea typeface="+mn-ea"/>
                          <a:cs typeface="Arial" panose="020B0604020202020204" pitchFamily="34" charset="0"/>
                        </a:rPr>
                        <a:t>Wait for SA approval</a:t>
                      </a:r>
                      <a:endParaRPr lang="zh-CN" altLang="en-US" sz="900" kern="1200" dirty="0">
                        <a:solidFill>
                          <a:srgbClr val="0000FF"/>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900" kern="1200" dirty="0" smtClean="0">
                          <a:solidFill>
                            <a:schemeClr val="tx1"/>
                          </a:solidFill>
                          <a:effectLst/>
                          <a:latin typeface="Arial" panose="020B0604020202020204" pitchFamily="34" charset="0"/>
                          <a:ea typeface="+mn-ea"/>
                          <a:cs typeface="Arial" panose="020B0604020202020204" pitchFamily="34" charset="0"/>
                        </a:rPr>
                        <a:t>S5-221512</a:t>
                      </a:r>
                      <a:endParaRPr lang="zh-CN" altLang="en-US" sz="900" kern="1200" dirty="0" smtClean="0">
                        <a:solidFill>
                          <a:schemeClr val="tx1"/>
                        </a:solidFill>
                        <a:effectLst/>
                        <a:latin typeface="Arial" panose="020B0604020202020204" pitchFamily="34" charset="0"/>
                        <a:ea typeface="+mn-ea"/>
                        <a:cs typeface="Arial" panose="020B0604020202020204" pitchFamily="34" charset="0"/>
                      </a:endParaRPr>
                    </a:p>
                    <a:p>
                      <a:pPr marL="0" marR="0" lvl="0" indent="0" algn="l" defTabSz="1219170" rtl="0" eaLnBrk="1" fontAlgn="t" latinLnBrk="0" hangingPunct="1">
                        <a:lnSpc>
                          <a:spcPct val="100000"/>
                        </a:lnSpc>
                        <a:spcBef>
                          <a:spcPts val="0"/>
                        </a:spcBef>
                        <a:spcAft>
                          <a:spcPts val="0"/>
                        </a:spcAft>
                        <a:buClrTx/>
                        <a:buSzTx/>
                        <a:buFontTx/>
                        <a:buNone/>
                        <a:tabLst/>
                        <a:defRPr/>
                      </a:pPr>
                      <a:endParaRPr lang="zh-CN" altLang="en-US" sz="9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r>
              <a:tr h="158563">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900" kern="1200" dirty="0" smtClean="0">
                          <a:solidFill>
                            <a:schemeClr val="tx1"/>
                          </a:solidFill>
                          <a:effectLst/>
                          <a:latin typeface="Arial" panose="020B0604020202020204" pitchFamily="34" charset="0"/>
                          <a:ea typeface="+mn-ea"/>
                          <a:cs typeface="Arial" panose="020B0604020202020204" pitchFamily="34" charset="0"/>
                        </a:rPr>
                        <a:t>14</a:t>
                      </a:r>
                      <a:endParaRPr lang="zh-CN" sz="9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900" kern="1200" dirty="0" smtClean="0">
                          <a:solidFill>
                            <a:schemeClr val="tx1"/>
                          </a:solidFill>
                          <a:effectLst/>
                          <a:latin typeface="Arial" panose="020B0604020202020204" pitchFamily="34" charset="0"/>
                          <a:ea typeface="宋体" panose="02010600030101010101" pitchFamily="2" charset="-122"/>
                          <a:cs typeface="Arial" panose="020B0604020202020204" pitchFamily="34" charset="0"/>
                        </a:rPr>
                        <a:t>Study </a:t>
                      </a:r>
                      <a:r>
                        <a:rPr lang="en-US" altLang="zh-CN" sz="9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rPr>
                        <a:t>on continuous integration continuous delivery support for 3GPP NFs</a:t>
                      </a:r>
                      <a:endParaRPr lang="zh-CN" sz="9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900" kern="1200" dirty="0" smtClean="0">
                          <a:solidFill>
                            <a:schemeClr val="tx1"/>
                          </a:solidFill>
                          <a:effectLst/>
                          <a:latin typeface="Arial" panose="020B0604020202020204" pitchFamily="34" charset="0"/>
                          <a:ea typeface="宋体" panose="02010600030101010101" pitchFamily="2" charset="-122"/>
                          <a:cs typeface="Arial" panose="020B0604020202020204" pitchFamily="34" charset="0"/>
                        </a:rPr>
                        <a:t>Lenovo</a:t>
                      </a:r>
                      <a:endParaRPr lang="zh-CN" altLang="en-US" sz="9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9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rPr>
                        <a:t>FS_CICDNS</a:t>
                      </a:r>
                      <a:endParaRPr lang="zh-CN" sz="9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900" kern="1200" dirty="0" smtClean="0">
                          <a:solidFill>
                            <a:schemeClr val="tx1"/>
                          </a:solidFill>
                          <a:effectLst/>
                          <a:latin typeface="Arial" panose="020B0604020202020204" pitchFamily="34" charset="0"/>
                          <a:ea typeface="宋体" panose="02010600030101010101" pitchFamily="2" charset="-122"/>
                          <a:cs typeface="Arial" panose="020B0604020202020204" pitchFamily="34" charset="0"/>
                        </a:rPr>
                        <a:t>910028</a:t>
                      </a:r>
                      <a:endParaRPr lang="zh-CN" altLang="zh-CN" sz="9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900" kern="1200" dirty="0" smtClean="0">
                          <a:solidFill>
                            <a:schemeClr val="tx1"/>
                          </a:solidFill>
                          <a:effectLst/>
                          <a:latin typeface="Arial" panose="020B0604020202020204" pitchFamily="34" charset="0"/>
                          <a:ea typeface="+mn-ea"/>
                          <a:cs typeface="Arial" panose="020B0604020202020204" pitchFamily="34" charset="0"/>
                        </a:rPr>
                        <a:t>SP-211427</a:t>
                      </a:r>
                      <a:endParaRPr lang="zh-CN" altLang="en-US" sz="9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tr>
              <a:tr h="158563">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900" kern="1200" dirty="0" smtClean="0">
                          <a:solidFill>
                            <a:schemeClr val="tx1"/>
                          </a:solidFill>
                          <a:effectLst/>
                          <a:latin typeface="Arial" panose="020B0604020202020204" pitchFamily="34" charset="0"/>
                          <a:ea typeface="+mn-ea"/>
                          <a:cs typeface="Arial" panose="020B0604020202020204" pitchFamily="34" charset="0"/>
                        </a:rPr>
                        <a:t>15</a:t>
                      </a:r>
                      <a:endParaRPr lang="zh-CN" altLang="en-US" sz="9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900" kern="1200" dirty="0" smtClean="0">
                          <a:solidFill>
                            <a:schemeClr val="tx1"/>
                          </a:solidFill>
                          <a:effectLst/>
                          <a:latin typeface="Arial" panose="020B0604020202020204" pitchFamily="34" charset="0"/>
                          <a:ea typeface="+mn-ea"/>
                          <a:cs typeface="Arial" panose="020B0604020202020204" pitchFamily="34" charset="0"/>
                        </a:rPr>
                        <a:t>Study on further Enhancements of Management of Trace/MDT</a:t>
                      </a:r>
                      <a:endParaRPr lang="zh-CN" sz="9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900" kern="1200" dirty="0" smtClean="0">
                          <a:solidFill>
                            <a:schemeClr val="tx1"/>
                          </a:solidFill>
                          <a:effectLst/>
                          <a:latin typeface="Arial" panose="020B0604020202020204" pitchFamily="34" charset="0"/>
                          <a:ea typeface="宋体" panose="02010600030101010101" pitchFamily="2" charset="-122"/>
                          <a:cs typeface="Arial" panose="020B0604020202020204" pitchFamily="34" charset="0"/>
                        </a:rPr>
                        <a:t>Nokia</a:t>
                      </a:r>
                      <a:endParaRPr lang="zh-CN" altLang="en-US" sz="9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900" kern="1200" dirty="0" smtClean="0">
                          <a:solidFill>
                            <a:schemeClr val="tx1"/>
                          </a:solidFill>
                          <a:effectLst/>
                          <a:latin typeface="Arial" panose="020B0604020202020204" pitchFamily="34" charset="0"/>
                          <a:ea typeface="+mn-ea"/>
                          <a:cs typeface="Arial" panose="020B0604020202020204" pitchFamily="34" charset="0"/>
                        </a:rPr>
                        <a:t>FS_e5GMDT_Ph2</a:t>
                      </a:r>
                      <a:endParaRPr lang="zh-CN" sz="9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900" kern="1200" dirty="0" smtClean="0">
                          <a:solidFill>
                            <a:srgbClr val="0000FF"/>
                          </a:solidFill>
                          <a:effectLst/>
                          <a:latin typeface="Arial" panose="020B0604020202020204" pitchFamily="34" charset="0"/>
                          <a:ea typeface="+mn-ea"/>
                          <a:cs typeface="Arial" panose="020B0604020202020204" pitchFamily="34" charset="0"/>
                        </a:rPr>
                        <a:t>Wait for SA approval</a:t>
                      </a:r>
                      <a:endParaRPr lang="zh-CN" altLang="zh-CN" sz="900" kern="1200" dirty="0">
                        <a:solidFill>
                          <a:srgbClr val="0000FF"/>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900" kern="1200" dirty="0" smtClean="0">
                          <a:solidFill>
                            <a:schemeClr val="tx1"/>
                          </a:solidFill>
                          <a:effectLst/>
                          <a:latin typeface="Arial" panose="020B0604020202020204" pitchFamily="34" charset="0"/>
                          <a:ea typeface="+mn-ea"/>
                          <a:cs typeface="Arial" panose="020B0604020202020204" pitchFamily="34" charset="0"/>
                        </a:rPr>
                        <a:t>S5-221514</a:t>
                      </a:r>
                      <a:endParaRPr lang="zh-CN" altLang="en-US" sz="900" kern="1200" dirty="0" smtClean="0">
                        <a:solidFill>
                          <a:schemeClr val="tx1"/>
                        </a:solidFill>
                        <a:effectLst/>
                        <a:latin typeface="Arial" panose="020B0604020202020204" pitchFamily="34" charset="0"/>
                        <a:ea typeface="+mn-ea"/>
                        <a:cs typeface="Arial" panose="020B0604020202020204" pitchFamily="34" charset="0"/>
                      </a:endParaRPr>
                    </a:p>
                    <a:p>
                      <a:pPr marL="0" marR="0" lvl="0" indent="0" algn="l" defTabSz="1219170" rtl="0" eaLnBrk="1" fontAlgn="t" latinLnBrk="0" hangingPunct="1">
                        <a:lnSpc>
                          <a:spcPct val="100000"/>
                        </a:lnSpc>
                        <a:spcBef>
                          <a:spcPts val="0"/>
                        </a:spcBef>
                        <a:spcAft>
                          <a:spcPts val="0"/>
                        </a:spcAft>
                        <a:buClrTx/>
                        <a:buSzTx/>
                        <a:buFontTx/>
                        <a:buNone/>
                        <a:tabLst/>
                        <a:defRPr/>
                      </a:pPr>
                      <a:endParaRPr lang="zh-CN" altLang="en-US" sz="9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tr>
            </a:tbl>
          </a:graphicData>
        </a:graphic>
      </p:graphicFrame>
      <p:graphicFrame>
        <p:nvGraphicFramePr>
          <p:cNvPr id="3" name="表格 2"/>
          <p:cNvGraphicFramePr>
            <a:graphicFrameLocks noGrp="1"/>
          </p:cNvGraphicFramePr>
          <p:nvPr>
            <p:extLst>
              <p:ext uri="{D42A27DB-BD31-4B8C-83A1-F6EECF244321}">
                <p14:modId xmlns:p14="http://schemas.microsoft.com/office/powerpoint/2010/main" val="4156216885"/>
              </p:ext>
            </p:extLst>
          </p:nvPr>
        </p:nvGraphicFramePr>
        <p:xfrm>
          <a:off x="6468143" y="1307069"/>
          <a:ext cx="5634891" cy="2602769"/>
        </p:xfrm>
        <a:graphic>
          <a:graphicData uri="http://schemas.openxmlformats.org/drawingml/2006/table">
            <a:tbl>
              <a:tblPr>
                <a:tableStyleId>{5C22544A-7EE6-4342-B048-85BDC9FD1C3A}</a:tableStyleId>
              </a:tblPr>
              <a:tblGrid>
                <a:gridCol w="235613"/>
                <a:gridCol w="2509038"/>
                <a:gridCol w="491379"/>
                <a:gridCol w="922638"/>
                <a:gridCol w="728878"/>
                <a:gridCol w="747345"/>
              </a:tblGrid>
              <a:tr h="254856">
                <a:tc gridSpan="6">
                  <a:txBody>
                    <a:bodyPr/>
                    <a:lstStyle/>
                    <a:p>
                      <a:pPr marL="0" algn="l" defTabSz="1219170" rtl="0" eaLnBrk="1" latinLnBrk="0" hangingPunct="1">
                        <a:spcAft>
                          <a:spcPts val="0"/>
                        </a:spcAft>
                      </a:pPr>
                      <a:r>
                        <a:rPr lang="en-US" altLang="zh-CN" sz="1200" b="1" kern="1200" dirty="0" smtClean="0">
                          <a:solidFill>
                            <a:schemeClr val="dk1"/>
                          </a:solidFill>
                          <a:effectLst/>
                          <a:latin typeface="Arial" panose="020B0604020202020204" pitchFamily="34" charset="0"/>
                          <a:ea typeface="+mn-ea"/>
                          <a:cs typeface="Arial" panose="020B0604020202020204" pitchFamily="34" charset="0"/>
                        </a:rPr>
                        <a:t>Rel-18 OAM&amp;P Studies</a:t>
                      </a:r>
                      <a:endParaRPr lang="zh-CN" sz="1050" b="1" kern="1200" dirty="0">
                        <a:solidFill>
                          <a:schemeClr val="dk1"/>
                        </a:solidFill>
                        <a:effectLst/>
                        <a:latin typeface="Arial" panose="020B0604020202020204" pitchFamily="34" charset="0"/>
                        <a:ea typeface="+mn-ea"/>
                        <a:cs typeface="Arial" panose="020B0604020202020204" pitchFamily="34" charset="0"/>
                      </a:endParaRPr>
                    </a:p>
                  </a:txBody>
                  <a:tcPr marL="9525" marR="9525" marT="9525" marB="9525">
                    <a:solidFill>
                      <a:srgbClr val="92D050"/>
                    </a:solid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r>
              <a:tr h="158563">
                <a:tc gridSpan="6">
                  <a:txBody>
                    <a:bodyPr/>
                    <a:lstStyle/>
                    <a:p>
                      <a:pPr marL="0" algn="l" defTabSz="1219170" rtl="0" eaLnBrk="1" latinLnBrk="0" hangingPunct="1">
                        <a:spcAft>
                          <a:spcPts val="0"/>
                        </a:spcAft>
                      </a:pPr>
                      <a:r>
                        <a:rPr lang="en-US" altLang="zh-CN" sz="1000" b="1" kern="1200" dirty="0" smtClean="0">
                          <a:solidFill>
                            <a:schemeClr val="dk1"/>
                          </a:solidFill>
                          <a:effectLst/>
                          <a:latin typeface="Arial" panose="020B0604020202020204" pitchFamily="34" charset="0"/>
                          <a:ea typeface="+mn-ea"/>
                          <a:cs typeface="Arial" panose="020B0604020202020204" pitchFamily="34" charset="0"/>
                        </a:rPr>
                        <a:t>Support of New Services</a:t>
                      </a:r>
                      <a:endParaRPr lang="zh-CN" sz="1000" b="1" kern="1200" dirty="0">
                        <a:solidFill>
                          <a:schemeClr val="dk1"/>
                        </a:solidFill>
                        <a:effectLst/>
                        <a:latin typeface="Arial" panose="020B0604020202020204" pitchFamily="34" charset="0"/>
                        <a:ea typeface="+mn-ea"/>
                        <a:cs typeface="Arial" panose="020B0604020202020204" pitchFamily="34" charset="0"/>
                      </a:endParaRPr>
                    </a:p>
                  </a:txBody>
                  <a:tcPr marL="9525" marR="9525" marT="9525" marB="9525">
                    <a:solidFill>
                      <a:schemeClr val="accent3">
                        <a:lumMod val="20000"/>
                        <a:lumOff val="80000"/>
                      </a:schemeClr>
                    </a:solidFill>
                  </a:tcPr>
                </a:tc>
                <a:tc hMerge="1">
                  <a:txBody>
                    <a:bodyPr/>
                    <a:lstStyle/>
                    <a:p>
                      <a:pPr algn="l">
                        <a:spcAft>
                          <a:spcPts val="0"/>
                        </a:spcAft>
                      </a:pPr>
                      <a:endParaRPr lang="zh-CN" sz="105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3">
                        <a:lumMod val="20000"/>
                        <a:lumOff val="80000"/>
                      </a:schemeClr>
                    </a:solid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r>
              <a:tr h="158563">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900" kern="1200" dirty="0" smtClean="0">
                          <a:solidFill>
                            <a:schemeClr val="tx1"/>
                          </a:solidFill>
                          <a:effectLst/>
                          <a:latin typeface="Arial" panose="020B0604020202020204" pitchFamily="34" charset="0"/>
                          <a:ea typeface="+mn-ea"/>
                          <a:cs typeface="Arial" panose="020B0604020202020204" pitchFamily="34" charset="0"/>
                        </a:rPr>
                        <a:t>16</a:t>
                      </a:r>
                      <a:endParaRPr lang="zh-CN" altLang="en-US" sz="9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3">
                        <a:lumMod val="20000"/>
                        <a:lumOff val="80000"/>
                      </a:schemeClr>
                    </a:solidFill>
                  </a:tcPr>
                </a:tc>
                <a:tc>
                  <a:txBody>
                    <a:bodyPr/>
                    <a:lstStyle/>
                    <a:p>
                      <a:pPr algn="l">
                        <a:spcAft>
                          <a:spcPts val="0"/>
                        </a:spcAft>
                      </a:pPr>
                      <a:r>
                        <a:rPr lang="en-US" sz="900" dirty="0" smtClean="0">
                          <a:solidFill>
                            <a:srgbClr val="000000"/>
                          </a:solidFill>
                          <a:effectLst/>
                          <a:latin typeface="Arial" panose="020B0604020202020204" pitchFamily="34" charset="0"/>
                          <a:ea typeface="宋体" panose="02010600030101010101" pitchFamily="2" charset="-122"/>
                          <a:cs typeface="Arial" panose="020B0604020202020204" pitchFamily="34" charset="0"/>
                        </a:rPr>
                        <a:t>Study on enhancement of management of non-public networks</a:t>
                      </a:r>
                      <a:endParaRPr lang="zh-CN" sz="9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3">
                        <a:lumMod val="20000"/>
                        <a:lumOff val="80000"/>
                      </a:schemeClr>
                    </a:solidFill>
                  </a:tcPr>
                </a:tc>
                <a:tc>
                  <a:txBody>
                    <a:bodyPr/>
                    <a:lstStyle/>
                    <a:p>
                      <a:r>
                        <a:rPr lang="en-US" altLang="zh-CN" sz="900" smtClean="0">
                          <a:latin typeface="Arial" panose="020B0604020202020204" pitchFamily="34" charset="0"/>
                          <a:cs typeface="Arial" panose="020B0604020202020204" pitchFamily="34" charset="0"/>
                        </a:rPr>
                        <a:t>Huawei</a:t>
                      </a:r>
                      <a:endParaRPr lang="zh-CN" altLang="en-US" sz="900" dirty="0">
                        <a:latin typeface="Arial" panose="020B0604020202020204" pitchFamily="34" charset="0"/>
                        <a:cs typeface="Arial" panose="020B0604020202020204" pitchFamily="34" charset="0"/>
                      </a:endParaRPr>
                    </a:p>
                  </a:txBody>
                  <a:tcPr marL="9525" marR="9525" marT="9525" marB="9525">
                    <a:solidFill>
                      <a:schemeClr val="accent3">
                        <a:lumMod val="20000"/>
                        <a:lumOff val="80000"/>
                      </a:schemeClr>
                    </a:solidFill>
                  </a:tcPr>
                </a:tc>
                <a:tc>
                  <a:txBody>
                    <a:bodyPr/>
                    <a:lstStyle/>
                    <a:p>
                      <a:pPr marL="0" algn="l" defTabSz="1219170" rtl="0" eaLnBrk="1" latinLnBrk="0" hangingPunct="1">
                        <a:spcAft>
                          <a:spcPts val="0"/>
                        </a:spcAft>
                      </a:pPr>
                      <a:r>
                        <a:rPr lang="en-GB" sz="900" kern="1200" dirty="0" err="1" smtClean="0">
                          <a:solidFill>
                            <a:srgbClr val="000000"/>
                          </a:solidFill>
                          <a:effectLst/>
                          <a:latin typeface="Arial" panose="020B0604020202020204" pitchFamily="34" charset="0"/>
                          <a:ea typeface="宋体" panose="02010600030101010101" pitchFamily="2" charset="-122"/>
                          <a:cs typeface="Arial" panose="020B0604020202020204" pitchFamily="34" charset="0"/>
                        </a:rPr>
                        <a:t>FS_OAM_eNPN</a:t>
                      </a:r>
                      <a:endParaRPr lang="zh-CN" sz="900" kern="1200" dirty="0">
                        <a:solidFill>
                          <a:srgbClr val="000000"/>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3">
                        <a:lumMod val="20000"/>
                        <a:lumOff val="80000"/>
                      </a:schemeClr>
                    </a:solidFill>
                  </a:tcPr>
                </a:tc>
                <a:tc>
                  <a:txBody>
                    <a:bodyPr/>
                    <a:lstStyle/>
                    <a:p>
                      <a:pPr marL="0" algn="l" defTabSz="1219170" rtl="0" eaLnBrk="1" latinLnBrk="0" hangingPunct="1">
                        <a:spcAft>
                          <a:spcPts val="0"/>
                        </a:spcAft>
                      </a:pPr>
                      <a:r>
                        <a:rPr lang="en-US" altLang="zh-CN" sz="900" kern="1200" dirty="0" smtClean="0">
                          <a:solidFill>
                            <a:srgbClr val="000000"/>
                          </a:solidFill>
                          <a:effectLst/>
                          <a:latin typeface="Arial" panose="020B0604020202020204" pitchFamily="34" charset="0"/>
                          <a:ea typeface="宋体" panose="02010600030101010101" pitchFamily="2" charset="-122"/>
                          <a:cs typeface="Arial" panose="020B0604020202020204" pitchFamily="34" charset="0"/>
                        </a:rPr>
                        <a:t>940035</a:t>
                      </a:r>
                      <a:endParaRPr lang="zh-CN" altLang="en-US" sz="900" kern="1200" dirty="0">
                        <a:solidFill>
                          <a:srgbClr val="000000"/>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3">
                        <a:lumMod val="20000"/>
                        <a:lumOff val="80000"/>
                      </a:schemeClr>
                    </a:solidFill>
                  </a:tcPr>
                </a:tc>
                <a:tc>
                  <a:txBody>
                    <a:bodyPr/>
                    <a:lstStyle/>
                    <a:p>
                      <a:pPr marL="0" algn="l" defTabSz="1219170" rtl="0" eaLnBrk="1" latinLnBrk="0" hangingPunct="1">
                        <a:spcAft>
                          <a:spcPts val="0"/>
                        </a:spcAft>
                      </a:pPr>
                      <a:r>
                        <a:rPr lang="en-US" altLang="zh-CN" sz="900" kern="1200" dirty="0" smtClean="0">
                          <a:solidFill>
                            <a:srgbClr val="000000"/>
                          </a:solidFill>
                          <a:effectLst/>
                          <a:latin typeface="Arial" panose="020B0604020202020204" pitchFamily="34" charset="0"/>
                          <a:ea typeface="宋体" panose="02010600030101010101" pitchFamily="2" charset="-122"/>
                          <a:cs typeface="Arial" panose="020B0604020202020204" pitchFamily="34" charset="0"/>
                        </a:rPr>
                        <a:t>SP-211436</a:t>
                      </a:r>
                      <a:endParaRPr lang="zh-CN" altLang="en-US" sz="900" kern="1200" dirty="0">
                        <a:solidFill>
                          <a:srgbClr val="000000"/>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3">
                        <a:lumMod val="20000"/>
                        <a:lumOff val="80000"/>
                      </a:schemeClr>
                    </a:solidFill>
                  </a:tcPr>
                </a:tc>
              </a:tr>
              <a:tr h="158563">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900" kern="1200" dirty="0" smtClean="0">
                          <a:solidFill>
                            <a:schemeClr val="tx1"/>
                          </a:solidFill>
                          <a:effectLst/>
                          <a:latin typeface="Arial" panose="020B0604020202020204" pitchFamily="34" charset="0"/>
                          <a:ea typeface="+mn-ea"/>
                          <a:cs typeface="Arial" panose="020B0604020202020204" pitchFamily="34" charset="0"/>
                        </a:rPr>
                        <a:t>17</a:t>
                      </a:r>
                      <a:endParaRPr lang="zh-CN" altLang="en-US" sz="9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3">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900" kern="1200" dirty="0" smtClean="0">
                          <a:solidFill>
                            <a:srgbClr val="000000"/>
                          </a:solidFill>
                          <a:effectLst/>
                          <a:latin typeface="Arial" panose="020B0604020202020204" pitchFamily="34" charset="0"/>
                          <a:ea typeface="+mn-ea"/>
                          <a:cs typeface="Arial" panose="020B0604020202020204" pitchFamily="34" charset="0"/>
                        </a:rPr>
                        <a:t>Study on new aspects of EE for 5G networks Phase 2</a:t>
                      </a:r>
                      <a:endParaRPr lang="zh-CN" sz="9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3">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900" kern="1200" smtClean="0">
                          <a:solidFill>
                            <a:srgbClr val="000000"/>
                          </a:solidFill>
                          <a:effectLst/>
                          <a:latin typeface="Arial" panose="020B0604020202020204" pitchFamily="34" charset="0"/>
                          <a:ea typeface="+mn-ea"/>
                          <a:cs typeface="Arial" panose="020B0604020202020204" pitchFamily="34" charset="0"/>
                        </a:rPr>
                        <a:t>Orange</a:t>
                      </a:r>
                    </a:p>
                  </a:txBody>
                  <a:tcPr marL="9525" marR="9525" marT="9525" marB="9525">
                    <a:solidFill>
                      <a:schemeClr val="accent3">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900" dirty="0" smtClean="0">
                          <a:latin typeface="Arial" panose="020B0604020202020204" pitchFamily="34" charset="0"/>
                          <a:cs typeface="Arial" panose="020B0604020202020204" pitchFamily="34" charset="0"/>
                        </a:rPr>
                        <a:t>FS_EE5G_Ph2</a:t>
                      </a:r>
                    </a:p>
                  </a:txBody>
                  <a:tcPr marL="9525" marR="9525" marT="9525" marB="9525">
                    <a:solidFill>
                      <a:schemeClr val="accent3">
                        <a:lumMod val="20000"/>
                        <a:lumOff val="80000"/>
                      </a:schemeClr>
                    </a:solidFill>
                  </a:tcPr>
                </a:tc>
                <a:tc>
                  <a:txBody>
                    <a:bodyPr/>
                    <a:lstStyle/>
                    <a:p>
                      <a:pPr marL="0" algn="l" defTabSz="1219170" rtl="0" eaLnBrk="1" latinLnBrk="0" hangingPunct="1">
                        <a:spcAft>
                          <a:spcPts val="0"/>
                        </a:spcAft>
                      </a:pPr>
                      <a:r>
                        <a:rPr lang="en-US" altLang="zh-CN" sz="900" kern="1200" dirty="0" smtClean="0">
                          <a:solidFill>
                            <a:srgbClr val="000000"/>
                          </a:solidFill>
                          <a:effectLst/>
                          <a:latin typeface="Arial" panose="020B0604020202020204" pitchFamily="34" charset="0"/>
                          <a:ea typeface="+mn-ea"/>
                          <a:cs typeface="Arial" panose="020B0604020202020204" pitchFamily="34" charset="0"/>
                        </a:rPr>
                        <a:t>940036</a:t>
                      </a:r>
                      <a:endParaRPr lang="zh-CN" altLang="en-US" sz="900" kern="1200" dirty="0">
                        <a:solidFill>
                          <a:srgbClr val="000000"/>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3">
                        <a:lumMod val="20000"/>
                        <a:lumOff val="80000"/>
                      </a:schemeClr>
                    </a:solidFill>
                  </a:tcPr>
                </a:tc>
                <a:tc>
                  <a:txBody>
                    <a:bodyPr/>
                    <a:lstStyle/>
                    <a:p>
                      <a:pPr marL="0" algn="l" defTabSz="1219170" rtl="0" eaLnBrk="1" latinLnBrk="0" hangingPunct="1">
                        <a:spcAft>
                          <a:spcPts val="0"/>
                        </a:spcAft>
                      </a:pPr>
                      <a:r>
                        <a:rPr lang="en-US" altLang="zh-CN" sz="900" kern="1200" dirty="0" smtClean="0">
                          <a:solidFill>
                            <a:srgbClr val="000000"/>
                          </a:solidFill>
                          <a:effectLst/>
                          <a:latin typeface="Arial" panose="020B0604020202020204" pitchFamily="34" charset="0"/>
                          <a:ea typeface="宋体" panose="02010600030101010101" pitchFamily="2" charset="-122"/>
                          <a:cs typeface="Arial" panose="020B0604020202020204" pitchFamily="34" charset="0"/>
                        </a:rPr>
                        <a:t>SP-211440</a:t>
                      </a:r>
                      <a:endParaRPr lang="zh-CN" altLang="en-US" sz="900" kern="1200" dirty="0">
                        <a:solidFill>
                          <a:srgbClr val="000000"/>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3">
                        <a:lumMod val="20000"/>
                        <a:lumOff val="80000"/>
                      </a:schemeClr>
                    </a:solidFill>
                  </a:tcPr>
                </a:tc>
              </a:tr>
              <a:tr h="158563">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900" kern="1200" dirty="0" smtClean="0">
                          <a:solidFill>
                            <a:schemeClr val="tx1"/>
                          </a:solidFill>
                          <a:effectLst/>
                          <a:latin typeface="Arial" panose="020B0604020202020204" pitchFamily="34" charset="0"/>
                          <a:ea typeface="+mn-ea"/>
                          <a:cs typeface="Arial" panose="020B0604020202020204" pitchFamily="34" charset="0"/>
                        </a:rPr>
                        <a:t>18</a:t>
                      </a:r>
                      <a:endParaRPr lang="zh-CN" altLang="en-US" sz="9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3">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900" kern="1200" dirty="0" smtClean="0">
                          <a:solidFill>
                            <a:srgbClr val="000000"/>
                          </a:solidFill>
                          <a:effectLst/>
                          <a:latin typeface="Arial" panose="020B0604020202020204" pitchFamily="34" charset="0"/>
                          <a:ea typeface="+mn-ea"/>
                          <a:cs typeface="Arial" panose="020B0604020202020204" pitchFamily="34" charset="0"/>
                        </a:rPr>
                        <a:t>Study on Network and Service Operations for Energy Utilities</a:t>
                      </a:r>
                      <a:endParaRPr lang="zh-CN" sz="9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3">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900" kern="1200" smtClean="0">
                          <a:solidFill>
                            <a:srgbClr val="000000"/>
                          </a:solidFill>
                          <a:effectLst/>
                          <a:latin typeface="Arial" panose="020B0604020202020204" pitchFamily="34" charset="0"/>
                          <a:ea typeface="+mn-ea"/>
                          <a:cs typeface="Arial" panose="020B0604020202020204" pitchFamily="34" charset="0"/>
                        </a:rPr>
                        <a:t>Samsung</a:t>
                      </a:r>
                    </a:p>
                    <a:p>
                      <a:endParaRPr lang="zh-CN" altLang="en-US" sz="900" dirty="0">
                        <a:latin typeface="Arial" panose="020B0604020202020204" pitchFamily="34" charset="0"/>
                        <a:cs typeface="Arial" panose="020B0604020202020204" pitchFamily="34" charset="0"/>
                      </a:endParaRPr>
                    </a:p>
                  </a:txBody>
                  <a:tcPr marL="9525" marR="9525" marT="9525" marB="9525">
                    <a:solidFill>
                      <a:schemeClr val="accent3">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900" dirty="0" smtClean="0">
                          <a:latin typeface="Arial" panose="020B0604020202020204" pitchFamily="34" charset="0"/>
                          <a:cs typeface="Arial" panose="020B0604020202020204" pitchFamily="34" charset="0"/>
                        </a:rPr>
                        <a:t>FS_NSOEU</a:t>
                      </a:r>
                      <a:endParaRPr lang="zh-CN" sz="9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3">
                        <a:lumMod val="20000"/>
                        <a:lumOff val="80000"/>
                      </a:schemeClr>
                    </a:solidFill>
                  </a:tcPr>
                </a:tc>
                <a:tc>
                  <a:txBody>
                    <a:bodyPr/>
                    <a:lstStyle/>
                    <a:p>
                      <a:pPr marL="0" algn="l" defTabSz="1219170" rtl="0" eaLnBrk="1" latinLnBrk="0" hangingPunct="1">
                        <a:spcAft>
                          <a:spcPts val="0"/>
                        </a:spcAft>
                      </a:pPr>
                      <a:r>
                        <a:rPr lang="en-US" altLang="zh-CN" sz="900" kern="1200" dirty="0" smtClean="0">
                          <a:solidFill>
                            <a:srgbClr val="000000"/>
                          </a:solidFill>
                          <a:effectLst/>
                          <a:latin typeface="Arial" panose="020B0604020202020204" pitchFamily="34" charset="0"/>
                          <a:ea typeface="+mn-ea"/>
                          <a:cs typeface="Arial" panose="020B0604020202020204" pitchFamily="34" charset="0"/>
                        </a:rPr>
                        <a:t>940040</a:t>
                      </a:r>
                      <a:endParaRPr lang="zh-CN" altLang="en-US" sz="900" kern="1200" dirty="0">
                        <a:solidFill>
                          <a:srgbClr val="000000"/>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3">
                        <a:lumMod val="20000"/>
                        <a:lumOff val="80000"/>
                      </a:schemeClr>
                    </a:solidFill>
                  </a:tcPr>
                </a:tc>
                <a:tc>
                  <a:txBody>
                    <a:bodyPr/>
                    <a:lstStyle/>
                    <a:p>
                      <a:pPr marL="0" algn="l" defTabSz="1219170" rtl="0" eaLnBrk="1" latinLnBrk="0" hangingPunct="1">
                        <a:spcAft>
                          <a:spcPts val="0"/>
                        </a:spcAft>
                      </a:pPr>
                      <a:r>
                        <a:rPr lang="en-US" altLang="zh-CN" sz="900" kern="1200" dirty="0" smtClean="0">
                          <a:solidFill>
                            <a:srgbClr val="000000"/>
                          </a:solidFill>
                          <a:effectLst/>
                          <a:latin typeface="Arial" panose="020B0604020202020204" pitchFamily="34" charset="0"/>
                          <a:ea typeface="宋体" panose="02010600030101010101" pitchFamily="2" charset="-122"/>
                          <a:cs typeface="Arial" panose="020B0604020202020204" pitchFamily="34" charset="0"/>
                        </a:rPr>
                        <a:t>SP-211622</a:t>
                      </a:r>
                      <a:endParaRPr lang="zh-CN" altLang="en-US" sz="900" kern="1200" dirty="0">
                        <a:solidFill>
                          <a:srgbClr val="000000"/>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3">
                        <a:lumMod val="20000"/>
                        <a:lumOff val="80000"/>
                      </a:schemeClr>
                    </a:solidFill>
                  </a:tcPr>
                </a:tc>
              </a:tr>
              <a:tr h="158563">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900" kern="1200" dirty="0" smtClean="0">
                          <a:solidFill>
                            <a:schemeClr val="tx1"/>
                          </a:solidFill>
                          <a:effectLst/>
                          <a:latin typeface="Arial" panose="020B0604020202020204" pitchFamily="34" charset="0"/>
                          <a:ea typeface="+mn-ea"/>
                          <a:cs typeface="Arial" panose="020B0604020202020204" pitchFamily="34" charset="0"/>
                        </a:rPr>
                        <a:t>19</a:t>
                      </a:r>
                      <a:endParaRPr lang="zh-CN" altLang="en-US" sz="9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3">
                        <a:lumMod val="20000"/>
                        <a:lumOff val="80000"/>
                      </a:schemeClr>
                    </a:solidFill>
                  </a:tcPr>
                </a:tc>
                <a:tc>
                  <a:txBody>
                    <a:bodyPr/>
                    <a:lstStyle/>
                    <a:p>
                      <a:pPr marL="0" algn="l" defTabSz="1219170" rtl="0" eaLnBrk="1" fontAlgn="t" latinLnBrk="0" hangingPunct="1">
                        <a:spcAft>
                          <a:spcPts val="0"/>
                        </a:spcAft>
                      </a:pPr>
                      <a:r>
                        <a:rPr lang="en-US" altLang="zh-CN" sz="900" kern="1200" dirty="0" smtClean="0">
                          <a:solidFill>
                            <a:schemeClr val="dk1"/>
                          </a:solidFill>
                          <a:effectLst/>
                          <a:latin typeface="Arial" panose="020B0604020202020204" pitchFamily="34" charset="0"/>
                          <a:ea typeface="宋体" panose="02010600030101010101" pitchFamily="2" charset="-122"/>
                          <a:cs typeface="Arial" panose="020B0604020202020204" pitchFamily="34" charset="0"/>
                        </a:rPr>
                        <a:t>Study </a:t>
                      </a:r>
                      <a:r>
                        <a:rPr lang="en-US" sz="900" kern="1200" dirty="0" smtClean="0">
                          <a:solidFill>
                            <a:schemeClr val="dk1"/>
                          </a:solidFill>
                          <a:effectLst/>
                          <a:latin typeface="Arial" panose="020B0604020202020204" pitchFamily="34" charset="0"/>
                          <a:ea typeface="宋体" panose="02010600030101010101" pitchFamily="2" charset="-122"/>
                          <a:cs typeface="Arial" panose="020B0604020202020204" pitchFamily="34" charset="0"/>
                        </a:rPr>
                        <a:t>on Key Quality Indicators(KQIs)for 5G service experience </a:t>
                      </a:r>
                      <a:endParaRPr lang="en-US" sz="900" kern="1200" dirty="0">
                        <a:solidFill>
                          <a:schemeClr val="dk1"/>
                        </a:solidFill>
                        <a:effectLst/>
                        <a:latin typeface="Arial" panose="020B0604020202020204" pitchFamily="34" charset="0"/>
                        <a:ea typeface="宋体" panose="02010600030101010101" pitchFamily="2" charset="-122"/>
                        <a:cs typeface="Arial" panose="020B0604020202020204" pitchFamily="34" charset="0"/>
                      </a:endParaRPr>
                    </a:p>
                  </a:txBody>
                  <a:tcPr marL="4763" marR="4763" marT="4763" marB="0">
                    <a:solidFill>
                      <a:schemeClr val="accent3">
                        <a:lumMod val="20000"/>
                        <a:lumOff val="80000"/>
                      </a:schemeClr>
                    </a:solidFill>
                  </a:tcPr>
                </a:tc>
                <a:tc>
                  <a:txBody>
                    <a:bodyPr/>
                    <a:lstStyle/>
                    <a:p>
                      <a:r>
                        <a:rPr lang="en-US" altLang="zh-CN" sz="900" smtClean="0">
                          <a:latin typeface="Arial" panose="020B0604020202020204" pitchFamily="34" charset="0"/>
                          <a:cs typeface="Arial" panose="020B0604020202020204" pitchFamily="34" charset="0"/>
                        </a:rPr>
                        <a:t>Huawei</a:t>
                      </a:r>
                      <a:endParaRPr lang="zh-CN" altLang="en-US" sz="900">
                        <a:latin typeface="Arial" panose="020B0604020202020204" pitchFamily="34" charset="0"/>
                        <a:cs typeface="Arial" panose="020B0604020202020204" pitchFamily="34" charset="0"/>
                      </a:endParaRPr>
                    </a:p>
                  </a:txBody>
                  <a:tcPr marL="4763" marR="4763" marT="4763" marB="0">
                    <a:solidFill>
                      <a:schemeClr val="accent3">
                        <a:lumMod val="20000"/>
                        <a:lumOff val="80000"/>
                      </a:schemeClr>
                    </a:solidFill>
                  </a:tcPr>
                </a:tc>
                <a:tc>
                  <a:txBody>
                    <a:bodyPr/>
                    <a:lstStyle/>
                    <a:p>
                      <a:pPr marL="0" algn="l" defTabSz="1219170" rtl="0" eaLnBrk="1" fontAlgn="t" latinLnBrk="0" hangingPunct="1">
                        <a:spcAft>
                          <a:spcPts val="0"/>
                        </a:spcAft>
                      </a:pPr>
                      <a:r>
                        <a:rPr lang="en-US" sz="900" kern="1200" dirty="0" smtClean="0">
                          <a:solidFill>
                            <a:schemeClr val="dk1"/>
                          </a:solidFill>
                          <a:effectLst/>
                          <a:latin typeface="Arial" panose="020B0604020202020204" pitchFamily="34" charset="0"/>
                          <a:ea typeface="宋体" panose="02010600030101010101" pitchFamily="2" charset="-122"/>
                          <a:cs typeface="Arial" panose="020B0604020202020204" pitchFamily="34" charset="0"/>
                        </a:rPr>
                        <a:t>FS_KQI_5G</a:t>
                      </a:r>
                      <a:endParaRPr lang="en-US" sz="900" kern="1200" dirty="0">
                        <a:solidFill>
                          <a:schemeClr val="dk1"/>
                        </a:solidFill>
                        <a:effectLst/>
                        <a:latin typeface="Arial" panose="020B0604020202020204" pitchFamily="34" charset="0"/>
                        <a:ea typeface="宋体" panose="02010600030101010101" pitchFamily="2" charset="-122"/>
                        <a:cs typeface="Arial" panose="020B0604020202020204" pitchFamily="34" charset="0"/>
                      </a:endParaRPr>
                    </a:p>
                  </a:txBody>
                  <a:tcPr marL="4763" marR="4763" marT="4763" marB="0">
                    <a:solidFill>
                      <a:schemeClr val="accent3">
                        <a:lumMod val="20000"/>
                        <a:lumOff val="80000"/>
                      </a:schemeClr>
                    </a:solidFill>
                  </a:tcPr>
                </a:tc>
                <a:tc>
                  <a:txBody>
                    <a:bodyPr/>
                    <a:lstStyle/>
                    <a:p>
                      <a:pPr marL="0" algn="l" defTabSz="1219170" rtl="0" eaLnBrk="1" latinLnBrk="0" hangingPunct="1">
                        <a:spcAft>
                          <a:spcPts val="0"/>
                        </a:spcAft>
                      </a:pPr>
                      <a:r>
                        <a:rPr lang="en-US" altLang="zh-CN" sz="900" kern="1200" dirty="0" smtClean="0">
                          <a:solidFill>
                            <a:srgbClr val="000000"/>
                          </a:solidFill>
                          <a:effectLst/>
                          <a:latin typeface="Arial" panose="020B0604020202020204" pitchFamily="34" charset="0"/>
                          <a:ea typeface="+mn-ea"/>
                          <a:cs typeface="Arial" panose="020B0604020202020204" pitchFamily="34" charset="0"/>
                        </a:rPr>
                        <a:t>940032</a:t>
                      </a:r>
                      <a:endParaRPr lang="zh-CN" altLang="en-US" sz="900" kern="1200" dirty="0">
                        <a:solidFill>
                          <a:srgbClr val="000000"/>
                        </a:solidFill>
                        <a:effectLst/>
                        <a:latin typeface="Arial" panose="020B0604020202020204" pitchFamily="34" charset="0"/>
                        <a:ea typeface="宋体" panose="02010600030101010101" pitchFamily="2" charset="-122"/>
                        <a:cs typeface="Arial" panose="020B0604020202020204" pitchFamily="34" charset="0"/>
                      </a:endParaRPr>
                    </a:p>
                  </a:txBody>
                  <a:tcPr marL="4763" marR="4763" marT="4763" marB="0">
                    <a:solidFill>
                      <a:schemeClr val="accent3">
                        <a:lumMod val="20000"/>
                        <a:lumOff val="80000"/>
                      </a:schemeClr>
                    </a:solidFill>
                  </a:tcPr>
                </a:tc>
                <a:tc>
                  <a:txBody>
                    <a:bodyPr/>
                    <a:lstStyle/>
                    <a:p>
                      <a:pPr marL="0" algn="l" defTabSz="1219170" rtl="0" eaLnBrk="1" latinLnBrk="0" hangingPunct="1">
                        <a:spcAft>
                          <a:spcPts val="0"/>
                        </a:spcAft>
                      </a:pPr>
                      <a:r>
                        <a:rPr lang="en-US" altLang="zh-CN" sz="900" kern="1200" dirty="0" smtClean="0">
                          <a:solidFill>
                            <a:srgbClr val="000000"/>
                          </a:solidFill>
                          <a:effectLst/>
                          <a:latin typeface="Arial" panose="020B0604020202020204" pitchFamily="34" charset="0"/>
                          <a:ea typeface="宋体" panose="02010600030101010101" pitchFamily="2" charset="-122"/>
                          <a:cs typeface="Arial" panose="020B0604020202020204" pitchFamily="34" charset="0"/>
                        </a:rPr>
                        <a:t>SP-211433</a:t>
                      </a:r>
                      <a:endParaRPr lang="zh-CN" altLang="en-US" sz="900" kern="1200" dirty="0">
                        <a:solidFill>
                          <a:srgbClr val="000000"/>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3">
                        <a:lumMod val="20000"/>
                        <a:lumOff val="80000"/>
                      </a:schemeClr>
                    </a:solidFill>
                  </a:tcPr>
                </a:tc>
              </a:tr>
              <a:tr h="158563">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900" kern="1200" dirty="0" smtClean="0">
                          <a:solidFill>
                            <a:srgbClr val="000000"/>
                          </a:solidFill>
                          <a:effectLst/>
                          <a:latin typeface="Arial" panose="020B0604020202020204" pitchFamily="34" charset="0"/>
                          <a:ea typeface="+mn-ea"/>
                          <a:cs typeface="Arial" panose="020B0604020202020204" pitchFamily="34" charset="0"/>
                        </a:rPr>
                        <a:t>20</a:t>
                      </a:r>
                      <a:endParaRPr lang="zh-CN" altLang="en-US" sz="900" kern="1200" dirty="0">
                        <a:solidFill>
                          <a:srgbClr val="000000"/>
                        </a:solidFill>
                        <a:effectLst/>
                        <a:latin typeface="Arial" panose="020B0604020202020204" pitchFamily="34" charset="0"/>
                        <a:ea typeface="+mn-ea"/>
                        <a:cs typeface="Arial" panose="020B0604020202020204" pitchFamily="34" charset="0"/>
                      </a:endParaRPr>
                    </a:p>
                  </a:txBody>
                  <a:tcPr marL="9525" marR="9525" marT="9525" marB="9525">
                    <a:solidFill>
                      <a:schemeClr val="accent3">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900" kern="1200" dirty="0" smtClean="0">
                          <a:solidFill>
                            <a:srgbClr val="000000"/>
                          </a:solidFill>
                          <a:effectLst/>
                          <a:latin typeface="Arial" panose="020B0604020202020204" pitchFamily="34" charset="0"/>
                          <a:ea typeface="+mn-ea"/>
                          <a:cs typeface="Arial" panose="020B0604020202020204" pitchFamily="34" charset="0"/>
                        </a:rPr>
                        <a:t>Study on Deterministic Communication Service Assurance</a:t>
                      </a:r>
                      <a:endParaRPr lang="zh-CN" sz="9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3">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it-IT" altLang="zh-CN" sz="900" kern="1200" smtClean="0">
                          <a:solidFill>
                            <a:srgbClr val="000000"/>
                          </a:solidFill>
                          <a:effectLst/>
                          <a:latin typeface="Arial" panose="020B0604020202020204" pitchFamily="34" charset="0"/>
                          <a:ea typeface="+mn-ea"/>
                          <a:cs typeface="Arial" panose="020B0604020202020204" pitchFamily="34" charset="0"/>
                        </a:rPr>
                        <a:t>Huawei</a:t>
                      </a:r>
                      <a:endParaRPr lang="zh-CN" altLang="en-US" sz="900" dirty="0">
                        <a:latin typeface="Arial" panose="020B0604020202020204" pitchFamily="34" charset="0"/>
                        <a:cs typeface="Arial" panose="020B0604020202020204" pitchFamily="34" charset="0"/>
                      </a:endParaRPr>
                    </a:p>
                  </a:txBody>
                  <a:tcPr marL="9525" marR="9525" marT="9525" marB="9525">
                    <a:solidFill>
                      <a:schemeClr val="accent3">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900" dirty="0" smtClean="0">
                          <a:latin typeface="Arial" panose="020B0604020202020204" pitchFamily="34" charset="0"/>
                          <a:cs typeface="Arial" panose="020B0604020202020204" pitchFamily="34" charset="0"/>
                        </a:rPr>
                        <a:t>FS_DCSA</a:t>
                      </a:r>
                      <a:endParaRPr lang="zh-CN" altLang="en-US" sz="900" dirty="0" smtClean="0">
                        <a:latin typeface="Arial" panose="020B0604020202020204" pitchFamily="34" charset="0"/>
                        <a:cs typeface="Arial" panose="020B0604020202020204" pitchFamily="34" charset="0"/>
                      </a:endParaRPr>
                    </a:p>
                  </a:txBody>
                  <a:tcPr marL="9525" marR="9525" marT="9525" marB="9525">
                    <a:solidFill>
                      <a:schemeClr val="accent3">
                        <a:lumMod val="20000"/>
                        <a:lumOff val="80000"/>
                      </a:schemeClr>
                    </a:solidFill>
                  </a:tcPr>
                </a:tc>
                <a:tc>
                  <a:txBody>
                    <a:bodyPr/>
                    <a:lstStyle/>
                    <a:p>
                      <a:pPr marL="0" algn="l" defTabSz="1219170" rtl="0" eaLnBrk="1" latinLnBrk="0" hangingPunct="1">
                        <a:spcAft>
                          <a:spcPts val="0"/>
                        </a:spcAft>
                      </a:pPr>
                      <a:r>
                        <a:rPr lang="en-US" altLang="zh-CN" sz="900" kern="1200" dirty="0" smtClean="0">
                          <a:solidFill>
                            <a:srgbClr val="000000"/>
                          </a:solidFill>
                          <a:effectLst/>
                          <a:latin typeface="Arial" panose="020B0604020202020204" pitchFamily="34" charset="0"/>
                          <a:ea typeface="+mn-ea"/>
                          <a:cs typeface="Arial" panose="020B0604020202020204" pitchFamily="34" charset="0"/>
                        </a:rPr>
                        <a:t>940038</a:t>
                      </a:r>
                      <a:endParaRPr lang="zh-CN" altLang="en-US" sz="900" kern="1200" dirty="0">
                        <a:solidFill>
                          <a:srgbClr val="000000"/>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3">
                        <a:lumMod val="20000"/>
                        <a:lumOff val="80000"/>
                      </a:schemeClr>
                    </a:solidFill>
                  </a:tcPr>
                </a:tc>
                <a:tc>
                  <a:txBody>
                    <a:bodyPr/>
                    <a:lstStyle/>
                    <a:p>
                      <a:pPr marL="0" algn="l" defTabSz="1219170" rtl="0" eaLnBrk="1" latinLnBrk="0" hangingPunct="1">
                        <a:spcAft>
                          <a:spcPts val="0"/>
                        </a:spcAft>
                      </a:pPr>
                      <a:r>
                        <a:rPr lang="en-US" altLang="zh-CN" sz="900" kern="1200" dirty="0" smtClean="0">
                          <a:solidFill>
                            <a:srgbClr val="000000"/>
                          </a:solidFill>
                          <a:effectLst/>
                          <a:latin typeface="Arial" panose="020B0604020202020204" pitchFamily="34" charset="0"/>
                          <a:ea typeface="宋体" panose="02010600030101010101" pitchFamily="2" charset="-122"/>
                          <a:cs typeface="Arial" panose="020B0604020202020204" pitchFamily="34" charset="0"/>
                        </a:rPr>
                        <a:t>SP-211442</a:t>
                      </a:r>
                      <a:endParaRPr lang="zh-CN" altLang="en-US" sz="900" kern="1200" dirty="0">
                        <a:solidFill>
                          <a:srgbClr val="000000"/>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3">
                        <a:lumMod val="20000"/>
                        <a:lumOff val="80000"/>
                      </a:schemeClr>
                    </a:solidFill>
                  </a:tcPr>
                </a:tc>
              </a:tr>
              <a:tr h="158563">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900" kern="1200" dirty="0" smtClean="0">
                          <a:solidFill>
                            <a:schemeClr val="tx1"/>
                          </a:solidFill>
                          <a:effectLst/>
                          <a:latin typeface="Arial" panose="020B0604020202020204" pitchFamily="34" charset="0"/>
                          <a:ea typeface="+mn-ea"/>
                          <a:cs typeface="Arial" panose="020B0604020202020204" pitchFamily="34" charset="0"/>
                        </a:rPr>
                        <a:t>21</a:t>
                      </a:r>
                      <a:endParaRPr lang="zh-CN" altLang="en-US" sz="9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3">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900" kern="1200" dirty="0" smtClean="0">
                          <a:solidFill>
                            <a:srgbClr val="000000"/>
                          </a:solidFill>
                          <a:effectLst/>
                          <a:latin typeface="Arial" panose="020B0604020202020204" pitchFamily="34" charset="0"/>
                          <a:ea typeface="+mn-ea"/>
                          <a:cs typeface="Arial" panose="020B0604020202020204" pitchFamily="34" charset="0"/>
                        </a:rPr>
                        <a:t>(R18) Study </a:t>
                      </a:r>
                      <a:r>
                        <a:rPr lang="en-US" altLang="zh-CN" sz="900" kern="1200" dirty="0">
                          <a:solidFill>
                            <a:srgbClr val="000000"/>
                          </a:solidFill>
                          <a:effectLst/>
                          <a:latin typeface="Arial" panose="020B0604020202020204" pitchFamily="34" charset="0"/>
                          <a:ea typeface="+mn-ea"/>
                          <a:cs typeface="Arial" panose="020B0604020202020204" pitchFamily="34" charset="0"/>
                        </a:rPr>
                        <a:t>on management aspects of network slice management capability exposure</a:t>
                      </a:r>
                      <a:endParaRPr lang="zh-CN" sz="900" kern="1200" dirty="0">
                        <a:solidFill>
                          <a:srgbClr val="000000"/>
                        </a:solidFill>
                        <a:effectLst/>
                        <a:latin typeface="Arial" panose="020B0604020202020204" pitchFamily="34" charset="0"/>
                        <a:ea typeface="+mn-ea"/>
                        <a:cs typeface="Arial" panose="020B0604020202020204" pitchFamily="34" charset="0"/>
                      </a:endParaRPr>
                    </a:p>
                  </a:txBody>
                  <a:tcPr marL="9525" marR="9525" marT="9525" marB="9525">
                    <a:solidFill>
                      <a:schemeClr val="accent3">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900" kern="1200" dirty="0" smtClean="0">
                          <a:solidFill>
                            <a:srgbClr val="000000"/>
                          </a:solidFill>
                          <a:effectLst/>
                          <a:latin typeface="Arial" panose="020B0604020202020204" pitchFamily="34" charset="0"/>
                          <a:ea typeface="+mn-ea"/>
                          <a:cs typeface="Arial" panose="020B0604020202020204" pitchFamily="34" charset="0"/>
                        </a:rPr>
                        <a:t>Alibaba</a:t>
                      </a:r>
                      <a:endParaRPr lang="zh-CN" altLang="en-US" sz="900" kern="1200" dirty="0">
                        <a:solidFill>
                          <a:srgbClr val="000000"/>
                        </a:solidFill>
                        <a:effectLst/>
                        <a:latin typeface="Arial" panose="020B0604020202020204" pitchFamily="34" charset="0"/>
                        <a:ea typeface="+mn-ea"/>
                        <a:cs typeface="Arial" panose="020B0604020202020204" pitchFamily="34" charset="0"/>
                      </a:endParaRPr>
                    </a:p>
                  </a:txBody>
                  <a:tcPr marL="9525" marR="9525" marT="9525" marB="9525">
                    <a:solidFill>
                      <a:schemeClr val="accent3">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900" kern="1200" dirty="0">
                          <a:solidFill>
                            <a:srgbClr val="000000"/>
                          </a:solidFill>
                          <a:effectLst/>
                          <a:latin typeface="Arial" panose="020B0604020202020204" pitchFamily="34" charset="0"/>
                          <a:ea typeface="+mn-ea"/>
                          <a:cs typeface="Arial" panose="020B0604020202020204" pitchFamily="34" charset="0"/>
                        </a:rPr>
                        <a:t>FS_NSCE</a:t>
                      </a:r>
                      <a:endParaRPr lang="zh-CN" sz="900" kern="1200" dirty="0">
                        <a:solidFill>
                          <a:srgbClr val="000000"/>
                        </a:solidFill>
                        <a:effectLst/>
                        <a:latin typeface="Arial" panose="020B0604020202020204" pitchFamily="34" charset="0"/>
                        <a:ea typeface="+mn-ea"/>
                        <a:cs typeface="Arial" panose="020B0604020202020204" pitchFamily="34" charset="0"/>
                      </a:endParaRPr>
                    </a:p>
                  </a:txBody>
                  <a:tcPr marL="9525" marR="9525" marT="9525" marB="9525">
                    <a:solidFill>
                      <a:schemeClr val="accent3">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900" kern="1200" dirty="0">
                          <a:solidFill>
                            <a:srgbClr val="000000"/>
                          </a:solidFill>
                          <a:effectLst/>
                          <a:latin typeface="Arial" panose="020B0604020202020204" pitchFamily="34" charset="0"/>
                          <a:ea typeface="+mn-ea"/>
                          <a:cs typeface="Arial" panose="020B0604020202020204" pitchFamily="34" charset="0"/>
                        </a:rPr>
                        <a:t>910026</a:t>
                      </a:r>
                      <a:endParaRPr lang="zh-CN" altLang="zh-CN" sz="900" kern="1200" dirty="0">
                        <a:solidFill>
                          <a:srgbClr val="000000"/>
                        </a:solidFill>
                        <a:effectLst/>
                        <a:latin typeface="Arial" panose="020B0604020202020204" pitchFamily="34" charset="0"/>
                        <a:ea typeface="+mn-ea"/>
                        <a:cs typeface="Arial" panose="020B0604020202020204" pitchFamily="34" charset="0"/>
                      </a:endParaRPr>
                    </a:p>
                  </a:txBody>
                  <a:tcPr marL="9525" marR="9525" marT="9525" marB="9525">
                    <a:solidFill>
                      <a:schemeClr val="accent3">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900" kern="1200" dirty="0" smtClean="0">
                          <a:solidFill>
                            <a:srgbClr val="000000"/>
                          </a:solidFill>
                          <a:effectLst/>
                          <a:latin typeface="Arial" panose="020B0604020202020204" pitchFamily="34" charset="0"/>
                          <a:ea typeface="+mn-ea"/>
                          <a:cs typeface="Arial" panose="020B0604020202020204" pitchFamily="34" charset="0"/>
                        </a:rPr>
                        <a:t>S5‑221740</a:t>
                      </a:r>
                      <a:endParaRPr lang="zh-CN" altLang="en-US" sz="900" kern="1200" dirty="0">
                        <a:solidFill>
                          <a:srgbClr val="000000"/>
                        </a:solidFill>
                        <a:effectLst/>
                        <a:latin typeface="Arial" panose="020B0604020202020204" pitchFamily="34" charset="0"/>
                        <a:ea typeface="+mn-ea"/>
                        <a:cs typeface="Arial" panose="020B0604020202020204" pitchFamily="34" charset="0"/>
                      </a:endParaRPr>
                    </a:p>
                  </a:txBody>
                  <a:tcPr marL="9525" marR="9525" marT="9525" marB="9525">
                    <a:solidFill>
                      <a:schemeClr val="accent3">
                        <a:lumMod val="20000"/>
                        <a:lumOff val="80000"/>
                      </a:schemeClr>
                    </a:solidFill>
                  </a:tcPr>
                </a:tc>
              </a:tr>
              <a:tr h="158563">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900" kern="1200" dirty="0" smtClean="0">
                          <a:solidFill>
                            <a:schemeClr val="tx1"/>
                          </a:solidFill>
                          <a:effectLst/>
                          <a:latin typeface="Arial" panose="020B0604020202020204" pitchFamily="34" charset="0"/>
                          <a:ea typeface="+mn-ea"/>
                          <a:cs typeface="Arial" panose="020B0604020202020204" pitchFamily="34" charset="0"/>
                        </a:rPr>
                        <a:t>22</a:t>
                      </a:r>
                      <a:endParaRPr lang="zh-CN" altLang="en-US" sz="900" kern="1200" dirty="0">
                        <a:solidFill>
                          <a:schemeClr val="tx1"/>
                        </a:solidFill>
                        <a:effectLst/>
                        <a:latin typeface="Arial" panose="020B0604020202020204" pitchFamily="34" charset="0"/>
                        <a:ea typeface="+mn-ea"/>
                        <a:cs typeface="Arial" panose="020B0604020202020204" pitchFamily="34" charset="0"/>
                      </a:endParaRPr>
                    </a:p>
                  </a:txBody>
                  <a:tcPr marL="9525" marR="9525" marT="9525" marB="9525">
                    <a:solidFill>
                      <a:schemeClr val="accent3">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900" kern="1200" dirty="0" smtClean="0">
                          <a:solidFill>
                            <a:srgbClr val="000000"/>
                          </a:solidFill>
                          <a:effectLst/>
                          <a:latin typeface="Arial" panose="020B0604020202020204" pitchFamily="34" charset="0"/>
                          <a:ea typeface="+mn-ea"/>
                          <a:cs typeface="Arial" panose="020B0604020202020204" pitchFamily="34" charset="0"/>
                        </a:rPr>
                        <a:t>Study on alignment with ETSI MEC for Edge computing management</a:t>
                      </a:r>
                      <a:endParaRPr lang="zh-CN" sz="900" kern="1200" dirty="0">
                        <a:solidFill>
                          <a:srgbClr val="000000"/>
                        </a:solidFill>
                        <a:effectLst/>
                        <a:latin typeface="Arial" panose="020B0604020202020204" pitchFamily="34" charset="0"/>
                        <a:ea typeface="+mn-ea"/>
                        <a:cs typeface="Arial" panose="020B0604020202020204" pitchFamily="34" charset="0"/>
                      </a:endParaRPr>
                    </a:p>
                  </a:txBody>
                  <a:tcPr marL="9525" marR="9525" marT="9525" marB="9525">
                    <a:solidFill>
                      <a:schemeClr val="accent3">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900" kern="1200" dirty="0" smtClean="0">
                          <a:solidFill>
                            <a:srgbClr val="000000"/>
                          </a:solidFill>
                          <a:effectLst/>
                          <a:latin typeface="Arial" panose="020B0604020202020204" pitchFamily="34" charset="0"/>
                          <a:ea typeface="+mn-ea"/>
                          <a:cs typeface="Arial" panose="020B0604020202020204" pitchFamily="34" charset="0"/>
                        </a:rPr>
                        <a:t>Huawei</a:t>
                      </a:r>
                      <a:endParaRPr lang="zh-CN" altLang="en-US" sz="900" kern="1200" dirty="0">
                        <a:solidFill>
                          <a:srgbClr val="000000"/>
                        </a:solidFill>
                        <a:effectLst/>
                        <a:latin typeface="Arial" panose="020B0604020202020204" pitchFamily="34" charset="0"/>
                        <a:ea typeface="+mn-ea"/>
                        <a:cs typeface="Arial" panose="020B0604020202020204" pitchFamily="34" charset="0"/>
                      </a:endParaRPr>
                    </a:p>
                  </a:txBody>
                  <a:tcPr marL="9525" marR="9525" marT="9525" marB="9525">
                    <a:solidFill>
                      <a:schemeClr val="accent3">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900" kern="1200" dirty="0" smtClean="0">
                          <a:solidFill>
                            <a:srgbClr val="000000"/>
                          </a:solidFill>
                          <a:effectLst/>
                          <a:latin typeface="Arial" panose="020B0604020202020204" pitchFamily="34" charset="0"/>
                          <a:ea typeface="+mn-ea"/>
                          <a:cs typeface="Arial" panose="020B0604020202020204" pitchFamily="34" charset="0"/>
                        </a:rPr>
                        <a:t>FS_MEC_ECM</a:t>
                      </a:r>
                      <a:endParaRPr lang="zh-CN" altLang="en-US" sz="900" kern="1200" dirty="0" smtClean="0">
                        <a:solidFill>
                          <a:srgbClr val="000000"/>
                        </a:solidFill>
                        <a:effectLst/>
                        <a:latin typeface="Arial" panose="020B0604020202020204" pitchFamily="34" charset="0"/>
                        <a:ea typeface="+mn-ea"/>
                        <a:cs typeface="Arial" panose="020B0604020202020204" pitchFamily="34" charset="0"/>
                      </a:endParaRPr>
                    </a:p>
                    <a:p>
                      <a:pPr marL="0" marR="0" lvl="0" indent="0" algn="l" defTabSz="1219170" rtl="0" eaLnBrk="1" fontAlgn="auto" latinLnBrk="0" hangingPunct="1">
                        <a:lnSpc>
                          <a:spcPct val="100000"/>
                        </a:lnSpc>
                        <a:spcBef>
                          <a:spcPts val="0"/>
                        </a:spcBef>
                        <a:spcAft>
                          <a:spcPts val="0"/>
                        </a:spcAft>
                        <a:buClrTx/>
                        <a:buSzTx/>
                        <a:buFontTx/>
                        <a:buNone/>
                        <a:tabLst/>
                        <a:defRPr/>
                      </a:pPr>
                      <a:endParaRPr lang="zh-CN" sz="900" kern="1200" dirty="0">
                        <a:solidFill>
                          <a:srgbClr val="000000"/>
                        </a:solidFill>
                        <a:effectLst/>
                        <a:latin typeface="Arial" panose="020B0604020202020204" pitchFamily="34" charset="0"/>
                        <a:ea typeface="+mn-ea"/>
                        <a:cs typeface="Arial" panose="020B0604020202020204" pitchFamily="34" charset="0"/>
                      </a:endParaRPr>
                    </a:p>
                  </a:txBody>
                  <a:tcPr marL="9525" marR="9525" marT="9525" marB="9525">
                    <a:solidFill>
                      <a:schemeClr val="accent3">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900" kern="1200" dirty="0" smtClean="0">
                          <a:solidFill>
                            <a:srgbClr val="0000FF"/>
                          </a:solidFill>
                          <a:effectLst/>
                          <a:latin typeface="Arial" panose="020B0604020202020204" pitchFamily="34" charset="0"/>
                          <a:ea typeface="+mn-ea"/>
                          <a:cs typeface="Arial" panose="020B0604020202020204" pitchFamily="34" charset="0"/>
                        </a:rPr>
                        <a:t>Wait for SA approval</a:t>
                      </a:r>
                      <a:endParaRPr lang="zh-CN" altLang="zh-CN" sz="900" kern="1200" dirty="0">
                        <a:solidFill>
                          <a:srgbClr val="000000"/>
                        </a:solidFill>
                        <a:effectLst/>
                        <a:latin typeface="Arial" panose="020B0604020202020204" pitchFamily="34" charset="0"/>
                        <a:ea typeface="+mn-ea"/>
                        <a:cs typeface="Arial" panose="020B0604020202020204" pitchFamily="34" charset="0"/>
                      </a:endParaRPr>
                    </a:p>
                  </a:txBody>
                  <a:tcPr marL="9525" marR="9525" marT="9525" marB="9525">
                    <a:solidFill>
                      <a:schemeClr val="accent3">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900" kern="1200" dirty="0" smtClean="0">
                          <a:solidFill>
                            <a:srgbClr val="000000"/>
                          </a:solidFill>
                          <a:effectLst/>
                          <a:latin typeface="Arial" panose="020B0604020202020204" pitchFamily="34" charset="0"/>
                          <a:ea typeface="+mn-ea"/>
                          <a:cs typeface="Arial" panose="020B0604020202020204" pitchFamily="34" charset="0"/>
                        </a:rPr>
                        <a:t>S5-221508</a:t>
                      </a:r>
                      <a:endParaRPr lang="zh-CN" altLang="en-US" sz="900" kern="1200" dirty="0">
                        <a:solidFill>
                          <a:srgbClr val="000000"/>
                        </a:solidFill>
                        <a:effectLst/>
                        <a:latin typeface="Arial" panose="020B0604020202020204" pitchFamily="34" charset="0"/>
                        <a:ea typeface="+mn-ea"/>
                        <a:cs typeface="Arial" panose="020B0604020202020204" pitchFamily="34" charset="0"/>
                      </a:endParaRPr>
                    </a:p>
                  </a:txBody>
                  <a:tcPr marL="9525" marR="9525" marT="9525" marB="9525">
                    <a:solidFill>
                      <a:schemeClr val="accent3">
                        <a:lumMod val="20000"/>
                        <a:lumOff val="80000"/>
                      </a:schemeClr>
                    </a:solidFill>
                  </a:tcPr>
                </a:tc>
              </a:tr>
            </a:tbl>
          </a:graphicData>
        </a:graphic>
      </p:graphicFrame>
      <p:sp>
        <p:nvSpPr>
          <p:cNvPr id="7" name="矩形 6"/>
          <p:cNvSpPr/>
          <p:nvPr/>
        </p:nvSpPr>
        <p:spPr>
          <a:xfrm>
            <a:off x="613978" y="913368"/>
            <a:ext cx="8773296" cy="276999"/>
          </a:xfrm>
          <a:prstGeom prst="rect">
            <a:avLst/>
          </a:prstGeom>
          <a:solidFill>
            <a:schemeClr val="bg1"/>
          </a:solidFill>
        </p:spPr>
        <p:txBody>
          <a:bodyPr wrap="square">
            <a:spAutoFit/>
          </a:bodyPr>
          <a:lstStyle/>
          <a:p>
            <a:r>
              <a:rPr lang="en-US" altLang="zh-CN" sz="1200" b="1" dirty="0" smtClean="0">
                <a:solidFill>
                  <a:srgbClr val="0000FF"/>
                </a:solidFill>
                <a:latin typeface="+mn-lt"/>
              </a:rPr>
              <a:t>Altogether </a:t>
            </a:r>
            <a:r>
              <a:rPr lang="en-US" altLang="zh-CN" sz="1200" b="1" dirty="0" smtClean="0">
                <a:solidFill>
                  <a:srgbClr val="0000FF"/>
                </a:solidFill>
                <a:latin typeface="+mn-lt"/>
              </a:rPr>
              <a:t>27 WIs/Sis, including 22 ongoing Sis (9 waiting for SA approval) and </a:t>
            </a:r>
            <a:r>
              <a:rPr lang="en-US" altLang="zh-CN" sz="1200" b="1" dirty="0" smtClean="0">
                <a:solidFill>
                  <a:srgbClr val="0000FF"/>
                </a:solidFill>
                <a:latin typeface="+mn-lt"/>
              </a:rPr>
              <a:t>5</a:t>
            </a:r>
            <a:r>
              <a:rPr lang="en-US" altLang="zh-CN" sz="1200" b="1" dirty="0" smtClean="0">
                <a:solidFill>
                  <a:srgbClr val="0000FF"/>
                </a:solidFill>
                <a:latin typeface="+mn-lt"/>
              </a:rPr>
              <a:t> </a:t>
            </a:r>
            <a:r>
              <a:rPr lang="en-US" altLang="zh-CN" sz="1200" b="1" dirty="0" smtClean="0">
                <a:solidFill>
                  <a:srgbClr val="0000FF"/>
                </a:solidFill>
                <a:latin typeface="+mn-lt"/>
              </a:rPr>
              <a:t>ongoing </a:t>
            </a:r>
            <a:r>
              <a:rPr lang="en-US" altLang="zh-CN" sz="1200" b="1" dirty="0" err="1" smtClean="0">
                <a:solidFill>
                  <a:srgbClr val="0000FF"/>
                </a:solidFill>
                <a:latin typeface="+mn-lt"/>
              </a:rPr>
              <a:t>Wis</a:t>
            </a:r>
            <a:r>
              <a:rPr lang="en-US" altLang="zh-CN" sz="1200" b="1" dirty="0" smtClean="0">
                <a:solidFill>
                  <a:srgbClr val="0000FF"/>
                </a:solidFill>
                <a:latin typeface="+mn-lt"/>
              </a:rPr>
              <a:t> (2 waiting for SA approval)</a:t>
            </a:r>
            <a:endParaRPr lang="en-US" altLang="zh-CN" sz="1200" b="1" dirty="0">
              <a:solidFill>
                <a:srgbClr val="0000FF"/>
              </a:solidFill>
              <a:latin typeface="+mn-lt"/>
            </a:endParaRPr>
          </a:p>
        </p:txBody>
      </p:sp>
    </p:spTree>
    <p:extLst>
      <p:ext uri="{BB962C8B-B14F-4D97-AF65-F5344CB8AC3E}">
        <p14:creationId xmlns:p14="http://schemas.microsoft.com/office/powerpoint/2010/main" val="196639732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6194854" y="1073881"/>
            <a:ext cx="5671145" cy="2970044"/>
          </a:xfrm>
          <a:prstGeom prst="rect">
            <a:avLst/>
          </a:prstGeom>
          <a:solidFill>
            <a:schemeClr val="bg1"/>
          </a:solidFill>
        </p:spPr>
        <p:txBody>
          <a:bodyPr wrap="square">
            <a:spAutoFit/>
          </a:bodyPr>
          <a:lstStyle/>
          <a:p>
            <a:r>
              <a:rPr lang="en-US" altLang="zh-CN" sz="1100" b="1" dirty="0">
                <a:latin typeface="+mj-lt"/>
              </a:rPr>
              <a:t>TS 28.658:</a:t>
            </a:r>
            <a:endParaRPr lang="zh-CN" altLang="zh-CN" sz="1100" dirty="0">
              <a:latin typeface="+mj-lt"/>
            </a:endParaRPr>
          </a:p>
          <a:p>
            <a:r>
              <a:rPr lang="en-US" altLang="zh-CN" sz="1100" dirty="0">
                <a:latin typeface="+mj-lt"/>
              </a:rPr>
              <a:t>[SA5#141e], 6.3-MAINT, GROUP#8 (S5-221155/S5-221156/S5-221157) CR TS 28.658 Update EUTRAN NRM to be applicable for SBMA</a:t>
            </a:r>
            <a:endParaRPr lang="zh-CN" altLang="zh-CN" sz="1100" dirty="0">
              <a:latin typeface="+mj-lt"/>
            </a:endParaRPr>
          </a:p>
          <a:p>
            <a:r>
              <a:rPr lang="en-US" altLang="zh-CN" sz="1100" b="1" dirty="0">
                <a:latin typeface="+mj-lt"/>
              </a:rPr>
              <a:t>TS 28.662:</a:t>
            </a:r>
            <a:endParaRPr lang="zh-CN" altLang="zh-CN" sz="1100" dirty="0">
              <a:latin typeface="+mj-lt"/>
            </a:endParaRPr>
          </a:p>
          <a:p>
            <a:r>
              <a:rPr lang="en-US" altLang="zh-CN" sz="1100" dirty="0">
                <a:latin typeface="+mj-lt"/>
              </a:rPr>
              <a:t>[SA5#141e], 6.3-MAINT, GROUP#9 (S5-221158/S5-221159) Update Generic RAN NRM to be applicable for SBMA</a:t>
            </a:r>
            <a:endParaRPr lang="zh-CN" altLang="zh-CN" sz="1100" dirty="0">
              <a:latin typeface="+mj-lt"/>
            </a:endParaRPr>
          </a:p>
          <a:p>
            <a:r>
              <a:rPr lang="en-US" altLang="zh-CN" sz="1100" b="1" dirty="0">
                <a:latin typeface="+mj-lt"/>
              </a:rPr>
              <a:t>TS 32.156 &amp; TS 32.160:</a:t>
            </a:r>
            <a:endParaRPr lang="zh-CN" altLang="zh-CN" sz="1100" dirty="0">
              <a:latin typeface="+mj-lt"/>
            </a:endParaRPr>
          </a:p>
          <a:p>
            <a:r>
              <a:rPr lang="en-US" altLang="zh-CN" sz="1100" dirty="0">
                <a:latin typeface="+mj-lt"/>
              </a:rPr>
              <a:t>[SA5#141e], 6.3-MAINT, GROUP#10 (S5-221018/S5-221019/S5-221021) Deprecating attributes and IOCs</a:t>
            </a:r>
            <a:endParaRPr lang="zh-CN" altLang="zh-CN" sz="1100" dirty="0">
              <a:latin typeface="+mj-lt"/>
            </a:endParaRPr>
          </a:p>
          <a:p>
            <a:r>
              <a:rPr lang="en-US" altLang="zh-CN" sz="1100" dirty="0">
                <a:latin typeface="+mj-lt"/>
              </a:rPr>
              <a:t>[SA5#141e], 6.3-MAINT, S5-221025 Specifying </a:t>
            </a:r>
            <a:r>
              <a:rPr lang="en-US" altLang="zh-CN" sz="1100" dirty="0" err="1">
                <a:latin typeface="+mj-lt"/>
              </a:rPr>
              <a:t>multivalue</a:t>
            </a:r>
            <a:r>
              <a:rPr lang="en-US" altLang="zh-CN" sz="1100" dirty="0">
                <a:latin typeface="+mj-lt"/>
              </a:rPr>
              <a:t> attributes</a:t>
            </a:r>
            <a:endParaRPr lang="zh-CN" altLang="zh-CN" sz="1100" dirty="0">
              <a:latin typeface="+mj-lt"/>
            </a:endParaRPr>
          </a:p>
          <a:p>
            <a:r>
              <a:rPr lang="en-US" altLang="zh-CN" sz="1100" b="1" dirty="0">
                <a:latin typeface="+mj-lt"/>
              </a:rPr>
              <a:t>TS 32.422:</a:t>
            </a:r>
            <a:endParaRPr lang="zh-CN" altLang="zh-CN" sz="1100" dirty="0">
              <a:latin typeface="+mj-lt"/>
            </a:endParaRPr>
          </a:p>
          <a:p>
            <a:r>
              <a:rPr lang="en-US" altLang="zh-CN" sz="1100" dirty="0">
                <a:latin typeface="+mj-lt"/>
              </a:rPr>
              <a:t>[SA5#141e], 6.3-MAINT, GROUP#11 (S5-221411/S5-221412) CR 32.422 Alignment of parameter names and clean up</a:t>
            </a:r>
            <a:endParaRPr lang="zh-CN" altLang="zh-CN" sz="1100" dirty="0">
              <a:latin typeface="+mj-lt"/>
            </a:endParaRPr>
          </a:p>
          <a:p>
            <a:r>
              <a:rPr lang="en-US" altLang="zh-CN" sz="1100" dirty="0">
                <a:latin typeface="+mj-lt"/>
              </a:rPr>
              <a:t>[SA5#141e], 6.3-MAINT, GROUP#12 (S5-211495/S5-221148) Rel-16/Rel-17 CR TS 32.422 Correct the value of Report Interval in NR for alignment</a:t>
            </a:r>
            <a:endParaRPr lang="zh-CN" altLang="zh-CN" sz="1100" dirty="0">
              <a:latin typeface="+mj-lt"/>
            </a:endParaRPr>
          </a:p>
          <a:p>
            <a:r>
              <a:rPr lang="en-US" altLang="zh-CN" sz="1100" dirty="0">
                <a:latin typeface="+mj-lt"/>
              </a:rPr>
              <a:t>[SA5#141e], 6.3-MAINT, S5-221496 Rel-17 CR 32.156 Clarify </a:t>
            </a:r>
            <a:r>
              <a:rPr lang="en-US" altLang="zh-CN" sz="1100" dirty="0" err="1">
                <a:latin typeface="+mj-lt"/>
              </a:rPr>
              <a:t>AllowedValues</a:t>
            </a:r>
            <a:r>
              <a:rPr lang="en-US" altLang="zh-CN" sz="1100" dirty="0">
                <a:latin typeface="+mj-lt"/>
              </a:rPr>
              <a:t> property</a:t>
            </a:r>
            <a:endParaRPr lang="zh-CN" altLang="zh-CN" sz="1100" dirty="0">
              <a:latin typeface="+mj-lt"/>
            </a:endParaRPr>
          </a:p>
          <a:p>
            <a:endParaRPr lang="en-US" altLang="zh-CN" sz="1100" b="1" dirty="0">
              <a:solidFill>
                <a:prstClr val="black"/>
              </a:solidFill>
              <a:latin typeface="+mj-lt"/>
            </a:endParaRPr>
          </a:p>
        </p:txBody>
      </p:sp>
      <p:sp>
        <p:nvSpPr>
          <p:cNvPr id="5" name="Title 1"/>
          <p:cNvSpPr txBox="1">
            <a:spLocks/>
          </p:cNvSpPr>
          <p:nvPr/>
        </p:nvSpPr>
        <p:spPr>
          <a:xfrm>
            <a:off x="205572" y="-10470"/>
            <a:ext cx="10139206" cy="920688"/>
          </a:xfrm>
          <a:prstGeom prst="rect">
            <a:avLst/>
          </a:prstGeom>
        </p:spPr>
        <p:txBody>
          <a:bodyPr/>
          <a:lstStyle>
            <a:lvl1pPr algn="ctr" rtl="0" eaLnBrk="0" fontAlgn="base" hangingPunct="0">
              <a:spcBef>
                <a:spcPct val="0"/>
              </a:spcBef>
              <a:spcAft>
                <a:spcPct val="0"/>
              </a:spcAft>
              <a:defRPr sz="4200">
                <a:solidFill>
                  <a:srgbClr val="FF0000"/>
                </a:solidFill>
                <a:latin typeface="+mj-lt"/>
                <a:ea typeface="+mj-ea"/>
                <a:cs typeface="+mj-cs"/>
              </a:defRPr>
            </a:lvl1pPr>
            <a:lvl2pPr algn="ctr" rtl="0" eaLnBrk="0" fontAlgn="base" hangingPunct="0">
              <a:spcBef>
                <a:spcPct val="0"/>
              </a:spcBef>
              <a:spcAft>
                <a:spcPct val="0"/>
              </a:spcAft>
              <a:defRPr sz="4200">
                <a:solidFill>
                  <a:srgbClr val="FF0000"/>
                </a:solidFill>
                <a:latin typeface="Calibri" pitchFamily="34" charset="0"/>
              </a:defRPr>
            </a:lvl2pPr>
            <a:lvl3pPr algn="ctr" rtl="0" eaLnBrk="0" fontAlgn="base" hangingPunct="0">
              <a:spcBef>
                <a:spcPct val="0"/>
              </a:spcBef>
              <a:spcAft>
                <a:spcPct val="0"/>
              </a:spcAft>
              <a:defRPr sz="4200">
                <a:solidFill>
                  <a:srgbClr val="FF0000"/>
                </a:solidFill>
                <a:latin typeface="Calibri" pitchFamily="34" charset="0"/>
              </a:defRPr>
            </a:lvl3pPr>
            <a:lvl4pPr algn="ctr" rtl="0" eaLnBrk="0" fontAlgn="base" hangingPunct="0">
              <a:spcBef>
                <a:spcPct val="0"/>
              </a:spcBef>
              <a:spcAft>
                <a:spcPct val="0"/>
              </a:spcAft>
              <a:defRPr sz="4200">
                <a:solidFill>
                  <a:srgbClr val="FF0000"/>
                </a:solidFill>
                <a:latin typeface="Calibri" pitchFamily="34" charset="0"/>
              </a:defRPr>
            </a:lvl4pPr>
            <a:lvl5pPr algn="ctr" rtl="0" eaLnBrk="0" fontAlgn="base" hangingPunct="0">
              <a:spcBef>
                <a:spcPct val="0"/>
              </a:spcBef>
              <a:spcAft>
                <a:spcPct val="0"/>
              </a:spcAft>
              <a:defRPr sz="4200">
                <a:solidFill>
                  <a:srgbClr val="FF0000"/>
                </a:solidFill>
                <a:latin typeface="Calibri" pitchFamily="34" charset="0"/>
              </a:defRPr>
            </a:lvl5pPr>
            <a:lvl6pPr marL="609585" algn="ctr" rtl="0" eaLnBrk="0" fontAlgn="base" hangingPunct="0">
              <a:spcBef>
                <a:spcPct val="0"/>
              </a:spcBef>
              <a:spcAft>
                <a:spcPct val="0"/>
              </a:spcAft>
              <a:defRPr sz="4267">
                <a:solidFill>
                  <a:srgbClr val="FF0000"/>
                </a:solidFill>
                <a:latin typeface="Calibri" pitchFamily="34" charset="0"/>
              </a:defRPr>
            </a:lvl6pPr>
            <a:lvl7pPr marL="1219170" algn="ctr" rtl="0" eaLnBrk="0" fontAlgn="base" hangingPunct="0">
              <a:spcBef>
                <a:spcPct val="0"/>
              </a:spcBef>
              <a:spcAft>
                <a:spcPct val="0"/>
              </a:spcAft>
              <a:defRPr sz="4267">
                <a:solidFill>
                  <a:srgbClr val="FF0000"/>
                </a:solidFill>
                <a:latin typeface="Calibri" pitchFamily="34" charset="0"/>
              </a:defRPr>
            </a:lvl7pPr>
            <a:lvl8pPr marL="1828754" algn="ctr" rtl="0" eaLnBrk="0" fontAlgn="base" hangingPunct="0">
              <a:spcBef>
                <a:spcPct val="0"/>
              </a:spcBef>
              <a:spcAft>
                <a:spcPct val="0"/>
              </a:spcAft>
              <a:defRPr sz="4267">
                <a:solidFill>
                  <a:srgbClr val="FF0000"/>
                </a:solidFill>
                <a:latin typeface="Calibri" pitchFamily="34" charset="0"/>
              </a:defRPr>
            </a:lvl8pPr>
            <a:lvl9pPr marL="2438339" algn="ctr" rtl="0" eaLnBrk="0" fontAlgn="base" hangingPunct="0">
              <a:spcBef>
                <a:spcPct val="0"/>
              </a:spcBef>
              <a:spcAft>
                <a:spcPct val="0"/>
              </a:spcAft>
              <a:defRPr sz="4267">
                <a:solidFill>
                  <a:srgbClr val="FF0000"/>
                </a:solidFill>
                <a:latin typeface="Calibri" pitchFamily="34" charset="0"/>
              </a:defRPr>
            </a:lvl9pPr>
          </a:lstStyle>
          <a:p>
            <a:r>
              <a:rPr lang="en-US" altLang="zh-CN" sz="3200" kern="0" dirty="0" smtClean="0"/>
              <a:t>Rel-16/Rel-17 CRs</a:t>
            </a:r>
            <a:endParaRPr lang="sv-SE" sz="3200" kern="0" dirty="0"/>
          </a:p>
        </p:txBody>
      </p:sp>
      <p:sp>
        <p:nvSpPr>
          <p:cNvPr id="10" name="文本框 9"/>
          <p:cNvSpPr txBox="1"/>
          <p:nvPr/>
        </p:nvSpPr>
        <p:spPr>
          <a:xfrm>
            <a:off x="139921" y="632903"/>
            <a:ext cx="9791870" cy="292388"/>
          </a:xfrm>
          <a:prstGeom prst="rect">
            <a:avLst/>
          </a:prstGeom>
          <a:solidFill>
            <a:srgbClr val="92D050"/>
          </a:solidFill>
        </p:spPr>
        <p:txBody>
          <a:bodyPr wrap="square" rtlCol="0">
            <a:spAutoFit/>
          </a:bodyPr>
          <a:lstStyle/>
          <a:p>
            <a:pPr algn="ctr"/>
            <a:r>
              <a:rPr lang="en-US" altLang="zh-CN" b="1" dirty="0" smtClean="0">
                <a:solidFill>
                  <a:prstClr val="black"/>
                </a:solidFill>
              </a:rPr>
              <a:t>Working Progress</a:t>
            </a:r>
            <a:endParaRPr lang="zh-CN" altLang="en-US" b="1" dirty="0">
              <a:solidFill>
                <a:prstClr val="black"/>
              </a:solidFill>
            </a:endParaRPr>
          </a:p>
        </p:txBody>
      </p:sp>
      <p:sp>
        <p:nvSpPr>
          <p:cNvPr id="6" name="矩形 5"/>
          <p:cNvSpPr/>
          <p:nvPr/>
        </p:nvSpPr>
        <p:spPr>
          <a:xfrm>
            <a:off x="205572" y="1073881"/>
            <a:ext cx="5622926" cy="4708981"/>
          </a:xfrm>
          <a:prstGeom prst="rect">
            <a:avLst/>
          </a:prstGeom>
        </p:spPr>
        <p:txBody>
          <a:bodyPr wrap="square">
            <a:spAutoFit/>
          </a:bodyPr>
          <a:lstStyle/>
          <a:p>
            <a:pPr defTabSz="1219170" eaLnBrk="1" fontAlgn="auto" hangingPunct="1">
              <a:spcBef>
                <a:spcPts val="0"/>
              </a:spcBef>
              <a:spcAft>
                <a:spcPts val="0"/>
              </a:spcAft>
              <a:defRPr/>
            </a:pPr>
            <a:r>
              <a:rPr lang="en-US" altLang="zh-CN" sz="1400" b="1" dirty="0" smtClean="0">
                <a:solidFill>
                  <a:prstClr val="black"/>
                </a:solidFill>
                <a:latin typeface="+mj-lt"/>
              </a:rPr>
              <a:t>The following topics are discussed in the meeting.</a:t>
            </a:r>
          </a:p>
          <a:p>
            <a:r>
              <a:rPr lang="en-US" altLang="zh-CN" sz="1100" b="1" dirty="0">
                <a:latin typeface="+mj-lt"/>
              </a:rPr>
              <a:t>TS 28.532:</a:t>
            </a:r>
            <a:endParaRPr lang="zh-CN" altLang="zh-CN" sz="1100" dirty="0">
              <a:latin typeface="+mj-lt"/>
            </a:endParaRPr>
          </a:p>
          <a:p>
            <a:r>
              <a:rPr lang="en-US" altLang="zh-CN" sz="1100" dirty="0">
                <a:latin typeface="+mj-lt"/>
              </a:rPr>
              <a:t>[SA5#141e], 6.3-MAINT, S5-221040 Data change notifications YANG-in-Rest format</a:t>
            </a:r>
            <a:endParaRPr lang="zh-CN" altLang="zh-CN" sz="1100" dirty="0">
              <a:latin typeface="+mj-lt"/>
            </a:endParaRPr>
          </a:p>
          <a:p>
            <a:r>
              <a:rPr lang="en-US" altLang="zh-CN" sz="1100" b="1" dirty="0">
                <a:latin typeface="+mj-lt"/>
              </a:rPr>
              <a:t>TS 28.533:</a:t>
            </a:r>
            <a:endParaRPr lang="zh-CN" altLang="zh-CN" sz="1100" dirty="0">
              <a:latin typeface="+mj-lt"/>
            </a:endParaRPr>
          </a:p>
          <a:p>
            <a:r>
              <a:rPr lang="en-US" altLang="zh-CN" sz="1100" dirty="0">
                <a:latin typeface="+mj-lt"/>
              </a:rPr>
              <a:t>[SA5#141e], 6.3-MAINT, S5-221091 Rel-17 CR 28.533 Update on management capability exposure governance</a:t>
            </a:r>
            <a:endParaRPr lang="zh-CN" altLang="zh-CN" sz="1100" dirty="0">
              <a:latin typeface="+mj-lt"/>
            </a:endParaRPr>
          </a:p>
          <a:p>
            <a:r>
              <a:rPr lang="en-US" altLang="zh-CN" sz="1100" b="1" dirty="0">
                <a:latin typeface="+mj-lt"/>
              </a:rPr>
              <a:t>TS 28.541:</a:t>
            </a:r>
            <a:endParaRPr lang="zh-CN" altLang="zh-CN" sz="1100" dirty="0">
              <a:latin typeface="+mj-lt"/>
            </a:endParaRPr>
          </a:p>
          <a:p>
            <a:r>
              <a:rPr lang="en-US" altLang="zh-CN" sz="1100" dirty="0">
                <a:latin typeface="+mj-lt"/>
              </a:rPr>
              <a:t>[SA5#141e], 6.3-MAINT, GROUP#1 (S5-221174/S5-221175) CR TS 28.541 Remove incorrect reference to 22.104</a:t>
            </a:r>
            <a:endParaRPr lang="zh-CN" altLang="zh-CN" sz="1100" dirty="0">
              <a:latin typeface="+mj-lt"/>
            </a:endParaRPr>
          </a:p>
          <a:p>
            <a:r>
              <a:rPr lang="en-US" altLang="zh-CN" sz="1100" dirty="0">
                <a:latin typeface="+mj-lt"/>
              </a:rPr>
              <a:t>[SA5#141e], 6.3-MAINT, GROUP#2 (S5-221176/S5-221178) CR TS 28.541 Change the datatype of </a:t>
            </a:r>
            <a:r>
              <a:rPr lang="en-US" altLang="zh-CN" sz="1100" dirty="0" err="1">
                <a:latin typeface="+mj-lt"/>
              </a:rPr>
              <a:t>RRMPolicyRatio</a:t>
            </a:r>
            <a:r>
              <a:rPr lang="en-US" altLang="zh-CN" sz="1100" dirty="0">
                <a:latin typeface="+mj-lt"/>
              </a:rPr>
              <a:t> to real</a:t>
            </a:r>
            <a:endParaRPr lang="zh-CN" altLang="zh-CN" sz="1100" dirty="0">
              <a:latin typeface="+mj-lt"/>
            </a:endParaRPr>
          </a:p>
          <a:p>
            <a:r>
              <a:rPr lang="en-US" altLang="zh-CN" sz="1100" dirty="0">
                <a:latin typeface="+mj-lt"/>
              </a:rPr>
              <a:t>[SA5#141e], 6.3-MAINT, GROUP#3 (S5-221399/S5-221029) Update 5GC NRM for 5G_DDNMF</a:t>
            </a:r>
            <a:endParaRPr lang="zh-CN" altLang="zh-CN" sz="1100" dirty="0">
              <a:latin typeface="+mj-lt"/>
            </a:endParaRPr>
          </a:p>
          <a:p>
            <a:r>
              <a:rPr lang="en-US" altLang="zh-CN" sz="1100" dirty="0">
                <a:latin typeface="+mj-lt"/>
              </a:rPr>
              <a:t>[SA5#141e], 6.3-MAINT, GROUP#4 (S5-221488/ S5-221489) Correct YANG mapping in TS document</a:t>
            </a:r>
            <a:endParaRPr lang="zh-CN" altLang="zh-CN" sz="1100" dirty="0">
              <a:latin typeface="+mj-lt"/>
            </a:endParaRPr>
          </a:p>
          <a:p>
            <a:r>
              <a:rPr lang="en-US" altLang="zh-CN" sz="1100" dirty="0">
                <a:latin typeface="+mj-lt"/>
              </a:rPr>
              <a:t>[SA5#141e], 6.3-MAINT, S5-221031 YANG corrections</a:t>
            </a:r>
            <a:endParaRPr lang="zh-CN" altLang="zh-CN" sz="1100" dirty="0">
              <a:latin typeface="+mj-lt"/>
            </a:endParaRPr>
          </a:p>
          <a:p>
            <a:r>
              <a:rPr lang="en-US" altLang="zh-CN" sz="1100" dirty="0">
                <a:latin typeface="+mj-lt"/>
              </a:rPr>
              <a:t>[SA5#141e], 6.3-MAINT, S5-221382 Correct </a:t>
            </a:r>
            <a:r>
              <a:rPr lang="en-US" altLang="zh-CN" sz="1100" dirty="0" err="1">
                <a:latin typeface="+mj-lt"/>
              </a:rPr>
              <a:t>maximumDeviationHoTrigger</a:t>
            </a:r>
            <a:endParaRPr lang="zh-CN" altLang="zh-CN" sz="1100" dirty="0">
              <a:latin typeface="+mj-lt"/>
            </a:endParaRPr>
          </a:p>
          <a:p>
            <a:r>
              <a:rPr lang="en-US" altLang="zh-CN" sz="1100" dirty="0">
                <a:latin typeface="+mj-lt"/>
              </a:rPr>
              <a:t>[SA5#141e], 6.3-MAINT, S5-221390 Correct YANG Network Slice NRM solution set reference</a:t>
            </a:r>
            <a:endParaRPr lang="zh-CN" altLang="zh-CN" sz="1100" dirty="0">
              <a:latin typeface="+mj-lt"/>
            </a:endParaRPr>
          </a:p>
          <a:p>
            <a:r>
              <a:rPr lang="en-US" altLang="zh-CN" sz="1100" b="1" dirty="0">
                <a:latin typeface="+mj-lt"/>
              </a:rPr>
              <a:t>TS 28.552:</a:t>
            </a:r>
            <a:endParaRPr lang="zh-CN" altLang="zh-CN" sz="1100" dirty="0">
              <a:latin typeface="+mj-lt"/>
            </a:endParaRPr>
          </a:p>
          <a:p>
            <a:r>
              <a:rPr lang="en-US" altLang="zh-CN" sz="1100" dirty="0">
                <a:latin typeface="+mj-lt"/>
              </a:rPr>
              <a:t>[SA5#141e], 6.3-MAINT, GROUP#5 (S5-221375/S5-221376) CR 28.552 Correct wording and </a:t>
            </a:r>
            <a:r>
              <a:rPr lang="en-US" altLang="zh-CN" sz="1100" dirty="0" smtClean="0">
                <a:latin typeface="+mj-lt"/>
              </a:rPr>
              <a:t>header</a:t>
            </a:r>
          </a:p>
          <a:p>
            <a:r>
              <a:rPr lang="en-US" altLang="zh-CN" sz="1100" b="1" dirty="0" smtClean="0">
                <a:latin typeface="+mj-lt"/>
              </a:rPr>
              <a:t>TS 28.622&amp;TS 28.623:</a:t>
            </a:r>
            <a:endParaRPr lang="zh-CN" altLang="zh-CN" sz="1100" dirty="0" smtClean="0">
              <a:latin typeface="+mj-lt"/>
            </a:endParaRPr>
          </a:p>
          <a:p>
            <a:r>
              <a:rPr lang="en-US" altLang="zh-CN" sz="1100" dirty="0" smtClean="0">
                <a:latin typeface="+mj-lt"/>
              </a:rPr>
              <a:t>[SA5#141e], 6.3-MAINT, GROUP#6 (S5-221027/S5-221064) Notification Subscription changes</a:t>
            </a:r>
            <a:endParaRPr lang="zh-CN" altLang="zh-CN" sz="1100" dirty="0" smtClean="0">
              <a:latin typeface="+mj-lt"/>
            </a:endParaRPr>
          </a:p>
          <a:p>
            <a:r>
              <a:rPr lang="en-US" altLang="zh-CN" sz="1100" dirty="0" smtClean="0">
                <a:latin typeface="+mj-lt"/>
              </a:rPr>
              <a:t>[SA5#141e], 6.3-MAINT, GROUP#7 (S5-221403/S5-221404/S5-221405/S5-221032) Structuring of </a:t>
            </a:r>
            <a:r>
              <a:rPr lang="en-US" altLang="zh-CN" sz="1100" dirty="0" err="1" smtClean="0">
                <a:latin typeface="+mj-lt"/>
              </a:rPr>
              <a:t>TraceJob</a:t>
            </a:r>
            <a:r>
              <a:rPr lang="en-US" altLang="zh-CN" sz="1100" dirty="0" smtClean="0">
                <a:latin typeface="+mj-lt"/>
              </a:rPr>
              <a:t> IOC and Clean Up</a:t>
            </a:r>
            <a:endParaRPr lang="zh-CN" altLang="zh-CN" sz="1100" dirty="0" smtClean="0">
              <a:latin typeface="+mj-lt"/>
            </a:endParaRPr>
          </a:p>
          <a:p>
            <a:r>
              <a:rPr lang="en-US" altLang="zh-CN" sz="1100" dirty="0" smtClean="0">
                <a:latin typeface="+mj-lt"/>
              </a:rPr>
              <a:t>[SA5#141e], 6.3-MAINT, GROUP#13 (S5-221065/S5-211026) Alarm Record changes</a:t>
            </a:r>
            <a:endParaRPr lang="zh-CN" altLang="zh-CN" sz="1100" dirty="0" smtClean="0">
              <a:latin typeface="+mj-lt"/>
            </a:endParaRPr>
          </a:p>
          <a:p>
            <a:r>
              <a:rPr lang="en-US" altLang="zh-CN" sz="1100" dirty="0" smtClean="0">
                <a:latin typeface="+mj-lt"/>
              </a:rPr>
              <a:t>[SA5#141e], 6.3-MAINT, S5-221274 Rel-16 CR 28.622 Add missing definitions of common data types</a:t>
            </a:r>
            <a:endParaRPr lang="zh-CN" altLang="zh-CN" sz="1100" dirty="0">
              <a:latin typeface="+mj-lt"/>
            </a:endParaRPr>
          </a:p>
        </p:txBody>
      </p:sp>
    </p:spTree>
    <p:extLst>
      <p:ext uri="{BB962C8B-B14F-4D97-AF65-F5344CB8AC3E}">
        <p14:creationId xmlns:p14="http://schemas.microsoft.com/office/powerpoint/2010/main" val="196438969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205572" y="4603"/>
            <a:ext cx="10139206" cy="920688"/>
          </a:xfrm>
          <a:prstGeom prst="rect">
            <a:avLst/>
          </a:prstGeom>
        </p:spPr>
        <p:txBody>
          <a:bodyPr/>
          <a:lstStyle>
            <a:lvl1pPr algn="ctr" rtl="0" eaLnBrk="0" fontAlgn="base" hangingPunct="0">
              <a:spcBef>
                <a:spcPct val="0"/>
              </a:spcBef>
              <a:spcAft>
                <a:spcPct val="0"/>
              </a:spcAft>
              <a:defRPr sz="4200">
                <a:solidFill>
                  <a:srgbClr val="FF0000"/>
                </a:solidFill>
                <a:latin typeface="+mj-lt"/>
                <a:ea typeface="+mj-ea"/>
                <a:cs typeface="+mj-cs"/>
              </a:defRPr>
            </a:lvl1pPr>
            <a:lvl2pPr algn="ctr" rtl="0" eaLnBrk="0" fontAlgn="base" hangingPunct="0">
              <a:spcBef>
                <a:spcPct val="0"/>
              </a:spcBef>
              <a:spcAft>
                <a:spcPct val="0"/>
              </a:spcAft>
              <a:defRPr sz="4200">
                <a:solidFill>
                  <a:srgbClr val="FF0000"/>
                </a:solidFill>
                <a:latin typeface="Calibri" pitchFamily="34" charset="0"/>
              </a:defRPr>
            </a:lvl2pPr>
            <a:lvl3pPr algn="ctr" rtl="0" eaLnBrk="0" fontAlgn="base" hangingPunct="0">
              <a:spcBef>
                <a:spcPct val="0"/>
              </a:spcBef>
              <a:spcAft>
                <a:spcPct val="0"/>
              </a:spcAft>
              <a:defRPr sz="4200">
                <a:solidFill>
                  <a:srgbClr val="FF0000"/>
                </a:solidFill>
                <a:latin typeface="Calibri" pitchFamily="34" charset="0"/>
              </a:defRPr>
            </a:lvl3pPr>
            <a:lvl4pPr algn="ctr" rtl="0" eaLnBrk="0" fontAlgn="base" hangingPunct="0">
              <a:spcBef>
                <a:spcPct val="0"/>
              </a:spcBef>
              <a:spcAft>
                <a:spcPct val="0"/>
              </a:spcAft>
              <a:defRPr sz="4200">
                <a:solidFill>
                  <a:srgbClr val="FF0000"/>
                </a:solidFill>
                <a:latin typeface="Calibri" pitchFamily="34" charset="0"/>
              </a:defRPr>
            </a:lvl4pPr>
            <a:lvl5pPr algn="ctr" rtl="0" eaLnBrk="0" fontAlgn="base" hangingPunct="0">
              <a:spcBef>
                <a:spcPct val="0"/>
              </a:spcBef>
              <a:spcAft>
                <a:spcPct val="0"/>
              </a:spcAft>
              <a:defRPr sz="4200">
                <a:solidFill>
                  <a:srgbClr val="FF0000"/>
                </a:solidFill>
                <a:latin typeface="Calibri" pitchFamily="34" charset="0"/>
              </a:defRPr>
            </a:lvl5pPr>
            <a:lvl6pPr marL="609585" algn="ctr" rtl="0" eaLnBrk="0" fontAlgn="base" hangingPunct="0">
              <a:spcBef>
                <a:spcPct val="0"/>
              </a:spcBef>
              <a:spcAft>
                <a:spcPct val="0"/>
              </a:spcAft>
              <a:defRPr sz="4267">
                <a:solidFill>
                  <a:srgbClr val="FF0000"/>
                </a:solidFill>
                <a:latin typeface="Calibri" pitchFamily="34" charset="0"/>
              </a:defRPr>
            </a:lvl6pPr>
            <a:lvl7pPr marL="1219170" algn="ctr" rtl="0" eaLnBrk="0" fontAlgn="base" hangingPunct="0">
              <a:spcBef>
                <a:spcPct val="0"/>
              </a:spcBef>
              <a:spcAft>
                <a:spcPct val="0"/>
              </a:spcAft>
              <a:defRPr sz="4267">
                <a:solidFill>
                  <a:srgbClr val="FF0000"/>
                </a:solidFill>
                <a:latin typeface="Calibri" pitchFamily="34" charset="0"/>
              </a:defRPr>
            </a:lvl7pPr>
            <a:lvl8pPr marL="1828754" algn="ctr" rtl="0" eaLnBrk="0" fontAlgn="base" hangingPunct="0">
              <a:spcBef>
                <a:spcPct val="0"/>
              </a:spcBef>
              <a:spcAft>
                <a:spcPct val="0"/>
              </a:spcAft>
              <a:defRPr sz="4267">
                <a:solidFill>
                  <a:srgbClr val="FF0000"/>
                </a:solidFill>
                <a:latin typeface="Calibri" pitchFamily="34" charset="0"/>
              </a:defRPr>
            </a:lvl8pPr>
            <a:lvl9pPr marL="2438339" algn="ctr" rtl="0" eaLnBrk="0" fontAlgn="base" hangingPunct="0">
              <a:spcBef>
                <a:spcPct val="0"/>
              </a:spcBef>
              <a:spcAft>
                <a:spcPct val="0"/>
              </a:spcAft>
              <a:defRPr sz="4267">
                <a:solidFill>
                  <a:srgbClr val="FF0000"/>
                </a:solidFill>
                <a:latin typeface="Calibri" pitchFamily="34" charset="0"/>
              </a:defRPr>
            </a:lvl9pPr>
          </a:lstStyle>
          <a:p>
            <a:r>
              <a:rPr lang="en-US" altLang="zh-CN" sz="3200" kern="0" dirty="0" smtClean="0"/>
              <a:t>Rel-17 WI MADCOL/ePM_KPI_5G/e_5GMDT/</a:t>
            </a:r>
            <a:r>
              <a:rPr lang="en-US" altLang="zh-CN" sz="3200" kern="0" dirty="0" err="1" smtClean="0"/>
              <a:t>eQoE</a:t>
            </a:r>
            <a:endParaRPr lang="sv-SE" sz="3200" kern="0" dirty="0"/>
          </a:p>
        </p:txBody>
      </p:sp>
      <p:sp>
        <p:nvSpPr>
          <p:cNvPr id="9" name="矩形 8"/>
          <p:cNvSpPr/>
          <p:nvPr/>
        </p:nvSpPr>
        <p:spPr>
          <a:xfrm>
            <a:off x="6870357" y="3547616"/>
            <a:ext cx="5227859" cy="2862322"/>
          </a:xfrm>
          <a:prstGeom prst="rect">
            <a:avLst/>
          </a:prstGeom>
          <a:ln>
            <a:noFill/>
          </a:ln>
        </p:spPr>
        <p:txBody>
          <a:bodyPr wrap="square">
            <a:spAutoFit/>
          </a:bodyPr>
          <a:lstStyle/>
          <a:p>
            <a:r>
              <a:rPr lang="en-US" altLang="zh-CN" sz="1000" b="1" dirty="0" smtClean="0">
                <a:solidFill>
                  <a:srgbClr val="FF0000"/>
                </a:solidFill>
                <a:latin typeface="Calibri" pitchFamily="34" charset="0"/>
                <a:cs typeface="Arial" charset="0"/>
              </a:rPr>
              <a:t>ePM_KPI_5G</a:t>
            </a:r>
            <a:r>
              <a:rPr lang="en-US" altLang="zh-CN" sz="1000" b="1" dirty="0" smtClean="0">
                <a:solidFill>
                  <a:srgbClr val="FF0000"/>
                </a:solidFill>
                <a:latin typeface="+mj-lt"/>
                <a:cs typeface="Arial" charset="0"/>
              </a:rPr>
              <a:t>: </a:t>
            </a:r>
            <a:r>
              <a:rPr lang="en-US" altLang="zh-CN" sz="1000" dirty="0">
                <a:solidFill>
                  <a:prstClr val="black"/>
                </a:solidFill>
                <a:latin typeface="Calibri" pitchFamily="34" charset="0"/>
                <a:cs typeface="Arial" charset="0"/>
              </a:rPr>
              <a:t>The following performance measurements and KPIs were agreed. With agreement of these contributions, it is concluded that this Rel-17 WI is 100% completed:</a:t>
            </a:r>
            <a:endParaRPr lang="en-US" altLang="zh-CN" sz="1000" dirty="0" smtClean="0">
              <a:solidFill>
                <a:prstClr val="black"/>
              </a:solidFill>
              <a:latin typeface="Calibri" pitchFamily="34" charset="0"/>
              <a:cs typeface="Arial" charset="0"/>
            </a:endParaRPr>
          </a:p>
          <a:p>
            <a:pPr marL="171450" indent="-171450">
              <a:buFont typeface="Wingdings" panose="05000000000000000000" pitchFamily="2" charset="2"/>
              <a:buChar char="Ø"/>
            </a:pPr>
            <a:r>
              <a:rPr lang="en-US" altLang="zh-CN" sz="1000" dirty="0" smtClean="0">
                <a:solidFill>
                  <a:prstClr val="black"/>
                </a:solidFill>
                <a:latin typeface="Calibri" pitchFamily="34" charset="0"/>
                <a:cs typeface="Arial" charset="0"/>
              </a:rPr>
              <a:t>Rel-17 </a:t>
            </a:r>
            <a:r>
              <a:rPr lang="en-US" altLang="zh-CN" sz="1000" dirty="0">
                <a:solidFill>
                  <a:prstClr val="black"/>
                </a:solidFill>
                <a:latin typeface="Calibri" pitchFamily="34" charset="0"/>
                <a:cs typeface="Arial" charset="0"/>
              </a:rPr>
              <a:t>CR Add Space Division Multiplexing PRB Usage for MIMO cell;</a:t>
            </a:r>
          </a:p>
          <a:p>
            <a:pPr marL="171450" indent="-171450">
              <a:buFont typeface="Wingdings" panose="05000000000000000000" pitchFamily="2" charset="2"/>
              <a:buChar char="Ø"/>
            </a:pPr>
            <a:r>
              <a:rPr lang="en-US" altLang="zh-CN" sz="1000" dirty="0" smtClean="0">
                <a:solidFill>
                  <a:prstClr val="black"/>
                </a:solidFill>
                <a:latin typeface="Calibri" pitchFamily="34" charset="0"/>
                <a:cs typeface="Arial" charset="0"/>
              </a:rPr>
              <a:t>Rel-17 </a:t>
            </a:r>
            <a:r>
              <a:rPr lang="en-US" altLang="zh-CN" sz="1000" dirty="0">
                <a:solidFill>
                  <a:prstClr val="black"/>
                </a:solidFill>
                <a:latin typeface="Calibri" pitchFamily="34" charset="0"/>
                <a:cs typeface="Arial" charset="0"/>
              </a:rPr>
              <a:t>CR TS 28.552 Remove the number of failed conditional handover executions which is not implementable</a:t>
            </a:r>
          </a:p>
          <a:p>
            <a:pPr marL="171450" indent="-171450">
              <a:buFont typeface="Wingdings" panose="05000000000000000000" pitchFamily="2" charset="2"/>
              <a:buChar char="Ø"/>
            </a:pPr>
            <a:r>
              <a:rPr lang="en-US" altLang="zh-CN" sz="1000" dirty="0" smtClean="0">
                <a:solidFill>
                  <a:prstClr val="black"/>
                </a:solidFill>
                <a:latin typeface="Calibri" pitchFamily="34" charset="0"/>
                <a:cs typeface="Arial" charset="0"/>
              </a:rPr>
              <a:t>Rel-17 </a:t>
            </a:r>
            <a:r>
              <a:rPr lang="en-US" altLang="zh-CN" sz="1000" dirty="0">
                <a:solidFill>
                  <a:prstClr val="black"/>
                </a:solidFill>
                <a:latin typeface="Calibri" pitchFamily="34" charset="0"/>
                <a:cs typeface="Arial" charset="0"/>
              </a:rPr>
              <a:t>CR TS 28.552 Add one more trigger point to the Number of failed DAPS handover preparations performance measurement</a:t>
            </a:r>
          </a:p>
          <a:p>
            <a:pPr marL="171450" indent="-171450">
              <a:buFont typeface="Wingdings" panose="05000000000000000000" pitchFamily="2" charset="2"/>
              <a:buChar char="Ø"/>
            </a:pPr>
            <a:r>
              <a:rPr lang="en-US" altLang="zh-CN" sz="1000" dirty="0" smtClean="0">
                <a:solidFill>
                  <a:prstClr val="black"/>
                </a:solidFill>
                <a:latin typeface="Calibri" pitchFamily="34" charset="0"/>
                <a:cs typeface="Arial" charset="0"/>
              </a:rPr>
              <a:t>Rel-17 </a:t>
            </a:r>
            <a:r>
              <a:rPr lang="en-US" altLang="zh-CN" sz="1000" dirty="0">
                <a:solidFill>
                  <a:prstClr val="black"/>
                </a:solidFill>
                <a:latin typeface="Calibri" pitchFamily="34" charset="0"/>
                <a:cs typeface="Arial" charset="0"/>
              </a:rPr>
              <a:t>CR TS 28.552 Modify description of MIMO PRB usage for cell</a:t>
            </a:r>
          </a:p>
          <a:p>
            <a:pPr marL="171450" indent="-171450">
              <a:buFont typeface="Wingdings" panose="05000000000000000000" pitchFamily="2" charset="2"/>
              <a:buChar char="Ø"/>
            </a:pPr>
            <a:r>
              <a:rPr lang="en-US" altLang="zh-CN" sz="1000" dirty="0" smtClean="0">
                <a:solidFill>
                  <a:prstClr val="black"/>
                </a:solidFill>
                <a:latin typeface="Calibri" pitchFamily="34" charset="0"/>
                <a:cs typeface="Arial" charset="0"/>
              </a:rPr>
              <a:t>Rel-17 </a:t>
            </a:r>
            <a:r>
              <a:rPr lang="en-US" altLang="zh-CN" sz="1000" dirty="0">
                <a:solidFill>
                  <a:prstClr val="black"/>
                </a:solidFill>
                <a:latin typeface="Calibri" pitchFamily="34" charset="0"/>
                <a:cs typeface="Arial" charset="0"/>
              </a:rPr>
              <a:t>CR TS 28.552 Modify description of sampling occasion for scheduled layers</a:t>
            </a:r>
          </a:p>
          <a:p>
            <a:pPr marL="171450" indent="-171450">
              <a:buFont typeface="Wingdings" panose="05000000000000000000" pitchFamily="2" charset="2"/>
              <a:buChar char="Ø"/>
            </a:pPr>
            <a:r>
              <a:rPr lang="en-US" altLang="zh-CN" sz="1000" dirty="0" smtClean="0">
                <a:solidFill>
                  <a:prstClr val="black"/>
                </a:solidFill>
                <a:latin typeface="Calibri" pitchFamily="34" charset="0"/>
                <a:cs typeface="Arial" charset="0"/>
              </a:rPr>
              <a:t>Rel-17 </a:t>
            </a:r>
            <a:r>
              <a:rPr lang="en-US" altLang="zh-CN" sz="1000" dirty="0">
                <a:solidFill>
                  <a:prstClr val="black"/>
                </a:solidFill>
                <a:latin typeface="Calibri" pitchFamily="34" charset="0"/>
                <a:cs typeface="Arial" charset="0"/>
              </a:rPr>
              <a:t>CR TS 28.552 Adding new packets based performance measurements</a:t>
            </a:r>
          </a:p>
          <a:p>
            <a:pPr marL="171450" indent="-171450">
              <a:buFont typeface="Wingdings" panose="05000000000000000000" pitchFamily="2" charset="2"/>
              <a:buChar char="Ø"/>
            </a:pPr>
            <a:r>
              <a:rPr lang="en-US" altLang="zh-CN" sz="1000" dirty="0" smtClean="0">
                <a:solidFill>
                  <a:prstClr val="black"/>
                </a:solidFill>
                <a:latin typeface="Calibri" pitchFamily="34" charset="0"/>
                <a:cs typeface="Arial" charset="0"/>
              </a:rPr>
              <a:t>Rel-17 </a:t>
            </a:r>
            <a:r>
              <a:rPr lang="en-US" altLang="zh-CN" sz="1000" dirty="0">
                <a:solidFill>
                  <a:prstClr val="black"/>
                </a:solidFill>
                <a:latin typeface="Calibri" pitchFamily="34" charset="0"/>
                <a:cs typeface="Arial" charset="0"/>
              </a:rPr>
              <a:t>CR TS 28.552 Updating packets based performance measurements</a:t>
            </a:r>
          </a:p>
          <a:p>
            <a:pPr marL="171450" indent="-171450">
              <a:buFont typeface="Wingdings" panose="05000000000000000000" pitchFamily="2" charset="2"/>
              <a:buChar char="Ø"/>
            </a:pPr>
            <a:r>
              <a:rPr lang="en-US" altLang="zh-CN" sz="1000" dirty="0" smtClean="0">
                <a:solidFill>
                  <a:prstClr val="black"/>
                </a:solidFill>
                <a:latin typeface="Calibri" pitchFamily="34" charset="0"/>
                <a:cs typeface="Arial" charset="0"/>
              </a:rPr>
              <a:t>Rel-17 </a:t>
            </a:r>
            <a:r>
              <a:rPr lang="en-US" altLang="zh-CN" sz="1000" dirty="0">
                <a:solidFill>
                  <a:prstClr val="black"/>
                </a:solidFill>
                <a:latin typeface="Calibri" pitchFamily="34" charset="0"/>
                <a:cs typeface="Arial" charset="0"/>
              </a:rPr>
              <a:t>CR TS 28.554 Define Reliability KPI in 5G Network</a:t>
            </a:r>
          </a:p>
          <a:p>
            <a:pPr marL="171450" indent="-171450">
              <a:buFont typeface="Wingdings" panose="05000000000000000000" pitchFamily="2" charset="2"/>
              <a:buChar char="Ø"/>
            </a:pPr>
            <a:r>
              <a:rPr lang="en-US" altLang="zh-CN" sz="1000" dirty="0" smtClean="0">
                <a:solidFill>
                  <a:prstClr val="black"/>
                </a:solidFill>
                <a:latin typeface="Calibri" pitchFamily="34" charset="0"/>
                <a:cs typeface="Arial" charset="0"/>
              </a:rPr>
              <a:t>Editorial </a:t>
            </a:r>
            <a:r>
              <a:rPr lang="en-US" altLang="zh-CN" sz="1000" dirty="0">
                <a:solidFill>
                  <a:prstClr val="black"/>
                </a:solidFill>
                <a:latin typeface="Calibri" pitchFamily="34" charset="0"/>
                <a:cs typeface="Arial" charset="0"/>
              </a:rPr>
              <a:t>clean-up of mobility KPIs HO success rate</a:t>
            </a:r>
          </a:p>
          <a:p>
            <a:pPr marL="171450" indent="-171450">
              <a:buFont typeface="Wingdings" panose="05000000000000000000" pitchFamily="2" charset="2"/>
              <a:buChar char="Ø"/>
            </a:pPr>
            <a:r>
              <a:rPr lang="en-US" altLang="zh-CN" sz="1000" dirty="0" smtClean="0">
                <a:solidFill>
                  <a:prstClr val="black"/>
                </a:solidFill>
                <a:latin typeface="Calibri" pitchFamily="34" charset="0"/>
                <a:cs typeface="Arial" charset="0"/>
              </a:rPr>
              <a:t>Editorial </a:t>
            </a:r>
            <a:r>
              <a:rPr lang="en-US" altLang="zh-CN" sz="1000" dirty="0">
                <a:solidFill>
                  <a:prstClr val="black"/>
                </a:solidFill>
                <a:latin typeface="Calibri" pitchFamily="34" charset="0"/>
                <a:cs typeface="Arial" charset="0"/>
              </a:rPr>
              <a:t>clean-up of mobility KPIs HO success rate</a:t>
            </a:r>
          </a:p>
          <a:p>
            <a:pPr marL="171450" indent="-171450">
              <a:buFont typeface="Wingdings" panose="05000000000000000000" pitchFamily="2" charset="2"/>
              <a:buChar char="Ø"/>
            </a:pPr>
            <a:r>
              <a:rPr lang="en-US" altLang="zh-CN" sz="1000" dirty="0" smtClean="0">
                <a:solidFill>
                  <a:prstClr val="black"/>
                </a:solidFill>
                <a:latin typeface="Calibri" pitchFamily="34" charset="0"/>
                <a:cs typeface="Arial" charset="0"/>
              </a:rPr>
              <a:t>CR </a:t>
            </a:r>
            <a:r>
              <a:rPr lang="en-US" altLang="zh-CN" sz="1000" dirty="0">
                <a:solidFill>
                  <a:prstClr val="black"/>
                </a:solidFill>
                <a:latin typeface="Calibri" pitchFamily="34" charset="0"/>
                <a:cs typeface="Arial" charset="0"/>
              </a:rPr>
              <a:t>Rel-17 28.552 Add measurements related to location context transfer for LMF</a:t>
            </a:r>
          </a:p>
          <a:p>
            <a:pPr marL="171450" indent="-171450">
              <a:buFont typeface="Wingdings" panose="05000000000000000000" pitchFamily="2" charset="2"/>
              <a:buChar char="Ø"/>
            </a:pPr>
            <a:r>
              <a:rPr lang="en-US" altLang="zh-CN" sz="1000" dirty="0" smtClean="0">
                <a:solidFill>
                  <a:prstClr val="black"/>
                </a:solidFill>
                <a:latin typeface="Calibri" pitchFamily="34" charset="0"/>
                <a:cs typeface="Arial" charset="0"/>
              </a:rPr>
              <a:t>CR </a:t>
            </a:r>
            <a:r>
              <a:rPr lang="en-US" altLang="zh-CN" sz="1000" dirty="0">
                <a:solidFill>
                  <a:prstClr val="black"/>
                </a:solidFill>
                <a:latin typeface="Calibri" pitchFamily="34" charset="0"/>
                <a:cs typeface="Arial" charset="0"/>
              </a:rPr>
              <a:t>Rel-17 28.552 Add measurements related to location determination for LMF</a:t>
            </a:r>
          </a:p>
          <a:p>
            <a:pPr marL="171450" indent="-171450">
              <a:buFont typeface="Wingdings" panose="05000000000000000000" pitchFamily="2" charset="2"/>
              <a:buChar char="Ø"/>
            </a:pPr>
            <a:r>
              <a:rPr lang="en-US" altLang="zh-CN" sz="1000" dirty="0" smtClean="0">
                <a:solidFill>
                  <a:prstClr val="black"/>
                </a:solidFill>
                <a:latin typeface="Calibri" pitchFamily="34" charset="0"/>
                <a:cs typeface="Arial" charset="0"/>
              </a:rPr>
              <a:t>Rel-17 </a:t>
            </a:r>
            <a:r>
              <a:rPr lang="en-US" altLang="zh-CN" sz="1000" dirty="0">
                <a:solidFill>
                  <a:prstClr val="black"/>
                </a:solidFill>
                <a:latin typeface="Calibri" pitchFamily="34" charset="0"/>
                <a:cs typeface="Arial" charset="0"/>
              </a:rPr>
              <a:t>CR 28.552 Enhance PM on Handover failures per beam related to MRO for intra-system mobility</a:t>
            </a:r>
          </a:p>
        </p:txBody>
      </p:sp>
      <p:sp>
        <p:nvSpPr>
          <p:cNvPr id="10" name="文本框 9"/>
          <p:cNvSpPr txBox="1"/>
          <p:nvPr/>
        </p:nvSpPr>
        <p:spPr>
          <a:xfrm>
            <a:off x="205572" y="3218902"/>
            <a:ext cx="11681824" cy="292388"/>
          </a:xfrm>
          <a:prstGeom prst="rect">
            <a:avLst/>
          </a:prstGeom>
          <a:solidFill>
            <a:srgbClr val="92D050"/>
          </a:solidFill>
        </p:spPr>
        <p:txBody>
          <a:bodyPr wrap="square" rtlCol="0">
            <a:spAutoFit/>
          </a:bodyPr>
          <a:lstStyle/>
          <a:p>
            <a:pPr algn="ctr"/>
            <a:r>
              <a:rPr lang="en-US" altLang="zh-CN" b="1" dirty="0" smtClean="0">
                <a:solidFill>
                  <a:prstClr val="black"/>
                </a:solidFill>
              </a:rPr>
              <a:t>Working Progress</a:t>
            </a:r>
            <a:endParaRPr lang="zh-CN" altLang="en-US" b="1" dirty="0">
              <a:solidFill>
                <a:prstClr val="black"/>
              </a:solidFill>
            </a:endParaRPr>
          </a:p>
        </p:txBody>
      </p:sp>
      <p:graphicFrame>
        <p:nvGraphicFramePr>
          <p:cNvPr id="2" name="表格 1"/>
          <p:cNvGraphicFramePr>
            <a:graphicFrameLocks noGrp="1"/>
          </p:cNvGraphicFramePr>
          <p:nvPr>
            <p:extLst>
              <p:ext uri="{D42A27DB-BD31-4B8C-83A1-F6EECF244321}">
                <p14:modId xmlns:p14="http://schemas.microsoft.com/office/powerpoint/2010/main" val="1813760505"/>
              </p:ext>
            </p:extLst>
          </p:nvPr>
        </p:nvGraphicFramePr>
        <p:xfrm>
          <a:off x="205572" y="838103"/>
          <a:ext cx="11681825" cy="2380799"/>
        </p:xfrm>
        <a:graphic>
          <a:graphicData uri="http://schemas.openxmlformats.org/drawingml/2006/table">
            <a:tbl>
              <a:tblPr firstRow="1" bandRow="1">
                <a:tableStyleId>{5C22544A-7EE6-4342-B048-85BDC9FD1C3A}</a:tableStyleId>
              </a:tblPr>
              <a:tblGrid>
                <a:gridCol w="788313"/>
                <a:gridCol w="1949340"/>
                <a:gridCol w="1504950"/>
                <a:gridCol w="2174243"/>
                <a:gridCol w="1007795"/>
                <a:gridCol w="1461649"/>
                <a:gridCol w="771207"/>
                <a:gridCol w="1153299"/>
                <a:gridCol w="871029"/>
              </a:tblGrid>
              <a:tr h="337665">
                <a:tc>
                  <a:txBody>
                    <a:bodyPr/>
                    <a:lstStyle/>
                    <a:p>
                      <a:pPr algn="ctr">
                        <a:spcAft>
                          <a:spcPts val="0"/>
                        </a:spcAft>
                      </a:pPr>
                      <a:r>
                        <a:rPr lang="en-GB" sz="1400" b="1" kern="1200" dirty="0">
                          <a:solidFill>
                            <a:schemeClr val="lt1"/>
                          </a:solidFill>
                          <a:latin typeface="+mn-lt"/>
                          <a:ea typeface="+mn-ea"/>
                          <a:cs typeface="Arial" panose="020B0604020202020204" pitchFamily="34" charset="0"/>
                        </a:rPr>
                        <a:t>WI code</a:t>
                      </a:r>
                      <a:endParaRPr lang="sv-SE" sz="1400" b="1" kern="1200" dirty="0">
                        <a:solidFill>
                          <a:schemeClr val="lt1"/>
                        </a:solidFill>
                        <a:latin typeface="+mn-lt"/>
                        <a:ea typeface="+mn-ea"/>
                        <a:cs typeface="Arial" panose="020B0604020202020204" pitchFamily="34" charset="0"/>
                      </a:endParaRPr>
                    </a:p>
                  </a:txBody>
                  <a:tcPr marL="9525" marR="9525" marT="9525" marB="9525" anchor="ctr">
                    <a:solidFill>
                      <a:srgbClr val="92D050"/>
                    </a:solidFill>
                  </a:tcPr>
                </a:tc>
                <a:tc>
                  <a:txBody>
                    <a:bodyPr/>
                    <a:lstStyle/>
                    <a:p>
                      <a:pPr algn="ctr">
                        <a:spcAft>
                          <a:spcPts val="0"/>
                        </a:spcAft>
                      </a:pPr>
                      <a:r>
                        <a:rPr lang="en-GB" sz="1400" b="1" kern="1200" dirty="0">
                          <a:solidFill>
                            <a:schemeClr val="lt1"/>
                          </a:solidFill>
                          <a:latin typeface="+mn-lt"/>
                          <a:ea typeface="+mn-ea"/>
                          <a:cs typeface="Arial" panose="020B0604020202020204" pitchFamily="34" charset="0"/>
                        </a:rPr>
                        <a:t>WI Title</a:t>
                      </a:r>
                      <a:endParaRPr lang="sv-SE" sz="1400" b="1" kern="1200" dirty="0">
                        <a:solidFill>
                          <a:schemeClr val="lt1"/>
                        </a:solidFill>
                        <a:latin typeface="+mn-lt"/>
                        <a:ea typeface="+mn-ea"/>
                        <a:cs typeface="Arial" panose="020B0604020202020204" pitchFamily="34" charset="0"/>
                      </a:endParaRPr>
                    </a:p>
                  </a:txBody>
                  <a:tcPr marL="9525" marR="9525" marT="9525" marB="9525" anchor="ctr">
                    <a:solidFill>
                      <a:srgbClr val="92D05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sv-SE" sz="1400" dirty="0" err="1">
                          <a:latin typeface="+mn-lt"/>
                          <a:cs typeface="Arial" panose="020B0604020202020204" pitchFamily="34" charset="0"/>
                        </a:rPr>
                        <a:t>Completion</a:t>
                      </a:r>
                      <a:r>
                        <a:rPr lang="sv-SE" sz="1400" dirty="0">
                          <a:latin typeface="+mn-lt"/>
                          <a:cs typeface="Arial" panose="020B0604020202020204" pitchFamily="34" charset="0"/>
                        </a:rPr>
                        <a:t> rate</a:t>
                      </a:r>
                    </a:p>
                  </a:txBody>
                  <a:tcPr anchor="ctr">
                    <a:solidFill>
                      <a:srgbClr val="92D05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sv-SE" sz="1400" dirty="0">
                          <a:latin typeface="+mn-lt"/>
                          <a:cs typeface="Arial" panose="020B0604020202020204" pitchFamily="34" charset="0"/>
                        </a:rPr>
                        <a:t>TS/TR</a:t>
                      </a:r>
                    </a:p>
                  </a:txBody>
                  <a:tcPr anchor="ctr">
                    <a:solidFill>
                      <a:srgbClr val="92D05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400" dirty="0" err="1">
                          <a:latin typeface="+mn-lt"/>
                          <a:cs typeface="Arial" panose="020B0604020202020204" pitchFamily="34" charset="0"/>
                        </a:rPr>
                        <a:t>Tdoc</a:t>
                      </a:r>
                      <a:r>
                        <a:rPr lang="en-US" altLang="zh-CN" sz="1400" dirty="0">
                          <a:latin typeface="+mn-lt"/>
                          <a:cs typeface="Arial" panose="020B0604020202020204" pitchFamily="34" charset="0"/>
                        </a:rPr>
                        <a:t> reference</a:t>
                      </a:r>
                      <a:endParaRPr lang="sv-SE" sz="1400" dirty="0">
                        <a:latin typeface="+mn-lt"/>
                        <a:cs typeface="Arial" panose="020B0604020202020204" pitchFamily="34" charset="0"/>
                      </a:endParaRPr>
                    </a:p>
                  </a:txBody>
                  <a:tcPr anchor="ctr">
                    <a:solidFill>
                      <a:srgbClr val="92D050"/>
                    </a:solidFill>
                  </a:tcPr>
                </a:tc>
                <a:tc>
                  <a:txBody>
                    <a:bodyPr/>
                    <a:lstStyle/>
                    <a:p>
                      <a:pPr algn="ctr"/>
                      <a:r>
                        <a:rPr lang="sv-SE" sz="1400" dirty="0">
                          <a:latin typeface="+mn-lt"/>
                          <a:cs typeface="Arial" panose="020B0604020202020204" pitchFamily="34" charset="0"/>
                        </a:rPr>
                        <a:t>Target date</a:t>
                      </a:r>
                    </a:p>
                  </a:txBody>
                  <a:tcPr anchor="ctr">
                    <a:solidFill>
                      <a:srgbClr val="92D050"/>
                    </a:solidFill>
                  </a:tcPr>
                </a:tc>
                <a:tc>
                  <a:txBody>
                    <a:bodyPr/>
                    <a:lstStyle/>
                    <a:p>
                      <a:pPr algn="ctr"/>
                      <a:r>
                        <a:rPr lang="sv-SE" sz="1400" dirty="0">
                          <a:latin typeface="+mn-lt"/>
                          <a:cs typeface="Arial" panose="020B0604020202020204" pitchFamily="34" charset="0"/>
                        </a:rPr>
                        <a:t>Rapporteur</a:t>
                      </a:r>
                    </a:p>
                  </a:txBody>
                  <a:tcPr anchor="ctr">
                    <a:solidFill>
                      <a:srgbClr val="92D050"/>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altLang="zh-CN" sz="1400" dirty="0">
                          <a:latin typeface="+mn-lt"/>
                          <a:cs typeface="Arial" panose="020B0604020202020204" pitchFamily="34" charset="0"/>
                        </a:rPr>
                        <a:t>Related</a:t>
                      </a:r>
                      <a:r>
                        <a:rPr lang="sv-SE" altLang="zh-CN" sz="1400" baseline="0" dirty="0">
                          <a:latin typeface="+mn-lt"/>
                          <a:cs typeface="Arial" panose="020B0604020202020204" pitchFamily="34" charset="0"/>
                        </a:rPr>
                        <a:t> groups</a:t>
                      </a:r>
                      <a:endParaRPr lang="sv-SE" sz="1400" dirty="0">
                        <a:latin typeface="+mn-lt"/>
                        <a:cs typeface="Arial" panose="020B0604020202020204" pitchFamily="34" charset="0"/>
                      </a:endParaRPr>
                    </a:p>
                  </a:txBody>
                  <a:tcPr anchor="ctr">
                    <a:solidFill>
                      <a:srgbClr val="92D050"/>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400" dirty="0">
                          <a:latin typeface="+mn-lt"/>
                          <a:cs typeface="Arial" panose="020B0604020202020204" pitchFamily="34" charset="0"/>
                        </a:rPr>
                        <a:t>Related</a:t>
                      </a:r>
                      <a:r>
                        <a:rPr lang="sv-SE" sz="1400" baseline="0" dirty="0">
                          <a:latin typeface="+mn-lt"/>
                          <a:cs typeface="Arial" panose="020B0604020202020204" pitchFamily="34" charset="0"/>
                        </a:rPr>
                        <a:t> </a:t>
                      </a:r>
                      <a:r>
                        <a:rPr lang="en-US" altLang="zh-CN" sz="1400" dirty="0">
                          <a:latin typeface="+mn-lt"/>
                          <a:cs typeface="Arial" panose="020B0604020202020204" pitchFamily="34" charset="0"/>
                        </a:rPr>
                        <a:t>topic</a:t>
                      </a:r>
                      <a:endParaRPr lang="sv-SE" sz="1400" dirty="0">
                        <a:latin typeface="+mn-lt"/>
                        <a:cs typeface="Arial" panose="020B0604020202020204" pitchFamily="34" charset="0"/>
                      </a:endParaRPr>
                    </a:p>
                  </a:txBody>
                  <a:tcPr anchor="ctr">
                    <a:solidFill>
                      <a:srgbClr val="92D050"/>
                    </a:solidFill>
                  </a:tcPr>
                </a:tc>
              </a:tr>
              <a:tr h="407219">
                <a:tc>
                  <a:txBody>
                    <a:bodyPr/>
                    <a:lstStyle/>
                    <a:p>
                      <a:pPr algn="ctr">
                        <a:spcAft>
                          <a:spcPts val="0"/>
                        </a:spcAft>
                      </a:pPr>
                      <a:r>
                        <a:rPr lang="en-GB" sz="1200" b="1" dirty="0">
                          <a:solidFill>
                            <a:schemeClr val="tx1"/>
                          </a:solidFill>
                          <a:effectLst/>
                          <a:latin typeface="+mn-lt"/>
                          <a:ea typeface="宋体" panose="02010600030101010101" pitchFamily="2" charset="-122"/>
                          <a:cs typeface="Arial" panose="020B0604020202020204" pitchFamily="34" charset="0"/>
                        </a:rPr>
                        <a:t>MADCOL</a:t>
                      </a:r>
                      <a:endParaRPr lang="zh-CN" sz="1200" b="1" dirty="0">
                        <a:solidFill>
                          <a:schemeClr val="tx1"/>
                        </a:solidFill>
                        <a:effectLst/>
                        <a:latin typeface="+mn-lt"/>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algn="l">
                        <a:spcAft>
                          <a:spcPts val="0"/>
                        </a:spcAft>
                      </a:pPr>
                      <a:r>
                        <a:rPr lang="en-US" sz="1200" dirty="0">
                          <a:solidFill>
                            <a:srgbClr val="000000"/>
                          </a:solidFill>
                          <a:effectLst/>
                          <a:latin typeface="+mn-lt"/>
                          <a:ea typeface="宋体" panose="02010600030101010101" pitchFamily="2" charset="-122"/>
                          <a:cs typeface="Arial" panose="020B0604020202020204" pitchFamily="34" charset="0"/>
                        </a:rPr>
                        <a:t>Management data collection control and discovery</a:t>
                      </a:r>
                      <a:endParaRPr lang="zh-CN" sz="1200" dirty="0">
                        <a:effectLst/>
                        <a:latin typeface="+mn-lt"/>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altLang="zh-CN" sz="1100" b="0" kern="1200" dirty="0" smtClean="0">
                          <a:solidFill>
                            <a:schemeClr val="tx1"/>
                          </a:solidFill>
                          <a:effectLst/>
                          <a:latin typeface="+mn-lt"/>
                          <a:ea typeface="+mn-ea"/>
                          <a:cs typeface="Arial" panose="020B0604020202020204" pitchFamily="34" charset="0"/>
                        </a:rPr>
                        <a:t>40%-&gt;40%-&gt;45%</a:t>
                      </a:r>
                      <a:endParaRPr lang="sv-SE" sz="1100" b="0" kern="1200" dirty="0">
                        <a:solidFill>
                          <a:schemeClr val="dk1"/>
                        </a:solidFill>
                        <a:effectLst/>
                        <a:latin typeface="+mn-lt"/>
                        <a:ea typeface="+mn-ea"/>
                        <a:cs typeface="Arial" panose="020B0604020202020204" pitchFamily="34" charset="0"/>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altLang="zh-CN" sz="1100" b="0" kern="1200" dirty="0" smtClean="0">
                          <a:solidFill>
                            <a:schemeClr val="tx1"/>
                          </a:solidFill>
                          <a:effectLst/>
                          <a:latin typeface="+mn-lt"/>
                          <a:ea typeface="+mn-ea"/>
                          <a:cs typeface="Arial" panose="020B0604020202020204" pitchFamily="34" charset="0"/>
                        </a:rPr>
                        <a:t>TS28.533/28.532/28.622/</a:t>
                      </a:r>
                    </a:p>
                    <a:p>
                      <a:pPr marL="0" marR="0" lvl="0" indent="0" algn="ctr" defTabSz="1219170" rtl="0" eaLnBrk="1" fontAlgn="auto" latinLnBrk="0" hangingPunct="1">
                        <a:lnSpc>
                          <a:spcPct val="100000"/>
                        </a:lnSpc>
                        <a:spcBef>
                          <a:spcPts val="0"/>
                        </a:spcBef>
                        <a:spcAft>
                          <a:spcPts val="0"/>
                        </a:spcAft>
                        <a:buClrTx/>
                        <a:buSzTx/>
                        <a:buFontTx/>
                        <a:buNone/>
                        <a:tabLst/>
                        <a:defRPr/>
                      </a:pPr>
                      <a:r>
                        <a:rPr lang="sv-SE" altLang="zh-CN" sz="1100" b="0" kern="1200" dirty="0" smtClean="0">
                          <a:solidFill>
                            <a:schemeClr val="tx1"/>
                          </a:solidFill>
                          <a:effectLst/>
                          <a:latin typeface="+mn-lt"/>
                          <a:ea typeface="+mn-ea"/>
                          <a:cs typeface="Arial" panose="020B0604020202020204" pitchFamily="34" charset="0"/>
                        </a:rPr>
                        <a:t>28.623</a:t>
                      </a:r>
                      <a:endParaRPr lang="sv-SE" sz="1100" b="0" kern="1200" dirty="0">
                        <a:solidFill>
                          <a:schemeClr val="dk1"/>
                        </a:solidFill>
                        <a:effectLst/>
                        <a:latin typeface="+mn-lt"/>
                        <a:ea typeface="+mn-ea"/>
                        <a:cs typeface="Arial" panose="020B0604020202020204" pitchFamily="34" charset="0"/>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100" b="0" kern="1200" dirty="0" smtClean="0">
                          <a:solidFill>
                            <a:schemeClr val="dk1"/>
                          </a:solidFill>
                          <a:effectLst/>
                          <a:latin typeface="+mn-lt"/>
                          <a:ea typeface="+mn-ea"/>
                          <a:cs typeface="Arial" panose="020B0604020202020204" pitchFamily="34" charset="0"/>
                        </a:rPr>
                        <a:t>SP-200465</a:t>
                      </a:r>
                      <a:endParaRPr lang="sv-SE" sz="1100" b="0" kern="1200" dirty="0">
                        <a:solidFill>
                          <a:schemeClr val="dk1"/>
                        </a:solidFill>
                        <a:effectLst/>
                        <a:latin typeface="+mn-lt"/>
                        <a:ea typeface="+mn-ea"/>
                        <a:cs typeface="Arial" panose="020B0604020202020204" pitchFamily="34" charset="0"/>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altLang="zh-CN" sz="1100" b="0" kern="1200" dirty="0" smtClean="0">
                          <a:solidFill>
                            <a:schemeClr val="dk1"/>
                          </a:solidFill>
                          <a:effectLst/>
                          <a:latin typeface="+mn-lt"/>
                          <a:ea typeface="+mn-ea"/>
                          <a:cs typeface="Arial" panose="020B0604020202020204" pitchFamily="34" charset="0"/>
                        </a:rPr>
                        <a:t>SA#95 (Mar. 2022)</a:t>
                      </a:r>
                    </a:p>
                    <a:p>
                      <a:pPr marL="0" marR="0" lvl="0" indent="0" algn="ctr" defTabSz="1219170" rtl="0" eaLnBrk="1" fontAlgn="auto" latinLnBrk="0" hangingPunct="1">
                        <a:lnSpc>
                          <a:spcPct val="100000"/>
                        </a:lnSpc>
                        <a:spcBef>
                          <a:spcPts val="0"/>
                        </a:spcBef>
                        <a:spcAft>
                          <a:spcPts val="0"/>
                        </a:spcAft>
                        <a:buClrTx/>
                        <a:buSzTx/>
                        <a:buFontTx/>
                        <a:buNone/>
                        <a:tabLst/>
                        <a:defRPr/>
                      </a:pPr>
                      <a:r>
                        <a:rPr lang="en-GB" altLang="zh-CN" sz="1100" b="1" kern="1200" dirty="0" smtClean="0">
                          <a:solidFill>
                            <a:schemeClr val="tx1"/>
                          </a:solidFill>
                          <a:effectLst/>
                          <a:latin typeface="+mn-lt"/>
                          <a:ea typeface="+mn-ea"/>
                          <a:cs typeface="Arial" panose="020B0604020202020204" pitchFamily="34" charset="0"/>
                        </a:rPr>
                        <a:t>-&gt;SA#96 (Jun. 2022)</a:t>
                      </a:r>
                      <a:endParaRPr lang="sv-SE" altLang="zh-CN" sz="1100" b="0" kern="1200" dirty="0">
                        <a:solidFill>
                          <a:schemeClr val="dk1"/>
                        </a:solidFill>
                        <a:effectLst/>
                        <a:latin typeface="+mn-lt"/>
                        <a:ea typeface="+mn-ea"/>
                        <a:cs typeface="Arial" panose="020B0604020202020204" pitchFamily="34" charset="0"/>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100" b="0" kern="1200" smtClean="0">
                          <a:solidFill>
                            <a:schemeClr val="dk1"/>
                          </a:solidFill>
                          <a:effectLst/>
                          <a:latin typeface="+mn-lt"/>
                          <a:ea typeface="+mn-ea"/>
                          <a:cs typeface="Arial" panose="020B0604020202020204" pitchFamily="34" charset="0"/>
                        </a:rPr>
                        <a:t>Nokia</a:t>
                      </a:r>
                      <a:endParaRPr lang="sv-SE" sz="1100" b="0" kern="1200" dirty="0">
                        <a:solidFill>
                          <a:schemeClr val="dk1"/>
                        </a:solidFill>
                        <a:effectLst/>
                        <a:latin typeface="+mn-lt"/>
                        <a:ea typeface="+mn-ea"/>
                        <a:cs typeface="Arial" panose="020B0604020202020204" pitchFamily="34" charset="0"/>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altLang="zh-CN" sz="1100" b="0" kern="1200" smtClean="0">
                          <a:solidFill>
                            <a:schemeClr val="tx1"/>
                          </a:solidFill>
                          <a:effectLst/>
                          <a:latin typeface="+mn-lt"/>
                          <a:ea typeface="+mn-ea"/>
                          <a:cs typeface="Arial" panose="020B0604020202020204" pitchFamily="34" charset="0"/>
                        </a:rPr>
                        <a:t>SA2/RAN2/RAN3</a:t>
                      </a:r>
                      <a:endParaRPr lang="sv-SE" sz="1100" b="0" kern="1200" dirty="0">
                        <a:solidFill>
                          <a:schemeClr val="dk1"/>
                        </a:solidFill>
                        <a:effectLst/>
                        <a:latin typeface="+mn-lt"/>
                        <a:ea typeface="+mn-ea"/>
                        <a:cs typeface="Arial" panose="020B0604020202020204" pitchFamily="34" charset="0"/>
                      </a:endParaRPr>
                    </a:p>
                  </a:txBody>
                  <a:tcPr marL="68580" marR="68580" marT="0" marB="0" anchor="ctr">
                    <a:solidFill>
                      <a:schemeClr val="tx2">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lang="sv-SE" sz="1100" b="0" kern="1200" dirty="0">
                        <a:solidFill>
                          <a:schemeClr val="dk1"/>
                        </a:solidFill>
                        <a:effectLst/>
                        <a:latin typeface="+mn-lt"/>
                        <a:ea typeface="+mn-ea"/>
                        <a:cs typeface="Arial" panose="020B0604020202020204" pitchFamily="34" charset="0"/>
                      </a:endParaRPr>
                    </a:p>
                  </a:txBody>
                  <a:tcPr marL="68580" marR="68580" marT="0" marB="0" anchor="ctr">
                    <a:solidFill>
                      <a:schemeClr val="tx2">
                        <a:lumMod val="20000"/>
                        <a:lumOff val="80000"/>
                      </a:schemeClr>
                    </a:solidFill>
                  </a:tcPr>
                </a:tc>
              </a:tr>
              <a:tr h="507442">
                <a:tc>
                  <a:txBody>
                    <a:bodyPr/>
                    <a:lstStyle/>
                    <a:p>
                      <a:pPr algn="ctr">
                        <a:spcAft>
                          <a:spcPts val="0"/>
                        </a:spcAft>
                      </a:pPr>
                      <a:r>
                        <a:rPr lang="en-GB" sz="1200" b="1" dirty="0">
                          <a:solidFill>
                            <a:schemeClr val="tx1"/>
                          </a:solidFill>
                          <a:effectLst/>
                          <a:latin typeface="+mn-lt"/>
                          <a:ea typeface="宋体" panose="02010600030101010101" pitchFamily="2" charset="-122"/>
                          <a:cs typeface="Arial" panose="020B0604020202020204" pitchFamily="34" charset="0"/>
                        </a:rPr>
                        <a:t>ePM_KPI_5G</a:t>
                      </a:r>
                      <a:endParaRPr lang="zh-CN" sz="1200" b="1" dirty="0">
                        <a:solidFill>
                          <a:schemeClr val="tx1"/>
                        </a:solidFill>
                        <a:effectLst/>
                        <a:latin typeface="+mn-lt"/>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algn="l">
                        <a:spcAft>
                          <a:spcPts val="0"/>
                        </a:spcAft>
                      </a:pPr>
                      <a:r>
                        <a:rPr lang="en-US" sz="1200">
                          <a:solidFill>
                            <a:srgbClr val="000000"/>
                          </a:solidFill>
                          <a:effectLst/>
                          <a:latin typeface="+mn-lt"/>
                          <a:ea typeface="宋体" panose="02010600030101010101" pitchFamily="2" charset="-122"/>
                          <a:cs typeface="Arial" panose="020B0604020202020204" pitchFamily="34" charset="0"/>
                        </a:rPr>
                        <a:t>Enhancements of 5G performance measurements and KPIs</a:t>
                      </a:r>
                      <a:endParaRPr lang="zh-CN" sz="1200">
                        <a:effectLst/>
                        <a:latin typeface="+mn-lt"/>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altLang="zh-CN" sz="1100" b="0" kern="1200" dirty="0" smtClean="0">
                          <a:solidFill>
                            <a:schemeClr val="tx1"/>
                          </a:solidFill>
                          <a:effectLst/>
                          <a:latin typeface="+mn-lt"/>
                          <a:ea typeface="+mn-ea"/>
                          <a:cs typeface="Arial" panose="020B0604020202020204" pitchFamily="34" charset="0"/>
                        </a:rPr>
                        <a:t>50%-&gt;60%-&gt;70%-&gt;80%</a:t>
                      </a:r>
                    </a:p>
                    <a:p>
                      <a:pPr marL="0" marR="0" lvl="0" indent="0" algn="ctr" defTabSz="1219170" rtl="0" eaLnBrk="1" fontAlgn="auto" latinLnBrk="0" hangingPunct="1">
                        <a:lnSpc>
                          <a:spcPct val="100000"/>
                        </a:lnSpc>
                        <a:spcBef>
                          <a:spcPts val="0"/>
                        </a:spcBef>
                        <a:spcAft>
                          <a:spcPts val="0"/>
                        </a:spcAft>
                        <a:buClrTx/>
                        <a:buSzTx/>
                        <a:buFontTx/>
                        <a:buNone/>
                        <a:tabLst/>
                        <a:defRPr/>
                      </a:pPr>
                      <a:r>
                        <a:rPr lang="en-US" altLang="zh-CN" sz="1100" b="0" kern="1200" dirty="0" smtClean="0">
                          <a:solidFill>
                            <a:schemeClr val="tx1"/>
                          </a:solidFill>
                          <a:effectLst/>
                          <a:latin typeface="+mn-lt"/>
                          <a:ea typeface="+mn-ea"/>
                          <a:cs typeface="Arial" panose="020B0604020202020204" pitchFamily="34" charset="0"/>
                        </a:rPr>
                        <a:t>-&gt;</a:t>
                      </a:r>
                      <a:r>
                        <a:rPr lang="en-US" altLang="zh-CN" sz="1100" b="1" kern="1200" dirty="0" smtClean="0">
                          <a:solidFill>
                            <a:srgbClr val="0000FF"/>
                          </a:solidFill>
                          <a:effectLst/>
                          <a:latin typeface="+mn-lt"/>
                          <a:ea typeface="+mn-ea"/>
                          <a:cs typeface="Arial" panose="020B0604020202020204" pitchFamily="34" charset="0"/>
                        </a:rPr>
                        <a:t>100%</a:t>
                      </a:r>
                      <a:endParaRPr lang="sv-SE" altLang="zh-CN" sz="1100" b="1" kern="1200" dirty="0" smtClean="0">
                        <a:solidFill>
                          <a:srgbClr val="0000FF"/>
                        </a:solidFill>
                        <a:effectLst/>
                        <a:latin typeface="+mn-lt"/>
                        <a:ea typeface="+mn-ea"/>
                        <a:cs typeface="Arial" panose="020B0604020202020204" pitchFamily="34" charset="0"/>
                      </a:endParaRPr>
                    </a:p>
                    <a:p>
                      <a:pPr marL="0" marR="0" lvl="0" indent="0" algn="ctr" defTabSz="1219170" rtl="0" eaLnBrk="1" fontAlgn="auto" latinLnBrk="0" hangingPunct="1">
                        <a:lnSpc>
                          <a:spcPct val="100000"/>
                        </a:lnSpc>
                        <a:spcBef>
                          <a:spcPts val="0"/>
                        </a:spcBef>
                        <a:spcAft>
                          <a:spcPts val="0"/>
                        </a:spcAft>
                        <a:buClrTx/>
                        <a:buSzTx/>
                        <a:buFontTx/>
                        <a:buNone/>
                        <a:tabLst/>
                        <a:defRPr/>
                      </a:pPr>
                      <a:endParaRPr lang="sv-SE" altLang="zh-CN" sz="1100" b="0" kern="1200" dirty="0">
                        <a:solidFill>
                          <a:schemeClr val="tx1"/>
                        </a:solidFill>
                        <a:effectLst/>
                        <a:latin typeface="+mn-lt"/>
                        <a:ea typeface="+mn-ea"/>
                        <a:cs typeface="Arial" panose="020B0604020202020204" pitchFamily="34" charset="0"/>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100" kern="1200" dirty="0" smtClean="0">
                          <a:solidFill>
                            <a:schemeClr val="dk1"/>
                          </a:solidFill>
                          <a:effectLst/>
                          <a:latin typeface="+mn-lt"/>
                          <a:ea typeface="+mn-ea"/>
                          <a:cs typeface="Arial" panose="020B0604020202020204" pitchFamily="34" charset="0"/>
                        </a:rPr>
                        <a:t>TS28.552/32.425/28.554/32.426/32.450/32.451/32.455</a:t>
                      </a:r>
                      <a:endParaRPr lang="sv-SE" sz="1100" kern="1200" dirty="0">
                        <a:solidFill>
                          <a:schemeClr val="dk1"/>
                        </a:solidFill>
                        <a:effectLst/>
                        <a:latin typeface="+mn-lt"/>
                        <a:ea typeface="+mn-ea"/>
                        <a:cs typeface="Arial" panose="020B0604020202020204" pitchFamily="34" charset="0"/>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100" kern="1200" dirty="0" smtClean="0">
                          <a:solidFill>
                            <a:schemeClr val="dk1"/>
                          </a:solidFill>
                          <a:effectLst/>
                          <a:latin typeface="+mn-lt"/>
                          <a:ea typeface="+mn-ea"/>
                          <a:cs typeface="Arial" panose="020B0604020202020204" pitchFamily="34" charset="0"/>
                        </a:rPr>
                        <a:t>SP-200462</a:t>
                      </a:r>
                      <a:endParaRPr lang="sv-SE" sz="1100" kern="1200" dirty="0">
                        <a:solidFill>
                          <a:schemeClr val="dk1"/>
                        </a:solidFill>
                        <a:effectLst/>
                        <a:latin typeface="+mn-lt"/>
                        <a:ea typeface="+mn-ea"/>
                        <a:cs typeface="Arial" panose="020B0604020202020204" pitchFamily="34" charset="0"/>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altLang="zh-CN" sz="1100" b="0" kern="1200" dirty="0" smtClean="0">
                          <a:solidFill>
                            <a:schemeClr val="dk1"/>
                          </a:solidFill>
                          <a:effectLst/>
                          <a:latin typeface="+mn-lt"/>
                          <a:ea typeface="+mn-ea"/>
                          <a:cs typeface="Arial" panose="020B0604020202020204" pitchFamily="34" charset="0"/>
                        </a:rPr>
                        <a:t>SA#95 (Mar. 2022)</a:t>
                      </a:r>
                      <a:endParaRPr lang="sv-SE" altLang="zh-CN" sz="1100" b="0" kern="1200" dirty="0">
                        <a:solidFill>
                          <a:schemeClr val="dk1"/>
                        </a:solidFill>
                        <a:effectLst/>
                        <a:latin typeface="+mn-lt"/>
                        <a:ea typeface="+mn-ea"/>
                        <a:cs typeface="Arial" panose="020B0604020202020204" pitchFamily="34" charset="0"/>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100" kern="1200" smtClean="0">
                          <a:solidFill>
                            <a:schemeClr val="dk1"/>
                          </a:solidFill>
                          <a:effectLst/>
                          <a:latin typeface="+mn-lt"/>
                          <a:ea typeface="+mn-ea"/>
                          <a:cs typeface="Arial" panose="020B0604020202020204" pitchFamily="34" charset="0"/>
                        </a:rPr>
                        <a:t>Intel</a:t>
                      </a:r>
                      <a:endParaRPr lang="sv-SE" sz="1100" kern="1200" dirty="0">
                        <a:solidFill>
                          <a:schemeClr val="dk1"/>
                        </a:solidFill>
                        <a:effectLst/>
                        <a:latin typeface="+mn-lt"/>
                        <a:ea typeface="+mn-ea"/>
                        <a:cs typeface="Arial" panose="020B0604020202020204" pitchFamily="34" charset="0"/>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altLang="zh-CN" sz="1100" b="0" kern="1200" smtClean="0">
                          <a:solidFill>
                            <a:schemeClr val="tx1"/>
                          </a:solidFill>
                          <a:effectLst/>
                          <a:latin typeface="+mn-lt"/>
                          <a:ea typeface="+mn-ea"/>
                          <a:cs typeface="Arial" panose="020B0604020202020204" pitchFamily="34" charset="0"/>
                        </a:rPr>
                        <a:t>SA2/RAN2/RAN3</a:t>
                      </a:r>
                      <a:endParaRPr lang="sv-SE" sz="1100" kern="1200" dirty="0">
                        <a:solidFill>
                          <a:schemeClr val="dk1"/>
                        </a:solidFill>
                        <a:effectLst/>
                        <a:latin typeface="+mn-lt"/>
                        <a:ea typeface="+mn-ea"/>
                        <a:cs typeface="Arial" panose="020B0604020202020204" pitchFamily="34" charset="0"/>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lang="sv-SE" sz="1100" kern="1200" dirty="0">
                        <a:solidFill>
                          <a:schemeClr val="dk1"/>
                        </a:solidFill>
                        <a:effectLst/>
                        <a:latin typeface="+mn-lt"/>
                        <a:ea typeface="+mn-ea"/>
                        <a:cs typeface="Arial" panose="020B0604020202020204" pitchFamily="34" charset="0"/>
                      </a:endParaRPr>
                    </a:p>
                  </a:txBody>
                  <a:tcPr marL="68580" marR="68580" marT="0" marB="0" anchor="ctr">
                    <a:solidFill>
                      <a:schemeClr val="tx2">
                        <a:lumMod val="20000"/>
                        <a:lumOff val="80000"/>
                      </a:schemeClr>
                    </a:solidFill>
                  </a:tcPr>
                </a:tc>
              </a:tr>
              <a:tr h="251976">
                <a:tc>
                  <a:txBody>
                    <a:bodyPr/>
                    <a:lstStyle/>
                    <a:p>
                      <a:pPr algn="ctr">
                        <a:spcAft>
                          <a:spcPts val="0"/>
                        </a:spcAft>
                      </a:pPr>
                      <a:r>
                        <a:rPr lang="en-GB" sz="1200" b="1" dirty="0">
                          <a:solidFill>
                            <a:schemeClr val="tx1"/>
                          </a:solidFill>
                          <a:effectLst/>
                          <a:latin typeface="+mn-lt"/>
                          <a:ea typeface="宋体" panose="02010600030101010101" pitchFamily="2" charset="-122"/>
                          <a:cs typeface="Arial" panose="020B0604020202020204" pitchFamily="34" charset="0"/>
                        </a:rPr>
                        <a:t>e_5GMDT</a:t>
                      </a:r>
                      <a:endParaRPr lang="zh-CN" sz="1200" b="1" dirty="0">
                        <a:solidFill>
                          <a:schemeClr val="tx1"/>
                        </a:solidFill>
                        <a:effectLst/>
                        <a:latin typeface="+mn-lt"/>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algn="l">
                        <a:spcAft>
                          <a:spcPts val="0"/>
                        </a:spcAft>
                      </a:pPr>
                      <a:r>
                        <a:rPr lang="en-GB" sz="1200" dirty="0">
                          <a:solidFill>
                            <a:srgbClr val="000000"/>
                          </a:solidFill>
                          <a:effectLst/>
                          <a:latin typeface="+mn-lt"/>
                          <a:ea typeface="宋体" panose="02010600030101010101" pitchFamily="2" charset="-122"/>
                          <a:cs typeface="Arial" panose="020B0604020202020204" pitchFamily="34" charset="0"/>
                        </a:rPr>
                        <a:t>Management of MDT enhancement in 5G</a:t>
                      </a:r>
                      <a:endParaRPr lang="zh-CN" sz="1200" dirty="0">
                        <a:effectLst/>
                        <a:latin typeface="+mn-lt"/>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1200"/>
                        </a:spcBef>
                        <a:spcAft>
                          <a:spcPts val="0"/>
                        </a:spcAft>
                        <a:buClrTx/>
                        <a:buSzTx/>
                        <a:buFontTx/>
                        <a:buNone/>
                        <a:tabLst/>
                        <a:defRPr/>
                      </a:pPr>
                      <a:r>
                        <a:rPr lang="en-US" altLang="zh-CN" sz="1100" b="0" kern="1200" dirty="0" smtClean="0">
                          <a:solidFill>
                            <a:schemeClr val="tx1"/>
                          </a:solidFill>
                          <a:effectLst/>
                          <a:latin typeface="+mn-lt"/>
                          <a:ea typeface="+mn-ea"/>
                          <a:cs typeface="Arial" panose="020B0604020202020204" pitchFamily="34" charset="0"/>
                        </a:rPr>
                        <a:t>85%-&gt;88%-&gt;95%-&gt;</a:t>
                      </a:r>
                      <a:r>
                        <a:rPr lang="en-US" altLang="zh-CN" sz="1100" b="1" kern="1200" dirty="0" smtClean="0">
                          <a:solidFill>
                            <a:srgbClr val="0000FF"/>
                          </a:solidFill>
                          <a:effectLst/>
                          <a:latin typeface="+mn-lt"/>
                          <a:ea typeface="+mn-ea"/>
                          <a:cs typeface="Arial" panose="020B0604020202020204" pitchFamily="34" charset="0"/>
                        </a:rPr>
                        <a:t>100%</a:t>
                      </a:r>
                      <a:endParaRPr lang="sv-SE" sz="1100" b="1" kern="1200" dirty="0">
                        <a:solidFill>
                          <a:srgbClr val="0000FF"/>
                        </a:solidFill>
                        <a:effectLst/>
                        <a:latin typeface="+mn-lt"/>
                        <a:ea typeface="SimSun" panose="02010600030101010101" pitchFamily="2" charset="-122"/>
                        <a:cs typeface="Arial" panose="020B0604020202020204" pitchFamily="34" charset="0"/>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altLang="zh-CN" sz="1100" kern="1200" smtClean="0">
                          <a:solidFill>
                            <a:schemeClr val="dk1"/>
                          </a:solidFill>
                          <a:effectLst/>
                          <a:latin typeface="+mn-lt"/>
                          <a:ea typeface="SimSun" panose="02010600030101010101" pitchFamily="2" charset="-122"/>
                          <a:cs typeface="Arial" panose="020B0604020202020204" pitchFamily="34" charset="0"/>
                        </a:rPr>
                        <a:t>TS32.421/32.422/32.423/28.622/28.623/28.523</a:t>
                      </a:r>
                      <a:endParaRPr lang="sv-SE" sz="1100" kern="1200" dirty="0">
                        <a:solidFill>
                          <a:schemeClr val="dk1"/>
                        </a:solidFill>
                        <a:effectLst/>
                        <a:latin typeface="+mn-lt"/>
                        <a:ea typeface="SimSun" panose="02010600030101010101" pitchFamily="2" charset="-122"/>
                        <a:cs typeface="Arial" panose="020B0604020202020204" pitchFamily="34" charset="0"/>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100" kern="1200" dirty="0" smtClean="0">
                          <a:solidFill>
                            <a:schemeClr val="dk1"/>
                          </a:solidFill>
                          <a:effectLst/>
                          <a:latin typeface="+mn-lt"/>
                          <a:ea typeface="SimSun" panose="02010600030101010101" pitchFamily="2" charset="-122"/>
                          <a:cs typeface="Arial" panose="020B0604020202020204" pitchFamily="34" charset="0"/>
                        </a:rPr>
                        <a:t>SP-200191</a:t>
                      </a:r>
                      <a:endParaRPr lang="sv-SE" sz="1100" kern="1200" dirty="0">
                        <a:solidFill>
                          <a:schemeClr val="dk1"/>
                        </a:solidFill>
                        <a:effectLst/>
                        <a:latin typeface="+mn-lt"/>
                        <a:ea typeface="SimSun" panose="02010600030101010101" pitchFamily="2" charset="-122"/>
                        <a:cs typeface="Arial" panose="020B0604020202020204" pitchFamily="34" charset="0"/>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GB" altLang="zh-CN" sz="1100" b="0" kern="1200" dirty="0" smtClean="0">
                          <a:solidFill>
                            <a:schemeClr val="tx1"/>
                          </a:solidFill>
                          <a:effectLst/>
                          <a:latin typeface="+mn-lt"/>
                          <a:ea typeface="+mn-ea"/>
                          <a:cs typeface="Arial" panose="020B0604020202020204" pitchFamily="34" charset="0"/>
                        </a:rPr>
                        <a:t>SA#95 (Mar. 2022)</a:t>
                      </a: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100" kern="1200" smtClean="0">
                          <a:solidFill>
                            <a:schemeClr val="dk1"/>
                          </a:solidFill>
                          <a:effectLst/>
                          <a:latin typeface="+mn-lt"/>
                          <a:ea typeface="SimSun" panose="02010600030101010101" pitchFamily="2" charset="-122"/>
                          <a:cs typeface="Arial" panose="020B0604020202020204" pitchFamily="34" charset="0"/>
                        </a:rPr>
                        <a:t>Ericsson</a:t>
                      </a:r>
                      <a:endParaRPr lang="sv-SE" sz="1100" kern="1200" dirty="0">
                        <a:solidFill>
                          <a:schemeClr val="dk1"/>
                        </a:solidFill>
                        <a:effectLst/>
                        <a:latin typeface="+mn-lt"/>
                        <a:ea typeface="SimSun" panose="02010600030101010101" pitchFamily="2" charset="-122"/>
                        <a:cs typeface="Arial" panose="020B0604020202020204" pitchFamily="34" charset="0"/>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altLang="zh-CN" sz="1100" b="0" kern="1200" smtClean="0">
                          <a:solidFill>
                            <a:schemeClr val="tx1"/>
                          </a:solidFill>
                          <a:effectLst/>
                          <a:latin typeface="+mn-lt"/>
                          <a:ea typeface="+mn-ea"/>
                          <a:cs typeface="Arial" panose="020B0604020202020204" pitchFamily="34" charset="0"/>
                        </a:rPr>
                        <a:t>SA2/RAN2/RAN3</a:t>
                      </a:r>
                      <a:endParaRPr lang="sv-SE" sz="1100" kern="1200" dirty="0">
                        <a:solidFill>
                          <a:schemeClr val="dk1"/>
                        </a:solidFill>
                        <a:effectLst/>
                        <a:latin typeface="+mn-lt"/>
                        <a:ea typeface="SimSun" panose="02010600030101010101" pitchFamily="2" charset="-122"/>
                        <a:cs typeface="Arial" panose="020B0604020202020204" pitchFamily="34" charset="0"/>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lang="sv-SE" sz="1100" kern="1200" dirty="0">
                        <a:solidFill>
                          <a:schemeClr val="dk1"/>
                        </a:solidFill>
                        <a:effectLst/>
                        <a:latin typeface="+mn-lt"/>
                        <a:ea typeface="SimSun" panose="02010600030101010101" pitchFamily="2" charset="-122"/>
                        <a:cs typeface="Arial" panose="020B0604020202020204" pitchFamily="34" charset="0"/>
                      </a:endParaRPr>
                    </a:p>
                  </a:txBody>
                  <a:tcPr marL="68580" marR="68580" marT="0" marB="0" anchor="ctr">
                    <a:solidFill>
                      <a:schemeClr val="tx2">
                        <a:lumMod val="20000"/>
                        <a:lumOff val="80000"/>
                      </a:schemeClr>
                    </a:solidFill>
                  </a:tcPr>
                </a:tc>
              </a:tr>
              <a:tr h="251976">
                <a:tc>
                  <a:txBody>
                    <a:bodyPr/>
                    <a:lstStyle/>
                    <a:p>
                      <a:pPr algn="ctr">
                        <a:spcAft>
                          <a:spcPts val="0"/>
                        </a:spcAft>
                      </a:pPr>
                      <a:r>
                        <a:rPr lang="en-GB" sz="1200" b="1" dirty="0" err="1">
                          <a:solidFill>
                            <a:schemeClr val="tx1"/>
                          </a:solidFill>
                          <a:effectLst/>
                          <a:latin typeface="+mn-lt"/>
                          <a:ea typeface="宋体" panose="02010600030101010101" pitchFamily="2" charset="-122"/>
                          <a:cs typeface="Arial" panose="020B0604020202020204" pitchFamily="34" charset="0"/>
                        </a:rPr>
                        <a:t>eQoE</a:t>
                      </a:r>
                      <a:endParaRPr lang="zh-CN" sz="1200" b="1" dirty="0">
                        <a:solidFill>
                          <a:schemeClr val="tx1"/>
                        </a:solidFill>
                        <a:effectLst/>
                        <a:latin typeface="+mn-lt"/>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algn="l">
                        <a:spcAft>
                          <a:spcPts val="0"/>
                        </a:spcAft>
                      </a:pPr>
                      <a:r>
                        <a:rPr lang="en-GB" sz="1200">
                          <a:solidFill>
                            <a:srgbClr val="000000"/>
                          </a:solidFill>
                          <a:effectLst/>
                          <a:latin typeface="+mn-lt"/>
                          <a:ea typeface="宋体" panose="02010600030101010101" pitchFamily="2" charset="-122"/>
                          <a:cs typeface="Arial" panose="020B0604020202020204" pitchFamily="34" charset="0"/>
                        </a:rPr>
                        <a:t>Enhancement of QoE Measurement Collection</a:t>
                      </a:r>
                      <a:endParaRPr lang="zh-CN" sz="1200">
                        <a:effectLst/>
                        <a:latin typeface="+mn-lt"/>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altLang="zh-CN" sz="1100" b="0" kern="1200" dirty="0" smtClean="0">
                          <a:solidFill>
                            <a:schemeClr val="tx1"/>
                          </a:solidFill>
                          <a:effectLst/>
                          <a:latin typeface="+mn-lt"/>
                          <a:ea typeface="+mn-ea"/>
                          <a:cs typeface="Arial" panose="020B0604020202020204" pitchFamily="34" charset="0"/>
                        </a:rPr>
                        <a:t>15%-&gt;20%-&gt;40%-&gt;60%</a:t>
                      </a:r>
                    </a:p>
                    <a:p>
                      <a:pPr marL="0" marR="0" lvl="0" indent="0" algn="ctr" defTabSz="1219170" rtl="0" eaLnBrk="1" fontAlgn="auto" latinLnBrk="0" hangingPunct="1">
                        <a:lnSpc>
                          <a:spcPct val="100000"/>
                        </a:lnSpc>
                        <a:spcBef>
                          <a:spcPts val="0"/>
                        </a:spcBef>
                        <a:spcAft>
                          <a:spcPts val="0"/>
                        </a:spcAft>
                        <a:buClrTx/>
                        <a:buSzTx/>
                        <a:buFontTx/>
                        <a:buNone/>
                        <a:tabLst/>
                        <a:defRPr/>
                      </a:pPr>
                      <a:r>
                        <a:rPr lang="en-US" altLang="zh-CN" sz="1100" b="0" kern="1200" dirty="0" smtClean="0">
                          <a:solidFill>
                            <a:schemeClr val="tx1"/>
                          </a:solidFill>
                          <a:effectLst/>
                          <a:latin typeface="+mn-lt"/>
                          <a:ea typeface="+mn-ea"/>
                          <a:cs typeface="Arial" panose="020B0604020202020204" pitchFamily="34" charset="0"/>
                        </a:rPr>
                        <a:t>-&gt;90%</a:t>
                      </a:r>
                      <a:endParaRPr lang="sv-SE" sz="1100" b="0" kern="1200" dirty="0">
                        <a:solidFill>
                          <a:schemeClr val="dk1"/>
                        </a:solidFill>
                        <a:effectLst/>
                        <a:latin typeface="+mn-lt"/>
                        <a:ea typeface="+mn-ea"/>
                        <a:cs typeface="Arial" panose="020B0604020202020204" pitchFamily="34" charset="0"/>
                      </a:endParaRPr>
                    </a:p>
                  </a:txBody>
                  <a:tcPr marL="68580" marR="68580" marT="0" marB="0" anchor="ctr">
                    <a:solidFill>
                      <a:schemeClr val="tx2">
                        <a:lumMod val="20000"/>
                        <a:lumOff val="80000"/>
                      </a:schemeClr>
                    </a:solidFill>
                  </a:tcPr>
                </a:tc>
                <a:tc>
                  <a:txBody>
                    <a:bodyPr/>
                    <a:lstStyle/>
                    <a:p>
                      <a:pPr algn="ctr">
                        <a:spcAft>
                          <a:spcPts val="0"/>
                        </a:spcAft>
                      </a:pPr>
                      <a:r>
                        <a:rPr lang="sv-SE" sz="1100" b="0" kern="1200" dirty="0" smtClean="0">
                          <a:solidFill>
                            <a:schemeClr val="dk1"/>
                          </a:solidFill>
                          <a:effectLst/>
                          <a:latin typeface="+mn-lt"/>
                          <a:ea typeface="+mn-ea"/>
                          <a:cs typeface="Arial" panose="020B0604020202020204" pitchFamily="34" charset="0"/>
                        </a:rPr>
                        <a:t>TS28.307/28.308/28.309/28.404/28.405/28.406/28.622/28.623/28.533</a:t>
                      </a:r>
                      <a:endParaRPr lang="sv-SE" sz="1100" b="0" kern="1200" dirty="0">
                        <a:solidFill>
                          <a:schemeClr val="dk1"/>
                        </a:solidFill>
                        <a:effectLst/>
                        <a:latin typeface="+mn-lt"/>
                        <a:ea typeface="+mn-ea"/>
                        <a:cs typeface="Arial" panose="020B0604020202020204" pitchFamily="34" charset="0"/>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100" b="0" kern="1200" dirty="0" smtClean="0">
                          <a:solidFill>
                            <a:schemeClr val="dk1"/>
                          </a:solidFill>
                          <a:effectLst/>
                          <a:latin typeface="+mn-lt"/>
                          <a:ea typeface="+mn-ea"/>
                          <a:cs typeface="Arial" panose="020B0604020202020204" pitchFamily="34" charset="0"/>
                        </a:rPr>
                        <a:t>SP-200193</a:t>
                      </a:r>
                      <a:endParaRPr lang="sv-SE" sz="1100" b="0" kern="1200" dirty="0">
                        <a:solidFill>
                          <a:schemeClr val="dk1"/>
                        </a:solidFill>
                        <a:effectLst/>
                        <a:latin typeface="+mn-lt"/>
                        <a:ea typeface="+mn-ea"/>
                        <a:cs typeface="Arial" panose="020B0604020202020204" pitchFamily="34" charset="0"/>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altLang="zh-CN" sz="1100" b="0" kern="1200" baseline="0" dirty="0" smtClean="0">
                          <a:solidFill>
                            <a:schemeClr val="dk1"/>
                          </a:solidFill>
                          <a:effectLst/>
                          <a:latin typeface="+mn-lt"/>
                          <a:ea typeface="+mn-ea"/>
                          <a:cs typeface="Arial" panose="020B0604020202020204" pitchFamily="34" charset="0"/>
                        </a:rPr>
                        <a:t>SA#95 (Mar. 2022)</a:t>
                      </a:r>
                    </a:p>
                    <a:p>
                      <a:pPr marL="0" marR="0" lvl="0" indent="0" algn="ctr" defTabSz="1219170" rtl="0" eaLnBrk="1" fontAlgn="auto" latinLnBrk="0" hangingPunct="1">
                        <a:lnSpc>
                          <a:spcPct val="100000"/>
                        </a:lnSpc>
                        <a:spcBef>
                          <a:spcPts val="0"/>
                        </a:spcBef>
                        <a:spcAft>
                          <a:spcPts val="0"/>
                        </a:spcAft>
                        <a:buClrTx/>
                        <a:buSzTx/>
                        <a:buFontTx/>
                        <a:buNone/>
                        <a:tabLst/>
                        <a:defRPr/>
                      </a:pPr>
                      <a:r>
                        <a:rPr lang="en-GB" altLang="zh-CN" sz="1100" b="1" kern="1200" dirty="0" smtClean="0">
                          <a:solidFill>
                            <a:schemeClr val="tx1"/>
                          </a:solidFill>
                          <a:effectLst/>
                          <a:latin typeface="+mn-lt"/>
                          <a:ea typeface="+mn-ea"/>
                          <a:cs typeface="Arial" panose="020B0604020202020204" pitchFamily="34" charset="0"/>
                        </a:rPr>
                        <a:t>-&gt;SA#96 (Jun. 2022)</a:t>
                      </a:r>
                      <a:endParaRPr lang="sv-SE" altLang="zh-CN" sz="1100" b="0" kern="1200" dirty="0">
                        <a:solidFill>
                          <a:schemeClr val="dk1"/>
                        </a:solidFill>
                        <a:effectLst/>
                        <a:latin typeface="+mn-lt"/>
                        <a:ea typeface="+mn-ea"/>
                        <a:cs typeface="Arial" panose="020B0604020202020204" pitchFamily="34" charset="0"/>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100" b="0" kern="1200" smtClean="0">
                          <a:solidFill>
                            <a:schemeClr val="dk1"/>
                          </a:solidFill>
                          <a:effectLst/>
                          <a:latin typeface="+mn-lt"/>
                          <a:ea typeface="+mn-ea"/>
                          <a:cs typeface="Arial" panose="020B0604020202020204" pitchFamily="34" charset="0"/>
                        </a:rPr>
                        <a:t>Ericsson</a:t>
                      </a:r>
                      <a:endParaRPr lang="sv-SE" sz="1100" b="0" kern="1200" dirty="0">
                        <a:solidFill>
                          <a:schemeClr val="dk1"/>
                        </a:solidFill>
                        <a:effectLst/>
                        <a:latin typeface="+mn-lt"/>
                        <a:ea typeface="+mn-ea"/>
                        <a:cs typeface="Arial" panose="020B0604020202020204" pitchFamily="34" charset="0"/>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altLang="zh-CN" sz="1100" b="0" kern="1200" dirty="0" smtClean="0">
                          <a:solidFill>
                            <a:schemeClr val="tx1"/>
                          </a:solidFill>
                          <a:effectLst/>
                          <a:latin typeface="+mn-lt"/>
                          <a:ea typeface="+mn-ea"/>
                          <a:cs typeface="Arial" panose="020B0604020202020204" pitchFamily="34" charset="0"/>
                        </a:rPr>
                        <a:t>RAN2/RAN3/SA4</a:t>
                      </a:r>
                      <a:endParaRPr lang="sv-SE" sz="1100" b="0" kern="1200" dirty="0">
                        <a:solidFill>
                          <a:schemeClr val="dk1"/>
                        </a:solidFill>
                        <a:effectLst/>
                        <a:latin typeface="+mn-lt"/>
                        <a:ea typeface="+mn-ea"/>
                        <a:cs typeface="Arial" panose="020B0604020202020204" pitchFamily="34" charset="0"/>
                      </a:endParaRPr>
                    </a:p>
                  </a:txBody>
                  <a:tcPr marL="68580" marR="68580" marT="0" marB="0" anchor="ctr">
                    <a:solidFill>
                      <a:schemeClr val="tx2">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lang="sv-SE" sz="1100" b="0" kern="1200" dirty="0">
                        <a:solidFill>
                          <a:schemeClr val="dk1"/>
                        </a:solidFill>
                        <a:effectLst/>
                        <a:latin typeface="+mn-lt"/>
                        <a:ea typeface="+mn-ea"/>
                        <a:cs typeface="Arial" panose="020B0604020202020204" pitchFamily="34" charset="0"/>
                      </a:endParaRPr>
                    </a:p>
                  </a:txBody>
                  <a:tcPr marL="68580" marR="68580" marT="0" marB="0" anchor="ctr">
                    <a:solidFill>
                      <a:schemeClr val="tx2">
                        <a:lumMod val="20000"/>
                        <a:lumOff val="80000"/>
                      </a:schemeClr>
                    </a:solidFill>
                  </a:tcPr>
                </a:tc>
              </a:tr>
            </a:tbl>
          </a:graphicData>
        </a:graphic>
      </p:graphicFrame>
      <p:sp>
        <p:nvSpPr>
          <p:cNvPr id="6" name="矩形 5"/>
          <p:cNvSpPr/>
          <p:nvPr/>
        </p:nvSpPr>
        <p:spPr>
          <a:xfrm>
            <a:off x="110534" y="3511290"/>
            <a:ext cx="6693920" cy="3323987"/>
          </a:xfrm>
          <a:prstGeom prst="rect">
            <a:avLst/>
          </a:prstGeom>
          <a:solidFill>
            <a:schemeClr val="bg1"/>
          </a:solidFill>
        </p:spPr>
        <p:txBody>
          <a:bodyPr wrap="square">
            <a:spAutoFit/>
          </a:bodyPr>
          <a:lstStyle/>
          <a:p>
            <a:r>
              <a:rPr lang="en-US" altLang="zh-CN" sz="1000" b="1" dirty="0" smtClean="0">
                <a:solidFill>
                  <a:srgbClr val="FF0000"/>
                </a:solidFill>
                <a:latin typeface="+mj-lt"/>
                <a:cs typeface="Arial" charset="0"/>
              </a:rPr>
              <a:t>MADCOL</a:t>
            </a:r>
            <a:r>
              <a:rPr lang="en-US" altLang="zh-CN" sz="1000" b="1" dirty="0">
                <a:solidFill>
                  <a:srgbClr val="FF0000"/>
                </a:solidFill>
                <a:latin typeface="+mj-lt"/>
                <a:cs typeface="Arial" charset="0"/>
              </a:rPr>
              <a:t>:</a:t>
            </a:r>
            <a:r>
              <a:rPr lang="en-US" altLang="zh-CN" sz="1000" dirty="0">
                <a:solidFill>
                  <a:srgbClr val="FF0000"/>
                </a:solidFill>
                <a:latin typeface="+mj-lt"/>
                <a:cs typeface="Arial" charset="0"/>
              </a:rPr>
              <a:t> </a:t>
            </a:r>
            <a:endParaRPr lang="en-US" altLang="zh-CN" sz="1000" dirty="0" smtClean="0">
              <a:solidFill>
                <a:srgbClr val="FF0000"/>
              </a:solidFill>
              <a:latin typeface="+mj-lt"/>
              <a:cs typeface="Arial" charset="0"/>
            </a:endParaRPr>
          </a:p>
          <a:p>
            <a:pPr marL="171450" indent="-171450">
              <a:buFont typeface="Wingdings" panose="05000000000000000000" pitchFamily="2" charset="2"/>
              <a:buChar char="Ø"/>
            </a:pPr>
            <a:r>
              <a:rPr lang="en-US" altLang="zh-CN" sz="1000" dirty="0" smtClean="0">
                <a:latin typeface="+mj-lt"/>
                <a:cs typeface="Arial" charset="0"/>
              </a:rPr>
              <a:t>Email </a:t>
            </a:r>
            <a:r>
              <a:rPr lang="en-US" altLang="zh-CN" sz="1000" dirty="0">
                <a:latin typeface="+mj-lt"/>
                <a:cs typeface="Arial" charset="0"/>
              </a:rPr>
              <a:t>approval of S5-221362 “Rel-17 Input to </a:t>
            </a:r>
            <a:r>
              <a:rPr lang="en-US" altLang="zh-CN" sz="1000" dirty="0" err="1">
                <a:latin typeface="+mj-lt"/>
                <a:cs typeface="Arial" charset="0"/>
              </a:rPr>
              <a:t>DraftCR</a:t>
            </a:r>
            <a:r>
              <a:rPr lang="en-US" altLang="zh-CN" sz="1000" dirty="0">
                <a:latin typeface="+mj-lt"/>
                <a:cs typeface="Arial" charset="0"/>
              </a:rPr>
              <a:t> 28.537 Add requirements for context data” is requested</a:t>
            </a:r>
          </a:p>
          <a:p>
            <a:pPr marL="171450" indent="-171450">
              <a:buFont typeface="Wingdings" panose="05000000000000000000" pitchFamily="2" charset="2"/>
              <a:buChar char="Ø"/>
            </a:pPr>
            <a:r>
              <a:rPr lang="en-US" altLang="zh-CN" sz="1000" dirty="0" smtClean="0">
                <a:latin typeface="+mj-lt"/>
                <a:cs typeface="Arial" charset="0"/>
              </a:rPr>
              <a:t>S5-221577d1 </a:t>
            </a:r>
            <a:r>
              <a:rPr lang="en-US" altLang="zh-CN" sz="1000" dirty="0">
                <a:latin typeface="+mj-lt"/>
                <a:cs typeface="Arial" charset="0"/>
              </a:rPr>
              <a:t>“WI Exception MADCOL” was already sent on the reflector, no comments received</a:t>
            </a:r>
          </a:p>
          <a:p>
            <a:pPr marL="171450" indent="-171450">
              <a:buFont typeface="Wingdings" panose="05000000000000000000" pitchFamily="2" charset="2"/>
              <a:buChar char="Ø"/>
            </a:pPr>
            <a:r>
              <a:rPr lang="en-US" altLang="zh-CN" sz="1000" dirty="0" smtClean="0">
                <a:latin typeface="+mj-lt"/>
                <a:cs typeface="Arial" charset="0"/>
              </a:rPr>
              <a:t>S5-221576d1 </a:t>
            </a:r>
            <a:r>
              <a:rPr lang="en-US" altLang="zh-CN" sz="1000" dirty="0">
                <a:latin typeface="+mj-lt"/>
                <a:cs typeface="Arial" charset="0"/>
              </a:rPr>
              <a:t>“Revised WID Management data collection control and discovery” down scoping Rel-18 was already sent on the reflector, no comments received</a:t>
            </a:r>
          </a:p>
          <a:p>
            <a:pPr marL="171450" indent="-171450">
              <a:buFont typeface="Wingdings" panose="05000000000000000000" pitchFamily="2" charset="2"/>
              <a:buChar char="Ø"/>
            </a:pPr>
            <a:r>
              <a:rPr lang="en-US" altLang="zh-CN" sz="1000" dirty="0" smtClean="0">
                <a:latin typeface="+mj-lt"/>
                <a:cs typeface="Arial" charset="0"/>
              </a:rPr>
              <a:t>Reduced </a:t>
            </a:r>
            <a:r>
              <a:rPr lang="en-US" altLang="zh-CN" sz="1000" dirty="0">
                <a:latin typeface="+mj-lt"/>
                <a:cs typeface="Arial" charset="0"/>
              </a:rPr>
              <a:t>scope focuses on requesting data without detailed knowledge of the network deployment, and on discovering and retrieving historical data (as agreed in a SA5 </a:t>
            </a:r>
            <a:r>
              <a:rPr lang="en-US" altLang="zh-CN" sz="1000" dirty="0" err="1">
                <a:latin typeface="+mj-lt"/>
                <a:cs typeface="Arial" charset="0"/>
              </a:rPr>
              <a:t>conf</a:t>
            </a:r>
            <a:r>
              <a:rPr lang="en-US" altLang="zh-CN" sz="1000" dirty="0">
                <a:latin typeface="+mj-lt"/>
                <a:cs typeface="Arial" charset="0"/>
              </a:rPr>
              <a:t> call)</a:t>
            </a:r>
          </a:p>
          <a:p>
            <a:endParaRPr lang="en-US" altLang="zh-CN" sz="1000" b="1" dirty="0" smtClean="0">
              <a:solidFill>
                <a:prstClr val="black"/>
              </a:solidFill>
              <a:latin typeface="+mj-lt"/>
              <a:cs typeface="Arial" charset="0"/>
            </a:endParaRPr>
          </a:p>
          <a:p>
            <a:r>
              <a:rPr lang="en-US" altLang="zh-CN" sz="1000" b="1" dirty="0" err="1" smtClean="0">
                <a:solidFill>
                  <a:srgbClr val="FF0000"/>
                </a:solidFill>
                <a:latin typeface="+mj-lt"/>
                <a:cs typeface="Arial" charset="0"/>
              </a:rPr>
              <a:t>eQoE</a:t>
            </a:r>
            <a:r>
              <a:rPr lang="en-US" altLang="zh-CN" sz="1000" b="1" dirty="0" smtClean="0">
                <a:solidFill>
                  <a:srgbClr val="FF0000"/>
                </a:solidFill>
                <a:latin typeface="+mj-lt"/>
                <a:cs typeface="Arial" charset="0"/>
              </a:rPr>
              <a:t>: </a:t>
            </a:r>
            <a:r>
              <a:rPr lang="en-US" altLang="zh-CN" sz="1000" dirty="0" smtClean="0">
                <a:latin typeface="+mj-lt"/>
              </a:rPr>
              <a:t>Short </a:t>
            </a:r>
            <a:r>
              <a:rPr lang="en-US" altLang="zh-CN" sz="1000" dirty="0">
                <a:latin typeface="+mj-lt"/>
              </a:rPr>
              <a:t>summary of work item progress in Rel17:</a:t>
            </a:r>
          </a:p>
          <a:p>
            <a:pPr marL="171450" indent="-171450">
              <a:buFont typeface="Wingdings" panose="05000000000000000000" pitchFamily="2" charset="2"/>
              <a:buChar char="Ø"/>
            </a:pPr>
            <a:r>
              <a:rPr lang="en-US" altLang="zh-CN" sz="1000" dirty="0" err="1" smtClean="0">
                <a:latin typeface="+mj-lt"/>
              </a:rPr>
              <a:t>Signalling</a:t>
            </a:r>
            <a:r>
              <a:rPr lang="en-US" altLang="zh-CN" sz="1000" dirty="0" smtClean="0">
                <a:latin typeface="+mj-lt"/>
              </a:rPr>
              <a:t> </a:t>
            </a:r>
            <a:r>
              <a:rPr lang="en-US" altLang="zh-CN" sz="1000" dirty="0">
                <a:latin typeface="+mj-lt"/>
              </a:rPr>
              <a:t>Based Activation added for LTE and UTRAN.</a:t>
            </a:r>
          </a:p>
          <a:p>
            <a:r>
              <a:rPr lang="en-US" altLang="zh-CN" sz="1000" dirty="0" smtClean="0">
                <a:latin typeface="+mj-lt"/>
              </a:rPr>
              <a:t>Functionality </a:t>
            </a:r>
            <a:r>
              <a:rPr lang="en-US" altLang="zh-CN" sz="1000" dirty="0">
                <a:latin typeface="+mj-lt"/>
              </a:rPr>
              <a:t>added for NR:</a:t>
            </a:r>
          </a:p>
          <a:p>
            <a:pPr marL="171450" indent="-171450">
              <a:buFont typeface="Wingdings" panose="05000000000000000000" pitchFamily="2" charset="2"/>
              <a:buChar char="Ø"/>
            </a:pPr>
            <a:r>
              <a:rPr lang="en-US" altLang="zh-CN" sz="1000" dirty="0" smtClean="0">
                <a:latin typeface="+mj-lt"/>
              </a:rPr>
              <a:t>Management </a:t>
            </a:r>
            <a:r>
              <a:rPr lang="en-US" altLang="zh-CN" sz="1000" dirty="0">
                <a:latin typeface="+mj-lt"/>
              </a:rPr>
              <a:t>Based Activation </a:t>
            </a:r>
          </a:p>
          <a:p>
            <a:pPr marL="171450" indent="-171450">
              <a:buFont typeface="Wingdings" panose="05000000000000000000" pitchFamily="2" charset="2"/>
              <a:buChar char="Ø"/>
            </a:pPr>
            <a:r>
              <a:rPr lang="en-US" altLang="zh-CN" sz="1000" dirty="0" smtClean="0">
                <a:latin typeface="+mj-lt"/>
              </a:rPr>
              <a:t>Temporary </a:t>
            </a:r>
            <a:r>
              <a:rPr lang="en-US" altLang="zh-CN" sz="1000" dirty="0">
                <a:latin typeface="+mj-lt"/>
              </a:rPr>
              <a:t>stop and restart during RAN overload</a:t>
            </a:r>
          </a:p>
          <a:p>
            <a:pPr marL="171450" indent="-171450">
              <a:buFont typeface="Wingdings" panose="05000000000000000000" pitchFamily="2" charset="2"/>
              <a:buChar char="Ø"/>
            </a:pPr>
            <a:r>
              <a:rPr lang="en-US" altLang="zh-CN" sz="1000" dirty="0" smtClean="0">
                <a:latin typeface="+mj-lt"/>
              </a:rPr>
              <a:t>NR </a:t>
            </a:r>
            <a:r>
              <a:rPr lang="en-US" altLang="zh-CN" sz="1000" dirty="0">
                <a:latin typeface="+mj-lt"/>
              </a:rPr>
              <a:t>service Virtual Reality (VR)</a:t>
            </a:r>
          </a:p>
          <a:p>
            <a:pPr marL="171450" indent="-171450">
              <a:buFont typeface="Wingdings" panose="05000000000000000000" pitchFamily="2" charset="2"/>
              <a:buChar char="Ø"/>
            </a:pPr>
            <a:r>
              <a:rPr lang="en-US" altLang="zh-CN" sz="1000" dirty="0" err="1" smtClean="0">
                <a:latin typeface="+mj-lt"/>
              </a:rPr>
              <a:t>Signalling</a:t>
            </a:r>
            <a:r>
              <a:rPr lang="en-US" altLang="zh-CN" sz="1000" dirty="0" smtClean="0">
                <a:latin typeface="+mj-lt"/>
              </a:rPr>
              <a:t> </a:t>
            </a:r>
            <a:r>
              <a:rPr lang="en-US" altLang="zh-CN" sz="1000" dirty="0">
                <a:latin typeface="+mj-lt"/>
              </a:rPr>
              <a:t>Based Activation</a:t>
            </a:r>
          </a:p>
          <a:p>
            <a:endParaRPr lang="en-US" altLang="zh-CN" sz="1000" dirty="0" smtClean="0">
              <a:latin typeface="+mj-lt"/>
            </a:endParaRPr>
          </a:p>
          <a:p>
            <a:r>
              <a:rPr lang="en-US" altLang="zh-CN" sz="1000" b="1" dirty="0">
                <a:solidFill>
                  <a:srgbClr val="FF0000"/>
                </a:solidFill>
                <a:latin typeface="+mj-lt"/>
              </a:rPr>
              <a:t>e_5GMDT: </a:t>
            </a:r>
            <a:r>
              <a:rPr lang="en-US" altLang="zh-CN" sz="1000" dirty="0">
                <a:latin typeface="+mj-lt"/>
              </a:rPr>
              <a:t>The following items have been approved for WI e-5GMDT during this e-meeting:</a:t>
            </a:r>
          </a:p>
          <a:p>
            <a:r>
              <a:rPr lang="en-US" altLang="zh-CN" sz="1000" dirty="0">
                <a:latin typeface="+mj-lt"/>
              </a:rPr>
              <a:t>Add MDT reporting for NR</a:t>
            </a:r>
          </a:p>
          <a:p>
            <a:r>
              <a:rPr lang="en-US" altLang="zh-CN" sz="1000" dirty="0">
                <a:latin typeface="+mj-lt"/>
              </a:rPr>
              <a:t>Add MDT </a:t>
            </a:r>
            <a:r>
              <a:rPr lang="en-US" altLang="zh-CN" sz="1000" dirty="0" err="1">
                <a:latin typeface="+mj-lt"/>
              </a:rPr>
              <a:t>signalling</a:t>
            </a:r>
            <a:r>
              <a:rPr lang="en-US" altLang="zh-CN" sz="1000" dirty="0">
                <a:latin typeface="+mj-lt"/>
              </a:rPr>
              <a:t> activation and deactivation mechanisms in a split architecture for NR</a:t>
            </a:r>
          </a:p>
          <a:p>
            <a:r>
              <a:rPr lang="en-US" altLang="zh-CN" sz="1000" dirty="0">
                <a:latin typeface="+mj-lt"/>
              </a:rPr>
              <a:t>Add MDT management activation and deactivation mechanism in the case of split architecture for NR</a:t>
            </a:r>
          </a:p>
          <a:p>
            <a:r>
              <a:rPr lang="en-US" altLang="zh-CN" sz="1000" dirty="0">
                <a:latin typeface="+mj-lt"/>
              </a:rPr>
              <a:t>Add parameter to configure beam level measurements in NR </a:t>
            </a:r>
            <a:r>
              <a:rPr lang="en-US" altLang="zh-CN" sz="1000" dirty="0" smtClean="0">
                <a:latin typeface="+mj-lt"/>
              </a:rPr>
              <a:t>MDT</a:t>
            </a:r>
            <a:endParaRPr lang="en-US" altLang="zh-CN" sz="1000" dirty="0">
              <a:latin typeface="+mj-lt"/>
            </a:endParaRPr>
          </a:p>
        </p:txBody>
      </p:sp>
    </p:spTree>
    <p:extLst>
      <p:ext uri="{BB962C8B-B14F-4D97-AF65-F5344CB8AC3E}">
        <p14:creationId xmlns:p14="http://schemas.microsoft.com/office/powerpoint/2010/main" val="90503168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205572" y="4603"/>
            <a:ext cx="10139206" cy="920688"/>
          </a:xfrm>
          <a:prstGeom prst="rect">
            <a:avLst/>
          </a:prstGeom>
        </p:spPr>
        <p:txBody>
          <a:bodyPr/>
          <a:lstStyle>
            <a:lvl1pPr algn="ctr" rtl="0" eaLnBrk="0" fontAlgn="base" hangingPunct="0">
              <a:spcBef>
                <a:spcPct val="0"/>
              </a:spcBef>
              <a:spcAft>
                <a:spcPct val="0"/>
              </a:spcAft>
              <a:defRPr sz="4200">
                <a:solidFill>
                  <a:srgbClr val="FF0000"/>
                </a:solidFill>
                <a:latin typeface="+mj-lt"/>
                <a:ea typeface="+mj-ea"/>
                <a:cs typeface="+mj-cs"/>
              </a:defRPr>
            </a:lvl1pPr>
            <a:lvl2pPr algn="ctr" rtl="0" eaLnBrk="0" fontAlgn="base" hangingPunct="0">
              <a:spcBef>
                <a:spcPct val="0"/>
              </a:spcBef>
              <a:spcAft>
                <a:spcPct val="0"/>
              </a:spcAft>
              <a:defRPr sz="4200">
                <a:solidFill>
                  <a:srgbClr val="FF0000"/>
                </a:solidFill>
                <a:latin typeface="Calibri" pitchFamily="34" charset="0"/>
              </a:defRPr>
            </a:lvl2pPr>
            <a:lvl3pPr algn="ctr" rtl="0" eaLnBrk="0" fontAlgn="base" hangingPunct="0">
              <a:spcBef>
                <a:spcPct val="0"/>
              </a:spcBef>
              <a:spcAft>
                <a:spcPct val="0"/>
              </a:spcAft>
              <a:defRPr sz="4200">
                <a:solidFill>
                  <a:srgbClr val="FF0000"/>
                </a:solidFill>
                <a:latin typeface="Calibri" pitchFamily="34" charset="0"/>
              </a:defRPr>
            </a:lvl3pPr>
            <a:lvl4pPr algn="ctr" rtl="0" eaLnBrk="0" fontAlgn="base" hangingPunct="0">
              <a:spcBef>
                <a:spcPct val="0"/>
              </a:spcBef>
              <a:spcAft>
                <a:spcPct val="0"/>
              </a:spcAft>
              <a:defRPr sz="4200">
                <a:solidFill>
                  <a:srgbClr val="FF0000"/>
                </a:solidFill>
                <a:latin typeface="Calibri" pitchFamily="34" charset="0"/>
              </a:defRPr>
            </a:lvl4pPr>
            <a:lvl5pPr algn="ctr" rtl="0" eaLnBrk="0" fontAlgn="base" hangingPunct="0">
              <a:spcBef>
                <a:spcPct val="0"/>
              </a:spcBef>
              <a:spcAft>
                <a:spcPct val="0"/>
              </a:spcAft>
              <a:defRPr sz="4200">
                <a:solidFill>
                  <a:srgbClr val="FF0000"/>
                </a:solidFill>
                <a:latin typeface="Calibri" pitchFamily="34" charset="0"/>
              </a:defRPr>
            </a:lvl5pPr>
            <a:lvl6pPr marL="609585" algn="ctr" rtl="0" eaLnBrk="0" fontAlgn="base" hangingPunct="0">
              <a:spcBef>
                <a:spcPct val="0"/>
              </a:spcBef>
              <a:spcAft>
                <a:spcPct val="0"/>
              </a:spcAft>
              <a:defRPr sz="4267">
                <a:solidFill>
                  <a:srgbClr val="FF0000"/>
                </a:solidFill>
                <a:latin typeface="Calibri" pitchFamily="34" charset="0"/>
              </a:defRPr>
            </a:lvl6pPr>
            <a:lvl7pPr marL="1219170" algn="ctr" rtl="0" eaLnBrk="0" fontAlgn="base" hangingPunct="0">
              <a:spcBef>
                <a:spcPct val="0"/>
              </a:spcBef>
              <a:spcAft>
                <a:spcPct val="0"/>
              </a:spcAft>
              <a:defRPr sz="4267">
                <a:solidFill>
                  <a:srgbClr val="FF0000"/>
                </a:solidFill>
                <a:latin typeface="Calibri" pitchFamily="34" charset="0"/>
              </a:defRPr>
            </a:lvl7pPr>
            <a:lvl8pPr marL="1828754" algn="ctr" rtl="0" eaLnBrk="0" fontAlgn="base" hangingPunct="0">
              <a:spcBef>
                <a:spcPct val="0"/>
              </a:spcBef>
              <a:spcAft>
                <a:spcPct val="0"/>
              </a:spcAft>
              <a:defRPr sz="4267">
                <a:solidFill>
                  <a:srgbClr val="FF0000"/>
                </a:solidFill>
                <a:latin typeface="Calibri" pitchFamily="34" charset="0"/>
              </a:defRPr>
            </a:lvl8pPr>
            <a:lvl9pPr marL="2438339" algn="ctr" rtl="0" eaLnBrk="0" fontAlgn="base" hangingPunct="0">
              <a:spcBef>
                <a:spcPct val="0"/>
              </a:spcBef>
              <a:spcAft>
                <a:spcPct val="0"/>
              </a:spcAft>
              <a:defRPr sz="4267">
                <a:solidFill>
                  <a:srgbClr val="FF0000"/>
                </a:solidFill>
                <a:latin typeface="Calibri" pitchFamily="34" charset="0"/>
              </a:defRPr>
            </a:lvl9pPr>
          </a:lstStyle>
          <a:p>
            <a:r>
              <a:rPr lang="en-US" altLang="zh-CN" sz="3200" kern="0" dirty="0"/>
              <a:t>Rel-17 WI </a:t>
            </a:r>
            <a:r>
              <a:rPr lang="en-US" altLang="zh-CN" sz="3200" kern="0" dirty="0" err="1" smtClean="0"/>
              <a:t>adNRM</a:t>
            </a:r>
            <a:r>
              <a:rPr lang="en-US" altLang="zh-CN" sz="3200" kern="0" dirty="0" smtClean="0"/>
              <a:t>/MANS/FIMA/ECM/NSA_SBMA</a:t>
            </a:r>
            <a:endParaRPr lang="sv-SE" sz="3200" kern="0" dirty="0"/>
          </a:p>
        </p:txBody>
      </p:sp>
      <p:sp>
        <p:nvSpPr>
          <p:cNvPr id="9" name="矩形 8"/>
          <p:cNvSpPr/>
          <p:nvPr/>
        </p:nvSpPr>
        <p:spPr>
          <a:xfrm>
            <a:off x="82004" y="3597968"/>
            <a:ext cx="5663600" cy="2800767"/>
          </a:xfrm>
          <a:prstGeom prst="rect">
            <a:avLst/>
          </a:prstGeom>
          <a:ln>
            <a:noFill/>
          </a:ln>
        </p:spPr>
        <p:txBody>
          <a:bodyPr wrap="square">
            <a:spAutoFit/>
          </a:bodyPr>
          <a:lstStyle/>
          <a:p>
            <a:pPr lvl="0" defTabSz="1219170" eaLnBrk="1" fontAlgn="auto" hangingPunct="1">
              <a:spcBef>
                <a:spcPts val="0"/>
              </a:spcBef>
              <a:spcAft>
                <a:spcPts val="0"/>
              </a:spcAft>
              <a:defRPr/>
            </a:pPr>
            <a:r>
              <a:rPr lang="en-US" altLang="zh-CN" sz="1100" b="1" dirty="0" err="1" smtClean="0">
                <a:solidFill>
                  <a:srgbClr val="FF0000"/>
                </a:solidFill>
                <a:latin typeface="+mn-lt"/>
                <a:cs typeface="Arial" charset="0"/>
              </a:rPr>
              <a:t>adNRM</a:t>
            </a:r>
            <a:r>
              <a:rPr lang="en-US" altLang="zh-CN" sz="1100" b="1" dirty="0" smtClean="0">
                <a:solidFill>
                  <a:srgbClr val="FF0000"/>
                </a:solidFill>
                <a:latin typeface="+mn-lt"/>
                <a:cs typeface="Arial" charset="0"/>
              </a:rPr>
              <a:t>: </a:t>
            </a:r>
            <a:r>
              <a:rPr lang="en-US" altLang="zh-CN" sz="1100" dirty="0" smtClean="0">
                <a:latin typeface="+mn-lt"/>
                <a:cs typeface="Arial" charset="0"/>
              </a:rPr>
              <a:t>A </a:t>
            </a:r>
            <a:r>
              <a:rPr lang="en-US" altLang="zh-CN" sz="1100" dirty="0">
                <a:latin typeface="+mn-lt"/>
                <a:cs typeface="Arial" charset="0"/>
              </a:rPr>
              <a:t>few correction CR approved to fix NR, 5GC and slicing issues. NRM enhancements for </a:t>
            </a:r>
            <a:r>
              <a:rPr lang="en-US" altLang="zh-CN" sz="1100" dirty="0" err="1">
                <a:latin typeface="+mn-lt"/>
                <a:cs typeface="Arial" charset="0"/>
              </a:rPr>
              <a:t>SMFFunction</a:t>
            </a:r>
            <a:r>
              <a:rPr lang="en-US" altLang="zh-CN" sz="1100" dirty="0">
                <a:latin typeface="+mn-lt"/>
                <a:cs typeface="Arial" charset="0"/>
              </a:rPr>
              <a:t> and Asynchronous operation NRM are discussed, email approval will be done. </a:t>
            </a:r>
            <a:endParaRPr lang="en-US" altLang="zh-CN" sz="1100" dirty="0" smtClean="0">
              <a:latin typeface="+mn-lt"/>
              <a:cs typeface="Arial" charset="0"/>
            </a:endParaRPr>
          </a:p>
          <a:p>
            <a:pPr lvl="0" defTabSz="1219170" eaLnBrk="1" fontAlgn="auto" hangingPunct="1">
              <a:spcBef>
                <a:spcPts val="0"/>
              </a:spcBef>
              <a:spcAft>
                <a:spcPts val="0"/>
              </a:spcAft>
              <a:defRPr/>
            </a:pPr>
            <a:endParaRPr lang="en-US" altLang="zh-CN" sz="1100" b="1" dirty="0" smtClean="0">
              <a:solidFill>
                <a:srgbClr val="FF0000"/>
              </a:solidFill>
              <a:latin typeface="+mn-lt"/>
              <a:cs typeface="Arial" charset="0"/>
            </a:endParaRPr>
          </a:p>
          <a:p>
            <a:pPr lvl="0" defTabSz="1219170" eaLnBrk="1" fontAlgn="auto" hangingPunct="1">
              <a:spcBef>
                <a:spcPts val="0"/>
              </a:spcBef>
              <a:spcAft>
                <a:spcPts val="0"/>
              </a:spcAft>
              <a:defRPr/>
            </a:pPr>
            <a:r>
              <a:rPr lang="en-US" altLang="zh-CN" sz="1100" b="1" dirty="0" smtClean="0">
                <a:solidFill>
                  <a:srgbClr val="FF0000"/>
                </a:solidFill>
                <a:latin typeface="+mn-lt"/>
                <a:cs typeface="Arial" charset="0"/>
              </a:rPr>
              <a:t>MANS</a:t>
            </a:r>
            <a:r>
              <a:rPr lang="en-US" altLang="zh-CN" sz="1100" b="1" dirty="0">
                <a:solidFill>
                  <a:srgbClr val="FF0000"/>
                </a:solidFill>
                <a:latin typeface="+mn-lt"/>
                <a:cs typeface="Arial" charset="0"/>
              </a:rPr>
              <a:t>: </a:t>
            </a:r>
            <a:r>
              <a:rPr lang="en-US" altLang="zh-CN" sz="1100" dirty="0">
                <a:solidFill>
                  <a:prstClr val="black"/>
                </a:solidFill>
                <a:latin typeface="+mn-lt"/>
                <a:cs typeface="Arial" charset="0"/>
              </a:rPr>
              <a:t>The following items have been approved for WI MANS during this </a:t>
            </a:r>
            <a:r>
              <a:rPr lang="en-US" altLang="zh-CN" sz="1100" dirty="0" smtClean="0">
                <a:solidFill>
                  <a:prstClr val="black"/>
                </a:solidFill>
                <a:latin typeface="+mn-lt"/>
                <a:cs typeface="Arial" charset="0"/>
              </a:rPr>
              <a:t>e-meeting</a:t>
            </a:r>
          </a:p>
          <a:p>
            <a:pPr marL="171450" lvl="0" indent="-171450" defTabSz="1219170" eaLnBrk="1" fontAlgn="auto" hangingPunct="1">
              <a:spcBef>
                <a:spcPts val="0"/>
              </a:spcBef>
              <a:spcAft>
                <a:spcPts val="0"/>
              </a:spcAft>
              <a:buFont typeface="Wingdings" panose="05000000000000000000" pitchFamily="2" charset="2"/>
              <a:buChar char="Ø"/>
              <a:defRPr/>
            </a:pPr>
            <a:r>
              <a:rPr lang="en-US" altLang="zh-CN" sz="1100" dirty="0">
                <a:solidFill>
                  <a:prstClr val="black"/>
                </a:solidFill>
                <a:latin typeface="+mn-lt"/>
                <a:cs typeface="Arial" charset="0"/>
              </a:rPr>
              <a:t>CR TS 28.541 Alignment on NR NRM for MOCN network </a:t>
            </a:r>
            <a:r>
              <a:rPr lang="en-US" altLang="zh-CN" sz="1100" dirty="0" smtClean="0">
                <a:solidFill>
                  <a:prstClr val="black"/>
                </a:solidFill>
                <a:latin typeface="+mn-lt"/>
                <a:cs typeface="Arial" charset="0"/>
              </a:rPr>
              <a:t>sharing</a:t>
            </a:r>
          </a:p>
          <a:p>
            <a:pPr marL="171450" lvl="0" indent="-171450" defTabSz="1219170" eaLnBrk="1" fontAlgn="auto" hangingPunct="1">
              <a:spcBef>
                <a:spcPts val="0"/>
              </a:spcBef>
              <a:spcAft>
                <a:spcPts val="0"/>
              </a:spcAft>
              <a:buFont typeface="Wingdings" panose="05000000000000000000" pitchFamily="2" charset="2"/>
              <a:buChar char="Ø"/>
              <a:defRPr/>
            </a:pPr>
            <a:r>
              <a:rPr lang="en-US" altLang="zh-CN" sz="1100" dirty="0" smtClean="0">
                <a:solidFill>
                  <a:prstClr val="black"/>
                </a:solidFill>
                <a:latin typeface="+mn-lt"/>
                <a:cs typeface="Arial" charset="0"/>
              </a:rPr>
              <a:t>CR </a:t>
            </a:r>
            <a:r>
              <a:rPr lang="en-US" altLang="zh-CN" sz="1100" dirty="0">
                <a:solidFill>
                  <a:prstClr val="black"/>
                </a:solidFill>
                <a:latin typeface="+mn-lt"/>
                <a:cs typeface="Arial" charset="0"/>
              </a:rPr>
              <a:t>TS 32.130 Add solution description for the requirements for the management of the shared NG-RAN NE(s) in MOCN network sharing scenario</a:t>
            </a:r>
          </a:p>
          <a:p>
            <a:pPr marL="171450" lvl="0" indent="-171450" defTabSz="1219170" eaLnBrk="1" fontAlgn="auto" hangingPunct="1">
              <a:spcBef>
                <a:spcPts val="0"/>
              </a:spcBef>
              <a:spcAft>
                <a:spcPts val="0"/>
              </a:spcAft>
              <a:buFont typeface="Wingdings" panose="05000000000000000000" pitchFamily="2" charset="2"/>
              <a:buChar char="Ø"/>
              <a:defRPr/>
            </a:pPr>
            <a:r>
              <a:rPr lang="en-US" altLang="zh-CN" sz="1100" dirty="0" smtClean="0">
                <a:solidFill>
                  <a:prstClr val="black"/>
                </a:solidFill>
                <a:latin typeface="+mn-lt"/>
                <a:cs typeface="Arial" charset="0"/>
              </a:rPr>
              <a:t>CR </a:t>
            </a:r>
            <a:r>
              <a:rPr lang="en-US" altLang="zh-CN" sz="1100" dirty="0">
                <a:solidFill>
                  <a:prstClr val="black"/>
                </a:solidFill>
                <a:latin typeface="+mn-lt"/>
                <a:cs typeface="Arial" charset="0"/>
              </a:rPr>
              <a:t>TS 32.130 Add administrative management capability requirements</a:t>
            </a:r>
          </a:p>
          <a:p>
            <a:pPr marL="171450" lvl="0" indent="-171450" defTabSz="1219170" eaLnBrk="1" fontAlgn="auto" hangingPunct="1">
              <a:spcBef>
                <a:spcPts val="0"/>
              </a:spcBef>
              <a:spcAft>
                <a:spcPts val="0"/>
              </a:spcAft>
              <a:buFont typeface="Wingdings" panose="05000000000000000000" pitchFamily="2" charset="2"/>
              <a:buChar char="Ø"/>
              <a:defRPr/>
            </a:pPr>
            <a:r>
              <a:rPr lang="en-US" altLang="zh-CN" sz="1100" dirty="0" smtClean="0">
                <a:solidFill>
                  <a:prstClr val="black"/>
                </a:solidFill>
                <a:latin typeface="+mn-lt"/>
                <a:cs typeface="Arial" charset="0"/>
              </a:rPr>
              <a:t>CR </a:t>
            </a:r>
            <a:r>
              <a:rPr lang="en-US" altLang="zh-CN" sz="1100" dirty="0">
                <a:solidFill>
                  <a:prstClr val="black"/>
                </a:solidFill>
                <a:latin typeface="+mn-lt"/>
                <a:cs typeface="Arial" charset="0"/>
              </a:rPr>
              <a:t>TS 28.541 Add </a:t>
            </a:r>
            <a:r>
              <a:rPr lang="en-US" altLang="zh-CN" sz="1100" dirty="0" err="1">
                <a:solidFill>
                  <a:prstClr val="black"/>
                </a:solidFill>
                <a:latin typeface="+mn-lt"/>
                <a:cs typeface="Arial" charset="0"/>
              </a:rPr>
              <a:t>administrativeState</a:t>
            </a:r>
            <a:r>
              <a:rPr lang="en-US" altLang="zh-CN" sz="1100" dirty="0">
                <a:solidFill>
                  <a:prstClr val="black"/>
                </a:solidFill>
                <a:latin typeface="+mn-lt"/>
                <a:cs typeface="Arial" charset="0"/>
              </a:rPr>
              <a:t> attribute in </a:t>
            </a:r>
            <a:r>
              <a:rPr lang="en-US" altLang="zh-CN" sz="1100" dirty="0" err="1">
                <a:solidFill>
                  <a:prstClr val="black"/>
                </a:solidFill>
                <a:latin typeface="+mn-lt"/>
                <a:cs typeface="Arial" charset="0"/>
              </a:rPr>
              <a:t>OperatorNRCellDU</a:t>
            </a:r>
            <a:endParaRPr lang="en-US" altLang="zh-CN" sz="1100" dirty="0">
              <a:solidFill>
                <a:prstClr val="black"/>
              </a:solidFill>
              <a:latin typeface="+mn-lt"/>
              <a:cs typeface="Arial" charset="0"/>
            </a:endParaRPr>
          </a:p>
          <a:p>
            <a:pPr marL="171450" lvl="0" indent="-171450" defTabSz="1219170" eaLnBrk="1" fontAlgn="auto" hangingPunct="1">
              <a:spcBef>
                <a:spcPts val="0"/>
              </a:spcBef>
              <a:spcAft>
                <a:spcPts val="0"/>
              </a:spcAft>
              <a:buFont typeface="Wingdings" panose="05000000000000000000" pitchFamily="2" charset="2"/>
              <a:buChar char="Ø"/>
              <a:defRPr/>
            </a:pPr>
            <a:r>
              <a:rPr lang="en-US" altLang="zh-CN" sz="1100" dirty="0" smtClean="0">
                <a:solidFill>
                  <a:prstClr val="black"/>
                </a:solidFill>
                <a:latin typeface="+mn-lt"/>
                <a:cs typeface="Arial" charset="0"/>
              </a:rPr>
              <a:t>CR </a:t>
            </a:r>
            <a:r>
              <a:rPr lang="en-US" altLang="zh-CN" sz="1100" dirty="0">
                <a:solidFill>
                  <a:prstClr val="black"/>
                </a:solidFill>
                <a:latin typeface="+mn-lt"/>
                <a:cs typeface="Arial" charset="0"/>
              </a:rPr>
              <a:t>TS 32.130 Clean up on concept and business level requirements</a:t>
            </a:r>
          </a:p>
          <a:p>
            <a:pPr marL="171450" lvl="0" indent="-171450" defTabSz="1219170" eaLnBrk="1" fontAlgn="auto" hangingPunct="1">
              <a:spcBef>
                <a:spcPts val="0"/>
              </a:spcBef>
              <a:spcAft>
                <a:spcPts val="0"/>
              </a:spcAft>
              <a:buFont typeface="Wingdings" panose="05000000000000000000" pitchFamily="2" charset="2"/>
              <a:buChar char="Ø"/>
              <a:defRPr/>
            </a:pPr>
            <a:r>
              <a:rPr lang="en-US" altLang="zh-CN" sz="1100" dirty="0" smtClean="0">
                <a:solidFill>
                  <a:prstClr val="black"/>
                </a:solidFill>
                <a:latin typeface="+mn-lt"/>
                <a:cs typeface="Arial" charset="0"/>
              </a:rPr>
              <a:t>CR </a:t>
            </a:r>
            <a:r>
              <a:rPr lang="en-US" altLang="zh-CN" sz="1100" dirty="0">
                <a:solidFill>
                  <a:prstClr val="black"/>
                </a:solidFill>
                <a:latin typeface="+mn-lt"/>
                <a:cs typeface="Arial" charset="0"/>
              </a:rPr>
              <a:t>TS 32.130 Add missing use case and requirements for radio resources partitioning between </a:t>
            </a:r>
            <a:r>
              <a:rPr lang="en-US" altLang="zh-CN" sz="1100" dirty="0" smtClean="0">
                <a:solidFill>
                  <a:prstClr val="black"/>
                </a:solidFill>
                <a:latin typeface="+mn-lt"/>
                <a:cs typeface="Arial" charset="0"/>
              </a:rPr>
              <a:t>POPs</a:t>
            </a:r>
          </a:p>
          <a:p>
            <a:pPr marL="171450" lvl="0" indent="-171450" defTabSz="1219170" eaLnBrk="1" fontAlgn="auto" hangingPunct="1">
              <a:spcBef>
                <a:spcPts val="0"/>
              </a:spcBef>
              <a:spcAft>
                <a:spcPts val="0"/>
              </a:spcAft>
              <a:buFont typeface="Wingdings" panose="05000000000000000000" pitchFamily="2" charset="2"/>
              <a:buChar char="Ø"/>
              <a:defRPr/>
            </a:pPr>
            <a:endParaRPr lang="en-US" altLang="zh-CN" sz="1100" dirty="0" smtClean="0">
              <a:solidFill>
                <a:prstClr val="black"/>
              </a:solidFill>
              <a:latin typeface="+mn-lt"/>
              <a:cs typeface="Arial" charset="0"/>
            </a:endParaRPr>
          </a:p>
          <a:p>
            <a:pPr lvl="0" defTabSz="1219170" eaLnBrk="1" fontAlgn="auto" hangingPunct="1">
              <a:spcBef>
                <a:spcPts val="0"/>
              </a:spcBef>
              <a:spcAft>
                <a:spcPts val="0"/>
              </a:spcAft>
              <a:defRPr/>
            </a:pPr>
            <a:r>
              <a:rPr lang="en-US" altLang="zh-CN" sz="1100" b="1" dirty="0">
                <a:solidFill>
                  <a:srgbClr val="FF3300"/>
                </a:solidFill>
                <a:latin typeface="+mn-lt"/>
                <a:cs typeface="Arial" charset="0"/>
              </a:rPr>
              <a:t>NSA_SBMA: </a:t>
            </a:r>
            <a:r>
              <a:rPr lang="en-US" altLang="zh-CN" sz="1100" dirty="0">
                <a:solidFill>
                  <a:prstClr val="black"/>
                </a:solidFill>
                <a:latin typeface="+mn-lt"/>
              </a:rPr>
              <a:t>There is no agreement on the way of handing stage 3 for RAN and EUTRAN NRM, Inventory Management stage 2 and YANG Solution Set, Add description of the corresponding IOCs in the generic NRM specification. NSA_SBMA work is down scoped and close in Rel-17</a:t>
            </a:r>
            <a:r>
              <a:rPr lang="en-US" altLang="zh-CN" sz="1100" dirty="0" smtClean="0">
                <a:solidFill>
                  <a:prstClr val="black"/>
                </a:solidFill>
                <a:latin typeface="+mn-lt"/>
              </a:rPr>
              <a:t>.</a:t>
            </a:r>
            <a:endParaRPr lang="en-US" altLang="zh-CN" sz="1100" dirty="0">
              <a:solidFill>
                <a:prstClr val="black"/>
              </a:solidFill>
              <a:latin typeface="+mn-lt"/>
              <a:cs typeface="Arial" charset="0"/>
            </a:endParaRPr>
          </a:p>
        </p:txBody>
      </p:sp>
      <p:sp>
        <p:nvSpPr>
          <p:cNvPr id="10" name="文本框 9"/>
          <p:cNvSpPr txBox="1"/>
          <p:nvPr/>
        </p:nvSpPr>
        <p:spPr>
          <a:xfrm>
            <a:off x="218610" y="3305580"/>
            <a:ext cx="11681824" cy="292388"/>
          </a:xfrm>
          <a:prstGeom prst="rect">
            <a:avLst/>
          </a:prstGeom>
          <a:solidFill>
            <a:srgbClr val="92D050"/>
          </a:solidFill>
        </p:spPr>
        <p:txBody>
          <a:bodyPr wrap="square" rtlCol="0">
            <a:spAutoFit/>
          </a:bodyPr>
          <a:lstStyle/>
          <a:p>
            <a:pPr algn="ctr"/>
            <a:r>
              <a:rPr lang="en-US" altLang="zh-CN" b="1" dirty="0" smtClean="0">
                <a:solidFill>
                  <a:prstClr val="black"/>
                </a:solidFill>
              </a:rPr>
              <a:t>Working Progress</a:t>
            </a:r>
            <a:endParaRPr lang="zh-CN" altLang="en-US" b="1" dirty="0">
              <a:solidFill>
                <a:prstClr val="black"/>
              </a:solidFill>
            </a:endParaRPr>
          </a:p>
        </p:txBody>
      </p:sp>
      <p:graphicFrame>
        <p:nvGraphicFramePr>
          <p:cNvPr id="2" name="表格 1"/>
          <p:cNvGraphicFramePr>
            <a:graphicFrameLocks noGrp="1"/>
          </p:cNvGraphicFramePr>
          <p:nvPr>
            <p:extLst>
              <p:ext uri="{D42A27DB-BD31-4B8C-83A1-F6EECF244321}">
                <p14:modId xmlns:p14="http://schemas.microsoft.com/office/powerpoint/2010/main" val="2929644249"/>
              </p:ext>
            </p:extLst>
          </p:nvPr>
        </p:nvGraphicFramePr>
        <p:xfrm>
          <a:off x="218609" y="674894"/>
          <a:ext cx="11681825" cy="2584386"/>
        </p:xfrm>
        <a:graphic>
          <a:graphicData uri="http://schemas.openxmlformats.org/drawingml/2006/table">
            <a:tbl>
              <a:tblPr firstRow="1" bandRow="1">
                <a:tableStyleId>{5C22544A-7EE6-4342-B048-85BDC9FD1C3A}</a:tableStyleId>
              </a:tblPr>
              <a:tblGrid>
                <a:gridCol w="788313"/>
                <a:gridCol w="1936303"/>
                <a:gridCol w="1517987"/>
                <a:gridCol w="2143544"/>
                <a:gridCol w="1038494"/>
                <a:gridCol w="1461649"/>
                <a:gridCol w="771207"/>
                <a:gridCol w="1153299"/>
                <a:gridCol w="871029"/>
              </a:tblGrid>
              <a:tr h="402164">
                <a:tc>
                  <a:txBody>
                    <a:bodyPr/>
                    <a:lstStyle/>
                    <a:p>
                      <a:pPr algn="ctr">
                        <a:spcAft>
                          <a:spcPts val="0"/>
                        </a:spcAft>
                      </a:pPr>
                      <a:r>
                        <a:rPr lang="en-GB" sz="1200" b="1" kern="1200" dirty="0">
                          <a:solidFill>
                            <a:schemeClr val="lt1"/>
                          </a:solidFill>
                          <a:latin typeface="+mn-lt"/>
                          <a:ea typeface="+mn-ea"/>
                          <a:cs typeface="Arial" panose="020B0604020202020204" pitchFamily="34" charset="0"/>
                        </a:rPr>
                        <a:t>WI code</a:t>
                      </a:r>
                      <a:endParaRPr lang="sv-SE" sz="1200" b="1" kern="1200" dirty="0">
                        <a:solidFill>
                          <a:schemeClr val="lt1"/>
                        </a:solidFill>
                        <a:latin typeface="+mn-lt"/>
                        <a:ea typeface="+mn-ea"/>
                        <a:cs typeface="Arial" panose="020B0604020202020204" pitchFamily="34" charset="0"/>
                      </a:endParaRPr>
                    </a:p>
                  </a:txBody>
                  <a:tcPr marL="9525" marR="9525" marT="9525" marB="9525" anchor="ctr">
                    <a:solidFill>
                      <a:srgbClr val="92D050"/>
                    </a:solidFill>
                  </a:tcPr>
                </a:tc>
                <a:tc>
                  <a:txBody>
                    <a:bodyPr/>
                    <a:lstStyle/>
                    <a:p>
                      <a:pPr algn="ctr">
                        <a:spcAft>
                          <a:spcPts val="0"/>
                        </a:spcAft>
                      </a:pPr>
                      <a:r>
                        <a:rPr lang="en-GB" sz="1200" b="1" kern="1200" dirty="0">
                          <a:solidFill>
                            <a:schemeClr val="lt1"/>
                          </a:solidFill>
                          <a:latin typeface="+mn-lt"/>
                          <a:ea typeface="+mn-ea"/>
                          <a:cs typeface="Arial" panose="020B0604020202020204" pitchFamily="34" charset="0"/>
                        </a:rPr>
                        <a:t>WI Title</a:t>
                      </a:r>
                      <a:endParaRPr lang="sv-SE" sz="1200" b="1" kern="1200" dirty="0">
                        <a:solidFill>
                          <a:schemeClr val="lt1"/>
                        </a:solidFill>
                        <a:latin typeface="+mn-lt"/>
                        <a:ea typeface="+mn-ea"/>
                        <a:cs typeface="Arial" panose="020B0604020202020204" pitchFamily="34" charset="0"/>
                      </a:endParaRPr>
                    </a:p>
                  </a:txBody>
                  <a:tcPr marL="9525" marR="9525" marT="9525" marB="9525" anchor="ctr">
                    <a:solidFill>
                      <a:srgbClr val="92D05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sv-SE" sz="1200" dirty="0" err="1">
                          <a:latin typeface="+mn-lt"/>
                          <a:cs typeface="Arial" panose="020B0604020202020204" pitchFamily="34" charset="0"/>
                        </a:rPr>
                        <a:t>Completion</a:t>
                      </a:r>
                      <a:r>
                        <a:rPr lang="sv-SE" sz="1200" dirty="0">
                          <a:latin typeface="+mn-lt"/>
                          <a:cs typeface="Arial" panose="020B0604020202020204" pitchFamily="34" charset="0"/>
                        </a:rPr>
                        <a:t> rate</a:t>
                      </a:r>
                    </a:p>
                  </a:txBody>
                  <a:tcPr anchor="ctr">
                    <a:solidFill>
                      <a:srgbClr val="92D05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sv-SE" sz="1200" dirty="0">
                          <a:latin typeface="+mn-lt"/>
                          <a:cs typeface="Arial" panose="020B0604020202020204" pitchFamily="34" charset="0"/>
                        </a:rPr>
                        <a:t>TS/TR</a:t>
                      </a:r>
                    </a:p>
                  </a:txBody>
                  <a:tcPr anchor="ctr">
                    <a:solidFill>
                      <a:srgbClr val="92D05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200" dirty="0" err="1">
                          <a:latin typeface="+mn-lt"/>
                          <a:cs typeface="Arial" panose="020B0604020202020204" pitchFamily="34" charset="0"/>
                        </a:rPr>
                        <a:t>Tdoc</a:t>
                      </a:r>
                      <a:r>
                        <a:rPr lang="en-US" altLang="zh-CN" sz="1200" dirty="0">
                          <a:latin typeface="+mn-lt"/>
                          <a:cs typeface="Arial" panose="020B0604020202020204" pitchFamily="34" charset="0"/>
                        </a:rPr>
                        <a:t> reference</a:t>
                      </a:r>
                      <a:endParaRPr lang="sv-SE" sz="1200" dirty="0">
                        <a:latin typeface="+mn-lt"/>
                        <a:cs typeface="Arial" panose="020B0604020202020204" pitchFamily="34" charset="0"/>
                      </a:endParaRPr>
                    </a:p>
                  </a:txBody>
                  <a:tcPr anchor="ctr">
                    <a:solidFill>
                      <a:srgbClr val="92D050"/>
                    </a:solidFill>
                  </a:tcPr>
                </a:tc>
                <a:tc>
                  <a:txBody>
                    <a:bodyPr/>
                    <a:lstStyle/>
                    <a:p>
                      <a:pPr algn="ctr"/>
                      <a:r>
                        <a:rPr lang="sv-SE" sz="1200" dirty="0">
                          <a:latin typeface="+mn-lt"/>
                          <a:cs typeface="Arial" panose="020B0604020202020204" pitchFamily="34" charset="0"/>
                        </a:rPr>
                        <a:t>Target date</a:t>
                      </a:r>
                    </a:p>
                  </a:txBody>
                  <a:tcPr anchor="ctr">
                    <a:solidFill>
                      <a:srgbClr val="92D050"/>
                    </a:solidFill>
                  </a:tcPr>
                </a:tc>
                <a:tc>
                  <a:txBody>
                    <a:bodyPr/>
                    <a:lstStyle/>
                    <a:p>
                      <a:pPr algn="ctr"/>
                      <a:r>
                        <a:rPr lang="sv-SE" sz="1200" dirty="0">
                          <a:latin typeface="+mn-lt"/>
                          <a:cs typeface="Arial" panose="020B0604020202020204" pitchFamily="34" charset="0"/>
                        </a:rPr>
                        <a:t>Rapporteur</a:t>
                      </a:r>
                    </a:p>
                  </a:txBody>
                  <a:tcPr anchor="ctr">
                    <a:solidFill>
                      <a:srgbClr val="92D050"/>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altLang="zh-CN" sz="1200" dirty="0">
                          <a:latin typeface="+mn-lt"/>
                          <a:cs typeface="Arial" panose="020B0604020202020204" pitchFamily="34" charset="0"/>
                        </a:rPr>
                        <a:t>Related</a:t>
                      </a:r>
                      <a:r>
                        <a:rPr lang="sv-SE" altLang="zh-CN" sz="1200" baseline="0" dirty="0">
                          <a:latin typeface="+mn-lt"/>
                          <a:cs typeface="Arial" panose="020B0604020202020204" pitchFamily="34" charset="0"/>
                        </a:rPr>
                        <a:t> groups</a:t>
                      </a:r>
                      <a:endParaRPr lang="sv-SE" sz="1200" dirty="0">
                        <a:latin typeface="+mn-lt"/>
                        <a:cs typeface="Arial" panose="020B0604020202020204" pitchFamily="34" charset="0"/>
                      </a:endParaRPr>
                    </a:p>
                  </a:txBody>
                  <a:tcPr anchor="ctr">
                    <a:solidFill>
                      <a:srgbClr val="92D050"/>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200" dirty="0">
                          <a:latin typeface="+mn-lt"/>
                          <a:cs typeface="Arial" panose="020B0604020202020204" pitchFamily="34" charset="0"/>
                        </a:rPr>
                        <a:t>Related</a:t>
                      </a:r>
                      <a:r>
                        <a:rPr lang="sv-SE" sz="1200" baseline="0" dirty="0">
                          <a:latin typeface="+mn-lt"/>
                          <a:cs typeface="Arial" panose="020B0604020202020204" pitchFamily="34" charset="0"/>
                        </a:rPr>
                        <a:t> </a:t>
                      </a:r>
                      <a:r>
                        <a:rPr lang="en-US" altLang="zh-CN" sz="1200" dirty="0">
                          <a:latin typeface="+mn-lt"/>
                          <a:cs typeface="Arial" panose="020B0604020202020204" pitchFamily="34" charset="0"/>
                        </a:rPr>
                        <a:t>topic</a:t>
                      </a:r>
                      <a:endParaRPr lang="sv-SE" sz="1200" dirty="0">
                        <a:latin typeface="+mn-lt"/>
                        <a:cs typeface="Arial" panose="020B0604020202020204" pitchFamily="34" charset="0"/>
                      </a:endParaRPr>
                    </a:p>
                  </a:txBody>
                  <a:tcPr anchor="ctr">
                    <a:solidFill>
                      <a:srgbClr val="92D050"/>
                    </a:solidFill>
                  </a:tcPr>
                </a:tc>
              </a:tr>
              <a:tr h="401304">
                <a:tc>
                  <a:txBody>
                    <a:bodyPr/>
                    <a:lstStyle/>
                    <a:p>
                      <a:pPr algn="ctr">
                        <a:spcAft>
                          <a:spcPts val="0"/>
                        </a:spcAft>
                      </a:pPr>
                      <a:r>
                        <a:rPr lang="en-GB" sz="1100" b="1" dirty="0" err="1">
                          <a:solidFill>
                            <a:schemeClr val="tx1"/>
                          </a:solidFill>
                          <a:effectLst/>
                          <a:latin typeface="+mn-lt"/>
                          <a:ea typeface="宋体" panose="02010600030101010101" pitchFamily="2" charset="-122"/>
                          <a:cs typeface="Arial" panose="020B0604020202020204" pitchFamily="34" charset="0"/>
                        </a:rPr>
                        <a:t>adNRM</a:t>
                      </a:r>
                      <a:endParaRPr lang="zh-CN" sz="1100" b="1" dirty="0">
                        <a:solidFill>
                          <a:schemeClr val="tx1"/>
                        </a:solidFill>
                        <a:effectLst/>
                        <a:latin typeface="+mn-lt"/>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algn="l">
                        <a:spcAft>
                          <a:spcPts val="0"/>
                        </a:spcAft>
                      </a:pPr>
                      <a:r>
                        <a:rPr lang="en-GB" sz="1100" dirty="0" smtClean="0">
                          <a:solidFill>
                            <a:srgbClr val="000000"/>
                          </a:solidFill>
                          <a:effectLst/>
                          <a:latin typeface="+mn-lt"/>
                          <a:ea typeface="宋体" panose="02010600030101010101" pitchFamily="2" charset="-122"/>
                          <a:cs typeface="Arial" panose="020B0604020202020204" pitchFamily="34" charset="0"/>
                        </a:rPr>
                        <a:t>Additional </a:t>
                      </a:r>
                      <a:r>
                        <a:rPr lang="en-GB" sz="1100" dirty="0">
                          <a:solidFill>
                            <a:srgbClr val="000000"/>
                          </a:solidFill>
                          <a:effectLst/>
                          <a:latin typeface="+mn-lt"/>
                          <a:ea typeface="宋体" panose="02010600030101010101" pitchFamily="2" charset="-122"/>
                          <a:cs typeface="Arial" panose="020B0604020202020204" pitchFamily="34" charset="0"/>
                        </a:rPr>
                        <a:t>NRM features</a:t>
                      </a:r>
                      <a:endParaRPr lang="zh-CN" sz="1100" dirty="0">
                        <a:effectLst/>
                        <a:latin typeface="+mn-lt"/>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altLang="zh-CN" sz="1050" b="0" kern="1200" dirty="0" smtClean="0">
                          <a:solidFill>
                            <a:schemeClr val="tx1"/>
                          </a:solidFill>
                          <a:effectLst/>
                          <a:latin typeface="+mn-lt"/>
                          <a:ea typeface="+mn-ea"/>
                          <a:cs typeface="Arial" panose="020B0604020202020204" pitchFamily="34" charset="0"/>
                        </a:rPr>
                        <a:t>50%-&gt;75%-&gt;80%</a:t>
                      </a:r>
                      <a:r>
                        <a:rPr lang="en-US" altLang="zh-CN" sz="1050" kern="1200" dirty="0" smtClean="0">
                          <a:solidFill>
                            <a:schemeClr val="dk1"/>
                          </a:solidFill>
                          <a:effectLst/>
                          <a:latin typeface="+mn-lt"/>
                          <a:ea typeface="+mn-ea"/>
                          <a:cs typeface="Arial" panose="020B0604020202020204" pitchFamily="34" charset="0"/>
                        </a:rPr>
                        <a:t>-&gt;</a:t>
                      </a:r>
                      <a:r>
                        <a:rPr lang="en-US" altLang="zh-CN" sz="1050" b="1" kern="1200" dirty="0" smtClean="0">
                          <a:solidFill>
                            <a:srgbClr val="0000FF"/>
                          </a:solidFill>
                          <a:effectLst/>
                          <a:latin typeface="+mn-lt"/>
                          <a:ea typeface="+mn-ea"/>
                          <a:cs typeface="Arial" panose="020B0604020202020204" pitchFamily="34" charset="0"/>
                        </a:rPr>
                        <a:t>100%</a:t>
                      </a:r>
                      <a:endParaRPr lang="zh-CN" altLang="zh-CN" sz="1050" b="1" kern="1200" dirty="0" smtClean="0">
                        <a:solidFill>
                          <a:srgbClr val="0000FF"/>
                        </a:solidFill>
                        <a:effectLst/>
                        <a:latin typeface="+mn-lt"/>
                        <a:ea typeface="+mn-ea"/>
                        <a:cs typeface="Arial" panose="020B0604020202020204" pitchFamily="34" charset="0"/>
                      </a:endParaRPr>
                    </a:p>
                    <a:p>
                      <a:pPr marL="0" marR="0" lvl="0" indent="0" algn="ctr" defTabSz="1219170" rtl="0" eaLnBrk="1" fontAlgn="auto" latinLnBrk="0" hangingPunct="1">
                        <a:lnSpc>
                          <a:spcPct val="100000"/>
                        </a:lnSpc>
                        <a:spcBef>
                          <a:spcPts val="0"/>
                        </a:spcBef>
                        <a:spcAft>
                          <a:spcPts val="0"/>
                        </a:spcAft>
                        <a:buClrTx/>
                        <a:buSzTx/>
                        <a:buFontTx/>
                        <a:buNone/>
                        <a:tabLst/>
                        <a:defRPr/>
                      </a:pPr>
                      <a:endParaRPr lang="sv-SE" altLang="zh-CN" sz="1050" b="0" kern="1200" dirty="0">
                        <a:solidFill>
                          <a:schemeClr val="tx1"/>
                        </a:solidFill>
                        <a:effectLst/>
                        <a:latin typeface="+mn-lt"/>
                        <a:ea typeface="+mn-ea"/>
                        <a:cs typeface="Arial" panose="020B0604020202020204" pitchFamily="34" charset="0"/>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altLang="zh-CN" sz="1050" kern="1200" dirty="0" smtClean="0">
                          <a:solidFill>
                            <a:schemeClr val="dk1"/>
                          </a:solidFill>
                          <a:effectLst/>
                          <a:latin typeface="+mn-lt"/>
                          <a:ea typeface="+mn-ea"/>
                          <a:cs typeface="Arial" panose="020B0604020202020204" pitchFamily="34" charset="0"/>
                        </a:rPr>
                        <a:t>TS28.540/28.541/28.622/</a:t>
                      </a:r>
                    </a:p>
                    <a:p>
                      <a:pPr marL="0" marR="0" lvl="0" indent="0" algn="ctr" defTabSz="1219170" rtl="0" eaLnBrk="1" fontAlgn="auto" latinLnBrk="0" hangingPunct="1">
                        <a:lnSpc>
                          <a:spcPct val="100000"/>
                        </a:lnSpc>
                        <a:spcBef>
                          <a:spcPts val="0"/>
                        </a:spcBef>
                        <a:spcAft>
                          <a:spcPts val="0"/>
                        </a:spcAft>
                        <a:buClrTx/>
                        <a:buSzTx/>
                        <a:buFontTx/>
                        <a:buNone/>
                        <a:tabLst/>
                        <a:defRPr/>
                      </a:pPr>
                      <a:r>
                        <a:rPr lang="sv-SE" altLang="zh-CN" sz="1050" kern="1200" dirty="0" smtClean="0">
                          <a:solidFill>
                            <a:schemeClr val="dk1"/>
                          </a:solidFill>
                          <a:effectLst/>
                          <a:latin typeface="+mn-lt"/>
                          <a:ea typeface="+mn-ea"/>
                          <a:cs typeface="Arial" panose="020B0604020202020204" pitchFamily="34" charset="0"/>
                        </a:rPr>
                        <a:t>28.623</a:t>
                      </a:r>
                      <a:endParaRPr lang="sv-SE" sz="1050" kern="1200" dirty="0">
                        <a:solidFill>
                          <a:schemeClr val="dk1"/>
                        </a:solidFill>
                        <a:effectLst/>
                        <a:latin typeface="+mn-lt"/>
                        <a:ea typeface="+mn-ea"/>
                        <a:cs typeface="Arial" panose="020B0604020202020204" pitchFamily="34" charset="0"/>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lang="en-US" sz="1050" kern="1200" dirty="0" smtClean="0">
                        <a:solidFill>
                          <a:schemeClr val="dk1"/>
                        </a:solidFill>
                        <a:effectLst/>
                        <a:latin typeface="+mn-lt"/>
                        <a:ea typeface="+mn-ea"/>
                        <a:cs typeface="Arial" panose="020B0604020202020204" pitchFamily="34" charset="0"/>
                      </a:endParaRPr>
                    </a:p>
                    <a:p>
                      <a:pPr marL="0" marR="0" lvl="0" indent="0" algn="ctr" defTabSz="1219170" rtl="0" eaLnBrk="1" fontAlgn="auto" latinLnBrk="0" hangingPunct="1">
                        <a:lnSpc>
                          <a:spcPct val="100000"/>
                        </a:lnSpc>
                        <a:spcBef>
                          <a:spcPts val="0"/>
                        </a:spcBef>
                        <a:spcAft>
                          <a:spcPts val="0"/>
                        </a:spcAft>
                        <a:buClrTx/>
                        <a:buSzTx/>
                        <a:buFontTx/>
                        <a:buNone/>
                        <a:tabLst/>
                        <a:defRPr/>
                      </a:pPr>
                      <a:r>
                        <a:rPr lang="en-US" sz="1050" kern="1200" dirty="0" smtClean="0">
                          <a:solidFill>
                            <a:schemeClr val="dk1"/>
                          </a:solidFill>
                          <a:effectLst/>
                          <a:latin typeface="+mn-lt"/>
                          <a:ea typeface="+mn-ea"/>
                          <a:cs typeface="Arial" panose="020B0604020202020204" pitchFamily="34" charset="0"/>
                        </a:rPr>
                        <a:t>SP-200192</a:t>
                      </a:r>
                      <a:endParaRPr lang="en-US" sz="1050" kern="1200" dirty="0">
                        <a:solidFill>
                          <a:schemeClr val="dk1"/>
                        </a:solidFill>
                        <a:effectLst/>
                        <a:latin typeface="+mn-lt"/>
                        <a:ea typeface="+mn-ea"/>
                        <a:cs typeface="Arial" panose="020B0604020202020204" pitchFamily="34" charset="0"/>
                      </a:endParaRPr>
                    </a:p>
                  </a:txBody>
                  <a:tcPr marL="9525" marR="9525" marT="9525" marB="0">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GB" altLang="zh-CN" sz="1050" b="0" kern="1200" dirty="0" smtClean="0">
                          <a:solidFill>
                            <a:schemeClr val="tx1"/>
                          </a:solidFill>
                          <a:effectLst/>
                          <a:latin typeface="+mn-lt"/>
                          <a:ea typeface="+mn-ea"/>
                          <a:cs typeface="Arial" panose="020B0604020202020204" pitchFamily="34" charset="0"/>
                        </a:rPr>
                        <a:t>SA#95 (Mar. 2022)</a:t>
                      </a:r>
                      <a:endParaRPr lang="sv-SE" altLang="zh-CN" sz="1050" b="0" kern="1200" dirty="0">
                        <a:solidFill>
                          <a:schemeClr val="tx1"/>
                        </a:solidFill>
                        <a:effectLst/>
                        <a:latin typeface="+mn-lt"/>
                        <a:ea typeface="+mn-ea"/>
                        <a:cs typeface="Arial" panose="020B0604020202020204" pitchFamily="34" charset="0"/>
                      </a:endParaRPr>
                    </a:p>
                  </a:txBody>
                  <a:tcPr marL="68580" marR="68580" marT="0" marB="0" anchor="ctr">
                    <a:solidFill>
                      <a:schemeClr val="tx2">
                        <a:lumMod val="20000"/>
                        <a:lumOff val="80000"/>
                      </a:schemeClr>
                    </a:solidFill>
                  </a:tcPr>
                </a:tc>
                <a:tc>
                  <a:txBody>
                    <a:bodyPr/>
                    <a:lstStyle/>
                    <a:p>
                      <a:pPr algn="ctr">
                        <a:spcAft>
                          <a:spcPts val="0"/>
                        </a:spcAft>
                      </a:pPr>
                      <a:r>
                        <a:rPr lang="sv-SE" sz="1050" b="0" kern="1200" dirty="0" smtClean="0">
                          <a:solidFill>
                            <a:schemeClr val="tx1"/>
                          </a:solidFill>
                          <a:effectLst/>
                          <a:latin typeface="+mn-lt"/>
                          <a:ea typeface="+mn-ea"/>
                          <a:cs typeface="Arial" panose="020B0604020202020204" pitchFamily="34" charset="0"/>
                        </a:rPr>
                        <a:t>Nokia</a:t>
                      </a:r>
                      <a:endParaRPr lang="sv-SE" sz="1050" b="0" kern="1200" dirty="0">
                        <a:solidFill>
                          <a:schemeClr val="tx1"/>
                        </a:solidFill>
                        <a:effectLst/>
                        <a:latin typeface="+mn-lt"/>
                        <a:ea typeface="+mn-ea"/>
                        <a:cs typeface="Arial" panose="020B0604020202020204" pitchFamily="34" charset="0"/>
                      </a:endParaRPr>
                    </a:p>
                  </a:txBody>
                  <a:tcPr marL="68580" marR="68580" marT="0" marB="0" anchor="ctr">
                    <a:solidFill>
                      <a:schemeClr val="tx2">
                        <a:lumMod val="20000"/>
                        <a:lumOff val="80000"/>
                      </a:schemeClr>
                    </a:solidFill>
                  </a:tcPr>
                </a:tc>
                <a:tc>
                  <a:txBody>
                    <a:bodyPr/>
                    <a:lstStyle/>
                    <a:p>
                      <a:pPr algn="ctr">
                        <a:spcAft>
                          <a:spcPts val="0"/>
                        </a:spcAft>
                      </a:pPr>
                      <a:r>
                        <a:rPr lang="sv-SE" sz="1050" b="0" kern="1200" dirty="0" smtClean="0">
                          <a:solidFill>
                            <a:schemeClr val="tx1"/>
                          </a:solidFill>
                          <a:effectLst/>
                          <a:latin typeface="+mn-lt"/>
                          <a:ea typeface="+mn-ea"/>
                          <a:cs typeface="Arial" panose="020B0604020202020204" pitchFamily="34" charset="0"/>
                        </a:rPr>
                        <a:t>SA2/RAN3</a:t>
                      </a:r>
                      <a:endParaRPr lang="sv-SE" sz="1050" b="0" kern="1200" dirty="0">
                        <a:solidFill>
                          <a:schemeClr val="tx1"/>
                        </a:solidFill>
                        <a:effectLst/>
                        <a:latin typeface="+mn-lt"/>
                        <a:ea typeface="+mn-ea"/>
                        <a:cs typeface="Arial" panose="020B0604020202020204" pitchFamily="34" charset="0"/>
                      </a:endParaRPr>
                    </a:p>
                  </a:txBody>
                  <a:tcPr marL="68580" marR="68580" marT="0" marB="0" anchor="ctr">
                    <a:solidFill>
                      <a:schemeClr val="tx2">
                        <a:lumMod val="20000"/>
                        <a:lumOff val="80000"/>
                      </a:schemeClr>
                    </a:solidFill>
                  </a:tcPr>
                </a:tc>
                <a:tc>
                  <a:txBody>
                    <a:bodyPr/>
                    <a:lstStyle/>
                    <a:p>
                      <a:pPr algn="ctr">
                        <a:spcAft>
                          <a:spcPts val="0"/>
                        </a:spcAft>
                      </a:pPr>
                      <a:endParaRPr lang="sv-SE" sz="1050" b="0" kern="1200" dirty="0">
                        <a:solidFill>
                          <a:schemeClr val="tx1"/>
                        </a:solidFill>
                        <a:effectLst/>
                        <a:latin typeface="+mn-lt"/>
                        <a:ea typeface="+mn-ea"/>
                        <a:cs typeface="Arial" panose="020B0604020202020204" pitchFamily="34" charset="0"/>
                      </a:endParaRPr>
                    </a:p>
                  </a:txBody>
                  <a:tcPr marL="68580" marR="68580" marT="0" marB="0" anchor="ctr">
                    <a:solidFill>
                      <a:schemeClr val="tx2">
                        <a:lumMod val="20000"/>
                        <a:lumOff val="80000"/>
                      </a:schemeClr>
                    </a:solidFill>
                  </a:tcPr>
                </a:tc>
              </a:tr>
              <a:tr h="401304">
                <a:tc>
                  <a:txBody>
                    <a:bodyPr/>
                    <a:lstStyle/>
                    <a:p>
                      <a:pPr algn="ctr">
                        <a:spcAft>
                          <a:spcPts val="0"/>
                        </a:spcAft>
                      </a:pPr>
                      <a:r>
                        <a:rPr lang="en-US" altLang="zh-CN" sz="1100" b="1" dirty="0" smtClean="0">
                          <a:solidFill>
                            <a:schemeClr val="tx1"/>
                          </a:solidFill>
                          <a:effectLst/>
                          <a:latin typeface="+mn-lt"/>
                          <a:ea typeface="宋体" panose="02010600030101010101" pitchFamily="2" charset="-122"/>
                          <a:cs typeface="Arial" panose="020B0604020202020204" pitchFamily="34" charset="0"/>
                        </a:rPr>
                        <a:t>MANS</a:t>
                      </a:r>
                    </a:p>
                  </a:txBody>
                  <a:tcPr marL="9525" marR="9525" marT="9525" marB="9525">
                    <a:solidFill>
                      <a:schemeClr val="tx2">
                        <a:lumMod val="20000"/>
                        <a:lumOff val="80000"/>
                      </a:schemeClr>
                    </a:solidFill>
                  </a:tcPr>
                </a:tc>
                <a:tc>
                  <a:txBody>
                    <a:bodyPr/>
                    <a:lstStyle/>
                    <a:p>
                      <a:pPr algn="l">
                        <a:spcAft>
                          <a:spcPts val="0"/>
                        </a:spcAft>
                      </a:pPr>
                      <a:r>
                        <a:rPr lang="en-US" altLang="zh-CN" sz="1100" dirty="0" smtClean="0">
                          <a:effectLst/>
                          <a:latin typeface="+mn-lt"/>
                          <a:ea typeface="+mn-ea"/>
                          <a:cs typeface="Arial" panose="020B0604020202020204" pitchFamily="34" charset="0"/>
                        </a:rPr>
                        <a:t>Management Aspects of 5G Network Sharing</a:t>
                      </a:r>
                      <a:endParaRPr lang="zh-CN" sz="1100" dirty="0">
                        <a:effectLst/>
                        <a:latin typeface="+mn-lt"/>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altLang="zh-CN" sz="1050" b="0" kern="1200" dirty="0" smtClean="0">
                          <a:solidFill>
                            <a:schemeClr val="tx1"/>
                          </a:solidFill>
                          <a:effectLst/>
                          <a:latin typeface="+mn-lt"/>
                          <a:ea typeface="+mn-ea"/>
                          <a:cs typeface="Arial" panose="020B0604020202020204" pitchFamily="34" charset="0"/>
                        </a:rPr>
                        <a:t>30%-&gt;40%-&gt;60%-&gt;</a:t>
                      </a:r>
                      <a:r>
                        <a:rPr lang="en-US" altLang="zh-CN" sz="1050" b="1" kern="1200" dirty="0" smtClean="0">
                          <a:solidFill>
                            <a:srgbClr val="0000FF"/>
                          </a:solidFill>
                          <a:effectLst/>
                          <a:latin typeface="+mn-lt"/>
                          <a:ea typeface="+mn-ea"/>
                          <a:cs typeface="Arial" panose="020B0604020202020204" pitchFamily="34" charset="0"/>
                        </a:rPr>
                        <a:t>100%</a:t>
                      </a:r>
                      <a:endParaRPr lang="sv-SE" altLang="zh-CN" sz="1050" b="1" kern="1200" dirty="0">
                        <a:solidFill>
                          <a:srgbClr val="0000FF"/>
                        </a:solidFill>
                        <a:effectLst/>
                        <a:latin typeface="+mn-lt"/>
                        <a:ea typeface="+mn-ea"/>
                        <a:cs typeface="Arial" panose="020B0604020202020204" pitchFamily="34" charset="0"/>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050" kern="1200" dirty="0" smtClean="0">
                          <a:solidFill>
                            <a:schemeClr val="dk1"/>
                          </a:solidFill>
                          <a:effectLst/>
                          <a:latin typeface="+mn-lt"/>
                          <a:ea typeface="+mn-ea"/>
                          <a:cs typeface="Arial" panose="020B0604020202020204" pitchFamily="34" charset="0"/>
                        </a:rPr>
                        <a:t>TS 28.541/28.552/32.130</a:t>
                      </a:r>
                      <a:endParaRPr lang="sv-SE" sz="1050" kern="1200" dirty="0">
                        <a:solidFill>
                          <a:schemeClr val="dk1"/>
                        </a:solidFill>
                        <a:effectLst/>
                        <a:latin typeface="+mn-lt"/>
                        <a:ea typeface="+mn-ea"/>
                        <a:cs typeface="Arial" panose="020B0604020202020204" pitchFamily="34" charset="0"/>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050" kern="1200" dirty="0" smtClean="0">
                          <a:solidFill>
                            <a:schemeClr val="dk1"/>
                          </a:solidFill>
                          <a:effectLst/>
                          <a:latin typeface="+mn-lt"/>
                          <a:ea typeface="+mn-ea"/>
                          <a:cs typeface="Arial" panose="020B0604020202020204" pitchFamily="34" charset="0"/>
                        </a:rPr>
                        <a:t>SP-201080</a:t>
                      </a:r>
                      <a:endParaRPr lang="sv-SE" sz="1050" kern="1200" dirty="0">
                        <a:solidFill>
                          <a:schemeClr val="dk1"/>
                        </a:solidFill>
                        <a:effectLst/>
                        <a:latin typeface="+mn-lt"/>
                        <a:ea typeface="+mn-ea"/>
                        <a:cs typeface="Arial" panose="020B0604020202020204" pitchFamily="34" charset="0"/>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altLang="zh-CN" sz="1050" b="0" kern="1200" dirty="0" smtClean="0">
                          <a:solidFill>
                            <a:schemeClr val="dk1"/>
                          </a:solidFill>
                          <a:effectLst/>
                          <a:latin typeface="+mn-lt"/>
                          <a:ea typeface="+mn-ea"/>
                          <a:cs typeface="Arial" panose="020B0604020202020204" pitchFamily="34" charset="0"/>
                        </a:rPr>
                        <a:t>SA#95 (Mar. 2022)</a:t>
                      </a:r>
                      <a:endParaRPr lang="sv-SE" altLang="zh-CN" sz="1050" b="0" kern="1200" dirty="0">
                        <a:solidFill>
                          <a:schemeClr val="dk1"/>
                        </a:solidFill>
                        <a:effectLst/>
                        <a:latin typeface="+mn-lt"/>
                        <a:ea typeface="+mn-ea"/>
                        <a:cs typeface="Arial" panose="020B0604020202020204" pitchFamily="34" charset="0"/>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050" kern="1200" dirty="0" smtClean="0">
                          <a:solidFill>
                            <a:schemeClr val="dk1"/>
                          </a:solidFill>
                          <a:effectLst/>
                          <a:latin typeface="+mn-lt"/>
                          <a:ea typeface="+mn-ea"/>
                          <a:cs typeface="Arial" panose="020B0604020202020204" pitchFamily="34" charset="0"/>
                        </a:rPr>
                        <a:t>China Unicom</a:t>
                      </a:r>
                      <a:endParaRPr lang="sv-SE" sz="1050" kern="1200" dirty="0">
                        <a:solidFill>
                          <a:schemeClr val="dk1"/>
                        </a:solidFill>
                        <a:effectLst/>
                        <a:latin typeface="+mn-lt"/>
                        <a:ea typeface="+mn-ea"/>
                        <a:cs typeface="Arial" panose="020B0604020202020204" pitchFamily="34" charset="0"/>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050" kern="1200" dirty="0" smtClean="0">
                          <a:solidFill>
                            <a:schemeClr val="dk1"/>
                          </a:solidFill>
                          <a:effectLst/>
                          <a:latin typeface="+mn-lt"/>
                          <a:ea typeface="+mn-ea"/>
                          <a:cs typeface="Arial" panose="020B0604020202020204" pitchFamily="34" charset="0"/>
                        </a:rPr>
                        <a:t>RAN2/RAN3</a:t>
                      </a:r>
                      <a:endParaRPr lang="sv-SE" sz="1050" kern="1200" dirty="0">
                        <a:solidFill>
                          <a:schemeClr val="dk1"/>
                        </a:solidFill>
                        <a:effectLst/>
                        <a:latin typeface="+mn-lt"/>
                        <a:ea typeface="+mn-ea"/>
                        <a:cs typeface="Arial" panose="020B0604020202020204" pitchFamily="34" charset="0"/>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lang="sv-SE" sz="1050" kern="1200" dirty="0">
                        <a:solidFill>
                          <a:schemeClr val="dk1"/>
                        </a:solidFill>
                        <a:effectLst/>
                        <a:latin typeface="+mn-lt"/>
                        <a:ea typeface="+mn-ea"/>
                        <a:cs typeface="Arial" panose="020B0604020202020204" pitchFamily="34" charset="0"/>
                      </a:endParaRPr>
                    </a:p>
                  </a:txBody>
                  <a:tcPr marL="68580" marR="68580" marT="0" marB="0" anchor="ctr">
                    <a:solidFill>
                      <a:schemeClr val="tx2">
                        <a:lumMod val="20000"/>
                        <a:lumOff val="80000"/>
                      </a:schemeClr>
                    </a:solidFill>
                  </a:tcPr>
                </a:tc>
              </a:tr>
              <a:tr h="401304">
                <a:tc>
                  <a:txBody>
                    <a:bodyPr/>
                    <a:lstStyle/>
                    <a:p>
                      <a:pPr marL="0" algn="ctr" defTabSz="1219170" rtl="0" eaLnBrk="1" latinLnBrk="0" hangingPunct="1">
                        <a:spcAft>
                          <a:spcPts val="0"/>
                        </a:spcAft>
                      </a:pPr>
                      <a:r>
                        <a:rPr lang="en-US" altLang="zh-CN" sz="1100" b="1" kern="1200" dirty="0" smtClean="0">
                          <a:solidFill>
                            <a:schemeClr val="tx1"/>
                          </a:solidFill>
                          <a:effectLst/>
                          <a:latin typeface="+mn-lt"/>
                          <a:ea typeface="+mn-ea"/>
                          <a:cs typeface="Arial" panose="020B0604020202020204" pitchFamily="34" charset="0"/>
                        </a:rPr>
                        <a:t>FIMA</a:t>
                      </a:r>
                    </a:p>
                  </a:txBody>
                  <a:tcPr marL="9525" marR="9525" marT="9525" marB="9525">
                    <a:solidFill>
                      <a:schemeClr val="tx2">
                        <a:lumMod val="20000"/>
                        <a:lumOff val="8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sz="1100" kern="1200" dirty="0" smtClean="0">
                          <a:solidFill>
                            <a:schemeClr val="dk1"/>
                          </a:solidFill>
                          <a:effectLst/>
                          <a:latin typeface="+mn-lt"/>
                          <a:ea typeface="+mn-ea"/>
                          <a:cs typeface="Arial" panose="020B0604020202020204" pitchFamily="34" charset="0"/>
                        </a:rPr>
                        <a:t>New WID on File Management</a:t>
                      </a:r>
                      <a:endParaRPr lang="zh-CN" sz="1100" kern="1200" dirty="0">
                        <a:solidFill>
                          <a:schemeClr val="dk1"/>
                        </a:solidFill>
                        <a:effectLst/>
                        <a:latin typeface="+mn-lt"/>
                        <a:ea typeface="+mn-ea"/>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altLang="zh-CN" sz="1050" kern="1200" dirty="0" smtClean="0">
                          <a:solidFill>
                            <a:schemeClr val="dk1"/>
                          </a:solidFill>
                          <a:effectLst/>
                          <a:latin typeface="+mn-lt"/>
                          <a:ea typeface="+mn-ea"/>
                          <a:cs typeface="Arial" panose="020B0604020202020204" pitchFamily="34" charset="0"/>
                        </a:rPr>
                        <a:t>65%-&gt;75%-&gt;100%?</a:t>
                      </a:r>
                      <a:endParaRPr lang="zh-CN" sz="1050" kern="1200" dirty="0">
                        <a:solidFill>
                          <a:schemeClr val="dk1"/>
                        </a:solidFill>
                        <a:effectLst/>
                        <a:latin typeface="+mn-lt"/>
                        <a:ea typeface="+mn-ea"/>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altLang="zh-CN" sz="1050" kern="1200" dirty="0" smtClean="0">
                          <a:solidFill>
                            <a:schemeClr val="dk1"/>
                          </a:solidFill>
                          <a:effectLst/>
                          <a:latin typeface="+mn-lt"/>
                          <a:ea typeface="+mn-ea"/>
                          <a:cs typeface="Arial" panose="020B0604020202020204" pitchFamily="34" charset="0"/>
                        </a:rPr>
                        <a:t>TS 28.537/28.622/28.623/28.532</a:t>
                      </a:r>
                      <a:endParaRPr lang="zh-CN" altLang="zh-CN" sz="1050" kern="1200" dirty="0" smtClean="0">
                        <a:solidFill>
                          <a:schemeClr val="dk1"/>
                        </a:solidFill>
                        <a:effectLst/>
                        <a:latin typeface="+mn-lt"/>
                        <a:ea typeface="+mn-ea"/>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050" kern="1200" dirty="0" smtClean="0">
                          <a:solidFill>
                            <a:schemeClr val="dk1"/>
                          </a:solidFill>
                          <a:effectLst/>
                          <a:latin typeface="+mn-lt"/>
                          <a:ea typeface="+mn-ea"/>
                          <a:cs typeface="Arial" panose="020B0604020202020204" pitchFamily="34" charset="0"/>
                        </a:rPr>
                        <a:t>SP-210135</a:t>
                      </a:r>
                      <a:endParaRPr lang="sv-SE" sz="1050" kern="1200" dirty="0">
                        <a:solidFill>
                          <a:schemeClr val="dk1"/>
                        </a:solidFill>
                        <a:effectLst/>
                        <a:latin typeface="+mn-lt"/>
                        <a:ea typeface="+mn-ea"/>
                        <a:cs typeface="Arial" panose="020B0604020202020204" pitchFamily="34" charset="0"/>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GB" altLang="zh-CN" sz="1050" b="0" kern="1200" dirty="0" smtClean="0">
                          <a:solidFill>
                            <a:schemeClr val="tx1"/>
                          </a:solidFill>
                          <a:effectLst/>
                          <a:latin typeface="+mn-lt"/>
                          <a:ea typeface="+mn-ea"/>
                          <a:cs typeface="Arial" panose="020B0604020202020204" pitchFamily="34" charset="0"/>
                        </a:rPr>
                        <a:t>SA#95 (Mar. 2022)</a:t>
                      </a:r>
                      <a:endParaRPr lang="sv-SE" altLang="zh-CN" sz="1050" b="0" kern="1200" dirty="0">
                        <a:solidFill>
                          <a:schemeClr val="dk1"/>
                        </a:solidFill>
                        <a:effectLst/>
                        <a:latin typeface="+mn-lt"/>
                        <a:ea typeface="+mn-ea"/>
                        <a:cs typeface="Arial" panose="020B0604020202020204" pitchFamily="34" charset="0"/>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050" kern="1200" dirty="0" smtClean="0">
                          <a:solidFill>
                            <a:schemeClr val="dk1"/>
                          </a:solidFill>
                          <a:effectLst/>
                          <a:latin typeface="+mn-lt"/>
                          <a:ea typeface="+mn-ea"/>
                          <a:cs typeface="Arial" panose="020B0604020202020204" pitchFamily="34" charset="0"/>
                        </a:rPr>
                        <a:t>Nokia</a:t>
                      </a:r>
                      <a:endParaRPr lang="sv-SE" sz="1050" kern="1200" dirty="0">
                        <a:solidFill>
                          <a:schemeClr val="dk1"/>
                        </a:solidFill>
                        <a:effectLst/>
                        <a:latin typeface="+mn-lt"/>
                        <a:ea typeface="+mn-ea"/>
                        <a:cs typeface="Arial" panose="020B0604020202020204" pitchFamily="34" charset="0"/>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lang="sv-SE" sz="1050" kern="1200" dirty="0">
                        <a:solidFill>
                          <a:schemeClr val="dk1"/>
                        </a:solidFill>
                        <a:effectLst/>
                        <a:latin typeface="+mn-lt"/>
                        <a:ea typeface="+mn-ea"/>
                        <a:cs typeface="Arial" panose="020B0604020202020204" pitchFamily="34" charset="0"/>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lang="sv-SE" sz="1050" kern="1200" dirty="0">
                        <a:solidFill>
                          <a:schemeClr val="dk1"/>
                        </a:solidFill>
                        <a:effectLst/>
                        <a:latin typeface="+mn-lt"/>
                        <a:ea typeface="+mn-ea"/>
                        <a:cs typeface="Arial" panose="020B0604020202020204" pitchFamily="34" charset="0"/>
                      </a:endParaRPr>
                    </a:p>
                  </a:txBody>
                  <a:tcPr marL="68580" marR="68580" marT="0" marB="0" anchor="ctr">
                    <a:solidFill>
                      <a:schemeClr val="tx2">
                        <a:lumMod val="20000"/>
                        <a:lumOff val="80000"/>
                      </a:schemeClr>
                    </a:solidFill>
                  </a:tcPr>
                </a:tc>
              </a:tr>
              <a:tr h="401304">
                <a:tc>
                  <a:txBody>
                    <a:bodyPr/>
                    <a:lstStyle/>
                    <a:p>
                      <a:pPr marL="0" algn="ctr" defTabSz="1219170" rtl="0" eaLnBrk="1" latinLnBrk="0" hangingPunct="1">
                        <a:spcAft>
                          <a:spcPts val="0"/>
                        </a:spcAft>
                      </a:pPr>
                      <a:r>
                        <a:rPr lang="en-US" altLang="zh-CN" sz="1100" b="1" kern="1200" dirty="0" smtClean="0">
                          <a:solidFill>
                            <a:schemeClr val="tx1"/>
                          </a:solidFill>
                          <a:effectLst/>
                          <a:latin typeface="+mn-lt"/>
                          <a:ea typeface="+mn-ea"/>
                          <a:cs typeface="Arial" panose="020B0604020202020204" pitchFamily="34" charset="0"/>
                        </a:rPr>
                        <a:t>ECM</a:t>
                      </a:r>
                    </a:p>
                  </a:txBody>
                  <a:tcPr marL="9525" marR="9525" marT="9525" marB="9525">
                    <a:solidFill>
                      <a:schemeClr val="tx2">
                        <a:lumMod val="20000"/>
                        <a:lumOff val="8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1100" kern="1200" dirty="0" smtClean="0">
                          <a:solidFill>
                            <a:schemeClr val="dk1"/>
                          </a:solidFill>
                          <a:effectLst/>
                          <a:latin typeface="+mn-lt"/>
                          <a:ea typeface="+mn-ea"/>
                          <a:cs typeface="Arial" panose="020B0604020202020204" pitchFamily="34" charset="0"/>
                        </a:rPr>
                        <a:t>Edge Computing Management</a:t>
                      </a:r>
                      <a:endParaRPr lang="zh-CN" altLang="zh-CN" sz="1100" kern="1200" dirty="0" smtClean="0">
                        <a:solidFill>
                          <a:schemeClr val="dk1"/>
                        </a:solidFill>
                        <a:effectLst/>
                        <a:latin typeface="+mn-lt"/>
                        <a:ea typeface="+mn-ea"/>
                        <a:cs typeface="Arial" panose="020B0604020202020204" pitchFamily="34" charset="0"/>
                      </a:endParaRPr>
                    </a:p>
                    <a:p>
                      <a:pPr marL="0" marR="0" lvl="0" indent="0" algn="l" defTabSz="1219170" rtl="0" eaLnBrk="1" fontAlgn="t" latinLnBrk="0" hangingPunct="1">
                        <a:lnSpc>
                          <a:spcPct val="100000"/>
                        </a:lnSpc>
                        <a:spcBef>
                          <a:spcPts val="0"/>
                        </a:spcBef>
                        <a:spcAft>
                          <a:spcPts val="0"/>
                        </a:spcAft>
                        <a:buClrTx/>
                        <a:buSzTx/>
                        <a:buFontTx/>
                        <a:buNone/>
                        <a:tabLst/>
                        <a:defRPr/>
                      </a:pPr>
                      <a:endParaRPr lang="zh-CN" sz="1100" kern="1200" dirty="0">
                        <a:solidFill>
                          <a:schemeClr val="dk1"/>
                        </a:solidFill>
                        <a:effectLst/>
                        <a:latin typeface="+mn-lt"/>
                        <a:ea typeface="+mn-ea"/>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altLang="zh-CN" sz="1050" kern="1200" dirty="0" smtClean="0">
                          <a:solidFill>
                            <a:schemeClr val="dk1"/>
                          </a:solidFill>
                          <a:effectLst/>
                          <a:latin typeface="+mn-lt"/>
                          <a:ea typeface="+mn-ea"/>
                          <a:cs typeface="Arial" panose="020B0604020202020204" pitchFamily="34" charset="0"/>
                        </a:rPr>
                        <a:t>0%-&gt;10%-&gt;25%</a:t>
                      </a:r>
                      <a:r>
                        <a:rPr lang="en-US" altLang="zh-CN" sz="1050" b="0" kern="1200" dirty="0" smtClean="0">
                          <a:solidFill>
                            <a:schemeClr val="tx1"/>
                          </a:solidFill>
                          <a:effectLst/>
                          <a:latin typeface="+mn-lt"/>
                          <a:ea typeface="+mn-ea"/>
                          <a:cs typeface="Arial" panose="020B0604020202020204" pitchFamily="34" charset="0"/>
                        </a:rPr>
                        <a:t>-&gt;50%-&gt;</a:t>
                      </a:r>
                      <a:r>
                        <a:rPr lang="en-US" altLang="zh-CN" sz="1050" b="1" kern="1200" dirty="0" smtClean="0">
                          <a:solidFill>
                            <a:srgbClr val="0000FF"/>
                          </a:solidFill>
                          <a:effectLst/>
                          <a:latin typeface="+mn-lt"/>
                          <a:ea typeface="+mn-ea"/>
                          <a:cs typeface="Arial" panose="020B0604020202020204" pitchFamily="34" charset="0"/>
                        </a:rPr>
                        <a:t>100%</a:t>
                      </a:r>
                      <a:endParaRPr lang="zh-CN" sz="1050" b="1" kern="1200" dirty="0">
                        <a:solidFill>
                          <a:srgbClr val="0000FF"/>
                        </a:solidFill>
                        <a:effectLst/>
                        <a:latin typeface="+mn-lt"/>
                        <a:ea typeface="+mn-ea"/>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altLang="zh-CN" sz="1050" kern="1200" dirty="0" smtClean="0">
                          <a:solidFill>
                            <a:schemeClr val="dk1"/>
                          </a:solidFill>
                          <a:effectLst/>
                          <a:latin typeface="+mn-lt"/>
                          <a:ea typeface="+mn-ea"/>
                          <a:cs typeface="Arial" panose="020B0604020202020204" pitchFamily="34" charset="0"/>
                        </a:rPr>
                        <a:t>TS 28.538</a:t>
                      </a:r>
                      <a:endParaRPr lang="zh-CN" altLang="zh-CN" sz="1050" kern="1200" dirty="0" smtClean="0">
                        <a:solidFill>
                          <a:schemeClr val="dk1"/>
                        </a:solidFill>
                        <a:effectLst/>
                        <a:latin typeface="+mn-lt"/>
                        <a:ea typeface="+mn-ea"/>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050" kern="1200" dirty="0" smtClean="0">
                          <a:solidFill>
                            <a:schemeClr val="dk1"/>
                          </a:solidFill>
                          <a:effectLst/>
                          <a:latin typeface="+mn-lt"/>
                          <a:ea typeface="+mn-ea"/>
                          <a:cs typeface="Arial" panose="020B0604020202020204" pitchFamily="34" charset="0"/>
                        </a:rPr>
                        <a:t>SP-210388</a:t>
                      </a:r>
                      <a:endParaRPr lang="sv-SE" sz="1050" kern="1200" dirty="0">
                        <a:solidFill>
                          <a:schemeClr val="dk1"/>
                        </a:solidFill>
                        <a:effectLst/>
                        <a:latin typeface="+mn-lt"/>
                        <a:ea typeface="+mn-ea"/>
                        <a:cs typeface="Arial" panose="020B0604020202020204" pitchFamily="34" charset="0"/>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altLang="zh-CN" sz="1050" b="0" kern="1200" dirty="0" smtClean="0">
                          <a:solidFill>
                            <a:schemeClr val="dk1"/>
                          </a:solidFill>
                          <a:effectLst/>
                          <a:latin typeface="+mn-lt"/>
                          <a:ea typeface="+mn-ea"/>
                          <a:cs typeface="Arial" panose="020B0604020202020204" pitchFamily="34" charset="0"/>
                        </a:rPr>
                        <a:t> SA#95 (Mar 2022)</a:t>
                      </a:r>
                      <a:endParaRPr lang="sv-SE" altLang="zh-CN" sz="1050" b="0" kern="1200" dirty="0">
                        <a:solidFill>
                          <a:schemeClr val="dk1"/>
                        </a:solidFill>
                        <a:effectLst/>
                        <a:latin typeface="+mn-lt"/>
                        <a:ea typeface="+mn-ea"/>
                        <a:cs typeface="Arial" panose="020B0604020202020204" pitchFamily="34" charset="0"/>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050" kern="1200" dirty="0" smtClean="0">
                          <a:solidFill>
                            <a:schemeClr val="dk1"/>
                          </a:solidFill>
                          <a:effectLst/>
                          <a:latin typeface="+mn-lt"/>
                          <a:ea typeface="+mn-ea"/>
                          <a:cs typeface="Arial" panose="020B0604020202020204" pitchFamily="34" charset="0"/>
                        </a:rPr>
                        <a:t>Samsung</a:t>
                      </a:r>
                      <a:endParaRPr lang="sv-SE" sz="1050" kern="1200" dirty="0">
                        <a:solidFill>
                          <a:schemeClr val="dk1"/>
                        </a:solidFill>
                        <a:effectLst/>
                        <a:latin typeface="+mn-lt"/>
                        <a:ea typeface="+mn-ea"/>
                        <a:cs typeface="Arial" panose="020B0604020202020204" pitchFamily="34" charset="0"/>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050" kern="1200" dirty="0" smtClean="0">
                          <a:solidFill>
                            <a:schemeClr val="dk1"/>
                          </a:solidFill>
                          <a:effectLst/>
                          <a:latin typeface="+mn-lt"/>
                          <a:ea typeface="+mn-ea"/>
                          <a:cs typeface="Arial" panose="020B0604020202020204" pitchFamily="34" charset="0"/>
                        </a:rPr>
                        <a:t>SA2/SA6/NFV</a:t>
                      </a:r>
                      <a:endParaRPr lang="sv-SE" sz="1050" kern="1200" dirty="0">
                        <a:solidFill>
                          <a:schemeClr val="dk1"/>
                        </a:solidFill>
                        <a:effectLst/>
                        <a:latin typeface="+mn-lt"/>
                        <a:ea typeface="+mn-ea"/>
                        <a:cs typeface="Arial" panose="020B0604020202020204" pitchFamily="34" charset="0"/>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lang="sv-SE" sz="1050" kern="1200" dirty="0">
                        <a:solidFill>
                          <a:schemeClr val="dk1"/>
                        </a:solidFill>
                        <a:effectLst/>
                        <a:latin typeface="+mn-lt"/>
                        <a:ea typeface="+mn-ea"/>
                        <a:cs typeface="Arial" panose="020B0604020202020204" pitchFamily="34" charset="0"/>
                      </a:endParaRPr>
                    </a:p>
                  </a:txBody>
                  <a:tcPr marL="68580" marR="68580" marT="0" marB="0" anchor="ctr">
                    <a:solidFill>
                      <a:schemeClr val="tx2">
                        <a:lumMod val="20000"/>
                        <a:lumOff val="80000"/>
                      </a:schemeClr>
                    </a:solidFill>
                  </a:tcPr>
                </a:tc>
              </a:tr>
              <a:tr h="401304">
                <a:tc>
                  <a:txBody>
                    <a:bodyPr/>
                    <a:lstStyle/>
                    <a:p>
                      <a:pPr marL="0" algn="ctr" defTabSz="1219170" rtl="0" eaLnBrk="1" latinLnBrk="0" hangingPunct="1">
                        <a:spcAft>
                          <a:spcPts val="0"/>
                        </a:spcAft>
                      </a:pPr>
                      <a:r>
                        <a:rPr lang="en-US" altLang="zh-CN" sz="1100" b="1" kern="1200" dirty="0" smtClean="0">
                          <a:solidFill>
                            <a:schemeClr val="tx1"/>
                          </a:solidFill>
                          <a:effectLst/>
                          <a:latin typeface="+mn-lt"/>
                          <a:ea typeface="+mn-ea"/>
                          <a:cs typeface="Arial" panose="020B0604020202020204" pitchFamily="34" charset="0"/>
                        </a:rPr>
                        <a:t>NSA_SBMA</a:t>
                      </a:r>
                    </a:p>
                  </a:txBody>
                  <a:tcPr marL="9525" marR="9525" marT="9525" marB="9525">
                    <a:solidFill>
                      <a:schemeClr val="tx2">
                        <a:lumMod val="20000"/>
                        <a:lumOff val="8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1100" kern="1200" dirty="0" smtClean="0">
                          <a:solidFill>
                            <a:schemeClr val="dk1"/>
                          </a:solidFill>
                          <a:effectLst/>
                          <a:latin typeface="+mn-lt"/>
                          <a:ea typeface="+mn-ea"/>
                          <a:cs typeface="Arial" panose="020B0604020202020204" pitchFamily="34" charset="0"/>
                        </a:rPr>
                        <a:t>Improved support for NSA in the service-based management architecture</a:t>
                      </a:r>
                      <a:endParaRPr lang="zh-CN" sz="1100" kern="1200" dirty="0">
                        <a:solidFill>
                          <a:schemeClr val="dk1"/>
                        </a:solidFill>
                        <a:effectLst/>
                        <a:latin typeface="+mn-lt"/>
                        <a:ea typeface="+mn-ea"/>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altLang="zh-CN" sz="1050" kern="1200" dirty="0" smtClean="0">
                          <a:solidFill>
                            <a:schemeClr val="dk1"/>
                          </a:solidFill>
                          <a:effectLst/>
                          <a:latin typeface="+mn-lt"/>
                          <a:ea typeface="+mn-ea"/>
                          <a:cs typeface="Arial" panose="020B0604020202020204" pitchFamily="34" charset="0"/>
                        </a:rPr>
                        <a:t>0%-&gt;10%-&gt;20%-&gt;</a:t>
                      </a:r>
                      <a:r>
                        <a:rPr lang="en-US" altLang="zh-CN" sz="1050" b="1" kern="1200" dirty="0" smtClean="0">
                          <a:solidFill>
                            <a:srgbClr val="0000FF"/>
                          </a:solidFill>
                          <a:effectLst/>
                          <a:latin typeface="+mn-lt"/>
                          <a:ea typeface="+mn-ea"/>
                          <a:cs typeface="Arial" panose="020B0604020202020204" pitchFamily="34" charset="0"/>
                        </a:rPr>
                        <a:t>100%</a:t>
                      </a:r>
                      <a:endParaRPr lang="zh-CN" sz="1050" b="1" kern="1200" dirty="0">
                        <a:solidFill>
                          <a:srgbClr val="0000FF"/>
                        </a:solidFill>
                        <a:effectLst/>
                        <a:latin typeface="+mn-lt"/>
                        <a:ea typeface="+mn-ea"/>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altLang="zh-CN" sz="1050" kern="1200" dirty="0" smtClean="0">
                          <a:solidFill>
                            <a:schemeClr val="dk1"/>
                          </a:solidFill>
                          <a:effectLst/>
                          <a:latin typeface="+mn-lt"/>
                          <a:ea typeface="+mn-ea"/>
                          <a:cs typeface="Arial" panose="020B0604020202020204" pitchFamily="34" charset="0"/>
                        </a:rPr>
                        <a:t>TS 28.622/28.623/28.659/28.663</a:t>
                      </a:r>
                      <a:endParaRPr lang="zh-CN" altLang="zh-CN" sz="1050" kern="1200" dirty="0" smtClean="0">
                        <a:solidFill>
                          <a:schemeClr val="dk1"/>
                        </a:solidFill>
                        <a:effectLst/>
                        <a:latin typeface="+mn-lt"/>
                        <a:ea typeface="+mn-ea"/>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050" kern="1200" dirty="0" smtClean="0">
                          <a:solidFill>
                            <a:schemeClr val="dk1"/>
                          </a:solidFill>
                          <a:effectLst/>
                          <a:latin typeface="+mn-lt"/>
                          <a:ea typeface="+mn-ea"/>
                          <a:cs typeface="Arial" panose="020B0604020202020204" pitchFamily="34" charset="0"/>
                        </a:rPr>
                        <a:t>SP-210858-&gt;</a:t>
                      </a:r>
                    </a:p>
                    <a:p>
                      <a:pPr marL="0" marR="0" lvl="0" indent="0" algn="ctr" defTabSz="1219170" rtl="0" eaLnBrk="1" fontAlgn="auto" latinLnBrk="0" hangingPunct="1">
                        <a:lnSpc>
                          <a:spcPct val="100000"/>
                        </a:lnSpc>
                        <a:spcBef>
                          <a:spcPts val="0"/>
                        </a:spcBef>
                        <a:spcAft>
                          <a:spcPts val="0"/>
                        </a:spcAft>
                        <a:buClrTx/>
                        <a:buSzTx/>
                        <a:buFontTx/>
                        <a:buNone/>
                        <a:tabLst/>
                        <a:defRPr/>
                      </a:pPr>
                      <a:r>
                        <a:rPr lang="sv-SE" sz="1050" b="1" kern="1200" dirty="0" smtClean="0">
                          <a:solidFill>
                            <a:schemeClr val="tx1"/>
                          </a:solidFill>
                          <a:effectLst/>
                          <a:latin typeface="+mn-lt"/>
                          <a:ea typeface="+mn-ea"/>
                          <a:cs typeface="Arial" panose="020B0604020202020204" pitchFamily="34" charset="0"/>
                        </a:rPr>
                        <a:t>SP-211121-&gt;</a:t>
                      </a:r>
                    </a:p>
                    <a:p>
                      <a:pPr marL="0" marR="0" lvl="0" indent="0" algn="ctr" defTabSz="1219170" rtl="0" eaLnBrk="1" fontAlgn="auto" latinLnBrk="0" hangingPunct="1">
                        <a:lnSpc>
                          <a:spcPct val="100000"/>
                        </a:lnSpc>
                        <a:spcBef>
                          <a:spcPts val="0"/>
                        </a:spcBef>
                        <a:spcAft>
                          <a:spcPts val="0"/>
                        </a:spcAft>
                        <a:buClrTx/>
                        <a:buSzTx/>
                        <a:buFontTx/>
                        <a:buNone/>
                        <a:tabLst/>
                        <a:defRPr/>
                      </a:pPr>
                      <a:r>
                        <a:rPr lang="sv-SE" sz="1050" b="1" kern="1200" dirty="0" smtClean="0">
                          <a:solidFill>
                            <a:schemeClr val="tx1"/>
                          </a:solidFill>
                          <a:effectLst/>
                          <a:latin typeface="+mn-lt"/>
                          <a:ea typeface="+mn-ea"/>
                          <a:cs typeface="Arial" panose="020B0604020202020204" pitchFamily="34" charset="0"/>
                        </a:rPr>
                        <a:t>-&gt;S5-215402</a:t>
                      </a:r>
                      <a:endParaRPr lang="sv-SE" sz="1050" b="1" kern="1200" dirty="0">
                        <a:solidFill>
                          <a:schemeClr val="tx1"/>
                        </a:solidFill>
                        <a:effectLst/>
                        <a:latin typeface="+mn-lt"/>
                        <a:ea typeface="+mn-ea"/>
                        <a:cs typeface="Arial" panose="020B0604020202020204" pitchFamily="34" charset="0"/>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altLang="zh-CN" sz="1050" b="0" kern="1200" dirty="0" smtClean="0">
                          <a:solidFill>
                            <a:schemeClr val="dk1"/>
                          </a:solidFill>
                          <a:effectLst/>
                          <a:latin typeface="+mn-lt"/>
                          <a:ea typeface="+mn-ea"/>
                          <a:cs typeface="Arial" panose="020B0604020202020204" pitchFamily="34" charset="0"/>
                        </a:rPr>
                        <a:t>SA#95 (Mar. 2022)</a:t>
                      </a:r>
                      <a:endParaRPr lang="sv-SE" altLang="zh-CN" sz="1050" b="0" kern="1200" dirty="0">
                        <a:solidFill>
                          <a:schemeClr val="dk1"/>
                        </a:solidFill>
                        <a:effectLst/>
                        <a:latin typeface="+mn-lt"/>
                        <a:ea typeface="+mn-ea"/>
                        <a:cs typeface="Arial" panose="020B0604020202020204" pitchFamily="34" charset="0"/>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altLang="zh-CN" sz="1050" kern="1200" dirty="0" smtClean="0">
                          <a:solidFill>
                            <a:schemeClr val="dk1"/>
                          </a:solidFill>
                          <a:effectLst/>
                          <a:latin typeface="+mn-lt"/>
                          <a:ea typeface="+mn-ea"/>
                          <a:cs typeface="Arial" panose="020B0604020202020204" pitchFamily="34" charset="0"/>
                        </a:rPr>
                        <a:t>Huawei/Ericsson</a:t>
                      </a:r>
                      <a:endParaRPr lang="sv-SE" sz="1050" kern="1200" dirty="0">
                        <a:solidFill>
                          <a:schemeClr val="dk1"/>
                        </a:solidFill>
                        <a:effectLst/>
                        <a:latin typeface="+mn-lt"/>
                        <a:ea typeface="+mn-ea"/>
                        <a:cs typeface="Arial" panose="020B0604020202020204" pitchFamily="34" charset="0"/>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lang="sv-SE" sz="1050" kern="1200" dirty="0">
                        <a:solidFill>
                          <a:schemeClr val="dk1"/>
                        </a:solidFill>
                        <a:effectLst/>
                        <a:latin typeface="+mn-lt"/>
                        <a:ea typeface="+mn-ea"/>
                        <a:cs typeface="Arial" panose="020B0604020202020204" pitchFamily="34" charset="0"/>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lang="sv-SE" sz="1050" kern="1200" dirty="0">
                        <a:solidFill>
                          <a:schemeClr val="dk1"/>
                        </a:solidFill>
                        <a:effectLst/>
                        <a:latin typeface="+mn-lt"/>
                        <a:ea typeface="+mn-ea"/>
                        <a:cs typeface="Arial" panose="020B0604020202020204" pitchFamily="34" charset="0"/>
                      </a:endParaRPr>
                    </a:p>
                  </a:txBody>
                  <a:tcPr marL="68580" marR="68580" marT="0" marB="0" anchor="ctr">
                    <a:solidFill>
                      <a:schemeClr val="tx2">
                        <a:lumMod val="20000"/>
                        <a:lumOff val="80000"/>
                      </a:schemeClr>
                    </a:solidFill>
                  </a:tcPr>
                </a:tc>
              </a:tr>
            </a:tbl>
          </a:graphicData>
        </a:graphic>
      </p:graphicFrame>
      <p:sp>
        <p:nvSpPr>
          <p:cNvPr id="6" name="矩形 5"/>
          <p:cNvSpPr/>
          <p:nvPr/>
        </p:nvSpPr>
        <p:spPr>
          <a:xfrm>
            <a:off x="5818964" y="3606222"/>
            <a:ext cx="6081470" cy="2462213"/>
          </a:xfrm>
          <a:prstGeom prst="rect">
            <a:avLst/>
          </a:prstGeom>
          <a:solidFill>
            <a:schemeClr val="bg1"/>
          </a:solidFill>
        </p:spPr>
        <p:txBody>
          <a:bodyPr wrap="square">
            <a:spAutoFit/>
          </a:bodyPr>
          <a:lstStyle/>
          <a:p>
            <a:pPr lvl="0" defTabSz="1219170" eaLnBrk="1" fontAlgn="auto" hangingPunct="1">
              <a:spcBef>
                <a:spcPts val="0"/>
              </a:spcBef>
              <a:spcAft>
                <a:spcPts val="0"/>
              </a:spcAft>
              <a:defRPr/>
            </a:pPr>
            <a:r>
              <a:rPr lang="en-US" altLang="zh-CN" sz="1100" b="1" dirty="0">
                <a:solidFill>
                  <a:srgbClr val="FF0000"/>
                </a:solidFill>
                <a:latin typeface="Calibri"/>
                <a:cs typeface="Arial" charset="0"/>
              </a:rPr>
              <a:t>FIMA: </a:t>
            </a:r>
            <a:endParaRPr lang="en-US" altLang="zh-CN" sz="1100" dirty="0">
              <a:solidFill>
                <a:srgbClr val="FF0000"/>
              </a:solidFill>
              <a:latin typeface="Calibri"/>
              <a:cs typeface="Arial" charset="0"/>
            </a:endParaRPr>
          </a:p>
          <a:p>
            <a:pPr marL="171450" lvl="0" indent="-171450" defTabSz="1219170" eaLnBrk="1" fontAlgn="auto" hangingPunct="1">
              <a:spcBef>
                <a:spcPts val="0"/>
              </a:spcBef>
              <a:spcAft>
                <a:spcPts val="0"/>
              </a:spcAft>
              <a:buFont typeface="Wingdings" panose="05000000000000000000" pitchFamily="2" charset="2"/>
              <a:buChar char="Ø"/>
              <a:defRPr/>
            </a:pPr>
            <a:r>
              <a:rPr lang="en-US" altLang="zh-CN" sz="1100" dirty="0">
                <a:solidFill>
                  <a:prstClr val="black"/>
                </a:solidFill>
                <a:latin typeface="Calibri"/>
                <a:cs typeface="Arial" charset="0"/>
              </a:rPr>
              <a:t>S5-216597 “Rel-17 </a:t>
            </a:r>
            <a:r>
              <a:rPr lang="en-US" altLang="zh-CN" sz="1100" dirty="0" err="1">
                <a:solidFill>
                  <a:prstClr val="black"/>
                </a:solidFill>
                <a:latin typeface="Calibri"/>
                <a:cs typeface="Arial" charset="0"/>
              </a:rPr>
              <a:t>DraftCR</a:t>
            </a:r>
            <a:r>
              <a:rPr lang="en-US" altLang="zh-CN" sz="1100" dirty="0">
                <a:solidFill>
                  <a:prstClr val="black"/>
                </a:solidFill>
                <a:latin typeface="Calibri"/>
                <a:cs typeface="Arial" charset="0"/>
              </a:rPr>
              <a:t> 28.622 for FIMA” was approved at SA5#140.</a:t>
            </a:r>
          </a:p>
          <a:p>
            <a:pPr marL="171450" lvl="0" indent="-171450" defTabSz="1219170" eaLnBrk="1" fontAlgn="auto" hangingPunct="1">
              <a:spcBef>
                <a:spcPts val="0"/>
              </a:spcBef>
              <a:spcAft>
                <a:spcPts val="0"/>
              </a:spcAft>
              <a:buFont typeface="Wingdings" panose="05000000000000000000" pitchFamily="2" charset="2"/>
              <a:buChar char="Ø"/>
              <a:defRPr/>
            </a:pPr>
            <a:r>
              <a:rPr lang="en-US" altLang="zh-CN" sz="1100" dirty="0">
                <a:solidFill>
                  <a:prstClr val="black"/>
                </a:solidFill>
                <a:latin typeface="Calibri"/>
                <a:cs typeface="Arial" charset="0"/>
              </a:rPr>
              <a:t>S5-221243 “Rel-17 Input to </a:t>
            </a:r>
            <a:r>
              <a:rPr lang="en-US" altLang="zh-CN" sz="1100" dirty="0" err="1">
                <a:solidFill>
                  <a:prstClr val="black"/>
                </a:solidFill>
                <a:latin typeface="Calibri"/>
                <a:cs typeface="Arial" charset="0"/>
              </a:rPr>
              <a:t>DraftCR</a:t>
            </a:r>
            <a:r>
              <a:rPr lang="en-US" altLang="zh-CN" sz="1100" dirty="0">
                <a:solidFill>
                  <a:prstClr val="black"/>
                </a:solidFill>
                <a:latin typeface="Calibri"/>
                <a:cs typeface="Arial" charset="0"/>
              </a:rPr>
              <a:t> 28.622 Resolving editor's notes for FIMA” was approved at </a:t>
            </a:r>
            <a:r>
              <a:rPr lang="en-US" altLang="zh-CN" sz="1100" dirty="0" smtClean="0">
                <a:solidFill>
                  <a:prstClr val="black"/>
                </a:solidFill>
                <a:latin typeface="Calibri"/>
                <a:cs typeface="Arial" charset="0"/>
              </a:rPr>
              <a:t>SA5#141</a:t>
            </a:r>
          </a:p>
          <a:p>
            <a:pPr marL="171450" lvl="0" indent="-171450" defTabSz="1219170" eaLnBrk="1" fontAlgn="auto" hangingPunct="1">
              <a:spcBef>
                <a:spcPts val="0"/>
              </a:spcBef>
              <a:spcAft>
                <a:spcPts val="0"/>
              </a:spcAft>
              <a:buFont typeface="Wingdings" panose="05000000000000000000" pitchFamily="2" charset="2"/>
              <a:buChar char="Ø"/>
              <a:defRPr/>
            </a:pPr>
            <a:r>
              <a:rPr lang="en-US" altLang="zh-CN" sz="1100" dirty="0" smtClean="0">
                <a:solidFill>
                  <a:prstClr val="black"/>
                </a:solidFill>
                <a:latin typeface="Calibri"/>
                <a:cs typeface="Arial" charset="0"/>
              </a:rPr>
              <a:t>I </a:t>
            </a:r>
            <a:r>
              <a:rPr lang="en-US" altLang="zh-CN" sz="1100" dirty="0">
                <a:solidFill>
                  <a:prstClr val="black"/>
                </a:solidFill>
                <a:latin typeface="Calibri"/>
                <a:cs typeface="Arial" charset="0"/>
              </a:rPr>
              <a:t>need to merge  S5-221243 into S5-216597 and put the result into a real CR (new </a:t>
            </a:r>
            <a:r>
              <a:rPr lang="en-US" altLang="zh-CN" sz="1100" dirty="0" err="1">
                <a:solidFill>
                  <a:prstClr val="black"/>
                </a:solidFill>
                <a:latin typeface="Calibri"/>
                <a:cs typeface="Arial" charset="0"/>
              </a:rPr>
              <a:t>Tdoc</a:t>
            </a:r>
            <a:r>
              <a:rPr lang="en-US" altLang="zh-CN" sz="1100" dirty="0">
                <a:solidFill>
                  <a:prstClr val="black"/>
                </a:solidFill>
                <a:latin typeface="Calibri"/>
                <a:cs typeface="Arial" charset="0"/>
              </a:rPr>
              <a:t># required).</a:t>
            </a:r>
          </a:p>
          <a:p>
            <a:pPr marL="171450" lvl="0" indent="-171450" defTabSz="1219170" eaLnBrk="1" fontAlgn="auto" hangingPunct="1">
              <a:spcBef>
                <a:spcPts val="0"/>
              </a:spcBef>
              <a:spcAft>
                <a:spcPts val="0"/>
              </a:spcAft>
              <a:buFont typeface="Wingdings" panose="05000000000000000000" pitchFamily="2" charset="2"/>
              <a:buChar char="Ø"/>
              <a:defRPr/>
            </a:pPr>
            <a:r>
              <a:rPr lang="en-US" altLang="zh-CN" sz="1100" dirty="0">
                <a:solidFill>
                  <a:prstClr val="black"/>
                </a:solidFill>
                <a:latin typeface="Calibri"/>
                <a:cs typeface="Arial" charset="0"/>
              </a:rPr>
              <a:t>Stage 3 for that was approved at SA5#141 in S5-221247 “Rel-17 CR 28.623 Add file retrieval NRM fragment (</a:t>
            </a:r>
            <a:r>
              <a:rPr lang="en-US" altLang="zh-CN" sz="1100" dirty="0" err="1">
                <a:solidFill>
                  <a:prstClr val="black"/>
                </a:solidFill>
                <a:latin typeface="Calibri"/>
                <a:cs typeface="Arial" charset="0"/>
              </a:rPr>
              <a:t>OpenAPI</a:t>
            </a:r>
            <a:r>
              <a:rPr lang="en-US" altLang="zh-CN" sz="1100" dirty="0">
                <a:solidFill>
                  <a:prstClr val="black"/>
                </a:solidFill>
                <a:latin typeface="Calibri"/>
                <a:cs typeface="Arial" charset="0"/>
              </a:rPr>
              <a:t> definitions)” This needs to be done in any case.</a:t>
            </a:r>
            <a:endParaRPr lang="en-US" altLang="zh-CN" sz="1100" b="1" dirty="0">
              <a:cs typeface="Arial" charset="0"/>
            </a:endParaRPr>
          </a:p>
          <a:p>
            <a:pPr lvl="0" defTabSz="1219170" eaLnBrk="1" fontAlgn="auto" hangingPunct="1">
              <a:spcBef>
                <a:spcPts val="0"/>
              </a:spcBef>
              <a:spcAft>
                <a:spcPts val="0"/>
              </a:spcAft>
              <a:defRPr/>
            </a:pPr>
            <a:endParaRPr lang="en-US" altLang="zh-CN" sz="1100" b="1" dirty="0" smtClean="0">
              <a:solidFill>
                <a:prstClr val="black"/>
              </a:solidFill>
              <a:latin typeface="+mn-lt"/>
              <a:cs typeface="Arial" charset="0"/>
            </a:endParaRPr>
          </a:p>
          <a:p>
            <a:pPr lvl="0" defTabSz="1219170" eaLnBrk="1" fontAlgn="auto" hangingPunct="1">
              <a:spcBef>
                <a:spcPts val="0"/>
              </a:spcBef>
              <a:spcAft>
                <a:spcPts val="0"/>
              </a:spcAft>
              <a:defRPr/>
            </a:pPr>
            <a:r>
              <a:rPr lang="en-US" altLang="zh-CN" sz="1100" b="1" dirty="0" smtClean="0">
                <a:solidFill>
                  <a:srgbClr val="FF3300"/>
                </a:solidFill>
                <a:latin typeface="+mn-lt"/>
                <a:cs typeface="Arial" charset="0"/>
              </a:rPr>
              <a:t>ECM: </a:t>
            </a:r>
          </a:p>
          <a:p>
            <a:pPr marL="171450" lvl="0" indent="-171450" defTabSz="1219170" eaLnBrk="1" fontAlgn="auto" hangingPunct="1">
              <a:spcBef>
                <a:spcPts val="0"/>
              </a:spcBef>
              <a:spcAft>
                <a:spcPts val="0"/>
              </a:spcAft>
              <a:buFont typeface="Wingdings" panose="05000000000000000000" pitchFamily="2" charset="2"/>
              <a:buChar char="Ø"/>
              <a:defRPr/>
            </a:pPr>
            <a:r>
              <a:rPr lang="en-US" altLang="zh-CN" sz="1100" dirty="0" smtClean="0">
                <a:solidFill>
                  <a:prstClr val="black"/>
                </a:solidFill>
                <a:latin typeface="+mn-lt"/>
                <a:cs typeface="Arial" charset="0"/>
              </a:rPr>
              <a:t>ECM </a:t>
            </a:r>
            <a:r>
              <a:rPr lang="en-US" altLang="zh-CN" sz="1100" dirty="0">
                <a:solidFill>
                  <a:prstClr val="black"/>
                </a:solidFill>
                <a:latin typeface="+mn-lt"/>
                <a:cs typeface="Arial" charset="0"/>
              </a:rPr>
              <a:t>was down scoped. Rel-17 Leftovers were added to a Rel-18 </a:t>
            </a:r>
            <a:r>
              <a:rPr lang="en-US" altLang="zh-CN" sz="1100" dirty="0" err="1">
                <a:solidFill>
                  <a:prstClr val="black"/>
                </a:solidFill>
                <a:latin typeface="+mn-lt"/>
                <a:cs typeface="Arial" charset="0"/>
              </a:rPr>
              <a:t>eECM</a:t>
            </a:r>
            <a:r>
              <a:rPr lang="en-US" altLang="zh-CN" sz="1100" dirty="0">
                <a:solidFill>
                  <a:prstClr val="black"/>
                </a:solidFill>
                <a:latin typeface="+mn-lt"/>
                <a:cs typeface="Arial" charset="0"/>
              </a:rPr>
              <a:t> WID.</a:t>
            </a:r>
          </a:p>
          <a:p>
            <a:pPr marL="171450" lvl="0" indent="-171450" defTabSz="1219170" eaLnBrk="1" fontAlgn="auto" hangingPunct="1">
              <a:spcBef>
                <a:spcPts val="0"/>
              </a:spcBef>
              <a:spcAft>
                <a:spcPts val="0"/>
              </a:spcAft>
              <a:buFont typeface="Wingdings" panose="05000000000000000000" pitchFamily="2" charset="2"/>
              <a:buChar char="Ø"/>
              <a:defRPr/>
            </a:pPr>
            <a:r>
              <a:rPr lang="en-US" altLang="zh-CN" sz="1100" dirty="0" smtClean="0">
                <a:solidFill>
                  <a:prstClr val="black"/>
                </a:solidFill>
                <a:latin typeface="+mn-lt"/>
                <a:cs typeface="Arial" charset="0"/>
              </a:rPr>
              <a:t>ECM </a:t>
            </a:r>
            <a:r>
              <a:rPr lang="en-US" altLang="zh-CN" sz="1100" dirty="0">
                <a:solidFill>
                  <a:prstClr val="black"/>
                </a:solidFill>
                <a:latin typeface="+mn-lt"/>
                <a:cs typeface="Arial" charset="0"/>
              </a:rPr>
              <a:t>is now 100% complete.</a:t>
            </a:r>
          </a:p>
          <a:p>
            <a:pPr marL="171450" lvl="0" indent="-171450" defTabSz="1219170" eaLnBrk="1" fontAlgn="auto" hangingPunct="1">
              <a:spcBef>
                <a:spcPts val="0"/>
              </a:spcBef>
              <a:spcAft>
                <a:spcPts val="0"/>
              </a:spcAft>
              <a:buFont typeface="Wingdings" panose="05000000000000000000" pitchFamily="2" charset="2"/>
              <a:buChar char="Ø"/>
              <a:defRPr/>
            </a:pPr>
            <a:r>
              <a:rPr lang="en-US" altLang="zh-CN" sz="1100" dirty="0" smtClean="0">
                <a:solidFill>
                  <a:prstClr val="black"/>
                </a:solidFill>
                <a:latin typeface="+mn-lt"/>
                <a:cs typeface="Arial" charset="0"/>
              </a:rPr>
              <a:t>Contribution </a:t>
            </a:r>
            <a:r>
              <a:rPr lang="en-US" altLang="zh-CN" sz="1100" dirty="0">
                <a:solidFill>
                  <a:prstClr val="black"/>
                </a:solidFill>
                <a:latin typeface="+mn-lt"/>
                <a:cs typeface="Arial" charset="0"/>
              </a:rPr>
              <a:t>Agreed in this meeting relates to Edge NRM, Edge Performance and LCM/Provisioning Flow. </a:t>
            </a:r>
          </a:p>
          <a:p>
            <a:pPr lvl="0" defTabSz="1219170" eaLnBrk="1" fontAlgn="auto" hangingPunct="1">
              <a:spcBef>
                <a:spcPts val="0"/>
              </a:spcBef>
              <a:spcAft>
                <a:spcPts val="0"/>
              </a:spcAft>
              <a:defRPr/>
            </a:pPr>
            <a:endParaRPr lang="en-US" altLang="zh-CN" sz="1100" dirty="0" smtClean="0">
              <a:solidFill>
                <a:prstClr val="black"/>
              </a:solidFill>
              <a:latin typeface="+mn-lt"/>
              <a:cs typeface="Arial" charset="0"/>
            </a:endParaRPr>
          </a:p>
        </p:txBody>
      </p:sp>
    </p:spTree>
    <p:extLst>
      <p:ext uri="{BB962C8B-B14F-4D97-AF65-F5344CB8AC3E}">
        <p14:creationId xmlns:p14="http://schemas.microsoft.com/office/powerpoint/2010/main" val="341139457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6278619" y="3171349"/>
            <a:ext cx="5702638" cy="3139321"/>
          </a:xfrm>
          <a:prstGeom prst="rect">
            <a:avLst/>
          </a:prstGeom>
          <a:solidFill>
            <a:schemeClr val="bg1"/>
          </a:solidFill>
          <a:ln>
            <a:noFill/>
          </a:ln>
        </p:spPr>
        <p:txBody>
          <a:bodyPr wrap="square">
            <a:spAutoFit/>
          </a:bodyPr>
          <a:lstStyle/>
          <a:p>
            <a:pPr lvl="0" defTabSz="1219170" eaLnBrk="1" fontAlgn="auto" hangingPunct="1">
              <a:spcBef>
                <a:spcPts val="0"/>
              </a:spcBef>
              <a:spcAft>
                <a:spcPts val="0"/>
              </a:spcAft>
              <a:defRPr/>
            </a:pPr>
            <a:r>
              <a:rPr lang="en-US" altLang="zh-CN" sz="900" dirty="0">
                <a:solidFill>
                  <a:prstClr val="black"/>
                </a:solidFill>
                <a:latin typeface="Calibri"/>
                <a:cs typeface="Arial" charset="0"/>
              </a:rPr>
              <a:t>The following contributions were concluded to be sent for email approval:</a:t>
            </a:r>
          </a:p>
          <a:p>
            <a:pPr marL="171450" lvl="0" indent="-171450" defTabSz="1219170" eaLnBrk="1" fontAlgn="auto" hangingPunct="1">
              <a:spcBef>
                <a:spcPts val="0"/>
              </a:spcBef>
              <a:spcAft>
                <a:spcPts val="0"/>
              </a:spcAft>
              <a:buFont typeface="Wingdings" panose="05000000000000000000" pitchFamily="2" charset="2"/>
              <a:buChar char="Ø"/>
              <a:defRPr/>
            </a:pPr>
            <a:r>
              <a:rPr lang="en-US" altLang="zh-CN" sz="900" dirty="0" err="1" smtClean="0">
                <a:solidFill>
                  <a:prstClr val="black"/>
                </a:solidFill>
                <a:latin typeface="Calibri"/>
                <a:cs typeface="Arial" charset="0"/>
              </a:rPr>
              <a:t>pCR</a:t>
            </a:r>
            <a:r>
              <a:rPr lang="en-US" altLang="zh-CN" sz="900" dirty="0" smtClean="0">
                <a:solidFill>
                  <a:prstClr val="black"/>
                </a:solidFill>
                <a:latin typeface="Calibri"/>
                <a:cs typeface="Arial" charset="0"/>
              </a:rPr>
              <a:t> </a:t>
            </a:r>
            <a:r>
              <a:rPr lang="en-US" altLang="zh-CN" sz="900" dirty="0">
                <a:solidFill>
                  <a:prstClr val="black"/>
                </a:solidFill>
                <a:latin typeface="Calibri"/>
                <a:cs typeface="Arial" charset="0"/>
              </a:rPr>
              <a:t>TS28.104 Add service experience analysis solution</a:t>
            </a:r>
          </a:p>
          <a:p>
            <a:pPr marL="171450" lvl="0" indent="-171450" defTabSz="1219170" eaLnBrk="1" fontAlgn="auto" hangingPunct="1">
              <a:spcBef>
                <a:spcPts val="0"/>
              </a:spcBef>
              <a:spcAft>
                <a:spcPts val="0"/>
              </a:spcAft>
              <a:buFont typeface="Wingdings" panose="05000000000000000000" pitchFamily="2" charset="2"/>
              <a:buChar char="Ø"/>
              <a:defRPr/>
            </a:pPr>
            <a:r>
              <a:rPr lang="en-US" altLang="zh-CN" sz="900" dirty="0" err="1" smtClean="0">
                <a:solidFill>
                  <a:prstClr val="black"/>
                </a:solidFill>
                <a:latin typeface="Calibri"/>
                <a:cs typeface="Arial" charset="0"/>
              </a:rPr>
              <a:t>pCR</a:t>
            </a:r>
            <a:r>
              <a:rPr lang="en-US" altLang="zh-CN" sz="900" dirty="0" smtClean="0">
                <a:solidFill>
                  <a:prstClr val="black"/>
                </a:solidFill>
                <a:latin typeface="Calibri"/>
                <a:cs typeface="Arial" charset="0"/>
              </a:rPr>
              <a:t> </a:t>
            </a:r>
            <a:r>
              <a:rPr lang="en-US" altLang="zh-CN" sz="900" dirty="0">
                <a:solidFill>
                  <a:prstClr val="black"/>
                </a:solidFill>
                <a:latin typeface="Calibri"/>
                <a:cs typeface="Arial" charset="0"/>
              </a:rPr>
              <a:t>TS28.104 Add network slice throughput analysis solution</a:t>
            </a:r>
          </a:p>
          <a:p>
            <a:pPr marL="171450" lvl="0" indent="-171450" defTabSz="1219170" eaLnBrk="1" fontAlgn="auto" hangingPunct="1">
              <a:spcBef>
                <a:spcPts val="0"/>
              </a:spcBef>
              <a:spcAft>
                <a:spcPts val="0"/>
              </a:spcAft>
              <a:buFont typeface="Wingdings" panose="05000000000000000000" pitchFamily="2" charset="2"/>
              <a:buChar char="Ø"/>
              <a:defRPr/>
            </a:pPr>
            <a:r>
              <a:rPr lang="en-US" altLang="zh-CN" sz="900" dirty="0" err="1" smtClean="0">
                <a:solidFill>
                  <a:prstClr val="black"/>
                </a:solidFill>
                <a:latin typeface="Calibri"/>
                <a:cs typeface="Arial" charset="0"/>
              </a:rPr>
              <a:t>pCR</a:t>
            </a:r>
            <a:r>
              <a:rPr lang="en-US" altLang="zh-CN" sz="900" dirty="0" smtClean="0">
                <a:solidFill>
                  <a:prstClr val="black"/>
                </a:solidFill>
                <a:latin typeface="Calibri"/>
                <a:cs typeface="Arial" charset="0"/>
              </a:rPr>
              <a:t> </a:t>
            </a:r>
            <a:r>
              <a:rPr lang="en-US" altLang="zh-CN" sz="900" dirty="0">
                <a:solidFill>
                  <a:prstClr val="black"/>
                </a:solidFill>
                <a:latin typeface="Calibri"/>
                <a:cs typeface="Arial" charset="0"/>
              </a:rPr>
              <a:t>28.104 Add MDA capability for MDA assisted energy saving analysis</a:t>
            </a:r>
          </a:p>
          <a:p>
            <a:pPr marL="171450" lvl="0" indent="-171450" defTabSz="1219170" eaLnBrk="1" fontAlgn="auto" hangingPunct="1">
              <a:spcBef>
                <a:spcPts val="0"/>
              </a:spcBef>
              <a:spcAft>
                <a:spcPts val="0"/>
              </a:spcAft>
              <a:buFont typeface="Wingdings" panose="05000000000000000000" pitchFamily="2" charset="2"/>
              <a:buChar char="Ø"/>
              <a:defRPr/>
            </a:pPr>
            <a:r>
              <a:rPr lang="en-US" altLang="zh-CN" sz="900" dirty="0" err="1" smtClean="0">
                <a:solidFill>
                  <a:prstClr val="black"/>
                </a:solidFill>
                <a:latin typeface="Calibri"/>
                <a:cs typeface="Arial" charset="0"/>
              </a:rPr>
              <a:t>pCR</a:t>
            </a:r>
            <a:r>
              <a:rPr lang="en-US" altLang="zh-CN" sz="900" dirty="0" smtClean="0">
                <a:solidFill>
                  <a:prstClr val="black"/>
                </a:solidFill>
                <a:latin typeface="Calibri"/>
                <a:cs typeface="Arial" charset="0"/>
              </a:rPr>
              <a:t> </a:t>
            </a:r>
            <a:r>
              <a:rPr lang="en-US" altLang="zh-CN" sz="900" dirty="0">
                <a:solidFill>
                  <a:prstClr val="black"/>
                </a:solidFill>
                <a:latin typeface="Calibri"/>
                <a:cs typeface="Arial" charset="0"/>
              </a:rPr>
              <a:t>TS 28.104 add MDA related service components</a:t>
            </a:r>
          </a:p>
          <a:p>
            <a:pPr marL="171450" lvl="0" indent="-171450" defTabSz="1219170" eaLnBrk="1" fontAlgn="auto" hangingPunct="1">
              <a:spcBef>
                <a:spcPts val="0"/>
              </a:spcBef>
              <a:spcAft>
                <a:spcPts val="0"/>
              </a:spcAft>
              <a:buFont typeface="Wingdings" panose="05000000000000000000" pitchFamily="2" charset="2"/>
              <a:buChar char="Ø"/>
              <a:defRPr/>
            </a:pPr>
            <a:r>
              <a:rPr lang="en-US" altLang="zh-CN" sz="900" dirty="0" err="1" smtClean="0">
                <a:solidFill>
                  <a:prstClr val="black"/>
                </a:solidFill>
                <a:latin typeface="Calibri"/>
                <a:cs typeface="Arial" charset="0"/>
              </a:rPr>
              <a:t>pCR</a:t>
            </a:r>
            <a:r>
              <a:rPr lang="en-US" altLang="zh-CN" sz="900" dirty="0" smtClean="0">
                <a:solidFill>
                  <a:prstClr val="black"/>
                </a:solidFill>
                <a:latin typeface="Calibri"/>
                <a:cs typeface="Arial" charset="0"/>
              </a:rPr>
              <a:t> </a:t>
            </a:r>
            <a:r>
              <a:rPr lang="en-US" altLang="zh-CN" sz="900" dirty="0">
                <a:solidFill>
                  <a:prstClr val="black"/>
                </a:solidFill>
                <a:latin typeface="Calibri"/>
                <a:cs typeface="Arial" charset="0"/>
              </a:rPr>
              <a:t>28.105 Add NRMs for AI-ML model training</a:t>
            </a:r>
          </a:p>
          <a:p>
            <a:pPr lvl="0" defTabSz="1219170" eaLnBrk="1" fontAlgn="auto" hangingPunct="1">
              <a:spcBef>
                <a:spcPts val="0"/>
              </a:spcBef>
              <a:spcAft>
                <a:spcPts val="0"/>
              </a:spcAft>
              <a:defRPr/>
            </a:pPr>
            <a:endParaRPr lang="en-US" altLang="zh-CN" sz="900" b="1" dirty="0" smtClean="0">
              <a:solidFill>
                <a:srgbClr val="FF0000"/>
              </a:solidFill>
              <a:latin typeface="+mj-lt"/>
              <a:cs typeface="Arial" charset="0"/>
            </a:endParaRPr>
          </a:p>
          <a:p>
            <a:pPr lvl="0" defTabSz="1219170" eaLnBrk="1" fontAlgn="auto" hangingPunct="1">
              <a:spcBef>
                <a:spcPts val="0"/>
              </a:spcBef>
              <a:spcAft>
                <a:spcPts val="0"/>
              </a:spcAft>
              <a:defRPr/>
            </a:pPr>
            <a:r>
              <a:rPr lang="en-US" altLang="zh-CN" sz="900" b="1" dirty="0" smtClean="0">
                <a:solidFill>
                  <a:srgbClr val="FF0000"/>
                </a:solidFill>
                <a:latin typeface="+mj-lt"/>
                <a:cs typeface="Arial" charset="0"/>
              </a:rPr>
              <a:t>IDMS_MN:</a:t>
            </a:r>
            <a:r>
              <a:rPr lang="en-US" sz="900" dirty="0" smtClean="0">
                <a:solidFill>
                  <a:srgbClr val="FF0000"/>
                </a:solidFill>
                <a:latin typeface="+mj-lt"/>
              </a:rPr>
              <a:t>.</a:t>
            </a:r>
            <a:endParaRPr lang="en-US" sz="900" dirty="0">
              <a:solidFill>
                <a:srgbClr val="FF0000"/>
              </a:solidFill>
              <a:latin typeface="+mj-lt"/>
            </a:endParaRPr>
          </a:p>
          <a:p>
            <a:r>
              <a:rPr lang="en-US" altLang="zh-CN" sz="900" dirty="0" smtClean="0">
                <a:solidFill>
                  <a:prstClr val="black"/>
                </a:solidFill>
                <a:latin typeface="+mj-lt"/>
                <a:cs typeface="Arial" charset="0"/>
              </a:rPr>
              <a:t>Following </a:t>
            </a:r>
            <a:r>
              <a:rPr lang="en-US" altLang="zh-CN" sz="900" dirty="0">
                <a:solidFill>
                  <a:prstClr val="black"/>
                </a:solidFill>
                <a:latin typeface="+mj-lt"/>
                <a:cs typeface="Arial" charset="0"/>
              </a:rPr>
              <a:t>topics were discussed and agreed:</a:t>
            </a:r>
          </a:p>
          <a:p>
            <a:pPr marL="171450" indent="-171450">
              <a:buFont typeface="Wingdings" panose="05000000000000000000" pitchFamily="2" charset="2"/>
              <a:buChar char="Ø"/>
            </a:pPr>
            <a:r>
              <a:rPr lang="en-US" altLang="zh-CN" sz="900" dirty="0" smtClean="0">
                <a:solidFill>
                  <a:prstClr val="black"/>
                </a:solidFill>
                <a:latin typeface="+mj-lt"/>
                <a:cs typeface="Arial" charset="0"/>
              </a:rPr>
              <a:t>The </a:t>
            </a:r>
            <a:r>
              <a:rPr lang="en-US" altLang="zh-CN" sz="900" dirty="0">
                <a:solidFill>
                  <a:prstClr val="black"/>
                </a:solidFill>
                <a:latin typeface="+mj-lt"/>
                <a:cs typeface="Arial" charset="0"/>
              </a:rPr>
              <a:t>generic intent information model and scenario specific intent expectations including stage2 and stage3(</a:t>
            </a:r>
            <a:r>
              <a:rPr lang="en-US" altLang="zh-CN" sz="900" dirty="0" err="1">
                <a:solidFill>
                  <a:prstClr val="black"/>
                </a:solidFill>
                <a:latin typeface="+mj-lt"/>
                <a:cs typeface="Arial" charset="0"/>
              </a:rPr>
              <a:t>yaml</a:t>
            </a:r>
            <a:r>
              <a:rPr lang="en-US" altLang="zh-CN" sz="900" dirty="0">
                <a:solidFill>
                  <a:prstClr val="black"/>
                </a:solidFill>
                <a:latin typeface="+mj-lt"/>
                <a:cs typeface="Arial" charset="0"/>
              </a:rPr>
              <a:t> solution set)</a:t>
            </a:r>
          </a:p>
          <a:p>
            <a:pPr marL="171450" indent="-171450">
              <a:buFont typeface="Wingdings" panose="05000000000000000000" pitchFamily="2" charset="2"/>
              <a:buChar char="Ø"/>
            </a:pPr>
            <a:r>
              <a:rPr lang="en-US" altLang="zh-CN" sz="900" dirty="0" smtClean="0">
                <a:solidFill>
                  <a:prstClr val="black"/>
                </a:solidFill>
                <a:latin typeface="+mj-lt"/>
                <a:cs typeface="Arial" charset="0"/>
              </a:rPr>
              <a:t>Intent </a:t>
            </a:r>
            <a:r>
              <a:rPr lang="en-US" altLang="zh-CN" sz="900" dirty="0">
                <a:solidFill>
                  <a:prstClr val="black"/>
                </a:solidFill>
                <a:latin typeface="+mj-lt"/>
                <a:cs typeface="Arial" charset="0"/>
              </a:rPr>
              <a:t>creation/modification procedure update</a:t>
            </a:r>
          </a:p>
          <a:p>
            <a:pPr marL="171450" indent="-171450">
              <a:buFont typeface="Wingdings" panose="05000000000000000000" pitchFamily="2" charset="2"/>
              <a:buChar char="Ø"/>
            </a:pPr>
            <a:r>
              <a:rPr lang="en-US" altLang="zh-CN" sz="900" dirty="0" smtClean="0">
                <a:solidFill>
                  <a:prstClr val="black"/>
                </a:solidFill>
                <a:latin typeface="+mj-lt"/>
                <a:cs typeface="Arial" charset="0"/>
              </a:rPr>
              <a:t>Update </a:t>
            </a:r>
            <a:r>
              <a:rPr lang="en-US" altLang="zh-CN" sz="900" dirty="0">
                <a:solidFill>
                  <a:prstClr val="black"/>
                </a:solidFill>
                <a:latin typeface="+mj-lt"/>
                <a:cs typeface="Arial" charset="0"/>
              </a:rPr>
              <a:t>description for general concept of intent content</a:t>
            </a:r>
          </a:p>
          <a:p>
            <a:pPr marL="171450" indent="-171450">
              <a:buFont typeface="Wingdings" panose="05000000000000000000" pitchFamily="2" charset="2"/>
              <a:buChar char="Ø"/>
            </a:pPr>
            <a:r>
              <a:rPr lang="en-US" altLang="zh-CN" sz="900" dirty="0" smtClean="0">
                <a:solidFill>
                  <a:prstClr val="black"/>
                </a:solidFill>
                <a:latin typeface="+mj-lt"/>
                <a:cs typeface="Arial" charset="0"/>
              </a:rPr>
              <a:t>TS </a:t>
            </a:r>
            <a:r>
              <a:rPr lang="en-US" altLang="zh-CN" sz="900" dirty="0">
                <a:solidFill>
                  <a:prstClr val="black"/>
                </a:solidFill>
                <a:latin typeface="+mj-lt"/>
                <a:cs typeface="Arial" charset="0"/>
              </a:rPr>
              <a:t>28.312 send SA for information</a:t>
            </a:r>
          </a:p>
          <a:p>
            <a:pPr marL="171450" indent="-171450">
              <a:buFont typeface="Wingdings" panose="05000000000000000000" pitchFamily="2" charset="2"/>
              <a:buChar char="Ø"/>
            </a:pPr>
            <a:r>
              <a:rPr lang="en-US" altLang="zh-CN" sz="900" dirty="0" smtClean="0">
                <a:solidFill>
                  <a:prstClr val="black"/>
                </a:solidFill>
                <a:latin typeface="+mj-lt"/>
                <a:cs typeface="Arial" charset="0"/>
              </a:rPr>
              <a:t>One </a:t>
            </a:r>
            <a:r>
              <a:rPr lang="en-US" altLang="zh-CN" sz="900" dirty="0">
                <a:solidFill>
                  <a:prstClr val="black"/>
                </a:solidFill>
                <a:latin typeface="+mj-lt"/>
                <a:cs typeface="Arial" charset="0"/>
              </a:rPr>
              <a:t>exception to address remaining Editor’s Notes in TS 28.312</a:t>
            </a:r>
          </a:p>
          <a:p>
            <a:r>
              <a:rPr lang="en-US" altLang="zh-CN" sz="900" dirty="0" smtClean="0">
                <a:solidFill>
                  <a:prstClr val="black"/>
                </a:solidFill>
                <a:latin typeface="+mj-lt"/>
                <a:cs typeface="Arial" charset="0"/>
              </a:rPr>
              <a:t>Following </a:t>
            </a:r>
            <a:r>
              <a:rPr lang="en-US" altLang="zh-CN" sz="900" dirty="0">
                <a:solidFill>
                  <a:prstClr val="black"/>
                </a:solidFill>
                <a:latin typeface="+mj-lt"/>
                <a:cs typeface="Arial" charset="0"/>
              </a:rPr>
              <a:t>topics were discussed and need further discussion:</a:t>
            </a:r>
          </a:p>
          <a:p>
            <a:pPr marL="171450" indent="-171450">
              <a:buFont typeface="Wingdings" panose="05000000000000000000" pitchFamily="2" charset="2"/>
              <a:buChar char="Ø"/>
            </a:pPr>
            <a:r>
              <a:rPr lang="en-US" altLang="zh-CN" sz="900" dirty="0" smtClean="0">
                <a:solidFill>
                  <a:prstClr val="black"/>
                </a:solidFill>
                <a:latin typeface="+mj-lt"/>
                <a:cs typeface="Arial" charset="0"/>
              </a:rPr>
              <a:t>Alignment </a:t>
            </a:r>
            <a:r>
              <a:rPr lang="en-US" altLang="zh-CN" sz="900" dirty="0">
                <a:solidFill>
                  <a:prstClr val="black"/>
                </a:solidFill>
                <a:latin typeface="+mj-lt"/>
                <a:cs typeface="Arial" charset="0"/>
              </a:rPr>
              <a:t>with TM Forum intent work</a:t>
            </a:r>
          </a:p>
          <a:p>
            <a:pPr marL="171450" indent="-171450">
              <a:buFont typeface="Wingdings" panose="05000000000000000000" pitchFamily="2" charset="2"/>
              <a:buChar char="Ø"/>
            </a:pPr>
            <a:r>
              <a:rPr lang="en-US" altLang="zh-CN" sz="900" dirty="0" smtClean="0">
                <a:solidFill>
                  <a:prstClr val="black"/>
                </a:solidFill>
                <a:latin typeface="+mj-lt"/>
                <a:cs typeface="Arial" charset="0"/>
              </a:rPr>
              <a:t>Model </a:t>
            </a:r>
            <a:r>
              <a:rPr lang="en-US" altLang="zh-CN" sz="900" dirty="0">
                <a:solidFill>
                  <a:prstClr val="black"/>
                </a:solidFill>
                <a:latin typeface="+mj-lt"/>
                <a:cs typeface="Arial" charset="0"/>
              </a:rPr>
              <a:t>related to </a:t>
            </a:r>
            <a:r>
              <a:rPr lang="en-US" altLang="zh-CN" sz="900" dirty="0" err="1">
                <a:solidFill>
                  <a:prstClr val="black"/>
                </a:solidFill>
                <a:latin typeface="+mj-lt"/>
                <a:cs typeface="Arial" charset="0"/>
              </a:rPr>
              <a:t>intentReport</a:t>
            </a:r>
            <a:r>
              <a:rPr lang="en-US" altLang="zh-CN" sz="900" dirty="0">
                <a:solidFill>
                  <a:prstClr val="black"/>
                </a:solidFill>
                <a:latin typeface="+mj-lt"/>
                <a:cs typeface="Arial" charset="0"/>
              </a:rPr>
              <a:t>/</a:t>
            </a:r>
            <a:r>
              <a:rPr lang="en-US" altLang="zh-CN" sz="900" dirty="0" err="1">
                <a:solidFill>
                  <a:prstClr val="black"/>
                </a:solidFill>
                <a:latin typeface="+mj-lt"/>
                <a:cs typeface="Arial" charset="0"/>
              </a:rPr>
              <a:t>intentFulfillment</a:t>
            </a:r>
            <a:r>
              <a:rPr lang="en-US" altLang="zh-CN" sz="900" dirty="0">
                <a:solidFill>
                  <a:prstClr val="black"/>
                </a:solidFill>
                <a:latin typeface="+mj-lt"/>
                <a:cs typeface="Arial" charset="0"/>
              </a:rPr>
              <a:t> information</a:t>
            </a:r>
          </a:p>
          <a:p>
            <a:endParaRPr lang="en-US" altLang="zh-CN" sz="900" b="1" dirty="0" smtClean="0">
              <a:solidFill>
                <a:srgbClr val="FF0000"/>
              </a:solidFill>
              <a:latin typeface="+mj-lt"/>
              <a:cs typeface="Arial" charset="0"/>
            </a:endParaRPr>
          </a:p>
          <a:p>
            <a:r>
              <a:rPr lang="en-US" altLang="zh-CN" sz="900" b="1" dirty="0" err="1" smtClean="0">
                <a:solidFill>
                  <a:srgbClr val="FF0000"/>
                </a:solidFill>
                <a:latin typeface="+mj-lt"/>
                <a:cs typeface="Arial" charset="0"/>
              </a:rPr>
              <a:t>eCOSLA</a:t>
            </a:r>
            <a:r>
              <a:rPr lang="en-US" altLang="zh-CN" sz="900" b="1" dirty="0" smtClean="0">
                <a:solidFill>
                  <a:srgbClr val="FF0000"/>
                </a:solidFill>
                <a:latin typeface="+mj-lt"/>
                <a:cs typeface="Arial" charset="0"/>
              </a:rPr>
              <a:t>:</a:t>
            </a:r>
            <a:r>
              <a:rPr lang="en-US" altLang="zh-CN" sz="900" dirty="0">
                <a:solidFill>
                  <a:srgbClr val="FF0000"/>
                </a:solidFill>
                <a:latin typeface="+mj-lt"/>
                <a:cs typeface="Arial" charset="0"/>
              </a:rPr>
              <a:t> </a:t>
            </a:r>
            <a:r>
              <a:rPr lang="en-US" altLang="zh-CN" sz="900" dirty="0">
                <a:solidFill>
                  <a:prstClr val="black"/>
                </a:solidFill>
                <a:latin typeface="+mj-lt"/>
                <a:cs typeface="Arial" charset="0"/>
              </a:rPr>
              <a:t>The group has been working mainly on completion of solutions, main solutions discussed are pause-point and reporting. Good progress was made for reporting solution. Furthermore a discussion paper on communication service assurance and closed loop was presented and discussed. </a:t>
            </a:r>
          </a:p>
        </p:txBody>
      </p:sp>
      <p:sp>
        <p:nvSpPr>
          <p:cNvPr id="8" name="矩形 7"/>
          <p:cNvSpPr/>
          <p:nvPr/>
        </p:nvSpPr>
        <p:spPr>
          <a:xfrm>
            <a:off x="70944" y="3073909"/>
            <a:ext cx="6236219" cy="3277820"/>
          </a:xfrm>
          <a:prstGeom prst="rect">
            <a:avLst/>
          </a:prstGeom>
          <a:solidFill>
            <a:schemeClr val="bg1"/>
          </a:solidFill>
        </p:spPr>
        <p:txBody>
          <a:bodyPr wrap="square">
            <a:spAutoFit/>
          </a:bodyPr>
          <a:lstStyle/>
          <a:p>
            <a:pPr lvl="0" defTabSz="1219170" eaLnBrk="1" fontAlgn="auto" hangingPunct="1">
              <a:spcBef>
                <a:spcPts val="0"/>
              </a:spcBef>
              <a:spcAft>
                <a:spcPts val="0"/>
              </a:spcAft>
              <a:defRPr/>
            </a:pPr>
            <a:r>
              <a:rPr lang="en-US" altLang="zh-CN" sz="900" b="1" dirty="0" err="1" smtClean="0">
                <a:solidFill>
                  <a:srgbClr val="FF0000"/>
                </a:solidFill>
                <a:latin typeface="+mn-lt"/>
                <a:cs typeface="Arial" charset="0"/>
              </a:rPr>
              <a:t>eMDAS</a:t>
            </a:r>
            <a:r>
              <a:rPr lang="en-US" altLang="zh-CN" sz="900" b="1" dirty="0">
                <a:solidFill>
                  <a:srgbClr val="FF0000"/>
                </a:solidFill>
                <a:latin typeface="+mn-lt"/>
                <a:cs typeface="Arial" charset="0"/>
              </a:rPr>
              <a:t>: </a:t>
            </a:r>
            <a:r>
              <a:rPr lang="en-US" altLang="zh-CN" sz="900" dirty="0">
                <a:solidFill>
                  <a:prstClr val="black"/>
                </a:solidFill>
                <a:latin typeface="+mn-lt"/>
                <a:cs typeface="Arial" charset="0"/>
              </a:rPr>
              <a:t>It is agreed to ask for exception for this WI to extend the deadline for 3 months.</a:t>
            </a:r>
          </a:p>
          <a:p>
            <a:pPr lvl="0" defTabSz="1219170" eaLnBrk="1" fontAlgn="auto" hangingPunct="1">
              <a:spcBef>
                <a:spcPts val="0"/>
              </a:spcBef>
              <a:spcAft>
                <a:spcPts val="0"/>
              </a:spcAft>
              <a:defRPr/>
            </a:pPr>
            <a:r>
              <a:rPr lang="en-US" altLang="zh-CN" sz="900" dirty="0">
                <a:solidFill>
                  <a:prstClr val="black"/>
                </a:solidFill>
                <a:latin typeface="+mn-lt"/>
                <a:cs typeface="Arial" charset="0"/>
              </a:rPr>
              <a:t>It is also agreed to send TS 28.104 and TS 28.105 to SA#95e for information.</a:t>
            </a:r>
          </a:p>
          <a:p>
            <a:pPr lvl="0" defTabSz="1219170" eaLnBrk="1" fontAlgn="auto" hangingPunct="1">
              <a:spcBef>
                <a:spcPts val="0"/>
              </a:spcBef>
              <a:spcAft>
                <a:spcPts val="0"/>
              </a:spcAft>
              <a:defRPr/>
            </a:pPr>
            <a:r>
              <a:rPr lang="en-US" altLang="zh-CN" sz="900" dirty="0">
                <a:solidFill>
                  <a:prstClr val="black"/>
                </a:solidFill>
                <a:latin typeface="+mn-lt"/>
                <a:cs typeface="Arial" charset="0"/>
              </a:rPr>
              <a:t>The following contributions were agreed</a:t>
            </a:r>
          </a:p>
          <a:p>
            <a:pPr marL="171450" lvl="0" indent="-171450" defTabSz="1219170" eaLnBrk="1" fontAlgn="auto" hangingPunct="1">
              <a:spcBef>
                <a:spcPts val="0"/>
              </a:spcBef>
              <a:spcAft>
                <a:spcPts val="0"/>
              </a:spcAft>
              <a:buFont typeface="Wingdings" panose="05000000000000000000" pitchFamily="2" charset="2"/>
              <a:buChar char="Ø"/>
              <a:defRPr/>
            </a:pPr>
            <a:r>
              <a:rPr lang="en-US" altLang="zh-CN" sz="900" dirty="0" smtClean="0">
                <a:solidFill>
                  <a:prstClr val="black"/>
                </a:solidFill>
                <a:latin typeface="+mn-lt"/>
                <a:cs typeface="Arial" charset="0"/>
              </a:rPr>
              <a:t>Including </a:t>
            </a:r>
            <a:r>
              <a:rPr lang="en-US" altLang="zh-CN" sz="900" dirty="0">
                <a:solidFill>
                  <a:prstClr val="black"/>
                </a:solidFill>
                <a:latin typeface="+mn-lt"/>
                <a:cs typeface="Arial" charset="0"/>
              </a:rPr>
              <a:t>individual PM, KPI, trace and </a:t>
            </a:r>
            <a:r>
              <a:rPr lang="en-US" altLang="zh-CN" sz="900" dirty="0" err="1">
                <a:solidFill>
                  <a:prstClr val="black"/>
                </a:solidFill>
                <a:latin typeface="+mn-lt"/>
                <a:cs typeface="Arial" charset="0"/>
              </a:rPr>
              <a:t>QoE</a:t>
            </a:r>
            <a:r>
              <a:rPr lang="en-US" altLang="zh-CN" sz="900" dirty="0">
                <a:solidFill>
                  <a:prstClr val="black"/>
                </a:solidFill>
                <a:latin typeface="+mn-lt"/>
                <a:cs typeface="Arial" charset="0"/>
              </a:rPr>
              <a:t> statistics and predictions as additional MDA types;</a:t>
            </a:r>
          </a:p>
          <a:p>
            <a:pPr marL="171450" lvl="0" indent="-171450" defTabSz="1219170" eaLnBrk="1" fontAlgn="auto" hangingPunct="1">
              <a:spcBef>
                <a:spcPts val="0"/>
              </a:spcBef>
              <a:spcAft>
                <a:spcPts val="0"/>
              </a:spcAft>
              <a:buFont typeface="Wingdings" panose="05000000000000000000" pitchFamily="2" charset="2"/>
              <a:buChar char="Ø"/>
              <a:defRPr/>
            </a:pPr>
            <a:r>
              <a:rPr lang="en-US" altLang="zh-CN" sz="900" dirty="0" smtClean="0">
                <a:solidFill>
                  <a:prstClr val="black"/>
                </a:solidFill>
                <a:latin typeface="+mn-lt"/>
                <a:cs typeface="Arial" charset="0"/>
              </a:rPr>
              <a:t>Add </a:t>
            </a:r>
            <a:r>
              <a:rPr lang="en-US" altLang="zh-CN" sz="900" dirty="0">
                <a:solidFill>
                  <a:prstClr val="black"/>
                </a:solidFill>
                <a:latin typeface="+mn-lt"/>
                <a:cs typeface="Arial" charset="0"/>
              </a:rPr>
              <a:t>MDA types  </a:t>
            </a:r>
          </a:p>
          <a:p>
            <a:pPr marL="171450" lvl="0" indent="-171450" defTabSz="1219170" eaLnBrk="1" fontAlgn="auto" hangingPunct="1">
              <a:spcBef>
                <a:spcPts val="0"/>
              </a:spcBef>
              <a:spcAft>
                <a:spcPts val="0"/>
              </a:spcAft>
              <a:buFont typeface="Wingdings" panose="05000000000000000000" pitchFamily="2" charset="2"/>
              <a:buChar char="Ø"/>
              <a:defRPr/>
            </a:pPr>
            <a:r>
              <a:rPr lang="en-US" altLang="zh-CN" sz="900" dirty="0" smtClean="0">
                <a:solidFill>
                  <a:prstClr val="black"/>
                </a:solidFill>
                <a:latin typeface="+mn-lt"/>
                <a:cs typeface="Arial" charset="0"/>
              </a:rPr>
              <a:t>CR </a:t>
            </a:r>
            <a:r>
              <a:rPr lang="en-US" altLang="zh-CN" sz="900" dirty="0">
                <a:solidFill>
                  <a:prstClr val="black"/>
                </a:solidFill>
                <a:latin typeface="+mn-lt"/>
                <a:cs typeface="Arial" charset="0"/>
              </a:rPr>
              <a:t>Rel-17 28.622 Enhance NRM with geographical information supporting MDA</a:t>
            </a:r>
          </a:p>
          <a:p>
            <a:pPr marL="171450" lvl="0" indent="-171450" defTabSz="1219170" eaLnBrk="1" fontAlgn="auto" hangingPunct="1">
              <a:spcBef>
                <a:spcPts val="0"/>
              </a:spcBef>
              <a:spcAft>
                <a:spcPts val="0"/>
              </a:spcAft>
              <a:buFont typeface="Wingdings" panose="05000000000000000000" pitchFamily="2" charset="2"/>
              <a:buChar char="Ø"/>
              <a:defRPr/>
            </a:pPr>
            <a:r>
              <a:rPr lang="en-US" altLang="zh-CN" sz="900" dirty="0" smtClean="0">
                <a:solidFill>
                  <a:prstClr val="black"/>
                </a:solidFill>
                <a:latin typeface="+mn-lt"/>
                <a:cs typeface="Arial" charset="0"/>
              </a:rPr>
              <a:t>CR </a:t>
            </a:r>
            <a:r>
              <a:rPr lang="en-US" altLang="zh-CN" sz="900" dirty="0">
                <a:solidFill>
                  <a:prstClr val="black"/>
                </a:solidFill>
                <a:latin typeface="+mn-lt"/>
                <a:cs typeface="Arial" charset="0"/>
              </a:rPr>
              <a:t>Rel-17 28.623 Enhance NRM with geographical information supporting MDA</a:t>
            </a:r>
          </a:p>
          <a:p>
            <a:pPr marL="171450" lvl="0" indent="-171450" defTabSz="1219170" eaLnBrk="1" fontAlgn="auto" hangingPunct="1">
              <a:spcBef>
                <a:spcPts val="0"/>
              </a:spcBef>
              <a:spcAft>
                <a:spcPts val="0"/>
              </a:spcAft>
              <a:buFont typeface="Wingdings" panose="05000000000000000000" pitchFamily="2" charset="2"/>
              <a:buChar char="Ø"/>
              <a:defRPr/>
            </a:pPr>
            <a:r>
              <a:rPr lang="en-US" altLang="zh-CN" sz="900" dirty="0" err="1" smtClean="0">
                <a:solidFill>
                  <a:prstClr val="black"/>
                </a:solidFill>
                <a:latin typeface="+mn-lt"/>
                <a:cs typeface="Arial" charset="0"/>
              </a:rPr>
              <a:t>pCR</a:t>
            </a:r>
            <a:r>
              <a:rPr lang="en-US" altLang="zh-CN" sz="900" dirty="0" smtClean="0">
                <a:solidFill>
                  <a:prstClr val="black"/>
                </a:solidFill>
                <a:latin typeface="+mn-lt"/>
                <a:cs typeface="Arial" charset="0"/>
              </a:rPr>
              <a:t> </a:t>
            </a:r>
            <a:r>
              <a:rPr lang="en-US" altLang="zh-CN" sz="900" dirty="0">
                <a:solidFill>
                  <a:prstClr val="black"/>
                </a:solidFill>
                <a:latin typeface="+mn-lt"/>
                <a:cs typeface="Arial" charset="0"/>
              </a:rPr>
              <a:t>TS 28.104 add coverage issue analytics output area definition--stage2</a:t>
            </a:r>
          </a:p>
          <a:p>
            <a:pPr marL="171450" lvl="0" indent="-171450" defTabSz="1219170" eaLnBrk="1" fontAlgn="auto" hangingPunct="1">
              <a:spcBef>
                <a:spcPts val="0"/>
              </a:spcBef>
              <a:spcAft>
                <a:spcPts val="0"/>
              </a:spcAft>
              <a:buFont typeface="Wingdings" panose="05000000000000000000" pitchFamily="2" charset="2"/>
              <a:buChar char="Ø"/>
              <a:defRPr/>
            </a:pPr>
            <a:r>
              <a:rPr lang="en-US" altLang="zh-CN" sz="900" dirty="0" err="1" smtClean="0">
                <a:solidFill>
                  <a:prstClr val="black"/>
                </a:solidFill>
                <a:latin typeface="+mn-lt"/>
                <a:cs typeface="Arial" charset="0"/>
              </a:rPr>
              <a:t>pCR</a:t>
            </a:r>
            <a:r>
              <a:rPr lang="en-US" altLang="zh-CN" sz="900" dirty="0" smtClean="0">
                <a:solidFill>
                  <a:prstClr val="black"/>
                </a:solidFill>
                <a:latin typeface="+mn-lt"/>
                <a:cs typeface="Arial" charset="0"/>
              </a:rPr>
              <a:t> </a:t>
            </a:r>
            <a:r>
              <a:rPr lang="en-US" altLang="zh-CN" sz="900" dirty="0">
                <a:solidFill>
                  <a:prstClr val="black"/>
                </a:solidFill>
                <a:latin typeface="+mn-lt"/>
                <a:cs typeface="Arial" charset="0"/>
              </a:rPr>
              <a:t>28.104 Update MDA service framework and data definitions for coverage problem analysis</a:t>
            </a:r>
          </a:p>
          <a:p>
            <a:pPr marL="171450" lvl="0" indent="-171450" defTabSz="1219170" eaLnBrk="1" fontAlgn="auto" hangingPunct="1">
              <a:spcBef>
                <a:spcPts val="0"/>
              </a:spcBef>
              <a:spcAft>
                <a:spcPts val="0"/>
              </a:spcAft>
              <a:buFont typeface="Wingdings" panose="05000000000000000000" pitchFamily="2" charset="2"/>
              <a:buChar char="Ø"/>
              <a:defRPr/>
            </a:pPr>
            <a:r>
              <a:rPr lang="en-US" altLang="zh-CN" sz="900" dirty="0" smtClean="0">
                <a:solidFill>
                  <a:prstClr val="black"/>
                </a:solidFill>
                <a:latin typeface="+mn-lt"/>
                <a:cs typeface="Arial" charset="0"/>
              </a:rPr>
              <a:t>CR </a:t>
            </a:r>
            <a:r>
              <a:rPr lang="en-US" altLang="zh-CN" sz="900" dirty="0">
                <a:solidFill>
                  <a:prstClr val="black"/>
                </a:solidFill>
                <a:latin typeface="+mn-lt"/>
                <a:cs typeface="Arial" charset="0"/>
              </a:rPr>
              <a:t>Rel-17 28.552 Add measurements to support coverage problem analysis for MDA</a:t>
            </a:r>
          </a:p>
          <a:p>
            <a:pPr marL="171450" lvl="0" indent="-171450" defTabSz="1219170" eaLnBrk="1" fontAlgn="auto" hangingPunct="1">
              <a:spcBef>
                <a:spcPts val="0"/>
              </a:spcBef>
              <a:spcAft>
                <a:spcPts val="0"/>
              </a:spcAft>
              <a:buFont typeface="Wingdings" panose="05000000000000000000" pitchFamily="2" charset="2"/>
              <a:buChar char="Ø"/>
              <a:defRPr/>
            </a:pPr>
            <a:r>
              <a:rPr lang="en-US" altLang="zh-CN" sz="900" dirty="0" err="1" smtClean="0">
                <a:solidFill>
                  <a:prstClr val="black"/>
                </a:solidFill>
                <a:latin typeface="+mn-lt"/>
                <a:cs typeface="Arial" charset="0"/>
              </a:rPr>
              <a:t>pCR</a:t>
            </a:r>
            <a:r>
              <a:rPr lang="en-US" altLang="zh-CN" sz="900" dirty="0" smtClean="0">
                <a:solidFill>
                  <a:prstClr val="black"/>
                </a:solidFill>
                <a:latin typeface="+mn-lt"/>
                <a:cs typeface="Arial" charset="0"/>
              </a:rPr>
              <a:t> </a:t>
            </a:r>
            <a:r>
              <a:rPr lang="en-US" altLang="zh-CN" sz="900" dirty="0">
                <a:solidFill>
                  <a:prstClr val="black"/>
                </a:solidFill>
                <a:latin typeface="+mn-lt"/>
                <a:cs typeface="Arial" charset="0"/>
              </a:rPr>
              <a:t>TS28.104 Add E2E latency analysis solution</a:t>
            </a:r>
          </a:p>
          <a:p>
            <a:pPr marL="171450" lvl="0" indent="-171450" defTabSz="1219170" eaLnBrk="1" fontAlgn="auto" hangingPunct="1">
              <a:spcBef>
                <a:spcPts val="0"/>
              </a:spcBef>
              <a:spcAft>
                <a:spcPts val="0"/>
              </a:spcAft>
              <a:buFont typeface="Wingdings" panose="05000000000000000000" pitchFamily="2" charset="2"/>
              <a:buChar char="Ø"/>
              <a:defRPr/>
            </a:pPr>
            <a:r>
              <a:rPr lang="en-US" altLang="zh-CN" sz="900" dirty="0" err="1" smtClean="0">
                <a:solidFill>
                  <a:prstClr val="black"/>
                </a:solidFill>
                <a:latin typeface="+mn-lt"/>
                <a:cs typeface="Arial" charset="0"/>
              </a:rPr>
              <a:t>pCR</a:t>
            </a:r>
            <a:r>
              <a:rPr lang="en-US" altLang="zh-CN" sz="900" dirty="0" smtClean="0">
                <a:solidFill>
                  <a:prstClr val="black"/>
                </a:solidFill>
                <a:latin typeface="+mn-lt"/>
                <a:cs typeface="Arial" charset="0"/>
              </a:rPr>
              <a:t> </a:t>
            </a:r>
            <a:r>
              <a:rPr lang="en-US" altLang="zh-CN" sz="900" dirty="0">
                <a:solidFill>
                  <a:prstClr val="black"/>
                </a:solidFill>
                <a:latin typeface="+mn-lt"/>
                <a:cs typeface="Arial" charset="0"/>
              </a:rPr>
              <a:t>TS28.104 Add network slice load analysis solution</a:t>
            </a:r>
          </a:p>
          <a:p>
            <a:pPr marL="171450" lvl="0" indent="-171450" defTabSz="1219170" eaLnBrk="1" fontAlgn="auto" hangingPunct="1">
              <a:spcBef>
                <a:spcPts val="0"/>
              </a:spcBef>
              <a:spcAft>
                <a:spcPts val="0"/>
              </a:spcAft>
              <a:buFont typeface="Wingdings" panose="05000000000000000000" pitchFamily="2" charset="2"/>
              <a:buChar char="Ø"/>
              <a:defRPr/>
            </a:pPr>
            <a:r>
              <a:rPr lang="en-US" altLang="zh-CN" sz="900" dirty="0" err="1" smtClean="0">
                <a:solidFill>
                  <a:prstClr val="black"/>
                </a:solidFill>
                <a:latin typeface="+mn-lt"/>
                <a:cs typeface="Arial" charset="0"/>
              </a:rPr>
              <a:t>pCR</a:t>
            </a:r>
            <a:r>
              <a:rPr lang="en-US" altLang="zh-CN" sz="900" dirty="0" smtClean="0">
                <a:solidFill>
                  <a:prstClr val="black"/>
                </a:solidFill>
                <a:latin typeface="+mn-lt"/>
                <a:cs typeface="Arial" charset="0"/>
              </a:rPr>
              <a:t> </a:t>
            </a:r>
            <a:r>
              <a:rPr lang="en-US" altLang="zh-CN" sz="900" dirty="0">
                <a:solidFill>
                  <a:prstClr val="black"/>
                </a:solidFill>
                <a:latin typeface="+mn-lt"/>
                <a:cs typeface="Arial" charset="0"/>
              </a:rPr>
              <a:t>28.104 Update use case and requirement for MDA assisted energy saving analysis</a:t>
            </a:r>
          </a:p>
          <a:p>
            <a:pPr marL="171450" lvl="0" indent="-171450" defTabSz="1219170" eaLnBrk="1" fontAlgn="auto" hangingPunct="1">
              <a:spcBef>
                <a:spcPts val="0"/>
              </a:spcBef>
              <a:spcAft>
                <a:spcPts val="0"/>
              </a:spcAft>
              <a:buFont typeface="Wingdings" panose="05000000000000000000" pitchFamily="2" charset="2"/>
              <a:buChar char="Ø"/>
              <a:defRPr/>
            </a:pPr>
            <a:r>
              <a:rPr lang="en-US" altLang="zh-CN" sz="900" dirty="0" err="1" smtClean="0">
                <a:solidFill>
                  <a:prstClr val="black"/>
                </a:solidFill>
                <a:latin typeface="+mn-lt"/>
                <a:cs typeface="Arial" charset="0"/>
              </a:rPr>
              <a:t>pCR</a:t>
            </a:r>
            <a:r>
              <a:rPr lang="en-US" altLang="zh-CN" sz="900" dirty="0" smtClean="0">
                <a:solidFill>
                  <a:prstClr val="black"/>
                </a:solidFill>
                <a:latin typeface="+mn-lt"/>
                <a:cs typeface="Arial" charset="0"/>
              </a:rPr>
              <a:t> </a:t>
            </a:r>
            <a:r>
              <a:rPr lang="en-US" altLang="zh-CN" sz="900" dirty="0">
                <a:solidFill>
                  <a:prstClr val="black"/>
                </a:solidFill>
                <a:latin typeface="+mn-lt"/>
                <a:cs typeface="Arial" charset="0"/>
              </a:rPr>
              <a:t>28.104 Update NRM for MDA request</a:t>
            </a:r>
          </a:p>
          <a:p>
            <a:pPr marL="171450" lvl="0" indent="-171450" defTabSz="1219170" eaLnBrk="1" fontAlgn="auto" hangingPunct="1">
              <a:spcBef>
                <a:spcPts val="0"/>
              </a:spcBef>
              <a:spcAft>
                <a:spcPts val="0"/>
              </a:spcAft>
              <a:buFont typeface="Wingdings" panose="05000000000000000000" pitchFamily="2" charset="2"/>
              <a:buChar char="Ø"/>
              <a:defRPr/>
            </a:pPr>
            <a:r>
              <a:rPr lang="en-US" altLang="zh-CN" sz="900" dirty="0" err="1" smtClean="0">
                <a:solidFill>
                  <a:prstClr val="black"/>
                </a:solidFill>
                <a:latin typeface="+mn-lt"/>
                <a:cs typeface="Arial" charset="0"/>
              </a:rPr>
              <a:t>pCR</a:t>
            </a:r>
            <a:r>
              <a:rPr lang="en-US" altLang="zh-CN" sz="900" dirty="0" smtClean="0">
                <a:solidFill>
                  <a:prstClr val="black"/>
                </a:solidFill>
                <a:latin typeface="+mn-lt"/>
                <a:cs typeface="Arial" charset="0"/>
              </a:rPr>
              <a:t> </a:t>
            </a:r>
            <a:r>
              <a:rPr lang="en-US" altLang="zh-CN" sz="900" dirty="0">
                <a:solidFill>
                  <a:prstClr val="black"/>
                </a:solidFill>
                <a:latin typeface="+mn-lt"/>
                <a:cs typeface="Arial" charset="0"/>
              </a:rPr>
              <a:t>TS28.104 Add the requirements for ML model training for MDA</a:t>
            </a:r>
          </a:p>
          <a:p>
            <a:pPr marL="171450" lvl="0" indent="-171450" defTabSz="1219170" eaLnBrk="1" fontAlgn="auto" hangingPunct="1">
              <a:spcBef>
                <a:spcPts val="0"/>
              </a:spcBef>
              <a:spcAft>
                <a:spcPts val="0"/>
              </a:spcAft>
              <a:buFont typeface="Wingdings" panose="05000000000000000000" pitchFamily="2" charset="2"/>
              <a:buChar char="Ø"/>
              <a:defRPr/>
            </a:pPr>
            <a:r>
              <a:rPr lang="en-US" altLang="zh-CN" sz="900" dirty="0" err="1" smtClean="0">
                <a:solidFill>
                  <a:prstClr val="black"/>
                </a:solidFill>
                <a:latin typeface="+mn-lt"/>
                <a:cs typeface="Arial" charset="0"/>
              </a:rPr>
              <a:t>pCR</a:t>
            </a:r>
            <a:r>
              <a:rPr lang="en-US" altLang="zh-CN" sz="900" dirty="0" smtClean="0">
                <a:solidFill>
                  <a:prstClr val="black"/>
                </a:solidFill>
                <a:latin typeface="+mn-lt"/>
                <a:cs typeface="Arial" charset="0"/>
              </a:rPr>
              <a:t> </a:t>
            </a:r>
            <a:r>
              <a:rPr lang="en-US" altLang="zh-CN" sz="900" dirty="0">
                <a:solidFill>
                  <a:prstClr val="black"/>
                </a:solidFill>
                <a:latin typeface="+mn-lt"/>
                <a:cs typeface="Arial" charset="0"/>
              </a:rPr>
              <a:t>draft TS28.104, Rapporteur clean-up</a:t>
            </a:r>
          </a:p>
          <a:p>
            <a:pPr marL="171450" lvl="0" indent="-171450" defTabSz="1219170" eaLnBrk="1" fontAlgn="auto" hangingPunct="1">
              <a:spcBef>
                <a:spcPts val="0"/>
              </a:spcBef>
              <a:spcAft>
                <a:spcPts val="0"/>
              </a:spcAft>
              <a:buFont typeface="Wingdings" panose="05000000000000000000" pitchFamily="2" charset="2"/>
              <a:buChar char="Ø"/>
              <a:defRPr/>
            </a:pPr>
            <a:r>
              <a:rPr lang="en-US" altLang="zh-CN" sz="900" dirty="0" err="1" smtClean="0">
                <a:solidFill>
                  <a:prstClr val="black"/>
                </a:solidFill>
                <a:latin typeface="+mn-lt"/>
                <a:cs typeface="Arial" charset="0"/>
              </a:rPr>
              <a:t>pCR</a:t>
            </a:r>
            <a:r>
              <a:rPr lang="en-US" altLang="zh-CN" sz="900" dirty="0" smtClean="0">
                <a:solidFill>
                  <a:prstClr val="black"/>
                </a:solidFill>
                <a:latin typeface="+mn-lt"/>
                <a:cs typeface="Arial" charset="0"/>
              </a:rPr>
              <a:t> </a:t>
            </a:r>
            <a:r>
              <a:rPr lang="en-US" altLang="zh-CN" sz="900" dirty="0">
                <a:solidFill>
                  <a:prstClr val="black"/>
                </a:solidFill>
                <a:latin typeface="+mn-lt"/>
                <a:cs typeface="Arial" charset="0"/>
              </a:rPr>
              <a:t>draft TS28.104, further clarifications and supporting text for clause 6.3 MDA role in cross-domain service assurance</a:t>
            </a:r>
          </a:p>
          <a:p>
            <a:pPr marL="171450" lvl="0" indent="-171450" defTabSz="1219170" eaLnBrk="1" fontAlgn="auto" hangingPunct="1">
              <a:spcBef>
                <a:spcPts val="0"/>
              </a:spcBef>
              <a:spcAft>
                <a:spcPts val="0"/>
              </a:spcAft>
              <a:buFont typeface="Wingdings" panose="05000000000000000000" pitchFamily="2" charset="2"/>
              <a:buChar char="Ø"/>
              <a:defRPr/>
            </a:pPr>
            <a:r>
              <a:rPr lang="en-US" altLang="zh-CN" sz="900" dirty="0" smtClean="0">
                <a:solidFill>
                  <a:prstClr val="black"/>
                </a:solidFill>
                <a:latin typeface="+mn-lt"/>
                <a:cs typeface="Arial" charset="0"/>
              </a:rPr>
              <a:t>Add </a:t>
            </a:r>
            <a:r>
              <a:rPr lang="en-US" altLang="zh-CN" sz="900" dirty="0">
                <a:solidFill>
                  <a:prstClr val="black"/>
                </a:solidFill>
                <a:latin typeface="+mn-lt"/>
                <a:cs typeface="Arial" charset="0"/>
              </a:rPr>
              <a:t>MDA context  </a:t>
            </a:r>
          </a:p>
          <a:p>
            <a:pPr marL="171450" lvl="0" indent="-171450" defTabSz="1219170" eaLnBrk="1" fontAlgn="auto" hangingPunct="1">
              <a:spcBef>
                <a:spcPts val="0"/>
              </a:spcBef>
              <a:spcAft>
                <a:spcPts val="0"/>
              </a:spcAft>
              <a:buFont typeface="Wingdings" panose="05000000000000000000" pitchFamily="2" charset="2"/>
              <a:buChar char="Ø"/>
              <a:defRPr/>
            </a:pPr>
            <a:r>
              <a:rPr lang="en-US" altLang="zh-CN" sz="900" dirty="0" err="1" smtClean="0">
                <a:solidFill>
                  <a:prstClr val="black"/>
                </a:solidFill>
                <a:latin typeface="+mn-lt"/>
                <a:cs typeface="Arial" charset="0"/>
              </a:rPr>
              <a:t>pCR</a:t>
            </a:r>
            <a:r>
              <a:rPr lang="en-US" altLang="zh-CN" sz="900" dirty="0" smtClean="0">
                <a:solidFill>
                  <a:prstClr val="black"/>
                </a:solidFill>
                <a:latin typeface="+mn-lt"/>
                <a:cs typeface="Arial" charset="0"/>
              </a:rPr>
              <a:t> </a:t>
            </a:r>
            <a:r>
              <a:rPr lang="en-US" altLang="zh-CN" sz="900" dirty="0">
                <a:solidFill>
                  <a:prstClr val="black"/>
                </a:solidFill>
                <a:latin typeface="+mn-lt"/>
                <a:cs typeface="Arial" charset="0"/>
              </a:rPr>
              <a:t>28.105 Add scope</a:t>
            </a:r>
          </a:p>
          <a:p>
            <a:pPr marL="171450" lvl="0" indent="-171450" defTabSz="1219170" eaLnBrk="1" fontAlgn="auto" hangingPunct="1">
              <a:spcBef>
                <a:spcPts val="0"/>
              </a:spcBef>
              <a:spcAft>
                <a:spcPts val="0"/>
              </a:spcAft>
              <a:buFont typeface="Wingdings" panose="05000000000000000000" pitchFamily="2" charset="2"/>
              <a:buChar char="Ø"/>
              <a:defRPr/>
            </a:pPr>
            <a:r>
              <a:rPr lang="en-US" altLang="zh-CN" sz="900" dirty="0" err="1" smtClean="0">
                <a:solidFill>
                  <a:prstClr val="black"/>
                </a:solidFill>
                <a:latin typeface="+mn-lt"/>
                <a:cs typeface="Arial" charset="0"/>
              </a:rPr>
              <a:t>pCR</a:t>
            </a:r>
            <a:r>
              <a:rPr lang="en-US" altLang="zh-CN" sz="900" dirty="0" smtClean="0">
                <a:solidFill>
                  <a:prstClr val="black"/>
                </a:solidFill>
                <a:latin typeface="+mn-lt"/>
                <a:cs typeface="Arial" charset="0"/>
              </a:rPr>
              <a:t> </a:t>
            </a:r>
            <a:r>
              <a:rPr lang="en-US" altLang="zh-CN" sz="900" dirty="0">
                <a:solidFill>
                  <a:prstClr val="black"/>
                </a:solidFill>
                <a:latin typeface="+mn-lt"/>
                <a:cs typeface="Arial" charset="0"/>
              </a:rPr>
              <a:t>28.105 Add overview</a:t>
            </a:r>
          </a:p>
          <a:p>
            <a:pPr marL="171450" lvl="0" indent="-171450" defTabSz="1219170" eaLnBrk="1" fontAlgn="auto" hangingPunct="1">
              <a:spcBef>
                <a:spcPts val="0"/>
              </a:spcBef>
              <a:spcAft>
                <a:spcPts val="0"/>
              </a:spcAft>
              <a:buFont typeface="Wingdings" panose="05000000000000000000" pitchFamily="2" charset="2"/>
              <a:buChar char="Ø"/>
              <a:defRPr/>
            </a:pPr>
            <a:r>
              <a:rPr lang="en-US" altLang="zh-CN" sz="900" dirty="0" err="1" smtClean="0">
                <a:solidFill>
                  <a:prstClr val="black"/>
                </a:solidFill>
                <a:latin typeface="+mn-lt"/>
                <a:cs typeface="Arial" charset="0"/>
              </a:rPr>
              <a:t>pCR</a:t>
            </a:r>
            <a:r>
              <a:rPr lang="en-US" altLang="zh-CN" sz="900" dirty="0" smtClean="0">
                <a:solidFill>
                  <a:prstClr val="black"/>
                </a:solidFill>
                <a:latin typeface="+mn-lt"/>
                <a:cs typeface="Arial" charset="0"/>
              </a:rPr>
              <a:t> </a:t>
            </a:r>
            <a:r>
              <a:rPr lang="en-US" altLang="zh-CN" sz="900" dirty="0">
                <a:solidFill>
                  <a:prstClr val="black"/>
                </a:solidFill>
                <a:latin typeface="+mn-lt"/>
                <a:cs typeface="Arial" charset="0"/>
              </a:rPr>
              <a:t>28.105 Add service framework for AI-ML model training</a:t>
            </a:r>
          </a:p>
          <a:p>
            <a:pPr marL="171450" lvl="0" indent="-171450" defTabSz="1219170" eaLnBrk="1" fontAlgn="auto" hangingPunct="1">
              <a:spcBef>
                <a:spcPts val="0"/>
              </a:spcBef>
              <a:spcAft>
                <a:spcPts val="0"/>
              </a:spcAft>
              <a:buFont typeface="Wingdings" panose="05000000000000000000" pitchFamily="2" charset="2"/>
              <a:buChar char="Ø"/>
              <a:defRPr/>
            </a:pPr>
            <a:r>
              <a:rPr lang="en-US" altLang="zh-CN" sz="900" dirty="0" err="1" smtClean="0">
                <a:solidFill>
                  <a:prstClr val="black"/>
                </a:solidFill>
                <a:latin typeface="+mn-lt"/>
                <a:cs typeface="Arial" charset="0"/>
              </a:rPr>
              <a:t>pCR</a:t>
            </a:r>
            <a:r>
              <a:rPr lang="en-US" altLang="zh-CN" sz="900" dirty="0" smtClean="0">
                <a:solidFill>
                  <a:prstClr val="black"/>
                </a:solidFill>
                <a:latin typeface="+mn-lt"/>
                <a:cs typeface="Arial" charset="0"/>
              </a:rPr>
              <a:t> </a:t>
            </a:r>
            <a:r>
              <a:rPr lang="en-US" altLang="zh-CN" sz="900" dirty="0">
                <a:solidFill>
                  <a:prstClr val="black"/>
                </a:solidFill>
                <a:latin typeface="+mn-lt"/>
                <a:cs typeface="Arial" charset="0"/>
              </a:rPr>
              <a:t>28.105 Move in ML model training part from TS 28.104</a:t>
            </a:r>
          </a:p>
          <a:p>
            <a:pPr marL="171450" lvl="0" indent="-171450" defTabSz="1219170" eaLnBrk="1" fontAlgn="auto" hangingPunct="1">
              <a:spcBef>
                <a:spcPts val="0"/>
              </a:spcBef>
              <a:spcAft>
                <a:spcPts val="0"/>
              </a:spcAft>
              <a:buFont typeface="Wingdings" panose="05000000000000000000" pitchFamily="2" charset="2"/>
              <a:buChar char="Ø"/>
              <a:defRPr/>
            </a:pPr>
            <a:r>
              <a:rPr lang="en-US" altLang="zh-CN" sz="900" dirty="0" err="1" smtClean="0">
                <a:solidFill>
                  <a:prstClr val="black"/>
                </a:solidFill>
                <a:latin typeface="+mn-lt"/>
                <a:cs typeface="Arial" charset="0"/>
              </a:rPr>
              <a:t>pCR</a:t>
            </a:r>
            <a:r>
              <a:rPr lang="en-US" altLang="zh-CN" sz="900" dirty="0" smtClean="0">
                <a:solidFill>
                  <a:prstClr val="black"/>
                </a:solidFill>
                <a:latin typeface="+mn-lt"/>
                <a:cs typeface="Arial" charset="0"/>
              </a:rPr>
              <a:t> </a:t>
            </a:r>
            <a:r>
              <a:rPr lang="en-US" altLang="zh-CN" sz="900" dirty="0">
                <a:solidFill>
                  <a:prstClr val="black"/>
                </a:solidFill>
                <a:latin typeface="+mn-lt"/>
                <a:cs typeface="Arial" charset="0"/>
              </a:rPr>
              <a:t>28.104 Move out ML model training part to TS 28.105</a:t>
            </a:r>
          </a:p>
        </p:txBody>
      </p:sp>
      <p:sp>
        <p:nvSpPr>
          <p:cNvPr id="10" name="文本框 9"/>
          <p:cNvSpPr txBox="1"/>
          <p:nvPr/>
        </p:nvSpPr>
        <p:spPr>
          <a:xfrm>
            <a:off x="270888" y="2851986"/>
            <a:ext cx="11681824" cy="292388"/>
          </a:xfrm>
          <a:prstGeom prst="rect">
            <a:avLst/>
          </a:prstGeom>
          <a:solidFill>
            <a:srgbClr val="92D050"/>
          </a:solidFill>
        </p:spPr>
        <p:txBody>
          <a:bodyPr wrap="square" rtlCol="0">
            <a:spAutoFit/>
          </a:bodyPr>
          <a:lstStyle/>
          <a:p>
            <a:pPr algn="ctr"/>
            <a:r>
              <a:rPr lang="en-US" altLang="zh-CN" b="1" dirty="0" smtClean="0">
                <a:solidFill>
                  <a:prstClr val="black"/>
                </a:solidFill>
              </a:rPr>
              <a:t>Working Progress</a:t>
            </a:r>
            <a:endParaRPr lang="zh-CN" altLang="en-US" b="1" dirty="0">
              <a:solidFill>
                <a:prstClr val="black"/>
              </a:solidFill>
            </a:endParaRPr>
          </a:p>
        </p:txBody>
      </p:sp>
      <p:graphicFrame>
        <p:nvGraphicFramePr>
          <p:cNvPr id="2" name="表格 1"/>
          <p:cNvGraphicFramePr>
            <a:graphicFrameLocks noGrp="1"/>
          </p:cNvGraphicFramePr>
          <p:nvPr>
            <p:extLst>
              <p:ext uri="{D42A27DB-BD31-4B8C-83A1-F6EECF244321}">
                <p14:modId xmlns:p14="http://schemas.microsoft.com/office/powerpoint/2010/main" val="1550090895"/>
              </p:ext>
            </p:extLst>
          </p:nvPr>
        </p:nvGraphicFramePr>
        <p:xfrm>
          <a:off x="270887" y="464947"/>
          <a:ext cx="11681825" cy="2379345"/>
        </p:xfrm>
        <a:graphic>
          <a:graphicData uri="http://schemas.openxmlformats.org/drawingml/2006/table">
            <a:tbl>
              <a:tblPr firstRow="1" bandRow="1">
                <a:tableStyleId>{5C22544A-7EE6-4342-B048-85BDC9FD1C3A}</a:tableStyleId>
              </a:tblPr>
              <a:tblGrid>
                <a:gridCol w="788313"/>
                <a:gridCol w="2016015"/>
                <a:gridCol w="1438275"/>
                <a:gridCol w="2174243"/>
                <a:gridCol w="1007795"/>
                <a:gridCol w="1461649"/>
                <a:gridCol w="771207"/>
                <a:gridCol w="1153299"/>
                <a:gridCol w="871029"/>
              </a:tblGrid>
              <a:tr h="300237">
                <a:tc>
                  <a:txBody>
                    <a:bodyPr/>
                    <a:lstStyle/>
                    <a:p>
                      <a:pPr algn="ctr">
                        <a:spcAft>
                          <a:spcPts val="0"/>
                        </a:spcAft>
                      </a:pPr>
                      <a:r>
                        <a:rPr lang="en-GB" sz="1050" b="1" kern="1200" dirty="0">
                          <a:solidFill>
                            <a:schemeClr val="lt1"/>
                          </a:solidFill>
                          <a:latin typeface="+mn-lt"/>
                          <a:ea typeface="+mn-ea"/>
                          <a:cs typeface="Arial" panose="020B0604020202020204" pitchFamily="34" charset="0"/>
                        </a:rPr>
                        <a:t>WI code</a:t>
                      </a:r>
                      <a:endParaRPr lang="sv-SE" sz="1050" b="1" kern="1200" dirty="0">
                        <a:solidFill>
                          <a:schemeClr val="lt1"/>
                        </a:solidFill>
                        <a:latin typeface="+mn-lt"/>
                        <a:ea typeface="+mn-ea"/>
                        <a:cs typeface="Arial" panose="020B0604020202020204" pitchFamily="34" charset="0"/>
                      </a:endParaRPr>
                    </a:p>
                  </a:txBody>
                  <a:tcPr marL="9525" marR="9525" marT="9525" marB="9525" anchor="ctr">
                    <a:solidFill>
                      <a:srgbClr val="92D050"/>
                    </a:solidFill>
                  </a:tcPr>
                </a:tc>
                <a:tc>
                  <a:txBody>
                    <a:bodyPr/>
                    <a:lstStyle/>
                    <a:p>
                      <a:pPr algn="ctr">
                        <a:spcAft>
                          <a:spcPts val="0"/>
                        </a:spcAft>
                      </a:pPr>
                      <a:r>
                        <a:rPr lang="en-GB" sz="1050" b="1" kern="1200" dirty="0">
                          <a:solidFill>
                            <a:schemeClr val="lt1"/>
                          </a:solidFill>
                          <a:latin typeface="+mn-lt"/>
                          <a:ea typeface="+mn-ea"/>
                          <a:cs typeface="Arial" panose="020B0604020202020204" pitchFamily="34" charset="0"/>
                        </a:rPr>
                        <a:t>WI Title</a:t>
                      </a:r>
                      <a:endParaRPr lang="sv-SE" sz="1050" b="1" kern="1200" dirty="0">
                        <a:solidFill>
                          <a:schemeClr val="lt1"/>
                        </a:solidFill>
                        <a:latin typeface="+mn-lt"/>
                        <a:ea typeface="+mn-ea"/>
                        <a:cs typeface="Arial" panose="020B0604020202020204" pitchFamily="34" charset="0"/>
                      </a:endParaRPr>
                    </a:p>
                  </a:txBody>
                  <a:tcPr marL="9525" marR="9525" marT="9525" marB="9525" anchor="ctr">
                    <a:solidFill>
                      <a:srgbClr val="92D05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sv-SE" sz="1050" dirty="0" err="1">
                          <a:latin typeface="+mn-lt"/>
                          <a:cs typeface="Arial" panose="020B0604020202020204" pitchFamily="34" charset="0"/>
                        </a:rPr>
                        <a:t>Completion</a:t>
                      </a:r>
                      <a:r>
                        <a:rPr lang="sv-SE" sz="1050" dirty="0">
                          <a:latin typeface="+mn-lt"/>
                          <a:cs typeface="Arial" panose="020B0604020202020204" pitchFamily="34" charset="0"/>
                        </a:rPr>
                        <a:t> rate</a:t>
                      </a:r>
                    </a:p>
                  </a:txBody>
                  <a:tcPr anchor="ctr">
                    <a:solidFill>
                      <a:srgbClr val="92D05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sv-SE" sz="1050" dirty="0">
                          <a:latin typeface="+mn-lt"/>
                          <a:cs typeface="Arial" panose="020B0604020202020204" pitchFamily="34" charset="0"/>
                        </a:rPr>
                        <a:t>TS/TR</a:t>
                      </a:r>
                    </a:p>
                  </a:txBody>
                  <a:tcPr anchor="ctr">
                    <a:solidFill>
                      <a:srgbClr val="92D05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050" dirty="0" err="1">
                          <a:latin typeface="+mn-lt"/>
                          <a:cs typeface="Arial" panose="020B0604020202020204" pitchFamily="34" charset="0"/>
                        </a:rPr>
                        <a:t>Tdoc</a:t>
                      </a:r>
                      <a:r>
                        <a:rPr lang="en-US" altLang="zh-CN" sz="1050" dirty="0">
                          <a:latin typeface="+mn-lt"/>
                          <a:cs typeface="Arial" panose="020B0604020202020204" pitchFamily="34" charset="0"/>
                        </a:rPr>
                        <a:t> reference</a:t>
                      </a:r>
                      <a:endParaRPr lang="sv-SE" sz="1050" dirty="0">
                        <a:latin typeface="+mn-lt"/>
                        <a:cs typeface="Arial" panose="020B0604020202020204" pitchFamily="34" charset="0"/>
                      </a:endParaRPr>
                    </a:p>
                  </a:txBody>
                  <a:tcPr anchor="ctr">
                    <a:solidFill>
                      <a:srgbClr val="92D050"/>
                    </a:solidFill>
                  </a:tcPr>
                </a:tc>
                <a:tc>
                  <a:txBody>
                    <a:bodyPr/>
                    <a:lstStyle/>
                    <a:p>
                      <a:pPr algn="ctr"/>
                      <a:r>
                        <a:rPr lang="sv-SE" sz="1050" dirty="0">
                          <a:latin typeface="+mn-lt"/>
                          <a:cs typeface="Arial" panose="020B0604020202020204" pitchFamily="34" charset="0"/>
                        </a:rPr>
                        <a:t>Target date</a:t>
                      </a:r>
                    </a:p>
                  </a:txBody>
                  <a:tcPr anchor="ctr">
                    <a:solidFill>
                      <a:srgbClr val="92D050"/>
                    </a:solidFill>
                  </a:tcPr>
                </a:tc>
                <a:tc>
                  <a:txBody>
                    <a:bodyPr/>
                    <a:lstStyle/>
                    <a:p>
                      <a:pPr algn="ctr"/>
                      <a:r>
                        <a:rPr lang="sv-SE" sz="1050" dirty="0">
                          <a:latin typeface="+mn-lt"/>
                          <a:cs typeface="Arial" panose="020B0604020202020204" pitchFamily="34" charset="0"/>
                        </a:rPr>
                        <a:t>Rapporteur</a:t>
                      </a:r>
                    </a:p>
                  </a:txBody>
                  <a:tcPr anchor="ctr">
                    <a:solidFill>
                      <a:srgbClr val="92D050"/>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altLang="zh-CN" sz="1050" dirty="0">
                          <a:latin typeface="+mn-lt"/>
                          <a:cs typeface="Arial" panose="020B0604020202020204" pitchFamily="34" charset="0"/>
                        </a:rPr>
                        <a:t>Related</a:t>
                      </a:r>
                      <a:r>
                        <a:rPr lang="sv-SE" altLang="zh-CN" sz="1050" baseline="0" dirty="0">
                          <a:latin typeface="+mn-lt"/>
                          <a:cs typeface="Arial" panose="020B0604020202020204" pitchFamily="34" charset="0"/>
                        </a:rPr>
                        <a:t> groups</a:t>
                      </a:r>
                      <a:endParaRPr lang="sv-SE" sz="1050" dirty="0">
                        <a:latin typeface="+mn-lt"/>
                        <a:cs typeface="Arial" panose="020B0604020202020204" pitchFamily="34" charset="0"/>
                      </a:endParaRPr>
                    </a:p>
                  </a:txBody>
                  <a:tcPr anchor="ctr">
                    <a:solidFill>
                      <a:srgbClr val="92D050"/>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050" dirty="0">
                          <a:latin typeface="+mn-lt"/>
                          <a:cs typeface="Arial" panose="020B0604020202020204" pitchFamily="34" charset="0"/>
                        </a:rPr>
                        <a:t>Related</a:t>
                      </a:r>
                      <a:r>
                        <a:rPr lang="sv-SE" sz="1050" baseline="0" dirty="0">
                          <a:latin typeface="+mn-lt"/>
                          <a:cs typeface="Arial" panose="020B0604020202020204" pitchFamily="34" charset="0"/>
                        </a:rPr>
                        <a:t> </a:t>
                      </a:r>
                      <a:r>
                        <a:rPr lang="en-US" altLang="zh-CN" sz="1050" dirty="0">
                          <a:latin typeface="+mn-lt"/>
                          <a:cs typeface="Arial" panose="020B0604020202020204" pitchFamily="34" charset="0"/>
                        </a:rPr>
                        <a:t>topic</a:t>
                      </a:r>
                      <a:endParaRPr lang="sv-SE" sz="1050" dirty="0">
                        <a:latin typeface="+mn-lt"/>
                        <a:cs typeface="Arial" panose="020B0604020202020204" pitchFamily="34" charset="0"/>
                      </a:endParaRPr>
                    </a:p>
                  </a:txBody>
                  <a:tcPr anchor="ctr">
                    <a:solidFill>
                      <a:srgbClr val="92D050"/>
                    </a:solidFill>
                  </a:tcPr>
                </a:tc>
              </a:tr>
              <a:tr h="240467">
                <a:tc>
                  <a:txBody>
                    <a:bodyPr/>
                    <a:lstStyle/>
                    <a:p>
                      <a:pPr algn="ctr">
                        <a:spcAft>
                          <a:spcPts val="0"/>
                        </a:spcAft>
                      </a:pPr>
                      <a:r>
                        <a:rPr lang="en-US" altLang="zh-CN" sz="1050" b="1" dirty="0" smtClean="0">
                          <a:solidFill>
                            <a:schemeClr val="tx1"/>
                          </a:solidFill>
                          <a:effectLst/>
                          <a:latin typeface="+mn-lt"/>
                          <a:ea typeface="宋体" panose="02010600030101010101" pitchFamily="2" charset="-122"/>
                          <a:cs typeface="Arial" panose="020B0604020202020204" pitchFamily="34" charset="0"/>
                        </a:rPr>
                        <a:t>ANL</a:t>
                      </a:r>
                      <a:endParaRPr lang="zh-CN" sz="1050" b="1" dirty="0">
                        <a:solidFill>
                          <a:schemeClr val="tx1"/>
                        </a:solidFill>
                        <a:effectLst/>
                        <a:latin typeface="+mn-lt"/>
                        <a:ea typeface="宋体" panose="02010600030101010101" pitchFamily="2" charset="-122"/>
                        <a:cs typeface="Arial" panose="020B0604020202020204" pitchFamily="34" charset="0"/>
                      </a:endParaRPr>
                    </a:p>
                  </a:txBody>
                  <a:tcPr marL="9525" marR="9525" marT="9525" marB="9525">
                    <a:solidFill>
                      <a:schemeClr val="bg1">
                        <a:lumMod val="85000"/>
                      </a:schemeClr>
                    </a:solidFill>
                  </a:tcPr>
                </a:tc>
                <a:tc>
                  <a:txBody>
                    <a:bodyPr/>
                    <a:lstStyle/>
                    <a:p>
                      <a:pPr algn="l">
                        <a:spcAft>
                          <a:spcPts val="0"/>
                        </a:spcAft>
                      </a:pPr>
                      <a:r>
                        <a:rPr lang="en-GB" sz="1050" dirty="0">
                          <a:solidFill>
                            <a:schemeClr val="tx1"/>
                          </a:solidFill>
                          <a:effectLst/>
                          <a:latin typeface="+mn-lt"/>
                          <a:ea typeface="宋体" panose="02010600030101010101" pitchFamily="2" charset="-122"/>
                          <a:cs typeface="Arial" panose="020B0604020202020204" pitchFamily="34" charset="0"/>
                        </a:rPr>
                        <a:t>Autonomous network levels</a:t>
                      </a:r>
                      <a:endParaRPr lang="zh-CN" sz="1050" dirty="0">
                        <a:solidFill>
                          <a:schemeClr val="tx1"/>
                        </a:solidFill>
                        <a:effectLst/>
                        <a:latin typeface="+mn-lt"/>
                        <a:ea typeface="宋体" panose="02010600030101010101" pitchFamily="2" charset="-122"/>
                        <a:cs typeface="Arial" panose="020B0604020202020204" pitchFamily="34" charset="0"/>
                      </a:endParaRPr>
                    </a:p>
                  </a:txBody>
                  <a:tcPr marL="9525" marR="9525" marT="9525" marB="9525">
                    <a:solidFill>
                      <a:schemeClr val="bg1">
                        <a:lumMod val="85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altLang="zh-CN" sz="1050" b="0" kern="1200" dirty="0" smtClean="0">
                          <a:solidFill>
                            <a:schemeClr val="tx1"/>
                          </a:solidFill>
                          <a:effectLst/>
                          <a:latin typeface="+mn-lt"/>
                          <a:ea typeface="+mn-ea"/>
                          <a:cs typeface="Arial" panose="020B0604020202020204" pitchFamily="34" charset="0"/>
                        </a:rPr>
                        <a:t>71%-&gt;85%-&gt;</a:t>
                      </a:r>
                      <a:r>
                        <a:rPr lang="en-US" altLang="zh-CN" sz="1050" b="1" kern="1200" dirty="0" smtClean="0">
                          <a:solidFill>
                            <a:srgbClr val="0000FF"/>
                          </a:solidFill>
                          <a:effectLst/>
                          <a:latin typeface="+mn-lt"/>
                          <a:ea typeface="+mn-ea"/>
                          <a:cs typeface="Arial" panose="020B0604020202020204" pitchFamily="34" charset="0"/>
                        </a:rPr>
                        <a:t>100%</a:t>
                      </a:r>
                      <a:endParaRPr lang="sv-SE" altLang="zh-CN" sz="1050" b="1" kern="1200" dirty="0">
                        <a:solidFill>
                          <a:srgbClr val="0000FF"/>
                        </a:solidFill>
                        <a:effectLst/>
                        <a:latin typeface="+mn-lt"/>
                        <a:ea typeface="+mn-ea"/>
                        <a:cs typeface="Arial" panose="020B0604020202020204" pitchFamily="34" charset="0"/>
                      </a:endParaRPr>
                    </a:p>
                  </a:txBody>
                  <a:tcPr marL="68580" marR="68580" marT="0" marB="0" anchor="ctr">
                    <a:solidFill>
                      <a:schemeClr val="bg1">
                        <a:lumMod val="85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altLang="zh-CN" sz="1050" kern="1200" dirty="0" smtClean="0">
                          <a:solidFill>
                            <a:schemeClr val="tx1"/>
                          </a:solidFill>
                          <a:effectLst/>
                          <a:latin typeface="+mn-lt"/>
                          <a:ea typeface="+mn-ea"/>
                          <a:cs typeface="Arial" panose="020B0604020202020204" pitchFamily="34" charset="0"/>
                        </a:rPr>
                        <a:t>TS 28.100</a:t>
                      </a:r>
                      <a:endParaRPr lang="sv-SE" sz="1050" kern="1200" dirty="0">
                        <a:solidFill>
                          <a:schemeClr val="tx1"/>
                        </a:solidFill>
                        <a:effectLst/>
                        <a:latin typeface="+mn-lt"/>
                        <a:ea typeface="+mn-ea"/>
                        <a:cs typeface="Arial" panose="020B0604020202020204" pitchFamily="34" charset="0"/>
                      </a:endParaRPr>
                    </a:p>
                  </a:txBody>
                  <a:tcPr marL="68580" marR="68580" marT="0" marB="0" anchor="ctr">
                    <a:solidFill>
                      <a:schemeClr val="bg1">
                        <a:lumMod val="85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lang="en-US" sz="1050" kern="1200" dirty="0" smtClean="0">
                        <a:solidFill>
                          <a:schemeClr val="tx1"/>
                        </a:solidFill>
                        <a:effectLst/>
                        <a:latin typeface="+mn-lt"/>
                        <a:ea typeface="+mn-ea"/>
                        <a:cs typeface="Arial" panose="020B0604020202020204" pitchFamily="34" charset="0"/>
                      </a:endParaRPr>
                    </a:p>
                    <a:p>
                      <a:pPr marL="0" marR="0" lvl="0" indent="0" algn="ctr" defTabSz="1219170" rtl="0" eaLnBrk="1" fontAlgn="auto" latinLnBrk="0" hangingPunct="1">
                        <a:lnSpc>
                          <a:spcPct val="100000"/>
                        </a:lnSpc>
                        <a:spcBef>
                          <a:spcPts val="0"/>
                        </a:spcBef>
                        <a:spcAft>
                          <a:spcPts val="0"/>
                        </a:spcAft>
                        <a:buClrTx/>
                        <a:buSzTx/>
                        <a:buFontTx/>
                        <a:buNone/>
                        <a:tabLst/>
                        <a:defRPr/>
                      </a:pPr>
                      <a:r>
                        <a:rPr lang="en-US" sz="1050" kern="1200" dirty="0" smtClean="0">
                          <a:solidFill>
                            <a:schemeClr val="tx1"/>
                          </a:solidFill>
                          <a:effectLst/>
                          <a:latin typeface="+mn-lt"/>
                          <a:ea typeface="+mn-ea"/>
                          <a:cs typeface="Arial" panose="020B0604020202020204" pitchFamily="34" charset="0"/>
                        </a:rPr>
                        <a:t>SP-200464</a:t>
                      </a:r>
                      <a:endParaRPr lang="en-US" sz="1050" kern="1200" dirty="0">
                        <a:solidFill>
                          <a:schemeClr val="tx1"/>
                        </a:solidFill>
                        <a:effectLst/>
                        <a:latin typeface="+mn-lt"/>
                        <a:ea typeface="+mn-ea"/>
                        <a:cs typeface="Arial" panose="020B0604020202020204" pitchFamily="34" charset="0"/>
                      </a:endParaRPr>
                    </a:p>
                  </a:txBody>
                  <a:tcPr marL="9525" marR="9525" marT="9525" marB="0">
                    <a:solidFill>
                      <a:schemeClr val="bg1">
                        <a:lumMod val="85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GB" sz="1050" b="0" kern="1200" dirty="0" smtClean="0">
                          <a:solidFill>
                            <a:schemeClr val="tx1"/>
                          </a:solidFill>
                          <a:effectLst/>
                          <a:latin typeface="+mn-lt"/>
                          <a:ea typeface="+mn-ea"/>
                          <a:cs typeface="Arial" panose="020B0604020202020204" pitchFamily="34" charset="0"/>
                        </a:rPr>
                        <a:t>SA#94 (Dec. 2021)</a:t>
                      </a:r>
                      <a:endParaRPr lang="sv-SE" altLang="zh-CN" sz="1050" b="0" kern="1200" dirty="0">
                        <a:solidFill>
                          <a:schemeClr val="tx1"/>
                        </a:solidFill>
                        <a:effectLst/>
                        <a:latin typeface="+mn-lt"/>
                        <a:ea typeface="SimSun" panose="02010600030101010101" pitchFamily="2" charset="-122"/>
                        <a:cs typeface="Arial" panose="020B0604020202020204" pitchFamily="34" charset="0"/>
                      </a:endParaRPr>
                    </a:p>
                  </a:txBody>
                  <a:tcPr marL="68580" marR="68580" marT="0" marB="0" anchor="ctr">
                    <a:solidFill>
                      <a:schemeClr val="bg1">
                        <a:lumMod val="85000"/>
                      </a:schemeClr>
                    </a:solidFill>
                  </a:tcPr>
                </a:tc>
                <a:tc>
                  <a:txBody>
                    <a:bodyPr/>
                    <a:lstStyle/>
                    <a:p>
                      <a:pPr algn="ctr">
                        <a:spcAft>
                          <a:spcPts val="0"/>
                        </a:spcAft>
                      </a:pPr>
                      <a:r>
                        <a:rPr lang="sv-SE" sz="1050" b="0" kern="1200" dirty="0" smtClean="0">
                          <a:solidFill>
                            <a:schemeClr val="tx1"/>
                          </a:solidFill>
                          <a:effectLst/>
                          <a:latin typeface="+mn-lt"/>
                          <a:ea typeface="+mn-ea"/>
                          <a:cs typeface="Arial" panose="020B0604020202020204" pitchFamily="34" charset="0"/>
                        </a:rPr>
                        <a:t>CMCC</a:t>
                      </a:r>
                      <a:endParaRPr lang="sv-SE" sz="1050" b="0" kern="1200" dirty="0">
                        <a:solidFill>
                          <a:schemeClr val="tx1"/>
                        </a:solidFill>
                        <a:effectLst/>
                        <a:latin typeface="+mn-lt"/>
                        <a:ea typeface="+mn-ea"/>
                        <a:cs typeface="Arial" panose="020B0604020202020204" pitchFamily="34" charset="0"/>
                      </a:endParaRPr>
                    </a:p>
                  </a:txBody>
                  <a:tcPr marL="68580" marR="68580" marT="0" marB="0" anchor="ctr">
                    <a:solidFill>
                      <a:schemeClr val="bg1">
                        <a:lumMod val="85000"/>
                      </a:schemeClr>
                    </a:solidFill>
                  </a:tcPr>
                </a:tc>
                <a:tc>
                  <a:txBody>
                    <a:bodyPr/>
                    <a:lstStyle/>
                    <a:p>
                      <a:pPr algn="ctr">
                        <a:spcAft>
                          <a:spcPts val="0"/>
                        </a:spcAft>
                      </a:pPr>
                      <a:r>
                        <a:rPr lang="sv-SE" sz="1050" b="0" kern="1200" dirty="0" smtClean="0">
                          <a:solidFill>
                            <a:schemeClr val="tx1"/>
                          </a:solidFill>
                          <a:effectLst/>
                          <a:latin typeface="+mn-lt"/>
                          <a:ea typeface="+mn-ea"/>
                          <a:cs typeface="Arial" panose="020B0604020202020204" pitchFamily="34" charset="0"/>
                        </a:rPr>
                        <a:t>TMF/SA2/RAN3/ZSM</a:t>
                      </a:r>
                      <a:endParaRPr lang="sv-SE" sz="1050" b="0" kern="1200" dirty="0">
                        <a:solidFill>
                          <a:schemeClr val="tx1"/>
                        </a:solidFill>
                        <a:effectLst/>
                        <a:latin typeface="+mn-lt"/>
                        <a:ea typeface="+mn-ea"/>
                        <a:cs typeface="Arial" panose="020B0604020202020204" pitchFamily="34" charset="0"/>
                      </a:endParaRPr>
                    </a:p>
                  </a:txBody>
                  <a:tcPr marL="68580" marR="68580" marT="0" marB="0" anchor="ctr">
                    <a:solidFill>
                      <a:schemeClr val="bg1">
                        <a:lumMod val="85000"/>
                      </a:schemeClr>
                    </a:solidFill>
                  </a:tcPr>
                </a:tc>
                <a:tc>
                  <a:txBody>
                    <a:bodyPr/>
                    <a:lstStyle/>
                    <a:p>
                      <a:pPr algn="ctr">
                        <a:spcAft>
                          <a:spcPts val="0"/>
                        </a:spcAft>
                      </a:pPr>
                      <a:r>
                        <a:rPr lang="sv-SE" sz="1050" b="0" kern="1200" dirty="0" smtClean="0">
                          <a:solidFill>
                            <a:schemeClr val="tx1"/>
                          </a:solidFill>
                          <a:effectLst/>
                          <a:latin typeface="+mn-lt"/>
                          <a:ea typeface="+mn-ea"/>
                          <a:cs typeface="Arial" panose="020B0604020202020204" pitchFamily="34" charset="0"/>
                        </a:rPr>
                        <a:t>Autonomous network</a:t>
                      </a:r>
                      <a:endParaRPr lang="sv-SE" sz="1050" b="0" kern="1200" dirty="0">
                        <a:solidFill>
                          <a:schemeClr val="tx1"/>
                        </a:solidFill>
                        <a:effectLst/>
                        <a:latin typeface="+mn-lt"/>
                        <a:ea typeface="+mn-ea"/>
                        <a:cs typeface="Arial" panose="020B0604020202020204" pitchFamily="34" charset="0"/>
                      </a:endParaRPr>
                    </a:p>
                  </a:txBody>
                  <a:tcPr marL="68580" marR="68580" marT="0" marB="0" anchor="ctr">
                    <a:solidFill>
                      <a:schemeClr val="bg1">
                        <a:lumMod val="85000"/>
                      </a:schemeClr>
                    </a:solidFill>
                  </a:tcPr>
                </a:tc>
              </a:tr>
              <a:tr h="247417">
                <a:tc>
                  <a:txBody>
                    <a:bodyPr/>
                    <a:lstStyle/>
                    <a:p>
                      <a:pPr algn="ctr">
                        <a:spcAft>
                          <a:spcPts val="0"/>
                        </a:spcAft>
                      </a:pPr>
                      <a:r>
                        <a:rPr lang="en-GB" sz="1050" b="1" dirty="0" smtClean="0">
                          <a:solidFill>
                            <a:schemeClr val="tx1"/>
                          </a:solidFill>
                          <a:effectLst/>
                          <a:latin typeface="+mn-lt"/>
                          <a:ea typeface="宋体" panose="02010600030101010101" pitchFamily="2" charset="-122"/>
                          <a:cs typeface="Arial" panose="020B0604020202020204" pitchFamily="34" charset="0"/>
                        </a:rPr>
                        <a:t>IDMS_MN</a:t>
                      </a:r>
                      <a:endParaRPr lang="zh-CN" sz="1050" b="1" dirty="0">
                        <a:solidFill>
                          <a:schemeClr val="tx1"/>
                        </a:solidFill>
                        <a:effectLst/>
                        <a:latin typeface="+mn-lt"/>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algn="l">
                        <a:spcAft>
                          <a:spcPts val="0"/>
                        </a:spcAft>
                      </a:pPr>
                      <a:r>
                        <a:rPr lang="en-GB" sz="1050" dirty="0">
                          <a:solidFill>
                            <a:schemeClr val="tx1"/>
                          </a:solidFill>
                          <a:effectLst/>
                          <a:latin typeface="+mn-lt"/>
                          <a:ea typeface="宋体" panose="02010600030101010101" pitchFamily="2" charset="-122"/>
                          <a:cs typeface="Arial" panose="020B0604020202020204" pitchFamily="34" charset="0"/>
                        </a:rPr>
                        <a:t>Intent driven management service for mobile networks</a:t>
                      </a:r>
                      <a:endParaRPr lang="zh-CN" sz="1050" dirty="0">
                        <a:solidFill>
                          <a:schemeClr val="tx1"/>
                        </a:solidFill>
                        <a:effectLst/>
                        <a:latin typeface="+mn-lt"/>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altLang="zh-CN" sz="1050" b="0" kern="1200" dirty="0" smtClean="0">
                          <a:solidFill>
                            <a:schemeClr val="tx1"/>
                          </a:solidFill>
                          <a:effectLst/>
                          <a:latin typeface="+mn-lt"/>
                          <a:ea typeface="+mn-ea"/>
                          <a:cs typeface="Arial" panose="020B0604020202020204" pitchFamily="34" charset="0"/>
                        </a:rPr>
                        <a:t>70%-&gt;75%-&gt;80%-&gt;95%</a:t>
                      </a:r>
                      <a:endParaRPr lang="sv-SE" altLang="zh-CN" sz="1050" b="0" kern="1200" dirty="0" smtClean="0">
                        <a:solidFill>
                          <a:schemeClr val="tx1"/>
                        </a:solidFill>
                        <a:effectLst/>
                        <a:latin typeface="+mn-lt"/>
                        <a:ea typeface="+mn-ea"/>
                        <a:cs typeface="Arial" panose="020B0604020202020204" pitchFamily="34" charset="0"/>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050" kern="1200" dirty="0" smtClean="0">
                          <a:solidFill>
                            <a:schemeClr val="tx1"/>
                          </a:solidFill>
                          <a:effectLst/>
                          <a:latin typeface="+mn-lt"/>
                          <a:ea typeface="+mn-ea"/>
                          <a:cs typeface="Arial" panose="020B0604020202020204" pitchFamily="34" charset="0"/>
                        </a:rPr>
                        <a:t>TR28.812/TS 28.312</a:t>
                      </a:r>
                      <a:endParaRPr lang="sv-SE" sz="1050" kern="1200" dirty="0">
                        <a:solidFill>
                          <a:schemeClr val="tx1"/>
                        </a:solidFill>
                        <a:effectLst/>
                        <a:latin typeface="+mn-lt"/>
                        <a:ea typeface="+mn-ea"/>
                        <a:cs typeface="Arial" panose="020B0604020202020204" pitchFamily="34" charset="0"/>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050" kern="1200" smtClean="0">
                          <a:solidFill>
                            <a:schemeClr val="tx1"/>
                          </a:solidFill>
                          <a:effectLst/>
                          <a:latin typeface="+mn-lt"/>
                          <a:ea typeface="+mn-ea"/>
                          <a:cs typeface="Arial" panose="020B0604020202020204" pitchFamily="34" charset="0"/>
                        </a:rPr>
                        <a:t>SP-180899</a:t>
                      </a:r>
                      <a:endParaRPr lang="sv-SE" sz="1050" kern="1200" dirty="0">
                        <a:solidFill>
                          <a:schemeClr val="tx1"/>
                        </a:solidFill>
                        <a:effectLst/>
                        <a:latin typeface="+mn-lt"/>
                        <a:ea typeface="+mn-ea"/>
                        <a:cs typeface="Arial" panose="020B0604020202020204" pitchFamily="34" charset="0"/>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GB" sz="1050" b="0" kern="1200" dirty="0" smtClean="0">
                          <a:solidFill>
                            <a:schemeClr val="tx1"/>
                          </a:solidFill>
                          <a:effectLst/>
                          <a:latin typeface="+mn-lt"/>
                          <a:ea typeface="+mn-ea"/>
                          <a:cs typeface="Arial" panose="020B0604020202020204" pitchFamily="34" charset="0"/>
                        </a:rPr>
                        <a:t>SA#95 (Mar. 2022)</a:t>
                      </a:r>
                    </a:p>
                    <a:p>
                      <a:pPr marL="0" marR="0" lvl="0" indent="0" algn="ctr" defTabSz="1219170" rtl="0" eaLnBrk="1" fontAlgn="auto" latinLnBrk="0" hangingPunct="1">
                        <a:lnSpc>
                          <a:spcPct val="100000"/>
                        </a:lnSpc>
                        <a:spcBef>
                          <a:spcPts val="0"/>
                        </a:spcBef>
                        <a:spcAft>
                          <a:spcPts val="0"/>
                        </a:spcAft>
                        <a:buClrTx/>
                        <a:buSzTx/>
                        <a:buFontTx/>
                        <a:buNone/>
                        <a:tabLst/>
                        <a:defRPr/>
                      </a:pPr>
                      <a:r>
                        <a:rPr lang="en-GB" sz="1050" b="1" kern="1200" dirty="0" smtClean="0">
                          <a:solidFill>
                            <a:schemeClr val="tx1"/>
                          </a:solidFill>
                          <a:effectLst/>
                          <a:latin typeface="+mn-lt"/>
                          <a:ea typeface="+mn-ea"/>
                          <a:cs typeface="Arial" panose="020B0604020202020204" pitchFamily="34" charset="0"/>
                        </a:rPr>
                        <a:t>-&gt;</a:t>
                      </a:r>
                      <a:r>
                        <a:rPr lang="en-GB" altLang="zh-CN" sz="1050" b="1" kern="1200" dirty="0" smtClean="0">
                          <a:solidFill>
                            <a:schemeClr val="tx1"/>
                          </a:solidFill>
                          <a:effectLst/>
                          <a:latin typeface="+mn-lt"/>
                          <a:ea typeface="+mn-ea"/>
                          <a:cs typeface="Arial" panose="020B0604020202020204" pitchFamily="34" charset="0"/>
                        </a:rPr>
                        <a:t>SA#96 (Jun. 2022)</a:t>
                      </a: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050" kern="1200" smtClean="0">
                          <a:solidFill>
                            <a:schemeClr val="tx1"/>
                          </a:solidFill>
                          <a:effectLst/>
                          <a:latin typeface="+mn-lt"/>
                          <a:ea typeface="+mn-ea"/>
                          <a:cs typeface="Arial" panose="020B0604020202020204" pitchFamily="34" charset="0"/>
                        </a:rPr>
                        <a:t>Huawei</a:t>
                      </a:r>
                      <a:endParaRPr lang="sv-SE" sz="1050" kern="1200" dirty="0">
                        <a:solidFill>
                          <a:schemeClr val="tx1"/>
                        </a:solidFill>
                        <a:effectLst/>
                        <a:latin typeface="+mn-lt"/>
                        <a:ea typeface="+mn-ea"/>
                        <a:cs typeface="Arial" panose="020B0604020202020204" pitchFamily="34" charset="0"/>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altLang="zh-CN" sz="1050" b="0" kern="1200" smtClean="0">
                          <a:solidFill>
                            <a:schemeClr val="tx1"/>
                          </a:solidFill>
                          <a:effectLst/>
                          <a:latin typeface="+mn-lt"/>
                          <a:ea typeface="+mn-ea"/>
                          <a:cs typeface="Arial" panose="020B0604020202020204" pitchFamily="34" charset="0"/>
                        </a:rPr>
                        <a:t>SA2/RAN3/ZSM</a:t>
                      </a:r>
                      <a:endParaRPr lang="sv-SE" sz="1050" kern="1200" dirty="0">
                        <a:solidFill>
                          <a:schemeClr val="tx1"/>
                        </a:solidFill>
                        <a:effectLst/>
                        <a:latin typeface="+mn-lt"/>
                        <a:ea typeface="+mn-ea"/>
                        <a:cs typeface="Arial" panose="020B0604020202020204" pitchFamily="34" charset="0"/>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050" kern="1200" smtClean="0">
                          <a:solidFill>
                            <a:schemeClr val="dk1"/>
                          </a:solidFill>
                          <a:effectLst/>
                          <a:latin typeface="+mn-lt"/>
                          <a:ea typeface="+mn-ea"/>
                          <a:cs typeface="Arial" panose="020B0604020202020204" pitchFamily="34" charset="0"/>
                        </a:rPr>
                        <a:t>Intent</a:t>
                      </a:r>
                      <a:endParaRPr lang="sv-SE" sz="1050" kern="1200" dirty="0">
                        <a:solidFill>
                          <a:schemeClr val="dk1"/>
                        </a:solidFill>
                        <a:effectLst/>
                        <a:latin typeface="+mn-lt"/>
                        <a:ea typeface="+mn-ea"/>
                        <a:cs typeface="Arial" panose="020B0604020202020204" pitchFamily="34" charset="0"/>
                      </a:endParaRPr>
                    </a:p>
                  </a:txBody>
                  <a:tcPr marL="68580" marR="68580" marT="0" marB="0" anchor="ctr">
                    <a:solidFill>
                      <a:schemeClr val="tx2">
                        <a:lumMod val="20000"/>
                        <a:lumOff val="80000"/>
                      </a:schemeClr>
                    </a:solidFill>
                  </a:tcPr>
                </a:tc>
              </a:tr>
              <a:tr h="364176">
                <a:tc>
                  <a:txBody>
                    <a:bodyPr/>
                    <a:lstStyle/>
                    <a:p>
                      <a:pPr algn="ctr">
                        <a:spcAft>
                          <a:spcPts val="0"/>
                        </a:spcAft>
                      </a:pPr>
                      <a:r>
                        <a:rPr lang="en-GB" sz="1050" b="1" dirty="0" smtClean="0">
                          <a:solidFill>
                            <a:schemeClr val="tx1"/>
                          </a:solidFill>
                          <a:effectLst/>
                          <a:latin typeface="+mn-lt"/>
                          <a:ea typeface="宋体" panose="02010600030101010101" pitchFamily="2" charset="-122"/>
                          <a:cs typeface="Arial" panose="020B0604020202020204" pitchFamily="34" charset="0"/>
                        </a:rPr>
                        <a:t>NPM</a:t>
                      </a:r>
                      <a:endParaRPr lang="zh-CN" sz="1050" b="1" dirty="0">
                        <a:solidFill>
                          <a:schemeClr val="tx1"/>
                        </a:solidFill>
                        <a:effectLst/>
                        <a:latin typeface="+mn-lt"/>
                        <a:ea typeface="宋体" panose="02010600030101010101" pitchFamily="2" charset="-122"/>
                        <a:cs typeface="Arial" panose="020B0604020202020204" pitchFamily="34" charset="0"/>
                      </a:endParaRPr>
                    </a:p>
                  </a:txBody>
                  <a:tcPr marL="9525" marR="9525" marT="9525" marB="9525">
                    <a:solidFill>
                      <a:schemeClr val="bg1">
                        <a:lumMod val="85000"/>
                      </a:schemeClr>
                    </a:solidFill>
                  </a:tcPr>
                </a:tc>
                <a:tc>
                  <a:txBody>
                    <a:bodyPr/>
                    <a:lstStyle/>
                    <a:p>
                      <a:pPr algn="l">
                        <a:spcAft>
                          <a:spcPts val="0"/>
                        </a:spcAft>
                      </a:pPr>
                      <a:r>
                        <a:rPr lang="en-GB" sz="1050">
                          <a:solidFill>
                            <a:schemeClr val="tx1"/>
                          </a:solidFill>
                          <a:effectLst/>
                          <a:latin typeface="+mn-lt"/>
                          <a:ea typeface="宋体" panose="02010600030101010101" pitchFamily="2" charset="-122"/>
                          <a:cs typeface="Arial" panose="020B0604020202020204" pitchFamily="34" charset="0"/>
                        </a:rPr>
                        <a:t>Network policy management for 5G mobile networks based on NFV scenarios</a:t>
                      </a:r>
                      <a:endParaRPr lang="zh-CN" sz="1050">
                        <a:solidFill>
                          <a:schemeClr val="tx1"/>
                        </a:solidFill>
                        <a:effectLst/>
                        <a:latin typeface="+mn-lt"/>
                        <a:ea typeface="宋体" panose="02010600030101010101" pitchFamily="2" charset="-122"/>
                        <a:cs typeface="Arial" panose="020B0604020202020204" pitchFamily="34" charset="0"/>
                      </a:endParaRPr>
                    </a:p>
                  </a:txBody>
                  <a:tcPr marL="9525" marR="9525" marT="9525" marB="9525">
                    <a:solidFill>
                      <a:schemeClr val="bg1">
                        <a:lumMod val="85000"/>
                      </a:schemeClr>
                    </a:solidFill>
                  </a:tcPr>
                </a:tc>
                <a:tc>
                  <a:txBody>
                    <a:bodyPr/>
                    <a:lstStyle/>
                    <a:p>
                      <a:pPr marL="0" marR="0" lvl="0" indent="0" algn="ctr" defTabSz="1219170" rtl="0" eaLnBrk="1" fontAlgn="auto" latinLnBrk="0" hangingPunct="1">
                        <a:lnSpc>
                          <a:spcPct val="100000"/>
                        </a:lnSpc>
                        <a:spcBef>
                          <a:spcPts val="1200"/>
                        </a:spcBef>
                        <a:spcAft>
                          <a:spcPts val="0"/>
                        </a:spcAft>
                        <a:buClrTx/>
                        <a:buSzTx/>
                        <a:buFontTx/>
                        <a:buNone/>
                        <a:tabLst/>
                        <a:defRPr/>
                      </a:pPr>
                      <a:r>
                        <a:rPr lang="en-US" altLang="zh-CN" sz="1050" b="0" kern="1200" dirty="0" smtClean="0">
                          <a:solidFill>
                            <a:schemeClr val="tx1"/>
                          </a:solidFill>
                          <a:effectLst/>
                          <a:latin typeface="+mn-lt"/>
                          <a:ea typeface="+mn-ea"/>
                          <a:cs typeface="Arial" panose="020B0604020202020204" pitchFamily="34" charset="0"/>
                        </a:rPr>
                        <a:t>78%-&gt;85%-&gt;</a:t>
                      </a:r>
                      <a:r>
                        <a:rPr lang="en-US" altLang="zh-CN" sz="1050" b="1" kern="1200" dirty="0" smtClean="0">
                          <a:solidFill>
                            <a:srgbClr val="0000FF"/>
                          </a:solidFill>
                          <a:effectLst/>
                          <a:latin typeface="+mn-lt"/>
                          <a:ea typeface="+mn-ea"/>
                          <a:cs typeface="Arial" panose="020B0604020202020204" pitchFamily="34" charset="0"/>
                        </a:rPr>
                        <a:t>100%</a:t>
                      </a:r>
                      <a:endParaRPr lang="sv-SE" sz="1050" b="1" kern="1200" dirty="0">
                        <a:solidFill>
                          <a:srgbClr val="0000FF"/>
                        </a:solidFill>
                        <a:effectLst/>
                        <a:latin typeface="+mn-lt"/>
                        <a:ea typeface="SimSun" panose="02010600030101010101" pitchFamily="2" charset="-122"/>
                        <a:cs typeface="Arial" panose="020B0604020202020204" pitchFamily="34" charset="0"/>
                      </a:endParaRPr>
                    </a:p>
                  </a:txBody>
                  <a:tcPr marL="68580" marR="68580" marT="0" marB="0" anchor="ctr">
                    <a:solidFill>
                      <a:schemeClr val="bg1">
                        <a:lumMod val="85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050" kern="1200" dirty="0" smtClean="0">
                          <a:solidFill>
                            <a:schemeClr val="tx1"/>
                          </a:solidFill>
                          <a:effectLst/>
                          <a:latin typeface="+mn-lt"/>
                          <a:ea typeface="SimSun" panose="02010600030101010101" pitchFamily="2" charset="-122"/>
                          <a:cs typeface="Arial" panose="020B0604020202020204" pitchFamily="34" charset="0"/>
                        </a:rPr>
                        <a:t>TS 28.555/28.556</a:t>
                      </a:r>
                      <a:endParaRPr lang="sv-SE" sz="1050" kern="1200" dirty="0">
                        <a:solidFill>
                          <a:schemeClr val="tx1"/>
                        </a:solidFill>
                        <a:effectLst/>
                        <a:latin typeface="+mn-lt"/>
                        <a:ea typeface="SimSun" panose="02010600030101010101" pitchFamily="2" charset="-122"/>
                        <a:cs typeface="Arial" panose="020B0604020202020204" pitchFamily="34" charset="0"/>
                      </a:endParaRPr>
                    </a:p>
                  </a:txBody>
                  <a:tcPr marL="68580" marR="68580" marT="0" marB="0" anchor="ctr">
                    <a:solidFill>
                      <a:schemeClr val="bg1">
                        <a:lumMod val="85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050" kern="1200" smtClean="0">
                          <a:solidFill>
                            <a:schemeClr val="tx1"/>
                          </a:solidFill>
                          <a:effectLst/>
                          <a:latin typeface="+mn-lt"/>
                          <a:ea typeface="SimSun" panose="02010600030101010101" pitchFamily="2" charset="-122"/>
                          <a:cs typeface="Arial" panose="020B0604020202020204" pitchFamily="34" charset="0"/>
                        </a:rPr>
                        <a:t>SP-191211</a:t>
                      </a:r>
                      <a:endParaRPr lang="sv-SE" sz="1050" kern="1200" dirty="0">
                        <a:solidFill>
                          <a:schemeClr val="tx1"/>
                        </a:solidFill>
                        <a:effectLst/>
                        <a:latin typeface="+mn-lt"/>
                        <a:ea typeface="SimSun" panose="02010600030101010101" pitchFamily="2" charset="-122"/>
                        <a:cs typeface="Arial" panose="020B0604020202020204" pitchFamily="34" charset="0"/>
                      </a:endParaRPr>
                    </a:p>
                  </a:txBody>
                  <a:tcPr marL="68580" marR="68580" marT="0" marB="0" anchor="ctr">
                    <a:solidFill>
                      <a:schemeClr val="bg1">
                        <a:lumMod val="85000"/>
                      </a:schemeClr>
                    </a:solidFill>
                  </a:tcPr>
                </a:tc>
                <a:tc>
                  <a:txBody>
                    <a:bodyPr/>
                    <a:lstStyle/>
                    <a:p>
                      <a:pPr algn="ctr"/>
                      <a:r>
                        <a:rPr lang="en-US" sz="1050" b="0" kern="1200" dirty="0" smtClean="0">
                          <a:solidFill>
                            <a:schemeClr val="tx1"/>
                          </a:solidFill>
                          <a:effectLst/>
                          <a:latin typeface="+mn-lt"/>
                          <a:ea typeface="+mn-ea"/>
                          <a:cs typeface="Arial" panose="020B0604020202020204" pitchFamily="34" charset="0"/>
                        </a:rPr>
                        <a:t>SA#95 (Mar. 2022)</a:t>
                      </a:r>
                      <a:endParaRPr lang="sv-SE" sz="1050" b="0" kern="1200" dirty="0">
                        <a:solidFill>
                          <a:schemeClr val="tx1"/>
                        </a:solidFill>
                        <a:effectLst/>
                        <a:latin typeface="+mn-lt"/>
                        <a:ea typeface="SimSun" panose="02010600030101010101" pitchFamily="2" charset="-122"/>
                        <a:cs typeface="Arial" panose="020B0604020202020204" pitchFamily="34" charset="0"/>
                      </a:endParaRPr>
                    </a:p>
                  </a:txBody>
                  <a:tcPr marL="68580" marR="68580" marT="0" marB="0" anchor="ctr">
                    <a:solidFill>
                      <a:schemeClr val="bg1">
                        <a:lumMod val="85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050" kern="1200" smtClean="0">
                          <a:solidFill>
                            <a:schemeClr val="tx1"/>
                          </a:solidFill>
                          <a:effectLst/>
                          <a:latin typeface="+mn-lt"/>
                          <a:ea typeface="SimSun" panose="02010600030101010101" pitchFamily="2" charset="-122"/>
                          <a:cs typeface="Arial" panose="020B0604020202020204" pitchFamily="34" charset="0"/>
                        </a:rPr>
                        <a:t>CMCC</a:t>
                      </a:r>
                      <a:endParaRPr lang="sv-SE" sz="1050" kern="1200" dirty="0">
                        <a:solidFill>
                          <a:schemeClr val="tx1"/>
                        </a:solidFill>
                        <a:effectLst/>
                        <a:latin typeface="+mn-lt"/>
                        <a:ea typeface="SimSun" panose="02010600030101010101" pitchFamily="2" charset="-122"/>
                        <a:cs typeface="Arial" panose="020B0604020202020204" pitchFamily="34" charset="0"/>
                      </a:endParaRPr>
                    </a:p>
                  </a:txBody>
                  <a:tcPr marL="68580" marR="68580" marT="0" marB="0" anchor="ctr">
                    <a:solidFill>
                      <a:schemeClr val="bg1">
                        <a:lumMod val="85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altLang="zh-CN" sz="1050" b="0" kern="1200" smtClean="0">
                          <a:solidFill>
                            <a:schemeClr val="tx1"/>
                          </a:solidFill>
                          <a:effectLst/>
                          <a:latin typeface="+mn-lt"/>
                          <a:ea typeface="+mn-ea"/>
                          <a:cs typeface="Arial" panose="020B0604020202020204" pitchFamily="34" charset="0"/>
                        </a:rPr>
                        <a:t>SA2/RAN2/RAN3</a:t>
                      </a:r>
                      <a:endParaRPr lang="sv-SE" sz="1050" kern="1200" dirty="0">
                        <a:solidFill>
                          <a:schemeClr val="tx1"/>
                        </a:solidFill>
                        <a:effectLst/>
                        <a:latin typeface="+mn-lt"/>
                        <a:ea typeface="SimSun" panose="02010600030101010101" pitchFamily="2" charset="-122"/>
                        <a:cs typeface="Arial" panose="020B0604020202020204" pitchFamily="34" charset="0"/>
                      </a:endParaRPr>
                    </a:p>
                  </a:txBody>
                  <a:tcPr marL="68580" marR="68580" marT="0" marB="0" anchor="ctr">
                    <a:solidFill>
                      <a:schemeClr val="bg1">
                        <a:lumMod val="85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050" kern="1200" dirty="0" smtClean="0">
                          <a:solidFill>
                            <a:schemeClr val="dk1"/>
                          </a:solidFill>
                          <a:effectLst/>
                          <a:latin typeface="+mn-lt"/>
                          <a:ea typeface="SimSun" panose="02010600030101010101" pitchFamily="2" charset="-122"/>
                          <a:cs typeface="Arial" panose="020B0604020202020204" pitchFamily="34" charset="0"/>
                        </a:rPr>
                        <a:t>Policy</a:t>
                      </a:r>
                      <a:endParaRPr lang="sv-SE" sz="1050" kern="1200" dirty="0">
                        <a:solidFill>
                          <a:schemeClr val="dk1"/>
                        </a:solidFill>
                        <a:effectLst/>
                        <a:latin typeface="+mn-lt"/>
                        <a:ea typeface="SimSun" panose="02010600030101010101" pitchFamily="2" charset="-122"/>
                        <a:cs typeface="Arial" panose="020B0604020202020204" pitchFamily="34" charset="0"/>
                      </a:endParaRPr>
                    </a:p>
                  </a:txBody>
                  <a:tcPr marL="68580" marR="68580" marT="0" marB="0" anchor="ctr">
                    <a:solidFill>
                      <a:schemeClr val="bg1">
                        <a:lumMod val="85000"/>
                      </a:schemeClr>
                    </a:solidFill>
                  </a:tcPr>
                </a:tc>
              </a:tr>
              <a:tr h="233517">
                <a:tc>
                  <a:txBody>
                    <a:bodyPr/>
                    <a:lstStyle/>
                    <a:p>
                      <a:pPr marL="0" algn="ctr" defTabSz="1219170" rtl="0" eaLnBrk="1" latinLnBrk="0" hangingPunct="1">
                        <a:spcAft>
                          <a:spcPts val="0"/>
                        </a:spcAft>
                      </a:pPr>
                      <a:r>
                        <a:rPr lang="en-US" altLang="zh-CN" sz="1050" b="1" kern="1200" dirty="0" err="1" smtClean="0">
                          <a:solidFill>
                            <a:schemeClr val="tx1"/>
                          </a:solidFill>
                          <a:effectLst/>
                          <a:latin typeface="+mn-lt"/>
                          <a:ea typeface="宋体" panose="02010600030101010101" pitchFamily="2" charset="-122"/>
                          <a:cs typeface="Arial" panose="020B0604020202020204" pitchFamily="34" charset="0"/>
                        </a:rPr>
                        <a:t>eCOSLA</a:t>
                      </a:r>
                      <a:endParaRPr lang="en-US" altLang="zh-CN" sz="1050" b="1" kern="1200" dirty="0">
                        <a:solidFill>
                          <a:schemeClr val="tx1"/>
                        </a:solidFill>
                        <a:effectLst/>
                        <a:latin typeface="+mn-lt"/>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algn="l">
                        <a:spcAft>
                          <a:spcPts val="0"/>
                        </a:spcAft>
                      </a:pPr>
                      <a:r>
                        <a:rPr lang="en-GB" sz="1050" dirty="0">
                          <a:solidFill>
                            <a:schemeClr val="tx1"/>
                          </a:solidFill>
                          <a:effectLst/>
                          <a:latin typeface="+mn-lt"/>
                          <a:ea typeface="宋体" panose="02010600030101010101" pitchFamily="2" charset="-122"/>
                          <a:cs typeface="Arial" panose="020B0604020202020204" pitchFamily="34" charset="0"/>
                        </a:rPr>
                        <a:t>Enhanced Closed loop SLS Assurance</a:t>
                      </a:r>
                      <a:endParaRPr lang="zh-CN" sz="1050" dirty="0">
                        <a:solidFill>
                          <a:schemeClr val="tx1"/>
                        </a:solidFill>
                        <a:effectLst/>
                        <a:latin typeface="+mn-lt"/>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altLang="zh-CN" sz="1050" b="0" kern="1200" dirty="0" smtClean="0">
                          <a:solidFill>
                            <a:schemeClr val="tx1"/>
                          </a:solidFill>
                          <a:effectLst/>
                          <a:latin typeface="+mn-lt"/>
                          <a:ea typeface="+mn-ea"/>
                          <a:cs typeface="Arial" panose="020B0604020202020204" pitchFamily="34" charset="0"/>
                        </a:rPr>
                        <a:t>60%-&gt;70%-&gt;80%-&gt;90%</a:t>
                      </a:r>
                      <a:endParaRPr lang="sv-SE" sz="1050" b="0" kern="1200" dirty="0">
                        <a:solidFill>
                          <a:schemeClr val="tx1"/>
                        </a:solidFill>
                        <a:effectLst/>
                        <a:latin typeface="+mn-lt"/>
                        <a:ea typeface="+mn-ea"/>
                        <a:cs typeface="Arial" panose="020B0604020202020204" pitchFamily="34" charset="0"/>
                      </a:endParaRPr>
                    </a:p>
                  </a:txBody>
                  <a:tcPr marL="68580" marR="68580" marT="0" marB="0" anchor="ctr">
                    <a:solidFill>
                      <a:schemeClr val="tx2">
                        <a:lumMod val="20000"/>
                        <a:lumOff val="80000"/>
                      </a:schemeClr>
                    </a:solidFill>
                  </a:tcPr>
                </a:tc>
                <a:tc>
                  <a:txBody>
                    <a:bodyPr/>
                    <a:lstStyle/>
                    <a:p>
                      <a:pPr algn="ctr">
                        <a:spcAft>
                          <a:spcPts val="0"/>
                        </a:spcAft>
                      </a:pPr>
                      <a:r>
                        <a:rPr lang="sv-SE" sz="1050" b="0" kern="1200" dirty="0" smtClean="0">
                          <a:solidFill>
                            <a:schemeClr val="tx1"/>
                          </a:solidFill>
                          <a:effectLst/>
                          <a:latin typeface="+mn-lt"/>
                          <a:ea typeface="+mn-ea"/>
                          <a:cs typeface="Arial" panose="020B0604020202020204" pitchFamily="34" charset="0"/>
                        </a:rPr>
                        <a:t>TS28.535/28.536/28.533/28.541/28.546/28.552/28.553</a:t>
                      </a:r>
                      <a:endParaRPr lang="sv-SE" sz="1050" b="0" kern="1200" dirty="0">
                        <a:solidFill>
                          <a:schemeClr val="tx1"/>
                        </a:solidFill>
                        <a:effectLst/>
                        <a:latin typeface="+mn-lt"/>
                        <a:ea typeface="+mn-ea"/>
                        <a:cs typeface="Arial" panose="020B0604020202020204" pitchFamily="34" charset="0"/>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050" b="0" kern="1200" smtClean="0">
                          <a:solidFill>
                            <a:schemeClr val="tx1"/>
                          </a:solidFill>
                          <a:effectLst/>
                          <a:latin typeface="+mn-lt"/>
                          <a:ea typeface="+mn-ea"/>
                          <a:cs typeface="Arial" panose="020B0604020202020204" pitchFamily="34" charset="0"/>
                        </a:rPr>
                        <a:t>SP-200196</a:t>
                      </a:r>
                      <a:endParaRPr lang="sv-SE" sz="1050" b="0" kern="1200" dirty="0">
                        <a:solidFill>
                          <a:schemeClr val="tx1"/>
                        </a:solidFill>
                        <a:effectLst/>
                        <a:latin typeface="+mn-lt"/>
                        <a:ea typeface="+mn-ea"/>
                        <a:cs typeface="Arial" panose="020B0604020202020204" pitchFamily="34" charset="0"/>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GB" altLang="zh-CN" sz="1050" b="0" kern="1200" dirty="0" smtClean="0">
                          <a:solidFill>
                            <a:schemeClr val="tx1"/>
                          </a:solidFill>
                          <a:effectLst/>
                          <a:latin typeface="+mn-lt"/>
                          <a:ea typeface="+mn-ea"/>
                          <a:cs typeface="Arial" panose="020B0604020202020204" pitchFamily="34" charset="0"/>
                        </a:rPr>
                        <a:t>SA#95 (Mar. 2022)</a:t>
                      </a:r>
                    </a:p>
                    <a:p>
                      <a:pPr marL="0" marR="0" lvl="0" indent="0" algn="ctr" defTabSz="1219170" rtl="0" eaLnBrk="1" fontAlgn="auto" latinLnBrk="0" hangingPunct="1">
                        <a:lnSpc>
                          <a:spcPct val="100000"/>
                        </a:lnSpc>
                        <a:spcBef>
                          <a:spcPts val="0"/>
                        </a:spcBef>
                        <a:spcAft>
                          <a:spcPts val="0"/>
                        </a:spcAft>
                        <a:buClrTx/>
                        <a:buSzTx/>
                        <a:buFontTx/>
                        <a:buNone/>
                        <a:tabLst/>
                        <a:defRPr/>
                      </a:pPr>
                      <a:r>
                        <a:rPr lang="en-GB" altLang="zh-CN" sz="1050" b="1" kern="1200" dirty="0" smtClean="0">
                          <a:solidFill>
                            <a:schemeClr val="tx1"/>
                          </a:solidFill>
                          <a:effectLst/>
                          <a:latin typeface="+mn-lt"/>
                          <a:ea typeface="+mn-ea"/>
                          <a:cs typeface="Arial" panose="020B0604020202020204" pitchFamily="34" charset="0"/>
                        </a:rPr>
                        <a:t>-&gt;SA#96 (Jun. 2022)</a:t>
                      </a:r>
                      <a:endParaRPr lang="sv-SE" altLang="zh-CN" sz="1050" b="0" kern="1200" dirty="0">
                        <a:solidFill>
                          <a:schemeClr val="tx1"/>
                        </a:solidFill>
                        <a:effectLst/>
                        <a:latin typeface="+mn-lt"/>
                        <a:ea typeface="SimSun" panose="02010600030101010101" pitchFamily="2" charset="-122"/>
                        <a:cs typeface="Arial" panose="020B0604020202020204" pitchFamily="34" charset="0"/>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050" b="0" kern="1200" dirty="0" smtClean="0">
                          <a:solidFill>
                            <a:schemeClr val="tx1"/>
                          </a:solidFill>
                          <a:effectLst/>
                          <a:latin typeface="+mn-lt"/>
                          <a:ea typeface="+mn-ea"/>
                          <a:cs typeface="Arial" panose="020B0604020202020204" pitchFamily="34" charset="0"/>
                        </a:rPr>
                        <a:t>Ericsson</a:t>
                      </a:r>
                      <a:endParaRPr lang="sv-SE" sz="1050" b="0" kern="1200" dirty="0">
                        <a:solidFill>
                          <a:schemeClr val="tx1"/>
                        </a:solidFill>
                        <a:effectLst/>
                        <a:latin typeface="+mn-lt"/>
                        <a:ea typeface="+mn-ea"/>
                        <a:cs typeface="Arial" panose="020B0604020202020204" pitchFamily="34" charset="0"/>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altLang="zh-CN" sz="1050" b="0" kern="1200" dirty="0" smtClean="0">
                          <a:solidFill>
                            <a:schemeClr val="tx1"/>
                          </a:solidFill>
                          <a:effectLst/>
                          <a:latin typeface="+mn-lt"/>
                          <a:ea typeface="+mn-ea"/>
                          <a:cs typeface="Arial" panose="020B0604020202020204" pitchFamily="34" charset="0"/>
                        </a:rPr>
                        <a:t>ZSM/SA2/RAN3</a:t>
                      </a:r>
                      <a:endParaRPr lang="sv-SE" sz="1050" b="0" kern="1200" dirty="0">
                        <a:solidFill>
                          <a:schemeClr val="tx1"/>
                        </a:solidFill>
                        <a:effectLst/>
                        <a:latin typeface="+mn-lt"/>
                        <a:ea typeface="+mn-ea"/>
                        <a:cs typeface="Arial" panose="020B0604020202020204" pitchFamily="34" charset="0"/>
                      </a:endParaRPr>
                    </a:p>
                  </a:txBody>
                  <a:tcPr marL="68580" marR="68580" marT="0" marB="0" anchor="ctr">
                    <a:solidFill>
                      <a:schemeClr val="tx2">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sv-SE" sz="1050" b="0" kern="1200" dirty="0" smtClean="0">
                          <a:solidFill>
                            <a:schemeClr val="dk1"/>
                          </a:solidFill>
                          <a:effectLst/>
                          <a:latin typeface="+mn-lt"/>
                          <a:ea typeface="+mn-ea"/>
                          <a:cs typeface="Arial" panose="020B0604020202020204" pitchFamily="34" charset="0"/>
                        </a:rPr>
                        <a:t>Closed loop interaction</a:t>
                      </a:r>
                      <a:endParaRPr lang="sv-SE" sz="1050" b="0" kern="1200" dirty="0">
                        <a:solidFill>
                          <a:schemeClr val="dk1"/>
                        </a:solidFill>
                        <a:effectLst/>
                        <a:latin typeface="+mn-lt"/>
                        <a:ea typeface="+mn-ea"/>
                        <a:cs typeface="Arial" panose="020B0604020202020204" pitchFamily="34" charset="0"/>
                      </a:endParaRPr>
                    </a:p>
                  </a:txBody>
                  <a:tcPr marL="68580" marR="68580" marT="0" marB="0" anchor="ctr">
                    <a:solidFill>
                      <a:schemeClr val="tx2">
                        <a:lumMod val="20000"/>
                        <a:lumOff val="80000"/>
                      </a:schemeClr>
                    </a:solidFill>
                  </a:tcPr>
                </a:tc>
              </a:tr>
              <a:tr h="247417">
                <a:tc>
                  <a:txBody>
                    <a:bodyPr/>
                    <a:lstStyle/>
                    <a:p>
                      <a:pPr algn="ctr">
                        <a:spcAft>
                          <a:spcPts val="0"/>
                        </a:spcAft>
                      </a:pPr>
                      <a:r>
                        <a:rPr lang="en-US" sz="1050" b="1" dirty="0" err="1" smtClean="0">
                          <a:solidFill>
                            <a:schemeClr val="tx1"/>
                          </a:solidFill>
                          <a:effectLst/>
                          <a:latin typeface="+mn-lt"/>
                          <a:ea typeface="宋体" panose="02010600030101010101" pitchFamily="2" charset="-122"/>
                          <a:cs typeface="Arial" panose="020B0604020202020204" pitchFamily="34" charset="0"/>
                        </a:rPr>
                        <a:t>eMDAS</a:t>
                      </a:r>
                      <a:endParaRPr lang="zh-CN" sz="1200" b="1" dirty="0">
                        <a:solidFill>
                          <a:schemeClr val="tx1"/>
                        </a:solidFill>
                        <a:effectLst/>
                        <a:latin typeface="+mn-lt"/>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algn="l">
                        <a:spcAft>
                          <a:spcPts val="0"/>
                        </a:spcAft>
                      </a:pPr>
                      <a:r>
                        <a:rPr lang="en-US" sz="1050" dirty="0" smtClean="0">
                          <a:solidFill>
                            <a:schemeClr val="tx1"/>
                          </a:solidFill>
                          <a:effectLst/>
                          <a:latin typeface="+mn-lt"/>
                          <a:ea typeface="宋体" panose="02010600030101010101" pitchFamily="2" charset="-122"/>
                          <a:cs typeface="Arial" panose="020B0604020202020204" pitchFamily="34" charset="0"/>
                        </a:rPr>
                        <a:t>Enhancements of Management Data Analytics Service</a:t>
                      </a:r>
                      <a:endParaRPr lang="zh-CN" sz="1200" dirty="0">
                        <a:solidFill>
                          <a:schemeClr val="tx1"/>
                        </a:solidFill>
                        <a:effectLst/>
                        <a:latin typeface="+mn-lt"/>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altLang="zh-CN" sz="1050" b="0" kern="1200" dirty="0" smtClean="0">
                          <a:solidFill>
                            <a:schemeClr val="tx1"/>
                          </a:solidFill>
                          <a:effectLst/>
                          <a:latin typeface="+mn-lt"/>
                          <a:ea typeface="+mn-ea"/>
                          <a:cs typeface="Arial" panose="020B0604020202020204" pitchFamily="34" charset="0"/>
                        </a:rPr>
                        <a:t>0%-&gt;10%-&gt;25%-&gt;45%-&gt;65%</a:t>
                      </a:r>
                      <a:endParaRPr lang="sv-SE" altLang="zh-CN" sz="1050" b="0" kern="1200" dirty="0" smtClean="0">
                        <a:solidFill>
                          <a:schemeClr val="tx1"/>
                        </a:solidFill>
                        <a:effectLst/>
                        <a:highlight>
                          <a:srgbClr val="00FF00"/>
                        </a:highlight>
                        <a:latin typeface="+mn-lt"/>
                        <a:ea typeface="+mn-ea"/>
                        <a:cs typeface="Arial" panose="020B0604020202020204" pitchFamily="34" charset="0"/>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altLang="zh-CN" sz="1050" kern="1200" dirty="0" smtClean="0">
                          <a:solidFill>
                            <a:schemeClr val="tx1"/>
                          </a:solidFill>
                          <a:effectLst/>
                          <a:latin typeface="+mn-lt"/>
                          <a:ea typeface="+mn-ea"/>
                          <a:cs typeface="Arial" panose="020B0604020202020204" pitchFamily="34" charset="0"/>
                        </a:rPr>
                        <a:t>TS 28.104/ and another new TS (being requested by the revised WID)</a:t>
                      </a:r>
                      <a:endParaRPr lang="sv-SE" sz="1050" kern="1200" dirty="0">
                        <a:solidFill>
                          <a:schemeClr val="tx1"/>
                        </a:solidFill>
                        <a:effectLst/>
                        <a:latin typeface="+mn-lt"/>
                        <a:ea typeface="+mn-ea"/>
                        <a:cs typeface="Arial" panose="020B0604020202020204" pitchFamily="34" charset="0"/>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050" kern="1200" dirty="0" smtClean="0">
                          <a:solidFill>
                            <a:schemeClr val="tx1"/>
                          </a:solidFill>
                          <a:effectLst/>
                          <a:latin typeface="+mn-lt"/>
                          <a:ea typeface="+mn-ea"/>
                          <a:cs typeface="Arial" panose="020B0604020202020204" pitchFamily="34" charset="0"/>
                        </a:rPr>
                        <a:t>SP-210132 </a:t>
                      </a:r>
                      <a:r>
                        <a:rPr lang="en-US" sz="1050" kern="1200" dirty="0" smtClean="0">
                          <a:solidFill>
                            <a:schemeClr val="tx1"/>
                          </a:solidFill>
                          <a:effectLst/>
                          <a:latin typeface="+mn-lt"/>
                          <a:ea typeface="+mn-ea"/>
                          <a:cs typeface="Arial" panose="020B0604020202020204" pitchFamily="34" charset="0"/>
                        </a:rPr>
                        <a:t>-&gt;</a:t>
                      </a:r>
                      <a:r>
                        <a:rPr lang="en-US" sz="1050" kern="1200" baseline="0" dirty="0" smtClean="0">
                          <a:solidFill>
                            <a:schemeClr val="tx1"/>
                          </a:solidFill>
                          <a:effectLst/>
                          <a:latin typeface="+mn-lt"/>
                          <a:ea typeface="+mn-ea"/>
                          <a:cs typeface="Arial" panose="020B0604020202020204" pitchFamily="34" charset="0"/>
                        </a:rPr>
                        <a:t> Revised WID in S5 216348</a:t>
                      </a:r>
                      <a:endParaRPr lang="sv-SE" sz="1050" kern="1200" dirty="0">
                        <a:solidFill>
                          <a:schemeClr val="tx1"/>
                        </a:solidFill>
                        <a:effectLst/>
                        <a:latin typeface="+mn-lt"/>
                        <a:ea typeface="+mn-ea"/>
                        <a:cs typeface="Arial" panose="020B0604020202020204" pitchFamily="34" charset="0"/>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GB" altLang="zh-CN" sz="1050" b="0" kern="1200" dirty="0" smtClean="0">
                          <a:solidFill>
                            <a:schemeClr val="tx1"/>
                          </a:solidFill>
                          <a:effectLst/>
                          <a:latin typeface="+mn-lt"/>
                          <a:ea typeface="+mn-ea"/>
                          <a:cs typeface="Arial" panose="020B0604020202020204" pitchFamily="34" charset="0"/>
                        </a:rPr>
                        <a:t>SA#95 (Mar. 2022)</a:t>
                      </a:r>
                    </a:p>
                    <a:p>
                      <a:pPr marL="0" marR="0" lvl="0" indent="0" algn="ctr" defTabSz="1219170" rtl="0" eaLnBrk="1" fontAlgn="auto" latinLnBrk="0" hangingPunct="1">
                        <a:lnSpc>
                          <a:spcPct val="100000"/>
                        </a:lnSpc>
                        <a:spcBef>
                          <a:spcPts val="0"/>
                        </a:spcBef>
                        <a:spcAft>
                          <a:spcPts val="0"/>
                        </a:spcAft>
                        <a:buClrTx/>
                        <a:buSzTx/>
                        <a:buFontTx/>
                        <a:buNone/>
                        <a:tabLst/>
                        <a:defRPr/>
                      </a:pPr>
                      <a:r>
                        <a:rPr lang="en-GB" altLang="zh-CN" sz="1050" b="1" kern="1200" dirty="0" smtClean="0">
                          <a:solidFill>
                            <a:schemeClr val="tx1"/>
                          </a:solidFill>
                          <a:effectLst/>
                          <a:latin typeface="+mn-lt"/>
                          <a:ea typeface="+mn-ea"/>
                          <a:cs typeface="Arial" panose="020B0604020202020204" pitchFamily="34" charset="0"/>
                        </a:rPr>
                        <a:t>-&gt;SA#96 (Jun. 2022)</a:t>
                      </a:r>
                      <a:endParaRPr lang="en-GB" altLang="zh-CN" sz="1050" b="0" kern="1200" dirty="0" smtClean="0">
                        <a:solidFill>
                          <a:schemeClr val="tx1"/>
                        </a:solidFill>
                        <a:effectLst/>
                        <a:latin typeface="+mn-lt"/>
                        <a:ea typeface="+mn-ea"/>
                        <a:cs typeface="Arial" panose="020B0604020202020204" pitchFamily="34" charset="0"/>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050" kern="1200" dirty="0" smtClean="0">
                          <a:solidFill>
                            <a:schemeClr val="tx1"/>
                          </a:solidFill>
                          <a:effectLst/>
                          <a:latin typeface="+mn-lt"/>
                          <a:ea typeface="+mn-ea"/>
                          <a:cs typeface="Arial" panose="020B0604020202020204" pitchFamily="34" charset="0"/>
                        </a:rPr>
                        <a:t>Intel,NEC</a:t>
                      </a:r>
                      <a:endParaRPr lang="sv-SE" sz="1050" kern="1200" dirty="0">
                        <a:solidFill>
                          <a:schemeClr val="tx1"/>
                        </a:solidFill>
                        <a:effectLst/>
                        <a:latin typeface="+mn-lt"/>
                        <a:ea typeface="+mn-ea"/>
                        <a:cs typeface="Arial" panose="020B0604020202020204" pitchFamily="34" charset="0"/>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altLang="zh-CN" sz="1050" b="0" kern="1200" dirty="0" smtClean="0">
                          <a:solidFill>
                            <a:schemeClr val="tx1"/>
                          </a:solidFill>
                          <a:effectLst/>
                          <a:latin typeface="+mn-lt"/>
                          <a:ea typeface="+mn-ea"/>
                          <a:cs typeface="Arial" panose="020B0604020202020204" pitchFamily="34" charset="0"/>
                        </a:rPr>
                        <a:t>SA2/RAN3</a:t>
                      </a:r>
                      <a:endParaRPr lang="sv-SE" sz="1050" kern="1200" dirty="0">
                        <a:solidFill>
                          <a:schemeClr val="tx1"/>
                        </a:solidFill>
                        <a:effectLst/>
                        <a:latin typeface="+mn-lt"/>
                        <a:ea typeface="+mn-ea"/>
                        <a:cs typeface="Arial" panose="020B0604020202020204" pitchFamily="34" charset="0"/>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050" kern="1200" dirty="0" smtClean="0">
                          <a:solidFill>
                            <a:schemeClr val="dk1"/>
                          </a:solidFill>
                          <a:effectLst/>
                          <a:latin typeface="+mn-lt"/>
                          <a:ea typeface="+mn-ea"/>
                          <a:cs typeface="Arial" panose="020B0604020202020204" pitchFamily="34" charset="0"/>
                        </a:rPr>
                        <a:t>Data analytics</a:t>
                      </a:r>
                      <a:endParaRPr lang="sv-SE" sz="1050" kern="1200" dirty="0">
                        <a:solidFill>
                          <a:schemeClr val="dk1"/>
                        </a:solidFill>
                        <a:effectLst/>
                        <a:latin typeface="+mn-lt"/>
                        <a:ea typeface="+mn-ea"/>
                        <a:cs typeface="Arial" panose="020B0604020202020204" pitchFamily="34" charset="0"/>
                      </a:endParaRPr>
                    </a:p>
                  </a:txBody>
                  <a:tcPr marL="68580" marR="68580" marT="0" marB="0" anchor="ctr">
                    <a:solidFill>
                      <a:schemeClr val="tx2">
                        <a:lumMod val="20000"/>
                        <a:lumOff val="80000"/>
                      </a:schemeClr>
                    </a:solidFill>
                  </a:tcPr>
                </a:tc>
              </a:tr>
            </a:tbl>
          </a:graphicData>
        </a:graphic>
      </p:graphicFrame>
      <p:sp>
        <p:nvSpPr>
          <p:cNvPr id="5" name="Title 1"/>
          <p:cNvSpPr txBox="1">
            <a:spLocks/>
          </p:cNvSpPr>
          <p:nvPr/>
        </p:nvSpPr>
        <p:spPr>
          <a:xfrm>
            <a:off x="205572" y="4603"/>
            <a:ext cx="10139206" cy="920688"/>
          </a:xfrm>
          <a:prstGeom prst="rect">
            <a:avLst/>
          </a:prstGeom>
        </p:spPr>
        <p:txBody>
          <a:bodyPr/>
          <a:lstStyle>
            <a:lvl1pPr algn="ctr" rtl="0" eaLnBrk="0" fontAlgn="base" hangingPunct="0">
              <a:spcBef>
                <a:spcPct val="0"/>
              </a:spcBef>
              <a:spcAft>
                <a:spcPct val="0"/>
              </a:spcAft>
              <a:defRPr sz="4200">
                <a:solidFill>
                  <a:srgbClr val="FF0000"/>
                </a:solidFill>
                <a:latin typeface="+mj-lt"/>
                <a:ea typeface="+mj-ea"/>
                <a:cs typeface="+mj-cs"/>
              </a:defRPr>
            </a:lvl1pPr>
            <a:lvl2pPr algn="ctr" rtl="0" eaLnBrk="0" fontAlgn="base" hangingPunct="0">
              <a:spcBef>
                <a:spcPct val="0"/>
              </a:spcBef>
              <a:spcAft>
                <a:spcPct val="0"/>
              </a:spcAft>
              <a:defRPr sz="4200">
                <a:solidFill>
                  <a:srgbClr val="FF0000"/>
                </a:solidFill>
                <a:latin typeface="Calibri" pitchFamily="34" charset="0"/>
              </a:defRPr>
            </a:lvl2pPr>
            <a:lvl3pPr algn="ctr" rtl="0" eaLnBrk="0" fontAlgn="base" hangingPunct="0">
              <a:spcBef>
                <a:spcPct val="0"/>
              </a:spcBef>
              <a:spcAft>
                <a:spcPct val="0"/>
              </a:spcAft>
              <a:defRPr sz="4200">
                <a:solidFill>
                  <a:srgbClr val="FF0000"/>
                </a:solidFill>
                <a:latin typeface="Calibri" pitchFamily="34" charset="0"/>
              </a:defRPr>
            </a:lvl3pPr>
            <a:lvl4pPr algn="ctr" rtl="0" eaLnBrk="0" fontAlgn="base" hangingPunct="0">
              <a:spcBef>
                <a:spcPct val="0"/>
              </a:spcBef>
              <a:spcAft>
                <a:spcPct val="0"/>
              </a:spcAft>
              <a:defRPr sz="4200">
                <a:solidFill>
                  <a:srgbClr val="FF0000"/>
                </a:solidFill>
                <a:latin typeface="Calibri" pitchFamily="34" charset="0"/>
              </a:defRPr>
            </a:lvl4pPr>
            <a:lvl5pPr algn="ctr" rtl="0" eaLnBrk="0" fontAlgn="base" hangingPunct="0">
              <a:spcBef>
                <a:spcPct val="0"/>
              </a:spcBef>
              <a:spcAft>
                <a:spcPct val="0"/>
              </a:spcAft>
              <a:defRPr sz="4200">
                <a:solidFill>
                  <a:srgbClr val="FF0000"/>
                </a:solidFill>
                <a:latin typeface="Calibri" pitchFamily="34" charset="0"/>
              </a:defRPr>
            </a:lvl5pPr>
            <a:lvl6pPr marL="609585" algn="ctr" rtl="0" eaLnBrk="0" fontAlgn="base" hangingPunct="0">
              <a:spcBef>
                <a:spcPct val="0"/>
              </a:spcBef>
              <a:spcAft>
                <a:spcPct val="0"/>
              </a:spcAft>
              <a:defRPr sz="4267">
                <a:solidFill>
                  <a:srgbClr val="FF0000"/>
                </a:solidFill>
                <a:latin typeface="Calibri" pitchFamily="34" charset="0"/>
              </a:defRPr>
            </a:lvl6pPr>
            <a:lvl7pPr marL="1219170" algn="ctr" rtl="0" eaLnBrk="0" fontAlgn="base" hangingPunct="0">
              <a:spcBef>
                <a:spcPct val="0"/>
              </a:spcBef>
              <a:spcAft>
                <a:spcPct val="0"/>
              </a:spcAft>
              <a:defRPr sz="4267">
                <a:solidFill>
                  <a:srgbClr val="FF0000"/>
                </a:solidFill>
                <a:latin typeface="Calibri" pitchFamily="34" charset="0"/>
              </a:defRPr>
            </a:lvl7pPr>
            <a:lvl8pPr marL="1828754" algn="ctr" rtl="0" eaLnBrk="0" fontAlgn="base" hangingPunct="0">
              <a:spcBef>
                <a:spcPct val="0"/>
              </a:spcBef>
              <a:spcAft>
                <a:spcPct val="0"/>
              </a:spcAft>
              <a:defRPr sz="4267">
                <a:solidFill>
                  <a:srgbClr val="FF0000"/>
                </a:solidFill>
                <a:latin typeface="Calibri" pitchFamily="34" charset="0"/>
              </a:defRPr>
            </a:lvl8pPr>
            <a:lvl9pPr marL="2438339" algn="ctr" rtl="0" eaLnBrk="0" fontAlgn="base" hangingPunct="0">
              <a:spcBef>
                <a:spcPct val="0"/>
              </a:spcBef>
              <a:spcAft>
                <a:spcPct val="0"/>
              </a:spcAft>
              <a:defRPr sz="4267">
                <a:solidFill>
                  <a:srgbClr val="FF0000"/>
                </a:solidFill>
                <a:latin typeface="Calibri" pitchFamily="34" charset="0"/>
              </a:defRPr>
            </a:lvl9pPr>
          </a:lstStyle>
          <a:p>
            <a:r>
              <a:rPr lang="en-US" altLang="zh-CN" sz="3200" kern="0" dirty="0" smtClean="0"/>
              <a:t>Rel-17 WI ANL/</a:t>
            </a:r>
            <a:r>
              <a:rPr lang="en-GB" altLang="zh-CN" sz="3200" dirty="0"/>
              <a:t>IDMS_MN</a:t>
            </a:r>
            <a:r>
              <a:rPr lang="en-US" altLang="zh-CN" sz="3200" kern="0" dirty="0" smtClean="0"/>
              <a:t>/</a:t>
            </a:r>
            <a:r>
              <a:rPr lang="en-GB" altLang="zh-CN" sz="3200" dirty="0" smtClean="0"/>
              <a:t>NPM</a:t>
            </a:r>
            <a:r>
              <a:rPr lang="en-US" altLang="zh-CN" sz="3200" dirty="0" smtClean="0"/>
              <a:t>/</a:t>
            </a:r>
            <a:r>
              <a:rPr lang="en-US" altLang="zh-CN" sz="3200" dirty="0" err="1" smtClean="0"/>
              <a:t>eCOSLA</a:t>
            </a:r>
            <a:r>
              <a:rPr lang="en-US" altLang="zh-CN" sz="3200" dirty="0" smtClean="0"/>
              <a:t>/</a:t>
            </a:r>
            <a:r>
              <a:rPr lang="en-US" altLang="zh-CN" sz="3200" dirty="0" err="1" smtClean="0"/>
              <a:t>eMDAS</a:t>
            </a:r>
            <a:endParaRPr lang="sv-SE" sz="3200" kern="0" dirty="0"/>
          </a:p>
        </p:txBody>
      </p:sp>
    </p:spTree>
    <p:extLst>
      <p:ext uri="{BB962C8B-B14F-4D97-AF65-F5344CB8AC3E}">
        <p14:creationId xmlns:p14="http://schemas.microsoft.com/office/powerpoint/2010/main" val="347422432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文本框 9"/>
          <p:cNvSpPr txBox="1"/>
          <p:nvPr/>
        </p:nvSpPr>
        <p:spPr>
          <a:xfrm>
            <a:off x="205573" y="3579161"/>
            <a:ext cx="11681824" cy="292388"/>
          </a:xfrm>
          <a:prstGeom prst="rect">
            <a:avLst/>
          </a:prstGeom>
          <a:solidFill>
            <a:srgbClr val="92D050"/>
          </a:solidFill>
        </p:spPr>
        <p:txBody>
          <a:bodyPr wrap="square" rtlCol="0">
            <a:spAutoFit/>
          </a:bodyPr>
          <a:lstStyle/>
          <a:p>
            <a:pPr algn="ctr"/>
            <a:r>
              <a:rPr lang="en-US" altLang="zh-CN" b="1" dirty="0" smtClean="0">
                <a:solidFill>
                  <a:prstClr val="black"/>
                </a:solidFill>
              </a:rPr>
              <a:t>Working Progress</a:t>
            </a:r>
            <a:endParaRPr lang="zh-CN" altLang="en-US" b="1" dirty="0">
              <a:solidFill>
                <a:prstClr val="black"/>
              </a:solidFill>
            </a:endParaRPr>
          </a:p>
        </p:txBody>
      </p:sp>
      <p:graphicFrame>
        <p:nvGraphicFramePr>
          <p:cNvPr id="2" name="表格 1"/>
          <p:cNvGraphicFramePr>
            <a:graphicFrameLocks noGrp="1"/>
          </p:cNvGraphicFramePr>
          <p:nvPr>
            <p:extLst>
              <p:ext uri="{D42A27DB-BD31-4B8C-83A1-F6EECF244321}">
                <p14:modId xmlns:p14="http://schemas.microsoft.com/office/powerpoint/2010/main" val="2699387533"/>
              </p:ext>
            </p:extLst>
          </p:nvPr>
        </p:nvGraphicFramePr>
        <p:xfrm>
          <a:off x="205571" y="729707"/>
          <a:ext cx="11681825" cy="2802884"/>
        </p:xfrm>
        <a:graphic>
          <a:graphicData uri="http://schemas.openxmlformats.org/drawingml/2006/table">
            <a:tbl>
              <a:tblPr firstRow="1" bandRow="1">
                <a:tableStyleId>{5C22544A-7EE6-4342-B048-85BDC9FD1C3A}</a:tableStyleId>
              </a:tblPr>
              <a:tblGrid>
                <a:gridCol w="788313"/>
                <a:gridCol w="1939816"/>
                <a:gridCol w="1514474"/>
                <a:gridCol w="2174243"/>
                <a:gridCol w="1007795"/>
                <a:gridCol w="1461649"/>
                <a:gridCol w="771207"/>
                <a:gridCol w="1153299"/>
                <a:gridCol w="871029"/>
              </a:tblGrid>
              <a:tr h="337665">
                <a:tc>
                  <a:txBody>
                    <a:bodyPr/>
                    <a:lstStyle/>
                    <a:p>
                      <a:pPr algn="ctr">
                        <a:spcAft>
                          <a:spcPts val="0"/>
                        </a:spcAft>
                      </a:pPr>
                      <a:r>
                        <a:rPr lang="en-GB" sz="1200" b="1" kern="1200" dirty="0">
                          <a:solidFill>
                            <a:schemeClr val="lt1"/>
                          </a:solidFill>
                          <a:latin typeface="+mn-lt"/>
                          <a:ea typeface="+mn-ea"/>
                          <a:cs typeface="+mn-cs"/>
                        </a:rPr>
                        <a:t>WI code</a:t>
                      </a:r>
                      <a:endParaRPr lang="sv-SE" sz="1200" b="1" kern="1200" dirty="0">
                        <a:solidFill>
                          <a:schemeClr val="lt1"/>
                        </a:solidFill>
                        <a:latin typeface="+mn-lt"/>
                        <a:ea typeface="+mn-ea"/>
                        <a:cs typeface="+mn-cs"/>
                      </a:endParaRPr>
                    </a:p>
                  </a:txBody>
                  <a:tcPr marL="9525" marR="9525" marT="9525" marB="9525" anchor="ctr">
                    <a:solidFill>
                      <a:srgbClr val="92D050"/>
                    </a:solidFill>
                  </a:tcPr>
                </a:tc>
                <a:tc>
                  <a:txBody>
                    <a:bodyPr/>
                    <a:lstStyle/>
                    <a:p>
                      <a:pPr algn="ctr">
                        <a:spcAft>
                          <a:spcPts val="0"/>
                        </a:spcAft>
                      </a:pPr>
                      <a:r>
                        <a:rPr lang="en-GB" sz="1200" b="1" kern="1200" dirty="0">
                          <a:solidFill>
                            <a:schemeClr val="lt1"/>
                          </a:solidFill>
                          <a:latin typeface="+mn-lt"/>
                          <a:ea typeface="+mn-ea"/>
                          <a:cs typeface="+mn-cs"/>
                        </a:rPr>
                        <a:t>WI Title</a:t>
                      </a:r>
                      <a:endParaRPr lang="sv-SE" sz="1200" b="1" kern="1200" dirty="0">
                        <a:solidFill>
                          <a:schemeClr val="lt1"/>
                        </a:solidFill>
                        <a:latin typeface="+mn-lt"/>
                        <a:ea typeface="+mn-ea"/>
                        <a:cs typeface="+mn-cs"/>
                      </a:endParaRPr>
                    </a:p>
                  </a:txBody>
                  <a:tcPr marL="9525" marR="9525" marT="9525" marB="9525" anchor="ctr">
                    <a:solidFill>
                      <a:srgbClr val="92D05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sv-SE" sz="1200" dirty="0" err="1">
                          <a:latin typeface="+mn-lt"/>
                        </a:rPr>
                        <a:t>Completion</a:t>
                      </a:r>
                      <a:r>
                        <a:rPr lang="sv-SE" sz="1200" dirty="0">
                          <a:latin typeface="+mn-lt"/>
                        </a:rPr>
                        <a:t> rate</a:t>
                      </a:r>
                    </a:p>
                  </a:txBody>
                  <a:tcPr anchor="ctr">
                    <a:solidFill>
                      <a:srgbClr val="92D05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sv-SE" sz="1200" dirty="0">
                          <a:latin typeface="+mn-lt"/>
                        </a:rPr>
                        <a:t>TS/TR</a:t>
                      </a:r>
                    </a:p>
                  </a:txBody>
                  <a:tcPr anchor="ctr">
                    <a:solidFill>
                      <a:srgbClr val="92D05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200" dirty="0" err="1">
                          <a:latin typeface="+mn-lt"/>
                        </a:rPr>
                        <a:t>Tdoc</a:t>
                      </a:r>
                      <a:r>
                        <a:rPr lang="en-US" altLang="zh-CN" sz="1200" dirty="0">
                          <a:latin typeface="+mn-lt"/>
                        </a:rPr>
                        <a:t> reference</a:t>
                      </a:r>
                      <a:endParaRPr lang="sv-SE" sz="1200" dirty="0">
                        <a:latin typeface="+mn-lt"/>
                      </a:endParaRPr>
                    </a:p>
                  </a:txBody>
                  <a:tcPr anchor="ctr">
                    <a:solidFill>
                      <a:srgbClr val="92D050"/>
                    </a:solidFill>
                  </a:tcPr>
                </a:tc>
                <a:tc>
                  <a:txBody>
                    <a:bodyPr/>
                    <a:lstStyle/>
                    <a:p>
                      <a:pPr algn="ctr"/>
                      <a:r>
                        <a:rPr lang="sv-SE" sz="1200" dirty="0">
                          <a:latin typeface="+mn-lt"/>
                        </a:rPr>
                        <a:t>Target date</a:t>
                      </a:r>
                    </a:p>
                  </a:txBody>
                  <a:tcPr anchor="ctr">
                    <a:solidFill>
                      <a:srgbClr val="92D050"/>
                    </a:solidFill>
                  </a:tcPr>
                </a:tc>
                <a:tc>
                  <a:txBody>
                    <a:bodyPr/>
                    <a:lstStyle/>
                    <a:p>
                      <a:pPr algn="ctr"/>
                      <a:r>
                        <a:rPr lang="sv-SE" sz="1200" dirty="0">
                          <a:latin typeface="+mn-lt"/>
                        </a:rPr>
                        <a:t>Rapporteur</a:t>
                      </a:r>
                    </a:p>
                  </a:txBody>
                  <a:tcPr anchor="ctr">
                    <a:solidFill>
                      <a:srgbClr val="92D050"/>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altLang="zh-CN" sz="1200" dirty="0">
                          <a:latin typeface="+mn-lt"/>
                        </a:rPr>
                        <a:t>Related</a:t>
                      </a:r>
                      <a:r>
                        <a:rPr lang="sv-SE" altLang="zh-CN" sz="1200" baseline="0" dirty="0">
                          <a:latin typeface="+mn-lt"/>
                        </a:rPr>
                        <a:t> groups</a:t>
                      </a:r>
                      <a:endParaRPr lang="sv-SE" sz="1200" dirty="0">
                        <a:latin typeface="+mn-lt"/>
                      </a:endParaRPr>
                    </a:p>
                  </a:txBody>
                  <a:tcPr anchor="ctr">
                    <a:solidFill>
                      <a:srgbClr val="92D050"/>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200" dirty="0">
                          <a:latin typeface="+mn-lt"/>
                        </a:rPr>
                        <a:t>Related</a:t>
                      </a:r>
                      <a:r>
                        <a:rPr lang="sv-SE" sz="1200" baseline="0" dirty="0">
                          <a:latin typeface="+mn-lt"/>
                        </a:rPr>
                        <a:t> </a:t>
                      </a:r>
                      <a:r>
                        <a:rPr lang="en-US" altLang="zh-CN" sz="1200" dirty="0">
                          <a:latin typeface="+mn-lt"/>
                        </a:rPr>
                        <a:t>topic</a:t>
                      </a:r>
                      <a:endParaRPr lang="sv-SE" sz="1200" dirty="0">
                        <a:latin typeface="+mn-lt"/>
                      </a:endParaRPr>
                    </a:p>
                  </a:txBody>
                  <a:tcPr anchor="ctr">
                    <a:solidFill>
                      <a:srgbClr val="92D050"/>
                    </a:solidFill>
                  </a:tcPr>
                </a:tc>
              </a:tr>
              <a:tr h="526224">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GB" sz="1050" b="1" kern="1200" dirty="0">
                          <a:solidFill>
                            <a:schemeClr val="tx1"/>
                          </a:solidFill>
                          <a:effectLst/>
                          <a:latin typeface="+mn-lt"/>
                          <a:ea typeface="+mn-ea"/>
                          <a:cs typeface="+mn-cs"/>
                        </a:rPr>
                        <a:t>eSON_5G</a:t>
                      </a:r>
                      <a:endParaRPr lang="zh-CN" sz="1050" b="1" kern="1200" dirty="0">
                        <a:solidFill>
                          <a:schemeClr val="tx1"/>
                        </a:solidFill>
                        <a:effectLst/>
                        <a:latin typeface="+mn-lt"/>
                        <a:ea typeface="+mn-ea"/>
                        <a:cs typeface="+mn-cs"/>
                      </a:endParaRPr>
                    </a:p>
                  </a:txBody>
                  <a:tcPr marL="9525" marR="9525" marT="9525" marB="9525">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altLang="zh-CN" sz="1050" kern="1200" dirty="0" smtClean="0">
                          <a:solidFill>
                            <a:schemeClr val="dk1"/>
                          </a:solidFill>
                          <a:effectLst/>
                          <a:latin typeface="+mn-lt"/>
                          <a:ea typeface="+mn-ea"/>
                          <a:cs typeface="+mn-cs"/>
                        </a:rPr>
                        <a:t>Enhancements of Self-Organizing Networks (SON) for 5G networks </a:t>
                      </a:r>
                      <a:endParaRPr lang="zh-CN" altLang="zh-CN" sz="1050" kern="1200" dirty="0">
                        <a:solidFill>
                          <a:schemeClr val="dk1"/>
                        </a:solidFill>
                        <a:effectLst/>
                        <a:latin typeface="+mn-lt"/>
                        <a:ea typeface="+mn-ea"/>
                        <a:cs typeface="+mn-cs"/>
                      </a:endParaRPr>
                    </a:p>
                  </a:txBody>
                  <a:tcPr marL="9525" marR="9525" marT="9525" marB="9525">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altLang="zh-CN" sz="1050" kern="1200" dirty="0" smtClean="0">
                          <a:solidFill>
                            <a:schemeClr val="dk1"/>
                          </a:solidFill>
                          <a:effectLst/>
                          <a:latin typeface="+mn-lt"/>
                          <a:ea typeface="+mn-ea"/>
                          <a:cs typeface="+mn-cs"/>
                        </a:rPr>
                        <a:t>70%-&gt;85%-&gt;90%-&gt;</a:t>
                      </a:r>
                      <a:r>
                        <a:rPr lang="en-US" altLang="zh-CN" sz="1050" b="1" kern="1200" dirty="0" smtClean="0">
                          <a:solidFill>
                            <a:srgbClr val="0000FF"/>
                          </a:solidFill>
                          <a:effectLst/>
                          <a:latin typeface="+mn-lt"/>
                          <a:ea typeface="+mn-ea"/>
                          <a:cs typeface="+mn-cs"/>
                        </a:rPr>
                        <a:t>100%</a:t>
                      </a:r>
                      <a:endParaRPr lang="sv-SE" altLang="zh-CN" sz="1050" b="1" kern="1200" dirty="0">
                        <a:solidFill>
                          <a:srgbClr val="0000FF"/>
                        </a:solidFill>
                        <a:effectLst/>
                        <a:latin typeface="+mn-lt"/>
                        <a:ea typeface="+mn-ea"/>
                        <a:cs typeface="+mn-cs"/>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altLang="zh-CN" sz="1050" kern="1200" dirty="0" smtClean="0">
                          <a:solidFill>
                            <a:schemeClr val="dk1"/>
                          </a:solidFill>
                          <a:effectLst/>
                          <a:latin typeface="+mn-lt"/>
                          <a:ea typeface="+mn-ea"/>
                          <a:cs typeface="+mn-cs"/>
                        </a:rPr>
                        <a:t>TS 28.313/28.552/28.541/28.545</a:t>
                      </a: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lang="en-US" sz="1050" kern="1200" dirty="0" smtClean="0">
                        <a:solidFill>
                          <a:schemeClr val="dk1"/>
                        </a:solidFill>
                        <a:effectLst/>
                        <a:latin typeface="+mn-lt"/>
                        <a:ea typeface="+mn-ea"/>
                        <a:cs typeface="+mn-cs"/>
                      </a:endParaRPr>
                    </a:p>
                    <a:p>
                      <a:pPr marL="0" marR="0" lvl="0" indent="0" algn="ctr" defTabSz="1219170" rtl="0" eaLnBrk="1" fontAlgn="auto" latinLnBrk="0" hangingPunct="1">
                        <a:lnSpc>
                          <a:spcPct val="100000"/>
                        </a:lnSpc>
                        <a:spcBef>
                          <a:spcPts val="0"/>
                        </a:spcBef>
                        <a:spcAft>
                          <a:spcPts val="0"/>
                        </a:spcAft>
                        <a:buClrTx/>
                        <a:buSzTx/>
                        <a:buFontTx/>
                        <a:buNone/>
                        <a:tabLst/>
                        <a:defRPr/>
                      </a:pPr>
                      <a:r>
                        <a:rPr lang="en-US" sz="1050" kern="1200" dirty="0" smtClean="0">
                          <a:solidFill>
                            <a:schemeClr val="dk1"/>
                          </a:solidFill>
                          <a:effectLst/>
                          <a:latin typeface="+mn-lt"/>
                          <a:ea typeface="+mn-ea"/>
                          <a:cs typeface="+mn-cs"/>
                        </a:rPr>
                        <a:t>SP-200194</a:t>
                      </a:r>
                      <a:endParaRPr lang="en-US" sz="1050" kern="1200" dirty="0">
                        <a:solidFill>
                          <a:schemeClr val="dk1"/>
                        </a:solidFill>
                        <a:effectLst/>
                        <a:latin typeface="+mn-lt"/>
                        <a:ea typeface="+mn-ea"/>
                        <a:cs typeface="+mn-cs"/>
                      </a:endParaRPr>
                    </a:p>
                  </a:txBody>
                  <a:tcPr marL="9525" marR="9525" marT="9525" marB="0">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050" b="0" kern="1200" dirty="0" smtClean="0">
                          <a:solidFill>
                            <a:schemeClr val="tx1"/>
                          </a:solidFill>
                          <a:effectLst/>
                          <a:latin typeface="+mn-lt"/>
                          <a:ea typeface="+mn-ea"/>
                          <a:cs typeface="Arial" panose="020B0604020202020204" pitchFamily="34" charset="0"/>
                        </a:rPr>
                        <a:t>SA#95 (Mar. 2022)</a:t>
                      </a: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050" kern="1200" smtClean="0">
                          <a:solidFill>
                            <a:schemeClr val="dk1"/>
                          </a:solidFill>
                          <a:effectLst/>
                          <a:latin typeface="+mn-lt"/>
                          <a:ea typeface="+mn-ea"/>
                          <a:cs typeface="+mn-cs"/>
                        </a:rPr>
                        <a:t>Intel</a:t>
                      </a:r>
                      <a:endParaRPr lang="sv-SE" sz="1050" kern="1200" dirty="0">
                        <a:solidFill>
                          <a:schemeClr val="dk1"/>
                        </a:solidFill>
                        <a:effectLst/>
                        <a:latin typeface="+mn-lt"/>
                        <a:ea typeface="+mn-ea"/>
                        <a:cs typeface="+mn-cs"/>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050" kern="1200" smtClean="0">
                          <a:solidFill>
                            <a:schemeClr val="dk1"/>
                          </a:solidFill>
                          <a:effectLst/>
                          <a:latin typeface="+mn-lt"/>
                          <a:ea typeface="+mn-ea"/>
                          <a:cs typeface="+mn-cs"/>
                        </a:rPr>
                        <a:t>RAN3</a:t>
                      </a:r>
                      <a:endParaRPr lang="sv-SE" sz="1050" kern="1200" dirty="0">
                        <a:solidFill>
                          <a:schemeClr val="dk1"/>
                        </a:solidFill>
                        <a:effectLst/>
                        <a:latin typeface="+mn-lt"/>
                        <a:ea typeface="+mn-ea"/>
                        <a:cs typeface="+mn-cs"/>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050" kern="1200" dirty="0" smtClean="0">
                          <a:solidFill>
                            <a:schemeClr val="dk1"/>
                          </a:solidFill>
                          <a:effectLst/>
                          <a:latin typeface="+mn-lt"/>
                          <a:ea typeface="+mn-ea"/>
                          <a:cs typeface="+mn-cs"/>
                        </a:rPr>
                        <a:t>SON</a:t>
                      </a:r>
                      <a:endParaRPr lang="sv-SE" sz="1050" kern="1200" dirty="0">
                        <a:solidFill>
                          <a:schemeClr val="dk1"/>
                        </a:solidFill>
                        <a:effectLst/>
                        <a:latin typeface="+mn-lt"/>
                        <a:ea typeface="+mn-ea"/>
                        <a:cs typeface="+mn-cs"/>
                      </a:endParaRPr>
                    </a:p>
                  </a:txBody>
                  <a:tcPr marL="68580" marR="68580" marT="0" marB="0" anchor="ctr">
                    <a:solidFill>
                      <a:schemeClr val="tx2">
                        <a:lumMod val="20000"/>
                        <a:lumOff val="80000"/>
                      </a:schemeClr>
                    </a:solidFill>
                  </a:tcPr>
                </a:tc>
              </a:tr>
              <a:tr h="379280">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altLang="zh-CN" sz="1050" b="1" kern="1200" dirty="0" smtClean="0">
                          <a:solidFill>
                            <a:schemeClr val="tx1"/>
                          </a:solidFill>
                          <a:effectLst/>
                          <a:latin typeface="+mn-lt"/>
                          <a:ea typeface="+mn-ea"/>
                          <a:cs typeface="+mn-cs"/>
                        </a:rPr>
                        <a:t>PACMAN</a:t>
                      </a:r>
                      <a:endParaRPr lang="zh-CN" sz="1050" b="1" kern="1200" dirty="0">
                        <a:solidFill>
                          <a:schemeClr val="tx1"/>
                        </a:solidFill>
                        <a:effectLst/>
                        <a:latin typeface="+mn-lt"/>
                        <a:ea typeface="+mn-ea"/>
                        <a:cs typeface="+mn-cs"/>
                      </a:endParaRPr>
                    </a:p>
                  </a:txBody>
                  <a:tcPr marL="9525" marR="9525" marT="9525" marB="9525">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altLang="zh-CN" sz="1050" kern="1200" dirty="0" smtClean="0">
                          <a:solidFill>
                            <a:schemeClr val="dk1"/>
                          </a:solidFill>
                          <a:effectLst/>
                          <a:latin typeface="+mn-lt"/>
                          <a:ea typeface="+mn-ea"/>
                          <a:cs typeface="+mn-cs"/>
                        </a:rPr>
                        <a:t>Generic Plug and connect</a:t>
                      </a:r>
                      <a:endParaRPr lang="zh-CN" altLang="en-US" sz="1050" kern="1200" dirty="0" smtClean="0">
                        <a:solidFill>
                          <a:schemeClr val="dk1"/>
                        </a:solidFill>
                        <a:effectLst/>
                        <a:latin typeface="+mn-lt"/>
                        <a:ea typeface="+mn-ea"/>
                        <a:cs typeface="+mn-cs"/>
                      </a:endParaRPr>
                    </a:p>
                    <a:p>
                      <a:pPr marL="0" marR="0" lvl="0" indent="0" algn="ctr" defTabSz="1219170" rtl="0" eaLnBrk="1" fontAlgn="auto" latinLnBrk="0" hangingPunct="1">
                        <a:lnSpc>
                          <a:spcPct val="100000"/>
                        </a:lnSpc>
                        <a:spcBef>
                          <a:spcPts val="0"/>
                        </a:spcBef>
                        <a:spcAft>
                          <a:spcPts val="0"/>
                        </a:spcAft>
                        <a:buClrTx/>
                        <a:buSzTx/>
                        <a:buFontTx/>
                        <a:buNone/>
                        <a:tabLst/>
                        <a:defRPr/>
                      </a:pPr>
                      <a:endParaRPr lang="zh-CN" altLang="zh-CN" sz="1050" kern="1200" dirty="0">
                        <a:solidFill>
                          <a:schemeClr val="dk1"/>
                        </a:solidFill>
                        <a:effectLst/>
                        <a:latin typeface="+mn-lt"/>
                        <a:ea typeface="+mn-ea"/>
                        <a:cs typeface="+mn-cs"/>
                      </a:endParaRPr>
                    </a:p>
                  </a:txBody>
                  <a:tcPr marL="9525" marR="9525" marT="9525" marB="9525">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altLang="zh-CN" sz="1050" kern="1200" dirty="0" smtClean="0">
                          <a:solidFill>
                            <a:schemeClr val="dk1"/>
                          </a:solidFill>
                          <a:effectLst/>
                          <a:latin typeface="+mn-lt"/>
                          <a:ea typeface="+mn-ea"/>
                          <a:cs typeface="+mn-cs"/>
                        </a:rPr>
                        <a:t>20%-&gt;60%</a:t>
                      </a:r>
                      <a:r>
                        <a:rPr lang="en-US" altLang="zh-CN" sz="1050" b="0" kern="1200" dirty="0" smtClean="0">
                          <a:solidFill>
                            <a:schemeClr val="tx1"/>
                          </a:solidFill>
                          <a:effectLst/>
                          <a:latin typeface="+mn-lt"/>
                          <a:ea typeface="+mn-ea"/>
                          <a:cs typeface="Arial" panose="020B0604020202020204" pitchFamily="34" charset="0"/>
                        </a:rPr>
                        <a:t>-&gt;70%</a:t>
                      </a:r>
                      <a:r>
                        <a:rPr lang="en-US" altLang="zh-CN" sz="1050" kern="1200" dirty="0" smtClean="0">
                          <a:solidFill>
                            <a:schemeClr val="dk1"/>
                          </a:solidFill>
                          <a:effectLst/>
                          <a:latin typeface="+mn-lt"/>
                          <a:ea typeface="+mn-ea"/>
                          <a:cs typeface="+mn-cs"/>
                        </a:rPr>
                        <a:t>-&gt;</a:t>
                      </a:r>
                      <a:r>
                        <a:rPr lang="en-US" altLang="zh-CN" sz="1050" b="1" kern="1200" dirty="0" smtClean="0">
                          <a:solidFill>
                            <a:srgbClr val="0000FF"/>
                          </a:solidFill>
                          <a:effectLst/>
                          <a:latin typeface="+mn-lt"/>
                          <a:ea typeface="+mn-ea"/>
                          <a:cs typeface="+mn-cs"/>
                        </a:rPr>
                        <a:t>100%</a:t>
                      </a:r>
                      <a:endParaRPr lang="sv-SE" altLang="zh-CN" sz="1050" b="1" kern="1200" dirty="0">
                        <a:solidFill>
                          <a:srgbClr val="0000FF"/>
                        </a:solidFill>
                        <a:effectLst/>
                        <a:latin typeface="+mn-lt"/>
                        <a:ea typeface="+mn-ea"/>
                        <a:cs typeface="+mn-cs"/>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altLang="zh-CN" sz="1050" kern="1200" dirty="0" smtClean="0">
                          <a:solidFill>
                            <a:schemeClr val="dk1"/>
                          </a:solidFill>
                          <a:effectLst/>
                          <a:latin typeface="+mn-lt"/>
                          <a:ea typeface="+mn-ea"/>
                          <a:cs typeface="+mn-cs"/>
                        </a:rPr>
                        <a:t>TS 28.313/28.314/28.315/28.316</a:t>
                      </a: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050" kern="1200" dirty="0" smtClean="0">
                          <a:solidFill>
                            <a:schemeClr val="dk1"/>
                          </a:solidFill>
                          <a:effectLst/>
                          <a:latin typeface="+mn-lt"/>
                          <a:ea typeface="+mn-ea"/>
                          <a:cs typeface="+mn-cs"/>
                        </a:rPr>
                        <a:t>SP-210260</a:t>
                      </a:r>
                      <a:endParaRPr lang="en-US" sz="1050" kern="1200" dirty="0">
                        <a:solidFill>
                          <a:schemeClr val="dk1"/>
                        </a:solidFill>
                        <a:effectLst/>
                        <a:latin typeface="+mn-lt"/>
                        <a:ea typeface="+mn-ea"/>
                        <a:cs typeface="+mn-cs"/>
                      </a:endParaRPr>
                    </a:p>
                  </a:txBody>
                  <a:tcPr marL="9525" marR="9525" marT="9525" marB="0">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altLang="zh-CN" sz="1050" b="0" kern="1200" dirty="0" smtClean="0">
                          <a:solidFill>
                            <a:schemeClr val="tx1"/>
                          </a:solidFill>
                          <a:effectLst/>
                          <a:latin typeface="+mn-lt"/>
                          <a:ea typeface="+mn-ea"/>
                          <a:cs typeface="Arial" panose="020B0604020202020204" pitchFamily="34" charset="0"/>
                        </a:rPr>
                        <a:t>SA#95 (Mar. 2022)</a:t>
                      </a:r>
                      <a:endParaRPr lang="sv-SE" altLang="zh-CN" sz="1050" b="0" kern="1200" dirty="0">
                        <a:solidFill>
                          <a:schemeClr val="dk1"/>
                        </a:solidFill>
                        <a:effectLst/>
                        <a:latin typeface="+mn-lt"/>
                        <a:ea typeface="+mn-ea"/>
                        <a:cs typeface="+mn-cs"/>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050" kern="1200" dirty="0" smtClean="0">
                          <a:solidFill>
                            <a:schemeClr val="dk1"/>
                          </a:solidFill>
                          <a:effectLst/>
                          <a:latin typeface="+mn-lt"/>
                          <a:ea typeface="+mn-ea"/>
                          <a:cs typeface="+mn-cs"/>
                        </a:rPr>
                        <a:t>Ericsson</a:t>
                      </a:r>
                      <a:endParaRPr lang="sv-SE" sz="1050" kern="1200" dirty="0">
                        <a:solidFill>
                          <a:schemeClr val="dk1"/>
                        </a:solidFill>
                        <a:effectLst/>
                        <a:latin typeface="+mn-lt"/>
                        <a:ea typeface="+mn-ea"/>
                        <a:cs typeface="+mn-cs"/>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lang="sv-SE" sz="1050" kern="1200" dirty="0">
                        <a:solidFill>
                          <a:schemeClr val="dk1"/>
                        </a:solidFill>
                        <a:effectLst/>
                        <a:latin typeface="+mn-lt"/>
                        <a:ea typeface="+mn-ea"/>
                        <a:cs typeface="+mn-cs"/>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lang="sv-SE" sz="1050" kern="1200" dirty="0">
                        <a:solidFill>
                          <a:schemeClr val="dk1"/>
                        </a:solidFill>
                        <a:effectLst/>
                        <a:latin typeface="+mn-lt"/>
                        <a:ea typeface="+mn-ea"/>
                        <a:cs typeface="+mn-cs"/>
                      </a:endParaRPr>
                    </a:p>
                  </a:txBody>
                  <a:tcPr marL="68580" marR="68580" marT="0" marB="0" anchor="ctr">
                    <a:solidFill>
                      <a:schemeClr val="tx2">
                        <a:lumMod val="20000"/>
                        <a:lumOff val="80000"/>
                      </a:schemeClr>
                    </a:solidFill>
                  </a:tcPr>
                </a:tc>
              </a:tr>
              <a:tr h="329513">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GB" sz="1050" b="1" kern="1200" dirty="0">
                          <a:solidFill>
                            <a:schemeClr val="tx1"/>
                          </a:solidFill>
                          <a:effectLst/>
                          <a:latin typeface="+mn-lt"/>
                          <a:ea typeface="+mn-ea"/>
                          <a:cs typeface="+mn-cs"/>
                        </a:rPr>
                        <a:t>E_HOO</a:t>
                      </a:r>
                      <a:endParaRPr lang="zh-CN" sz="1050" b="1" kern="1200" dirty="0">
                        <a:solidFill>
                          <a:schemeClr val="tx1"/>
                        </a:solidFill>
                        <a:effectLst/>
                        <a:latin typeface="+mn-lt"/>
                        <a:ea typeface="+mn-ea"/>
                        <a:cs typeface="+mn-cs"/>
                      </a:endParaRPr>
                    </a:p>
                  </a:txBody>
                  <a:tcPr marL="9525" marR="9525" marT="9525" marB="9525">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050" kern="1200" dirty="0">
                          <a:solidFill>
                            <a:schemeClr val="dk1"/>
                          </a:solidFill>
                          <a:effectLst/>
                          <a:latin typeface="+mn-lt"/>
                          <a:ea typeface="+mn-ea"/>
                          <a:cs typeface="+mn-cs"/>
                        </a:rPr>
                        <a:t>Enhancement of Handover Optimization</a:t>
                      </a:r>
                      <a:endParaRPr lang="zh-CN" sz="1050" kern="1200" dirty="0">
                        <a:solidFill>
                          <a:schemeClr val="dk1"/>
                        </a:solidFill>
                        <a:effectLst/>
                        <a:latin typeface="+mn-lt"/>
                        <a:ea typeface="+mn-ea"/>
                        <a:cs typeface="+mn-cs"/>
                      </a:endParaRPr>
                    </a:p>
                  </a:txBody>
                  <a:tcPr marL="9525" marR="9525" marT="9525" marB="9525">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altLang="zh-CN" sz="1050" kern="1200" dirty="0" smtClean="0">
                          <a:solidFill>
                            <a:schemeClr val="dk1"/>
                          </a:solidFill>
                          <a:effectLst/>
                          <a:latin typeface="+mn-lt"/>
                          <a:ea typeface="+mn-ea"/>
                          <a:cs typeface="+mn-cs"/>
                        </a:rPr>
                        <a:t>30%-&gt;40%-&gt;90%-&gt;</a:t>
                      </a:r>
                      <a:r>
                        <a:rPr lang="en-US" altLang="zh-CN" sz="1050" b="1" kern="1200" dirty="0" smtClean="0">
                          <a:solidFill>
                            <a:srgbClr val="0000FF"/>
                          </a:solidFill>
                          <a:effectLst/>
                          <a:latin typeface="+mn-lt"/>
                          <a:ea typeface="+mn-ea"/>
                          <a:cs typeface="+mn-cs"/>
                        </a:rPr>
                        <a:t>100%</a:t>
                      </a:r>
                      <a:endParaRPr lang="sv-SE" altLang="zh-CN" sz="1050" b="1" kern="1200" dirty="0" smtClean="0">
                        <a:solidFill>
                          <a:srgbClr val="0000FF"/>
                        </a:solidFill>
                        <a:effectLst/>
                        <a:latin typeface="+mn-lt"/>
                        <a:ea typeface="+mn-ea"/>
                        <a:cs typeface="+mn-cs"/>
                      </a:endParaRPr>
                    </a:p>
                    <a:p>
                      <a:pPr marL="0" marR="0" lvl="0" indent="0" algn="ctr" defTabSz="1219170" rtl="0" eaLnBrk="1" fontAlgn="auto" latinLnBrk="0" hangingPunct="1">
                        <a:lnSpc>
                          <a:spcPct val="100000"/>
                        </a:lnSpc>
                        <a:spcBef>
                          <a:spcPts val="0"/>
                        </a:spcBef>
                        <a:spcAft>
                          <a:spcPts val="0"/>
                        </a:spcAft>
                        <a:buClrTx/>
                        <a:buSzTx/>
                        <a:buFontTx/>
                        <a:buNone/>
                        <a:tabLst/>
                        <a:defRPr/>
                      </a:pPr>
                      <a:endParaRPr lang="sv-SE" altLang="zh-CN" sz="1050" kern="1200" dirty="0" smtClean="0">
                        <a:solidFill>
                          <a:schemeClr val="dk1"/>
                        </a:solidFill>
                        <a:effectLst/>
                        <a:latin typeface="+mn-lt"/>
                        <a:ea typeface="+mn-ea"/>
                        <a:cs typeface="+mn-cs"/>
                      </a:endParaRPr>
                    </a:p>
                    <a:p>
                      <a:pPr marL="0" marR="0" lvl="0" indent="0" algn="ctr" defTabSz="1219170" rtl="0" eaLnBrk="1" fontAlgn="auto" latinLnBrk="0" hangingPunct="1">
                        <a:lnSpc>
                          <a:spcPct val="100000"/>
                        </a:lnSpc>
                        <a:spcBef>
                          <a:spcPts val="0"/>
                        </a:spcBef>
                        <a:spcAft>
                          <a:spcPts val="0"/>
                        </a:spcAft>
                        <a:buClrTx/>
                        <a:buSzTx/>
                        <a:buFontTx/>
                        <a:buNone/>
                        <a:tabLst/>
                        <a:defRPr/>
                      </a:pPr>
                      <a:endParaRPr lang="sv-SE" altLang="zh-CN" sz="1050" kern="1200" dirty="0">
                        <a:solidFill>
                          <a:schemeClr val="dk1"/>
                        </a:solidFill>
                        <a:effectLst/>
                        <a:latin typeface="+mn-lt"/>
                        <a:ea typeface="+mn-ea"/>
                        <a:cs typeface="+mn-cs"/>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050" kern="1200" smtClean="0">
                          <a:solidFill>
                            <a:schemeClr val="dk1"/>
                          </a:solidFill>
                          <a:effectLst/>
                          <a:latin typeface="+mn-lt"/>
                          <a:ea typeface="+mn-ea"/>
                          <a:cs typeface="+mn-cs"/>
                        </a:rPr>
                        <a:t>TS28.552/28.313/28.541</a:t>
                      </a:r>
                      <a:endParaRPr lang="sv-SE" sz="1050" kern="1200" dirty="0">
                        <a:solidFill>
                          <a:schemeClr val="dk1"/>
                        </a:solidFill>
                        <a:effectLst/>
                        <a:latin typeface="+mn-lt"/>
                        <a:ea typeface="+mn-ea"/>
                        <a:cs typeface="+mn-cs"/>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050" kern="1200" smtClean="0">
                          <a:solidFill>
                            <a:schemeClr val="dk1"/>
                          </a:solidFill>
                          <a:effectLst/>
                          <a:latin typeface="+mn-lt"/>
                          <a:ea typeface="+mn-ea"/>
                          <a:cs typeface="+mn-cs"/>
                        </a:rPr>
                        <a:t>SP-200466</a:t>
                      </a:r>
                      <a:endParaRPr lang="sv-SE" sz="1050" kern="1200" dirty="0">
                        <a:solidFill>
                          <a:schemeClr val="dk1"/>
                        </a:solidFill>
                        <a:effectLst/>
                        <a:latin typeface="+mn-lt"/>
                        <a:ea typeface="+mn-ea"/>
                        <a:cs typeface="+mn-cs"/>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050" b="0" kern="1200" dirty="0" smtClean="0">
                          <a:solidFill>
                            <a:schemeClr val="dk1"/>
                          </a:solidFill>
                          <a:effectLst/>
                          <a:latin typeface="+mn-lt"/>
                          <a:ea typeface="+mn-ea"/>
                          <a:cs typeface="+mn-cs"/>
                        </a:rPr>
                        <a:t>SA#95 (Mar. 2022)</a:t>
                      </a:r>
                      <a:endParaRPr lang="sv-SE" altLang="zh-CN" sz="1050" b="0" kern="1200" dirty="0">
                        <a:solidFill>
                          <a:schemeClr val="dk1"/>
                        </a:solidFill>
                        <a:effectLst/>
                        <a:latin typeface="+mn-lt"/>
                        <a:ea typeface="+mn-ea"/>
                        <a:cs typeface="+mn-cs"/>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050" kern="1200" smtClean="0">
                          <a:solidFill>
                            <a:schemeClr val="dk1"/>
                          </a:solidFill>
                          <a:effectLst/>
                          <a:latin typeface="+mn-lt"/>
                          <a:ea typeface="+mn-ea"/>
                          <a:cs typeface="+mn-cs"/>
                        </a:rPr>
                        <a:t>Ericsson</a:t>
                      </a:r>
                      <a:endParaRPr lang="sv-SE" sz="1050" kern="1200" dirty="0">
                        <a:solidFill>
                          <a:schemeClr val="dk1"/>
                        </a:solidFill>
                        <a:effectLst/>
                        <a:latin typeface="+mn-lt"/>
                        <a:ea typeface="+mn-ea"/>
                        <a:cs typeface="+mn-cs"/>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altLang="zh-CN" sz="1050" kern="1200" smtClean="0">
                          <a:solidFill>
                            <a:schemeClr val="dk1"/>
                          </a:solidFill>
                          <a:effectLst/>
                          <a:latin typeface="+mn-lt"/>
                          <a:ea typeface="+mn-ea"/>
                          <a:cs typeface="+mn-cs"/>
                        </a:rPr>
                        <a:t>RAN3</a:t>
                      </a:r>
                      <a:endParaRPr lang="sv-SE" sz="1050" kern="1200" dirty="0">
                        <a:solidFill>
                          <a:schemeClr val="dk1"/>
                        </a:solidFill>
                        <a:effectLst/>
                        <a:latin typeface="+mn-lt"/>
                        <a:ea typeface="+mn-ea"/>
                        <a:cs typeface="+mn-cs"/>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050" kern="1200" smtClean="0">
                          <a:solidFill>
                            <a:schemeClr val="dk1"/>
                          </a:solidFill>
                          <a:effectLst/>
                          <a:latin typeface="+mn-lt"/>
                          <a:ea typeface="+mn-ea"/>
                          <a:cs typeface="+mn-cs"/>
                        </a:rPr>
                        <a:t>SON</a:t>
                      </a:r>
                      <a:endParaRPr lang="sv-SE" sz="1050" kern="1200" dirty="0">
                        <a:solidFill>
                          <a:schemeClr val="dk1"/>
                        </a:solidFill>
                        <a:effectLst/>
                        <a:latin typeface="+mn-lt"/>
                        <a:ea typeface="+mn-ea"/>
                        <a:cs typeface="+mn-cs"/>
                      </a:endParaRPr>
                    </a:p>
                  </a:txBody>
                  <a:tcPr marL="68580" marR="68580" marT="0" marB="0" anchor="ctr">
                    <a:solidFill>
                      <a:schemeClr val="tx2">
                        <a:lumMod val="20000"/>
                        <a:lumOff val="80000"/>
                      </a:schemeClr>
                    </a:solidFill>
                  </a:tcPr>
                </a:tc>
              </a:tr>
              <a:tr h="251976">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GB" sz="1050" b="1" kern="1200" dirty="0">
                          <a:solidFill>
                            <a:schemeClr val="tx1"/>
                          </a:solidFill>
                          <a:effectLst/>
                          <a:latin typeface="+mn-lt"/>
                          <a:ea typeface="+mn-ea"/>
                          <a:cs typeface="+mn-cs"/>
                        </a:rPr>
                        <a:t>EE5GPLUS</a:t>
                      </a:r>
                      <a:endParaRPr lang="zh-CN" sz="1050" b="1" kern="1200" dirty="0">
                        <a:solidFill>
                          <a:schemeClr val="tx1"/>
                        </a:solidFill>
                        <a:effectLst/>
                        <a:latin typeface="+mn-lt"/>
                        <a:ea typeface="+mn-ea"/>
                        <a:cs typeface="+mn-cs"/>
                      </a:endParaRPr>
                    </a:p>
                  </a:txBody>
                  <a:tcPr marL="9525" marR="9525" marT="9525" marB="9525">
                    <a:solidFill>
                      <a:schemeClr val="bg1">
                        <a:lumMod val="75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GB" sz="1050" kern="1200" dirty="0">
                          <a:solidFill>
                            <a:schemeClr val="dk1"/>
                          </a:solidFill>
                          <a:effectLst/>
                          <a:latin typeface="+mn-lt"/>
                          <a:ea typeface="+mn-ea"/>
                          <a:cs typeface="+mn-cs"/>
                        </a:rPr>
                        <a:t>Enhancements on EE for 5G networks</a:t>
                      </a:r>
                      <a:endParaRPr lang="zh-CN" sz="1050" kern="1200" dirty="0">
                        <a:solidFill>
                          <a:schemeClr val="dk1"/>
                        </a:solidFill>
                        <a:effectLst/>
                        <a:latin typeface="+mn-lt"/>
                        <a:ea typeface="+mn-ea"/>
                        <a:cs typeface="+mn-cs"/>
                      </a:endParaRPr>
                    </a:p>
                  </a:txBody>
                  <a:tcPr marL="9525" marR="9525" marT="9525" marB="9525">
                    <a:solidFill>
                      <a:schemeClr val="bg1">
                        <a:lumMod val="75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altLang="zh-CN" sz="1050" kern="1200" dirty="0" smtClean="0">
                          <a:solidFill>
                            <a:schemeClr val="dk1"/>
                          </a:solidFill>
                          <a:effectLst/>
                          <a:latin typeface="+mn-lt"/>
                          <a:ea typeface="+mn-ea"/>
                          <a:cs typeface="+mn-cs"/>
                        </a:rPr>
                        <a:t>70%-&gt;90%-&gt;</a:t>
                      </a:r>
                      <a:r>
                        <a:rPr lang="en-US" altLang="zh-CN" sz="1050" b="1" kern="1200" dirty="0" smtClean="0">
                          <a:solidFill>
                            <a:srgbClr val="0000FF"/>
                          </a:solidFill>
                          <a:effectLst/>
                          <a:latin typeface="+mn-lt"/>
                          <a:ea typeface="+mn-ea"/>
                          <a:cs typeface="+mn-cs"/>
                        </a:rPr>
                        <a:t>100%</a:t>
                      </a:r>
                      <a:endParaRPr lang="sv-SE" sz="1050" b="1" kern="1200" dirty="0">
                        <a:solidFill>
                          <a:srgbClr val="0000FF"/>
                        </a:solidFill>
                        <a:effectLst/>
                        <a:latin typeface="+mn-lt"/>
                        <a:ea typeface="+mn-ea"/>
                        <a:cs typeface="+mn-cs"/>
                      </a:endParaRPr>
                    </a:p>
                  </a:txBody>
                  <a:tcPr marL="68580" marR="68580" marT="0" marB="0" anchor="ctr">
                    <a:solidFill>
                      <a:schemeClr val="bg1">
                        <a:lumMod val="75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altLang="zh-CN" sz="1050" kern="1200" dirty="0" smtClean="0">
                          <a:solidFill>
                            <a:schemeClr val="dk1"/>
                          </a:solidFill>
                          <a:effectLst/>
                          <a:latin typeface="+mn-lt"/>
                          <a:ea typeface="+mn-ea"/>
                          <a:cs typeface="+mn-cs"/>
                        </a:rPr>
                        <a:t>TS28.310/28.552/28.554/28.541</a:t>
                      </a:r>
                    </a:p>
                  </a:txBody>
                  <a:tcPr marL="68580" marR="68580" marT="0" marB="0" anchor="ctr">
                    <a:solidFill>
                      <a:schemeClr val="bg1">
                        <a:lumMod val="75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050" kern="1200" dirty="0" smtClean="0">
                          <a:solidFill>
                            <a:schemeClr val="dk1"/>
                          </a:solidFill>
                          <a:effectLst/>
                          <a:latin typeface="+mn-lt"/>
                          <a:ea typeface="+mn-ea"/>
                          <a:cs typeface="+mn-cs"/>
                        </a:rPr>
                        <a:t>SP-200188</a:t>
                      </a:r>
                      <a:endParaRPr lang="sv-SE" sz="1050" kern="1200" dirty="0">
                        <a:solidFill>
                          <a:schemeClr val="dk1"/>
                        </a:solidFill>
                        <a:effectLst/>
                        <a:latin typeface="+mn-lt"/>
                        <a:ea typeface="+mn-ea"/>
                        <a:cs typeface="+mn-cs"/>
                      </a:endParaRPr>
                    </a:p>
                  </a:txBody>
                  <a:tcPr marL="68580" marR="68580" marT="0" marB="0" anchor="ctr">
                    <a:solidFill>
                      <a:schemeClr val="bg1">
                        <a:lumMod val="75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GB" altLang="zh-CN" sz="1050" b="0" kern="1200" dirty="0" smtClean="0">
                          <a:solidFill>
                            <a:schemeClr val="dk1"/>
                          </a:solidFill>
                          <a:effectLst/>
                          <a:latin typeface="+mn-lt"/>
                          <a:ea typeface="+mn-ea"/>
                          <a:cs typeface="+mn-cs"/>
                        </a:rPr>
                        <a:t>SA#94 (Dec. 2021)</a:t>
                      </a:r>
                      <a:endParaRPr lang="sv-SE" altLang="zh-CN" sz="1050" b="0" kern="1200" dirty="0">
                        <a:solidFill>
                          <a:schemeClr val="dk1"/>
                        </a:solidFill>
                        <a:effectLst/>
                        <a:latin typeface="+mn-lt"/>
                        <a:ea typeface="+mn-ea"/>
                        <a:cs typeface="+mn-cs"/>
                      </a:endParaRPr>
                    </a:p>
                  </a:txBody>
                  <a:tcPr marL="68580" marR="68580" marT="0" marB="0" anchor="ctr">
                    <a:solidFill>
                      <a:schemeClr val="bg1">
                        <a:lumMod val="75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050" kern="1200" dirty="0" smtClean="0">
                          <a:solidFill>
                            <a:schemeClr val="dk1"/>
                          </a:solidFill>
                          <a:effectLst/>
                          <a:latin typeface="+mn-lt"/>
                          <a:ea typeface="+mn-ea"/>
                          <a:cs typeface="+mn-cs"/>
                        </a:rPr>
                        <a:t>Orange</a:t>
                      </a:r>
                      <a:endParaRPr lang="sv-SE" sz="1050" kern="1200" dirty="0">
                        <a:solidFill>
                          <a:schemeClr val="dk1"/>
                        </a:solidFill>
                        <a:effectLst/>
                        <a:latin typeface="+mn-lt"/>
                        <a:ea typeface="+mn-ea"/>
                        <a:cs typeface="+mn-cs"/>
                      </a:endParaRPr>
                    </a:p>
                  </a:txBody>
                  <a:tcPr marL="68580" marR="68580" marT="0" marB="0" anchor="ctr">
                    <a:solidFill>
                      <a:schemeClr val="bg1">
                        <a:lumMod val="75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altLang="zh-CN" sz="1050" kern="1200" dirty="0" smtClean="0">
                          <a:solidFill>
                            <a:schemeClr val="dk1"/>
                          </a:solidFill>
                          <a:effectLst/>
                          <a:latin typeface="+mn-lt"/>
                          <a:ea typeface="+mn-ea"/>
                          <a:cs typeface="+mn-cs"/>
                        </a:rPr>
                        <a:t>SA2/RAN2/RAN3/ETSI EE/ITU-T/GSMA</a:t>
                      </a:r>
                      <a:endParaRPr lang="sv-SE" sz="1050" kern="1200" dirty="0">
                        <a:solidFill>
                          <a:schemeClr val="dk1"/>
                        </a:solidFill>
                        <a:effectLst/>
                        <a:latin typeface="+mn-lt"/>
                        <a:ea typeface="+mn-ea"/>
                        <a:cs typeface="+mn-cs"/>
                      </a:endParaRPr>
                    </a:p>
                  </a:txBody>
                  <a:tcPr marL="68580" marR="68580" marT="0" marB="0" anchor="ctr">
                    <a:solidFill>
                      <a:schemeClr val="bg1">
                        <a:lumMod val="75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050" kern="1200" dirty="0" smtClean="0">
                          <a:solidFill>
                            <a:schemeClr val="dk1"/>
                          </a:solidFill>
                          <a:effectLst/>
                          <a:latin typeface="+mn-lt"/>
                          <a:ea typeface="+mn-ea"/>
                          <a:cs typeface="+mn-cs"/>
                        </a:rPr>
                        <a:t>Energy saving</a:t>
                      </a:r>
                      <a:endParaRPr lang="sv-SE" sz="1050" kern="1200" dirty="0">
                        <a:solidFill>
                          <a:schemeClr val="dk1"/>
                        </a:solidFill>
                        <a:effectLst/>
                        <a:latin typeface="+mn-lt"/>
                        <a:ea typeface="+mn-ea"/>
                        <a:cs typeface="+mn-cs"/>
                      </a:endParaRPr>
                    </a:p>
                  </a:txBody>
                  <a:tcPr marL="68580" marR="68580" marT="0" marB="0" anchor="ctr">
                    <a:solidFill>
                      <a:schemeClr val="bg1">
                        <a:lumMod val="75000"/>
                      </a:schemeClr>
                    </a:solidFill>
                  </a:tcPr>
                </a:tc>
              </a:tr>
              <a:tr h="251976">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GB" sz="1050" b="1" kern="1200" dirty="0" smtClean="0">
                          <a:solidFill>
                            <a:schemeClr val="tx1"/>
                          </a:solidFill>
                          <a:effectLst/>
                          <a:latin typeface="+mn-lt"/>
                          <a:ea typeface="+mn-ea"/>
                          <a:cs typeface="+mn-cs"/>
                        </a:rPr>
                        <a:t>5GD</a:t>
                      </a:r>
                      <a:r>
                        <a:rPr lang="en-US" altLang="zh-CN" sz="1050" b="1" kern="1200" dirty="0" smtClean="0">
                          <a:solidFill>
                            <a:schemeClr val="tx1"/>
                          </a:solidFill>
                          <a:effectLst/>
                          <a:latin typeface="+mn-lt"/>
                          <a:ea typeface="+mn-ea"/>
                          <a:cs typeface="+mn-cs"/>
                        </a:rPr>
                        <a:t>MS</a:t>
                      </a:r>
                      <a:endParaRPr lang="zh-CN" sz="1050" b="1" kern="1200" dirty="0">
                        <a:solidFill>
                          <a:schemeClr val="tx1"/>
                        </a:solidFill>
                        <a:effectLst/>
                        <a:latin typeface="+mn-lt"/>
                        <a:ea typeface="+mn-ea"/>
                        <a:cs typeface="+mn-cs"/>
                      </a:endParaRPr>
                    </a:p>
                  </a:txBody>
                  <a:tcPr marL="9525" marR="9525" marT="9525" marB="9525">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GB" sz="1050" kern="1200" dirty="0">
                          <a:solidFill>
                            <a:schemeClr val="dk1"/>
                          </a:solidFill>
                          <a:effectLst/>
                          <a:latin typeface="+mn-lt"/>
                          <a:ea typeface="+mn-ea"/>
                          <a:cs typeface="+mn-cs"/>
                        </a:rPr>
                        <a:t>Discovery of management services in 5G  </a:t>
                      </a:r>
                      <a:endParaRPr lang="zh-CN" sz="1050" kern="1200" dirty="0">
                        <a:solidFill>
                          <a:schemeClr val="dk1"/>
                        </a:solidFill>
                        <a:effectLst/>
                        <a:latin typeface="+mn-lt"/>
                        <a:ea typeface="+mn-ea"/>
                        <a:cs typeface="+mn-cs"/>
                      </a:endParaRPr>
                    </a:p>
                  </a:txBody>
                  <a:tcPr marL="9525" marR="9525" marT="9525" marB="9525">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altLang="zh-CN" sz="1050" kern="1200" dirty="0" smtClean="0">
                          <a:solidFill>
                            <a:schemeClr val="dk1"/>
                          </a:solidFill>
                          <a:effectLst/>
                          <a:latin typeface="+mn-lt"/>
                          <a:ea typeface="+mn-ea"/>
                          <a:cs typeface="+mn-cs"/>
                        </a:rPr>
                        <a:t>80%-&gt;90%-&gt;95%-&gt;</a:t>
                      </a:r>
                      <a:r>
                        <a:rPr lang="sv-SE" altLang="zh-CN" sz="1050" b="1" kern="1200" dirty="0" smtClean="0">
                          <a:solidFill>
                            <a:srgbClr val="0000FF"/>
                          </a:solidFill>
                          <a:effectLst/>
                          <a:latin typeface="+mn-lt"/>
                          <a:ea typeface="+mn-ea"/>
                          <a:cs typeface="+mn-cs"/>
                        </a:rPr>
                        <a:t>100%</a:t>
                      </a:r>
                      <a:endParaRPr lang="sv-SE" altLang="zh-CN" sz="1050" b="1" kern="1200" dirty="0">
                        <a:solidFill>
                          <a:srgbClr val="0000FF"/>
                        </a:solidFill>
                        <a:effectLst/>
                        <a:latin typeface="+mn-lt"/>
                        <a:ea typeface="+mn-ea"/>
                        <a:cs typeface="+mn-cs"/>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050" kern="1200" dirty="0">
                          <a:solidFill>
                            <a:schemeClr val="dk1"/>
                          </a:solidFill>
                          <a:effectLst/>
                          <a:latin typeface="+mn-lt"/>
                          <a:ea typeface="+mn-ea"/>
                          <a:cs typeface="+mn-cs"/>
                        </a:rPr>
                        <a:t>TS 28.533/28.532/531</a:t>
                      </a: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050" kern="1200" dirty="0">
                          <a:solidFill>
                            <a:schemeClr val="dk1"/>
                          </a:solidFill>
                          <a:effectLst/>
                          <a:latin typeface="+mn-lt"/>
                          <a:ea typeface="+mn-ea"/>
                          <a:cs typeface="+mn-cs"/>
                        </a:rPr>
                        <a:t>SP-181072</a:t>
                      </a: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altLang="zh-CN" sz="1050" b="0" kern="1200" dirty="0" smtClean="0">
                          <a:solidFill>
                            <a:schemeClr val="dk1"/>
                          </a:solidFill>
                          <a:effectLst/>
                          <a:latin typeface="+mn-lt"/>
                          <a:ea typeface="+mn-ea"/>
                          <a:cs typeface="Arial" panose="020B0604020202020204" pitchFamily="34" charset="0"/>
                        </a:rPr>
                        <a:t>SA#95 (Mar. 2022)</a:t>
                      </a:r>
                      <a:endParaRPr lang="sv-SE" altLang="zh-CN" sz="1050" b="0" kern="1200" dirty="0">
                        <a:solidFill>
                          <a:schemeClr val="dk1"/>
                        </a:solidFill>
                        <a:effectLst/>
                        <a:latin typeface="+mn-lt"/>
                        <a:ea typeface="+mn-ea"/>
                        <a:cs typeface="+mn-cs"/>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050" kern="1200" dirty="0">
                          <a:solidFill>
                            <a:schemeClr val="dk1"/>
                          </a:solidFill>
                          <a:effectLst/>
                          <a:latin typeface="+mn-lt"/>
                          <a:ea typeface="+mn-ea"/>
                          <a:cs typeface="+mn-cs"/>
                        </a:rPr>
                        <a:t>Huawei</a:t>
                      </a: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lang="sv-SE" sz="1050" kern="1200" dirty="0">
                        <a:solidFill>
                          <a:schemeClr val="dk1"/>
                        </a:solidFill>
                        <a:effectLst/>
                        <a:latin typeface="+mn-lt"/>
                        <a:ea typeface="+mn-ea"/>
                        <a:cs typeface="+mn-cs"/>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050" kern="1200" dirty="0">
                          <a:solidFill>
                            <a:schemeClr val="dk1"/>
                          </a:solidFill>
                          <a:effectLst/>
                          <a:latin typeface="+mn-lt"/>
                          <a:ea typeface="+mn-ea"/>
                          <a:cs typeface="+mn-cs"/>
                        </a:rPr>
                        <a:t>Service based discovery</a:t>
                      </a:r>
                    </a:p>
                  </a:txBody>
                  <a:tcPr marL="68580" marR="68580" marT="0" marB="0" anchor="ctr">
                    <a:solidFill>
                      <a:schemeClr val="tx2">
                        <a:lumMod val="20000"/>
                        <a:lumOff val="80000"/>
                      </a:schemeClr>
                    </a:solidFill>
                  </a:tcPr>
                </a:tc>
              </a:tr>
            </a:tbl>
          </a:graphicData>
        </a:graphic>
      </p:graphicFrame>
      <p:sp>
        <p:nvSpPr>
          <p:cNvPr id="6" name="矩形 5"/>
          <p:cNvSpPr/>
          <p:nvPr/>
        </p:nvSpPr>
        <p:spPr>
          <a:xfrm>
            <a:off x="205571" y="3871549"/>
            <a:ext cx="5342643" cy="1384995"/>
          </a:xfrm>
          <a:prstGeom prst="rect">
            <a:avLst/>
          </a:prstGeom>
        </p:spPr>
        <p:txBody>
          <a:bodyPr wrap="square">
            <a:spAutoFit/>
          </a:bodyPr>
          <a:lstStyle/>
          <a:p>
            <a:pPr lvl="0" defTabSz="1219170" eaLnBrk="1" fontAlgn="auto" hangingPunct="1">
              <a:spcBef>
                <a:spcPts val="0"/>
              </a:spcBef>
              <a:spcAft>
                <a:spcPts val="0"/>
              </a:spcAft>
              <a:defRPr/>
            </a:pPr>
            <a:r>
              <a:rPr lang="en-US" altLang="zh-CN" sz="1200" b="1" dirty="0" smtClean="0">
                <a:solidFill>
                  <a:srgbClr val="FF3300"/>
                </a:solidFill>
                <a:latin typeface="+mn-lt"/>
                <a:cs typeface="Arial" charset="0"/>
              </a:rPr>
              <a:t>eSON_5G: </a:t>
            </a:r>
            <a:r>
              <a:rPr lang="en-US" altLang="zh-CN" sz="1200" dirty="0" smtClean="0">
                <a:solidFill>
                  <a:prstClr val="black"/>
                </a:solidFill>
                <a:latin typeface="+mn-lt"/>
                <a:cs typeface="Arial" charset="0"/>
              </a:rPr>
              <a:t>The </a:t>
            </a:r>
            <a:r>
              <a:rPr lang="en-US" altLang="zh-CN" sz="1200" dirty="0">
                <a:solidFill>
                  <a:prstClr val="black"/>
                </a:solidFill>
                <a:latin typeface="+mn-lt"/>
                <a:cs typeface="Arial" charset="0"/>
              </a:rPr>
              <a:t>group agreed a couple CRs for adding capabilities to support requirements of </a:t>
            </a:r>
            <a:r>
              <a:rPr lang="en-US" altLang="zh-CN" sz="1200" dirty="0" err="1">
                <a:solidFill>
                  <a:prstClr val="black"/>
                </a:solidFill>
                <a:latin typeface="+mn-lt"/>
                <a:cs typeface="Arial" charset="0"/>
              </a:rPr>
              <a:t>MnS</a:t>
            </a:r>
            <a:r>
              <a:rPr lang="en-US" altLang="zh-CN" sz="1200" dirty="0">
                <a:solidFill>
                  <a:prstClr val="black"/>
                </a:solidFill>
                <a:latin typeface="+mn-lt"/>
                <a:cs typeface="Arial" charset="0"/>
              </a:rPr>
              <a:t> producer to notify consumers when the C-SON or D-SON functions take SON actions. A couple CRs were also proposed to add stage 2 and stage 3 solutions for CCO NRM that are under post meeting email approval.</a:t>
            </a:r>
            <a:endParaRPr lang="en-US" altLang="zh-CN" sz="1200" b="1" dirty="0" smtClean="0">
              <a:solidFill>
                <a:prstClr val="black"/>
              </a:solidFill>
              <a:latin typeface="+mn-lt"/>
              <a:cs typeface="Arial" charset="0"/>
            </a:endParaRPr>
          </a:p>
          <a:p>
            <a:pPr marL="171450" indent="-171450" defTabSz="1219170" eaLnBrk="1" fontAlgn="auto" hangingPunct="1">
              <a:spcBef>
                <a:spcPts val="0"/>
              </a:spcBef>
              <a:spcAft>
                <a:spcPts val="0"/>
              </a:spcAft>
              <a:buFont typeface="Wingdings" panose="05000000000000000000" pitchFamily="2" charset="2"/>
              <a:buChar char="Ø"/>
              <a:defRPr/>
            </a:pPr>
            <a:endParaRPr lang="en-US" altLang="zh-CN" sz="1200" dirty="0">
              <a:solidFill>
                <a:prstClr val="black"/>
              </a:solidFill>
              <a:latin typeface="+mn-lt"/>
              <a:cs typeface="Arial" charset="0"/>
            </a:endParaRPr>
          </a:p>
          <a:p>
            <a:pPr lvl="0" defTabSz="1219170" eaLnBrk="1" fontAlgn="auto" hangingPunct="1">
              <a:spcBef>
                <a:spcPts val="0"/>
              </a:spcBef>
              <a:spcAft>
                <a:spcPts val="0"/>
              </a:spcAft>
              <a:defRPr/>
            </a:pPr>
            <a:r>
              <a:rPr lang="en-US" altLang="zh-CN" sz="1200" b="1" dirty="0">
                <a:solidFill>
                  <a:srgbClr val="FF0000"/>
                </a:solidFill>
                <a:latin typeface="+mn-lt"/>
                <a:cs typeface="Arial" charset="0"/>
              </a:rPr>
              <a:t>PACMAN: </a:t>
            </a:r>
            <a:r>
              <a:rPr lang="en-US" altLang="zh-CN" sz="1200" dirty="0">
                <a:solidFill>
                  <a:prstClr val="black"/>
                </a:solidFill>
                <a:latin typeface="+mn-lt"/>
                <a:cs typeface="Arial" charset="0"/>
              </a:rPr>
              <a:t>All the contributions were approved in this meeting and will be merged to TS 28.314, 28.315 and TS 28.316</a:t>
            </a:r>
            <a:r>
              <a:rPr lang="en-US" altLang="zh-CN" sz="1200" b="1" dirty="0" smtClean="0">
                <a:solidFill>
                  <a:prstClr val="black"/>
                </a:solidFill>
                <a:latin typeface="+mn-lt"/>
                <a:cs typeface="Arial" charset="0"/>
              </a:rPr>
              <a:t>.</a:t>
            </a:r>
            <a:endParaRPr lang="en-US" altLang="zh-CN" sz="1200" b="1" dirty="0">
              <a:solidFill>
                <a:prstClr val="black"/>
              </a:solidFill>
              <a:latin typeface="+mn-lt"/>
              <a:cs typeface="Arial" charset="0"/>
            </a:endParaRPr>
          </a:p>
        </p:txBody>
      </p:sp>
      <p:sp>
        <p:nvSpPr>
          <p:cNvPr id="5" name="Title 1"/>
          <p:cNvSpPr txBox="1">
            <a:spLocks/>
          </p:cNvSpPr>
          <p:nvPr/>
        </p:nvSpPr>
        <p:spPr>
          <a:xfrm>
            <a:off x="205572" y="4603"/>
            <a:ext cx="10139206" cy="920688"/>
          </a:xfrm>
          <a:prstGeom prst="rect">
            <a:avLst/>
          </a:prstGeom>
        </p:spPr>
        <p:txBody>
          <a:bodyPr/>
          <a:lstStyle>
            <a:lvl1pPr algn="ctr" rtl="0" eaLnBrk="0" fontAlgn="base" hangingPunct="0">
              <a:spcBef>
                <a:spcPct val="0"/>
              </a:spcBef>
              <a:spcAft>
                <a:spcPct val="0"/>
              </a:spcAft>
              <a:defRPr sz="4200">
                <a:solidFill>
                  <a:srgbClr val="FF0000"/>
                </a:solidFill>
                <a:latin typeface="+mj-lt"/>
                <a:ea typeface="+mj-ea"/>
                <a:cs typeface="+mj-cs"/>
              </a:defRPr>
            </a:lvl1pPr>
            <a:lvl2pPr algn="ctr" rtl="0" eaLnBrk="0" fontAlgn="base" hangingPunct="0">
              <a:spcBef>
                <a:spcPct val="0"/>
              </a:spcBef>
              <a:spcAft>
                <a:spcPct val="0"/>
              </a:spcAft>
              <a:defRPr sz="4200">
                <a:solidFill>
                  <a:srgbClr val="FF0000"/>
                </a:solidFill>
                <a:latin typeface="Calibri" pitchFamily="34" charset="0"/>
              </a:defRPr>
            </a:lvl2pPr>
            <a:lvl3pPr algn="ctr" rtl="0" eaLnBrk="0" fontAlgn="base" hangingPunct="0">
              <a:spcBef>
                <a:spcPct val="0"/>
              </a:spcBef>
              <a:spcAft>
                <a:spcPct val="0"/>
              </a:spcAft>
              <a:defRPr sz="4200">
                <a:solidFill>
                  <a:srgbClr val="FF0000"/>
                </a:solidFill>
                <a:latin typeface="Calibri" pitchFamily="34" charset="0"/>
              </a:defRPr>
            </a:lvl3pPr>
            <a:lvl4pPr algn="ctr" rtl="0" eaLnBrk="0" fontAlgn="base" hangingPunct="0">
              <a:spcBef>
                <a:spcPct val="0"/>
              </a:spcBef>
              <a:spcAft>
                <a:spcPct val="0"/>
              </a:spcAft>
              <a:defRPr sz="4200">
                <a:solidFill>
                  <a:srgbClr val="FF0000"/>
                </a:solidFill>
                <a:latin typeface="Calibri" pitchFamily="34" charset="0"/>
              </a:defRPr>
            </a:lvl4pPr>
            <a:lvl5pPr algn="ctr" rtl="0" eaLnBrk="0" fontAlgn="base" hangingPunct="0">
              <a:spcBef>
                <a:spcPct val="0"/>
              </a:spcBef>
              <a:spcAft>
                <a:spcPct val="0"/>
              </a:spcAft>
              <a:defRPr sz="4200">
                <a:solidFill>
                  <a:srgbClr val="FF0000"/>
                </a:solidFill>
                <a:latin typeface="Calibri" pitchFamily="34" charset="0"/>
              </a:defRPr>
            </a:lvl5pPr>
            <a:lvl6pPr marL="609585" algn="ctr" rtl="0" eaLnBrk="0" fontAlgn="base" hangingPunct="0">
              <a:spcBef>
                <a:spcPct val="0"/>
              </a:spcBef>
              <a:spcAft>
                <a:spcPct val="0"/>
              </a:spcAft>
              <a:defRPr sz="4267">
                <a:solidFill>
                  <a:srgbClr val="FF0000"/>
                </a:solidFill>
                <a:latin typeface="Calibri" pitchFamily="34" charset="0"/>
              </a:defRPr>
            </a:lvl6pPr>
            <a:lvl7pPr marL="1219170" algn="ctr" rtl="0" eaLnBrk="0" fontAlgn="base" hangingPunct="0">
              <a:spcBef>
                <a:spcPct val="0"/>
              </a:spcBef>
              <a:spcAft>
                <a:spcPct val="0"/>
              </a:spcAft>
              <a:defRPr sz="4267">
                <a:solidFill>
                  <a:srgbClr val="FF0000"/>
                </a:solidFill>
                <a:latin typeface="Calibri" pitchFamily="34" charset="0"/>
              </a:defRPr>
            </a:lvl7pPr>
            <a:lvl8pPr marL="1828754" algn="ctr" rtl="0" eaLnBrk="0" fontAlgn="base" hangingPunct="0">
              <a:spcBef>
                <a:spcPct val="0"/>
              </a:spcBef>
              <a:spcAft>
                <a:spcPct val="0"/>
              </a:spcAft>
              <a:defRPr sz="4267">
                <a:solidFill>
                  <a:srgbClr val="FF0000"/>
                </a:solidFill>
                <a:latin typeface="Calibri" pitchFamily="34" charset="0"/>
              </a:defRPr>
            </a:lvl8pPr>
            <a:lvl9pPr marL="2438339" algn="ctr" rtl="0" eaLnBrk="0" fontAlgn="base" hangingPunct="0">
              <a:spcBef>
                <a:spcPct val="0"/>
              </a:spcBef>
              <a:spcAft>
                <a:spcPct val="0"/>
              </a:spcAft>
              <a:defRPr sz="4267">
                <a:solidFill>
                  <a:srgbClr val="FF0000"/>
                </a:solidFill>
                <a:latin typeface="Calibri" pitchFamily="34" charset="0"/>
              </a:defRPr>
            </a:lvl9pPr>
          </a:lstStyle>
          <a:p>
            <a:r>
              <a:rPr lang="en-US" altLang="zh-CN" sz="3200" kern="0" dirty="0" smtClean="0"/>
              <a:t>Rel-17 WI eSON_5G/PACMAN/E_HOO/EE5GPLUS/5GDMS</a:t>
            </a:r>
            <a:endParaRPr lang="sv-SE" sz="3200" kern="0" dirty="0"/>
          </a:p>
        </p:txBody>
      </p:sp>
      <p:sp>
        <p:nvSpPr>
          <p:cNvPr id="4" name="矩形 3"/>
          <p:cNvSpPr/>
          <p:nvPr/>
        </p:nvSpPr>
        <p:spPr>
          <a:xfrm>
            <a:off x="5695933" y="3871549"/>
            <a:ext cx="6043745" cy="1938992"/>
          </a:xfrm>
          <a:prstGeom prst="rect">
            <a:avLst/>
          </a:prstGeom>
        </p:spPr>
        <p:txBody>
          <a:bodyPr wrap="square">
            <a:spAutoFit/>
          </a:bodyPr>
          <a:lstStyle/>
          <a:p>
            <a:pPr lvl="0" defTabSz="1219170" eaLnBrk="1" fontAlgn="auto" hangingPunct="1">
              <a:spcBef>
                <a:spcPts val="0"/>
              </a:spcBef>
              <a:spcAft>
                <a:spcPts val="0"/>
              </a:spcAft>
              <a:defRPr/>
            </a:pPr>
            <a:r>
              <a:rPr lang="en-US" altLang="zh-CN" sz="1200" b="1" dirty="0" smtClean="0">
                <a:solidFill>
                  <a:srgbClr val="FF0000"/>
                </a:solidFill>
                <a:latin typeface="+mn-lt"/>
                <a:cs typeface="Arial" charset="0"/>
              </a:rPr>
              <a:t>E_HOO:</a:t>
            </a:r>
            <a:r>
              <a:rPr lang="en-US" altLang="zh-CN" sz="1200" dirty="0">
                <a:solidFill>
                  <a:srgbClr val="FF0000"/>
                </a:solidFill>
                <a:latin typeface="+mn-lt"/>
                <a:cs typeface="Arial" charset="0"/>
              </a:rPr>
              <a:t> </a:t>
            </a:r>
            <a:endParaRPr lang="en-US" altLang="zh-CN" sz="1200" dirty="0" smtClean="0">
              <a:solidFill>
                <a:srgbClr val="FF0000"/>
              </a:solidFill>
              <a:latin typeface="+mn-lt"/>
              <a:cs typeface="Arial" charset="0"/>
            </a:endParaRPr>
          </a:p>
          <a:p>
            <a:pPr marL="171450" lvl="0" indent="-171450" defTabSz="1219170" eaLnBrk="1" fontAlgn="auto" hangingPunct="1">
              <a:spcBef>
                <a:spcPts val="0"/>
              </a:spcBef>
              <a:spcAft>
                <a:spcPts val="0"/>
              </a:spcAft>
              <a:buFont typeface="Wingdings" panose="05000000000000000000" pitchFamily="2" charset="2"/>
              <a:buChar char="Ø"/>
              <a:defRPr/>
            </a:pPr>
            <a:r>
              <a:rPr lang="en-US" altLang="zh-CN" sz="1200" dirty="0" smtClean="0">
                <a:solidFill>
                  <a:prstClr val="black"/>
                </a:solidFill>
                <a:latin typeface="+mn-lt"/>
                <a:cs typeface="Arial" charset="0"/>
              </a:rPr>
              <a:t>The </a:t>
            </a:r>
            <a:r>
              <a:rPr lang="en-US" altLang="zh-CN" sz="1200" dirty="0">
                <a:solidFill>
                  <a:prstClr val="black"/>
                </a:solidFill>
                <a:latin typeface="+mn-lt"/>
                <a:cs typeface="Arial" charset="0"/>
              </a:rPr>
              <a:t>Draft CR to 28.313 was agreed. </a:t>
            </a:r>
          </a:p>
          <a:p>
            <a:pPr marL="171450" lvl="0" indent="-171450" defTabSz="1219170" eaLnBrk="1" fontAlgn="auto" hangingPunct="1">
              <a:spcBef>
                <a:spcPts val="0"/>
              </a:spcBef>
              <a:spcAft>
                <a:spcPts val="0"/>
              </a:spcAft>
              <a:buFont typeface="Wingdings" panose="05000000000000000000" pitchFamily="2" charset="2"/>
              <a:buChar char="Ø"/>
              <a:defRPr/>
            </a:pPr>
            <a:r>
              <a:rPr lang="en-US" altLang="zh-CN" sz="1200" dirty="0" smtClean="0">
                <a:solidFill>
                  <a:prstClr val="black"/>
                </a:solidFill>
                <a:latin typeface="+mn-lt"/>
                <a:cs typeface="Arial" charset="0"/>
              </a:rPr>
              <a:t>Additions </a:t>
            </a:r>
            <a:r>
              <a:rPr lang="en-US" altLang="zh-CN" sz="1200" dirty="0">
                <a:solidFill>
                  <a:prstClr val="black"/>
                </a:solidFill>
                <a:latin typeface="+mn-lt"/>
                <a:cs typeface="Arial" charset="0"/>
              </a:rPr>
              <a:t>to TS 28.552, 5G performance measurements were agreed.</a:t>
            </a:r>
          </a:p>
          <a:p>
            <a:pPr marL="171450" lvl="0" indent="-171450" defTabSz="1219170" eaLnBrk="1" fontAlgn="auto" hangingPunct="1">
              <a:spcBef>
                <a:spcPts val="0"/>
              </a:spcBef>
              <a:spcAft>
                <a:spcPts val="0"/>
              </a:spcAft>
              <a:buFont typeface="Wingdings" panose="05000000000000000000" pitchFamily="2" charset="2"/>
              <a:buChar char="Ø"/>
              <a:defRPr/>
            </a:pPr>
            <a:r>
              <a:rPr lang="en-US" altLang="zh-CN" sz="1200" dirty="0" smtClean="0">
                <a:solidFill>
                  <a:prstClr val="black"/>
                </a:solidFill>
                <a:latin typeface="+mn-lt"/>
                <a:cs typeface="Arial" charset="0"/>
              </a:rPr>
              <a:t>A </a:t>
            </a:r>
            <a:r>
              <a:rPr lang="en-US" altLang="zh-CN" sz="1200" dirty="0">
                <a:solidFill>
                  <a:prstClr val="black"/>
                </a:solidFill>
                <a:latin typeface="+mn-lt"/>
                <a:cs typeface="Arial" charset="0"/>
              </a:rPr>
              <a:t>new KPI in TS 28.554, 5G end to end Key Performance Indicators (KPI) was agreed.</a:t>
            </a:r>
          </a:p>
          <a:p>
            <a:pPr marL="171450" lvl="0" indent="-171450" defTabSz="1219170" eaLnBrk="1" fontAlgn="auto" hangingPunct="1">
              <a:spcBef>
                <a:spcPts val="0"/>
              </a:spcBef>
              <a:spcAft>
                <a:spcPts val="0"/>
              </a:spcAft>
              <a:buFont typeface="Wingdings" panose="05000000000000000000" pitchFamily="2" charset="2"/>
              <a:buChar char="Ø"/>
              <a:defRPr/>
            </a:pPr>
            <a:r>
              <a:rPr lang="en-US" altLang="zh-CN" sz="1200" dirty="0" smtClean="0">
                <a:solidFill>
                  <a:prstClr val="black"/>
                </a:solidFill>
                <a:latin typeface="+mn-lt"/>
                <a:cs typeface="Arial" charset="0"/>
              </a:rPr>
              <a:t>The </a:t>
            </a:r>
            <a:r>
              <a:rPr lang="en-US" altLang="zh-CN" sz="1200" dirty="0">
                <a:solidFill>
                  <a:prstClr val="black"/>
                </a:solidFill>
                <a:latin typeface="+mn-lt"/>
                <a:cs typeface="Arial" charset="0"/>
              </a:rPr>
              <a:t>WID was updated to reflect the work that has been done.</a:t>
            </a:r>
          </a:p>
          <a:p>
            <a:pPr marL="171450" lvl="0" indent="-171450" defTabSz="1219170" eaLnBrk="1" fontAlgn="auto" hangingPunct="1">
              <a:spcBef>
                <a:spcPts val="0"/>
              </a:spcBef>
              <a:spcAft>
                <a:spcPts val="0"/>
              </a:spcAft>
              <a:buFont typeface="Wingdings" panose="05000000000000000000" pitchFamily="2" charset="2"/>
              <a:buChar char="Ø"/>
              <a:defRPr/>
            </a:pPr>
            <a:r>
              <a:rPr lang="en-US" altLang="zh-CN" sz="1200" dirty="0" smtClean="0">
                <a:solidFill>
                  <a:prstClr val="black"/>
                </a:solidFill>
                <a:latin typeface="+mn-lt"/>
                <a:cs typeface="Arial" charset="0"/>
              </a:rPr>
              <a:t>The </a:t>
            </a:r>
            <a:r>
              <a:rPr lang="en-US" altLang="zh-CN" sz="1200" dirty="0">
                <a:solidFill>
                  <a:prstClr val="black"/>
                </a:solidFill>
                <a:latin typeface="+mn-lt"/>
                <a:cs typeface="Arial" charset="0"/>
              </a:rPr>
              <a:t>WI is now complete. The Rapporteur thanks for the engagement from other companies.</a:t>
            </a:r>
          </a:p>
          <a:p>
            <a:pPr defTabSz="1219170" eaLnBrk="1" fontAlgn="auto" hangingPunct="1">
              <a:spcBef>
                <a:spcPts val="0"/>
              </a:spcBef>
              <a:spcAft>
                <a:spcPts val="0"/>
              </a:spcAft>
              <a:defRPr/>
            </a:pPr>
            <a:endParaRPr lang="en-US" altLang="zh-CN" sz="1200" b="1" dirty="0" smtClean="0">
              <a:solidFill>
                <a:prstClr val="black"/>
              </a:solidFill>
              <a:latin typeface="+mn-lt"/>
              <a:cs typeface="Arial" charset="0"/>
            </a:endParaRPr>
          </a:p>
          <a:p>
            <a:pPr defTabSz="1219170" eaLnBrk="1" fontAlgn="auto" hangingPunct="1">
              <a:spcBef>
                <a:spcPts val="0"/>
              </a:spcBef>
              <a:spcAft>
                <a:spcPts val="0"/>
              </a:spcAft>
              <a:defRPr/>
            </a:pPr>
            <a:r>
              <a:rPr lang="en-US" altLang="zh-CN" sz="1200" b="1" dirty="0" smtClean="0">
                <a:solidFill>
                  <a:srgbClr val="FF0000"/>
                </a:solidFill>
                <a:latin typeface="+mn-lt"/>
                <a:cs typeface="Arial" charset="0"/>
              </a:rPr>
              <a:t>5GDMS:</a:t>
            </a:r>
          </a:p>
          <a:p>
            <a:pPr marL="285750" indent="-285750" defTabSz="1219170" eaLnBrk="1" fontAlgn="auto" hangingPunct="1">
              <a:spcBef>
                <a:spcPts val="0"/>
              </a:spcBef>
              <a:spcAft>
                <a:spcPts val="0"/>
              </a:spcAft>
              <a:buFont typeface="Wingdings" panose="05000000000000000000" pitchFamily="2" charset="2"/>
              <a:buChar char="Ø"/>
              <a:defRPr/>
            </a:pPr>
            <a:r>
              <a:rPr lang="en-US" altLang="zh-CN" sz="1200" dirty="0">
                <a:latin typeface="+mn-lt"/>
                <a:cs typeface="Arial" charset="0"/>
              </a:rPr>
              <a:t>A solution was agreed for discovery of managed entities. NRM is updated and solution sets are provided</a:t>
            </a:r>
            <a:r>
              <a:rPr lang="en-US" altLang="zh-CN" sz="1200" dirty="0" smtClean="0">
                <a:latin typeface="+mn-lt"/>
                <a:cs typeface="Arial" charset="0"/>
              </a:rPr>
              <a:t>.</a:t>
            </a:r>
            <a:endParaRPr lang="en-US" altLang="zh-CN" sz="1200" dirty="0">
              <a:latin typeface="+mn-lt"/>
              <a:cs typeface="Arial" charset="0"/>
            </a:endParaRPr>
          </a:p>
        </p:txBody>
      </p:sp>
    </p:spTree>
    <p:extLst>
      <p:ext uri="{BB962C8B-B14F-4D97-AF65-F5344CB8AC3E}">
        <p14:creationId xmlns:p14="http://schemas.microsoft.com/office/powerpoint/2010/main" val="204050005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文本框 9"/>
          <p:cNvSpPr txBox="1"/>
          <p:nvPr/>
        </p:nvSpPr>
        <p:spPr>
          <a:xfrm>
            <a:off x="205573" y="3770412"/>
            <a:ext cx="11681824" cy="292388"/>
          </a:xfrm>
          <a:prstGeom prst="rect">
            <a:avLst/>
          </a:prstGeom>
          <a:solidFill>
            <a:srgbClr val="92D050"/>
          </a:solidFill>
        </p:spPr>
        <p:txBody>
          <a:bodyPr wrap="square" rtlCol="0">
            <a:spAutoFit/>
          </a:bodyPr>
          <a:lstStyle/>
          <a:p>
            <a:pPr algn="ctr"/>
            <a:r>
              <a:rPr lang="en-US" altLang="zh-CN" b="1" dirty="0" smtClean="0">
                <a:solidFill>
                  <a:prstClr val="black"/>
                </a:solidFill>
              </a:rPr>
              <a:t>Working Progress</a:t>
            </a:r>
            <a:endParaRPr lang="zh-CN" altLang="en-US" b="1" dirty="0">
              <a:solidFill>
                <a:prstClr val="black"/>
              </a:solidFill>
            </a:endParaRPr>
          </a:p>
        </p:txBody>
      </p:sp>
      <p:graphicFrame>
        <p:nvGraphicFramePr>
          <p:cNvPr id="2" name="表格 1"/>
          <p:cNvGraphicFramePr>
            <a:graphicFrameLocks noGrp="1"/>
          </p:cNvGraphicFramePr>
          <p:nvPr>
            <p:extLst>
              <p:ext uri="{D42A27DB-BD31-4B8C-83A1-F6EECF244321}">
                <p14:modId xmlns:p14="http://schemas.microsoft.com/office/powerpoint/2010/main" val="1106734834"/>
              </p:ext>
            </p:extLst>
          </p:nvPr>
        </p:nvGraphicFramePr>
        <p:xfrm>
          <a:off x="205572" y="1014738"/>
          <a:ext cx="11681825" cy="2673981"/>
        </p:xfrm>
        <a:graphic>
          <a:graphicData uri="http://schemas.openxmlformats.org/drawingml/2006/table">
            <a:tbl>
              <a:tblPr firstRow="1" bandRow="1">
                <a:tableStyleId>{5C22544A-7EE6-4342-B048-85BDC9FD1C3A}</a:tableStyleId>
              </a:tblPr>
              <a:tblGrid>
                <a:gridCol w="888236"/>
                <a:gridCol w="1830367"/>
                <a:gridCol w="1524000"/>
                <a:gridCol w="2174243"/>
                <a:gridCol w="1007795"/>
                <a:gridCol w="1461649"/>
                <a:gridCol w="771207"/>
                <a:gridCol w="1153299"/>
                <a:gridCol w="871029"/>
              </a:tblGrid>
              <a:tr h="337665">
                <a:tc>
                  <a:txBody>
                    <a:bodyPr/>
                    <a:lstStyle/>
                    <a:p>
                      <a:pPr algn="ctr">
                        <a:spcAft>
                          <a:spcPts val="0"/>
                        </a:spcAft>
                      </a:pPr>
                      <a:r>
                        <a:rPr lang="en-GB" sz="1200" b="1" kern="1200" dirty="0">
                          <a:solidFill>
                            <a:schemeClr val="lt1"/>
                          </a:solidFill>
                          <a:latin typeface="+mn-lt"/>
                          <a:ea typeface="+mn-ea"/>
                          <a:cs typeface="+mn-cs"/>
                        </a:rPr>
                        <a:t>WI code</a:t>
                      </a:r>
                      <a:endParaRPr lang="sv-SE" sz="1200" b="1" kern="1200" dirty="0">
                        <a:solidFill>
                          <a:schemeClr val="lt1"/>
                        </a:solidFill>
                        <a:latin typeface="+mn-lt"/>
                        <a:ea typeface="+mn-ea"/>
                        <a:cs typeface="+mn-cs"/>
                      </a:endParaRPr>
                    </a:p>
                  </a:txBody>
                  <a:tcPr marL="9525" marR="9525" marT="9525" marB="9525" anchor="ctr">
                    <a:solidFill>
                      <a:srgbClr val="92D050"/>
                    </a:solidFill>
                  </a:tcPr>
                </a:tc>
                <a:tc>
                  <a:txBody>
                    <a:bodyPr/>
                    <a:lstStyle/>
                    <a:p>
                      <a:pPr algn="ctr">
                        <a:spcAft>
                          <a:spcPts val="0"/>
                        </a:spcAft>
                      </a:pPr>
                      <a:r>
                        <a:rPr lang="en-GB" sz="1200" b="1" kern="1200" dirty="0">
                          <a:solidFill>
                            <a:schemeClr val="lt1"/>
                          </a:solidFill>
                          <a:latin typeface="+mn-lt"/>
                          <a:ea typeface="+mn-ea"/>
                          <a:cs typeface="+mn-cs"/>
                        </a:rPr>
                        <a:t>WI Title</a:t>
                      </a:r>
                      <a:endParaRPr lang="sv-SE" sz="1200" b="1" kern="1200" dirty="0">
                        <a:solidFill>
                          <a:schemeClr val="lt1"/>
                        </a:solidFill>
                        <a:latin typeface="+mn-lt"/>
                        <a:ea typeface="+mn-ea"/>
                        <a:cs typeface="+mn-cs"/>
                      </a:endParaRPr>
                    </a:p>
                  </a:txBody>
                  <a:tcPr marL="9525" marR="9525" marT="9525" marB="9525" anchor="ctr">
                    <a:solidFill>
                      <a:srgbClr val="92D05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sv-SE" sz="1200" dirty="0" err="1">
                          <a:latin typeface="+mn-lt"/>
                        </a:rPr>
                        <a:t>Completion</a:t>
                      </a:r>
                      <a:r>
                        <a:rPr lang="sv-SE" sz="1200" dirty="0">
                          <a:latin typeface="+mn-lt"/>
                        </a:rPr>
                        <a:t> rate</a:t>
                      </a:r>
                    </a:p>
                  </a:txBody>
                  <a:tcPr anchor="ctr">
                    <a:solidFill>
                      <a:srgbClr val="92D05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sv-SE" sz="1200" dirty="0">
                          <a:latin typeface="+mn-lt"/>
                        </a:rPr>
                        <a:t>TS/TR</a:t>
                      </a:r>
                    </a:p>
                  </a:txBody>
                  <a:tcPr anchor="ctr">
                    <a:solidFill>
                      <a:srgbClr val="92D05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200" dirty="0" err="1">
                          <a:latin typeface="+mn-lt"/>
                        </a:rPr>
                        <a:t>Tdoc</a:t>
                      </a:r>
                      <a:r>
                        <a:rPr lang="en-US" altLang="zh-CN" sz="1200" dirty="0">
                          <a:latin typeface="+mn-lt"/>
                        </a:rPr>
                        <a:t> reference</a:t>
                      </a:r>
                      <a:endParaRPr lang="sv-SE" sz="1200" dirty="0">
                        <a:latin typeface="+mn-lt"/>
                      </a:endParaRPr>
                    </a:p>
                  </a:txBody>
                  <a:tcPr anchor="ctr">
                    <a:solidFill>
                      <a:srgbClr val="92D050"/>
                    </a:solidFill>
                  </a:tcPr>
                </a:tc>
                <a:tc>
                  <a:txBody>
                    <a:bodyPr/>
                    <a:lstStyle/>
                    <a:p>
                      <a:pPr algn="ctr"/>
                      <a:r>
                        <a:rPr lang="sv-SE" sz="1200" dirty="0">
                          <a:latin typeface="+mn-lt"/>
                        </a:rPr>
                        <a:t>Target date</a:t>
                      </a:r>
                    </a:p>
                  </a:txBody>
                  <a:tcPr anchor="ctr">
                    <a:solidFill>
                      <a:srgbClr val="92D050"/>
                    </a:solidFill>
                  </a:tcPr>
                </a:tc>
                <a:tc>
                  <a:txBody>
                    <a:bodyPr/>
                    <a:lstStyle/>
                    <a:p>
                      <a:pPr algn="ctr"/>
                      <a:r>
                        <a:rPr lang="sv-SE" sz="1200" dirty="0">
                          <a:latin typeface="+mn-lt"/>
                        </a:rPr>
                        <a:t>Rapporteur</a:t>
                      </a:r>
                    </a:p>
                  </a:txBody>
                  <a:tcPr anchor="ctr">
                    <a:solidFill>
                      <a:srgbClr val="92D050"/>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altLang="zh-CN" sz="1200" dirty="0">
                          <a:latin typeface="+mn-lt"/>
                        </a:rPr>
                        <a:t>Related</a:t>
                      </a:r>
                      <a:r>
                        <a:rPr lang="sv-SE" altLang="zh-CN" sz="1200" baseline="0" dirty="0">
                          <a:latin typeface="+mn-lt"/>
                        </a:rPr>
                        <a:t> groups</a:t>
                      </a:r>
                      <a:endParaRPr lang="sv-SE" sz="1200" dirty="0">
                        <a:latin typeface="+mn-lt"/>
                      </a:endParaRPr>
                    </a:p>
                  </a:txBody>
                  <a:tcPr anchor="ctr">
                    <a:solidFill>
                      <a:srgbClr val="92D050"/>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200" dirty="0">
                          <a:latin typeface="+mn-lt"/>
                        </a:rPr>
                        <a:t>Related</a:t>
                      </a:r>
                      <a:r>
                        <a:rPr lang="sv-SE" sz="1200" baseline="0" dirty="0">
                          <a:latin typeface="+mn-lt"/>
                        </a:rPr>
                        <a:t> </a:t>
                      </a:r>
                      <a:r>
                        <a:rPr lang="en-US" altLang="zh-CN" sz="1200" dirty="0">
                          <a:latin typeface="+mn-lt"/>
                        </a:rPr>
                        <a:t>topic</a:t>
                      </a:r>
                      <a:endParaRPr lang="sv-SE" sz="1200" dirty="0">
                        <a:latin typeface="+mn-lt"/>
                      </a:endParaRPr>
                    </a:p>
                  </a:txBody>
                  <a:tcPr anchor="ctr">
                    <a:solidFill>
                      <a:srgbClr val="92D050"/>
                    </a:solidFill>
                  </a:tcPr>
                </a:tc>
              </a:tr>
              <a:tr h="407031">
                <a:tc>
                  <a:txBody>
                    <a:bodyPr/>
                    <a:lstStyle/>
                    <a:p>
                      <a:pPr algn="ctr">
                        <a:spcAft>
                          <a:spcPts val="0"/>
                        </a:spcAft>
                      </a:pPr>
                      <a:r>
                        <a:rPr lang="en-GB" sz="1200" b="1" dirty="0">
                          <a:solidFill>
                            <a:schemeClr val="tx1"/>
                          </a:solidFill>
                          <a:effectLst/>
                          <a:latin typeface="+mn-lt"/>
                          <a:ea typeface="宋体" panose="02010600030101010101" pitchFamily="2" charset="-122"/>
                        </a:rPr>
                        <a:t>OAM_NPN</a:t>
                      </a:r>
                      <a:endParaRPr lang="zh-CN" sz="1200" b="1" dirty="0">
                        <a:solidFill>
                          <a:schemeClr val="tx1"/>
                        </a:solidFill>
                        <a:effectLst/>
                        <a:latin typeface="+mn-lt"/>
                        <a:ea typeface="宋体" panose="02010600030101010101" pitchFamily="2" charset="-122"/>
                      </a:endParaRPr>
                    </a:p>
                  </a:txBody>
                  <a:tcPr marL="9525" marR="9525" marT="9525" marB="9525">
                    <a:solidFill>
                      <a:schemeClr val="tx2">
                        <a:lumMod val="20000"/>
                        <a:lumOff val="80000"/>
                      </a:schemeClr>
                    </a:solidFill>
                  </a:tcPr>
                </a:tc>
                <a:tc>
                  <a:txBody>
                    <a:bodyPr/>
                    <a:lstStyle/>
                    <a:p>
                      <a:pPr algn="l">
                        <a:spcAft>
                          <a:spcPts val="0"/>
                        </a:spcAft>
                      </a:pPr>
                      <a:r>
                        <a:rPr lang="en-GB" sz="1200" dirty="0">
                          <a:solidFill>
                            <a:srgbClr val="000000"/>
                          </a:solidFill>
                          <a:effectLst/>
                          <a:latin typeface="+mn-lt"/>
                          <a:ea typeface="宋体" panose="02010600030101010101" pitchFamily="2" charset="-122"/>
                        </a:rPr>
                        <a:t>Management of non-public networks</a:t>
                      </a:r>
                      <a:endParaRPr lang="zh-CN" sz="1200" dirty="0">
                        <a:effectLst/>
                        <a:latin typeface="+mn-lt"/>
                        <a:ea typeface="宋体" panose="02010600030101010101" pitchFamily="2" charset="-122"/>
                      </a:endParaRPr>
                    </a:p>
                  </a:txBody>
                  <a:tcPr marL="9525" marR="9525" marT="9525" marB="9525">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altLang="zh-CN" sz="1050" b="0" kern="1200" dirty="0" smtClean="0">
                          <a:solidFill>
                            <a:schemeClr val="tx1"/>
                          </a:solidFill>
                          <a:effectLst/>
                          <a:latin typeface="+mn-lt"/>
                          <a:ea typeface="+mn-ea"/>
                          <a:cs typeface="Arial" panose="020B0604020202020204" pitchFamily="34" charset="0"/>
                        </a:rPr>
                        <a:t>70%-&gt;80%-&gt;85%</a:t>
                      </a:r>
                      <a:r>
                        <a:rPr lang="en-US" altLang="zh-CN" sz="1050" kern="1200" dirty="0" smtClean="0">
                          <a:solidFill>
                            <a:schemeClr val="dk1"/>
                          </a:solidFill>
                          <a:effectLst/>
                          <a:latin typeface="+mn-lt"/>
                          <a:ea typeface="+mn-ea"/>
                          <a:cs typeface="+mn-cs"/>
                        </a:rPr>
                        <a:t>-&gt;</a:t>
                      </a:r>
                      <a:r>
                        <a:rPr lang="en-US" altLang="zh-CN" sz="1050" b="1" kern="1200" dirty="0" smtClean="0">
                          <a:solidFill>
                            <a:srgbClr val="0000FF"/>
                          </a:solidFill>
                          <a:effectLst/>
                          <a:latin typeface="+mn-lt"/>
                          <a:ea typeface="+mn-ea"/>
                          <a:cs typeface="+mn-cs"/>
                        </a:rPr>
                        <a:t>100%</a:t>
                      </a:r>
                      <a:endParaRPr lang="sv-SE" altLang="zh-CN" sz="1050" b="1" kern="1200" dirty="0" smtClean="0">
                        <a:solidFill>
                          <a:srgbClr val="0000FF"/>
                        </a:solidFill>
                        <a:effectLst/>
                        <a:latin typeface="+mn-lt"/>
                        <a:ea typeface="+mn-ea"/>
                        <a:cs typeface="+mn-cs"/>
                      </a:endParaRPr>
                    </a:p>
                    <a:p>
                      <a:pPr marL="0" marR="0" lvl="0" indent="0" algn="ctr" defTabSz="1219170" rtl="0" eaLnBrk="1" fontAlgn="auto" latinLnBrk="0" hangingPunct="1">
                        <a:lnSpc>
                          <a:spcPct val="100000"/>
                        </a:lnSpc>
                        <a:spcBef>
                          <a:spcPts val="0"/>
                        </a:spcBef>
                        <a:spcAft>
                          <a:spcPts val="0"/>
                        </a:spcAft>
                        <a:buClrTx/>
                        <a:buSzTx/>
                        <a:buFontTx/>
                        <a:buNone/>
                        <a:tabLst/>
                        <a:defRPr/>
                      </a:pPr>
                      <a:endParaRPr lang="sv-SE" altLang="zh-CN" sz="1050" b="0" kern="1200" dirty="0">
                        <a:solidFill>
                          <a:schemeClr val="tx1"/>
                        </a:solidFill>
                        <a:effectLst/>
                        <a:latin typeface="+mn-lt"/>
                        <a:ea typeface="+mn-ea"/>
                        <a:cs typeface="Arial" panose="020B0604020202020204" pitchFamily="34" charset="0"/>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altLang="zh-CN" sz="1050" kern="1200" smtClean="0">
                          <a:solidFill>
                            <a:schemeClr val="dk1"/>
                          </a:solidFill>
                          <a:effectLst/>
                          <a:latin typeface="+mn-lt"/>
                          <a:ea typeface="+mn-ea"/>
                          <a:cs typeface="+mn-cs"/>
                        </a:rPr>
                        <a:t>TS28.557/</a:t>
                      </a:r>
                      <a:r>
                        <a:rPr lang="sv-SE" altLang="zh-CN" sz="1050" kern="1200" smtClean="0">
                          <a:solidFill>
                            <a:schemeClr val="dk1"/>
                          </a:solidFill>
                          <a:effectLst/>
                          <a:latin typeface="+mn-lt"/>
                          <a:ea typeface="+mn-ea"/>
                          <a:cs typeface="+mn-cs"/>
                        </a:rPr>
                        <a:t>28.541/28.531/28.533/28.552/28.554</a:t>
                      </a: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lang="en-US" sz="1050" kern="1200" dirty="0" smtClean="0">
                        <a:solidFill>
                          <a:schemeClr val="dk1"/>
                        </a:solidFill>
                        <a:effectLst/>
                        <a:latin typeface="+mn-lt"/>
                        <a:ea typeface="+mn-ea"/>
                        <a:cs typeface="+mn-cs"/>
                      </a:endParaRPr>
                    </a:p>
                    <a:p>
                      <a:pPr marL="0" marR="0" lvl="0" indent="0" algn="ctr" defTabSz="1219170" rtl="0" eaLnBrk="1" fontAlgn="auto" latinLnBrk="0" hangingPunct="1">
                        <a:lnSpc>
                          <a:spcPct val="100000"/>
                        </a:lnSpc>
                        <a:spcBef>
                          <a:spcPts val="0"/>
                        </a:spcBef>
                        <a:spcAft>
                          <a:spcPts val="0"/>
                        </a:spcAft>
                        <a:buClrTx/>
                        <a:buSzTx/>
                        <a:buFontTx/>
                        <a:buNone/>
                        <a:tabLst/>
                        <a:defRPr/>
                      </a:pPr>
                      <a:r>
                        <a:rPr lang="en-US" sz="1050" kern="1200" dirty="0" smtClean="0">
                          <a:solidFill>
                            <a:schemeClr val="dk1"/>
                          </a:solidFill>
                          <a:effectLst/>
                          <a:latin typeface="+mn-lt"/>
                          <a:ea typeface="+mn-ea"/>
                          <a:cs typeface="+mn-cs"/>
                        </a:rPr>
                        <a:t>SP-200189</a:t>
                      </a:r>
                      <a:endParaRPr lang="en-US" sz="1050" kern="1200" dirty="0">
                        <a:solidFill>
                          <a:schemeClr val="dk1"/>
                        </a:solidFill>
                        <a:effectLst/>
                        <a:latin typeface="+mn-lt"/>
                        <a:ea typeface="+mn-ea"/>
                        <a:cs typeface="+mn-cs"/>
                      </a:endParaRPr>
                    </a:p>
                  </a:txBody>
                  <a:tcPr marL="9525" marR="9525" marT="9525" marB="0">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GB" altLang="zh-CN" sz="1050" b="0" kern="1200" dirty="0" smtClean="0">
                          <a:solidFill>
                            <a:schemeClr val="tx1"/>
                          </a:solidFill>
                          <a:effectLst/>
                          <a:latin typeface="+mn-lt"/>
                          <a:ea typeface="+mn-ea"/>
                          <a:cs typeface="Arial" panose="020B0604020202020204" pitchFamily="34" charset="0"/>
                        </a:rPr>
                        <a:t>SA#95 (Mar. 2022)</a:t>
                      </a:r>
                      <a:endParaRPr lang="sv-SE" altLang="zh-CN" sz="1050" b="0" kern="1200" dirty="0">
                        <a:solidFill>
                          <a:schemeClr val="dk1"/>
                        </a:solidFill>
                        <a:effectLst/>
                        <a:latin typeface="+mn-lt"/>
                        <a:ea typeface="SimSun" panose="02010600030101010101" pitchFamily="2" charset="-122"/>
                        <a:cs typeface="+mn-cs"/>
                      </a:endParaRPr>
                    </a:p>
                  </a:txBody>
                  <a:tcPr marL="68580" marR="68580" marT="0" marB="0" anchor="ctr">
                    <a:solidFill>
                      <a:schemeClr val="tx2">
                        <a:lumMod val="20000"/>
                        <a:lumOff val="80000"/>
                      </a:schemeClr>
                    </a:solidFill>
                  </a:tcPr>
                </a:tc>
                <a:tc>
                  <a:txBody>
                    <a:bodyPr/>
                    <a:lstStyle/>
                    <a:p>
                      <a:pPr algn="ctr">
                        <a:spcAft>
                          <a:spcPts val="0"/>
                        </a:spcAft>
                      </a:pPr>
                      <a:r>
                        <a:rPr lang="sv-SE" sz="1050" b="0" kern="1200" smtClean="0">
                          <a:solidFill>
                            <a:schemeClr val="tx1"/>
                          </a:solidFill>
                          <a:effectLst/>
                          <a:latin typeface="+mn-lt"/>
                          <a:ea typeface="+mn-ea"/>
                          <a:cs typeface="Arial" panose="020B0604020202020204" pitchFamily="34" charset="0"/>
                        </a:rPr>
                        <a:t>Huawei</a:t>
                      </a:r>
                      <a:endParaRPr lang="sv-SE" sz="1050" b="0" kern="1200" dirty="0">
                        <a:solidFill>
                          <a:schemeClr val="tx1"/>
                        </a:solidFill>
                        <a:effectLst/>
                        <a:latin typeface="+mn-lt"/>
                        <a:ea typeface="+mn-ea"/>
                        <a:cs typeface="Arial" panose="020B0604020202020204" pitchFamily="34" charset="0"/>
                      </a:endParaRPr>
                    </a:p>
                  </a:txBody>
                  <a:tcPr marL="68580" marR="68580" marT="0" marB="0" anchor="ctr">
                    <a:solidFill>
                      <a:schemeClr val="tx2">
                        <a:lumMod val="20000"/>
                        <a:lumOff val="80000"/>
                      </a:schemeClr>
                    </a:solidFill>
                  </a:tcPr>
                </a:tc>
                <a:tc>
                  <a:txBody>
                    <a:bodyPr/>
                    <a:lstStyle/>
                    <a:p>
                      <a:pPr algn="ctr">
                        <a:spcAft>
                          <a:spcPts val="0"/>
                        </a:spcAft>
                      </a:pPr>
                      <a:r>
                        <a:rPr lang="sv-SE" sz="1050" b="0" kern="1200" smtClean="0">
                          <a:solidFill>
                            <a:schemeClr val="tx1"/>
                          </a:solidFill>
                          <a:effectLst/>
                          <a:latin typeface="+mn-lt"/>
                          <a:ea typeface="+mn-ea"/>
                          <a:cs typeface="Arial" panose="020B0604020202020204" pitchFamily="34" charset="0"/>
                        </a:rPr>
                        <a:t>SA2/RAN3</a:t>
                      </a:r>
                      <a:endParaRPr lang="sv-SE" sz="1050" b="0" kern="1200" dirty="0">
                        <a:solidFill>
                          <a:schemeClr val="tx1"/>
                        </a:solidFill>
                        <a:effectLst/>
                        <a:latin typeface="+mn-lt"/>
                        <a:ea typeface="+mn-ea"/>
                        <a:cs typeface="Arial" panose="020B0604020202020204" pitchFamily="34" charset="0"/>
                      </a:endParaRPr>
                    </a:p>
                  </a:txBody>
                  <a:tcPr marL="68580" marR="68580" marT="0" marB="0" anchor="ctr">
                    <a:solidFill>
                      <a:schemeClr val="tx2">
                        <a:lumMod val="20000"/>
                        <a:lumOff val="80000"/>
                      </a:schemeClr>
                    </a:solidFill>
                  </a:tcPr>
                </a:tc>
                <a:tc>
                  <a:txBody>
                    <a:bodyPr/>
                    <a:lstStyle/>
                    <a:p>
                      <a:pPr algn="ctr">
                        <a:spcAft>
                          <a:spcPts val="0"/>
                        </a:spcAft>
                      </a:pPr>
                      <a:r>
                        <a:rPr lang="sv-SE" sz="1050" b="0" kern="1200" smtClean="0">
                          <a:solidFill>
                            <a:schemeClr val="tx1"/>
                          </a:solidFill>
                          <a:effectLst/>
                          <a:latin typeface="+mn-lt"/>
                          <a:ea typeface="+mn-ea"/>
                          <a:cs typeface="Arial" panose="020B0604020202020204" pitchFamily="34" charset="0"/>
                        </a:rPr>
                        <a:t>NPN</a:t>
                      </a:r>
                      <a:endParaRPr lang="sv-SE" sz="1050" b="0" kern="1200" dirty="0">
                        <a:solidFill>
                          <a:schemeClr val="tx1"/>
                        </a:solidFill>
                        <a:effectLst/>
                        <a:latin typeface="+mn-lt"/>
                        <a:ea typeface="+mn-ea"/>
                        <a:cs typeface="Arial" panose="020B0604020202020204" pitchFamily="34" charset="0"/>
                      </a:endParaRPr>
                    </a:p>
                  </a:txBody>
                  <a:tcPr marL="68580" marR="68580" marT="0" marB="0" anchor="ctr">
                    <a:solidFill>
                      <a:schemeClr val="tx2">
                        <a:lumMod val="20000"/>
                        <a:lumOff val="80000"/>
                      </a:schemeClr>
                    </a:solidFill>
                  </a:tcPr>
                </a:tc>
              </a:tr>
              <a:tr h="515135">
                <a:tc>
                  <a:txBody>
                    <a:bodyPr/>
                    <a:lstStyle/>
                    <a:p>
                      <a:pPr algn="ctr">
                        <a:spcAft>
                          <a:spcPts val="0"/>
                        </a:spcAft>
                      </a:pPr>
                      <a:r>
                        <a:rPr lang="en-GB" sz="1200" b="1" dirty="0">
                          <a:solidFill>
                            <a:schemeClr val="tx1"/>
                          </a:solidFill>
                          <a:effectLst/>
                          <a:latin typeface="+mn-lt"/>
                          <a:ea typeface="宋体" panose="02010600030101010101" pitchFamily="2" charset="-122"/>
                        </a:rPr>
                        <a:t>EMA5SLA</a:t>
                      </a:r>
                      <a:endParaRPr lang="zh-CN" sz="1200" b="1" dirty="0">
                        <a:solidFill>
                          <a:schemeClr val="tx1"/>
                        </a:solidFill>
                        <a:effectLst/>
                        <a:latin typeface="+mn-lt"/>
                        <a:ea typeface="宋体" panose="02010600030101010101" pitchFamily="2" charset="-122"/>
                      </a:endParaRPr>
                    </a:p>
                  </a:txBody>
                  <a:tcPr marL="9525" marR="9525" marT="9525" marB="9525">
                    <a:solidFill>
                      <a:schemeClr val="tx2">
                        <a:lumMod val="20000"/>
                        <a:lumOff val="80000"/>
                      </a:schemeClr>
                    </a:solidFill>
                  </a:tcPr>
                </a:tc>
                <a:tc>
                  <a:txBody>
                    <a:bodyPr/>
                    <a:lstStyle/>
                    <a:p>
                      <a:pPr algn="l">
                        <a:spcAft>
                          <a:spcPts val="0"/>
                        </a:spcAft>
                      </a:pPr>
                      <a:r>
                        <a:rPr lang="en-GB" sz="1200">
                          <a:solidFill>
                            <a:srgbClr val="000000"/>
                          </a:solidFill>
                          <a:effectLst/>
                          <a:latin typeface="+mn-lt"/>
                          <a:ea typeface="宋体" panose="02010600030101010101" pitchFamily="2" charset="-122"/>
                        </a:rPr>
                        <a:t>Enhancement on Management Aspects of 5G Service-Level Agreement</a:t>
                      </a:r>
                      <a:endParaRPr lang="zh-CN" sz="1200">
                        <a:effectLst/>
                        <a:latin typeface="+mn-lt"/>
                        <a:ea typeface="宋体" panose="02010600030101010101" pitchFamily="2" charset="-122"/>
                      </a:endParaRPr>
                    </a:p>
                  </a:txBody>
                  <a:tcPr marL="9525" marR="9525" marT="9525" marB="9525">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altLang="zh-CN" sz="1050" b="0" kern="1200" dirty="0" smtClean="0">
                          <a:solidFill>
                            <a:schemeClr val="tx1"/>
                          </a:solidFill>
                          <a:effectLst/>
                          <a:latin typeface="+mn-lt"/>
                          <a:ea typeface="+mn-ea"/>
                          <a:cs typeface="Arial" panose="020B0604020202020204" pitchFamily="34" charset="0"/>
                        </a:rPr>
                        <a:t>70%-&gt;75%-&gt;85%-&gt;</a:t>
                      </a:r>
                      <a:r>
                        <a:rPr lang="en-US" altLang="zh-CN" sz="1050" b="1" kern="1200" baseline="0" dirty="0" smtClean="0">
                          <a:solidFill>
                            <a:srgbClr val="0000FF"/>
                          </a:solidFill>
                          <a:effectLst/>
                          <a:latin typeface="+mn-lt"/>
                          <a:ea typeface="+mn-ea"/>
                          <a:cs typeface="Arial" panose="020B0604020202020204" pitchFamily="34" charset="0"/>
                        </a:rPr>
                        <a:t>100%</a:t>
                      </a:r>
                      <a:endParaRPr lang="sv-SE" altLang="zh-CN" sz="1050" b="1" kern="1200" dirty="0" smtClean="0">
                        <a:solidFill>
                          <a:srgbClr val="0000FF"/>
                        </a:solidFill>
                        <a:effectLst/>
                        <a:latin typeface="+mn-lt"/>
                        <a:ea typeface="+mn-ea"/>
                        <a:cs typeface="Arial" panose="020B0604020202020204" pitchFamily="34" charset="0"/>
                      </a:endParaRPr>
                    </a:p>
                    <a:p>
                      <a:pPr marL="0" marR="0" lvl="0" indent="0" algn="ctr" defTabSz="1219170" rtl="0" eaLnBrk="1" fontAlgn="auto" latinLnBrk="0" hangingPunct="1">
                        <a:lnSpc>
                          <a:spcPct val="100000"/>
                        </a:lnSpc>
                        <a:spcBef>
                          <a:spcPts val="0"/>
                        </a:spcBef>
                        <a:spcAft>
                          <a:spcPts val="0"/>
                        </a:spcAft>
                        <a:buClrTx/>
                        <a:buSzTx/>
                        <a:buFontTx/>
                        <a:buNone/>
                        <a:tabLst/>
                        <a:defRPr/>
                      </a:pPr>
                      <a:endParaRPr lang="sv-SE" altLang="zh-CN" sz="1050" b="0" kern="1200" dirty="0">
                        <a:solidFill>
                          <a:schemeClr val="tx1"/>
                        </a:solidFill>
                        <a:effectLst/>
                        <a:latin typeface="+mn-lt"/>
                        <a:ea typeface="+mn-ea"/>
                        <a:cs typeface="Arial" panose="020B0604020202020204" pitchFamily="34" charset="0"/>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050" kern="1200" dirty="0" smtClean="0">
                          <a:solidFill>
                            <a:schemeClr val="dk1"/>
                          </a:solidFill>
                          <a:effectLst/>
                          <a:latin typeface="+mn-lt"/>
                          <a:ea typeface="+mn-ea"/>
                          <a:cs typeface="+mn-cs"/>
                        </a:rPr>
                        <a:t>TS28.531/28.541</a:t>
                      </a:r>
                      <a:endParaRPr lang="sv-SE" sz="1050" kern="1200" dirty="0">
                        <a:solidFill>
                          <a:schemeClr val="dk1"/>
                        </a:solidFill>
                        <a:effectLst/>
                        <a:latin typeface="+mn-lt"/>
                        <a:ea typeface="+mn-ea"/>
                        <a:cs typeface="+mn-cs"/>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050" kern="1200" dirty="0" smtClean="0">
                          <a:solidFill>
                            <a:schemeClr val="dk1"/>
                          </a:solidFill>
                          <a:effectLst/>
                          <a:latin typeface="+mn-lt"/>
                          <a:ea typeface="+mn-ea"/>
                          <a:cs typeface="+mn-cs"/>
                        </a:rPr>
                        <a:t>SP-200190</a:t>
                      </a:r>
                      <a:endParaRPr lang="sv-SE" sz="1050" kern="1200" dirty="0">
                        <a:solidFill>
                          <a:schemeClr val="dk1"/>
                        </a:solidFill>
                        <a:effectLst/>
                        <a:latin typeface="+mn-lt"/>
                        <a:ea typeface="+mn-ea"/>
                        <a:cs typeface="+mn-cs"/>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altLang="zh-CN" sz="1050" b="0" kern="1200" dirty="0" smtClean="0">
                          <a:solidFill>
                            <a:schemeClr val="dk1"/>
                          </a:solidFill>
                          <a:effectLst/>
                          <a:latin typeface="+mn-lt"/>
                          <a:ea typeface="SimSun" panose="02010600030101010101" pitchFamily="2" charset="-122"/>
                          <a:cs typeface="+mn-cs"/>
                        </a:rPr>
                        <a:t>SA#95 (Mar.2022)</a:t>
                      </a:r>
                      <a:endParaRPr lang="sv-SE" altLang="zh-CN" sz="1050" b="0" kern="1200" dirty="0">
                        <a:solidFill>
                          <a:schemeClr val="dk1"/>
                        </a:solidFill>
                        <a:effectLst/>
                        <a:latin typeface="+mn-lt"/>
                        <a:ea typeface="SimSun" panose="02010600030101010101" pitchFamily="2" charset="-122"/>
                        <a:cs typeface="+mn-cs"/>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050" kern="1200" dirty="0" smtClean="0">
                          <a:solidFill>
                            <a:schemeClr val="dk1"/>
                          </a:solidFill>
                          <a:effectLst/>
                          <a:latin typeface="+mn-lt"/>
                          <a:ea typeface="+mn-ea"/>
                          <a:cs typeface="+mn-cs"/>
                        </a:rPr>
                        <a:t>China Mobile</a:t>
                      </a:r>
                      <a:endParaRPr lang="sv-SE" sz="1050" kern="1200" dirty="0">
                        <a:solidFill>
                          <a:schemeClr val="dk1"/>
                        </a:solidFill>
                        <a:effectLst/>
                        <a:latin typeface="+mn-lt"/>
                        <a:ea typeface="+mn-ea"/>
                        <a:cs typeface="+mn-cs"/>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altLang="zh-CN" sz="1050" b="0" kern="1200" smtClean="0">
                          <a:solidFill>
                            <a:schemeClr val="tx1"/>
                          </a:solidFill>
                          <a:effectLst/>
                          <a:latin typeface="+mn-lt"/>
                          <a:ea typeface="+mn-ea"/>
                          <a:cs typeface="Arial" panose="020B0604020202020204" pitchFamily="34" charset="0"/>
                        </a:rPr>
                        <a:t>SA2/RAN3</a:t>
                      </a:r>
                      <a:endParaRPr lang="sv-SE" sz="1050" kern="1200" dirty="0">
                        <a:solidFill>
                          <a:schemeClr val="dk1"/>
                        </a:solidFill>
                        <a:effectLst/>
                        <a:latin typeface="+mn-lt"/>
                        <a:ea typeface="+mn-ea"/>
                        <a:cs typeface="+mn-cs"/>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050" kern="1200" smtClean="0">
                          <a:solidFill>
                            <a:schemeClr val="dk1"/>
                          </a:solidFill>
                          <a:effectLst/>
                          <a:latin typeface="+mn-lt"/>
                          <a:ea typeface="+mn-ea"/>
                          <a:cs typeface="+mn-cs"/>
                        </a:rPr>
                        <a:t>SLA</a:t>
                      </a:r>
                      <a:endParaRPr lang="sv-SE" sz="1050" kern="1200" dirty="0">
                        <a:solidFill>
                          <a:schemeClr val="dk1"/>
                        </a:solidFill>
                        <a:effectLst/>
                        <a:latin typeface="+mn-lt"/>
                        <a:ea typeface="+mn-ea"/>
                        <a:cs typeface="+mn-cs"/>
                      </a:endParaRPr>
                    </a:p>
                  </a:txBody>
                  <a:tcPr marL="68580" marR="68580" marT="0" marB="0" anchor="ctr">
                    <a:solidFill>
                      <a:schemeClr val="tx2">
                        <a:lumMod val="20000"/>
                        <a:lumOff val="80000"/>
                      </a:schemeClr>
                    </a:solidFill>
                  </a:tcPr>
                </a:tc>
              </a:tr>
              <a:tr h="192405">
                <a:tc>
                  <a:txBody>
                    <a:bodyPr/>
                    <a:lstStyle/>
                    <a:p>
                      <a:pPr algn="ctr">
                        <a:spcAft>
                          <a:spcPts val="0"/>
                        </a:spcAft>
                      </a:pPr>
                      <a:r>
                        <a:rPr lang="en-GB" sz="1200" b="1" dirty="0" err="1">
                          <a:solidFill>
                            <a:schemeClr val="tx1"/>
                          </a:solidFill>
                          <a:effectLst/>
                          <a:latin typeface="+mn-lt"/>
                          <a:ea typeface="宋体" panose="02010600030101010101" pitchFamily="2" charset="-122"/>
                        </a:rPr>
                        <a:t>eMEMTANE</a:t>
                      </a:r>
                      <a:endParaRPr lang="zh-CN" sz="1200" b="1" dirty="0">
                        <a:solidFill>
                          <a:schemeClr val="tx1"/>
                        </a:solidFill>
                        <a:effectLst/>
                        <a:latin typeface="+mn-lt"/>
                        <a:ea typeface="宋体" panose="02010600030101010101" pitchFamily="2" charset="-122"/>
                      </a:endParaRPr>
                    </a:p>
                  </a:txBody>
                  <a:tcPr marL="9525" marR="9525" marT="9525" marB="9525">
                    <a:solidFill>
                      <a:schemeClr val="tx2">
                        <a:lumMod val="20000"/>
                        <a:lumOff val="80000"/>
                      </a:schemeClr>
                    </a:solidFill>
                  </a:tcPr>
                </a:tc>
                <a:tc>
                  <a:txBody>
                    <a:bodyPr/>
                    <a:lstStyle/>
                    <a:p>
                      <a:pPr algn="l">
                        <a:spcAft>
                          <a:spcPts val="0"/>
                        </a:spcAft>
                      </a:pPr>
                      <a:r>
                        <a:rPr lang="en-US" sz="1200" dirty="0">
                          <a:solidFill>
                            <a:srgbClr val="000000"/>
                          </a:solidFill>
                          <a:effectLst/>
                          <a:latin typeface="+mn-lt"/>
                          <a:ea typeface="宋体" panose="02010600030101010101" pitchFamily="2" charset="-122"/>
                        </a:rPr>
                        <a:t>Management of the enhanced tenant concept</a:t>
                      </a:r>
                      <a:endParaRPr lang="zh-CN" sz="1200" dirty="0">
                        <a:effectLst/>
                        <a:latin typeface="+mn-lt"/>
                        <a:ea typeface="宋体" panose="02010600030101010101" pitchFamily="2" charset="-122"/>
                      </a:endParaRPr>
                    </a:p>
                  </a:txBody>
                  <a:tcPr marL="9525" marR="9525" marT="9525" marB="9525">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1200"/>
                        </a:spcBef>
                        <a:spcAft>
                          <a:spcPts val="0"/>
                        </a:spcAft>
                        <a:buClrTx/>
                        <a:buSzTx/>
                        <a:buFontTx/>
                        <a:buNone/>
                        <a:tabLst/>
                        <a:defRPr/>
                      </a:pPr>
                      <a:r>
                        <a:rPr lang="en-US" altLang="zh-CN" sz="1050" b="0" kern="1200" dirty="0" smtClean="0">
                          <a:solidFill>
                            <a:schemeClr val="tx1"/>
                          </a:solidFill>
                          <a:effectLst/>
                          <a:latin typeface="+mn-lt"/>
                          <a:ea typeface="+mn-ea"/>
                          <a:cs typeface="Arial" panose="020B0604020202020204" pitchFamily="34" charset="0"/>
                        </a:rPr>
                        <a:t>20%-&gt;40%-&gt;45%-&gt;</a:t>
                      </a:r>
                      <a:r>
                        <a:rPr lang="en-US" altLang="zh-CN" sz="1050" b="1" kern="1200" dirty="0" smtClean="0">
                          <a:solidFill>
                            <a:srgbClr val="0000FF"/>
                          </a:solidFill>
                          <a:effectLst/>
                          <a:latin typeface="+mn-lt"/>
                          <a:ea typeface="+mn-ea"/>
                          <a:cs typeface="Arial" panose="020B0604020202020204" pitchFamily="34" charset="0"/>
                        </a:rPr>
                        <a:t>100%</a:t>
                      </a:r>
                      <a:endParaRPr lang="sv-SE" sz="1050" b="1" kern="1200" dirty="0">
                        <a:solidFill>
                          <a:srgbClr val="0000FF"/>
                        </a:solidFill>
                        <a:effectLst/>
                        <a:latin typeface="+mn-lt"/>
                        <a:ea typeface="SimSun" panose="02010600030101010101" pitchFamily="2" charset="-122"/>
                        <a:cs typeface="+mn-cs"/>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altLang="zh-CN" sz="1050" kern="1200" dirty="0" smtClean="0">
                          <a:solidFill>
                            <a:schemeClr val="dk1"/>
                          </a:solidFill>
                          <a:effectLst/>
                          <a:latin typeface="+mn-lt"/>
                          <a:ea typeface="SimSun" panose="02010600030101010101" pitchFamily="2" charset="-122"/>
                          <a:cs typeface="+mn-cs"/>
                        </a:rPr>
                        <a:t>TS28.531/28.532/28.533/28.541</a:t>
                      </a: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050" kern="1200" dirty="0" smtClean="0">
                          <a:solidFill>
                            <a:schemeClr val="dk1"/>
                          </a:solidFill>
                          <a:effectLst/>
                          <a:latin typeface="+mn-lt"/>
                          <a:ea typeface="SimSun" panose="02010600030101010101" pitchFamily="2" charset="-122"/>
                          <a:cs typeface="+mn-cs"/>
                        </a:rPr>
                        <a:t>SP-200463</a:t>
                      </a:r>
                      <a:endParaRPr lang="sv-SE" sz="1050" kern="1200" dirty="0">
                        <a:solidFill>
                          <a:schemeClr val="dk1"/>
                        </a:solidFill>
                        <a:effectLst/>
                        <a:latin typeface="+mn-lt"/>
                        <a:ea typeface="SimSun" panose="02010600030101010101" pitchFamily="2" charset="-122"/>
                        <a:cs typeface="+mn-cs"/>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altLang="zh-CN" sz="1050" b="0" kern="1200" dirty="0" smtClean="0">
                          <a:solidFill>
                            <a:schemeClr val="dk1"/>
                          </a:solidFill>
                          <a:effectLst/>
                          <a:latin typeface="+mn-lt"/>
                          <a:ea typeface="SimSun" panose="02010600030101010101" pitchFamily="2" charset="-122"/>
                          <a:cs typeface="+mn-cs"/>
                        </a:rPr>
                        <a:t>SA#95 (Mar.2022)</a:t>
                      </a:r>
                      <a:endParaRPr lang="sv-SE" altLang="zh-CN" sz="1050" b="0" kern="1200" dirty="0">
                        <a:solidFill>
                          <a:schemeClr val="dk1"/>
                        </a:solidFill>
                        <a:effectLst/>
                        <a:latin typeface="+mn-lt"/>
                        <a:ea typeface="SimSun" panose="02010600030101010101" pitchFamily="2" charset="-122"/>
                        <a:cs typeface="+mn-cs"/>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050" kern="1200" dirty="0" smtClean="0">
                          <a:solidFill>
                            <a:schemeClr val="dk1"/>
                          </a:solidFill>
                          <a:effectLst/>
                          <a:latin typeface="+mn-lt"/>
                          <a:ea typeface="SimSun" panose="02010600030101010101" pitchFamily="2" charset="-122"/>
                          <a:cs typeface="+mn-cs"/>
                        </a:rPr>
                        <a:t>Huawei</a:t>
                      </a:r>
                      <a:endParaRPr lang="sv-SE" sz="1050" kern="1200" dirty="0">
                        <a:solidFill>
                          <a:schemeClr val="dk1"/>
                        </a:solidFill>
                        <a:effectLst/>
                        <a:latin typeface="+mn-lt"/>
                        <a:ea typeface="SimSun" panose="02010600030101010101" pitchFamily="2" charset="-122"/>
                        <a:cs typeface="+mn-cs"/>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050" kern="1200" dirty="0" smtClean="0">
                          <a:solidFill>
                            <a:schemeClr val="dk1"/>
                          </a:solidFill>
                          <a:effectLst/>
                          <a:latin typeface="+mn-lt"/>
                          <a:ea typeface="SimSun" panose="02010600030101010101" pitchFamily="2" charset="-122"/>
                          <a:cs typeface="+mn-cs"/>
                        </a:rPr>
                        <a:t>SA2</a:t>
                      </a:r>
                      <a:endParaRPr lang="sv-SE" sz="1050" kern="1200" dirty="0">
                        <a:solidFill>
                          <a:schemeClr val="dk1"/>
                        </a:solidFill>
                        <a:effectLst/>
                        <a:latin typeface="+mn-lt"/>
                        <a:ea typeface="SimSun" panose="02010600030101010101" pitchFamily="2" charset="-122"/>
                        <a:cs typeface="+mn-cs"/>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050" kern="1200" dirty="0" smtClean="0">
                          <a:solidFill>
                            <a:schemeClr val="dk1"/>
                          </a:solidFill>
                          <a:effectLst/>
                          <a:latin typeface="+mn-lt"/>
                          <a:ea typeface="SimSun" panose="02010600030101010101" pitchFamily="2" charset="-122"/>
                          <a:cs typeface="+mn-cs"/>
                        </a:rPr>
                        <a:t>Tenant</a:t>
                      </a:r>
                      <a:endParaRPr lang="sv-SE" sz="1050" kern="1200" dirty="0">
                        <a:solidFill>
                          <a:schemeClr val="dk1"/>
                        </a:solidFill>
                        <a:effectLst/>
                        <a:latin typeface="+mn-lt"/>
                        <a:ea typeface="SimSun" panose="02010600030101010101" pitchFamily="2" charset="-122"/>
                        <a:cs typeface="+mn-cs"/>
                      </a:endParaRPr>
                    </a:p>
                  </a:txBody>
                  <a:tcPr marL="68580" marR="68580" marT="0" marB="0" anchor="ctr">
                    <a:solidFill>
                      <a:schemeClr val="tx2">
                        <a:lumMod val="20000"/>
                        <a:lumOff val="80000"/>
                      </a:schemeClr>
                    </a:solidFill>
                  </a:tcPr>
                </a:tc>
              </a:tr>
              <a:tr h="192405">
                <a:tc>
                  <a:txBody>
                    <a:bodyPr/>
                    <a:lstStyle/>
                    <a:p>
                      <a:pPr algn="ctr">
                        <a:spcAft>
                          <a:spcPts val="0"/>
                        </a:spcAft>
                      </a:pPr>
                      <a:r>
                        <a:rPr lang="en-US" altLang="zh-CN" sz="1200" b="1" dirty="0" smtClean="0">
                          <a:solidFill>
                            <a:schemeClr val="tx1"/>
                          </a:solidFill>
                          <a:effectLst/>
                          <a:latin typeface="+mn-lt"/>
                          <a:ea typeface="+mn-ea"/>
                        </a:rPr>
                        <a:t>MSAC</a:t>
                      </a:r>
                      <a:endParaRPr lang="zh-CN" sz="1200" b="1" dirty="0">
                        <a:solidFill>
                          <a:schemeClr val="tx1"/>
                        </a:solidFill>
                        <a:effectLst/>
                        <a:latin typeface="+mn-lt"/>
                        <a:ea typeface="宋体" panose="02010600030101010101" pitchFamily="2" charset="-122"/>
                      </a:endParaRPr>
                    </a:p>
                  </a:txBody>
                  <a:tcPr marL="9525" marR="9525" marT="9525" marB="9525">
                    <a:solidFill>
                      <a:schemeClr val="tx2">
                        <a:lumMod val="20000"/>
                        <a:lumOff val="80000"/>
                      </a:schemeClr>
                    </a:solidFill>
                  </a:tcPr>
                </a:tc>
                <a:tc>
                  <a:txBody>
                    <a:bodyPr/>
                    <a:lstStyle/>
                    <a:p>
                      <a:pPr algn="l">
                        <a:spcAft>
                          <a:spcPts val="0"/>
                        </a:spcAft>
                      </a:pPr>
                      <a:r>
                        <a:rPr lang="en-US" altLang="zh-CN" sz="1200" dirty="0" smtClean="0">
                          <a:effectLst/>
                          <a:latin typeface="+mn-lt"/>
                          <a:ea typeface="+mn-ea"/>
                        </a:rPr>
                        <a:t>Access control for management service</a:t>
                      </a:r>
                      <a:endParaRPr lang="zh-CN" sz="1200" dirty="0">
                        <a:effectLst/>
                        <a:latin typeface="+mn-lt"/>
                        <a:ea typeface="宋体" panose="02010600030101010101" pitchFamily="2" charset="-122"/>
                      </a:endParaRPr>
                    </a:p>
                  </a:txBody>
                  <a:tcPr marL="9525" marR="9525" marT="9525" marB="9525">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1200"/>
                        </a:spcBef>
                        <a:spcAft>
                          <a:spcPts val="0"/>
                        </a:spcAft>
                        <a:buClrTx/>
                        <a:buSzTx/>
                        <a:buFontTx/>
                        <a:buNone/>
                        <a:tabLst/>
                        <a:defRPr/>
                      </a:pPr>
                      <a:r>
                        <a:rPr lang="sv-SE" sz="1050" kern="1200" dirty="0" smtClean="0">
                          <a:solidFill>
                            <a:schemeClr val="dk1"/>
                          </a:solidFill>
                          <a:effectLst/>
                          <a:latin typeface="+mn-lt"/>
                          <a:ea typeface="SimSun" panose="02010600030101010101" pitchFamily="2" charset="-122"/>
                          <a:cs typeface="+mn-cs"/>
                        </a:rPr>
                        <a:t>0</a:t>
                      </a:r>
                      <a:r>
                        <a:rPr lang="en-US" altLang="zh-CN" sz="1050" kern="1200" dirty="0" smtClean="0">
                          <a:solidFill>
                            <a:schemeClr val="dk1"/>
                          </a:solidFill>
                          <a:effectLst/>
                          <a:latin typeface="+mn-lt"/>
                          <a:ea typeface="SimSun" panose="02010600030101010101" pitchFamily="2" charset="-122"/>
                          <a:cs typeface="+mn-cs"/>
                        </a:rPr>
                        <a:t>%-&gt;</a:t>
                      </a:r>
                      <a:r>
                        <a:rPr lang="sv-SE" sz="1050" kern="1200" dirty="0" smtClean="0">
                          <a:solidFill>
                            <a:schemeClr val="dk1"/>
                          </a:solidFill>
                          <a:effectLst/>
                          <a:latin typeface="+mn-lt"/>
                          <a:ea typeface="SimSun" panose="02010600030101010101" pitchFamily="2" charset="-122"/>
                          <a:cs typeface="+mn-cs"/>
                        </a:rPr>
                        <a:t>10%-&gt;50%</a:t>
                      </a:r>
                      <a:r>
                        <a:rPr lang="en-US" altLang="zh-CN" sz="1050" kern="1200" dirty="0" smtClean="0">
                          <a:solidFill>
                            <a:schemeClr val="dk1"/>
                          </a:solidFill>
                          <a:effectLst/>
                          <a:latin typeface="+mn-lt"/>
                          <a:ea typeface="+mn-ea"/>
                          <a:cs typeface="+mn-cs"/>
                        </a:rPr>
                        <a:t>-&gt;60%</a:t>
                      </a:r>
                      <a:endParaRPr lang="sv-SE" altLang="zh-CN" sz="1050" kern="1200" dirty="0" smtClean="0">
                        <a:solidFill>
                          <a:schemeClr val="dk1"/>
                        </a:solidFill>
                        <a:effectLst/>
                        <a:latin typeface="+mn-lt"/>
                        <a:ea typeface="+mn-ea"/>
                        <a:cs typeface="+mn-cs"/>
                      </a:endParaRPr>
                    </a:p>
                    <a:p>
                      <a:pPr marL="0" marR="0" lvl="0" indent="0" algn="ctr" defTabSz="1219170" rtl="0" eaLnBrk="1" fontAlgn="auto" latinLnBrk="0" hangingPunct="1">
                        <a:lnSpc>
                          <a:spcPct val="100000"/>
                        </a:lnSpc>
                        <a:spcBef>
                          <a:spcPts val="1200"/>
                        </a:spcBef>
                        <a:spcAft>
                          <a:spcPts val="0"/>
                        </a:spcAft>
                        <a:buClrTx/>
                        <a:buSzTx/>
                        <a:buFontTx/>
                        <a:buNone/>
                        <a:tabLst/>
                        <a:defRPr/>
                      </a:pPr>
                      <a:endParaRPr lang="sv-SE" sz="1050" kern="1200" dirty="0">
                        <a:solidFill>
                          <a:schemeClr val="dk1"/>
                        </a:solidFill>
                        <a:effectLst/>
                        <a:latin typeface="+mn-lt"/>
                        <a:ea typeface="SimSun" panose="02010600030101010101" pitchFamily="2" charset="-122"/>
                        <a:cs typeface="+mn-cs"/>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altLang="zh-CN" sz="1050" kern="1200" dirty="0" smtClean="0">
                          <a:solidFill>
                            <a:schemeClr val="dk1"/>
                          </a:solidFill>
                          <a:effectLst/>
                          <a:latin typeface="+mn-lt"/>
                          <a:ea typeface="SimSun" panose="02010600030101010101" pitchFamily="2" charset="-122"/>
                          <a:cs typeface="+mn-cs"/>
                        </a:rPr>
                        <a:t>TS28.533/28.622/28.623/28.532</a:t>
                      </a:r>
                    </a:p>
                    <a:p>
                      <a:pPr marL="0" marR="0" lvl="0" indent="0" algn="ctr" defTabSz="1219170" rtl="0" eaLnBrk="1" fontAlgn="auto" latinLnBrk="0" hangingPunct="1">
                        <a:lnSpc>
                          <a:spcPct val="100000"/>
                        </a:lnSpc>
                        <a:spcBef>
                          <a:spcPts val="0"/>
                        </a:spcBef>
                        <a:spcAft>
                          <a:spcPts val="0"/>
                        </a:spcAft>
                        <a:buClrTx/>
                        <a:buSzTx/>
                        <a:buFontTx/>
                        <a:buNone/>
                        <a:tabLst/>
                        <a:defRPr/>
                      </a:pPr>
                      <a:endParaRPr lang="en-US" altLang="zh-CN" sz="1050" kern="1200" dirty="0" smtClean="0">
                        <a:solidFill>
                          <a:schemeClr val="dk1"/>
                        </a:solidFill>
                        <a:effectLst/>
                        <a:latin typeface="+mn-lt"/>
                        <a:ea typeface="SimSun" panose="02010600030101010101" pitchFamily="2" charset="-122"/>
                        <a:cs typeface="+mn-cs"/>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050" kern="1200" dirty="0" smtClean="0">
                          <a:solidFill>
                            <a:schemeClr val="dk1"/>
                          </a:solidFill>
                          <a:effectLst/>
                          <a:latin typeface="+mn-lt"/>
                          <a:ea typeface="SimSun" panose="02010600030101010101" pitchFamily="2" charset="-122"/>
                          <a:cs typeface="+mn-cs"/>
                        </a:rPr>
                        <a:t>SP-210859</a:t>
                      </a:r>
                      <a:endParaRPr lang="sv-SE" sz="1050" kern="1200" dirty="0">
                        <a:solidFill>
                          <a:schemeClr val="dk1"/>
                        </a:solidFill>
                        <a:effectLst/>
                        <a:latin typeface="+mn-lt"/>
                        <a:ea typeface="SimSun" panose="02010600030101010101" pitchFamily="2" charset="-122"/>
                        <a:cs typeface="+mn-cs"/>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altLang="zh-CN" sz="1050" b="0" kern="1200" dirty="0" smtClean="0">
                          <a:solidFill>
                            <a:schemeClr val="dk1"/>
                          </a:solidFill>
                          <a:effectLst/>
                          <a:latin typeface="+mn-lt"/>
                          <a:ea typeface="SimSun" panose="02010600030101010101" pitchFamily="2" charset="-122"/>
                          <a:cs typeface="+mn-cs"/>
                        </a:rPr>
                        <a:t>SA#95 (Mar.2022)</a:t>
                      </a:r>
                    </a:p>
                    <a:p>
                      <a:pPr marL="0" marR="0" lvl="0" indent="0" algn="ctr" defTabSz="1219170" rtl="0" eaLnBrk="1" fontAlgn="auto" latinLnBrk="0" hangingPunct="1">
                        <a:lnSpc>
                          <a:spcPct val="100000"/>
                        </a:lnSpc>
                        <a:spcBef>
                          <a:spcPts val="0"/>
                        </a:spcBef>
                        <a:spcAft>
                          <a:spcPts val="0"/>
                        </a:spcAft>
                        <a:buClrTx/>
                        <a:buSzTx/>
                        <a:buFontTx/>
                        <a:buNone/>
                        <a:tabLst/>
                        <a:defRPr/>
                      </a:pPr>
                      <a:r>
                        <a:rPr lang="en-GB" altLang="zh-CN" sz="1050" b="1" kern="1200" dirty="0" smtClean="0">
                          <a:solidFill>
                            <a:schemeClr val="tx1"/>
                          </a:solidFill>
                          <a:effectLst/>
                          <a:latin typeface="+mn-lt"/>
                          <a:ea typeface="+mn-ea"/>
                          <a:cs typeface="Arial" panose="020B0604020202020204" pitchFamily="34" charset="0"/>
                        </a:rPr>
                        <a:t>-&gt;SA#96 (Jun. 2022)</a:t>
                      </a:r>
                      <a:endParaRPr lang="sv-SE" altLang="zh-CN" sz="1050" b="1" kern="1200" dirty="0">
                        <a:solidFill>
                          <a:schemeClr val="dk1"/>
                        </a:solidFill>
                        <a:effectLst/>
                        <a:latin typeface="+mn-lt"/>
                        <a:ea typeface="SimSun" panose="02010600030101010101" pitchFamily="2" charset="-122"/>
                        <a:cs typeface="+mn-cs"/>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050" kern="1200" dirty="0" smtClean="0">
                          <a:solidFill>
                            <a:schemeClr val="dk1"/>
                          </a:solidFill>
                          <a:effectLst/>
                          <a:latin typeface="+mn-lt"/>
                          <a:ea typeface="SimSun" panose="02010600030101010101" pitchFamily="2" charset="-122"/>
                          <a:cs typeface="+mn-cs"/>
                        </a:rPr>
                        <a:t>Nokia</a:t>
                      </a:r>
                      <a:endParaRPr lang="sv-SE" sz="1050" kern="1200" dirty="0">
                        <a:solidFill>
                          <a:schemeClr val="dk1"/>
                        </a:solidFill>
                        <a:effectLst/>
                        <a:latin typeface="+mn-lt"/>
                        <a:ea typeface="SimSun" panose="02010600030101010101" pitchFamily="2" charset="-122"/>
                        <a:cs typeface="+mn-cs"/>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050" kern="1200" smtClean="0">
                          <a:solidFill>
                            <a:schemeClr val="dk1"/>
                          </a:solidFill>
                          <a:effectLst/>
                          <a:latin typeface="+mn-lt"/>
                          <a:ea typeface="SimSun" panose="02010600030101010101" pitchFamily="2" charset="-122"/>
                          <a:cs typeface="+mn-cs"/>
                        </a:rPr>
                        <a:t>SA3</a:t>
                      </a:r>
                      <a:endParaRPr lang="sv-SE" sz="1050" kern="1200" dirty="0">
                        <a:solidFill>
                          <a:schemeClr val="dk1"/>
                        </a:solidFill>
                        <a:effectLst/>
                        <a:latin typeface="+mn-lt"/>
                        <a:ea typeface="SimSun" panose="02010600030101010101" pitchFamily="2" charset="-122"/>
                        <a:cs typeface="+mn-cs"/>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lang="sv-SE" sz="1050" kern="1200" dirty="0">
                        <a:solidFill>
                          <a:schemeClr val="dk1"/>
                        </a:solidFill>
                        <a:effectLst/>
                        <a:latin typeface="+mn-lt"/>
                        <a:ea typeface="SimSun" panose="02010600030101010101" pitchFamily="2" charset="-122"/>
                        <a:cs typeface="+mn-cs"/>
                      </a:endParaRPr>
                    </a:p>
                  </a:txBody>
                  <a:tcPr marL="68580" marR="68580" marT="0" marB="0" anchor="ctr">
                    <a:solidFill>
                      <a:schemeClr val="tx2">
                        <a:lumMod val="20000"/>
                        <a:lumOff val="80000"/>
                      </a:schemeClr>
                    </a:solidFill>
                  </a:tcPr>
                </a:tc>
              </a:tr>
              <a:tr h="192405">
                <a:tc>
                  <a:txBody>
                    <a:bodyPr/>
                    <a:lstStyle/>
                    <a:p>
                      <a:pPr algn="ctr">
                        <a:spcAft>
                          <a:spcPts val="0"/>
                        </a:spcAft>
                      </a:pPr>
                      <a:r>
                        <a:rPr lang="en-US" altLang="zh-CN" sz="1200" b="1" smtClean="0">
                          <a:solidFill>
                            <a:schemeClr val="tx1"/>
                          </a:solidFill>
                        </a:rPr>
                        <a:t>eNETSLICE_PRO</a:t>
                      </a:r>
                      <a:endParaRPr lang="zh-CN" sz="1200" b="1" dirty="0">
                        <a:solidFill>
                          <a:schemeClr val="tx1"/>
                        </a:solidFill>
                        <a:effectLst/>
                        <a:latin typeface="+mn-lt"/>
                        <a:ea typeface="宋体" panose="02010600030101010101" pitchFamily="2" charset="-122"/>
                      </a:endParaRPr>
                    </a:p>
                  </a:txBody>
                  <a:tcPr marL="9525" marR="9525" marT="9525" marB="9525">
                    <a:solidFill>
                      <a:schemeClr val="tx2">
                        <a:lumMod val="20000"/>
                        <a:lumOff val="80000"/>
                      </a:schemeClr>
                    </a:solidFill>
                  </a:tcPr>
                </a:tc>
                <a:tc>
                  <a:txBody>
                    <a:bodyPr/>
                    <a:lstStyle/>
                    <a:p>
                      <a:pPr algn="l">
                        <a:spcAft>
                          <a:spcPts val="0"/>
                        </a:spcAft>
                      </a:pPr>
                      <a:r>
                        <a:rPr lang="en-US" altLang="zh-CN" sz="1200" smtClean="0">
                          <a:effectLst/>
                          <a:latin typeface="+mn-lt"/>
                          <a:ea typeface="+mn-ea"/>
                        </a:rPr>
                        <a:t>Network slice provisioning enhancement</a:t>
                      </a:r>
                      <a:endParaRPr lang="zh-CN" sz="1200" dirty="0">
                        <a:effectLst/>
                        <a:latin typeface="+mn-lt"/>
                        <a:ea typeface="宋体" panose="02010600030101010101" pitchFamily="2" charset="-122"/>
                      </a:endParaRPr>
                    </a:p>
                  </a:txBody>
                  <a:tcPr marL="9525" marR="9525" marT="9525" marB="9525">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1200"/>
                        </a:spcBef>
                        <a:spcAft>
                          <a:spcPts val="0"/>
                        </a:spcAft>
                        <a:buClrTx/>
                        <a:buSzTx/>
                        <a:buFontTx/>
                        <a:buNone/>
                        <a:tabLst/>
                        <a:defRPr/>
                      </a:pPr>
                      <a:r>
                        <a:rPr lang="sv-SE" sz="1050" kern="1200" dirty="0" smtClean="0">
                          <a:solidFill>
                            <a:schemeClr val="dk1"/>
                          </a:solidFill>
                          <a:effectLst/>
                          <a:latin typeface="+mn-lt"/>
                          <a:ea typeface="SimSun" panose="02010600030101010101" pitchFamily="2" charset="-122"/>
                          <a:cs typeface="+mn-cs"/>
                        </a:rPr>
                        <a:t>0%-&gt;0</a:t>
                      </a:r>
                      <a:r>
                        <a:rPr lang="en-US" altLang="zh-CN" sz="1050" b="0" kern="1200" dirty="0" smtClean="0">
                          <a:solidFill>
                            <a:schemeClr val="tx1"/>
                          </a:solidFill>
                          <a:effectLst/>
                          <a:latin typeface="+mn-lt"/>
                          <a:ea typeface="+mn-ea"/>
                          <a:cs typeface="Arial" panose="020B0604020202020204" pitchFamily="34" charset="0"/>
                        </a:rPr>
                        <a:t>%-&gt;50%</a:t>
                      </a:r>
                      <a:endParaRPr lang="sv-SE" sz="1050" kern="1200" dirty="0">
                        <a:solidFill>
                          <a:schemeClr val="dk1"/>
                        </a:solidFill>
                        <a:effectLst/>
                        <a:latin typeface="+mn-lt"/>
                        <a:ea typeface="SimSun" panose="02010600030101010101" pitchFamily="2" charset="-122"/>
                        <a:cs typeface="+mn-cs"/>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altLang="zh-CN" sz="1050" kern="1200" smtClean="0">
                          <a:solidFill>
                            <a:schemeClr val="dk1"/>
                          </a:solidFill>
                          <a:effectLst/>
                          <a:latin typeface="+mn-lt"/>
                          <a:ea typeface="SimSun" panose="02010600030101010101" pitchFamily="2" charset="-122"/>
                          <a:cs typeface="+mn-cs"/>
                        </a:rPr>
                        <a:t>TS 28.531/28.541</a:t>
                      </a:r>
                      <a:endParaRPr lang="en-US" altLang="zh-CN" sz="1050" kern="1200" dirty="0" smtClean="0">
                        <a:solidFill>
                          <a:schemeClr val="dk1"/>
                        </a:solidFill>
                        <a:effectLst/>
                        <a:latin typeface="+mn-lt"/>
                        <a:ea typeface="SimSun" panose="02010600030101010101" pitchFamily="2" charset="-122"/>
                        <a:cs typeface="+mn-cs"/>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050" kern="1200" smtClean="0">
                          <a:solidFill>
                            <a:schemeClr val="dk1"/>
                          </a:solidFill>
                          <a:effectLst/>
                          <a:latin typeface="+mn-lt"/>
                          <a:ea typeface="SimSun" panose="02010600030101010101" pitchFamily="2" charset="-122"/>
                          <a:cs typeface="+mn-cs"/>
                        </a:rPr>
                        <a:t>S5-215497</a:t>
                      </a:r>
                      <a:endParaRPr lang="sv-SE" sz="1050" kern="1200" dirty="0">
                        <a:solidFill>
                          <a:schemeClr val="dk1"/>
                        </a:solidFill>
                        <a:effectLst/>
                        <a:latin typeface="+mn-lt"/>
                        <a:ea typeface="SimSun" panose="02010600030101010101" pitchFamily="2" charset="-122"/>
                        <a:cs typeface="+mn-cs"/>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altLang="zh-CN" sz="1050" b="0" kern="1200" dirty="0" smtClean="0">
                          <a:solidFill>
                            <a:schemeClr val="dk1"/>
                          </a:solidFill>
                          <a:effectLst/>
                          <a:latin typeface="+mn-lt"/>
                          <a:ea typeface="SimSun" panose="02010600030101010101" pitchFamily="2" charset="-122"/>
                          <a:cs typeface="+mn-cs"/>
                        </a:rPr>
                        <a:t>SA#95 (Mar. 2022)</a:t>
                      </a:r>
                    </a:p>
                    <a:p>
                      <a:pPr marL="0" marR="0" lvl="0" indent="0" algn="ctr" defTabSz="1219170" rtl="0" eaLnBrk="1" fontAlgn="auto" latinLnBrk="0" hangingPunct="1">
                        <a:lnSpc>
                          <a:spcPct val="100000"/>
                        </a:lnSpc>
                        <a:spcBef>
                          <a:spcPts val="0"/>
                        </a:spcBef>
                        <a:spcAft>
                          <a:spcPts val="0"/>
                        </a:spcAft>
                        <a:buClrTx/>
                        <a:buSzTx/>
                        <a:buFontTx/>
                        <a:buNone/>
                        <a:tabLst/>
                        <a:defRPr/>
                      </a:pPr>
                      <a:r>
                        <a:rPr lang="en-GB" altLang="zh-CN" sz="1050" b="1" kern="1200" dirty="0" smtClean="0">
                          <a:solidFill>
                            <a:schemeClr val="tx1"/>
                          </a:solidFill>
                          <a:effectLst/>
                          <a:latin typeface="+mn-lt"/>
                          <a:ea typeface="+mn-ea"/>
                          <a:cs typeface="Arial" panose="020B0604020202020204" pitchFamily="34" charset="0"/>
                        </a:rPr>
                        <a:t>-&gt;SA#96 (Jun. 2022)</a:t>
                      </a:r>
                      <a:endParaRPr lang="sv-SE" altLang="zh-CN" sz="1050" b="1" kern="1200" dirty="0">
                        <a:solidFill>
                          <a:schemeClr val="dk1"/>
                        </a:solidFill>
                        <a:effectLst/>
                        <a:latin typeface="+mn-lt"/>
                        <a:ea typeface="SimSun" panose="02010600030101010101" pitchFamily="2" charset="-122"/>
                        <a:cs typeface="+mn-cs"/>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050" kern="1200" smtClean="0">
                          <a:solidFill>
                            <a:schemeClr val="dk1"/>
                          </a:solidFill>
                          <a:effectLst/>
                          <a:latin typeface="+mn-lt"/>
                          <a:ea typeface="SimSun" panose="02010600030101010101" pitchFamily="2" charset="-122"/>
                          <a:cs typeface="+mn-cs"/>
                        </a:rPr>
                        <a:t>Samsung</a:t>
                      </a:r>
                      <a:endParaRPr lang="sv-SE" sz="1050" kern="1200" dirty="0">
                        <a:solidFill>
                          <a:schemeClr val="dk1"/>
                        </a:solidFill>
                        <a:effectLst/>
                        <a:latin typeface="+mn-lt"/>
                        <a:ea typeface="SimSun" panose="02010600030101010101" pitchFamily="2" charset="-122"/>
                        <a:cs typeface="+mn-cs"/>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lang="sv-SE" sz="1050" kern="1200" dirty="0">
                        <a:solidFill>
                          <a:schemeClr val="dk1"/>
                        </a:solidFill>
                        <a:effectLst/>
                        <a:latin typeface="+mn-lt"/>
                        <a:ea typeface="SimSun" panose="02010600030101010101" pitchFamily="2" charset="-122"/>
                        <a:cs typeface="+mn-cs"/>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050" kern="1200" dirty="0" smtClean="0">
                          <a:solidFill>
                            <a:schemeClr val="dk1"/>
                          </a:solidFill>
                          <a:effectLst/>
                          <a:latin typeface="+mn-lt"/>
                          <a:ea typeface="SimSun" panose="02010600030101010101" pitchFamily="2" charset="-122"/>
                          <a:cs typeface="+mn-cs"/>
                        </a:rPr>
                        <a:t>Slicing</a:t>
                      </a:r>
                      <a:endParaRPr lang="sv-SE" sz="1050" kern="1200" dirty="0">
                        <a:solidFill>
                          <a:schemeClr val="dk1"/>
                        </a:solidFill>
                        <a:effectLst/>
                        <a:latin typeface="+mn-lt"/>
                        <a:ea typeface="SimSun" panose="02010600030101010101" pitchFamily="2" charset="-122"/>
                        <a:cs typeface="+mn-cs"/>
                      </a:endParaRPr>
                    </a:p>
                  </a:txBody>
                  <a:tcPr marL="68580" marR="68580" marT="0" marB="0" anchor="ctr">
                    <a:solidFill>
                      <a:schemeClr val="tx2">
                        <a:lumMod val="20000"/>
                        <a:lumOff val="80000"/>
                      </a:schemeClr>
                    </a:solidFill>
                  </a:tcPr>
                </a:tc>
              </a:tr>
            </a:tbl>
          </a:graphicData>
        </a:graphic>
      </p:graphicFrame>
      <p:sp>
        <p:nvSpPr>
          <p:cNvPr id="6" name="矩形 5"/>
          <p:cNvSpPr/>
          <p:nvPr/>
        </p:nvSpPr>
        <p:spPr>
          <a:xfrm>
            <a:off x="205572" y="4062800"/>
            <a:ext cx="5562768" cy="2308324"/>
          </a:xfrm>
          <a:prstGeom prst="rect">
            <a:avLst/>
          </a:prstGeom>
        </p:spPr>
        <p:txBody>
          <a:bodyPr wrap="square">
            <a:spAutoFit/>
          </a:bodyPr>
          <a:lstStyle/>
          <a:p>
            <a:pPr lvl="0" defTabSz="1219170" eaLnBrk="1" fontAlgn="auto" hangingPunct="1">
              <a:spcBef>
                <a:spcPts val="0"/>
              </a:spcBef>
              <a:spcAft>
                <a:spcPts val="0"/>
              </a:spcAft>
              <a:defRPr/>
            </a:pPr>
            <a:r>
              <a:rPr lang="en-US" altLang="zh-CN" sz="1200" b="1" dirty="0" smtClean="0">
                <a:solidFill>
                  <a:srgbClr val="FF0000"/>
                </a:solidFill>
                <a:latin typeface="Calibri" pitchFamily="34" charset="0"/>
                <a:cs typeface="Arial" charset="0"/>
              </a:rPr>
              <a:t>OAM_NPN: </a:t>
            </a:r>
            <a:endParaRPr lang="en-US" altLang="zh-CN" sz="1200" dirty="0">
              <a:solidFill>
                <a:srgbClr val="FF0000"/>
              </a:solidFill>
              <a:latin typeface="Calibri" pitchFamily="34" charset="0"/>
              <a:cs typeface="Arial" charset="0"/>
            </a:endParaRPr>
          </a:p>
          <a:p>
            <a:pPr marL="285750" lvl="0" indent="-285750" defTabSz="1219170" eaLnBrk="1" fontAlgn="auto" hangingPunct="1">
              <a:spcBef>
                <a:spcPts val="0"/>
              </a:spcBef>
              <a:spcAft>
                <a:spcPts val="0"/>
              </a:spcAft>
              <a:buFont typeface="Wingdings" panose="05000000000000000000" pitchFamily="2" charset="2"/>
              <a:buChar char="Ø"/>
              <a:defRPr/>
            </a:pPr>
            <a:r>
              <a:rPr lang="en-US" altLang="zh-CN" sz="1200" dirty="0" smtClean="0">
                <a:solidFill>
                  <a:prstClr val="black"/>
                </a:solidFill>
                <a:latin typeface="Calibri" pitchFamily="34" charset="0"/>
                <a:cs typeface="Arial" charset="0"/>
              </a:rPr>
              <a:t>Agreed </a:t>
            </a:r>
            <a:r>
              <a:rPr lang="en-US" altLang="zh-CN" sz="1200" dirty="0">
                <a:solidFill>
                  <a:prstClr val="black"/>
                </a:solidFill>
                <a:latin typeface="Calibri" pitchFamily="34" charset="0"/>
                <a:cs typeface="Arial" charset="0"/>
              </a:rPr>
              <a:t>solutions for management of SNPN.</a:t>
            </a:r>
          </a:p>
          <a:p>
            <a:pPr marL="285750" lvl="0" indent="-285750" defTabSz="1219170" eaLnBrk="1" fontAlgn="auto" hangingPunct="1">
              <a:spcBef>
                <a:spcPts val="0"/>
              </a:spcBef>
              <a:spcAft>
                <a:spcPts val="0"/>
              </a:spcAft>
              <a:buFont typeface="Wingdings" panose="05000000000000000000" pitchFamily="2" charset="2"/>
              <a:buChar char="Ø"/>
              <a:defRPr/>
            </a:pPr>
            <a:r>
              <a:rPr lang="en-US" altLang="zh-CN" sz="1200" dirty="0" smtClean="0">
                <a:solidFill>
                  <a:prstClr val="black"/>
                </a:solidFill>
                <a:latin typeface="Calibri" pitchFamily="34" charset="0"/>
                <a:cs typeface="Arial" charset="0"/>
              </a:rPr>
              <a:t>Agreed </a:t>
            </a:r>
            <a:r>
              <a:rPr lang="en-US" altLang="zh-CN" sz="1200" dirty="0">
                <a:solidFill>
                  <a:prstClr val="black"/>
                </a:solidFill>
                <a:latin typeface="Calibri" pitchFamily="34" charset="0"/>
                <a:cs typeface="Arial" charset="0"/>
              </a:rPr>
              <a:t>solutions for management of </a:t>
            </a:r>
            <a:r>
              <a:rPr lang="en-US" altLang="zh-CN" sz="1200" dirty="0" smtClean="0">
                <a:solidFill>
                  <a:prstClr val="black"/>
                </a:solidFill>
                <a:latin typeface="Calibri" pitchFamily="34" charset="0"/>
                <a:cs typeface="Arial" charset="0"/>
              </a:rPr>
              <a:t>PNI-NPN</a:t>
            </a:r>
          </a:p>
          <a:p>
            <a:pPr marL="285750" lvl="0" indent="-285750" defTabSz="1219170" eaLnBrk="1" fontAlgn="auto" hangingPunct="1">
              <a:spcBef>
                <a:spcPts val="0"/>
              </a:spcBef>
              <a:spcAft>
                <a:spcPts val="0"/>
              </a:spcAft>
              <a:buFont typeface="Wingdings" panose="05000000000000000000" pitchFamily="2" charset="2"/>
              <a:buChar char="Ø"/>
              <a:defRPr/>
            </a:pPr>
            <a:r>
              <a:rPr lang="en-US" altLang="zh-CN" sz="1200" dirty="0">
                <a:solidFill>
                  <a:prstClr val="black"/>
                </a:solidFill>
                <a:latin typeface="Calibri" pitchFamily="34" charset="0"/>
                <a:cs typeface="Arial" charset="0"/>
              </a:rPr>
              <a:t>Agreed to send the draft TS 28.557 for SA Approval</a:t>
            </a:r>
          </a:p>
          <a:p>
            <a:pPr defTabSz="1219170" eaLnBrk="1" fontAlgn="auto" hangingPunct="1">
              <a:spcBef>
                <a:spcPts val="0"/>
              </a:spcBef>
              <a:spcAft>
                <a:spcPts val="0"/>
              </a:spcAft>
              <a:defRPr/>
            </a:pPr>
            <a:endParaRPr lang="en-US" altLang="zh-CN" sz="1200" b="1" dirty="0" smtClean="0">
              <a:solidFill>
                <a:prstClr val="black"/>
              </a:solidFill>
              <a:latin typeface="Calibri" pitchFamily="34" charset="0"/>
              <a:cs typeface="Arial" charset="0"/>
            </a:endParaRPr>
          </a:p>
          <a:p>
            <a:pPr defTabSz="1219170" eaLnBrk="1" fontAlgn="auto" hangingPunct="1">
              <a:spcBef>
                <a:spcPts val="0"/>
              </a:spcBef>
              <a:spcAft>
                <a:spcPts val="0"/>
              </a:spcAft>
              <a:defRPr/>
            </a:pPr>
            <a:r>
              <a:rPr lang="en-US" altLang="zh-CN" sz="1200" b="1" dirty="0" err="1" smtClean="0">
                <a:solidFill>
                  <a:srgbClr val="FF0000"/>
                </a:solidFill>
                <a:latin typeface="Calibri" pitchFamily="34" charset="0"/>
                <a:cs typeface="Arial" charset="0"/>
              </a:rPr>
              <a:t>eMEMTANE</a:t>
            </a:r>
            <a:r>
              <a:rPr lang="en-US" altLang="zh-CN" sz="1200" b="1" dirty="0" smtClean="0">
                <a:solidFill>
                  <a:srgbClr val="FF0000"/>
                </a:solidFill>
                <a:latin typeface="Calibri" pitchFamily="34" charset="0"/>
                <a:cs typeface="Arial" charset="0"/>
              </a:rPr>
              <a:t>: </a:t>
            </a:r>
            <a:r>
              <a:rPr lang="en-US" altLang="zh-CN" sz="1200" dirty="0">
                <a:solidFill>
                  <a:prstClr val="black"/>
                </a:solidFill>
                <a:latin typeface="Calibri" pitchFamily="34" charset="0"/>
                <a:cs typeface="Arial" charset="0"/>
              </a:rPr>
              <a:t>The </a:t>
            </a:r>
            <a:r>
              <a:rPr lang="en-US" altLang="zh-CN" sz="1200" dirty="0" err="1">
                <a:solidFill>
                  <a:prstClr val="black"/>
                </a:solidFill>
                <a:latin typeface="Calibri" pitchFamily="34" charset="0"/>
                <a:cs typeface="Arial" charset="0"/>
              </a:rPr>
              <a:t>downscoping</a:t>
            </a:r>
            <a:r>
              <a:rPr lang="en-US" altLang="zh-CN" sz="1200" dirty="0">
                <a:solidFill>
                  <a:prstClr val="black"/>
                </a:solidFill>
                <a:latin typeface="Calibri" pitchFamily="34" charset="0"/>
                <a:cs typeface="Arial" charset="0"/>
              </a:rPr>
              <a:t> to this WI is proposed in </a:t>
            </a:r>
            <a:r>
              <a:rPr lang="en-US" altLang="zh-CN" sz="1200" dirty="0" smtClean="0">
                <a:solidFill>
                  <a:prstClr val="black"/>
                </a:solidFill>
                <a:latin typeface="Calibri" pitchFamily="34" charset="0"/>
                <a:cs typeface="Arial" charset="0"/>
              </a:rPr>
              <a:t>S5-221223.</a:t>
            </a:r>
            <a:endParaRPr lang="en-US" altLang="zh-CN" sz="1200" dirty="0">
              <a:latin typeface="+mn-lt"/>
            </a:endParaRPr>
          </a:p>
          <a:p>
            <a:pPr defTabSz="1219170" eaLnBrk="1" fontAlgn="auto" hangingPunct="1">
              <a:spcBef>
                <a:spcPts val="0"/>
              </a:spcBef>
              <a:spcAft>
                <a:spcPts val="0"/>
              </a:spcAft>
              <a:defRPr/>
            </a:pPr>
            <a:endParaRPr lang="en-US" altLang="zh-CN" sz="1200" dirty="0" smtClean="0">
              <a:latin typeface="+mn-lt"/>
            </a:endParaRPr>
          </a:p>
          <a:p>
            <a:pPr lvl="0" defTabSz="1219170" eaLnBrk="1" fontAlgn="auto" hangingPunct="1">
              <a:spcBef>
                <a:spcPts val="0"/>
              </a:spcBef>
              <a:spcAft>
                <a:spcPts val="0"/>
              </a:spcAft>
              <a:defRPr/>
            </a:pPr>
            <a:r>
              <a:rPr lang="en-US" altLang="zh-CN" sz="1200" b="1" dirty="0">
                <a:solidFill>
                  <a:prstClr val="black"/>
                </a:solidFill>
                <a:latin typeface="Calibri"/>
                <a:cs typeface="Arial" charset="0"/>
              </a:rPr>
              <a:t>EMA5SLA: </a:t>
            </a:r>
            <a:r>
              <a:rPr lang="en-US" altLang="zh-CN" sz="1200" dirty="0">
                <a:solidFill>
                  <a:prstClr val="black"/>
                </a:solidFill>
                <a:latin typeface="Calibri"/>
                <a:cs typeface="Arial" charset="0"/>
              </a:rPr>
              <a:t>The Completion status is 100% and following items have been approved for EMA5SLA during this e-meeting:</a:t>
            </a:r>
            <a:endParaRPr lang="en-US" altLang="zh-CN" sz="1200" dirty="0" smtClean="0">
              <a:solidFill>
                <a:prstClr val="black"/>
              </a:solidFill>
              <a:latin typeface="Calibri"/>
              <a:cs typeface="Arial" charset="0"/>
            </a:endParaRPr>
          </a:p>
          <a:p>
            <a:pPr marL="285750" indent="-285750" defTabSz="1219170" eaLnBrk="1" fontAlgn="auto" hangingPunct="1">
              <a:spcBef>
                <a:spcPts val="0"/>
              </a:spcBef>
              <a:spcAft>
                <a:spcPts val="0"/>
              </a:spcAft>
              <a:buFont typeface="Wingdings" panose="05000000000000000000" pitchFamily="2" charset="2"/>
              <a:buChar char="Ø"/>
              <a:defRPr/>
            </a:pPr>
            <a:r>
              <a:rPr lang="en-US" altLang="zh-CN" sz="1200" dirty="0" smtClean="0">
                <a:solidFill>
                  <a:prstClr val="black"/>
                </a:solidFill>
                <a:latin typeface="Calibri" pitchFamily="34" charset="0"/>
                <a:cs typeface="Arial" charset="0"/>
              </a:rPr>
              <a:t>Rel-17 </a:t>
            </a:r>
            <a:r>
              <a:rPr lang="en-US" altLang="zh-CN" sz="1200" dirty="0">
                <a:solidFill>
                  <a:prstClr val="black"/>
                </a:solidFill>
                <a:latin typeface="Calibri" pitchFamily="34" charset="0"/>
                <a:cs typeface="Arial" charset="0"/>
              </a:rPr>
              <a:t>CR 28.541 Update </a:t>
            </a:r>
            <a:r>
              <a:rPr lang="en-US" altLang="zh-CN" sz="1200" dirty="0" err="1">
                <a:solidFill>
                  <a:prstClr val="black"/>
                </a:solidFill>
                <a:latin typeface="Calibri" pitchFamily="34" charset="0"/>
                <a:cs typeface="Arial" charset="0"/>
              </a:rPr>
              <a:t>RANSliceSubnetProfile</a:t>
            </a:r>
            <a:r>
              <a:rPr lang="en-US" altLang="zh-CN" sz="1200" dirty="0">
                <a:solidFill>
                  <a:prstClr val="black"/>
                </a:solidFill>
                <a:latin typeface="Calibri" pitchFamily="34" charset="0"/>
                <a:cs typeface="Arial" charset="0"/>
              </a:rPr>
              <a:t> attributes</a:t>
            </a:r>
          </a:p>
          <a:p>
            <a:pPr marL="285750" indent="-285750" defTabSz="1219170" eaLnBrk="1" fontAlgn="auto" hangingPunct="1">
              <a:spcBef>
                <a:spcPts val="0"/>
              </a:spcBef>
              <a:spcAft>
                <a:spcPts val="0"/>
              </a:spcAft>
              <a:buFont typeface="Wingdings" panose="05000000000000000000" pitchFamily="2" charset="2"/>
              <a:buChar char="Ø"/>
              <a:defRPr/>
            </a:pPr>
            <a:r>
              <a:rPr lang="en-US" altLang="zh-CN" sz="1200" dirty="0" smtClean="0">
                <a:solidFill>
                  <a:prstClr val="black"/>
                </a:solidFill>
                <a:latin typeface="Calibri" pitchFamily="34" charset="0"/>
                <a:cs typeface="Arial" charset="0"/>
              </a:rPr>
              <a:t>Rel-17 </a:t>
            </a:r>
            <a:r>
              <a:rPr lang="en-US" altLang="zh-CN" sz="1200" dirty="0">
                <a:solidFill>
                  <a:prstClr val="black"/>
                </a:solidFill>
                <a:latin typeface="Calibri" pitchFamily="34" charset="0"/>
                <a:cs typeface="Arial" charset="0"/>
              </a:rPr>
              <a:t>CR 28.541 Update energy efficiency attribute</a:t>
            </a:r>
          </a:p>
          <a:p>
            <a:pPr marL="285750" indent="-285750" defTabSz="1219170" eaLnBrk="1" fontAlgn="auto" hangingPunct="1">
              <a:spcBef>
                <a:spcPts val="0"/>
              </a:spcBef>
              <a:spcAft>
                <a:spcPts val="0"/>
              </a:spcAft>
              <a:buFont typeface="Wingdings" panose="05000000000000000000" pitchFamily="2" charset="2"/>
              <a:buChar char="Ø"/>
              <a:defRPr/>
            </a:pPr>
            <a:r>
              <a:rPr lang="en-US" altLang="zh-CN" sz="1200" dirty="0" smtClean="0">
                <a:solidFill>
                  <a:prstClr val="black"/>
                </a:solidFill>
                <a:latin typeface="Calibri" pitchFamily="34" charset="0"/>
                <a:cs typeface="Arial" charset="0"/>
              </a:rPr>
              <a:t>TS </a:t>
            </a:r>
            <a:r>
              <a:rPr lang="en-US" altLang="zh-CN" sz="1200" dirty="0">
                <a:solidFill>
                  <a:prstClr val="black"/>
                </a:solidFill>
                <a:latin typeface="Calibri" pitchFamily="34" charset="0"/>
                <a:cs typeface="Arial" charset="0"/>
              </a:rPr>
              <a:t>28.541 Clean up of eMA5SLA</a:t>
            </a:r>
          </a:p>
        </p:txBody>
      </p:sp>
      <p:sp>
        <p:nvSpPr>
          <p:cNvPr id="5" name="Title 1"/>
          <p:cNvSpPr txBox="1">
            <a:spLocks/>
          </p:cNvSpPr>
          <p:nvPr/>
        </p:nvSpPr>
        <p:spPr>
          <a:xfrm>
            <a:off x="205572" y="4603"/>
            <a:ext cx="10139206" cy="920688"/>
          </a:xfrm>
          <a:prstGeom prst="rect">
            <a:avLst/>
          </a:prstGeom>
        </p:spPr>
        <p:txBody>
          <a:bodyPr/>
          <a:lstStyle>
            <a:lvl1pPr algn="ctr" rtl="0" eaLnBrk="0" fontAlgn="base" hangingPunct="0">
              <a:spcBef>
                <a:spcPct val="0"/>
              </a:spcBef>
              <a:spcAft>
                <a:spcPct val="0"/>
              </a:spcAft>
              <a:defRPr sz="4200">
                <a:solidFill>
                  <a:srgbClr val="FF0000"/>
                </a:solidFill>
                <a:latin typeface="+mj-lt"/>
                <a:ea typeface="+mj-ea"/>
                <a:cs typeface="+mj-cs"/>
              </a:defRPr>
            </a:lvl1pPr>
            <a:lvl2pPr algn="ctr" rtl="0" eaLnBrk="0" fontAlgn="base" hangingPunct="0">
              <a:spcBef>
                <a:spcPct val="0"/>
              </a:spcBef>
              <a:spcAft>
                <a:spcPct val="0"/>
              </a:spcAft>
              <a:defRPr sz="4200">
                <a:solidFill>
                  <a:srgbClr val="FF0000"/>
                </a:solidFill>
                <a:latin typeface="Calibri" pitchFamily="34" charset="0"/>
              </a:defRPr>
            </a:lvl2pPr>
            <a:lvl3pPr algn="ctr" rtl="0" eaLnBrk="0" fontAlgn="base" hangingPunct="0">
              <a:spcBef>
                <a:spcPct val="0"/>
              </a:spcBef>
              <a:spcAft>
                <a:spcPct val="0"/>
              </a:spcAft>
              <a:defRPr sz="4200">
                <a:solidFill>
                  <a:srgbClr val="FF0000"/>
                </a:solidFill>
                <a:latin typeface="Calibri" pitchFamily="34" charset="0"/>
              </a:defRPr>
            </a:lvl3pPr>
            <a:lvl4pPr algn="ctr" rtl="0" eaLnBrk="0" fontAlgn="base" hangingPunct="0">
              <a:spcBef>
                <a:spcPct val="0"/>
              </a:spcBef>
              <a:spcAft>
                <a:spcPct val="0"/>
              </a:spcAft>
              <a:defRPr sz="4200">
                <a:solidFill>
                  <a:srgbClr val="FF0000"/>
                </a:solidFill>
                <a:latin typeface="Calibri" pitchFamily="34" charset="0"/>
              </a:defRPr>
            </a:lvl4pPr>
            <a:lvl5pPr algn="ctr" rtl="0" eaLnBrk="0" fontAlgn="base" hangingPunct="0">
              <a:spcBef>
                <a:spcPct val="0"/>
              </a:spcBef>
              <a:spcAft>
                <a:spcPct val="0"/>
              </a:spcAft>
              <a:defRPr sz="4200">
                <a:solidFill>
                  <a:srgbClr val="FF0000"/>
                </a:solidFill>
                <a:latin typeface="Calibri" pitchFamily="34" charset="0"/>
              </a:defRPr>
            </a:lvl5pPr>
            <a:lvl6pPr marL="609585" algn="ctr" rtl="0" eaLnBrk="0" fontAlgn="base" hangingPunct="0">
              <a:spcBef>
                <a:spcPct val="0"/>
              </a:spcBef>
              <a:spcAft>
                <a:spcPct val="0"/>
              </a:spcAft>
              <a:defRPr sz="4267">
                <a:solidFill>
                  <a:srgbClr val="FF0000"/>
                </a:solidFill>
                <a:latin typeface="Calibri" pitchFamily="34" charset="0"/>
              </a:defRPr>
            </a:lvl6pPr>
            <a:lvl7pPr marL="1219170" algn="ctr" rtl="0" eaLnBrk="0" fontAlgn="base" hangingPunct="0">
              <a:spcBef>
                <a:spcPct val="0"/>
              </a:spcBef>
              <a:spcAft>
                <a:spcPct val="0"/>
              </a:spcAft>
              <a:defRPr sz="4267">
                <a:solidFill>
                  <a:srgbClr val="FF0000"/>
                </a:solidFill>
                <a:latin typeface="Calibri" pitchFamily="34" charset="0"/>
              </a:defRPr>
            </a:lvl7pPr>
            <a:lvl8pPr marL="1828754" algn="ctr" rtl="0" eaLnBrk="0" fontAlgn="base" hangingPunct="0">
              <a:spcBef>
                <a:spcPct val="0"/>
              </a:spcBef>
              <a:spcAft>
                <a:spcPct val="0"/>
              </a:spcAft>
              <a:defRPr sz="4267">
                <a:solidFill>
                  <a:srgbClr val="FF0000"/>
                </a:solidFill>
                <a:latin typeface="Calibri" pitchFamily="34" charset="0"/>
              </a:defRPr>
            </a:lvl8pPr>
            <a:lvl9pPr marL="2438339" algn="ctr" rtl="0" eaLnBrk="0" fontAlgn="base" hangingPunct="0">
              <a:spcBef>
                <a:spcPct val="0"/>
              </a:spcBef>
              <a:spcAft>
                <a:spcPct val="0"/>
              </a:spcAft>
              <a:defRPr sz="4267">
                <a:solidFill>
                  <a:srgbClr val="FF0000"/>
                </a:solidFill>
                <a:latin typeface="Calibri" pitchFamily="34" charset="0"/>
              </a:defRPr>
            </a:lvl9pPr>
          </a:lstStyle>
          <a:p>
            <a:r>
              <a:rPr lang="en-US" altLang="zh-CN" sz="3200" kern="0" dirty="0" smtClean="0"/>
              <a:t>Rel-17 </a:t>
            </a:r>
            <a:r>
              <a:rPr lang="en-US" altLang="zh-CN" sz="3200" kern="0" smtClean="0"/>
              <a:t>WI OAM_NPN/EMA5SLA/eMEMTANE/</a:t>
            </a:r>
            <a:r>
              <a:rPr lang="en-US" altLang="zh-CN" sz="3200"/>
              <a:t>eNETSLICE_PRO</a:t>
            </a:r>
            <a:endParaRPr lang="sv-SE" sz="3200" kern="0" dirty="0"/>
          </a:p>
        </p:txBody>
      </p:sp>
      <p:sp>
        <p:nvSpPr>
          <p:cNvPr id="4" name="矩形 3"/>
          <p:cNvSpPr/>
          <p:nvPr/>
        </p:nvSpPr>
        <p:spPr>
          <a:xfrm>
            <a:off x="5980469" y="4226928"/>
            <a:ext cx="5906928" cy="1569660"/>
          </a:xfrm>
          <a:prstGeom prst="rect">
            <a:avLst/>
          </a:prstGeom>
        </p:spPr>
        <p:txBody>
          <a:bodyPr wrap="square">
            <a:spAutoFit/>
          </a:bodyPr>
          <a:lstStyle/>
          <a:p>
            <a:pPr defTabSz="1219170" eaLnBrk="1" fontAlgn="auto" hangingPunct="1">
              <a:spcBef>
                <a:spcPts val="0"/>
              </a:spcBef>
              <a:spcAft>
                <a:spcPts val="0"/>
              </a:spcAft>
              <a:defRPr/>
            </a:pPr>
            <a:r>
              <a:rPr lang="en-US" altLang="zh-CN" sz="1200" b="1" dirty="0" smtClean="0">
                <a:solidFill>
                  <a:srgbClr val="FF0000"/>
                </a:solidFill>
                <a:latin typeface="+mn-lt"/>
              </a:rPr>
              <a:t>MSAC</a:t>
            </a:r>
            <a:r>
              <a:rPr lang="en-US" altLang="zh-CN" sz="1200" b="1" dirty="0" smtClean="0">
                <a:solidFill>
                  <a:srgbClr val="FF0000"/>
                </a:solidFill>
                <a:latin typeface="+mn-lt"/>
                <a:cs typeface="Arial" charset="0"/>
              </a:rPr>
              <a:t>: </a:t>
            </a:r>
            <a:r>
              <a:rPr lang="en-US" altLang="zh-CN" sz="1200" dirty="0" smtClean="0">
                <a:solidFill>
                  <a:prstClr val="black"/>
                </a:solidFill>
                <a:latin typeface="+mn-lt"/>
                <a:cs typeface="Arial" charset="0"/>
              </a:rPr>
              <a:t>enhance </a:t>
            </a:r>
            <a:r>
              <a:rPr lang="en-US" altLang="zh-CN" sz="1200" dirty="0">
                <a:solidFill>
                  <a:prstClr val="black"/>
                </a:solidFill>
                <a:latin typeface="+mn-lt"/>
                <a:cs typeface="Arial" charset="0"/>
              </a:rPr>
              <a:t>NRM to support access control For both stage 2 and stage 3 submitted and discussed, a few problems are addressed in this meeting. </a:t>
            </a:r>
            <a:r>
              <a:rPr lang="en-US" altLang="zh-CN" sz="1200" dirty="0" smtClean="0">
                <a:solidFill>
                  <a:prstClr val="black"/>
                </a:solidFill>
                <a:latin typeface="+mn-lt"/>
                <a:cs typeface="Arial" charset="0"/>
              </a:rPr>
              <a:t>Stage </a:t>
            </a:r>
            <a:r>
              <a:rPr lang="en-US" altLang="zh-CN" sz="1200" dirty="0">
                <a:solidFill>
                  <a:prstClr val="black"/>
                </a:solidFill>
                <a:latin typeface="+mn-lt"/>
                <a:cs typeface="Arial" charset="0"/>
              </a:rPr>
              <a:t>2 network resource mode, and corresponding Stage 3 code for access control need further </a:t>
            </a:r>
            <a:r>
              <a:rPr lang="en-US" altLang="zh-CN" sz="1200" dirty="0" smtClean="0">
                <a:solidFill>
                  <a:prstClr val="black"/>
                </a:solidFill>
                <a:latin typeface="+mn-lt"/>
                <a:cs typeface="Arial" charset="0"/>
              </a:rPr>
              <a:t>improved.</a:t>
            </a:r>
          </a:p>
          <a:p>
            <a:pPr defTabSz="1219170" eaLnBrk="1" fontAlgn="auto" hangingPunct="1">
              <a:spcBef>
                <a:spcPts val="0"/>
              </a:spcBef>
              <a:spcAft>
                <a:spcPts val="0"/>
              </a:spcAft>
              <a:defRPr/>
            </a:pPr>
            <a:endParaRPr lang="en-US" altLang="zh-CN" sz="1200" b="1" dirty="0" smtClean="0">
              <a:latin typeface="+mn-lt"/>
            </a:endParaRPr>
          </a:p>
          <a:p>
            <a:pPr defTabSz="1219170" eaLnBrk="1" fontAlgn="auto" hangingPunct="1">
              <a:spcBef>
                <a:spcPts val="0"/>
              </a:spcBef>
              <a:spcAft>
                <a:spcPts val="0"/>
              </a:spcAft>
              <a:defRPr/>
            </a:pPr>
            <a:r>
              <a:rPr lang="en-US" altLang="zh-CN" sz="1200" b="1" dirty="0" err="1" smtClean="0">
                <a:solidFill>
                  <a:srgbClr val="FF0000"/>
                </a:solidFill>
                <a:latin typeface="+mn-lt"/>
              </a:rPr>
              <a:t>eNETSLICE_PRO</a:t>
            </a:r>
            <a:r>
              <a:rPr lang="en-US" altLang="zh-CN" sz="1200" b="1" dirty="0" smtClean="0">
                <a:solidFill>
                  <a:srgbClr val="FF0000"/>
                </a:solidFill>
                <a:latin typeface="+mn-lt"/>
              </a:rPr>
              <a:t>:</a:t>
            </a:r>
          </a:p>
          <a:p>
            <a:pPr marL="285750" indent="-285750" defTabSz="1219170" eaLnBrk="1" fontAlgn="auto" hangingPunct="1">
              <a:spcBef>
                <a:spcPts val="0"/>
              </a:spcBef>
              <a:spcAft>
                <a:spcPts val="0"/>
              </a:spcAft>
              <a:buFont typeface="Wingdings" panose="05000000000000000000" pitchFamily="2" charset="2"/>
              <a:buChar char="Ø"/>
              <a:defRPr/>
            </a:pPr>
            <a:r>
              <a:rPr lang="en-US" altLang="zh-CN" sz="1200" dirty="0" smtClean="0">
                <a:solidFill>
                  <a:prstClr val="black"/>
                </a:solidFill>
                <a:latin typeface="Calibri" pitchFamily="34" charset="0"/>
                <a:cs typeface="Arial" charset="0"/>
              </a:rPr>
              <a:t>An </a:t>
            </a:r>
            <a:r>
              <a:rPr lang="en-US" altLang="zh-CN" sz="1200" dirty="0">
                <a:solidFill>
                  <a:prstClr val="black"/>
                </a:solidFill>
                <a:latin typeface="Calibri" pitchFamily="34" charset="0"/>
                <a:cs typeface="Arial" charset="0"/>
              </a:rPr>
              <a:t>exception is submitted</a:t>
            </a:r>
          </a:p>
          <a:p>
            <a:pPr marL="285750" indent="-285750" defTabSz="1219170" eaLnBrk="1" fontAlgn="auto" hangingPunct="1">
              <a:spcBef>
                <a:spcPts val="0"/>
              </a:spcBef>
              <a:spcAft>
                <a:spcPts val="0"/>
              </a:spcAft>
              <a:buFont typeface="Wingdings" panose="05000000000000000000" pitchFamily="2" charset="2"/>
              <a:buChar char="Ø"/>
              <a:defRPr/>
            </a:pPr>
            <a:r>
              <a:rPr lang="en-US" altLang="zh-CN" sz="1200" dirty="0" smtClean="0">
                <a:solidFill>
                  <a:prstClr val="black"/>
                </a:solidFill>
                <a:latin typeface="Calibri" pitchFamily="34" charset="0"/>
                <a:cs typeface="Arial" charset="0"/>
              </a:rPr>
              <a:t>First </a:t>
            </a:r>
            <a:r>
              <a:rPr lang="en-US" altLang="zh-CN" sz="1200" dirty="0">
                <a:solidFill>
                  <a:prstClr val="black"/>
                </a:solidFill>
                <a:latin typeface="Calibri" pitchFamily="34" charset="0"/>
                <a:cs typeface="Arial" charset="0"/>
              </a:rPr>
              <a:t>attempt to fix stage 3 got approved</a:t>
            </a:r>
          </a:p>
          <a:p>
            <a:pPr marL="285750" indent="-285750" defTabSz="1219170" eaLnBrk="1" fontAlgn="auto" hangingPunct="1">
              <a:spcBef>
                <a:spcPts val="0"/>
              </a:spcBef>
              <a:spcAft>
                <a:spcPts val="0"/>
              </a:spcAft>
              <a:buFont typeface="Wingdings" panose="05000000000000000000" pitchFamily="2" charset="2"/>
              <a:buChar char="Ø"/>
              <a:defRPr/>
            </a:pPr>
            <a:r>
              <a:rPr lang="en-US" altLang="zh-CN" sz="1200" dirty="0" smtClean="0">
                <a:solidFill>
                  <a:prstClr val="black"/>
                </a:solidFill>
                <a:latin typeface="Calibri" pitchFamily="34" charset="0"/>
                <a:cs typeface="Arial" charset="0"/>
              </a:rPr>
              <a:t>Topic </a:t>
            </a:r>
            <a:r>
              <a:rPr lang="en-US" altLang="zh-CN" sz="1200" dirty="0">
                <a:solidFill>
                  <a:prstClr val="black"/>
                </a:solidFill>
                <a:latin typeface="Calibri" pitchFamily="34" charset="0"/>
                <a:cs typeface="Arial" charset="0"/>
              </a:rPr>
              <a:t>discussed (but not agreed) slice subnet capabilities, feasibility check, reservation</a:t>
            </a:r>
          </a:p>
        </p:txBody>
      </p:sp>
    </p:spTree>
    <p:extLst>
      <p:ext uri="{BB962C8B-B14F-4D97-AF65-F5344CB8AC3E}">
        <p14:creationId xmlns:p14="http://schemas.microsoft.com/office/powerpoint/2010/main" val="294581506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文本框 9"/>
          <p:cNvSpPr txBox="1"/>
          <p:nvPr/>
        </p:nvSpPr>
        <p:spPr>
          <a:xfrm>
            <a:off x="295770" y="3159192"/>
            <a:ext cx="11681824" cy="292388"/>
          </a:xfrm>
          <a:prstGeom prst="rect">
            <a:avLst/>
          </a:prstGeom>
          <a:solidFill>
            <a:srgbClr val="92D050"/>
          </a:solidFill>
        </p:spPr>
        <p:txBody>
          <a:bodyPr wrap="square" rtlCol="0">
            <a:spAutoFit/>
          </a:bodyPr>
          <a:lstStyle/>
          <a:p>
            <a:pPr algn="ctr"/>
            <a:r>
              <a:rPr lang="en-US" altLang="zh-CN" b="1" dirty="0" smtClean="0">
                <a:solidFill>
                  <a:prstClr val="black"/>
                </a:solidFill>
              </a:rPr>
              <a:t>Working Progress</a:t>
            </a:r>
            <a:endParaRPr lang="zh-CN" altLang="en-US" b="1" dirty="0">
              <a:solidFill>
                <a:prstClr val="black"/>
              </a:solidFill>
            </a:endParaRPr>
          </a:p>
        </p:txBody>
      </p:sp>
      <p:graphicFrame>
        <p:nvGraphicFramePr>
          <p:cNvPr id="2" name="表格 1"/>
          <p:cNvGraphicFramePr>
            <a:graphicFrameLocks noGrp="1"/>
          </p:cNvGraphicFramePr>
          <p:nvPr>
            <p:extLst>
              <p:ext uri="{D42A27DB-BD31-4B8C-83A1-F6EECF244321}">
                <p14:modId xmlns:p14="http://schemas.microsoft.com/office/powerpoint/2010/main" val="4050172378"/>
              </p:ext>
            </p:extLst>
          </p:nvPr>
        </p:nvGraphicFramePr>
        <p:xfrm>
          <a:off x="295770" y="729279"/>
          <a:ext cx="11681825" cy="2343150"/>
        </p:xfrm>
        <a:graphic>
          <a:graphicData uri="http://schemas.openxmlformats.org/drawingml/2006/table">
            <a:tbl>
              <a:tblPr firstRow="1" bandRow="1">
                <a:tableStyleId>{5C22544A-7EE6-4342-B048-85BDC9FD1C3A}</a:tableStyleId>
              </a:tblPr>
              <a:tblGrid>
                <a:gridCol w="879888"/>
                <a:gridCol w="1899557"/>
                <a:gridCol w="1463158"/>
                <a:gridCol w="2174243"/>
                <a:gridCol w="1007795"/>
                <a:gridCol w="1461649"/>
                <a:gridCol w="771207"/>
                <a:gridCol w="1153299"/>
                <a:gridCol w="871029"/>
              </a:tblGrid>
              <a:tr h="402272">
                <a:tc>
                  <a:txBody>
                    <a:bodyPr/>
                    <a:lstStyle/>
                    <a:p>
                      <a:pPr algn="ctr">
                        <a:spcAft>
                          <a:spcPts val="0"/>
                        </a:spcAft>
                      </a:pPr>
                      <a:r>
                        <a:rPr lang="en-GB" sz="1200" b="1" kern="1200" dirty="0">
                          <a:solidFill>
                            <a:schemeClr val="lt1"/>
                          </a:solidFill>
                          <a:latin typeface="+mn-lt"/>
                          <a:ea typeface="+mn-ea"/>
                          <a:cs typeface="Arial" panose="020B0604020202020204" pitchFamily="34" charset="0"/>
                        </a:rPr>
                        <a:t>WI code</a:t>
                      </a:r>
                      <a:endParaRPr lang="sv-SE" sz="1200" b="1" kern="1200" dirty="0">
                        <a:solidFill>
                          <a:schemeClr val="lt1"/>
                        </a:solidFill>
                        <a:latin typeface="+mn-lt"/>
                        <a:ea typeface="+mn-ea"/>
                        <a:cs typeface="Arial" panose="020B0604020202020204" pitchFamily="34" charset="0"/>
                      </a:endParaRPr>
                    </a:p>
                  </a:txBody>
                  <a:tcPr marL="9525" marR="9525" marT="9525" marB="9525" anchor="ctr">
                    <a:solidFill>
                      <a:srgbClr val="92D050"/>
                    </a:solidFill>
                  </a:tcPr>
                </a:tc>
                <a:tc>
                  <a:txBody>
                    <a:bodyPr/>
                    <a:lstStyle/>
                    <a:p>
                      <a:pPr algn="ctr">
                        <a:spcAft>
                          <a:spcPts val="0"/>
                        </a:spcAft>
                      </a:pPr>
                      <a:r>
                        <a:rPr lang="en-GB" sz="1200" b="1" kern="1200" dirty="0">
                          <a:solidFill>
                            <a:schemeClr val="lt1"/>
                          </a:solidFill>
                          <a:latin typeface="+mn-lt"/>
                          <a:ea typeface="+mn-ea"/>
                          <a:cs typeface="Arial" panose="020B0604020202020204" pitchFamily="34" charset="0"/>
                        </a:rPr>
                        <a:t>WI Title</a:t>
                      </a:r>
                      <a:endParaRPr lang="sv-SE" sz="1200" b="1" kern="1200" dirty="0">
                        <a:solidFill>
                          <a:schemeClr val="lt1"/>
                        </a:solidFill>
                        <a:latin typeface="+mn-lt"/>
                        <a:ea typeface="+mn-ea"/>
                        <a:cs typeface="Arial" panose="020B0604020202020204" pitchFamily="34" charset="0"/>
                      </a:endParaRPr>
                    </a:p>
                  </a:txBody>
                  <a:tcPr marL="9525" marR="9525" marT="9525" marB="9525" anchor="ctr">
                    <a:solidFill>
                      <a:srgbClr val="92D05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sv-SE" sz="1200" dirty="0" err="1">
                          <a:latin typeface="+mn-lt"/>
                          <a:cs typeface="Arial" panose="020B0604020202020204" pitchFamily="34" charset="0"/>
                        </a:rPr>
                        <a:t>Completion</a:t>
                      </a:r>
                      <a:r>
                        <a:rPr lang="sv-SE" sz="1200" dirty="0">
                          <a:latin typeface="+mn-lt"/>
                          <a:cs typeface="Arial" panose="020B0604020202020204" pitchFamily="34" charset="0"/>
                        </a:rPr>
                        <a:t> rate</a:t>
                      </a:r>
                    </a:p>
                  </a:txBody>
                  <a:tcPr anchor="ctr">
                    <a:solidFill>
                      <a:srgbClr val="92D05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sv-SE" sz="1200" dirty="0">
                          <a:latin typeface="+mn-lt"/>
                          <a:cs typeface="Arial" panose="020B0604020202020204" pitchFamily="34" charset="0"/>
                        </a:rPr>
                        <a:t>TS/TR</a:t>
                      </a:r>
                    </a:p>
                  </a:txBody>
                  <a:tcPr anchor="ctr">
                    <a:solidFill>
                      <a:srgbClr val="92D05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200" dirty="0" err="1">
                          <a:latin typeface="+mn-lt"/>
                          <a:cs typeface="Arial" panose="020B0604020202020204" pitchFamily="34" charset="0"/>
                        </a:rPr>
                        <a:t>Tdoc</a:t>
                      </a:r>
                      <a:r>
                        <a:rPr lang="en-US" altLang="zh-CN" sz="1200" dirty="0">
                          <a:latin typeface="+mn-lt"/>
                          <a:cs typeface="Arial" panose="020B0604020202020204" pitchFamily="34" charset="0"/>
                        </a:rPr>
                        <a:t> reference</a:t>
                      </a:r>
                      <a:endParaRPr lang="sv-SE" sz="1200" dirty="0">
                        <a:latin typeface="+mn-lt"/>
                        <a:cs typeface="Arial" panose="020B0604020202020204" pitchFamily="34" charset="0"/>
                      </a:endParaRPr>
                    </a:p>
                  </a:txBody>
                  <a:tcPr anchor="ctr">
                    <a:solidFill>
                      <a:srgbClr val="92D050"/>
                    </a:solidFill>
                  </a:tcPr>
                </a:tc>
                <a:tc>
                  <a:txBody>
                    <a:bodyPr/>
                    <a:lstStyle/>
                    <a:p>
                      <a:pPr algn="ctr"/>
                      <a:r>
                        <a:rPr lang="sv-SE" sz="1200" dirty="0">
                          <a:latin typeface="+mn-lt"/>
                          <a:cs typeface="Arial" panose="020B0604020202020204" pitchFamily="34" charset="0"/>
                        </a:rPr>
                        <a:t>Target date</a:t>
                      </a:r>
                    </a:p>
                  </a:txBody>
                  <a:tcPr anchor="ctr">
                    <a:solidFill>
                      <a:srgbClr val="92D050"/>
                    </a:solidFill>
                  </a:tcPr>
                </a:tc>
                <a:tc>
                  <a:txBody>
                    <a:bodyPr/>
                    <a:lstStyle/>
                    <a:p>
                      <a:pPr algn="ctr"/>
                      <a:r>
                        <a:rPr lang="sv-SE" sz="1200" dirty="0">
                          <a:latin typeface="+mn-lt"/>
                          <a:cs typeface="Arial" panose="020B0604020202020204" pitchFamily="34" charset="0"/>
                        </a:rPr>
                        <a:t>Rapporteur</a:t>
                      </a:r>
                    </a:p>
                  </a:txBody>
                  <a:tcPr anchor="ctr">
                    <a:solidFill>
                      <a:srgbClr val="92D050"/>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altLang="zh-CN" sz="1200" dirty="0">
                          <a:latin typeface="+mn-lt"/>
                          <a:cs typeface="Arial" panose="020B0604020202020204" pitchFamily="34" charset="0"/>
                        </a:rPr>
                        <a:t>Related</a:t>
                      </a:r>
                      <a:r>
                        <a:rPr lang="sv-SE" altLang="zh-CN" sz="1200" baseline="0" dirty="0">
                          <a:latin typeface="+mn-lt"/>
                          <a:cs typeface="Arial" panose="020B0604020202020204" pitchFamily="34" charset="0"/>
                        </a:rPr>
                        <a:t> groups</a:t>
                      </a:r>
                      <a:endParaRPr lang="sv-SE" sz="1200" dirty="0">
                        <a:latin typeface="+mn-lt"/>
                        <a:cs typeface="Arial" panose="020B0604020202020204" pitchFamily="34" charset="0"/>
                      </a:endParaRPr>
                    </a:p>
                  </a:txBody>
                  <a:tcPr anchor="ctr">
                    <a:solidFill>
                      <a:srgbClr val="92D050"/>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200" dirty="0">
                          <a:latin typeface="+mn-lt"/>
                          <a:cs typeface="Arial" panose="020B0604020202020204" pitchFamily="34" charset="0"/>
                        </a:rPr>
                        <a:t>Related</a:t>
                      </a:r>
                      <a:r>
                        <a:rPr lang="sv-SE" sz="1200" baseline="0" dirty="0">
                          <a:latin typeface="+mn-lt"/>
                          <a:cs typeface="Arial" panose="020B0604020202020204" pitchFamily="34" charset="0"/>
                        </a:rPr>
                        <a:t> </a:t>
                      </a:r>
                      <a:r>
                        <a:rPr lang="en-US" altLang="zh-CN" sz="1200" dirty="0">
                          <a:latin typeface="+mn-lt"/>
                          <a:cs typeface="Arial" panose="020B0604020202020204" pitchFamily="34" charset="0"/>
                        </a:rPr>
                        <a:t>topic</a:t>
                      </a:r>
                      <a:endParaRPr lang="sv-SE" sz="1200" dirty="0">
                        <a:latin typeface="+mn-lt"/>
                        <a:cs typeface="Arial" panose="020B0604020202020204" pitchFamily="34" charset="0"/>
                      </a:endParaRPr>
                    </a:p>
                  </a:txBody>
                  <a:tcPr anchor="ctr">
                    <a:solidFill>
                      <a:srgbClr val="92D050"/>
                    </a:solidFill>
                  </a:tcPr>
                </a:tc>
              </a:tr>
              <a:tr h="311761">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FS_EE5G</a:t>
                      </a:r>
                      <a:endParaRPr lang="zh-CN" sz="1200" b="1" kern="1200" dirty="0">
                        <a:solidFill>
                          <a:schemeClr val="tx1"/>
                        </a:solidFill>
                        <a:effectLst/>
                        <a:latin typeface="+mn-lt"/>
                        <a:ea typeface="+mn-ea"/>
                        <a:cs typeface="+mn-cs"/>
                      </a:endParaRPr>
                    </a:p>
                  </a:txBody>
                  <a:tcPr marL="9525" marR="9525" marT="9525" marB="9525">
                    <a:solidFill>
                      <a:schemeClr val="bg1">
                        <a:lumMod val="85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200" kern="1200" dirty="0">
                          <a:solidFill>
                            <a:srgbClr val="000000"/>
                          </a:solidFill>
                          <a:effectLst/>
                          <a:latin typeface="+mn-lt"/>
                          <a:ea typeface="+mn-ea"/>
                          <a:cs typeface="+mn-cs"/>
                        </a:rPr>
                        <a:t>Study on new aspects of EE for 5G networks</a:t>
                      </a:r>
                      <a:endParaRPr lang="zh-CN" sz="1200" kern="1200" dirty="0">
                        <a:solidFill>
                          <a:srgbClr val="000000"/>
                        </a:solidFill>
                        <a:effectLst/>
                        <a:latin typeface="+mn-lt"/>
                        <a:ea typeface="+mn-ea"/>
                        <a:cs typeface="+mn-cs"/>
                      </a:endParaRPr>
                    </a:p>
                  </a:txBody>
                  <a:tcPr marL="9525" marR="9525" marT="9525" marB="9525">
                    <a:solidFill>
                      <a:schemeClr val="bg1">
                        <a:lumMod val="85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0000"/>
                          </a:solidFill>
                          <a:effectLst/>
                          <a:latin typeface="+mn-lt"/>
                          <a:ea typeface="+mn-ea"/>
                          <a:cs typeface="+mn-cs"/>
                        </a:rPr>
                        <a:t>70%-&gt;75%-&gt;80%-&gt;90%-&gt;</a:t>
                      </a:r>
                      <a:r>
                        <a:rPr lang="en-US" altLang="zh-CN" sz="1200" b="1" kern="1200" dirty="0" smtClean="0">
                          <a:solidFill>
                            <a:srgbClr val="0000FF"/>
                          </a:solidFill>
                          <a:effectLst/>
                          <a:latin typeface="+mn-lt"/>
                          <a:ea typeface="+mn-ea"/>
                          <a:cs typeface="+mn-cs"/>
                        </a:rPr>
                        <a:t>100%</a:t>
                      </a:r>
                      <a:endParaRPr lang="sv-SE" sz="1200" b="1" kern="1200" dirty="0">
                        <a:solidFill>
                          <a:srgbClr val="0000FF"/>
                        </a:solidFill>
                        <a:effectLst/>
                        <a:latin typeface="+mn-lt"/>
                        <a:ea typeface="+mn-ea"/>
                        <a:cs typeface="+mn-cs"/>
                      </a:endParaRPr>
                    </a:p>
                  </a:txBody>
                  <a:tcPr marL="68580" marR="68580" marT="0" marB="0" anchor="ctr">
                    <a:solidFill>
                      <a:schemeClr val="bg1">
                        <a:lumMod val="85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0000"/>
                          </a:solidFill>
                          <a:effectLst/>
                          <a:latin typeface="+mn-lt"/>
                          <a:ea typeface="+mn-ea"/>
                          <a:cs typeface="+mn-cs"/>
                        </a:rPr>
                        <a:t>TR 28.813</a:t>
                      </a:r>
                    </a:p>
                  </a:txBody>
                  <a:tcPr marL="68580" marR="68580" marT="0" marB="0" anchor="ctr">
                    <a:solidFill>
                      <a:schemeClr val="bg1">
                        <a:lumMod val="85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sv-SE" sz="1200" kern="1200" dirty="0" smtClean="0">
                          <a:solidFill>
                            <a:srgbClr val="000000"/>
                          </a:solidFill>
                          <a:effectLst/>
                          <a:latin typeface="+mn-lt"/>
                          <a:ea typeface="+mn-ea"/>
                          <a:cs typeface="+mn-cs"/>
                        </a:rPr>
                        <a:t>SP-200188</a:t>
                      </a:r>
                      <a:endParaRPr lang="sv-SE" sz="1200" kern="1200" dirty="0">
                        <a:solidFill>
                          <a:srgbClr val="000000"/>
                        </a:solidFill>
                        <a:effectLst/>
                        <a:latin typeface="+mn-lt"/>
                        <a:ea typeface="+mn-ea"/>
                        <a:cs typeface="+mn-cs"/>
                      </a:endParaRPr>
                    </a:p>
                  </a:txBody>
                  <a:tcPr marL="68580" marR="68580" marT="0" marB="0" anchor="ctr">
                    <a:solidFill>
                      <a:schemeClr val="bg1">
                        <a:lumMod val="85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GB" altLang="zh-CN" sz="1200" b="0" kern="1200" dirty="0" smtClean="0">
                          <a:solidFill>
                            <a:schemeClr val="tx1"/>
                          </a:solidFill>
                          <a:effectLst/>
                          <a:latin typeface="+mn-lt"/>
                          <a:ea typeface="+mn-ea"/>
                          <a:cs typeface="Arial" panose="020B0604020202020204" pitchFamily="34" charset="0"/>
                        </a:rPr>
                        <a:t>SA#94 (Dec. 2021)</a:t>
                      </a:r>
                      <a:endParaRPr lang="sv-SE" altLang="zh-CN" sz="1200" b="0" kern="1200" dirty="0">
                        <a:solidFill>
                          <a:schemeClr val="tx1"/>
                        </a:solidFill>
                        <a:effectLst/>
                        <a:latin typeface="+mn-lt"/>
                        <a:ea typeface="SimSun" panose="02010600030101010101" pitchFamily="2" charset="-122"/>
                        <a:cs typeface="Arial" panose="020B0604020202020204" pitchFamily="34" charset="0"/>
                      </a:endParaRPr>
                    </a:p>
                  </a:txBody>
                  <a:tcPr marL="68580" marR="68580" marT="0" marB="0" anchor="ctr">
                    <a:solidFill>
                      <a:schemeClr val="bg1">
                        <a:lumMod val="85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200" kern="1200" dirty="0" smtClean="0">
                          <a:solidFill>
                            <a:schemeClr val="dk1"/>
                          </a:solidFill>
                          <a:effectLst/>
                          <a:latin typeface="+mn-lt"/>
                          <a:ea typeface="SimSun" panose="02010600030101010101" pitchFamily="2" charset="-122"/>
                          <a:cs typeface="Arial" panose="020B0604020202020204" pitchFamily="34" charset="0"/>
                        </a:rPr>
                        <a:t>Orange</a:t>
                      </a:r>
                      <a:endParaRPr lang="sv-SE" sz="1200" kern="1200" dirty="0">
                        <a:solidFill>
                          <a:schemeClr val="dk1"/>
                        </a:solidFill>
                        <a:effectLst/>
                        <a:latin typeface="+mn-lt"/>
                        <a:ea typeface="SimSun" panose="02010600030101010101" pitchFamily="2" charset="-122"/>
                        <a:cs typeface="Arial" panose="020B0604020202020204" pitchFamily="34" charset="0"/>
                      </a:endParaRPr>
                    </a:p>
                  </a:txBody>
                  <a:tcPr marL="68580" marR="68580" marT="0" marB="0" anchor="ctr">
                    <a:solidFill>
                      <a:schemeClr val="bg1">
                        <a:lumMod val="85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200" kern="1200" dirty="0" smtClean="0">
                          <a:solidFill>
                            <a:schemeClr val="dk1"/>
                          </a:solidFill>
                          <a:effectLst/>
                          <a:latin typeface="+mn-lt"/>
                          <a:ea typeface="SimSun" panose="02010600030101010101" pitchFamily="2" charset="-122"/>
                          <a:cs typeface="Arial" panose="020B0604020202020204" pitchFamily="34" charset="0"/>
                        </a:rPr>
                        <a:t>SA2/EE</a:t>
                      </a:r>
                      <a:endParaRPr lang="sv-SE" sz="1200" kern="1200" dirty="0">
                        <a:solidFill>
                          <a:schemeClr val="dk1"/>
                        </a:solidFill>
                        <a:effectLst/>
                        <a:latin typeface="+mn-lt"/>
                        <a:ea typeface="SimSun" panose="02010600030101010101" pitchFamily="2" charset="-122"/>
                        <a:cs typeface="Arial" panose="020B0604020202020204" pitchFamily="34" charset="0"/>
                      </a:endParaRPr>
                    </a:p>
                  </a:txBody>
                  <a:tcPr marL="68580" marR="68580" marT="0" marB="0" anchor="ctr">
                    <a:solidFill>
                      <a:schemeClr val="bg1">
                        <a:lumMod val="85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200" kern="1200" dirty="0" smtClean="0">
                          <a:solidFill>
                            <a:schemeClr val="dk1"/>
                          </a:solidFill>
                          <a:effectLst/>
                          <a:latin typeface="+mn-lt"/>
                          <a:ea typeface="SimSun" panose="02010600030101010101" pitchFamily="2" charset="-122"/>
                          <a:cs typeface="Arial" panose="020B0604020202020204" pitchFamily="34" charset="0"/>
                        </a:rPr>
                        <a:t>Energy saving</a:t>
                      </a:r>
                      <a:endParaRPr lang="sv-SE" sz="1200" kern="1200" dirty="0">
                        <a:solidFill>
                          <a:schemeClr val="dk1"/>
                        </a:solidFill>
                        <a:effectLst/>
                        <a:latin typeface="+mn-lt"/>
                        <a:ea typeface="SimSun" panose="02010600030101010101" pitchFamily="2" charset="-122"/>
                        <a:cs typeface="Arial" panose="020B0604020202020204" pitchFamily="34" charset="0"/>
                      </a:endParaRPr>
                    </a:p>
                  </a:txBody>
                  <a:tcPr marL="68580" marR="68580" marT="0" marB="0" anchor="ctr">
                    <a:solidFill>
                      <a:schemeClr val="bg1">
                        <a:lumMod val="85000"/>
                      </a:schemeClr>
                    </a:solidFill>
                  </a:tcPr>
                </a:tc>
              </a:tr>
              <a:tr h="209297">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GB" sz="1200" b="1" kern="1200" dirty="0">
                          <a:solidFill>
                            <a:schemeClr val="tx1"/>
                          </a:solidFill>
                          <a:effectLst/>
                          <a:latin typeface="+mn-lt"/>
                          <a:ea typeface="+mn-ea"/>
                          <a:cs typeface="+mn-cs"/>
                        </a:rPr>
                        <a:t>FS_YANG</a:t>
                      </a:r>
                      <a:endParaRPr lang="zh-CN" sz="1200" b="1" kern="1200" dirty="0">
                        <a:solidFill>
                          <a:schemeClr val="tx1"/>
                        </a:solidFill>
                        <a:effectLst/>
                        <a:latin typeface="+mn-lt"/>
                        <a:ea typeface="+mn-ea"/>
                        <a:cs typeface="+mn-cs"/>
                      </a:endParaRPr>
                    </a:p>
                  </a:txBody>
                  <a:tcPr marL="9525" marR="9525" marT="9525" marB="9525">
                    <a:solidFill>
                      <a:schemeClr val="tx2">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GB" sz="1200" kern="1200" dirty="0">
                          <a:solidFill>
                            <a:srgbClr val="000000"/>
                          </a:solidFill>
                          <a:effectLst/>
                          <a:latin typeface="+mn-lt"/>
                          <a:ea typeface="+mn-ea"/>
                          <a:cs typeface="+mn-cs"/>
                        </a:rPr>
                        <a:t>Study on YANG PUSH </a:t>
                      </a:r>
                      <a:endParaRPr lang="zh-CN" sz="1200" kern="1200" dirty="0">
                        <a:solidFill>
                          <a:srgbClr val="000000"/>
                        </a:solidFill>
                        <a:effectLst/>
                        <a:latin typeface="+mn-lt"/>
                        <a:ea typeface="+mn-ea"/>
                        <a:cs typeface="+mn-cs"/>
                      </a:endParaRPr>
                    </a:p>
                  </a:txBody>
                  <a:tcPr marL="9525" marR="9525" marT="9525" marB="9525">
                    <a:solidFill>
                      <a:schemeClr val="tx2">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0000"/>
                          </a:solidFill>
                          <a:effectLst/>
                          <a:latin typeface="+mn-lt"/>
                          <a:ea typeface="+mn-ea"/>
                          <a:cs typeface="+mn-cs"/>
                        </a:rPr>
                        <a:t>5%-&gt;10%-&gt;10%-&gt;10</a:t>
                      </a:r>
                      <a:r>
                        <a:rPr lang="en-US" altLang="zh-CN" sz="1200" kern="1200" dirty="0" smtClean="0">
                          <a:solidFill>
                            <a:srgbClr val="000000"/>
                          </a:solidFill>
                          <a:effectLst/>
                          <a:latin typeface="+mn-lt"/>
                          <a:ea typeface="+mn-ea"/>
                          <a:cs typeface="+mn-cs"/>
                        </a:rPr>
                        <a:t>%-&gt;10%</a:t>
                      </a:r>
                      <a:endParaRPr lang="sv-SE" altLang="zh-CN" sz="1200" kern="1200" dirty="0">
                        <a:solidFill>
                          <a:srgbClr val="000000"/>
                        </a:solidFill>
                        <a:effectLst/>
                        <a:latin typeface="+mn-lt"/>
                        <a:ea typeface="+mn-ea"/>
                        <a:cs typeface="+mn-cs"/>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200" kern="1200" dirty="0" smtClean="0">
                          <a:solidFill>
                            <a:srgbClr val="000000"/>
                          </a:solidFill>
                          <a:effectLst/>
                          <a:latin typeface="+mn-lt"/>
                          <a:ea typeface="+mn-ea"/>
                          <a:cs typeface="+mn-cs"/>
                        </a:rPr>
                        <a:t>TR 28.818</a:t>
                      </a:r>
                      <a:endParaRPr lang="sv-SE" sz="1200" kern="1200" dirty="0">
                        <a:solidFill>
                          <a:srgbClr val="000000"/>
                        </a:solidFill>
                        <a:effectLst/>
                        <a:latin typeface="+mn-lt"/>
                        <a:ea typeface="+mn-ea"/>
                        <a:cs typeface="+mn-cs"/>
                      </a:endParaRPr>
                    </a:p>
                  </a:txBody>
                  <a:tcPr marL="68580" marR="68580" marT="0" marB="0" anchor="ctr">
                    <a:solidFill>
                      <a:schemeClr val="tx2">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sv-SE" sz="1200" kern="1200" dirty="0" smtClean="0">
                          <a:solidFill>
                            <a:srgbClr val="000000"/>
                          </a:solidFill>
                          <a:effectLst/>
                          <a:latin typeface="+mn-lt"/>
                          <a:ea typeface="+mn-ea"/>
                          <a:cs typeface="+mn-cs"/>
                        </a:rPr>
                        <a:t>SP-200765</a:t>
                      </a:r>
                      <a:endParaRPr lang="sv-SE" sz="1200" kern="1200" dirty="0">
                        <a:solidFill>
                          <a:srgbClr val="000000"/>
                        </a:solidFill>
                        <a:effectLst/>
                        <a:latin typeface="+mn-lt"/>
                        <a:ea typeface="+mn-ea"/>
                        <a:cs typeface="+mn-cs"/>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GB" altLang="zh-CN" sz="1200" b="0" kern="1200" dirty="0" smtClean="0">
                          <a:solidFill>
                            <a:schemeClr val="tx1"/>
                          </a:solidFill>
                          <a:effectLst/>
                          <a:latin typeface="+mn-lt"/>
                          <a:ea typeface="+mn-ea"/>
                          <a:cs typeface="Arial" panose="020B0604020202020204" pitchFamily="34" charset="0"/>
                        </a:rPr>
                        <a:t>SA#95 (Mar. 2022</a:t>
                      </a:r>
                      <a:r>
                        <a:rPr lang="en-GB" altLang="zh-CN" sz="1200" b="0" kern="1200" dirty="0" smtClean="0">
                          <a:solidFill>
                            <a:schemeClr val="tx1"/>
                          </a:solidFill>
                          <a:effectLst/>
                          <a:latin typeface="+mn-lt"/>
                          <a:ea typeface="+mn-ea"/>
                          <a:cs typeface="Arial" panose="020B0604020202020204" pitchFamily="34" charset="0"/>
                        </a:rPr>
                        <a:t>)</a:t>
                      </a:r>
                    </a:p>
                    <a:p>
                      <a:pPr marL="0" marR="0" lvl="0" indent="0" algn="ctr" defTabSz="1219170" rtl="0" eaLnBrk="1" fontAlgn="auto" latinLnBrk="0" hangingPunct="1">
                        <a:lnSpc>
                          <a:spcPct val="100000"/>
                        </a:lnSpc>
                        <a:spcBef>
                          <a:spcPts val="0"/>
                        </a:spcBef>
                        <a:spcAft>
                          <a:spcPts val="0"/>
                        </a:spcAft>
                        <a:buClrTx/>
                        <a:buSzTx/>
                        <a:buFontTx/>
                        <a:buNone/>
                        <a:tabLst/>
                        <a:defRPr/>
                      </a:pPr>
                      <a:r>
                        <a:rPr lang="en-GB" altLang="zh-CN" sz="1200" b="1" kern="1200" dirty="0" smtClean="0">
                          <a:solidFill>
                            <a:schemeClr val="tx1"/>
                          </a:solidFill>
                          <a:effectLst/>
                          <a:latin typeface="+mn-lt"/>
                          <a:ea typeface="+mn-ea"/>
                          <a:cs typeface="Arial" panose="020B0604020202020204" pitchFamily="34" charset="0"/>
                        </a:rPr>
                        <a:t>-&gt;SA#98 (Dec.2022)</a:t>
                      </a:r>
                      <a:endParaRPr lang="sv-SE" altLang="zh-CN" sz="1200" b="0" kern="1200" dirty="0" smtClean="0">
                        <a:solidFill>
                          <a:schemeClr val="tx1"/>
                        </a:solidFill>
                        <a:effectLst/>
                        <a:latin typeface="+mn-lt"/>
                        <a:ea typeface="SimSun" panose="02010600030101010101" pitchFamily="2" charset="-122"/>
                        <a:cs typeface="+mn-cs"/>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200" kern="1200" dirty="0" smtClean="0">
                          <a:solidFill>
                            <a:schemeClr val="dk1"/>
                          </a:solidFill>
                          <a:effectLst/>
                          <a:latin typeface="+mn-lt"/>
                          <a:ea typeface="+mn-ea"/>
                          <a:cs typeface="+mn-cs"/>
                        </a:rPr>
                        <a:t>Ericsson</a:t>
                      </a:r>
                      <a:endParaRPr lang="sv-SE" sz="1200" kern="1200" dirty="0">
                        <a:solidFill>
                          <a:schemeClr val="dk1"/>
                        </a:solidFill>
                        <a:effectLst/>
                        <a:latin typeface="+mn-lt"/>
                        <a:ea typeface="+mn-ea"/>
                        <a:cs typeface="+mn-cs"/>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200" kern="1200" dirty="0" smtClean="0">
                          <a:solidFill>
                            <a:schemeClr val="dk1"/>
                          </a:solidFill>
                          <a:effectLst/>
                          <a:latin typeface="+mn-lt"/>
                          <a:ea typeface="+mn-ea"/>
                          <a:cs typeface="+mn-cs"/>
                        </a:rPr>
                        <a:t>ONAP</a:t>
                      </a:r>
                      <a:endParaRPr lang="sv-SE" sz="1200" kern="1200" dirty="0">
                        <a:solidFill>
                          <a:schemeClr val="dk1"/>
                        </a:solidFill>
                        <a:effectLst/>
                        <a:latin typeface="+mn-lt"/>
                        <a:ea typeface="+mn-ea"/>
                        <a:cs typeface="+mn-cs"/>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200" kern="1200" dirty="0" smtClean="0">
                          <a:solidFill>
                            <a:schemeClr val="dk1"/>
                          </a:solidFill>
                          <a:effectLst/>
                          <a:latin typeface="+mn-lt"/>
                          <a:ea typeface="+mn-ea"/>
                          <a:cs typeface="+mn-cs"/>
                        </a:rPr>
                        <a:t>YANG</a:t>
                      </a:r>
                      <a:endParaRPr lang="sv-SE" sz="1200" kern="1200" dirty="0">
                        <a:solidFill>
                          <a:schemeClr val="dk1"/>
                        </a:solidFill>
                        <a:effectLst/>
                        <a:latin typeface="+mn-lt"/>
                        <a:ea typeface="+mn-ea"/>
                        <a:cs typeface="+mn-cs"/>
                      </a:endParaRPr>
                    </a:p>
                  </a:txBody>
                  <a:tcPr marL="68580" marR="68580" marT="0" marB="0" anchor="ctr">
                    <a:solidFill>
                      <a:schemeClr val="tx2">
                        <a:lumMod val="20000"/>
                        <a:lumOff val="80000"/>
                      </a:schemeClr>
                    </a:solidFill>
                  </a:tcPr>
                </a:tc>
              </a:tr>
              <a:tr h="338256">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1200" b="1" kern="1200" dirty="0" smtClean="0">
                          <a:solidFill>
                            <a:schemeClr val="tx1"/>
                          </a:solidFill>
                          <a:effectLst/>
                          <a:latin typeface="+mn-lt"/>
                          <a:ea typeface="+mn-ea"/>
                          <a:cs typeface="+mn-cs"/>
                        </a:rPr>
                        <a:t>FS_CICDNS</a:t>
                      </a:r>
                      <a:endParaRPr lang="zh-CN" sz="1200" b="1" kern="1200" dirty="0">
                        <a:solidFill>
                          <a:schemeClr val="tx1"/>
                        </a:solidFill>
                        <a:effectLst/>
                        <a:latin typeface="+mn-lt"/>
                        <a:ea typeface="+mn-ea"/>
                        <a:cs typeface="+mn-cs"/>
                      </a:endParaRPr>
                    </a:p>
                  </a:txBody>
                  <a:tcPr marL="9525" marR="9525" marT="9525" marB="9525">
                    <a:solidFill>
                      <a:schemeClr val="tx2">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0000"/>
                          </a:solidFill>
                          <a:effectLst/>
                          <a:latin typeface="+mn-lt"/>
                          <a:ea typeface="+mn-ea"/>
                          <a:cs typeface="+mn-cs"/>
                        </a:rPr>
                        <a:t>continuous integration continuous delivery support for 3GPP NFs</a:t>
                      </a:r>
                      <a:endParaRPr lang="zh-CN" sz="1200" kern="1200" dirty="0">
                        <a:solidFill>
                          <a:srgbClr val="000000"/>
                        </a:solidFill>
                        <a:effectLst/>
                        <a:latin typeface="+mn-lt"/>
                        <a:ea typeface="+mn-ea"/>
                        <a:cs typeface="+mn-cs"/>
                      </a:endParaRPr>
                    </a:p>
                  </a:txBody>
                  <a:tcPr marL="9525" marR="9525" marT="9525" marB="9525">
                    <a:solidFill>
                      <a:schemeClr val="tx2">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sv-SE" sz="1200" kern="1200" dirty="0" smtClean="0">
                          <a:solidFill>
                            <a:srgbClr val="000000"/>
                          </a:solidFill>
                          <a:effectLst/>
                          <a:latin typeface="+mn-lt"/>
                          <a:ea typeface="+mn-ea"/>
                          <a:cs typeface="+mn-cs"/>
                        </a:rPr>
                        <a:t>0%-&gt;15%-&gt;30%-&gt;50%-&gt;75%</a:t>
                      </a:r>
                      <a:r>
                        <a:rPr lang="en-US" sz="1200" kern="1200" dirty="0" smtClean="0">
                          <a:solidFill>
                            <a:srgbClr val="000000"/>
                          </a:solidFill>
                          <a:effectLst/>
                          <a:latin typeface="+mn-lt"/>
                          <a:ea typeface="+mn-ea"/>
                          <a:cs typeface="+mn-cs"/>
                        </a:rPr>
                        <a:t>-&gt;80%</a:t>
                      </a:r>
                      <a:endParaRPr lang="sv-SE" sz="1200" kern="1200" dirty="0">
                        <a:solidFill>
                          <a:srgbClr val="000000"/>
                        </a:solidFill>
                        <a:effectLst/>
                        <a:latin typeface="+mn-lt"/>
                        <a:ea typeface="+mn-ea"/>
                        <a:cs typeface="+mn-cs"/>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0000"/>
                          </a:solidFill>
                          <a:effectLst/>
                          <a:latin typeface="+mn-lt"/>
                          <a:ea typeface="+mn-ea"/>
                          <a:cs typeface="+mn-cs"/>
                        </a:rPr>
                        <a:t>TR 28.819</a:t>
                      </a:r>
                    </a:p>
                  </a:txBody>
                  <a:tcPr marL="68580" marR="68580" marT="0" marB="0" anchor="ctr">
                    <a:solidFill>
                      <a:schemeClr val="tx2">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sv-SE" sz="1200" kern="1200" dirty="0" smtClean="0">
                          <a:solidFill>
                            <a:srgbClr val="000000"/>
                          </a:solidFill>
                          <a:effectLst/>
                          <a:latin typeface="+mn-lt"/>
                          <a:ea typeface="+mn-ea"/>
                          <a:cs typeface="+mn-cs"/>
                        </a:rPr>
                        <a:t>SP-210133</a:t>
                      </a:r>
                      <a:endParaRPr lang="sv-SE" sz="1200" kern="1200" dirty="0">
                        <a:solidFill>
                          <a:srgbClr val="000000"/>
                        </a:solidFill>
                        <a:effectLst/>
                        <a:latin typeface="+mn-lt"/>
                        <a:ea typeface="+mn-ea"/>
                        <a:cs typeface="+mn-cs"/>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altLang="zh-CN" sz="1200" b="0" kern="1200" dirty="0" smtClean="0">
                          <a:solidFill>
                            <a:schemeClr val="dk1"/>
                          </a:solidFill>
                          <a:effectLst/>
                          <a:latin typeface="+mn-lt"/>
                          <a:ea typeface="SimSun" panose="02010600030101010101" pitchFamily="2" charset="-122"/>
                          <a:cs typeface="+mn-cs"/>
                        </a:rPr>
                        <a:t>SA#95 (Mar.2022)</a:t>
                      </a:r>
                    </a:p>
                    <a:p>
                      <a:pPr marL="0" marR="0" lvl="0" indent="0" algn="ctr" defTabSz="1219170" rtl="0" eaLnBrk="1" fontAlgn="auto" latinLnBrk="0" hangingPunct="1">
                        <a:lnSpc>
                          <a:spcPct val="100000"/>
                        </a:lnSpc>
                        <a:spcBef>
                          <a:spcPts val="0"/>
                        </a:spcBef>
                        <a:spcAft>
                          <a:spcPts val="0"/>
                        </a:spcAft>
                        <a:buClrTx/>
                        <a:buSzTx/>
                        <a:buFontTx/>
                        <a:buNone/>
                        <a:tabLst/>
                        <a:defRPr/>
                      </a:pPr>
                      <a:r>
                        <a:rPr lang="sv-SE" altLang="zh-CN" sz="1200" b="1" kern="1200" dirty="0" smtClean="0">
                          <a:solidFill>
                            <a:schemeClr val="dk1"/>
                          </a:solidFill>
                          <a:effectLst/>
                          <a:latin typeface="+mn-lt"/>
                          <a:ea typeface="SimSun" panose="02010600030101010101" pitchFamily="2" charset="-122"/>
                          <a:cs typeface="+mn-cs"/>
                        </a:rPr>
                        <a:t>-&gt;</a:t>
                      </a:r>
                      <a:r>
                        <a:rPr lang="sv-SE" altLang="zh-CN" sz="1200" b="1" kern="1200" dirty="0" smtClean="0">
                          <a:solidFill>
                            <a:schemeClr val="tx1"/>
                          </a:solidFill>
                          <a:effectLst/>
                          <a:latin typeface="+mn-lt"/>
                          <a:ea typeface="SimSun" panose="02010600030101010101" pitchFamily="2" charset="-122"/>
                          <a:cs typeface="+mn-cs"/>
                        </a:rPr>
                        <a:t>SA#96 (Jun. 2022)</a:t>
                      </a: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200" kern="1200" dirty="0" smtClean="0">
                          <a:solidFill>
                            <a:schemeClr val="dk1"/>
                          </a:solidFill>
                          <a:effectLst/>
                          <a:latin typeface="+mn-lt"/>
                          <a:ea typeface="SimSun" panose="02010600030101010101" pitchFamily="2" charset="-122"/>
                          <a:cs typeface="Arial" panose="020B0604020202020204" pitchFamily="34" charset="0"/>
                        </a:rPr>
                        <a:t>Lenovo, China Mobile</a:t>
                      </a:r>
                      <a:endParaRPr lang="sv-SE" sz="1200" kern="1200" dirty="0">
                        <a:solidFill>
                          <a:schemeClr val="dk1"/>
                        </a:solidFill>
                        <a:effectLst/>
                        <a:latin typeface="+mn-lt"/>
                        <a:ea typeface="SimSun" panose="02010600030101010101" pitchFamily="2" charset="-122"/>
                        <a:cs typeface="Arial" panose="020B0604020202020204" pitchFamily="34" charset="0"/>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200" kern="1200" dirty="0" smtClean="0">
                          <a:solidFill>
                            <a:schemeClr val="dk1"/>
                          </a:solidFill>
                          <a:effectLst/>
                          <a:latin typeface="+mn-lt"/>
                          <a:ea typeface="SimSun" panose="02010600030101010101" pitchFamily="2" charset="-122"/>
                          <a:cs typeface="Arial" panose="020B0604020202020204" pitchFamily="34" charset="0"/>
                        </a:rPr>
                        <a:t>ETSI NFV</a:t>
                      </a:r>
                      <a:endParaRPr lang="sv-SE" sz="1200" kern="1200" dirty="0">
                        <a:solidFill>
                          <a:schemeClr val="dk1"/>
                        </a:solidFill>
                        <a:effectLst/>
                        <a:latin typeface="+mn-lt"/>
                        <a:ea typeface="SimSun" panose="02010600030101010101" pitchFamily="2" charset="-122"/>
                        <a:cs typeface="Arial" panose="020B0604020202020204" pitchFamily="34" charset="0"/>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lang="sv-SE" sz="1200" kern="1200" dirty="0">
                        <a:solidFill>
                          <a:schemeClr val="dk1"/>
                        </a:solidFill>
                        <a:effectLst/>
                        <a:latin typeface="+mn-lt"/>
                        <a:ea typeface="SimSun" panose="02010600030101010101" pitchFamily="2" charset="-122"/>
                        <a:cs typeface="Arial" panose="020B0604020202020204" pitchFamily="34" charset="0"/>
                      </a:endParaRPr>
                    </a:p>
                  </a:txBody>
                  <a:tcPr marL="68580" marR="68580" marT="0" marB="0" anchor="ctr">
                    <a:solidFill>
                      <a:schemeClr val="tx2">
                        <a:lumMod val="20000"/>
                        <a:lumOff val="80000"/>
                      </a:schemeClr>
                    </a:solidFill>
                  </a:tcPr>
                </a:tc>
              </a:tr>
              <a:tr h="413303">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1200" b="1" dirty="0" smtClean="0">
                          <a:solidFill>
                            <a:schemeClr val="tx1"/>
                          </a:solidFill>
                          <a:effectLst/>
                          <a:latin typeface="+mn-lt"/>
                          <a:ea typeface="+mn-ea"/>
                          <a:cs typeface="Arial" panose="020B0604020202020204" pitchFamily="34" charset="0"/>
                        </a:rPr>
                        <a:t>FS_MANS</a:t>
                      </a:r>
                      <a:endParaRPr lang="zh-CN" altLang="zh-CN" sz="1200" b="1" dirty="0" smtClean="0">
                        <a:solidFill>
                          <a:schemeClr val="tx1"/>
                        </a:solidFill>
                        <a:effectLst/>
                        <a:latin typeface="+mn-lt"/>
                        <a:ea typeface="+mn-ea"/>
                        <a:cs typeface="Arial" panose="020B0604020202020204" pitchFamily="34" charset="0"/>
                      </a:endParaRPr>
                    </a:p>
                  </a:txBody>
                  <a:tcPr marL="9525" marR="9525" marT="9525" marB="9525">
                    <a:solidFill>
                      <a:schemeClr val="bg1">
                        <a:lumMod val="85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1200" dirty="0" smtClean="0">
                          <a:effectLst/>
                          <a:latin typeface="+mn-lt"/>
                          <a:ea typeface="+mn-ea"/>
                          <a:cs typeface="Arial" panose="020B0604020202020204" pitchFamily="34" charset="0"/>
                        </a:rPr>
                        <a:t>Study on Management Aspects of 5G Network Sharing</a:t>
                      </a:r>
                      <a:endParaRPr lang="zh-CN" sz="1200" dirty="0">
                        <a:effectLst/>
                        <a:latin typeface="+mn-lt"/>
                        <a:ea typeface="宋体" panose="02010600030101010101" pitchFamily="2" charset="-122"/>
                        <a:cs typeface="Arial" panose="020B0604020202020204" pitchFamily="34" charset="0"/>
                      </a:endParaRPr>
                    </a:p>
                  </a:txBody>
                  <a:tcPr marL="9525" marR="9525" marT="9525" marB="9525">
                    <a:solidFill>
                      <a:schemeClr val="bg1">
                        <a:lumMod val="85000"/>
                      </a:schemeClr>
                    </a:solidFill>
                  </a:tcPr>
                </a:tc>
                <a:tc>
                  <a:txBody>
                    <a:bodyPr/>
                    <a:lstStyle/>
                    <a:p>
                      <a:pPr marL="0" marR="0" lvl="0" indent="0" algn="l" defTabSz="1219170" rtl="0" eaLnBrk="1" fontAlgn="auto" latinLnBrk="0" hangingPunct="1">
                        <a:lnSpc>
                          <a:spcPct val="100000"/>
                        </a:lnSpc>
                        <a:spcBef>
                          <a:spcPts val="1200"/>
                        </a:spcBef>
                        <a:spcAft>
                          <a:spcPts val="0"/>
                        </a:spcAft>
                        <a:buClrTx/>
                        <a:buSzTx/>
                        <a:buFontTx/>
                        <a:buNone/>
                        <a:tabLst/>
                        <a:defRPr/>
                      </a:pPr>
                      <a:r>
                        <a:rPr lang="sv-SE" sz="1200" kern="1200" dirty="0" smtClean="0">
                          <a:solidFill>
                            <a:schemeClr val="dk1"/>
                          </a:solidFill>
                          <a:effectLst/>
                          <a:latin typeface="+mn-lt"/>
                          <a:ea typeface="SimSun" panose="02010600030101010101" pitchFamily="2" charset="-122"/>
                          <a:cs typeface="Arial" panose="020B0604020202020204" pitchFamily="34" charset="0"/>
                        </a:rPr>
                        <a:t>5</a:t>
                      </a:r>
                      <a:r>
                        <a:rPr lang="en-US" altLang="zh-CN" sz="1200" kern="1200" dirty="0" smtClean="0">
                          <a:solidFill>
                            <a:schemeClr val="dk1"/>
                          </a:solidFill>
                          <a:effectLst/>
                          <a:latin typeface="+mn-lt"/>
                          <a:ea typeface="SimSun" panose="02010600030101010101" pitchFamily="2" charset="-122"/>
                          <a:cs typeface="Arial" panose="020B0604020202020204" pitchFamily="34" charset="0"/>
                        </a:rPr>
                        <a:t>%-&gt;90%-&gt;</a:t>
                      </a:r>
                      <a:r>
                        <a:rPr lang="en-US" altLang="zh-CN" sz="1200" b="1" kern="1200" dirty="0" smtClean="0">
                          <a:solidFill>
                            <a:srgbClr val="0000FF"/>
                          </a:solidFill>
                          <a:effectLst/>
                          <a:latin typeface="+mn-lt"/>
                          <a:ea typeface="SimSun" panose="02010600030101010101" pitchFamily="2" charset="-122"/>
                          <a:cs typeface="Arial" panose="020B0604020202020204" pitchFamily="34" charset="0"/>
                        </a:rPr>
                        <a:t>100%</a:t>
                      </a:r>
                      <a:endParaRPr lang="sv-SE" sz="1200" b="1" kern="1200" dirty="0">
                        <a:solidFill>
                          <a:srgbClr val="0000FF"/>
                        </a:solidFill>
                        <a:effectLst/>
                        <a:latin typeface="+mn-lt"/>
                        <a:ea typeface="SimSun" panose="02010600030101010101" pitchFamily="2" charset="-122"/>
                        <a:cs typeface="Arial" panose="020B0604020202020204" pitchFamily="34" charset="0"/>
                      </a:endParaRPr>
                    </a:p>
                  </a:txBody>
                  <a:tcPr marL="68580" marR="68580" marT="0" marB="0" anchor="ctr">
                    <a:solidFill>
                      <a:schemeClr val="bg1">
                        <a:lumMod val="85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altLang="zh-CN" sz="1200" kern="1200" dirty="0" smtClean="0">
                          <a:solidFill>
                            <a:schemeClr val="dk1"/>
                          </a:solidFill>
                          <a:effectLst/>
                          <a:latin typeface="+mn-lt"/>
                          <a:ea typeface="+mn-ea"/>
                          <a:cs typeface="Arial" panose="020B0604020202020204" pitchFamily="34" charset="0"/>
                        </a:rPr>
                        <a:t>TR 28.825</a:t>
                      </a:r>
                    </a:p>
                  </a:txBody>
                  <a:tcPr marL="68580" marR="68580" marT="0" marB="0" anchor="ctr">
                    <a:solidFill>
                      <a:schemeClr val="bg1">
                        <a:lumMod val="85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sv-SE" sz="1200" kern="1200" dirty="0" smtClean="0">
                          <a:solidFill>
                            <a:schemeClr val="dk1"/>
                          </a:solidFill>
                          <a:effectLst/>
                          <a:latin typeface="+mn-lt"/>
                          <a:ea typeface="SimSun" panose="02010600030101010101" pitchFamily="2" charset="-122"/>
                          <a:cs typeface="Arial" panose="020B0604020202020204" pitchFamily="34" charset="0"/>
                        </a:rPr>
                        <a:t>SP-210387</a:t>
                      </a:r>
                      <a:endParaRPr lang="sv-SE" sz="1200" kern="1200" dirty="0">
                        <a:solidFill>
                          <a:schemeClr val="dk1"/>
                        </a:solidFill>
                        <a:effectLst/>
                        <a:latin typeface="+mn-lt"/>
                        <a:ea typeface="SimSun" panose="02010600030101010101" pitchFamily="2" charset="-122"/>
                        <a:cs typeface="Arial" panose="020B0604020202020204" pitchFamily="34" charset="0"/>
                      </a:endParaRPr>
                    </a:p>
                  </a:txBody>
                  <a:tcPr marL="68580" marR="68580" marT="0" marB="0" anchor="ctr">
                    <a:solidFill>
                      <a:schemeClr val="bg1">
                        <a:lumMod val="85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GB" altLang="zh-CN" sz="1200" b="0" kern="1200" dirty="0" smtClean="0">
                          <a:solidFill>
                            <a:schemeClr val="tx1"/>
                          </a:solidFill>
                          <a:effectLst/>
                          <a:latin typeface="+mn-lt"/>
                          <a:ea typeface="+mn-ea"/>
                          <a:cs typeface="Arial" panose="020B0604020202020204" pitchFamily="34" charset="0"/>
                        </a:rPr>
                        <a:t>SA#94(Dec2021)</a:t>
                      </a:r>
                    </a:p>
                  </a:txBody>
                  <a:tcPr marL="68580" marR="68580" marT="0" marB="0" anchor="ctr">
                    <a:solidFill>
                      <a:schemeClr val="bg1">
                        <a:lumMod val="85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200" kern="1200" dirty="0" smtClean="0">
                          <a:solidFill>
                            <a:schemeClr val="dk1"/>
                          </a:solidFill>
                          <a:effectLst/>
                          <a:latin typeface="+mn-lt"/>
                          <a:ea typeface="SimSun" panose="02010600030101010101" pitchFamily="2" charset="-122"/>
                          <a:cs typeface="Arial" panose="020B0604020202020204" pitchFamily="34" charset="0"/>
                        </a:rPr>
                        <a:t>China Unicom</a:t>
                      </a:r>
                      <a:endParaRPr lang="sv-SE" sz="1200" kern="1200" dirty="0">
                        <a:solidFill>
                          <a:schemeClr val="dk1"/>
                        </a:solidFill>
                        <a:effectLst/>
                        <a:latin typeface="+mn-lt"/>
                        <a:ea typeface="SimSun" panose="02010600030101010101" pitchFamily="2" charset="-122"/>
                        <a:cs typeface="Arial" panose="020B0604020202020204" pitchFamily="34" charset="0"/>
                      </a:endParaRPr>
                    </a:p>
                  </a:txBody>
                  <a:tcPr marL="68580" marR="68580" marT="0" marB="0" anchor="ctr">
                    <a:solidFill>
                      <a:schemeClr val="bg1">
                        <a:lumMod val="85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200" kern="1200" dirty="0" smtClean="0">
                          <a:solidFill>
                            <a:schemeClr val="dk1"/>
                          </a:solidFill>
                          <a:effectLst/>
                          <a:latin typeface="+mn-lt"/>
                          <a:ea typeface="SimSun" panose="02010600030101010101" pitchFamily="2" charset="-122"/>
                          <a:cs typeface="Arial" panose="020B0604020202020204" pitchFamily="34" charset="0"/>
                        </a:rPr>
                        <a:t>RAN3</a:t>
                      </a:r>
                      <a:endParaRPr lang="sv-SE" sz="1200" kern="1200" dirty="0">
                        <a:solidFill>
                          <a:schemeClr val="dk1"/>
                        </a:solidFill>
                        <a:effectLst/>
                        <a:latin typeface="+mn-lt"/>
                        <a:ea typeface="SimSun" panose="02010600030101010101" pitchFamily="2" charset="-122"/>
                        <a:cs typeface="Arial" panose="020B0604020202020204" pitchFamily="34" charset="0"/>
                      </a:endParaRPr>
                    </a:p>
                  </a:txBody>
                  <a:tcPr marL="68580" marR="68580" marT="0" marB="0" anchor="ctr">
                    <a:solidFill>
                      <a:schemeClr val="bg1">
                        <a:lumMod val="85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lang="sv-SE" sz="1200" kern="1200" dirty="0">
                        <a:solidFill>
                          <a:schemeClr val="dk1"/>
                        </a:solidFill>
                        <a:effectLst/>
                        <a:latin typeface="+mn-lt"/>
                        <a:ea typeface="SimSun" panose="02010600030101010101" pitchFamily="2" charset="-122"/>
                        <a:cs typeface="Arial" panose="020B0604020202020204" pitchFamily="34" charset="0"/>
                      </a:endParaRPr>
                    </a:p>
                  </a:txBody>
                  <a:tcPr marL="68580" marR="68580" marT="0" marB="0" anchor="ctr">
                    <a:solidFill>
                      <a:schemeClr val="bg1">
                        <a:lumMod val="85000"/>
                      </a:schemeClr>
                    </a:solidFill>
                  </a:tcPr>
                </a:tc>
              </a:tr>
            </a:tbl>
          </a:graphicData>
        </a:graphic>
      </p:graphicFrame>
      <p:sp>
        <p:nvSpPr>
          <p:cNvPr id="5" name="Title 1"/>
          <p:cNvSpPr txBox="1">
            <a:spLocks/>
          </p:cNvSpPr>
          <p:nvPr/>
        </p:nvSpPr>
        <p:spPr>
          <a:xfrm>
            <a:off x="0" y="4603"/>
            <a:ext cx="10344778" cy="920688"/>
          </a:xfrm>
          <a:prstGeom prst="rect">
            <a:avLst/>
          </a:prstGeom>
        </p:spPr>
        <p:txBody>
          <a:bodyPr/>
          <a:lstStyle>
            <a:lvl1pPr algn="ctr" rtl="0" eaLnBrk="0" fontAlgn="base" hangingPunct="0">
              <a:spcBef>
                <a:spcPct val="0"/>
              </a:spcBef>
              <a:spcAft>
                <a:spcPct val="0"/>
              </a:spcAft>
              <a:defRPr sz="4200">
                <a:solidFill>
                  <a:srgbClr val="FF0000"/>
                </a:solidFill>
                <a:latin typeface="+mj-lt"/>
                <a:ea typeface="+mj-ea"/>
                <a:cs typeface="+mj-cs"/>
              </a:defRPr>
            </a:lvl1pPr>
            <a:lvl2pPr algn="ctr" rtl="0" eaLnBrk="0" fontAlgn="base" hangingPunct="0">
              <a:spcBef>
                <a:spcPct val="0"/>
              </a:spcBef>
              <a:spcAft>
                <a:spcPct val="0"/>
              </a:spcAft>
              <a:defRPr sz="4200">
                <a:solidFill>
                  <a:srgbClr val="FF0000"/>
                </a:solidFill>
                <a:latin typeface="Calibri" pitchFamily="34" charset="0"/>
              </a:defRPr>
            </a:lvl2pPr>
            <a:lvl3pPr algn="ctr" rtl="0" eaLnBrk="0" fontAlgn="base" hangingPunct="0">
              <a:spcBef>
                <a:spcPct val="0"/>
              </a:spcBef>
              <a:spcAft>
                <a:spcPct val="0"/>
              </a:spcAft>
              <a:defRPr sz="4200">
                <a:solidFill>
                  <a:srgbClr val="FF0000"/>
                </a:solidFill>
                <a:latin typeface="Calibri" pitchFamily="34" charset="0"/>
              </a:defRPr>
            </a:lvl3pPr>
            <a:lvl4pPr algn="ctr" rtl="0" eaLnBrk="0" fontAlgn="base" hangingPunct="0">
              <a:spcBef>
                <a:spcPct val="0"/>
              </a:spcBef>
              <a:spcAft>
                <a:spcPct val="0"/>
              </a:spcAft>
              <a:defRPr sz="4200">
                <a:solidFill>
                  <a:srgbClr val="FF0000"/>
                </a:solidFill>
                <a:latin typeface="Calibri" pitchFamily="34" charset="0"/>
              </a:defRPr>
            </a:lvl4pPr>
            <a:lvl5pPr algn="ctr" rtl="0" eaLnBrk="0" fontAlgn="base" hangingPunct="0">
              <a:spcBef>
                <a:spcPct val="0"/>
              </a:spcBef>
              <a:spcAft>
                <a:spcPct val="0"/>
              </a:spcAft>
              <a:defRPr sz="4200">
                <a:solidFill>
                  <a:srgbClr val="FF0000"/>
                </a:solidFill>
                <a:latin typeface="Calibri" pitchFamily="34" charset="0"/>
              </a:defRPr>
            </a:lvl5pPr>
            <a:lvl6pPr marL="609585" algn="ctr" rtl="0" eaLnBrk="0" fontAlgn="base" hangingPunct="0">
              <a:spcBef>
                <a:spcPct val="0"/>
              </a:spcBef>
              <a:spcAft>
                <a:spcPct val="0"/>
              </a:spcAft>
              <a:defRPr sz="4267">
                <a:solidFill>
                  <a:srgbClr val="FF0000"/>
                </a:solidFill>
                <a:latin typeface="Calibri" pitchFamily="34" charset="0"/>
              </a:defRPr>
            </a:lvl6pPr>
            <a:lvl7pPr marL="1219170" algn="ctr" rtl="0" eaLnBrk="0" fontAlgn="base" hangingPunct="0">
              <a:spcBef>
                <a:spcPct val="0"/>
              </a:spcBef>
              <a:spcAft>
                <a:spcPct val="0"/>
              </a:spcAft>
              <a:defRPr sz="4267">
                <a:solidFill>
                  <a:srgbClr val="FF0000"/>
                </a:solidFill>
                <a:latin typeface="Calibri" pitchFamily="34" charset="0"/>
              </a:defRPr>
            </a:lvl7pPr>
            <a:lvl8pPr marL="1828754" algn="ctr" rtl="0" eaLnBrk="0" fontAlgn="base" hangingPunct="0">
              <a:spcBef>
                <a:spcPct val="0"/>
              </a:spcBef>
              <a:spcAft>
                <a:spcPct val="0"/>
              </a:spcAft>
              <a:defRPr sz="4267">
                <a:solidFill>
                  <a:srgbClr val="FF0000"/>
                </a:solidFill>
                <a:latin typeface="Calibri" pitchFamily="34" charset="0"/>
              </a:defRPr>
            </a:lvl8pPr>
            <a:lvl9pPr marL="2438339" algn="ctr" rtl="0" eaLnBrk="0" fontAlgn="base" hangingPunct="0">
              <a:spcBef>
                <a:spcPct val="0"/>
              </a:spcBef>
              <a:spcAft>
                <a:spcPct val="0"/>
              </a:spcAft>
              <a:defRPr sz="4267">
                <a:solidFill>
                  <a:srgbClr val="FF0000"/>
                </a:solidFill>
                <a:latin typeface="Calibri" pitchFamily="34" charset="0"/>
              </a:defRPr>
            </a:lvl9pPr>
          </a:lstStyle>
          <a:p>
            <a:r>
              <a:rPr lang="en-US" altLang="zh-CN" sz="2800" kern="0" dirty="0" smtClean="0"/>
              <a:t>Rel-17 SI FS_EE5G/</a:t>
            </a:r>
            <a:r>
              <a:rPr lang="en-GB" altLang="zh-CN" sz="2800" dirty="0" smtClean="0"/>
              <a:t>FS_YANG/FS_CICDNS/</a:t>
            </a:r>
            <a:r>
              <a:rPr lang="en-GB" altLang="zh-CN" sz="2800" dirty="0" err="1" smtClean="0"/>
              <a:t>FS_eEDGE_Mgt</a:t>
            </a:r>
            <a:r>
              <a:rPr lang="en-GB" altLang="zh-CN" sz="2800" dirty="0" smtClean="0"/>
              <a:t>/FS_MANS</a:t>
            </a:r>
            <a:endParaRPr lang="en-GB" altLang="zh-CN" sz="2800" dirty="0"/>
          </a:p>
          <a:p>
            <a:endParaRPr lang="en-GB" altLang="zh-CN" sz="2800" dirty="0"/>
          </a:p>
        </p:txBody>
      </p:sp>
      <p:sp>
        <p:nvSpPr>
          <p:cNvPr id="4" name="矩形 3"/>
          <p:cNvSpPr/>
          <p:nvPr/>
        </p:nvSpPr>
        <p:spPr>
          <a:xfrm>
            <a:off x="6778922" y="3257420"/>
            <a:ext cx="4751196" cy="1815882"/>
          </a:xfrm>
          <a:prstGeom prst="rect">
            <a:avLst/>
          </a:prstGeom>
        </p:spPr>
        <p:txBody>
          <a:bodyPr wrap="square">
            <a:spAutoFit/>
          </a:bodyPr>
          <a:lstStyle/>
          <a:p>
            <a:pPr defTabSz="1219170" eaLnBrk="1" fontAlgn="auto" hangingPunct="1">
              <a:spcBef>
                <a:spcPts val="0"/>
              </a:spcBef>
              <a:spcAft>
                <a:spcPts val="0"/>
              </a:spcAft>
              <a:defRPr/>
            </a:pPr>
            <a:endParaRPr lang="en-US" altLang="zh-CN" sz="1400" b="1" dirty="0" smtClean="0">
              <a:latin typeface="Calibri" pitchFamily="34" charset="0"/>
              <a:cs typeface="Arial" charset="0"/>
            </a:endParaRPr>
          </a:p>
          <a:p>
            <a:pPr defTabSz="1219170" eaLnBrk="1" fontAlgn="auto" hangingPunct="1">
              <a:spcBef>
                <a:spcPts val="0"/>
              </a:spcBef>
              <a:spcAft>
                <a:spcPts val="0"/>
              </a:spcAft>
              <a:defRPr/>
            </a:pPr>
            <a:r>
              <a:rPr lang="en-US" altLang="zh-CN" sz="1400" b="1" dirty="0" smtClean="0">
                <a:solidFill>
                  <a:srgbClr val="FF0000"/>
                </a:solidFill>
                <a:latin typeface="Calibri" pitchFamily="34" charset="0"/>
                <a:cs typeface="Arial" charset="0"/>
              </a:rPr>
              <a:t>FS_CICDNS</a:t>
            </a:r>
            <a:r>
              <a:rPr lang="en-US" altLang="zh-CN" sz="1400" b="1" dirty="0" smtClean="0">
                <a:latin typeface="Calibri" pitchFamily="34" charset="0"/>
                <a:cs typeface="Arial" charset="0"/>
              </a:rPr>
              <a:t>:</a:t>
            </a:r>
            <a:endParaRPr lang="en-US" altLang="zh-CN" sz="1400" dirty="0">
              <a:latin typeface="Calibri" pitchFamily="34" charset="0"/>
              <a:cs typeface="Arial" charset="0"/>
            </a:endParaRPr>
          </a:p>
          <a:p>
            <a:pPr defTabSz="1219170" eaLnBrk="1" fontAlgn="auto" hangingPunct="1">
              <a:spcBef>
                <a:spcPts val="0"/>
              </a:spcBef>
              <a:spcAft>
                <a:spcPts val="0"/>
              </a:spcAft>
              <a:defRPr/>
            </a:pPr>
            <a:r>
              <a:rPr lang="en-US" sz="1400" dirty="0">
                <a:latin typeface="Calibri" pitchFamily="34" charset="0"/>
                <a:cs typeface="Arial" charset="0"/>
              </a:rPr>
              <a:t>While some contributions were approved, the key contributions regarding the overall 3GPP place in testing and one solution could not find agreeable text in the meeting. However, finally the concepts were agreed and the SID is likely to be completed in the next meeting.</a:t>
            </a:r>
            <a:endParaRPr lang="en-US" sz="1400" dirty="0" smtClean="0">
              <a:latin typeface="Calibri" pitchFamily="34" charset="0"/>
              <a:cs typeface="Arial" charset="0"/>
            </a:endParaRPr>
          </a:p>
          <a:p>
            <a:pPr defTabSz="1219170" eaLnBrk="1" fontAlgn="auto" hangingPunct="1">
              <a:spcBef>
                <a:spcPts val="0"/>
              </a:spcBef>
              <a:spcAft>
                <a:spcPts val="0"/>
              </a:spcAft>
              <a:defRPr/>
            </a:pPr>
            <a:endParaRPr lang="en-US" sz="1400" dirty="0">
              <a:solidFill>
                <a:prstClr val="black"/>
              </a:solidFill>
              <a:latin typeface="Calibri" pitchFamily="34" charset="0"/>
              <a:cs typeface="Arial" charset="0"/>
            </a:endParaRPr>
          </a:p>
        </p:txBody>
      </p:sp>
      <p:sp>
        <p:nvSpPr>
          <p:cNvPr id="3" name="矩形 2"/>
          <p:cNvSpPr/>
          <p:nvPr/>
        </p:nvSpPr>
        <p:spPr>
          <a:xfrm>
            <a:off x="230454" y="3497979"/>
            <a:ext cx="5693393" cy="307777"/>
          </a:xfrm>
          <a:prstGeom prst="rect">
            <a:avLst/>
          </a:prstGeom>
        </p:spPr>
        <p:txBody>
          <a:bodyPr wrap="square">
            <a:spAutoFit/>
          </a:bodyPr>
          <a:lstStyle/>
          <a:p>
            <a:pPr defTabSz="1219170" eaLnBrk="1" fontAlgn="auto" hangingPunct="1">
              <a:spcBef>
                <a:spcPts val="0"/>
              </a:spcBef>
              <a:spcAft>
                <a:spcPts val="0"/>
              </a:spcAft>
              <a:defRPr/>
            </a:pPr>
            <a:r>
              <a:rPr lang="en-US" altLang="zh-CN" sz="1400" b="1" dirty="0" smtClean="0">
                <a:solidFill>
                  <a:srgbClr val="FF0000"/>
                </a:solidFill>
                <a:latin typeface="Calibri" pitchFamily="34" charset="0"/>
                <a:cs typeface="Arial" charset="0"/>
              </a:rPr>
              <a:t>FS_YANG</a:t>
            </a:r>
            <a:r>
              <a:rPr lang="en-US" altLang="zh-CN" sz="1400" b="1" dirty="0">
                <a:solidFill>
                  <a:srgbClr val="FF0000"/>
                </a:solidFill>
                <a:latin typeface="Calibri" pitchFamily="34" charset="0"/>
                <a:cs typeface="Arial" charset="0"/>
              </a:rPr>
              <a:t>: </a:t>
            </a:r>
            <a:r>
              <a:rPr lang="en-US" altLang="zh-CN" sz="1400" dirty="0">
                <a:latin typeface="Calibri" pitchFamily="34" charset="0"/>
                <a:cs typeface="Arial" charset="0"/>
              </a:rPr>
              <a:t>Next step for </a:t>
            </a:r>
            <a:r>
              <a:rPr lang="en-US" altLang="zh-CN" sz="1400" dirty="0" smtClean="0">
                <a:latin typeface="Calibri" pitchFamily="34" charset="0"/>
                <a:cs typeface="Arial" charset="0"/>
              </a:rPr>
              <a:t>FS_YANG is endorsed.</a:t>
            </a:r>
            <a:endParaRPr lang="en-US" altLang="zh-CN" sz="1400" b="1" dirty="0" smtClean="0">
              <a:solidFill>
                <a:prstClr val="black"/>
              </a:solidFill>
              <a:latin typeface="Calibri" pitchFamily="34" charset="0"/>
              <a:cs typeface="Arial" charset="0"/>
            </a:endParaRPr>
          </a:p>
        </p:txBody>
      </p:sp>
    </p:spTree>
    <p:extLst>
      <p:ext uri="{BB962C8B-B14F-4D97-AF65-F5344CB8AC3E}">
        <p14:creationId xmlns:p14="http://schemas.microsoft.com/office/powerpoint/2010/main" val="398962424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文本框 9"/>
          <p:cNvSpPr txBox="1"/>
          <p:nvPr/>
        </p:nvSpPr>
        <p:spPr>
          <a:xfrm>
            <a:off x="260839" y="2846527"/>
            <a:ext cx="11681824" cy="292388"/>
          </a:xfrm>
          <a:prstGeom prst="rect">
            <a:avLst/>
          </a:prstGeom>
          <a:solidFill>
            <a:srgbClr val="92D050"/>
          </a:solidFill>
        </p:spPr>
        <p:txBody>
          <a:bodyPr wrap="square" rtlCol="0">
            <a:spAutoFit/>
          </a:bodyPr>
          <a:lstStyle/>
          <a:p>
            <a:pPr algn="ctr"/>
            <a:r>
              <a:rPr lang="en-US" altLang="zh-CN" b="1" dirty="0" smtClean="0">
                <a:solidFill>
                  <a:prstClr val="black"/>
                </a:solidFill>
              </a:rPr>
              <a:t>Working Progress</a:t>
            </a:r>
            <a:endParaRPr lang="zh-CN" altLang="en-US" b="1" dirty="0">
              <a:solidFill>
                <a:prstClr val="black"/>
              </a:solidFill>
            </a:endParaRPr>
          </a:p>
        </p:txBody>
      </p:sp>
      <p:graphicFrame>
        <p:nvGraphicFramePr>
          <p:cNvPr id="2" name="表格 1"/>
          <p:cNvGraphicFramePr>
            <a:graphicFrameLocks noGrp="1"/>
          </p:cNvGraphicFramePr>
          <p:nvPr>
            <p:extLst>
              <p:ext uri="{D42A27DB-BD31-4B8C-83A1-F6EECF244321}">
                <p14:modId xmlns:p14="http://schemas.microsoft.com/office/powerpoint/2010/main" val="1888010465"/>
              </p:ext>
            </p:extLst>
          </p:nvPr>
        </p:nvGraphicFramePr>
        <p:xfrm>
          <a:off x="260839" y="740236"/>
          <a:ext cx="11681825" cy="1751961"/>
        </p:xfrm>
        <a:graphic>
          <a:graphicData uri="http://schemas.openxmlformats.org/drawingml/2006/table">
            <a:tbl>
              <a:tblPr firstRow="1" bandRow="1">
                <a:tableStyleId>{5C22544A-7EE6-4342-B048-85BDC9FD1C3A}</a:tableStyleId>
              </a:tblPr>
              <a:tblGrid>
                <a:gridCol w="788313"/>
                <a:gridCol w="1989323"/>
                <a:gridCol w="1464967"/>
                <a:gridCol w="2174243"/>
                <a:gridCol w="1007795"/>
                <a:gridCol w="1461649"/>
                <a:gridCol w="771207"/>
                <a:gridCol w="1153299"/>
                <a:gridCol w="871029"/>
              </a:tblGrid>
              <a:tr h="337665">
                <a:tc>
                  <a:txBody>
                    <a:bodyPr/>
                    <a:lstStyle/>
                    <a:p>
                      <a:pPr algn="ctr">
                        <a:spcAft>
                          <a:spcPts val="0"/>
                        </a:spcAft>
                      </a:pPr>
                      <a:r>
                        <a:rPr lang="en-GB" sz="1200" b="1" kern="1200" dirty="0">
                          <a:solidFill>
                            <a:schemeClr val="lt1"/>
                          </a:solidFill>
                          <a:latin typeface="+mn-lt"/>
                          <a:ea typeface="+mn-ea"/>
                          <a:cs typeface="+mn-cs"/>
                        </a:rPr>
                        <a:t>WI code</a:t>
                      </a:r>
                      <a:endParaRPr lang="sv-SE" sz="1200" b="1" kern="1200" dirty="0">
                        <a:solidFill>
                          <a:schemeClr val="lt1"/>
                        </a:solidFill>
                        <a:latin typeface="+mn-lt"/>
                        <a:ea typeface="+mn-ea"/>
                        <a:cs typeface="+mn-cs"/>
                      </a:endParaRPr>
                    </a:p>
                  </a:txBody>
                  <a:tcPr marL="9525" marR="9525" marT="9525" marB="9525" anchor="ctr">
                    <a:solidFill>
                      <a:srgbClr val="92D050"/>
                    </a:solidFill>
                  </a:tcPr>
                </a:tc>
                <a:tc>
                  <a:txBody>
                    <a:bodyPr/>
                    <a:lstStyle/>
                    <a:p>
                      <a:pPr algn="ctr">
                        <a:spcAft>
                          <a:spcPts val="0"/>
                        </a:spcAft>
                      </a:pPr>
                      <a:r>
                        <a:rPr lang="en-GB" sz="1200" b="1" kern="1200" dirty="0">
                          <a:solidFill>
                            <a:schemeClr val="lt1"/>
                          </a:solidFill>
                          <a:latin typeface="+mn-lt"/>
                          <a:ea typeface="+mn-ea"/>
                          <a:cs typeface="+mn-cs"/>
                        </a:rPr>
                        <a:t>WI Title</a:t>
                      </a:r>
                      <a:endParaRPr lang="sv-SE" sz="1200" b="1" kern="1200" dirty="0">
                        <a:solidFill>
                          <a:schemeClr val="lt1"/>
                        </a:solidFill>
                        <a:latin typeface="+mn-lt"/>
                        <a:ea typeface="+mn-ea"/>
                        <a:cs typeface="+mn-cs"/>
                      </a:endParaRPr>
                    </a:p>
                  </a:txBody>
                  <a:tcPr marL="9525" marR="9525" marT="9525" marB="9525" anchor="ctr">
                    <a:solidFill>
                      <a:srgbClr val="92D05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sv-SE" sz="1200" dirty="0" err="1">
                          <a:latin typeface="+mn-lt"/>
                        </a:rPr>
                        <a:t>Completion</a:t>
                      </a:r>
                      <a:r>
                        <a:rPr lang="sv-SE" sz="1200" dirty="0">
                          <a:latin typeface="+mn-lt"/>
                        </a:rPr>
                        <a:t> rate</a:t>
                      </a:r>
                    </a:p>
                  </a:txBody>
                  <a:tcPr anchor="ctr">
                    <a:solidFill>
                      <a:srgbClr val="92D05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sv-SE" sz="1200" dirty="0">
                          <a:latin typeface="+mn-lt"/>
                        </a:rPr>
                        <a:t>TS/TR</a:t>
                      </a:r>
                    </a:p>
                  </a:txBody>
                  <a:tcPr anchor="ctr">
                    <a:solidFill>
                      <a:srgbClr val="92D05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200" dirty="0" err="1">
                          <a:latin typeface="+mn-lt"/>
                        </a:rPr>
                        <a:t>Tdoc</a:t>
                      </a:r>
                      <a:r>
                        <a:rPr lang="en-US" altLang="zh-CN" sz="1200" dirty="0">
                          <a:latin typeface="+mn-lt"/>
                        </a:rPr>
                        <a:t> reference</a:t>
                      </a:r>
                      <a:endParaRPr lang="sv-SE" sz="1200" dirty="0">
                        <a:latin typeface="+mn-lt"/>
                      </a:endParaRPr>
                    </a:p>
                  </a:txBody>
                  <a:tcPr anchor="ctr">
                    <a:solidFill>
                      <a:srgbClr val="92D050"/>
                    </a:solidFill>
                  </a:tcPr>
                </a:tc>
                <a:tc>
                  <a:txBody>
                    <a:bodyPr/>
                    <a:lstStyle/>
                    <a:p>
                      <a:pPr algn="ctr"/>
                      <a:r>
                        <a:rPr lang="sv-SE" sz="1200" dirty="0">
                          <a:latin typeface="+mn-lt"/>
                        </a:rPr>
                        <a:t>Target date</a:t>
                      </a:r>
                    </a:p>
                  </a:txBody>
                  <a:tcPr anchor="ctr">
                    <a:solidFill>
                      <a:srgbClr val="92D050"/>
                    </a:solidFill>
                  </a:tcPr>
                </a:tc>
                <a:tc>
                  <a:txBody>
                    <a:bodyPr/>
                    <a:lstStyle/>
                    <a:p>
                      <a:pPr algn="ctr"/>
                      <a:r>
                        <a:rPr lang="sv-SE" sz="1200" dirty="0">
                          <a:latin typeface="+mn-lt"/>
                        </a:rPr>
                        <a:t>Rapporteur</a:t>
                      </a:r>
                    </a:p>
                  </a:txBody>
                  <a:tcPr anchor="ctr">
                    <a:solidFill>
                      <a:srgbClr val="92D050"/>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altLang="zh-CN" sz="1200" dirty="0">
                          <a:latin typeface="+mn-lt"/>
                        </a:rPr>
                        <a:t>Related</a:t>
                      </a:r>
                      <a:r>
                        <a:rPr lang="sv-SE" altLang="zh-CN" sz="1200" baseline="0" dirty="0">
                          <a:latin typeface="+mn-lt"/>
                        </a:rPr>
                        <a:t> groups</a:t>
                      </a:r>
                      <a:endParaRPr lang="sv-SE" sz="1200" dirty="0">
                        <a:latin typeface="+mn-lt"/>
                      </a:endParaRPr>
                    </a:p>
                  </a:txBody>
                  <a:tcPr anchor="ctr">
                    <a:solidFill>
                      <a:srgbClr val="92D050"/>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200" dirty="0">
                          <a:latin typeface="+mn-lt"/>
                        </a:rPr>
                        <a:t>Related</a:t>
                      </a:r>
                      <a:r>
                        <a:rPr lang="sv-SE" sz="1200" baseline="0" dirty="0">
                          <a:latin typeface="+mn-lt"/>
                        </a:rPr>
                        <a:t> </a:t>
                      </a:r>
                      <a:r>
                        <a:rPr lang="en-US" altLang="zh-CN" sz="1200" dirty="0">
                          <a:latin typeface="+mn-lt"/>
                        </a:rPr>
                        <a:t>topic</a:t>
                      </a:r>
                      <a:endParaRPr lang="sv-SE" sz="1200" dirty="0">
                        <a:latin typeface="+mn-lt"/>
                      </a:endParaRPr>
                    </a:p>
                  </a:txBody>
                  <a:tcPr anchor="ctr">
                    <a:solidFill>
                      <a:srgbClr val="92D050"/>
                    </a:solidFill>
                  </a:tcPr>
                </a:tc>
              </a:tr>
              <a:tr h="407031">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altLang="zh-CN" sz="1200" b="1" dirty="0" smtClean="0">
                          <a:solidFill>
                            <a:schemeClr val="tx1"/>
                          </a:solidFill>
                          <a:effectLst/>
                          <a:latin typeface="+mn-lt"/>
                          <a:ea typeface="+mn-ea"/>
                        </a:rPr>
                        <a:t>FS_NSMEN</a:t>
                      </a:r>
                      <a:endParaRPr lang="zh-CN" altLang="zh-CN" sz="1600" b="1" dirty="0" smtClean="0">
                        <a:solidFill>
                          <a:schemeClr val="tx1"/>
                        </a:solidFill>
                        <a:effectLst/>
                        <a:latin typeface="+mn-lt"/>
                        <a:ea typeface="+mn-ea"/>
                      </a:endParaRPr>
                    </a:p>
                  </a:txBody>
                  <a:tcPr marL="9525" marR="9525" marT="9525" marB="9525">
                    <a:solidFill>
                      <a:schemeClr val="bg1">
                        <a:lumMod val="85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1100" dirty="0" smtClean="0">
                          <a:solidFill>
                            <a:srgbClr val="000000"/>
                          </a:solidFill>
                          <a:effectLst/>
                          <a:latin typeface="+mn-lt"/>
                          <a:ea typeface="+mn-ea"/>
                        </a:rPr>
                        <a:t>Study on network slice management enhancements </a:t>
                      </a:r>
                      <a:endParaRPr lang="zh-CN" altLang="zh-CN" sz="1100" dirty="0" smtClean="0">
                        <a:effectLst/>
                        <a:latin typeface="+mn-lt"/>
                        <a:ea typeface="+mn-ea"/>
                      </a:endParaRPr>
                    </a:p>
                  </a:txBody>
                  <a:tcPr marL="9525" marR="9525" marT="9525" marB="9525">
                    <a:solidFill>
                      <a:schemeClr val="bg1">
                        <a:lumMod val="85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altLang="zh-CN" sz="1100" b="0" kern="1200" smtClean="0">
                          <a:solidFill>
                            <a:schemeClr val="tx1"/>
                          </a:solidFill>
                          <a:effectLst/>
                          <a:latin typeface="+mn-lt"/>
                          <a:ea typeface="+mn-ea"/>
                          <a:cs typeface="Arial" panose="020B0604020202020204" pitchFamily="34" charset="0"/>
                        </a:rPr>
                        <a:t>90</a:t>
                      </a:r>
                      <a:r>
                        <a:rPr lang="en-US" altLang="zh-CN" sz="1100" b="0" kern="1200" dirty="0" smtClean="0">
                          <a:solidFill>
                            <a:schemeClr val="tx1"/>
                          </a:solidFill>
                          <a:effectLst/>
                          <a:latin typeface="+mn-lt"/>
                          <a:ea typeface="+mn-ea"/>
                          <a:cs typeface="Arial" panose="020B0604020202020204" pitchFamily="34" charset="0"/>
                        </a:rPr>
                        <a:t>%-&gt;</a:t>
                      </a:r>
                      <a:r>
                        <a:rPr lang="en-US" altLang="zh-CN" sz="1100" b="0" kern="1200" smtClean="0">
                          <a:solidFill>
                            <a:schemeClr val="tx1"/>
                          </a:solidFill>
                          <a:effectLst/>
                          <a:latin typeface="+mn-lt"/>
                          <a:ea typeface="+mn-ea"/>
                          <a:cs typeface="Arial" panose="020B0604020202020204" pitchFamily="34" charset="0"/>
                        </a:rPr>
                        <a:t>95%-&gt;</a:t>
                      </a:r>
                      <a:r>
                        <a:rPr lang="en-US" altLang="zh-CN" sz="1100" b="1" kern="1200" smtClean="0">
                          <a:solidFill>
                            <a:srgbClr val="0000FF"/>
                          </a:solidFill>
                          <a:effectLst/>
                          <a:latin typeface="+mn-lt"/>
                          <a:ea typeface="+mn-ea"/>
                          <a:cs typeface="Arial" panose="020B0604020202020204" pitchFamily="34" charset="0"/>
                        </a:rPr>
                        <a:t>100%</a:t>
                      </a:r>
                      <a:endParaRPr lang="sv-SE" altLang="zh-CN" sz="1100" b="1" kern="1200" dirty="0" smtClean="0">
                        <a:solidFill>
                          <a:srgbClr val="0000FF"/>
                        </a:solidFill>
                        <a:effectLst/>
                        <a:latin typeface="+mn-lt"/>
                        <a:ea typeface="+mn-ea"/>
                        <a:cs typeface="Arial" panose="020B0604020202020204" pitchFamily="34" charset="0"/>
                      </a:endParaRPr>
                    </a:p>
                  </a:txBody>
                  <a:tcPr marL="68580" marR="68580" marT="0" marB="0" anchor="ctr">
                    <a:solidFill>
                      <a:schemeClr val="bg1">
                        <a:lumMod val="85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100" kern="1200" dirty="0" smtClean="0">
                          <a:solidFill>
                            <a:schemeClr val="dk1"/>
                          </a:solidFill>
                          <a:effectLst/>
                          <a:latin typeface="+mn-lt"/>
                          <a:ea typeface="+mn-ea"/>
                          <a:cs typeface="+mn-cs"/>
                        </a:rPr>
                        <a:t>TR 28.811</a:t>
                      </a:r>
                      <a:endParaRPr lang="sv-SE" sz="1100" kern="1200" dirty="0">
                        <a:solidFill>
                          <a:schemeClr val="dk1"/>
                        </a:solidFill>
                        <a:effectLst/>
                        <a:latin typeface="+mn-lt"/>
                        <a:ea typeface="+mn-ea"/>
                        <a:cs typeface="+mn-cs"/>
                      </a:endParaRPr>
                    </a:p>
                  </a:txBody>
                  <a:tcPr marL="68580" marR="68580" marT="0" marB="0" anchor="ctr">
                    <a:solidFill>
                      <a:schemeClr val="bg1">
                        <a:lumMod val="85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100" kern="1200" dirty="0" smtClean="0">
                          <a:solidFill>
                            <a:schemeClr val="dk1"/>
                          </a:solidFill>
                          <a:effectLst/>
                          <a:latin typeface="+mn-lt"/>
                          <a:ea typeface="+mn-ea"/>
                          <a:cs typeface="+mn-cs"/>
                        </a:rPr>
                        <a:t>SP-191192</a:t>
                      </a:r>
                      <a:endParaRPr lang="sv-SE" sz="1100" kern="1200" dirty="0">
                        <a:solidFill>
                          <a:schemeClr val="dk1"/>
                        </a:solidFill>
                        <a:effectLst/>
                        <a:latin typeface="+mn-lt"/>
                        <a:ea typeface="+mn-ea"/>
                        <a:cs typeface="+mn-cs"/>
                      </a:endParaRPr>
                    </a:p>
                  </a:txBody>
                  <a:tcPr marL="68580" marR="68580" marT="0" marB="0" anchor="ctr">
                    <a:solidFill>
                      <a:schemeClr val="bg1">
                        <a:lumMod val="85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altLang="zh-CN" sz="1100" b="0" kern="1200" dirty="0" smtClean="0">
                          <a:solidFill>
                            <a:schemeClr val="tx1"/>
                          </a:solidFill>
                          <a:effectLst/>
                          <a:latin typeface="+mn-lt"/>
                          <a:ea typeface="SimSun" panose="02010600030101010101" pitchFamily="2" charset="-122"/>
                          <a:cs typeface="+mn-cs"/>
                        </a:rPr>
                        <a:t>SA#94 (Dec. 2021)</a:t>
                      </a:r>
                      <a:endParaRPr lang="sv-SE" altLang="zh-CN" sz="1100" b="0" kern="1200" dirty="0">
                        <a:solidFill>
                          <a:schemeClr val="dk1"/>
                        </a:solidFill>
                        <a:effectLst/>
                        <a:latin typeface="+mn-lt"/>
                        <a:ea typeface="SimSun" panose="02010600030101010101" pitchFamily="2" charset="-122"/>
                        <a:cs typeface="+mn-cs"/>
                      </a:endParaRPr>
                    </a:p>
                  </a:txBody>
                  <a:tcPr marL="68580" marR="68580" marT="0" marB="0" anchor="ctr">
                    <a:solidFill>
                      <a:schemeClr val="bg1">
                        <a:lumMod val="85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100" kern="1200" dirty="0" smtClean="0">
                          <a:solidFill>
                            <a:schemeClr val="dk1"/>
                          </a:solidFill>
                          <a:effectLst/>
                          <a:latin typeface="+mn-lt"/>
                          <a:ea typeface="+mn-ea"/>
                          <a:cs typeface="+mn-cs"/>
                        </a:rPr>
                        <a:t>Huawei, Nokia</a:t>
                      </a:r>
                      <a:endParaRPr lang="sv-SE" sz="1100" kern="1200" dirty="0">
                        <a:solidFill>
                          <a:schemeClr val="dk1"/>
                        </a:solidFill>
                        <a:effectLst/>
                        <a:latin typeface="+mn-lt"/>
                        <a:ea typeface="+mn-ea"/>
                        <a:cs typeface="+mn-cs"/>
                      </a:endParaRPr>
                    </a:p>
                  </a:txBody>
                  <a:tcPr marL="68580" marR="68580" marT="0" marB="0" anchor="ctr">
                    <a:solidFill>
                      <a:schemeClr val="bg1">
                        <a:lumMod val="85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altLang="zh-CN" sz="1100" b="0" kern="1200" dirty="0" smtClean="0">
                          <a:solidFill>
                            <a:schemeClr val="tx1"/>
                          </a:solidFill>
                          <a:effectLst/>
                          <a:latin typeface="+mn-lt"/>
                          <a:ea typeface="+mn-ea"/>
                          <a:cs typeface="Arial" panose="020B0604020202020204" pitchFamily="34" charset="0"/>
                        </a:rPr>
                        <a:t>SA2/RAN3</a:t>
                      </a:r>
                      <a:endParaRPr lang="sv-SE" sz="1100" kern="1200" dirty="0">
                        <a:solidFill>
                          <a:schemeClr val="dk1"/>
                        </a:solidFill>
                        <a:effectLst/>
                        <a:latin typeface="+mn-lt"/>
                        <a:ea typeface="+mn-ea"/>
                        <a:cs typeface="+mn-cs"/>
                      </a:endParaRPr>
                    </a:p>
                  </a:txBody>
                  <a:tcPr marL="68580" marR="68580" marT="0" marB="0" anchor="ctr">
                    <a:solidFill>
                      <a:schemeClr val="bg1">
                        <a:lumMod val="85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100" kern="1200" dirty="0" smtClean="0">
                          <a:solidFill>
                            <a:schemeClr val="dk1"/>
                          </a:solidFill>
                          <a:effectLst/>
                          <a:latin typeface="+mn-lt"/>
                          <a:ea typeface="+mn-ea"/>
                          <a:cs typeface="+mn-cs"/>
                        </a:rPr>
                        <a:t>SLA</a:t>
                      </a:r>
                      <a:endParaRPr lang="sv-SE" sz="1100" kern="1200" dirty="0">
                        <a:solidFill>
                          <a:schemeClr val="dk1"/>
                        </a:solidFill>
                        <a:effectLst/>
                        <a:latin typeface="+mn-lt"/>
                        <a:ea typeface="+mn-ea"/>
                        <a:cs typeface="+mn-cs"/>
                      </a:endParaRPr>
                    </a:p>
                  </a:txBody>
                  <a:tcPr marL="68580" marR="68580" marT="0" marB="0" anchor="ctr">
                    <a:solidFill>
                      <a:schemeClr val="bg1">
                        <a:lumMod val="85000"/>
                      </a:schemeClr>
                    </a:solidFill>
                  </a:tcPr>
                </a:tc>
              </a:tr>
              <a:tr h="407031">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1200" b="1" kern="1200" dirty="0" err="1" smtClean="0">
                          <a:solidFill>
                            <a:schemeClr val="tx1"/>
                          </a:solidFill>
                          <a:effectLst/>
                          <a:latin typeface="+mn-lt"/>
                          <a:ea typeface="+mn-ea"/>
                          <a:cs typeface="+mn-cs"/>
                        </a:rPr>
                        <a:t>FS_eSBMA</a:t>
                      </a:r>
                      <a:endParaRPr lang="zh-CN" altLang="zh-CN" sz="1200" b="1" kern="1200" dirty="0" smtClean="0">
                        <a:solidFill>
                          <a:schemeClr val="tx1"/>
                        </a:solidFill>
                        <a:effectLst/>
                        <a:latin typeface="+mn-lt"/>
                        <a:ea typeface="+mn-ea"/>
                        <a:cs typeface="+mn-cs"/>
                      </a:endParaRPr>
                    </a:p>
                  </a:txBody>
                  <a:tcPr marL="9525" marR="9525" marT="9525" marB="9525">
                    <a:solidFill>
                      <a:schemeClr val="tx2">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1100" kern="1200" dirty="0" smtClean="0">
                          <a:solidFill>
                            <a:srgbClr val="000000"/>
                          </a:solidFill>
                          <a:effectLst/>
                          <a:latin typeface="+mn-lt"/>
                          <a:ea typeface="+mn-ea"/>
                          <a:cs typeface="+mn-cs"/>
                        </a:rPr>
                        <a:t>Enhancement of service based management architecture </a:t>
                      </a:r>
                      <a:endParaRPr lang="zh-CN" altLang="zh-CN" sz="1100" kern="1200" dirty="0" smtClean="0">
                        <a:solidFill>
                          <a:srgbClr val="000000"/>
                        </a:solidFill>
                        <a:effectLst/>
                        <a:latin typeface="+mn-lt"/>
                        <a:ea typeface="+mn-ea"/>
                        <a:cs typeface="+mn-cs"/>
                      </a:endParaRPr>
                    </a:p>
                  </a:txBody>
                  <a:tcPr marL="9525" marR="9525" marT="9525" marB="9525">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altLang="zh-CN" sz="1100" b="0" kern="1200" dirty="0" smtClean="0">
                          <a:solidFill>
                            <a:schemeClr val="tx1"/>
                          </a:solidFill>
                          <a:effectLst/>
                          <a:latin typeface="+mn-lt"/>
                          <a:ea typeface="+mn-ea"/>
                          <a:cs typeface="Arial" panose="020B0604020202020204" pitchFamily="34" charset="0"/>
                        </a:rPr>
                        <a:t>15%-&gt;35%-&gt;45%</a:t>
                      </a: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100" kern="1200" dirty="0" smtClean="0">
                          <a:solidFill>
                            <a:schemeClr val="tx1"/>
                          </a:solidFill>
                          <a:effectLst/>
                          <a:latin typeface="+mn-lt"/>
                          <a:ea typeface="+mn-ea"/>
                          <a:cs typeface="+mn-cs"/>
                        </a:rPr>
                        <a:t>TR 28.925</a:t>
                      </a:r>
                      <a:endParaRPr lang="sv-SE" sz="1100" kern="1200" dirty="0">
                        <a:solidFill>
                          <a:schemeClr val="tx1"/>
                        </a:solidFill>
                        <a:effectLst/>
                        <a:latin typeface="+mn-lt"/>
                        <a:ea typeface="+mn-ea"/>
                        <a:cs typeface="+mn-cs"/>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100" kern="1200" dirty="0" smtClean="0">
                          <a:solidFill>
                            <a:schemeClr val="tx1"/>
                          </a:solidFill>
                          <a:effectLst/>
                          <a:latin typeface="+mn-lt"/>
                          <a:ea typeface="SimSun" panose="02010600030101010101" pitchFamily="2" charset="-122"/>
                          <a:cs typeface="+mn-cs"/>
                        </a:rPr>
                        <a:t>SP-210136</a:t>
                      </a:r>
                    </a:p>
                    <a:p>
                      <a:pPr marL="0" marR="0" lvl="0" indent="0" algn="ctr" defTabSz="1219170" rtl="0" eaLnBrk="1" fontAlgn="auto" latinLnBrk="0" hangingPunct="1">
                        <a:lnSpc>
                          <a:spcPct val="100000"/>
                        </a:lnSpc>
                        <a:spcBef>
                          <a:spcPts val="0"/>
                        </a:spcBef>
                        <a:spcAft>
                          <a:spcPts val="0"/>
                        </a:spcAft>
                        <a:buClrTx/>
                        <a:buSzTx/>
                        <a:buFontTx/>
                        <a:buNone/>
                        <a:tabLst/>
                        <a:defRPr/>
                      </a:pPr>
                      <a:r>
                        <a:rPr lang="sv-SE" sz="1100" kern="1200" dirty="0" smtClean="0">
                          <a:solidFill>
                            <a:schemeClr val="tx1"/>
                          </a:solidFill>
                          <a:effectLst/>
                          <a:latin typeface="+mn-lt"/>
                          <a:ea typeface="SimSun" panose="02010600030101010101" pitchFamily="2" charset="-122"/>
                          <a:cs typeface="+mn-cs"/>
                        </a:rPr>
                        <a:t>-&gt;S5-216595</a:t>
                      </a:r>
                    </a:p>
                    <a:p>
                      <a:pPr marL="0" marR="0" lvl="0" indent="0" algn="ctr" defTabSz="1219170" rtl="0" eaLnBrk="1" fontAlgn="auto" latinLnBrk="0" hangingPunct="1">
                        <a:lnSpc>
                          <a:spcPct val="100000"/>
                        </a:lnSpc>
                        <a:spcBef>
                          <a:spcPts val="0"/>
                        </a:spcBef>
                        <a:spcAft>
                          <a:spcPts val="0"/>
                        </a:spcAft>
                        <a:buClrTx/>
                        <a:buSzTx/>
                        <a:buFontTx/>
                        <a:buNone/>
                        <a:tabLst/>
                        <a:defRPr/>
                      </a:pPr>
                      <a:endParaRPr lang="sv-SE" sz="1100" kern="1200" dirty="0">
                        <a:solidFill>
                          <a:schemeClr val="tx1"/>
                        </a:solidFill>
                        <a:effectLst/>
                        <a:latin typeface="+mn-lt"/>
                        <a:ea typeface="+mn-ea"/>
                        <a:cs typeface="+mn-cs"/>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GB" sz="1100" b="0" kern="1200" dirty="0" smtClean="0">
                          <a:solidFill>
                            <a:schemeClr val="tx1"/>
                          </a:solidFill>
                          <a:effectLst/>
                          <a:latin typeface="+mn-lt"/>
                          <a:ea typeface="+mn-ea"/>
                          <a:cs typeface="Arial" panose="020B0604020202020204" pitchFamily="34" charset="0"/>
                        </a:rPr>
                        <a:t>SA#95(Mar.2022)</a:t>
                      </a:r>
                    </a:p>
                    <a:p>
                      <a:pPr marL="0" marR="0" lvl="0" indent="0" algn="ctr" defTabSz="1219170" rtl="0" eaLnBrk="1" fontAlgn="auto" latinLnBrk="0" hangingPunct="1">
                        <a:lnSpc>
                          <a:spcPct val="100000"/>
                        </a:lnSpc>
                        <a:spcBef>
                          <a:spcPts val="0"/>
                        </a:spcBef>
                        <a:spcAft>
                          <a:spcPts val="0"/>
                        </a:spcAft>
                        <a:buClrTx/>
                        <a:buSzTx/>
                        <a:buFontTx/>
                        <a:buNone/>
                        <a:tabLst/>
                        <a:defRPr/>
                      </a:pPr>
                      <a:r>
                        <a:rPr lang="en-GB" altLang="zh-CN" sz="1100" b="0" kern="1200" dirty="0" smtClean="0">
                          <a:solidFill>
                            <a:schemeClr val="tx1"/>
                          </a:solidFill>
                          <a:effectLst/>
                          <a:latin typeface="+mn-lt"/>
                          <a:ea typeface="+mn-ea"/>
                          <a:cs typeface="Arial" panose="020B0604020202020204" pitchFamily="34" charset="0"/>
                        </a:rPr>
                        <a:t>-&gt;</a:t>
                      </a:r>
                      <a:r>
                        <a:rPr lang="en-GB" altLang="zh-CN" sz="1100" b="1" kern="1200" dirty="0" smtClean="0">
                          <a:solidFill>
                            <a:schemeClr val="tx1"/>
                          </a:solidFill>
                          <a:effectLst/>
                          <a:latin typeface="+mn-lt"/>
                          <a:ea typeface="+mn-ea"/>
                          <a:cs typeface="Arial" panose="020B0604020202020204" pitchFamily="34" charset="0"/>
                        </a:rPr>
                        <a:t>SA#97(Sep.2022)</a:t>
                      </a:r>
                      <a:endParaRPr lang="sv-SE" altLang="zh-CN" sz="1100" b="0" kern="1200" dirty="0">
                        <a:solidFill>
                          <a:schemeClr val="dk1"/>
                        </a:solidFill>
                        <a:effectLst/>
                        <a:latin typeface="+mn-lt"/>
                        <a:ea typeface="SimSun" panose="02010600030101010101" pitchFamily="2" charset="-122"/>
                        <a:cs typeface="+mn-cs"/>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100" kern="1200" dirty="0" smtClean="0">
                          <a:solidFill>
                            <a:schemeClr val="dk1"/>
                          </a:solidFill>
                          <a:effectLst/>
                          <a:latin typeface="+mn-lt"/>
                          <a:ea typeface="+mn-ea"/>
                          <a:cs typeface="+mn-cs"/>
                        </a:rPr>
                        <a:t>Huawei, Ericsson</a:t>
                      </a:r>
                      <a:endParaRPr lang="sv-SE" sz="1100" kern="1200" dirty="0">
                        <a:solidFill>
                          <a:schemeClr val="dk1"/>
                        </a:solidFill>
                        <a:effectLst/>
                        <a:latin typeface="+mn-lt"/>
                        <a:ea typeface="+mn-ea"/>
                        <a:cs typeface="+mn-cs"/>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100" kern="1200" dirty="0" smtClean="0">
                          <a:solidFill>
                            <a:schemeClr val="dk1"/>
                          </a:solidFill>
                          <a:effectLst/>
                          <a:latin typeface="+mn-lt"/>
                          <a:ea typeface="+mn-ea"/>
                          <a:cs typeface="+mn-cs"/>
                        </a:rPr>
                        <a:t>ETSI ZSM</a:t>
                      </a:r>
                      <a:endParaRPr lang="sv-SE" sz="1100" kern="1200" dirty="0">
                        <a:solidFill>
                          <a:schemeClr val="dk1"/>
                        </a:solidFill>
                        <a:effectLst/>
                        <a:latin typeface="+mn-lt"/>
                        <a:ea typeface="+mn-ea"/>
                        <a:cs typeface="+mn-cs"/>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100" kern="1200" dirty="0" smtClean="0">
                          <a:solidFill>
                            <a:schemeClr val="dk1"/>
                          </a:solidFill>
                          <a:effectLst/>
                          <a:latin typeface="+mn-lt"/>
                          <a:ea typeface="+mn-ea"/>
                          <a:cs typeface="+mn-cs"/>
                        </a:rPr>
                        <a:t>architecture</a:t>
                      </a:r>
                      <a:endParaRPr lang="sv-SE" sz="1100" kern="1200" dirty="0">
                        <a:solidFill>
                          <a:schemeClr val="dk1"/>
                        </a:solidFill>
                        <a:effectLst/>
                        <a:latin typeface="+mn-lt"/>
                        <a:ea typeface="+mn-ea"/>
                        <a:cs typeface="+mn-cs"/>
                      </a:endParaRPr>
                    </a:p>
                  </a:txBody>
                  <a:tcPr marL="68580" marR="68580" marT="0" marB="0" anchor="ctr">
                    <a:solidFill>
                      <a:schemeClr val="tx2">
                        <a:lumMod val="20000"/>
                        <a:lumOff val="80000"/>
                      </a:schemeClr>
                    </a:solidFill>
                  </a:tcPr>
                </a:tc>
              </a:tr>
              <a:tr h="251976">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1200" b="1" kern="1200" dirty="0" smtClean="0">
                          <a:solidFill>
                            <a:schemeClr val="tx1"/>
                          </a:solidFill>
                          <a:effectLst/>
                          <a:latin typeface="+mn-lt"/>
                          <a:ea typeface="+mn-ea"/>
                          <a:cs typeface="+mn-cs"/>
                        </a:rPr>
                        <a:t>FS_NSCE</a:t>
                      </a:r>
                    </a:p>
                    <a:p>
                      <a:pPr marL="0" marR="0" lvl="0" indent="0" algn="l" defTabSz="1219170" rtl="0" eaLnBrk="1" fontAlgn="auto" latinLnBrk="0" hangingPunct="1">
                        <a:lnSpc>
                          <a:spcPct val="100000"/>
                        </a:lnSpc>
                        <a:spcBef>
                          <a:spcPts val="0"/>
                        </a:spcBef>
                        <a:spcAft>
                          <a:spcPts val="0"/>
                        </a:spcAft>
                        <a:buClrTx/>
                        <a:buSzTx/>
                        <a:buFontTx/>
                        <a:buNone/>
                        <a:tabLst/>
                        <a:defRPr/>
                      </a:pPr>
                      <a:endParaRPr lang="zh-CN" sz="1200" b="1" kern="1200" dirty="0">
                        <a:solidFill>
                          <a:schemeClr val="tx1"/>
                        </a:solidFill>
                        <a:effectLst/>
                        <a:latin typeface="+mn-lt"/>
                        <a:ea typeface="+mn-ea"/>
                        <a:cs typeface="+mn-cs"/>
                      </a:endParaRPr>
                    </a:p>
                  </a:txBody>
                  <a:tcPr marL="9525" marR="9525" marT="9525" marB="9525">
                    <a:solidFill>
                      <a:schemeClr val="tx2">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1100" kern="1200" dirty="0" smtClean="0">
                          <a:solidFill>
                            <a:srgbClr val="000000"/>
                          </a:solidFill>
                          <a:effectLst/>
                          <a:latin typeface="+mn-lt"/>
                          <a:ea typeface="+mn-ea"/>
                          <a:cs typeface="+mn-cs"/>
                        </a:rPr>
                        <a:t>Study on network slice management capability exposure</a:t>
                      </a:r>
                      <a:endParaRPr lang="zh-CN" sz="1100" kern="1200" dirty="0">
                        <a:solidFill>
                          <a:srgbClr val="000000"/>
                        </a:solidFill>
                        <a:effectLst/>
                        <a:latin typeface="+mn-lt"/>
                        <a:ea typeface="+mn-ea"/>
                        <a:cs typeface="+mn-cs"/>
                      </a:endParaRPr>
                    </a:p>
                  </a:txBody>
                  <a:tcPr marL="9525" marR="9525" marT="9525" marB="9525">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1200"/>
                        </a:spcBef>
                        <a:spcAft>
                          <a:spcPts val="0"/>
                        </a:spcAft>
                        <a:buClrTx/>
                        <a:buSzTx/>
                        <a:buFontTx/>
                        <a:buNone/>
                        <a:tabLst/>
                        <a:defRPr/>
                      </a:pPr>
                      <a:r>
                        <a:rPr lang="sv-SE" sz="1100" kern="1200" dirty="0" smtClean="0">
                          <a:solidFill>
                            <a:schemeClr val="dk1"/>
                          </a:solidFill>
                          <a:effectLst/>
                          <a:latin typeface="+mn-lt"/>
                          <a:ea typeface="SimSun" panose="02010600030101010101" pitchFamily="2" charset="-122"/>
                          <a:cs typeface="+mn-cs"/>
                        </a:rPr>
                        <a:t>25%</a:t>
                      </a:r>
                      <a:r>
                        <a:rPr lang="sv-SE" altLang="zh-CN" sz="1100" kern="1200" dirty="0" smtClean="0">
                          <a:solidFill>
                            <a:schemeClr val="dk1"/>
                          </a:solidFill>
                          <a:effectLst/>
                          <a:latin typeface="+mn-lt"/>
                          <a:ea typeface="SimSun" panose="02010600030101010101" pitchFamily="2" charset="-122"/>
                          <a:cs typeface="+mn-cs"/>
                        </a:rPr>
                        <a:t>-&gt;</a:t>
                      </a:r>
                      <a:r>
                        <a:rPr lang="sv-SE" sz="1100" kern="1200" dirty="0" smtClean="0">
                          <a:solidFill>
                            <a:schemeClr val="dk1"/>
                          </a:solidFill>
                          <a:effectLst/>
                          <a:latin typeface="+mn-lt"/>
                          <a:ea typeface="SimSun" panose="02010600030101010101" pitchFamily="2" charset="-122"/>
                          <a:cs typeface="+mn-cs"/>
                        </a:rPr>
                        <a:t>40%-&gt;65%-&gt;70%</a:t>
                      </a:r>
                      <a:endParaRPr lang="sv-SE" sz="1100" kern="1200" dirty="0">
                        <a:solidFill>
                          <a:schemeClr val="dk1"/>
                        </a:solidFill>
                        <a:effectLst/>
                        <a:latin typeface="+mn-lt"/>
                        <a:ea typeface="SimSun" panose="02010600030101010101" pitchFamily="2" charset="-122"/>
                        <a:cs typeface="+mn-cs"/>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altLang="zh-CN" sz="1100" kern="1200" dirty="0" smtClean="0">
                          <a:solidFill>
                            <a:schemeClr val="dk1"/>
                          </a:solidFill>
                          <a:effectLst/>
                          <a:latin typeface="+mn-lt"/>
                          <a:ea typeface="SimSun" panose="02010600030101010101" pitchFamily="2" charset="-122"/>
                          <a:cs typeface="+mn-cs"/>
                        </a:rPr>
                        <a:t>TR 28.824</a:t>
                      </a: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100" kern="1200" dirty="0" smtClean="0">
                          <a:solidFill>
                            <a:schemeClr val="dk1"/>
                          </a:solidFill>
                          <a:effectLst/>
                          <a:latin typeface="+mn-lt"/>
                          <a:ea typeface="SimSun" panose="02010600030101010101" pitchFamily="2" charset="-122"/>
                          <a:cs typeface="+mn-cs"/>
                        </a:rPr>
                        <a:t>SP-210131</a:t>
                      </a:r>
                      <a:endParaRPr lang="sv-SE" sz="1100" kern="1200" dirty="0">
                        <a:solidFill>
                          <a:schemeClr val="dk1"/>
                        </a:solidFill>
                        <a:effectLst/>
                        <a:latin typeface="+mn-lt"/>
                        <a:ea typeface="SimSun" panose="02010600030101010101" pitchFamily="2" charset="-122"/>
                        <a:cs typeface="+mn-cs"/>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GB" altLang="zh-CN" sz="1100" b="0" kern="1200" dirty="0" smtClean="0">
                          <a:solidFill>
                            <a:schemeClr val="tx1"/>
                          </a:solidFill>
                          <a:effectLst/>
                          <a:latin typeface="+mn-lt"/>
                          <a:ea typeface="+mn-ea"/>
                          <a:cs typeface="Arial" panose="020B0604020202020204" pitchFamily="34" charset="0"/>
                        </a:rPr>
                        <a:t>SA#95(Mar.2022)</a:t>
                      </a:r>
                    </a:p>
                    <a:p>
                      <a:pPr marL="0" marR="0" lvl="0" indent="0" algn="ctr" defTabSz="1219170" rtl="0" eaLnBrk="1" fontAlgn="auto" latinLnBrk="0" hangingPunct="1">
                        <a:lnSpc>
                          <a:spcPct val="100000"/>
                        </a:lnSpc>
                        <a:spcBef>
                          <a:spcPts val="0"/>
                        </a:spcBef>
                        <a:spcAft>
                          <a:spcPts val="0"/>
                        </a:spcAft>
                        <a:buClrTx/>
                        <a:buSzTx/>
                        <a:buFontTx/>
                        <a:buNone/>
                        <a:tabLst/>
                        <a:defRPr/>
                      </a:pPr>
                      <a:r>
                        <a:rPr lang="en-GB" altLang="zh-CN" sz="1100" b="0" kern="1200" dirty="0" smtClean="0">
                          <a:solidFill>
                            <a:schemeClr val="tx1"/>
                          </a:solidFill>
                          <a:effectLst/>
                          <a:latin typeface="+mn-lt"/>
                          <a:ea typeface="+mn-ea"/>
                          <a:cs typeface="Arial" panose="020B0604020202020204" pitchFamily="34" charset="0"/>
                        </a:rPr>
                        <a:t>-&gt;</a:t>
                      </a:r>
                      <a:r>
                        <a:rPr lang="en-GB" altLang="zh-CN" sz="1100" b="1" kern="1200" dirty="0" smtClean="0">
                          <a:solidFill>
                            <a:schemeClr val="tx1"/>
                          </a:solidFill>
                          <a:effectLst/>
                          <a:latin typeface="+mn-lt"/>
                          <a:ea typeface="+mn-ea"/>
                          <a:cs typeface="Arial" panose="020B0604020202020204" pitchFamily="34" charset="0"/>
                        </a:rPr>
                        <a:t>SA#98(Dec.2022)</a:t>
                      </a: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100" kern="1200" dirty="0" smtClean="0">
                          <a:solidFill>
                            <a:schemeClr val="dk1"/>
                          </a:solidFill>
                          <a:effectLst/>
                          <a:latin typeface="+mn-lt"/>
                          <a:ea typeface="SimSun" panose="02010600030101010101" pitchFamily="2" charset="-122"/>
                          <a:cs typeface="+mn-cs"/>
                        </a:rPr>
                        <a:t>Alibaba</a:t>
                      </a:r>
                      <a:endParaRPr lang="sv-SE" sz="1100" kern="1200" dirty="0">
                        <a:solidFill>
                          <a:schemeClr val="dk1"/>
                        </a:solidFill>
                        <a:effectLst/>
                        <a:latin typeface="+mn-lt"/>
                        <a:ea typeface="SimSun" panose="02010600030101010101" pitchFamily="2" charset="-122"/>
                        <a:cs typeface="+mn-cs"/>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100" kern="1200" dirty="0" smtClean="0">
                          <a:solidFill>
                            <a:schemeClr val="dk1"/>
                          </a:solidFill>
                          <a:effectLst/>
                          <a:latin typeface="+mn-lt"/>
                          <a:ea typeface="SimSun" panose="02010600030101010101" pitchFamily="2" charset="-122"/>
                          <a:cs typeface="+mn-cs"/>
                        </a:rPr>
                        <a:t>SA3, SA, RAN</a:t>
                      </a:r>
                      <a:endParaRPr lang="sv-SE" sz="1100" kern="1200" dirty="0">
                        <a:solidFill>
                          <a:schemeClr val="dk1"/>
                        </a:solidFill>
                        <a:effectLst/>
                        <a:latin typeface="+mn-lt"/>
                        <a:ea typeface="SimSun" panose="02010600030101010101" pitchFamily="2" charset="-122"/>
                        <a:cs typeface="+mn-cs"/>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100" kern="1200" dirty="0" smtClean="0">
                          <a:solidFill>
                            <a:schemeClr val="dk1"/>
                          </a:solidFill>
                          <a:effectLst/>
                          <a:latin typeface="+mn-lt"/>
                          <a:ea typeface="SimSun" panose="02010600030101010101" pitchFamily="2" charset="-122"/>
                          <a:cs typeface="+mn-cs"/>
                        </a:rPr>
                        <a:t>exposure</a:t>
                      </a:r>
                      <a:endParaRPr lang="sv-SE" sz="1100" kern="1200" dirty="0">
                        <a:solidFill>
                          <a:schemeClr val="dk1"/>
                        </a:solidFill>
                        <a:effectLst/>
                        <a:latin typeface="+mn-lt"/>
                        <a:ea typeface="SimSun" panose="02010600030101010101" pitchFamily="2" charset="-122"/>
                        <a:cs typeface="+mn-cs"/>
                      </a:endParaRPr>
                    </a:p>
                  </a:txBody>
                  <a:tcPr marL="68580" marR="68580" marT="0" marB="0" anchor="ctr">
                    <a:solidFill>
                      <a:schemeClr val="tx2">
                        <a:lumMod val="20000"/>
                        <a:lumOff val="80000"/>
                      </a:schemeClr>
                    </a:solidFill>
                  </a:tcPr>
                </a:tc>
              </a:tr>
            </a:tbl>
          </a:graphicData>
        </a:graphic>
      </p:graphicFrame>
      <p:sp>
        <p:nvSpPr>
          <p:cNvPr id="6" name="矩形 5"/>
          <p:cNvSpPr/>
          <p:nvPr/>
        </p:nvSpPr>
        <p:spPr>
          <a:xfrm>
            <a:off x="162258" y="3138915"/>
            <a:ext cx="5807138" cy="261610"/>
          </a:xfrm>
          <a:prstGeom prst="rect">
            <a:avLst/>
          </a:prstGeom>
        </p:spPr>
        <p:txBody>
          <a:bodyPr wrap="square">
            <a:spAutoFit/>
          </a:bodyPr>
          <a:lstStyle/>
          <a:p>
            <a:pPr defTabSz="1219170">
              <a:defRPr/>
            </a:pPr>
            <a:r>
              <a:rPr lang="en-US" sz="1100" b="1" dirty="0" err="1" smtClean="0">
                <a:solidFill>
                  <a:srgbClr val="FF0000"/>
                </a:solidFill>
                <a:latin typeface="+mn-lt"/>
              </a:rPr>
              <a:t>FS_eSBMA</a:t>
            </a:r>
            <a:r>
              <a:rPr lang="en-US" sz="1100" b="1" dirty="0" smtClean="0">
                <a:solidFill>
                  <a:srgbClr val="FF0000"/>
                </a:solidFill>
                <a:latin typeface="+mn-lt"/>
              </a:rPr>
              <a:t>: </a:t>
            </a:r>
            <a:r>
              <a:rPr lang="en-US" sz="1100" dirty="0" smtClean="0">
                <a:latin typeface="+mn-lt"/>
              </a:rPr>
              <a:t>No contributions submitted for this meeting. </a:t>
            </a:r>
          </a:p>
        </p:txBody>
      </p:sp>
      <p:sp>
        <p:nvSpPr>
          <p:cNvPr id="5" name="Title 1"/>
          <p:cNvSpPr txBox="1">
            <a:spLocks/>
          </p:cNvSpPr>
          <p:nvPr/>
        </p:nvSpPr>
        <p:spPr>
          <a:xfrm>
            <a:off x="0" y="4603"/>
            <a:ext cx="10344778" cy="920688"/>
          </a:xfrm>
          <a:prstGeom prst="rect">
            <a:avLst/>
          </a:prstGeom>
        </p:spPr>
        <p:txBody>
          <a:bodyPr/>
          <a:lstStyle>
            <a:lvl1pPr algn="ctr" rtl="0" eaLnBrk="0" fontAlgn="base" hangingPunct="0">
              <a:spcBef>
                <a:spcPct val="0"/>
              </a:spcBef>
              <a:spcAft>
                <a:spcPct val="0"/>
              </a:spcAft>
              <a:defRPr sz="4200">
                <a:solidFill>
                  <a:srgbClr val="FF0000"/>
                </a:solidFill>
                <a:latin typeface="+mj-lt"/>
                <a:ea typeface="+mj-ea"/>
                <a:cs typeface="+mj-cs"/>
              </a:defRPr>
            </a:lvl1pPr>
            <a:lvl2pPr algn="ctr" rtl="0" eaLnBrk="0" fontAlgn="base" hangingPunct="0">
              <a:spcBef>
                <a:spcPct val="0"/>
              </a:spcBef>
              <a:spcAft>
                <a:spcPct val="0"/>
              </a:spcAft>
              <a:defRPr sz="4200">
                <a:solidFill>
                  <a:srgbClr val="FF0000"/>
                </a:solidFill>
                <a:latin typeface="Calibri" pitchFamily="34" charset="0"/>
              </a:defRPr>
            </a:lvl2pPr>
            <a:lvl3pPr algn="ctr" rtl="0" eaLnBrk="0" fontAlgn="base" hangingPunct="0">
              <a:spcBef>
                <a:spcPct val="0"/>
              </a:spcBef>
              <a:spcAft>
                <a:spcPct val="0"/>
              </a:spcAft>
              <a:defRPr sz="4200">
                <a:solidFill>
                  <a:srgbClr val="FF0000"/>
                </a:solidFill>
                <a:latin typeface="Calibri" pitchFamily="34" charset="0"/>
              </a:defRPr>
            </a:lvl3pPr>
            <a:lvl4pPr algn="ctr" rtl="0" eaLnBrk="0" fontAlgn="base" hangingPunct="0">
              <a:spcBef>
                <a:spcPct val="0"/>
              </a:spcBef>
              <a:spcAft>
                <a:spcPct val="0"/>
              </a:spcAft>
              <a:defRPr sz="4200">
                <a:solidFill>
                  <a:srgbClr val="FF0000"/>
                </a:solidFill>
                <a:latin typeface="Calibri" pitchFamily="34" charset="0"/>
              </a:defRPr>
            </a:lvl4pPr>
            <a:lvl5pPr algn="ctr" rtl="0" eaLnBrk="0" fontAlgn="base" hangingPunct="0">
              <a:spcBef>
                <a:spcPct val="0"/>
              </a:spcBef>
              <a:spcAft>
                <a:spcPct val="0"/>
              </a:spcAft>
              <a:defRPr sz="4200">
                <a:solidFill>
                  <a:srgbClr val="FF0000"/>
                </a:solidFill>
                <a:latin typeface="Calibri" pitchFamily="34" charset="0"/>
              </a:defRPr>
            </a:lvl5pPr>
            <a:lvl6pPr marL="609585" algn="ctr" rtl="0" eaLnBrk="0" fontAlgn="base" hangingPunct="0">
              <a:spcBef>
                <a:spcPct val="0"/>
              </a:spcBef>
              <a:spcAft>
                <a:spcPct val="0"/>
              </a:spcAft>
              <a:defRPr sz="4267">
                <a:solidFill>
                  <a:srgbClr val="FF0000"/>
                </a:solidFill>
                <a:latin typeface="Calibri" pitchFamily="34" charset="0"/>
              </a:defRPr>
            </a:lvl6pPr>
            <a:lvl7pPr marL="1219170" algn="ctr" rtl="0" eaLnBrk="0" fontAlgn="base" hangingPunct="0">
              <a:spcBef>
                <a:spcPct val="0"/>
              </a:spcBef>
              <a:spcAft>
                <a:spcPct val="0"/>
              </a:spcAft>
              <a:defRPr sz="4267">
                <a:solidFill>
                  <a:srgbClr val="FF0000"/>
                </a:solidFill>
                <a:latin typeface="Calibri" pitchFamily="34" charset="0"/>
              </a:defRPr>
            </a:lvl7pPr>
            <a:lvl8pPr marL="1828754" algn="ctr" rtl="0" eaLnBrk="0" fontAlgn="base" hangingPunct="0">
              <a:spcBef>
                <a:spcPct val="0"/>
              </a:spcBef>
              <a:spcAft>
                <a:spcPct val="0"/>
              </a:spcAft>
              <a:defRPr sz="4267">
                <a:solidFill>
                  <a:srgbClr val="FF0000"/>
                </a:solidFill>
                <a:latin typeface="Calibri" pitchFamily="34" charset="0"/>
              </a:defRPr>
            </a:lvl8pPr>
            <a:lvl9pPr marL="2438339" algn="ctr" rtl="0" eaLnBrk="0" fontAlgn="base" hangingPunct="0">
              <a:spcBef>
                <a:spcPct val="0"/>
              </a:spcBef>
              <a:spcAft>
                <a:spcPct val="0"/>
              </a:spcAft>
              <a:defRPr sz="4267">
                <a:solidFill>
                  <a:srgbClr val="FF0000"/>
                </a:solidFill>
                <a:latin typeface="Calibri" pitchFamily="34" charset="0"/>
              </a:defRPr>
            </a:lvl9pPr>
          </a:lstStyle>
          <a:p>
            <a:r>
              <a:rPr lang="en-US" altLang="zh-CN" sz="3200" kern="0" dirty="0" smtClean="0"/>
              <a:t>Rel-17 SI </a:t>
            </a:r>
            <a:r>
              <a:rPr lang="en-US" altLang="zh-CN" sz="3200" kern="0" smtClean="0"/>
              <a:t>FS_NSMEN/</a:t>
            </a:r>
            <a:r>
              <a:rPr lang="en-US" altLang="zh-CN" sz="3200" kern="0" err="1" smtClean="0"/>
              <a:t>FS_eSBMA</a:t>
            </a:r>
            <a:r>
              <a:rPr lang="en-GB" altLang="zh-CN" sz="3200" smtClean="0"/>
              <a:t>/FS_NSCE</a:t>
            </a:r>
            <a:endParaRPr lang="en-GB" altLang="zh-CN" sz="3200" dirty="0"/>
          </a:p>
          <a:p>
            <a:endParaRPr lang="sv-SE" sz="3200" kern="0" dirty="0"/>
          </a:p>
        </p:txBody>
      </p:sp>
      <p:sp>
        <p:nvSpPr>
          <p:cNvPr id="4" name="矩形 3"/>
          <p:cNvSpPr/>
          <p:nvPr/>
        </p:nvSpPr>
        <p:spPr>
          <a:xfrm>
            <a:off x="6061049" y="3138915"/>
            <a:ext cx="5980195" cy="2800767"/>
          </a:xfrm>
          <a:prstGeom prst="rect">
            <a:avLst/>
          </a:prstGeom>
        </p:spPr>
        <p:txBody>
          <a:bodyPr wrap="square">
            <a:spAutoFit/>
          </a:bodyPr>
          <a:lstStyle/>
          <a:p>
            <a:pPr defTabSz="1219170" eaLnBrk="1" fontAlgn="auto" hangingPunct="1">
              <a:spcBef>
                <a:spcPts val="0"/>
              </a:spcBef>
              <a:spcAft>
                <a:spcPts val="0"/>
              </a:spcAft>
              <a:defRPr/>
            </a:pPr>
            <a:r>
              <a:rPr lang="en-US" altLang="zh-CN" sz="1100" b="1" dirty="0" smtClean="0">
                <a:solidFill>
                  <a:srgbClr val="FF0000"/>
                </a:solidFill>
                <a:latin typeface="+mn-lt"/>
                <a:cs typeface="Arial" charset="0"/>
              </a:rPr>
              <a:t>FS_NSCE: </a:t>
            </a:r>
            <a:r>
              <a:rPr lang="en-US" altLang="zh-CN" sz="1100" dirty="0">
                <a:solidFill>
                  <a:prstClr val="black"/>
                </a:solidFill>
                <a:latin typeface="+mn-lt"/>
                <a:cs typeface="Arial" charset="0"/>
              </a:rPr>
              <a:t>Several contributions have been </a:t>
            </a:r>
            <a:r>
              <a:rPr lang="en-US" altLang="zh-CN" sz="1100" dirty="0" smtClean="0">
                <a:solidFill>
                  <a:prstClr val="black"/>
                </a:solidFill>
                <a:latin typeface="+mn-lt"/>
                <a:cs typeface="Arial" charset="0"/>
              </a:rPr>
              <a:t>approved, group has decided to continue the work in Rel-18.</a:t>
            </a:r>
            <a:endParaRPr lang="en-US" altLang="zh-CN" sz="1100" dirty="0">
              <a:solidFill>
                <a:prstClr val="black"/>
              </a:solidFill>
              <a:latin typeface="+mn-lt"/>
              <a:cs typeface="Arial" charset="0"/>
            </a:endParaRPr>
          </a:p>
          <a:p>
            <a:pPr marL="171450" indent="-171450" defTabSz="1219170" eaLnBrk="1" fontAlgn="auto" hangingPunct="1">
              <a:spcBef>
                <a:spcPts val="0"/>
              </a:spcBef>
              <a:spcAft>
                <a:spcPts val="0"/>
              </a:spcAft>
              <a:buFont typeface="Wingdings" panose="05000000000000000000" pitchFamily="2" charset="2"/>
              <a:buChar char="Ø"/>
              <a:defRPr/>
            </a:pPr>
            <a:r>
              <a:rPr lang="en-US" altLang="zh-CN" sz="1100" dirty="0" smtClean="0">
                <a:solidFill>
                  <a:prstClr val="black"/>
                </a:solidFill>
                <a:latin typeface="+mn-lt"/>
                <a:cs typeface="Arial" charset="0"/>
              </a:rPr>
              <a:t>S5-221719  </a:t>
            </a:r>
            <a:r>
              <a:rPr lang="en-US" altLang="zh-CN" sz="1100" dirty="0">
                <a:solidFill>
                  <a:prstClr val="black"/>
                </a:solidFill>
                <a:latin typeface="+mn-lt"/>
                <a:cs typeface="Arial" charset="0"/>
              </a:rPr>
              <a:t>Clarification on access to exposed </a:t>
            </a:r>
            <a:r>
              <a:rPr lang="en-US" altLang="zh-CN" sz="1100" dirty="0" err="1">
                <a:solidFill>
                  <a:prstClr val="black"/>
                </a:solidFill>
                <a:latin typeface="+mn-lt"/>
                <a:cs typeface="Arial" charset="0"/>
              </a:rPr>
              <a:t>MnS</a:t>
            </a:r>
            <a:endParaRPr lang="en-US" altLang="zh-CN" sz="1100" dirty="0">
              <a:solidFill>
                <a:prstClr val="black"/>
              </a:solidFill>
              <a:latin typeface="+mn-lt"/>
              <a:cs typeface="Arial" charset="0"/>
            </a:endParaRPr>
          </a:p>
          <a:p>
            <a:pPr marL="171450" indent="-171450" defTabSz="1219170" eaLnBrk="1" fontAlgn="auto" hangingPunct="1">
              <a:spcBef>
                <a:spcPts val="0"/>
              </a:spcBef>
              <a:spcAft>
                <a:spcPts val="0"/>
              </a:spcAft>
              <a:buFont typeface="Wingdings" panose="05000000000000000000" pitchFamily="2" charset="2"/>
              <a:buChar char="Ø"/>
              <a:defRPr/>
            </a:pPr>
            <a:r>
              <a:rPr lang="en-US" altLang="zh-CN" sz="1100" dirty="0" smtClean="0">
                <a:solidFill>
                  <a:prstClr val="black"/>
                </a:solidFill>
                <a:latin typeface="+mn-lt"/>
                <a:cs typeface="Arial" charset="0"/>
              </a:rPr>
              <a:t>S5-221742  </a:t>
            </a:r>
            <a:r>
              <a:rPr lang="en-US" altLang="zh-CN" sz="1100" dirty="0">
                <a:solidFill>
                  <a:prstClr val="black"/>
                </a:solidFill>
                <a:latin typeface="+mn-lt"/>
                <a:cs typeface="Arial" charset="0"/>
              </a:rPr>
              <a:t>Add solution for product and service order procedures to clause 7</a:t>
            </a:r>
          </a:p>
          <a:p>
            <a:pPr marL="171450" indent="-171450" defTabSz="1219170" eaLnBrk="1" fontAlgn="auto" hangingPunct="1">
              <a:spcBef>
                <a:spcPts val="0"/>
              </a:spcBef>
              <a:spcAft>
                <a:spcPts val="0"/>
              </a:spcAft>
              <a:buFont typeface="Wingdings" panose="05000000000000000000" pitchFamily="2" charset="2"/>
              <a:buChar char="Ø"/>
              <a:defRPr/>
            </a:pPr>
            <a:r>
              <a:rPr lang="en-US" altLang="zh-CN" sz="1100" dirty="0" smtClean="0">
                <a:solidFill>
                  <a:prstClr val="black"/>
                </a:solidFill>
                <a:latin typeface="+mn-lt"/>
                <a:cs typeface="Arial" charset="0"/>
              </a:rPr>
              <a:t>S5-221743  </a:t>
            </a:r>
            <a:r>
              <a:rPr lang="en-US" altLang="zh-CN" sz="1100" dirty="0">
                <a:solidFill>
                  <a:prstClr val="black"/>
                </a:solidFill>
                <a:latin typeface="+mn-lt"/>
                <a:cs typeface="Arial" charset="0"/>
              </a:rPr>
              <a:t>Update procedure and add solution for product </a:t>
            </a:r>
            <a:r>
              <a:rPr lang="en-US" altLang="zh-CN" sz="1100" dirty="0" smtClean="0">
                <a:solidFill>
                  <a:prstClr val="black"/>
                </a:solidFill>
                <a:latin typeface="+mn-lt"/>
                <a:cs typeface="Arial" charset="0"/>
              </a:rPr>
              <a:t>on-boarding</a:t>
            </a:r>
            <a:endParaRPr lang="en-US" altLang="zh-CN" sz="1100" dirty="0">
              <a:solidFill>
                <a:prstClr val="black"/>
              </a:solidFill>
              <a:latin typeface="+mn-lt"/>
              <a:cs typeface="Arial" charset="0"/>
            </a:endParaRPr>
          </a:p>
          <a:p>
            <a:pPr marL="171450" indent="-171450" defTabSz="1219170" eaLnBrk="1" fontAlgn="auto" hangingPunct="1">
              <a:spcBef>
                <a:spcPts val="0"/>
              </a:spcBef>
              <a:spcAft>
                <a:spcPts val="0"/>
              </a:spcAft>
              <a:buFont typeface="Wingdings" panose="05000000000000000000" pitchFamily="2" charset="2"/>
              <a:buChar char="Ø"/>
              <a:defRPr/>
            </a:pPr>
            <a:r>
              <a:rPr lang="en-US" altLang="zh-CN" sz="1100" dirty="0" smtClean="0">
                <a:solidFill>
                  <a:prstClr val="black"/>
                </a:solidFill>
                <a:latin typeface="+mn-lt"/>
                <a:cs typeface="Arial" charset="0"/>
              </a:rPr>
              <a:t>S5-221432  </a:t>
            </a:r>
            <a:r>
              <a:rPr lang="en-US" altLang="zh-CN" sz="1100" dirty="0">
                <a:solidFill>
                  <a:prstClr val="black"/>
                </a:solidFill>
                <a:latin typeface="+mn-lt"/>
                <a:cs typeface="Arial" charset="0"/>
              </a:rPr>
              <a:t>Remove EN in </a:t>
            </a:r>
            <a:r>
              <a:rPr lang="en-US" altLang="zh-CN" sz="1100" dirty="0" smtClean="0">
                <a:solidFill>
                  <a:prstClr val="black"/>
                </a:solidFill>
                <a:latin typeface="+mn-lt"/>
                <a:cs typeface="Arial" charset="0"/>
              </a:rPr>
              <a:t>5.4</a:t>
            </a:r>
          </a:p>
          <a:p>
            <a:pPr defTabSz="1219170" eaLnBrk="1" fontAlgn="auto" hangingPunct="1">
              <a:spcBef>
                <a:spcPts val="0"/>
              </a:spcBef>
              <a:spcAft>
                <a:spcPts val="0"/>
              </a:spcAft>
              <a:defRPr/>
            </a:pPr>
            <a:endParaRPr lang="en-US" altLang="zh-CN" sz="1100" dirty="0" smtClean="0">
              <a:solidFill>
                <a:prstClr val="black"/>
              </a:solidFill>
              <a:latin typeface="+mn-lt"/>
              <a:cs typeface="Arial" charset="0"/>
            </a:endParaRPr>
          </a:p>
          <a:p>
            <a:pPr defTabSz="1219170" eaLnBrk="1" fontAlgn="auto" hangingPunct="1">
              <a:spcBef>
                <a:spcPts val="0"/>
              </a:spcBef>
              <a:spcAft>
                <a:spcPts val="0"/>
              </a:spcAft>
              <a:defRPr/>
            </a:pPr>
            <a:r>
              <a:rPr lang="en-US" altLang="zh-CN" sz="1100" dirty="0" smtClean="0">
                <a:solidFill>
                  <a:prstClr val="black"/>
                </a:solidFill>
                <a:latin typeface="+mn-lt"/>
                <a:cs typeface="Arial" charset="0"/>
              </a:rPr>
              <a:t>A </a:t>
            </a:r>
            <a:r>
              <a:rPr lang="en-US" altLang="zh-CN" sz="1100" dirty="0">
                <a:solidFill>
                  <a:prstClr val="black"/>
                </a:solidFill>
                <a:latin typeface="+mn-lt"/>
                <a:cs typeface="Arial" charset="0"/>
              </a:rPr>
              <a:t>R18 SID has been approved:</a:t>
            </a:r>
          </a:p>
          <a:p>
            <a:pPr marL="171450" indent="-171450" defTabSz="1219170" eaLnBrk="1" fontAlgn="auto" hangingPunct="1">
              <a:spcBef>
                <a:spcPts val="0"/>
              </a:spcBef>
              <a:spcAft>
                <a:spcPts val="0"/>
              </a:spcAft>
              <a:buFont typeface="Wingdings" panose="05000000000000000000" pitchFamily="2" charset="2"/>
              <a:buChar char="Ø"/>
              <a:defRPr/>
            </a:pPr>
            <a:r>
              <a:rPr lang="en-US" altLang="zh-CN" sz="1100" dirty="0">
                <a:solidFill>
                  <a:prstClr val="black"/>
                </a:solidFill>
                <a:latin typeface="+mn-lt"/>
                <a:cs typeface="Arial" charset="0"/>
              </a:rPr>
              <a:t>S5-221740 SID revised was SP-210131 SID on network slice management capability </a:t>
            </a:r>
            <a:r>
              <a:rPr lang="en-US" altLang="zh-CN" sz="1100" dirty="0" smtClean="0">
                <a:solidFill>
                  <a:prstClr val="black"/>
                </a:solidFill>
                <a:latin typeface="+mn-lt"/>
                <a:cs typeface="Arial" charset="0"/>
              </a:rPr>
              <a:t>exposure</a:t>
            </a:r>
            <a:endParaRPr lang="en-US" altLang="zh-CN" sz="1100" dirty="0">
              <a:solidFill>
                <a:prstClr val="black"/>
              </a:solidFill>
              <a:latin typeface="+mn-lt"/>
              <a:cs typeface="Arial" charset="0"/>
            </a:endParaRPr>
          </a:p>
          <a:p>
            <a:pPr defTabSz="1219170" eaLnBrk="1" fontAlgn="auto" hangingPunct="1">
              <a:spcBef>
                <a:spcPts val="0"/>
              </a:spcBef>
              <a:spcAft>
                <a:spcPts val="0"/>
              </a:spcAft>
              <a:defRPr/>
            </a:pPr>
            <a:endParaRPr lang="en-US" altLang="zh-CN" sz="1100" dirty="0" smtClean="0">
              <a:solidFill>
                <a:prstClr val="black"/>
              </a:solidFill>
              <a:latin typeface="+mn-lt"/>
              <a:cs typeface="Arial" charset="0"/>
            </a:endParaRPr>
          </a:p>
          <a:p>
            <a:pPr defTabSz="1219170" eaLnBrk="1" fontAlgn="auto" hangingPunct="1">
              <a:spcBef>
                <a:spcPts val="0"/>
              </a:spcBef>
              <a:spcAft>
                <a:spcPts val="0"/>
              </a:spcAft>
              <a:defRPr/>
            </a:pPr>
            <a:r>
              <a:rPr lang="en-US" altLang="zh-CN" sz="1100" dirty="0" smtClean="0">
                <a:solidFill>
                  <a:prstClr val="black"/>
                </a:solidFill>
                <a:latin typeface="+mn-lt"/>
                <a:cs typeface="Arial" charset="0"/>
              </a:rPr>
              <a:t>Several </a:t>
            </a:r>
            <a:r>
              <a:rPr lang="en-US" altLang="zh-CN" sz="1100" dirty="0">
                <a:solidFill>
                  <a:prstClr val="black"/>
                </a:solidFill>
                <a:latin typeface="+mn-lt"/>
                <a:cs typeface="Arial" charset="0"/>
              </a:rPr>
              <a:t>contributions regarding are still under email approval:</a:t>
            </a:r>
          </a:p>
          <a:p>
            <a:pPr marL="171450" indent="-171450" defTabSz="1219170" eaLnBrk="1" fontAlgn="auto" hangingPunct="1">
              <a:spcBef>
                <a:spcPts val="0"/>
              </a:spcBef>
              <a:spcAft>
                <a:spcPts val="0"/>
              </a:spcAft>
              <a:buFont typeface="Wingdings" panose="05000000000000000000" pitchFamily="2" charset="2"/>
              <a:buChar char="Ø"/>
              <a:defRPr/>
            </a:pPr>
            <a:r>
              <a:rPr lang="en-US" altLang="zh-CN" sz="1100" dirty="0">
                <a:solidFill>
                  <a:prstClr val="black"/>
                </a:solidFill>
                <a:latin typeface="+mn-lt"/>
                <a:cs typeface="Arial" charset="0"/>
              </a:rPr>
              <a:t> </a:t>
            </a:r>
            <a:r>
              <a:rPr lang="en-US" altLang="zh-CN" sz="1100" dirty="0" smtClean="0">
                <a:solidFill>
                  <a:prstClr val="black"/>
                </a:solidFill>
                <a:latin typeface="+mn-lt"/>
                <a:cs typeface="Arial" charset="0"/>
              </a:rPr>
              <a:t>S5-221713 </a:t>
            </a:r>
            <a:r>
              <a:rPr lang="en-US" altLang="zh-CN" sz="1100" dirty="0">
                <a:solidFill>
                  <a:prstClr val="black"/>
                </a:solidFill>
                <a:latin typeface="+mn-lt"/>
                <a:cs typeface="Arial" charset="0"/>
              </a:rPr>
              <a:t>Skeleton restructuring proposal</a:t>
            </a:r>
          </a:p>
          <a:p>
            <a:pPr marL="171450" indent="-171450" defTabSz="1219170" eaLnBrk="1" fontAlgn="auto" hangingPunct="1">
              <a:spcBef>
                <a:spcPts val="0"/>
              </a:spcBef>
              <a:spcAft>
                <a:spcPts val="0"/>
              </a:spcAft>
              <a:buFont typeface="Wingdings" panose="05000000000000000000" pitchFamily="2" charset="2"/>
              <a:buChar char="Ø"/>
              <a:defRPr/>
            </a:pPr>
            <a:r>
              <a:rPr lang="en-US" altLang="zh-CN" sz="1100" dirty="0">
                <a:solidFill>
                  <a:prstClr val="black"/>
                </a:solidFill>
                <a:latin typeface="+mn-lt"/>
                <a:cs typeface="Arial" charset="0"/>
              </a:rPr>
              <a:t> </a:t>
            </a:r>
            <a:r>
              <a:rPr lang="en-US" altLang="zh-CN" sz="1100" dirty="0" smtClean="0">
                <a:solidFill>
                  <a:prstClr val="black"/>
                </a:solidFill>
                <a:latin typeface="+mn-lt"/>
                <a:cs typeface="Arial" charset="0"/>
              </a:rPr>
              <a:t>S5-221714 </a:t>
            </a:r>
            <a:r>
              <a:rPr lang="en-US" altLang="zh-CN" sz="1100" dirty="0">
                <a:solidFill>
                  <a:prstClr val="black"/>
                </a:solidFill>
                <a:latin typeface="+mn-lt"/>
                <a:cs typeface="Arial" charset="0"/>
              </a:rPr>
              <a:t>Key issue and solution on exposure without going through BSS</a:t>
            </a:r>
          </a:p>
          <a:p>
            <a:pPr marL="171450" indent="-171450" defTabSz="1219170" eaLnBrk="1" fontAlgn="auto" hangingPunct="1">
              <a:spcBef>
                <a:spcPts val="0"/>
              </a:spcBef>
              <a:spcAft>
                <a:spcPts val="0"/>
              </a:spcAft>
              <a:buFont typeface="Wingdings" panose="05000000000000000000" pitchFamily="2" charset="2"/>
              <a:buChar char="Ø"/>
              <a:defRPr/>
            </a:pPr>
            <a:r>
              <a:rPr lang="en-US" altLang="zh-CN" sz="1100" dirty="0">
                <a:solidFill>
                  <a:prstClr val="black"/>
                </a:solidFill>
                <a:latin typeface="+mn-lt"/>
                <a:cs typeface="Arial" charset="0"/>
              </a:rPr>
              <a:t> </a:t>
            </a:r>
            <a:r>
              <a:rPr lang="en-US" altLang="zh-CN" sz="1100" dirty="0" smtClean="0">
                <a:solidFill>
                  <a:prstClr val="black"/>
                </a:solidFill>
                <a:latin typeface="+mn-lt"/>
                <a:cs typeface="Arial" charset="0"/>
              </a:rPr>
              <a:t>S5-221569 </a:t>
            </a:r>
            <a:r>
              <a:rPr lang="en-US" altLang="zh-CN" sz="1100" dirty="0">
                <a:solidFill>
                  <a:prstClr val="black"/>
                </a:solidFill>
                <a:latin typeface="+mn-lt"/>
                <a:cs typeface="Arial" charset="0"/>
              </a:rPr>
              <a:t>Resolving the acquisition of operator’s MIB EN</a:t>
            </a:r>
          </a:p>
          <a:p>
            <a:pPr marL="171450" indent="-171450" defTabSz="1219170" eaLnBrk="1" fontAlgn="auto" hangingPunct="1">
              <a:spcBef>
                <a:spcPts val="0"/>
              </a:spcBef>
              <a:spcAft>
                <a:spcPts val="0"/>
              </a:spcAft>
              <a:buFont typeface="Wingdings" panose="05000000000000000000" pitchFamily="2" charset="2"/>
              <a:buChar char="Ø"/>
              <a:defRPr/>
            </a:pPr>
            <a:r>
              <a:rPr lang="en-US" altLang="zh-CN" sz="1100" dirty="0">
                <a:solidFill>
                  <a:prstClr val="black"/>
                </a:solidFill>
                <a:latin typeface="+mn-lt"/>
                <a:cs typeface="Arial" charset="0"/>
              </a:rPr>
              <a:t> </a:t>
            </a:r>
            <a:r>
              <a:rPr lang="en-US" altLang="zh-CN" sz="1100" dirty="0" smtClean="0">
                <a:solidFill>
                  <a:prstClr val="black"/>
                </a:solidFill>
                <a:latin typeface="+mn-lt"/>
                <a:cs typeface="Arial" charset="0"/>
              </a:rPr>
              <a:t>S5-221570 </a:t>
            </a:r>
            <a:r>
              <a:rPr lang="en-US" altLang="zh-CN" sz="1100" dirty="0">
                <a:solidFill>
                  <a:prstClr val="black"/>
                </a:solidFill>
                <a:latin typeface="+mn-lt"/>
                <a:cs typeface="Arial" charset="0"/>
              </a:rPr>
              <a:t>Add solution on </a:t>
            </a:r>
            <a:r>
              <a:rPr lang="en-US" altLang="zh-CN" sz="1100" dirty="0" err="1">
                <a:solidFill>
                  <a:prstClr val="black"/>
                </a:solidFill>
                <a:latin typeface="+mn-lt"/>
                <a:cs typeface="Arial" charset="0"/>
              </a:rPr>
              <a:t>eMnS</a:t>
            </a:r>
            <a:r>
              <a:rPr lang="en-US" altLang="zh-CN" sz="1100" dirty="0">
                <a:solidFill>
                  <a:prstClr val="black"/>
                </a:solidFill>
                <a:latin typeface="+mn-lt"/>
                <a:cs typeface="Arial" charset="0"/>
              </a:rPr>
              <a:t> discovery service</a:t>
            </a:r>
          </a:p>
          <a:p>
            <a:pPr marL="171450" indent="-171450" defTabSz="1219170" eaLnBrk="1" fontAlgn="auto" hangingPunct="1">
              <a:spcBef>
                <a:spcPts val="0"/>
              </a:spcBef>
              <a:spcAft>
                <a:spcPts val="0"/>
              </a:spcAft>
              <a:buFont typeface="Wingdings" panose="05000000000000000000" pitchFamily="2" charset="2"/>
              <a:buChar char="Ø"/>
              <a:defRPr/>
            </a:pPr>
            <a:r>
              <a:rPr lang="en-US" altLang="zh-CN" sz="1100" dirty="0">
                <a:solidFill>
                  <a:prstClr val="black"/>
                </a:solidFill>
                <a:latin typeface="+mn-lt"/>
                <a:cs typeface="Arial" charset="0"/>
              </a:rPr>
              <a:t> </a:t>
            </a:r>
            <a:r>
              <a:rPr lang="en-US" altLang="zh-CN" sz="1100" dirty="0" smtClean="0">
                <a:solidFill>
                  <a:prstClr val="black"/>
                </a:solidFill>
                <a:latin typeface="+mn-lt"/>
                <a:cs typeface="Arial" charset="0"/>
              </a:rPr>
              <a:t>S5-221571 </a:t>
            </a:r>
            <a:r>
              <a:rPr lang="en-US" altLang="zh-CN" sz="1100" dirty="0">
                <a:solidFill>
                  <a:prstClr val="black"/>
                </a:solidFill>
                <a:latin typeface="+mn-lt"/>
                <a:cs typeface="Arial" charset="0"/>
              </a:rPr>
              <a:t>Add procedure for exposed </a:t>
            </a:r>
            <a:r>
              <a:rPr lang="en-US" altLang="zh-CN" sz="1100" dirty="0" err="1">
                <a:solidFill>
                  <a:prstClr val="black"/>
                </a:solidFill>
                <a:latin typeface="+mn-lt"/>
                <a:cs typeface="Arial" charset="0"/>
              </a:rPr>
              <a:t>MnS</a:t>
            </a:r>
            <a:r>
              <a:rPr lang="en-US" altLang="zh-CN" sz="1100" dirty="0">
                <a:solidFill>
                  <a:prstClr val="black"/>
                </a:solidFill>
                <a:latin typeface="+mn-lt"/>
                <a:cs typeface="Arial" charset="0"/>
              </a:rPr>
              <a:t> registration</a:t>
            </a:r>
          </a:p>
        </p:txBody>
      </p:sp>
    </p:spTree>
    <p:extLst>
      <p:ext uri="{BB962C8B-B14F-4D97-AF65-F5344CB8AC3E}">
        <p14:creationId xmlns:p14="http://schemas.microsoft.com/office/powerpoint/2010/main" val="40810665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707985" y="135742"/>
            <a:ext cx="9112251" cy="1143000"/>
          </a:xfrm>
        </p:spPr>
        <p:txBody>
          <a:bodyPr/>
          <a:lstStyle/>
          <a:p>
            <a:r>
              <a:rPr lang="en-GB" sz="3600" dirty="0"/>
              <a:t>List of </a:t>
            </a:r>
            <a:r>
              <a:rPr lang="en-US" altLang="zh-CN" sz="3600" dirty="0" smtClean="0"/>
              <a:t>latest </a:t>
            </a:r>
            <a:r>
              <a:rPr lang="en-GB" sz="3600" dirty="0" err="1" smtClean="0"/>
              <a:t>DraftCRs</a:t>
            </a:r>
            <a:r>
              <a:rPr lang="en-GB" sz="3600" dirty="0" smtClean="0"/>
              <a:t> </a:t>
            </a:r>
            <a:endParaRPr lang="zh-CN" altLang="en-US" sz="3600" dirty="0"/>
          </a:p>
        </p:txBody>
      </p:sp>
      <p:graphicFrame>
        <p:nvGraphicFramePr>
          <p:cNvPr id="4" name="表格 3"/>
          <p:cNvGraphicFramePr>
            <a:graphicFrameLocks noGrp="1"/>
          </p:cNvGraphicFramePr>
          <p:nvPr>
            <p:extLst>
              <p:ext uri="{D42A27DB-BD31-4B8C-83A1-F6EECF244321}">
                <p14:modId xmlns:p14="http://schemas.microsoft.com/office/powerpoint/2010/main" val="3455028585"/>
              </p:ext>
            </p:extLst>
          </p:nvPr>
        </p:nvGraphicFramePr>
        <p:xfrm>
          <a:off x="916364" y="1082180"/>
          <a:ext cx="9169121" cy="4889131"/>
        </p:xfrm>
        <a:graphic>
          <a:graphicData uri="http://schemas.openxmlformats.org/drawingml/2006/table">
            <a:tbl>
              <a:tblPr firstRow="1" firstCol="1" bandRow="1">
                <a:tableStyleId>{5C22544A-7EE6-4342-B048-85BDC9FD1C3A}</a:tableStyleId>
              </a:tblPr>
              <a:tblGrid>
                <a:gridCol w="2360797"/>
                <a:gridCol w="2344943"/>
                <a:gridCol w="1814398"/>
                <a:gridCol w="1467362"/>
                <a:gridCol w="1181621"/>
              </a:tblGrid>
              <a:tr h="110040">
                <a:tc>
                  <a:txBody>
                    <a:bodyPr/>
                    <a:lstStyle/>
                    <a:p>
                      <a:pPr>
                        <a:spcAft>
                          <a:spcPts val="0"/>
                        </a:spcAft>
                      </a:pPr>
                      <a:r>
                        <a:rPr lang="en-GB" sz="1600" u="sng" dirty="0" err="1">
                          <a:effectLst/>
                        </a:rPr>
                        <a:t>Tdoc</a:t>
                      </a:r>
                      <a:r>
                        <a:rPr lang="en-GB" sz="1600" u="sng" dirty="0">
                          <a:effectLst/>
                        </a:rPr>
                        <a:t>#</a:t>
                      </a:r>
                      <a:endParaRPr lang="en-US" sz="1600" dirty="0">
                        <a:effectLst/>
                        <a:latin typeface="Calibri" panose="020F0502020204030204" pitchFamily="34" charset="0"/>
                        <a:ea typeface="宋体" panose="02010600030101010101" pitchFamily="2" charset="-122"/>
                      </a:endParaRPr>
                    </a:p>
                  </a:txBody>
                  <a:tcPr marL="49518" marR="49518" marT="0" marB="0"/>
                </a:tc>
                <a:tc>
                  <a:txBody>
                    <a:bodyPr/>
                    <a:lstStyle/>
                    <a:p>
                      <a:pPr>
                        <a:spcAft>
                          <a:spcPts val="0"/>
                        </a:spcAft>
                      </a:pPr>
                      <a:r>
                        <a:rPr lang="en-GB" sz="1600">
                          <a:effectLst/>
                        </a:rPr>
                        <a:t>Title</a:t>
                      </a:r>
                      <a:endParaRPr lang="en-US" sz="1600">
                        <a:effectLst/>
                        <a:latin typeface="Calibri" panose="020F0502020204030204" pitchFamily="34" charset="0"/>
                        <a:ea typeface="宋体" panose="02010600030101010101" pitchFamily="2" charset="-122"/>
                      </a:endParaRPr>
                    </a:p>
                  </a:txBody>
                  <a:tcPr marL="49518" marR="49518" marT="0" marB="0"/>
                </a:tc>
                <a:tc>
                  <a:txBody>
                    <a:bodyPr/>
                    <a:lstStyle/>
                    <a:p>
                      <a:pPr>
                        <a:spcAft>
                          <a:spcPts val="0"/>
                        </a:spcAft>
                      </a:pPr>
                      <a:r>
                        <a:rPr lang="en-GB" sz="1600">
                          <a:effectLst/>
                        </a:rPr>
                        <a:t>Source Company</a:t>
                      </a:r>
                      <a:endParaRPr lang="en-US" sz="1600">
                        <a:effectLst/>
                        <a:latin typeface="Calibri" panose="020F0502020204030204" pitchFamily="34" charset="0"/>
                        <a:ea typeface="宋体" panose="02010600030101010101" pitchFamily="2" charset="-122"/>
                      </a:endParaRPr>
                    </a:p>
                  </a:txBody>
                  <a:tcPr marL="49518" marR="49518" marT="0" marB="0"/>
                </a:tc>
                <a:tc>
                  <a:txBody>
                    <a:bodyPr/>
                    <a:lstStyle/>
                    <a:p>
                      <a:pPr>
                        <a:spcAft>
                          <a:spcPts val="0"/>
                        </a:spcAft>
                      </a:pPr>
                      <a:r>
                        <a:rPr lang="en-GB" sz="1600">
                          <a:effectLst/>
                        </a:rPr>
                        <a:t>Rapporteur</a:t>
                      </a:r>
                      <a:endParaRPr lang="en-US" sz="1600">
                        <a:effectLst/>
                        <a:latin typeface="Calibri" panose="020F0502020204030204" pitchFamily="34" charset="0"/>
                        <a:ea typeface="宋体" panose="02010600030101010101" pitchFamily="2" charset="-122"/>
                      </a:endParaRPr>
                    </a:p>
                  </a:txBody>
                  <a:tcPr marL="49518" marR="49518" marT="0" marB="0"/>
                </a:tc>
                <a:tc>
                  <a:txBody>
                    <a:bodyPr/>
                    <a:lstStyle/>
                    <a:p>
                      <a:pPr>
                        <a:spcAft>
                          <a:spcPts val="0"/>
                        </a:spcAft>
                      </a:pPr>
                      <a:r>
                        <a:rPr lang="en-GB" sz="1600" dirty="0">
                          <a:effectLst/>
                        </a:rPr>
                        <a:t>Agenda</a:t>
                      </a:r>
                      <a:endParaRPr lang="en-US" sz="1600" dirty="0">
                        <a:effectLst/>
                        <a:latin typeface="Calibri" panose="020F0502020204030204" pitchFamily="34" charset="0"/>
                        <a:ea typeface="宋体" panose="02010600030101010101" pitchFamily="2" charset="-122"/>
                      </a:endParaRPr>
                    </a:p>
                  </a:txBody>
                  <a:tcPr marL="49518" marR="49518" marT="0" marB="0"/>
                </a:tc>
              </a:tr>
              <a:tr h="280171">
                <a:tc>
                  <a:txBody>
                    <a:bodyPr/>
                    <a:lstStyle/>
                    <a:p>
                      <a:pPr>
                        <a:lnSpc>
                          <a:spcPct val="115000"/>
                        </a:lnSpc>
                        <a:spcAft>
                          <a:spcPts val="0"/>
                        </a:spcAft>
                      </a:pPr>
                      <a:r>
                        <a:rPr lang="en-GB" sz="1200">
                          <a:effectLst/>
                          <a:latin typeface="Calibri" panose="020F0502020204030204" pitchFamily="34" charset="0"/>
                          <a:ea typeface="Calibri" panose="020F0502020204030204" pitchFamily="34" charset="0"/>
                        </a:rPr>
                        <a:t>S5-213674-&gt; S5-215622 </a:t>
                      </a:r>
                      <a:endParaRPr lang="zh-CN" sz="1100">
                        <a:effectLst/>
                        <a:latin typeface="Times New Roman" panose="02020603050405020304" pitchFamily="18" charset="0"/>
                        <a:ea typeface="Calibri" panose="020F0502020204030204" pitchFamily="34" charset="0"/>
                      </a:endParaRPr>
                    </a:p>
                  </a:txBody>
                  <a:tcPr marL="68580" marR="68580" marT="0" marB="0" anchor="b"/>
                </a:tc>
                <a:tc>
                  <a:txBody>
                    <a:bodyPr/>
                    <a:lstStyle/>
                    <a:p>
                      <a:pPr>
                        <a:lnSpc>
                          <a:spcPct val="115000"/>
                        </a:lnSpc>
                        <a:spcAft>
                          <a:spcPts val="0"/>
                        </a:spcAft>
                      </a:pPr>
                      <a:r>
                        <a:rPr lang="en-GB" sz="1200">
                          <a:effectLst/>
                          <a:latin typeface="Calibri" panose="020F0502020204030204" pitchFamily="34" charset="0"/>
                          <a:ea typeface="Calibri" panose="020F0502020204030204" pitchFamily="34" charset="0"/>
                        </a:rPr>
                        <a:t>DraftCR for eCOSLA - TS 28.535</a:t>
                      </a:r>
                      <a:endParaRPr lang="zh-CN" sz="1100">
                        <a:effectLst/>
                        <a:latin typeface="Times New Roman" panose="02020603050405020304" pitchFamily="18" charset="0"/>
                        <a:ea typeface="Calibri" panose="020F0502020204030204" pitchFamily="34" charset="0"/>
                      </a:endParaRPr>
                    </a:p>
                  </a:txBody>
                  <a:tcPr marL="68580" marR="68580" marT="0" marB="0"/>
                </a:tc>
                <a:tc>
                  <a:txBody>
                    <a:bodyPr/>
                    <a:lstStyle/>
                    <a:p>
                      <a:pPr>
                        <a:lnSpc>
                          <a:spcPct val="115000"/>
                        </a:lnSpc>
                        <a:spcAft>
                          <a:spcPts val="0"/>
                        </a:spcAft>
                      </a:pPr>
                      <a:r>
                        <a:rPr lang="en-GB" sz="1200">
                          <a:effectLst/>
                          <a:latin typeface="Calibri" panose="020F0502020204030204" pitchFamily="34" charset="0"/>
                          <a:ea typeface="Calibri" panose="020F0502020204030204" pitchFamily="34" charset="0"/>
                        </a:rPr>
                        <a:t>Ericsson</a:t>
                      </a:r>
                      <a:endParaRPr lang="zh-CN" sz="1100">
                        <a:effectLst/>
                        <a:latin typeface="Times New Roman" panose="02020603050405020304" pitchFamily="18" charset="0"/>
                        <a:ea typeface="Calibri" panose="020F0502020204030204" pitchFamily="34" charset="0"/>
                      </a:endParaRPr>
                    </a:p>
                  </a:txBody>
                  <a:tcPr marL="68580" marR="68580" marT="0" marB="0"/>
                </a:tc>
                <a:tc>
                  <a:txBody>
                    <a:bodyPr/>
                    <a:lstStyle/>
                    <a:p>
                      <a:pPr>
                        <a:lnSpc>
                          <a:spcPct val="115000"/>
                        </a:lnSpc>
                        <a:spcAft>
                          <a:spcPts val="0"/>
                        </a:spcAft>
                      </a:pPr>
                      <a:r>
                        <a:rPr lang="en-GB" sz="1200">
                          <a:effectLst/>
                          <a:latin typeface="Calibri" panose="020F0502020204030204" pitchFamily="34" charset="0"/>
                          <a:ea typeface="Calibri" panose="020F0502020204030204" pitchFamily="34" charset="0"/>
                        </a:rPr>
                        <a:t>Jan Groenendijk</a:t>
                      </a:r>
                      <a:endParaRPr lang="zh-CN" sz="1100">
                        <a:effectLst/>
                        <a:latin typeface="Times New Roman" panose="02020603050405020304" pitchFamily="18" charset="0"/>
                        <a:ea typeface="Calibri" panose="020F0502020204030204" pitchFamily="34" charset="0"/>
                      </a:endParaRPr>
                    </a:p>
                  </a:txBody>
                  <a:tcPr marL="68580" marR="68580" marT="0" marB="0"/>
                </a:tc>
                <a:tc>
                  <a:txBody>
                    <a:bodyPr/>
                    <a:lstStyle/>
                    <a:p>
                      <a:pPr>
                        <a:lnSpc>
                          <a:spcPct val="115000"/>
                        </a:lnSpc>
                        <a:spcAft>
                          <a:spcPts val="0"/>
                        </a:spcAft>
                      </a:pPr>
                      <a:r>
                        <a:rPr lang="en-GB" sz="1200">
                          <a:effectLst/>
                          <a:latin typeface="Calibri" panose="020F0502020204030204" pitchFamily="34" charset="0"/>
                          <a:ea typeface="Calibri" panose="020F0502020204030204" pitchFamily="34" charset="0"/>
                        </a:rPr>
                        <a:t>6.4.12</a:t>
                      </a:r>
                      <a:endParaRPr lang="zh-CN" sz="1100">
                        <a:effectLst/>
                        <a:latin typeface="Times New Roman" panose="02020603050405020304" pitchFamily="18" charset="0"/>
                        <a:ea typeface="Calibri" panose="020F0502020204030204" pitchFamily="34" charset="0"/>
                      </a:endParaRPr>
                    </a:p>
                  </a:txBody>
                  <a:tcPr marL="68580" marR="68580" marT="0" marB="0"/>
                </a:tc>
              </a:tr>
              <a:tr h="242088">
                <a:tc>
                  <a:txBody>
                    <a:bodyPr/>
                    <a:lstStyle/>
                    <a:p>
                      <a:pPr>
                        <a:lnSpc>
                          <a:spcPct val="115000"/>
                        </a:lnSpc>
                        <a:spcAft>
                          <a:spcPts val="0"/>
                        </a:spcAft>
                      </a:pPr>
                      <a:r>
                        <a:rPr lang="en-GB" sz="1200">
                          <a:effectLst/>
                          <a:latin typeface="Calibri" panose="020F0502020204030204" pitchFamily="34" charset="0"/>
                          <a:ea typeface="Calibri" panose="020F0502020204030204" pitchFamily="34" charset="0"/>
                        </a:rPr>
                        <a:t> S5-215550-&gt;S5-216596</a:t>
                      </a:r>
                      <a:endParaRPr lang="zh-CN" sz="1100">
                        <a:effectLst/>
                        <a:latin typeface="Times New Roman" panose="02020603050405020304" pitchFamily="18" charset="0"/>
                        <a:ea typeface="Calibri" panose="020F0502020204030204" pitchFamily="34" charset="0"/>
                      </a:endParaRPr>
                    </a:p>
                  </a:txBody>
                  <a:tcPr marL="68580" marR="68580" marT="0" marB="0" anchor="b"/>
                </a:tc>
                <a:tc>
                  <a:txBody>
                    <a:bodyPr/>
                    <a:lstStyle/>
                    <a:p>
                      <a:pPr>
                        <a:lnSpc>
                          <a:spcPct val="115000"/>
                        </a:lnSpc>
                        <a:spcAft>
                          <a:spcPts val="0"/>
                        </a:spcAft>
                      </a:pPr>
                      <a:r>
                        <a:rPr lang="en-GB" sz="1200">
                          <a:effectLst/>
                          <a:latin typeface="Calibri" panose="020F0502020204030204" pitchFamily="34" charset="0"/>
                          <a:ea typeface="Calibri" panose="020F0502020204030204" pitchFamily="34" charset="0"/>
                        </a:rPr>
                        <a:t>DraftCR for eCOSLA - TS 28.536</a:t>
                      </a:r>
                      <a:endParaRPr lang="zh-CN" sz="1100">
                        <a:effectLst/>
                        <a:latin typeface="Times New Roman" panose="02020603050405020304" pitchFamily="18" charset="0"/>
                        <a:ea typeface="Calibri" panose="020F0502020204030204" pitchFamily="34" charset="0"/>
                      </a:endParaRPr>
                    </a:p>
                  </a:txBody>
                  <a:tcPr marL="68580" marR="68580" marT="0" marB="0"/>
                </a:tc>
                <a:tc>
                  <a:txBody>
                    <a:bodyPr/>
                    <a:lstStyle/>
                    <a:p>
                      <a:pPr>
                        <a:lnSpc>
                          <a:spcPct val="115000"/>
                        </a:lnSpc>
                        <a:spcAft>
                          <a:spcPts val="0"/>
                        </a:spcAft>
                      </a:pPr>
                      <a:r>
                        <a:rPr lang="en-GB" sz="1200">
                          <a:effectLst/>
                          <a:latin typeface="Calibri" panose="020F0502020204030204" pitchFamily="34" charset="0"/>
                          <a:ea typeface="Calibri" panose="020F0502020204030204" pitchFamily="34" charset="0"/>
                        </a:rPr>
                        <a:t>Ericsson</a:t>
                      </a:r>
                      <a:endParaRPr lang="zh-CN" sz="1100">
                        <a:effectLst/>
                        <a:latin typeface="Times New Roman" panose="02020603050405020304" pitchFamily="18" charset="0"/>
                        <a:ea typeface="Calibri" panose="020F0502020204030204" pitchFamily="34" charset="0"/>
                      </a:endParaRPr>
                    </a:p>
                  </a:txBody>
                  <a:tcPr marL="68580" marR="68580" marT="0" marB="0"/>
                </a:tc>
                <a:tc>
                  <a:txBody>
                    <a:bodyPr/>
                    <a:lstStyle/>
                    <a:p>
                      <a:pPr>
                        <a:lnSpc>
                          <a:spcPct val="115000"/>
                        </a:lnSpc>
                        <a:spcAft>
                          <a:spcPts val="0"/>
                        </a:spcAft>
                      </a:pPr>
                      <a:r>
                        <a:rPr lang="en-GB" sz="1200">
                          <a:effectLst/>
                          <a:latin typeface="Calibri" panose="020F0502020204030204" pitchFamily="34" charset="0"/>
                          <a:ea typeface="Calibri" panose="020F0502020204030204" pitchFamily="34" charset="0"/>
                        </a:rPr>
                        <a:t>Jan Groenendijk</a:t>
                      </a:r>
                      <a:endParaRPr lang="zh-CN" sz="1100">
                        <a:effectLst/>
                        <a:latin typeface="Times New Roman" panose="02020603050405020304" pitchFamily="18" charset="0"/>
                        <a:ea typeface="Calibri" panose="020F0502020204030204" pitchFamily="34" charset="0"/>
                      </a:endParaRPr>
                    </a:p>
                  </a:txBody>
                  <a:tcPr marL="68580" marR="68580" marT="0" marB="0"/>
                </a:tc>
                <a:tc>
                  <a:txBody>
                    <a:bodyPr/>
                    <a:lstStyle/>
                    <a:p>
                      <a:pPr>
                        <a:lnSpc>
                          <a:spcPct val="115000"/>
                        </a:lnSpc>
                        <a:spcAft>
                          <a:spcPts val="0"/>
                        </a:spcAft>
                      </a:pPr>
                      <a:r>
                        <a:rPr lang="en-GB" sz="1200">
                          <a:effectLst/>
                          <a:latin typeface="Calibri" panose="020F0502020204030204" pitchFamily="34" charset="0"/>
                          <a:ea typeface="Calibri" panose="020F0502020204030204" pitchFamily="34" charset="0"/>
                        </a:rPr>
                        <a:t>6.4.12</a:t>
                      </a:r>
                      <a:endParaRPr lang="zh-CN" sz="1100">
                        <a:effectLst/>
                        <a:latin typeface="Times New Roman" panose="02020603050405020304" pitchFamily="18" charset="0"/>
                        <a:ea typeface="Calibri" panose="020F0502020204030204" pitchFamily="34" charset="0"/>
                      </a:endParaRPr>
                    </a:p>
                  </a:txBody>
                  <a:tcPr marL="68580" marR="68580" marT="0" marB="0"/>
                </a:tc>
              </a:tr>
              <a:tr h="223058">
                <a:tc>
                  <a:txBody>
                    <a:bodyPr/>
                    <a:lstStyle/>
                    <a:p>
                      <a:pPr>
                        <a:lnSpc>
                          <a:spcPct val="115000"/>
                        </a:lnSpc>
                        <a:spcAft>
                          <a:spcPts val="0"/>
                        </a:spcAft>
                      </a:pPr>
                      <a:r>
                        <a:rPr lang="en-GB" sz="1200">
                          <a:effectLst/>
                          <a:latin typeface="Calibri" panose="020F0502020204030204" pitchFamily="34" charset="0"/>
                          <a:ea typeface="Calibri" panose="020F0502020204030204" pitchFamily="34" charset="0"/>
                        </a:rPr>
                        <a:t>S5-211487</a:t>
                      </a:r>
                      <a:endParaRPr lang="zh-CN" sz="1100">
                        <a:effectLst/>
                        <a:latin typeface="Times New Roman" panose="02020603050405020304" pitchFamily="18" charset="0"/>
                        <a:ea typeface="Calibri" panose="020F0502020204030204" pitchFamily="34" charset="0"/>
                      </a:endParaRPr>
                    </a:p>
                    <a:p>
                      <a:pPr>
                        <a:lnSpc>
                          <a:spcPct val="115000"/>
                        </a:lnSpc>
                        <a:spcAft>
                          <a:spcPts val="0"/>
                        </a:spcAft>
                      </a:pPr>
                      <a:r>
                        <a:rPr lang="en-GB" sz="1200">
                          <a:effectLst/>
                          <a:latin typeface="Calibri" panose="020F0502020204030204" pitchFamily="34" charset="0"/>
                          <a:ea typeface="Calibri" panose="020F0502020204030204" pitchFamily="34" charset="0"/>
                        </a:rPr>
                        <a:t>-&gt;S5-215651 </a:t>
                      </a:r>
                      <a:endParaRPr lang="zh-CN" sz="1100">
                        <a:effectLst/>
                        <a:latin typeface="Times New Roman" panose="02020603050405020304" pitchFamily="18" charset="0"/>
                        <a:ea typeface="Calibri" panose="020F0502020204030204" pitchFamily="34" charset="0"/>
                      </a:endParaRPr>
                    </a:p>
                    <a:p>
                      <a:pPr>
                        <a:lnSpc>
                          <a:spcPct val="115000"/>
                        </a:lnSpc>
                        <a:spcAft>
                          <a:spcPts val="0"/>
                        </a:spcAft>
                      </a:pPr>
                      <a:r>
                        <a:rPr lang="en-GB" sz="1200">
                          <a:effectLst/>
                          <a:latin typeface="Calibri" panose="020F0502020204030204" pitchFamily="34" charset="0"/>
                          <a:ea typeface="Calibri" panose="020F0502020204030204" pitchFamily="34" charset="0"/>
                        </a:rPr>
                        <a:t>-&gt;NA</a:t>
                      </a:r>
                      <a:endParaRPr lang="zh-CN" sz="1100">
                        <a:effectLst/>
                        <a:latin typeface="Times New Roman" panose="02020603050405020304" pitchFamily="18" charset="0"/>
                        <a:ea typeface="Calibri" panose="020F0502020204030204" pitchFamily="34" charset="0"/>
                      </a:endParaRPr>
                    </a:p>
                  </a:txBody>
                  <a:tcPr marL="68580" marR="68580" marT="0" marB="0" anchor="b"/>
                </a:tc>
                <a:tc>
                  <a:txBody>
                    <a:bodyPr/>
                    <a:lstStyle/>
                    <a:p>
                      <a:pPr>
                        <a:lnSpc>
                          <a:spcPct val="115000"/>
                        </a:lnSpc>
                        <a:spcAft>
                          <a:spcPts val="0"/>
                        </a:spcAft>
                      </a:pPr>
                      <a:r>
                        <a:rPr lang="en-GB" sz="1200" dirty="0" err="1">
                          <a:effectLst/>
                          <a:latin typeface="Calibri" panose="020F0502020204030204" pitchFamily="34" charset="0"/>
                          <a:ea typeface="Calibri" panose="020F0502020204030204" pitchFamily="34" charset="0"/>
                        </a:rPr>
                        <a:t>DraftCR</a:t>
                      </a:r>
                      <a:r>
                        <a:rPr lang="en-GB" sz="1200" dirty="0">
                          <a:effectLst/>
                          <a:latin typeface="Calibri" panose="020F0502020204030204" pitchFamily="34" charset="0"/>
                          <a:ea typeface="Calibri" panose="020F0502020204030204" pitchFamily="34" charset="0"/>
                        </a:rPr>
                        <a:t> for eSON_5G – TS 28.313</a:t>
                      </a:r>
                      <a:endParaRPr lang="zh-CN" sz="1100" dirty="0">
                        <a:effectLst/>
                        <a:latin typeface="Times New Roman" panose="02020603050405020304" pitchFamily="18" charset="0"/>
                        <a:ea typeface="Calibri" panose="020F0502020204030204" pitchFamily="34" charset="0"/>
                      </a:endParaRPr>
                    </a:p>
                  </a:txBody>
                  <a:tcPr marL="68580" marR="68580" marT="0" marB="0"/>
                </a:tc>
                <a:tc>
                  <a:txBody>
                    <a:bodyPr/>
                    <a:lstStyle/>
                    <a:p>
                      <a:pPr>
                        <a:lnSpc>
                          <a:spcPct val="115000"/>
                        </a:lnSpc>
                        <a:spcAft>
                          <a:spcPts val="0"/>
                        </a:spcAft>
                      </a:pPr>
                      <a:r>
                        <a:rPr lang="en-GB" sz="1200">
                          <a:effectLst/>
                          <a:latin typeface="Calibri" panose="020F0502020204030204" pitchFamily="34" charset="0"/>
                          <a:ea typeface="Calibri" panose="020F0502020204030204" pitchFamily="34" charset="0"/>
                        </a:rPr>
                        <a:t>Intel </a:t>
                      </a:r>
                      <a:endParaRPr lang="zh-CN" sz="1100">
                        <a:effectLst/>
                        <a:latin typeface="Times New Roman" panose="02020603050405020304" pitchFamily="18" charset="0"/>
                        <a:ea typeface="Calibri" panose="020F0502020204030204" pitchFamily="34" charset="0"/>
                      </a:endParaRPr>
                    </a:p>
                  </a:txBody>
                  <a:tcPr marL="68580" marR="68580" marT="0" marB="0"/>
                </a:tc>
                <a:tc>
                  <a:txBody>
                    <a:bodyPr/>
                    <a:lstStyle/>
                    <a:p>
                      <a:pPr>
                        <a:lnSpc>
                          <a:spcPct val="115000"/>
                        </a:lnSpc>
                        <a:spcAft>
                          <a:spcPts val="0"/>
                        </a:spcAft>
                      </a:pPr>
                      <a:r>
                        <a:rPr lang="en-GB" sz="1200">
                          <a:effectLst/>
                          <a:latin typeface="Calibri" panose="020F0502020204030204" pitchFamily="34" charset="0"/>
                          <a:ea typeface="Calibri" panose="020F0502020204030204" pitchFamily="34" charset="0"/>
                        </a:rPr>
                        <a:t>Joey</a:t>
                      </a:r>
                      <a:endParaRPr lang="zh-CN" sz="1100">
                        <a:effectLst/>
                        <a:latin typeface="Times New Roman" panose="02020603050405020304" pitchFamily="18" charset="0"/>
                        <a:ea typeface="Calibri" panose="020F0502020204030204" pitchFamily="34" charset="0"/>
                      </a:endParaRPr>
                    </a:p>
                  </a:txBody>
                  <a:tcPr marL="68580" marR="68580" marT="0" marB="0"/>
                </a:tc>
                <a:tc>
                  <a:txBody>
                    <a:bodyPr/>
                    <a:lstStyle/>
                    <a:p>
                      <a:pPr>
                        <a:lnSpc>
                          <a:spcPct val="115000"/>
                        </a:lnSpc>
                        <a:spcAft>
                          <a:spcPts val="0"/>
                        </a:spcAft>
                      </a:pPr>
                      <a:r>
                        <a:rPr lang="en-GB" sz="1200">
                          <a:effectLst/>
                          <a:latin typeface="Calibri" panose="020F0502020204030204" pitchFamily="34" charset="0"/>
                          <a:ea typeface="Calibri" panose="020F0502020204030204" pitchFamily="34" charset="0"/>
                        </a:rPr>
                        <a:t>6.4.13</a:t>
                      </a:r>
                      <a:endParaRPr lang="zh-CN" sz="1100">
                        <a:effectLst/>
                        <a:latin typeface="Times New Roman" panose="02020603050405020304" pitchFamily="18" charset="0"/>
                        <a:ea typeface="Calibri" panose="020F0502020204030204" pitchFamily="34" charset="0"/>
                      </a:endParaRPr>
                    </a:p>
                  </a:txBody>
                  <a:tcPr marL="68580" marR="68580" marT="0" marB="0"/>
                </a:tc>
              </a:tr>
              <a:tr h="121044">
                <a:tc>
                  <a:txBody>
                    <a:bodyPr/>
                    <a:lstStyle/>
                    <a:p>
                      <a:pPr>
                        <a:lnSpc>
                          <a:spcPct val="115000"/>
                        </a:lnSpc>
                        <a:spcAft>
                          <a:spcPts val="0"/>
                        </a:spcAft>
                      </a:pPr>
                      <a:r>
                        <a:rPr lang="en-GB" sz="1200" u="none" dirty="0">
                          <a:solidFill>
                            <a:schemeClr val="bg1"/>
                          </a:solidFill>
                          <a:effectLst/>
                          <a:latin typeface="Calibri" panose="020F0502020204030204" pitchFamily="34" charset="0"/>
                          <a:ea typeface="Calibri" panose="020F0502020204030204" pitchFamily="34" charset="0"/>
                        </a:rPr>
                        <a:t>S5-214653</a:t>
                      </a:r>
                      <a:endParaRPr lang="zh-CN" sz="1100" u="none" dirty="0">
                        <a:solidFill>
                          <a:schemeClr val="bg1"/>
                        </a:solidFill>
                        <a:effectLst/>
                        <a:latin typeface="Times New Roman" panose="02020603050405020304" pitchFamily="18" charset="0"/>
                        <a:ea typeface="Calibri" panose="020F0502020204030204" pitchFamily="34" charset="0"/>
                      </a:endParaRPr>
                    </a:p>
                    <a:p>
                      <a:pPr>
                        <a:lnSpc>
                          <a:spcPct val="115000"/>
                        </a:lnSpc>
                        <a:spcAft>
                          <a:spcPts val="0"/>
                        </a:spcAft>
                      </a:pPr>
                      <a:r>
                        <a:rPr lang="en-GB" sz="1200" dirty="0">
                          <a:effectLst/>
                          <a:latin typeface="Calibri" panose="020F0502020204030204" pitchFamily="34" charset="0"/>
                          <a:ea typeface="Calibri" panose="020F0502020204030204" pitchFamily="34" charset="0"/>
                        </a:rPr>
                        <a:t>-&gt; S5-216621</a:t>
                      </a:r>
                      <a:endParaRPr lang="zh-CN" sz="1100" dirty="0">
                        <a:effectLst/>
                        <a:latin typeface="Times New Roman" panose="02020603050405020304" pitchFamily="18" charset="0"/>
                        <a:ea typeface="Calibri" panose="020F0502020204030204" pitchFamily="34" charset="0"/>
                      </a:endParaRPr>
                    </a:p>
                    <a:p>
                      <a:pPr>
                        <a:lnSpc>
                          <a:spcPct val="115000"/>
                        </a:lnSpc>
                        <a:spcAft>
                          <a:spcPts val="0"/>
                        </a:spcAft>
                      </a:pPr>
                      <a:r>
                        <a:rPr lang="en-GB" sz="1200" dirty="0">
                          <a:effectLst/>
                          <a:latin typeface="Calibri" panose="020F0502020204030204" pitchFamily="34" charset="0"/>
                          <a:ea typeface="Calibri" panose="020F0502020204030204" pitchFamily="34" charset="0"/>
                        </a:rPr>
                        <a:t>-&gt;S5-221379</a:t>
                      </a:r>
                      <a:endParaRPr lang="zh-CN" sz="1100" dirty="0">
                        <a:effectLst/>
                        <a:latin typeface="Times New Roman" panose="02020603050405020304" pitchFamily="18" charset="0"/>
                        <a:ea typeface="Calibri" panose="020F0502020204030204" pitchFamily="34" charset="0"/>
                      </a:endParaRPr>
                    </a:p>
                  </a:txBody>
                  <a:tcPr marL="68580" marR="68580" marT="0" marB="0" anchor="b"/>
                </a:tc>
                <a:tc>
                  <a:txBody>
                    <a:bodyPr/>
                    <a:lstStyle/>
                    <a:p>
                      <a:pPr>
                        <a:lnSpc>
                          <a:spcPct val="115000"/>
                        </a:lnSpc>
                        <a:spcAft>
                          <a:spcPts val="0"/>
                        </a:spcAft>
                      </a:pPr>
                      <a:r>
                        <a:rPr lang="en-GB" sz="1200" kern="1200" dirty="0" err="1">
                          <a:solidFill>
                            <a:schemeClr val="dk1"/>
                          </a:solidFill>
                          <a:effectLst/>
                          <a:latin typeface="Calibri" panose="020F0502020204030204" pitchFamily="34" charset="0"/>
                          <a:ea typeface="Calibri" panose="020F0502020204030204" pitchFamily="34" charset="0"/>
                          <a:cs typeface="+mn-cs"/>
                        </a:rPr>
                        <a:t>DraftCR</a:t>
                      </a:r>
                      <a:r>
                        <a:rPr lang="en-GB" sz="1200" kern="1200" dirty="0">
                          <a:solidFill>
                            <a:schemeClr val="dk1"/>
                          </a:solidFill>
                          <a:effectLst/>
                          <a:latin typeface="Calibri" panose="020F0502020204030204" pitchFamily="34" charset="0"/>
                          <a:ea typeface="Calibri" panose="020F0502020204030204" pitchFamily="34" charset="0"/>
                          <a:cs typeface="+mn-cs"/>
                        </a:rPr>
                        <a:t> for E_HOO - TS 28.313</a:t>
                      </a:r>
                      <a:endParaRPr lang="zh-CN" sz="1200" kern="1200" dirty="0">
                        <a:solidFill>
                          <a:schemeClr val="dk1"/>
                        </a:solidFill>
                        <a:effectLst/>
                        <a:latin typeface="Calibri" panose="020F0502020204030204" pitchFamily="34" charset="0"/>
                        <a:ea typeface="Calibri" panose="020F0502020204030204" pitchFamily="34" charset="0"/>
                        <a:cs typeface="+mn-cs"/>
                      </a:endParaRPr>
                    </a:p>
                  </a:txBody>
                  <a:tcPr marL="68580" marR="68580" marT="0" marB="0"/>
                </a:tc>
                <a:tc>
                  <a:txBody>
                    <a:bodyPr/>
                    <a:lstStyle/>
                    <a:p>
                      <a:pPr>
                        <a:lnSpc>
                          <a:spcPct val="115000"/>
                        </a:lnSpc>
                        <a:spcAft>
                          <a:spcPts val="0"/>
                        </a:spcAft>
                      </a:pPr>
                      <a:r>
                        <a:rPr lang="en-GB" sz="1200">
                          <a:effectLst/>
                          <a:latin typeface="Calibri" panose="020F0502020204030204" pitchFamily="34" charset="0"/>
                          <a:ea typeface="Calibri" panose="020F0502020204030204" pitchFamily="34" charset="0"/>
                        </a:rPr>
                        <a:t>Ericsson</a:t>
                      </a:r>
                      <a:endParaRPr lang="zh-CN" sz="1100">
                        <a:effectLst/>
                        <a:latin typeface="Times New Roman" panose="02020603050405020304" pitchFamily="18" charset="0"/>
                        <a:ea typeface="Calibri" panose="020F0502020204030204" pitchFamily="34" charset="0"/>
                      </a:endParaRPr>
                    </a:p>
                  </a:txBody>
                  <a:tcPr marL="68580" marR="68580" marT="0" marB="0"/>
                </a:tc>
                <a:tc>
                  <a:txBody>
                    <a:bodyPr/>
                    <a:lstStyle/>
                    <a:p>
                      <a:pPr>
                        <a:lnSpc>
                          <a:spcPct val="115000"/>
                        </a:lnSpc>
                        <a:spcAft>
                          <a:spcPts val="0"/>
                        </a:spcAft>
                      </a:pPr>
                      <a:r>
                        <a:rPr lang="en-GB" sz="1200">
                          <a:effectLst/>
                          <a:latin typeface="Calibri" panose="020F0502020204030204" pitchFamily="34" charset="0"/>
                          <a:ea typeface="Calibri" panose="020F0502020204030204" pitchFamily="34" charset="0"/>
                        </a:rPr>
                        <a:t>Per Elmdahl</a:t>
                      </a:r>
                      <a:endParaRPr lang="zh-CN" sz="1100">
                        <a:effectLst/>
                        <a:latin typeface="Times New Roman" panose="02020603050405020304" pitchFamily="18" charset="0"/>
                        <a:ea typeface="Calibri" panose="020F0502020204030204" pitchFamily="34" charset="0"/>
                      </a:endParaRPr>
                    </a:p>
                  </a:txBody>
                  <a:tcPr marL="68580" marR="68580" marT="0" marB="0"/>
                </a:tc>
                <a:tc>
                  <a:txBody>
                    <a:bodyPr/>
                    <a:lstStyle/>
                    <a:p>
                      <a:pPr>
                        <a:lnSpc>
                          <a:spcPct val="115000"/>
                        </a:lnSpc>
                        <a:spcAft>
                          <a:spcPts val="0"/>
                        </a:spcAft>
                      </a:pPr>
                      <a:r>
                        <a:rPr lang="en-GB" sz="1200">
                          <a:effectLst/>
                          <a:latin typeface="Calibri" panose="020F0502020204030204" pitchFamily="34" charset="0"/>
                          <a:ea typeface="Calibri" panose="020F0502020204030204" pitchFamily="34" charset="0"/>
                        </a:rPr>
                        <a:t>6.4.14</a:t>
                      </a:r>
                      <a:endParaRPr lang="zh-CN" sz="1100">
                        <a:effectLst/>
                        <a:latin typeface="Times New Roman" panose="02020603050405020304" pitchFamily="18" charset="0"/>
                        <a:ea typeface="Calibri" panose="020F0502020204030204" pitchFamily="34" charset="0"/>
                      </a:endParaRPr>
                    </a:p>
                  </a:txBody>
                  <a:tcPr marL="68580" marR="68580" marT="0" marB="0"/>
                </a:tc>
              </a:tr>
              <a:tr h="354676">
                <a:tc>
                  <a:txBody>
                    <a:bodyPr/>
                    <a:lstStyle/>
                    <a:p>
                      <a:pPr>
                        <a:lnSpc>
                          <a:spcPct val="115000"/>
                        </a:lnSpc>
                        <a:spcAft>
                          <a:spcPts val="0"/>
                        </a:spcAft>
                      </a:pPr>
                      <a:r>
                        <a:rPr lang="en-GB" sz="1200">
                          <a:effectLst/>
                          <a:latin typeface="Calibri" panose="020F0502020204030204" pitchFamily="34" charset="0"/>
                          <a:ea typeface="Calibri" panose="020F0502020204030204" pitchFamily="34" charset="0"/>
                        </a:rPr>
                        <a:t>S5-214654-&gt;S5-215055-&gt;NA</a:t>
                      </a:r>
                      <a:endParaRPr lang="zh-CN" sz="1100">
                        <a:effectLst/>
                        <a:latin typeface="Times New Roman" panose="02020603050405020304" pitchFamily="18" charset="0"/>
                        <a:ea typeface="Calibri" panose="020F0502020204030204" pitchFamily="34" charset="0"/>
                      </a:endParaRPr>
                    </a:p>
                  </a:txBody>
                  <a:tcPr marL="68580" marR="68580" marT="0" marB="0" anchor="b"/>
                </a:tc>
                <a:tc>
                  <a:txBody>
                    <a:bodyPr/>
                    <a:lstStyle/>
                    <a:p>
                      <a:pPr>
                        <a:lnSpc>
                          <a:spcPct val="115000"/>
                        </a:lnSpc>
                        <a:spcAft>
                          <a:spcPts val="0"/>
                        </a:spcAft>
                      </a:pPr>
                      <a:r>
                        <a:rPr lang="en-GB" sz="1200">
                          <a:effectLst/>
                          <a:latin typeface="Calibri" panose="020F0502020204030204" pitchFamily="34" charset="0"/>
                          <a:ea typeface="Calibri" panose="020F0502020204030204" pitchFamily="34" charset="0"/>
                        </a:rPr>
                        <a:t>DraftCR for 5GDMS  - TS 28.533</a:t>
                      </a:r>
                      <a:endParaRPr lang="zh-CN" sz="1100">
                        <a:effectLst/>
                        <a:latin typeface="Times New Roman" panose="02020603050405020304" pitchFamily="18" charset="0"/>
                        <a:ea typeface="Calibri" panose="020F0502020204030204" pitchFamily="34" charset="0"/>
                      </a:endParaRPr>
                    </a:p>
                    <a:p>
                      <a:pPr>
                        <a:lnSpc>
                          <a:spcPct val="115000"/>
                        </a:lnSpc>
                        <a:spcAft>
                          <a:spcPts val="0"/>
                        </a:spcAft>
                      </a:pPr>
                      <a:r>
                        <a:rPr lang="en-GB" sz="1200">
                          <a:effectLst/>
                          <a:latin typeface="Calibri" panose="020F0502020204030204" pitchFamily="34" charset="0"/>
                          <a:ea typeface="Calibri" panose="020F0502020204030204" pitchFamily="34" charset="0"/>
                        </a:rPr>
                        <a:t>updated to version 17.0.0</a:t>
                      </a:r>
                      <a:endParaRPr lang="zh-CN" sz="1100">
                        <a:effectLst/>
                        <a:latin typeface="Times New Roman" panose="02020603050405020304" pitchFamily="18" charset="0"/>
                        <a:ea typeface="Calibri" panose="020F0502020204030204" pitchFamily="34" charset="0"/>
                      </a:endParaRPr>
                    </a:p>
                  </a:txBody>
                  <a:tcPr marL="68580" marR="68580" marT="0" marB="0"/>
                </a:tc>
                <a:tc>
                  <a:txBody>
                    <a:bodyPr/>
                    <a:lstStyle/>
                    <a:p>
                      <a:pPr>
                        <a:lnSpc>
                          <a:spcPct val="115000"/>
                        </a:lnSpc>
                        <a:spcAft>
                          <a:spcPts val="0"/>
                        </a:spcAft>
                      </a:pPr>
                      <a:r>
                        <a:rPr lang="en-GB" sz="1200">
                          <a:effectLst/>
                          <a:latin typeface="Calibri" panose="020F0502020204030204" pitchFamily="34" charset="0"/>
                          <a:ea typeface="Calibri" panose="020F0502020204030204" pitchFamily="34" charset="0"/>
                        </a:rPr>
                        <a:t>Huawei</a:t>
                      </a:r>
                      <a:endParaRPr lang="zh-CN" sz="1100">
                        <a:effectLst/>
                        <a:latin typeface="Times New Roman" panose="02020603050405020304" pitchFamily="18" charset="0"/>
                        <a:ea typeface="Calibri" panose="020F0502020204030204" pitchFamily="34" charset="0"/>
                      </a:endParaRPr>
                    </a:p>
                  </a:txBody>
                  <a:tcPr marL="68580" marR="68580" marT="0" marB="0"/>
                </a:tc>
                <a:tc>
                  <a:txBody>
                    <a:bodyPr/>
                    <a:lstStyle/>
                    <a:p>
                      <a:pPr>
                        <a:lnSpc>
                          <a:spcPct val="115000"/>
                        </a:lnSpc>
                        <a:spcAft>
                          <a:spcPts val="0"/>
                        </a:spcAft>
                      </a:pPr>
                      <a:r>
                        <a:rPr lang="en-GB" sz="1200">
                          <a:effectLst/>
                          <a:latin typeface="Calibri" panose="020F0502020204030204" pitchFamily="34" charset="0"/>
                          <a:ea typeface="Calibri" panose="020F0502020204030204" pitchFamily="34" charset="0"/>
                        </a:rPr>
                        <a:t>Brendan</a:t>
                      </a:r>
                      <a:endParaRPr lang="zh-CN" sz="1100">
                        <a:effectLst/>
                        <a:latin typeface="Times New Roman" panose="02020603050405020304" pitchFamily="18" charset="0"/>
                        <a:ea typeface="Calibri" panose="020F0502020204030204" pitchFamily="34" charset="0"/>
                      </a:endParaRPr>
                    </a:p>
                  </a:txBody>
                  <a:tcPr marL="68580" marR="68580" marT="0" marB="0"/>
                </a:tc>
                <a:tc>
                  <a:txBody>
                    <a:bodyPr/>
                    <a:lstStyle/>
                    <a:p>
                      <a:pPr>
                        <a:lnSpc>
                          <a:spcPct val="115000"/>
                        </a:lnSpc>
                        <a:spcAft>
                          <a:spcPts val="0"/>
                        </a:spcAft>
                      </a:pPr>
                      <a:r>
                        <a:rPr lang="en-GB" sz="1200">
                          <a:effectLst/>
                          <a:latin typeface="Calibri" panose="020F0502020204030204" pitchFamily="34" charset="0"/>
                          <a:ea typeface="Calibri" panose="020F0502020204030204" pitchFamily="34" charset="0"/>
                        </a:rPr>
                        <a:t>6.4.16</a:t>
                      </a:r>
                      <a:endParaRPr lang="zh-CN" sz="1100">
                        <a:effectLst/>
                        <a:latin typeface="Times New Roman" panose="02020603050405020304" pitchFamily="18" charset="0"/>
                        <a:ea typeface="Calibri" panose="020F0502020204030204" pitchFamily="34" charset="0"/>
                      </a:endParaRPr>
                    </a:p>
                  </a:txBody>
                  <a:tcPr marL="68580" marR="68580" marT="0" marB="0"/>
                </a:tc>
              </a:tr>
              <a:tr h="121044">
                <a:tc>
                  <a:txBody>
                    <a:bodyPr/>
                    <a:lstStyle/>
                    <a:p>
                      <a:pPr>
                        <a:lnSpc>
                          <a:spcPct val="115000"/>
                        </a:lnSpc>
                        <a:spcAft>
                          <a:spcPts val="0"/>
                        </a:spcAft>
                      </a:pPr>
                      <a:r>
                        <a:rPr lang="en-GB" sz="1200">
                          <a:effectLst/>
                          <a:latin typeface="Calibri" panose="020F0502020204030204" pitchFamily="34" charset="0"/>
                          <a:ea typeface="Calibri" panose="020F0502020204030204" pitchFamily="34" charset="0"/>
                        </a:rPr>
                        <a:t>NA</a:t>
                      </a:r>
                      <a:endParaRPr lang="zh-CN" sz="1100">
                        <a:effectLst/>
                        <a:latin typeface="Times New Roman" panose="02020603050405020304" pitchFamily="18" charset="0"/>
                        <a:ea typeface="Calibri" panose="020F0502020204030204" pitchFamily="34" charset="0"/>
                      </a:endParaRPr>
                    </a:p>
                  </a:txBody>
                  <a:tcPr marL="68580" marR="68580" marT="0" marB="0" anchor="b"/>
                </a:tc>
                <a:tc>
                  <a:txBody>
                    <a:bodyPr/>
                    <a:lstStyle/>
                    <a:p>
                      <a:pPr>
                        <a:lnSpc>
                          <a:spcPct val="115000"/>
                        </a:lnSpc>
                        <a:spcAft>
                          <a:spcPts val="0"/>
                        </a:spcAft>
                      </a:pPr>
                      <a:r>
                        <a:rPr lang="en-GB" sz="1200">
                          <a:effectLst/>
                          <a:latin typeface="Calibri" panose="020F0502020204030204" pitchFamily="34" charset="0"/>
                          <a:ea typeface="Calibri" panose="020F0502020204030204" pitchFamily="34" charset="0"/>
                        </a:rPr>
                        <a:t>DraftCR for 5GDMS  - TS 28.537</a:t>
                      </a:r>
                      <a:endParaRPr lang="zh-CN" sz="1100">
                        <a:effectLst/>
                        <a:latin typeface="Times New Roman" panose="02020603050405020304" pitchFamily="18" charset="0"/>
                        <a:ea typeface="Calibri" panose="020F0502020204030204" pitchFamily="34" charset="0"/>
                      </a:endParaRPr>
                    </a:p>
                  </a:txBody>
                  <a:tcPr marL="68580" marR="68580" marT="0" marB="0"/>
                </a:tc>
                <a:tc>
                  <a:txBody>
                    <a:bodyPr/>
                    <a:lstStyle/>
                    <a:p>
                      <a:pPr>
                        <a:lnSpc>
                          <a:spcPct val="115000"/>
                        </a:lnSpc>
                        <a:spcAft>
                          <a:spcPts val="0"/>
                        </a:spcAft>
                      </a:pPr>
                      <a:r>
                        <a:rPr lang="en-GB" sz="1200">
                          <a:effectLst/>
                          <a:latin typeface="Calibri" panose="020F0502020204030204" pitchFamily="34" charset="0"/>
                          <a:ea typeface="Calibri" panose="020F0502020204030204" pitchFamily="34" charset="0"/>
                        </a:rPr>
                        <a:t>Huawei</a:t>
                      </a:r>
                      <a:endParaRPr lang="zh-CN" sz="1100">
                        <a:effectLst/>
                        <a:latin typeface="Times New Roman" panose="02020603050405020304" pitchFamily="18" charset="0"/>
                        <a:ea typeface="Calibri" panose="020F0502020204030204" pitchFamily="34" charset="0"/>
                      </a:endParaRPr>
                    </a:p>
                  </a:txBody>
                  <a:tcPr marL="68580" marR="68580" marT="0" marB="0"/>
                </a:tc>
                <a:tc>
                  <a:txBody>
                    <a:bodyPr/>
                    <a:lstStyle/>
                    <a:p>
                      <a:pPr>
                        <a:lnSpc>
                          <a:spcPct val="115000"/>
                        </a:lnSpc>
                        <a:spcAft>
                          <a:spcPts val="0"/>
                        </a:spcAft>
                      </a:pPr>
                      <a:r>
                        <a:rPr lang="en-GB" sz="1200">
                          <a:effectLst/>
                          <a:latin typeface="Calibri" panose="020F0502020204030204" pitchFamily="34" charset="0"/>
                          <a:ea typeface="Calibri" panose="020F0502020204030204" pitchFamily="34" charset="0"/>
                        </a:rPr>
                        <a:t>Brendan</a:t>
                      </a:r>
                      <a:endParaRPr lang="zh-CN" sz="1100">
                        <a:effectLst/>
                        <a:latin typeface="Times New Roman" panose="02020603050405020304" pitchFamily="18" charset="0"/>
                        <a:ea typeface="Calibri" panose="020F0502020204030204" pitchFamily="34" charset="0"/>
                      </a:endParaRPr>
                    </a:p>
                  </a:txBody>
                  <a:tcPr marL="68580" marR="68580" marT="0" marB="0"/>
                </a:tc>
                <a:tc>
                  <a:txBody>
                    <a:bodyPr/>
                    <a:lstStyle/>
                    <a:p>
                      <a:pPr>
                        <a:lnSpc>
                          <a:spcPct val="115000"/>
                        </a:lnSpc>
                        <a:spcAft>
                          <a:spcPts val="0"/>
                        </a:spcAft>
                      </a:pPr>
                      <a:r>
                        <a:rPr lang="en-GB" sz="1200">
                          <a:effectLst/>
                          <a:latin typeface="Calibri" panose="020F0502020204030204" pitchFamily="34" charset="0"/>
                          <a:ea typeface="Calibri" panose="020F0502020204030204" pitchFamily="34" charset="0"/>
                        </a:rPr>
                        <a:t>6.4.16</a:t>
                      </a:r>
                      <a:endParaRPr lang="zh-CN" sz="1100">
                        <a:effectLst/>
                        <a:latin typeface="Times New Roman" panose="02020603050405020304" pitchFamily="18" charset="0"/>
                        <a:ea typeface="Calibri" panose="020F0502020204030204" pitchFamily="34" charset="0"/>
                      </a:endParaRPr>
                    </a:p>
                  </a:txBody>
                  <a:tcPr marL="68580" marR="68580" marT="0" marB="0"/>
                </a:tc>
              </a:tr>
              <a:tr h="353291">
                <a:tc>
                  <a:txBody>
                    <a:bodyPr/>
                    <a:lstStyle/>
                    <a:p>
                      <a:pPr>
                        <a:lnSpc>
                          <a:spcPct val="115000"/>
                        </a:lnSpc>
                        <a:spcAft>
                          <a:spcPts val="0"/>
                        </a:spcAft>
                      </a:pPr>
                      <a:r>
                        <a:rPr lang="en-GB" sz="1200" dirty="0">
                          <a:solidFill>
                            <a:schemeClr val="bg1"/>
                          </a:solidFill>
                          <a:effectLst/>
                          <a:latin typeface="Calibri" panose="020F0502020204030204" pitchFamily="34" charset="0"/>
                          <a:ea typeface="Calibri" panose="020F0502020204030204" pitchFamily="34" charset="0"/>
                        </a:rPr>
                        <a:t>S5-214655-&gt;</a:t>
                      </a:r>
                      <a:r>
                        <a:rPr lang="en-GB" sz="1200" u="sng" dirty="0">
                          <a:solidFill>
                            <a:schemeClr val="bg1"/>
                          </a:solidFill>
                          <a:effectLst/>
                          <a:latin typeface="Calibri" panose="020F0502020204030204" pitchFamily="34" charset="0"/>
                          <a:ea typeface="Calibri" panose="020F0502020204030204" pitchFamily="34" charset="0"/>
                        </a:rPr>
                        <a:t>S5-215056</a:t>
                      </a:r>
                      <a:r>
                        <a:rPr lang="en-GB" sz="1200" dirty="0">
                          <a:solidFill>
                            <a:schemeClr val="bg1"/>
                          </a:solidFill>
                          <a:effectLst/>
                          <a:latin typeface="Calibri" panose="020F0502020204030204" pitchFamily="34" charset="0"/>
                          <a:ea typeface="Calibri" panose="020F0502020204030204" pitchFamily="34" charset="0"/>
                        </a:rPr>
                        <a:t>-&gt;NA</a:t>
                      </a:r>
                      <a:endParaRPr lang="zh-CN" sz="1100" dirty="0">
                        <a:solidFill>
                          <a:schemeClr val="bg1"/>
                        </a:solidFill>
                        <a:effectLst/>
                        <a:latin typeface="Times New Roman" panose="02020603050405020304" pitchFamily="18" charset="0"/>
                        <a:ea typeface="Calibri" panose="020F0502020204030204" pitchFamily="34" charset="0"/>
                      </a:endParaRPr>
                    </a:p>
                  </a:txBody>
                  <a:tcPr marL="68580" marR="68580" marT="0" marB="0" anchor="b"/>
                </a:tc>
                <a:tc>
                  <a:txBody>
                    <a:bodyPr/>
                    <a:lstStyle/>
                    <a:p>
                      <a:pPr>
                        <a:lnSpc>
                          <a:spcPct val="115000"/>
                        </a:lnSpc>
                        <a:spcAft>
                          <a:spcPts val="0"/>
                        </a:spcAft>
                      </a:pPr>
                      <a:r>
                        <a:rPr lang="en-GB" sz="1200">
                          <a:effectLst/>
                          <a:latin typeface="Calibri" panose="020F0502020204030204" pitchFamily="34" charset="0"/>
                          <a:ea typeface="Calibri" panose="020F0502020204030204" pitchFamily="34" charset="0"/>
                        </a:rPr>
                        <a:t>DraftCR for 5GDMS  - TS 28.622</a:t>
                      </a:r>
                      <a:endParaRPr lang="zh-CN" sz="1100">
                        <a:effectLst/>
                        <a:latin typeface="Times New Roman" panose="02020603050405020304" pitchFamily="18" charset="0"/>
                        <a:ea typeface="Calibri" panose="020F0502020204030204" pitchFamily="34" charset="0"/>
                      </a:endParaRPr>
                    </a:p>
                    <a:p>
                      <a:pPr>
                        <a:lnSpc>
                          <a:spcPct val="115000"/>
                        </a:lnSpc>
                        <a:spcAft>
                          <a:spcPts val="0"/>
                        </a:spcAft>
                      </a:pPr>
                      <a:r>
                        <a:rPr lang="en-GB" sz="1200">
                          <a:effectLst/>
                          <a:latin typeface="Calibri" panose="020F0502020204030204" pitchFamily="34" charset="0"/>
                          <a:ea typeface="Calibri" panose="020F0502020204030204" pitchFamily="34" charset="0"/>
                        </a:rPr>
                        <a:t>updated to version 16.9.0</a:t>
                      </a:r>
                      <a:endParaRPr lang="zh-CN" sz="1100">
                        <a:effectLst/>
                        <a:latin typeface="Times New Roman" panose="02020603050405020304" pitchFamily="18" charset="0"/>
                        <a:ea typeface="Calibri" panose="020F0502020204030204" pitchFamily="34" charset="0"/>
                      </a:endParaRPr>
                    </a:p>
                  </a:txBody>
                  <a:tcPr marL="68580" marR="68580" marT="0" marB="0"/>
                </a:tc>
                <a:tc>
                  <a:txBody>
                    <a:bodyPr/>
                    <a:lstStyle/>
                    <a:p>
                      <a:pPr>
                        <a:lnSpc>
                          <a:spcPct val="115000"/>
                        </a:lnSpc>
                        <a:spcAft>
                          <a:spcPts val="0"/>
                        </a:spcAft>
                      </a:pPr>
                      <a:r>
                        <a:rPr lang="en-GB" sz="1200">
                          <a:effectLst/>
                          <a:latin typeface="Calibri" panose="020F0502020204030204" pitchFamily="34" charset="0"/>
                          <a:ea typeface="Calibri" panose="020F0502020204030204" pitchFamily="34" charset="0"/>
                        </a:rPr>
                        <a:t>Huawei</a:t>
                      </a:r>
                      <a:endParaRPr lang="zh-CN" sz="1100">
                        <a:effectLst/>
                        <a:latin typeface="Times New Roman" panose="02020603050405020304" pitchFamily="18" charset="0"/>
                        <a:ea typeface="Calibri" panose="020F0502020204030204" pitchFamily="34" charset="0"/>
                      </a:endParaRPr>
                    </a:p>
                  </a:txBody>
                  <a:tcPr marL="68580" marR="68580" marT="0" marB="0"/>
                </a:tc>
                <a:tc>
                  <a:txBody>
                    <a:bodyPr/>
                    <a:lstStyle/>
                    <a:p>
                      <a:pPr>
                        <a:lnSpc>
                          <a:spcPct val="115000"/>
                        </a:lnSpc>
                        <a:spcAft>
                          <a:spcPts val="0"/>
                        </a:spcAft>
                      </a:pPr>
                      <a:r>
                        <a:rPr lang="en-GB" sz="1200">
                          <a:effectLst/>
                          <a:latin typeface="Calibri" panose="020F0502020204030204" pitchFamily="34" charset="0"/>
                          <a:ea typeface="Calibri" panose="020F0502020204030204" pitchFamily="34" charset="0"/>
                        </a:rPr>
                        <a:t>Brendan</a:t>
                      </a:r>
                      <a:endParaRPr lang="zh-CN" sz="1100">
                        <a:effectLst/>
                        <a:latin typeface="Times New Roman" panose="02020603050405020304" pitchFamily="18" charset="0"/>
                        <a:ea typeface="Calibri" panose="020F0502020204030204" pitchFamily="34" charset="0"/>
                      </a:endParaRPr>
                    </a:p>
                  </a:txBody>
                  <a:tcPr marL="68580" marR="68580" marT="0" marB="0"/>
                </a:tc>
                <a:tc>
                  <a:txBody>
                    <a:bodyPr/>
                    <a:lstStyle/>
                    <a:p>
                      <a:pPr>
                        <a:lnSpc>
                          <a:spcPct val="115000"/>
                        </a:lnSpc>
                        <a:spcAft>
                          <a:spcPts val="0"/>
                        </a:spcAft>
                      </a:pPr>
                      <a:r>
                        <a:rPr lang="en-GB" sz="1200">
                          <a:effectLst/>
                          <a:latin typeface="Calibri" panose="020F0502020204030204" pitchFamily="34" charset="0"/>
                          <a:ea typeface="Calibri" panose="020F0502020204030204" pitchFamily="34" charset="0"/>
                        </a:rPr>
                        <a:t>6.4.16</a:t>
                      </a:r>
                      <a:endParaRPr lang="zh-CN" sz="1100">
                        <a:effectLst/>
                        <a:latin typeface="Times New Roman" panose="02020603050405020304" pitchFamily="18" charset="0"/>
                        <a:ea typeface="Calibri" panose="020F0502020204030204" pitchFamily="34" charset="0"/>
                      </a:endParaRPr>
                    </a:p>
                  </a:txBody>
                  <a:tcPr marL="68580" marR="68580" marT="0" marB="0"/>
                </a:tc>
              </a:tr>
              <a:tr h="326967">
                <a:tc>
                  <a:txBody>
                    <a:bodyPr/>
                    <a:lstStyle/>
                    <a:p>
                      <a:pPr>
                        <a:lnSpc>
                          <a:spcPct val="115000"/>
                        </a:lnSpc>
                        <a:spcAft>
                          <a:spcPts val="0"/>
                        </a:spcAft>
                      </a:pPr>
                      <a:r>
                        <a:rPr lang="en-GB" sz="1200">
                          <a:effectLst/>
                          <a:latin typeface="Calibri" panose="020F0502020204030204" pitchFamily="34" charset="0"/>
                          <a:ea typeface="Calibri" panose="020F0502020204030204" pitchFamily="34" charset="0"/>
                        </a:rPr>
                        <a:t>S5-214656-&gt;S5-215057-&gt;NA</a:t>
                      </a:r>
                      <a:endParaRPr lang="zh-CN" sz="1100">
                        <a:effectLst/>
                        <a:latin typeface="Times New Roman" panose="02020603050405020304" pitchFamily="18" charset="0"/>
                        <a:ea typeface="Calibri" panose="020F0502020204030204" pitchFamily="34" charset="0"/>
                      </a:endParaRPr>
                    </a:p>
                    <a:p>
                      <a:pPr>
                        <a:lnSpc>
                          <a:spcPct val="115000"/>
                        </a:lnSpc>
                        <a:spcAft>
                          <a:spcPts val="0"/>
                        </a:spcAft>
                      </a:pPr>
                      <a:r>
                        <a:rPr lang="en-GB" sz="1200">
                          <a:effectLst/>
                          <a:latin typeface="Calibri" panose="020F0502020204030204" pitchFamily="34" charset="0"/>
                          <a:ea typeface="Calibri" panose="020F0502020204030204" pitchFamily="34" charset="0"/>
                        </a:rPr>
                        <a:t>S5-216090</a:t>
                      </a:r>
                      <a:endParaRPr lang="zh-CN" sz="1100">
                        <a:effectLst/>
                        <a:latin typeface="Times New Roman" panose="02020603050405020304" pitchFamily="18" charset="0"/>
                        <a:ea typeface="Calibri" panose="020F0502020204030204" pitchFamily="34" charset="0"/>
                      </a:endParaRPr>
                    </a:p>
                  </a:txBody>
                  <a:tcPr marL="68580" marR="68580" marT="0" marB="0" anchor="b"/>
                </a:tc>
                <a:tc>
                  <a:txBody>
                    <a:bodyPr/>
                    <a:lstStyle/>
                    <a:p>
                      <a:pPr>
                        <a:lnSpc>
                          <a:spcPct val="115000"/>
                        </a:lnSpc>
                        <a:spcAft>
                          <a:spcPts val="0"/>
                        </a:spcAft>
                      </a:pPr>
                      <a:r>
                        <a:rPr lang="en-GB" sz="1200">
                          <a:effectLst/>
                          <a:latin typeface="Calibri" panose="020F0502020204030204" pitchFamily="34" charset="0"/>
                          <a:ea typeface="Calibri" panose="020F0502020204030204" pitchFamily="34" charset="0"/>
                        </a:rPr>
                        <a:t>DraftCR for 5GDMS  - TS 28.623</a:t>
                      </a:r>
                      <a:endParaRPr lang="zh-CN" sz="1100">
                        <a:effectLst/>
                        <a:latin typeface="Times New Roman" panose="02020603050405020304" pitchFamily="18" charset="0"/>
                        <a:ea typeface="Calibri" panose="020F0502020204030204" pitchFamily="34" charset="0"/>
                      </a:endParaRPr>
                    </a:p>
                    <a:p>
                      <a:pPr>
                        <a:lnSpc>
                          <a:spcPct val="115000"/>
                        </a:lnSpc>
                        <a:spcAft>
                          <a:spcPts val="0"/>
                        </a:spcAft>
                      </a:pPr>
                      <a:r>
                        <a:rPr lang="en-GB" sz="1200">
                          <a:effectLst/>
                          <a:latin typeface="Calibri" panose="020F0502020204030204" pitchFamily="34" charset="0"/>
                          <a:ea typeface="Calibri" panose="020F0502020204030204" pitchFamily="34" charset="0"/>
                        </a:rPr>
                        <a:t>updated to version 16.9.0</a:t>
                      </a:r>
                      <a:endParaRPr lang="zh-CN" sz="1100">
                        <a:effectLst/>
                        <a:latin typeface="Times New Roman" panose="02020603050405020304" pitchFamily="18" charset="0"/>
                        <a:ea typeface="Calibri" panose="020F0502020204030204" pitchFamily="34" charset="0"/>
                      </a:endParaRPr>
                    </a:p>
                  </a:txBody>
                  <a:tcPr marL="68580" marR="68580" marT="0" marB="0"/>
                </a:tc>
                <a:tc>
                  <a:txBody>
                    <a:bodyPr/>
                    <a:lstStyle/>
                    <a:p>
                      <a:pPr>
                        <a:lnSpc>
                          <a:spcPct val="115000"/>
                        </a:lnSpc>
                        <a:spcAft>
                          <a:spcPts val="0"/>
                        </a:spcAft>
                      </a:pPr>
                      <a:r>
                        <a:rPr lang="en-GB" sz="1200">
                          <a:effectLst/>
                          <a:latin typeface="Calibri" panose="020F0502020204030204" pitchFamily="34" charset="0"/>
                          <a:ea typeface="Calibri" panose="020F0502020204030204" pitchFamily="34" charset="0"/>
                        </a:rPr>
                        <a:t>Huawei</a:t>
                      </a:r>
                      <a:endParaRPr lang="zh-CN" sz="1100">
                        <a:effectLst/>
                        <a:latin typeface="Times New Roman" panose="02020603050405020304" pitchFamily="18" charset="0"/>
                        <a:ea typeface="Calibri" panose="020F0502020204030204" pitchFamily="34" charset="0"/>
                      </a:endParaRPr>
                    </a:p>
                  </a:txBody>
                  <a:tcPr marL="68580" marR="68580" marT="0" marB="0"/>
                </a:tc>
                <a:tc>
                  <a:txBody>
                    <a:bodyPr/>
                    <a:lstStyle/>
                    <a:p>
                      <a:pPr>
                        <a:lnSpc>
                          <a:spcPct val="115000"/>
                        </a:lnSpc>
                        <a:spcAft>
                          <a:spcPts val="0"/>
                        </a:spcAft>
                      </a:pPr>
                      <a:r>
                        <a:rPr lang="en-GB" sz="1200">
                          <a:effectLst/>
                          <a:latin typeface="Calibri" panose="020F0502020204030204" pitchFamily="34" charset="0"/>
                          <a:ea typeface="Calibri" panose="020F0502020204030204" pitchFamily="34" charset="0"/>
                        </a:rPr>
                        <a:t>Brendan</a:t>
                      </a:r>
                      <a:endParaRPr lang="zh-CN" sz="1100">
                        <a:effectLst/>
                        <a:latin typeface="Times New Roman" panose="02020603050405020304" pitchFamily="18" charset="0"/>
                        <a:ea typeface="Calibri" panose="020F0502020204030204" pitchFamily="34" charset="0"/>
                      </a:endParaRPr>
                    </a:p>
                  </a:txBody>
                  <a:tcPr marL="68580" marR="68580" marT="0" marB="0"/>
                </a:tc>
                <a:tc>
                  <a:txBody>
                    <a:bodyPr/>
                    <a:lstStyle/>
                    <a:p>
                      <a:pPr>
                        <a:lnSpc>
                          <a:spcPct val="115000"/>
                        </a:lnSpc>
                        <a:spcAft>
                          <a:spcPts val="0"/>
                        </a:spcAft>
                      </a:pPr>
                      <a:r>
                        <a:rPr lang="en-GB" sz="1200">
                          <a:effectLst/>
                          <a:latin typeface="Calibri" panose="020F0502020204030204" pitchFamily="34" charset="0"/>
                          <a:ea typeface="Calibri" panose="020F0502020204030204" pitchFamily="34" charset="0"/>
                        </a:rPr>
                        <a:t>6.4.16</a:t>
                      </a:r>
                      <a:endParaRPr lang="zh-CN" sz="1100">
                        <a:effectLst/>
                        <a:latin typeface="Times New Roman" panose="02020603050405020304" pitchFamily="18" charset="0"/>
                        <a:ea typeface="Calibri" panose="020F0502020204030204" pitchFamily="34" charset="0"/>
                      </a:endParaRPr>
                    </a:p>
                  </a:txBody>
                  <a:tcPr marL="68580" marR="68580" marT="0" marB="0"/>
                </a:tc>
              </a:tr>
              <a:tr h="242088">
                <a:tc>
                  <a:txBody>
                    <a:bodyPr/>
                    <a:lstStyle/>
                    <a:p>
                      <a:pPr>
                        <a:lnSpc>
                          <a:spcPct val="115000"/>
                        </a:lnSpc>
                        <a:spcAft>
                          <a:spcPts val="0"/>
                        </a:spcAft>
                      </a:pPr>
                      <a:r>
                        <a:rPr lang="en-GB" sz="1200">
                          <a:effectLst/>
                          <a:latin typeface="Calibri" panose="020F0502020204030204" pitchFamily="34" charset="0"/>
                          <a:ea typeface="Calibri" panose="020F0502020204030204" pitchFamily="34" charset="0"/>
                        </a:rPr>
                        <a:t>S5-214759</a:t>
                      </a:r>
                      <a:endParaRPr lang="zh-CN" sz="1100">
                        <a:effectLst/>
                        <a:latin typeface="Times New Roman" panose="02020603050405020304" pitchFamily="18" charset="0"/>
                        <a:ea typeface="Calibri" panose="020F0502020204030204" pitchFamily="34" charset="0"/>
                      </a:endParaRPr>
                    </a:p>
                  </a:txBody>
                  <a:tcPr marL="68580" marR="68580" marT="0" marB="0"/>
                </a:tc>
                <a:tc>
                  <a:txBody>
                    <a:bodyPr/>
                    <a:lstStyle/>
                    <a:p>
                      <a:pPr>
                        <a:lnSpc>
                          <a:spcPct val="115000"/>
                        </a:lnSpc>
                        <a:spcAft>
                          <a:spcPts val="0"/>
                        </a:spcAft>
                      </a:pPr>
                      <a:r>
                        <a:rPr lang="en-GB" sz="1200">
                          <a:effectLst/>
                          <a:latin typeface="Calibri" panose="020F0502020204030204" pitchFamily="34" charset="0"/>
                          <a:ea typeface="Calibri" panose="020F0502020204030204" pitchFamily="34" charset="0"/>
                        </a:rPr>
                        <a:t>DraftCR for eQoE - TS 28.405</a:t>
                      </a:r>
                      <a:endParaRPr lang="zh-CN" sz="1100">
                        <a:effectLst/>
                        <a:latin typeface="Times New Roman" panose="02020603050405020304" pitchFamily="18" charset="0"/>
                        <a:ea typeface="Calibri" panose="020F0502020204030204" pitchFamily="34" charset="0"/>
                      </a:endParaRPr>
                    </a:p>
                  </a:txBody>
                  <a:tcPr marL="68580" marR="68580" marT="0" marB="0"/>
                </a:tc>
                <a:tc>
                  <a:txBody>
                    <a:bodyPr/>
                    <a:lstStyle/>
                    <a:p>
                      <a:pPr>
                        <a:lnSpc>
                          <a:spcPct val="115000"/>
                        </a:lnSpc>
                        <a:spcAft>
                          <a:spcPts val="0"/>
                        </a:spcAft>
                      </a:pPr>
                      <a:r>
                        <a:rPr lang="en-GB" sz="1200">
                          <a:effectLst/>
                          <a:latin typeface="Calibri" panose="020F0502020204030204" pitchFamily="34" charset="0"/>
                          <a:ea typeface="Calibri" panose="020F0502020204030204" pitchFamily="34" charset="0"/>
                        </a:rPr>
                        <a:t>Ericsson</a:t>
                      </a:r>
                      <a:endParaRPr lang="zh-CN" sz="1100">
                        <a:effectLst/>
                        <a:latin typeface="Times New Roman" panose="02020603050405020304" pitchFamily="18" charset="0"/>
                        <a:ea typeface="Calibri" panose="020F0502020204030204" pitchFamily="34" charset="0"/>
                      </a:endParaRPr>
                    </a:p>
                  </a:txBody>
                  <a:tcPr marL="68580" marR="68580" marT="0" marB="0"/>
                </a:tc>
                <a:tc>
                  <a:txBody>
                    <a:bodyPr/>
                    <a:lstStyle/>
                    <a:p>
                      <a:pPr>
                        <a:lnSpc>
                          <a:spcPct val="115000"/>
                        </a:lnSpc>
                        <a:spcAft>
                          <a:spcPts val="0"/>
                        </a:spcAft>
                      </a:pPr>
                      <a:r>
                        <a:rPr lang="en-GB" sz="1200">
                          <a:effectLst/>
                          <a:latin typeface="Calibri" panose="020F0502020204030204" pitchFamily="34" charset="0"/>
                          <a:ea typeface="Calibri" panose="020F0502020204030204" pitchFamily="34" charset="0"/>
                        </a:rPr>
                        <a:t>Robert Petersen</a:t>
                      </a:r>
                      <a:endParaRPr lang="zh-CN" sz="1100">
                        <a:effectLst/>
                        <a:latin typeface="Times New Roman" panose="02020603050405020304" pitchFamily="18" charset="0"/>
                        <a:ea typeface="Calibri" panose="020F0502020204030204" pitchFamily="34" charset="0"/>
                      </a:endParaRPr>
                    </a:p>
                  </a:txBody>
                  <a:tcPr marL="68580" marR="68580" marT="0" marB="0"/>
                </a:tc>
                <a:tc>
                  <a:txBody>
                    <a:bodyPr/>
                    <a:lstStyle/>
                    <a:p>
                      <a:pPr>
                        <a:lnSpc>
                          <a:spcPct val="115000"/>
                        </a:lnSpc>
                        <a:spcAft>
                          <a:spcPts val="0"/>
                        </a:spcAft>
                      </a:pPr>
                      <a:r>
                        <a:rPr lang="en-GB" sz="1200">
                          <a:effectLst/>
                          <a:latin typeface="Calibri" panose="020F0502020204030204" pitchFamily="34" charset="0"/>
                          <a:ea typeface="Calibri" panose="020F0502020204030204" pitchFamily="34" charset="0"/>
                        </a:rPr>
                        <a:t>6.4.5</a:t>
                      </a:r>
                      <a:endParaRPr lang="zh-CN" sz="1100">
                        <a:effectLst/>
                        <a:latin typeface="Times New Roman" panose="02020603050405020304" pitchFamily="18" charset="0"/>
                        <a:ea typeface="Calibri" panose="020F0502020204030204" pitchFamily="34" charset="0"/>
                      </a:endParaRPr>
                    </a:p>
                  </a:txBody>
                  <a:tcPr marL="68580" marR="68580" marT="0" marB="0"/>
                </a:tc>
              </a:tr>
              <a:tr h="242088">
                <a:tc>
                  <a:txBody>
                    <a:bodyPr/>
                    <a:lstStyle/>
                    <a:p>
                      <a:pPr>
                        <a:lnSpc>
                          <a:spcPct val="115000"/>
                        </a:lnSpc>
                        <a:spcAft>
                          <a:spcPts val="0"/>
                        </a:spcAft>
                      </a:pPr>
                      <a:r>
                        <a:rPr lang="en-GB" sz="1200">
                          <a:effectLst/>
                          <a:latin typeface="Calibri" panose="020F0502020204030204" pitchFamily="34" charset="0"/>
                          <a:ea typeface="Calibri" panose="020F0502020204030204" pitchFamily="34" charset="0"/>
                        </a:rPr>
                        <a:t>S5-215364</a:t>
                      </a:r>
                      <a:endParaRPr lang="zh-CN" sz="1100">
                        <a:effectLst/>
                        <a:latin typeface="Times New Roman" panose="02020603050405020304" pitchFamily="18" charset="0"/>
                        <a:ea typeface="Calibri" panose="020F0502020204030204" pitchFamily="34" charset="0"/>
                      </a:endParaRPr>
                    </a:p>
                  </a:txBody>
                  <a:tcPr marL="68580" marR="68580" marT="0" marB="0" anchor="b"/>
                </a:tc>
                <a:tc>
                  <a:txBody>
                    <a:bodyPr/>
                    <a:lstStyle/>
                    <a:p>
                      <a:pPr>
                        <a:lnSpc>
                          <a:spcPct val="115000"/>
                        </a:lnSpc>
                        <a:spcAft>
                          <a:spcPts val="0"/>
                        </a:spcAft>
                      </a:pPr>
                      <a:r>
                        <a:rPr lang="en-GB" sz="1200">
                          <a:effectLst/>
                          <a:latin typeface="Calibri" panose="020F0502020204030204" pitchFamily="34" charset="0"/>
                          <a:ea typeface="Calibri" panose="020F0502020204030204" pitchFamily="34" charset="0"/>
                        </a:rPr>
                        <a:t>DraftCR for MADCOL TS 28.622</a:t>
                      </a:r>
                      <a:endParaRPr lang="zh-CN" sz="1100">
                        <a:effectLst/>
                        <a:latin typeface="Times New Roman" panose="02020603050405020304" pitchFamily="18" charset="0"/>
                        <a:ea typeface="Calibri" panose="020F0502020204030204" pitchFamily="34" charset="0"/>
                      </a:endParaRPr>
                    </a:p>
                  </a:txBody>
                  <a:tcPr marL="68580" marR="68580" marT="0" marB="0"/>
                </a:tc>
                <a:tc>
                  <a:txBody>
                    <a:bodyPr/>
                    <a:lstStyle/>
                    <a:p>
                      <a:pPr>
                        <a:lnSpc>
                          <a:spcPct val="115000"/>
                        </a:lnSpc>
                        <a:spcAft>
                          <a:spcPts val="0"/>
                        </a:spcAft>
                      </a:pPr>
                      <a:r>
                        <a:rPr lang="en-GB" sz="1200">
                          <a:effectLst/>
                          <a:latin typeface="Calibri" panose="020F0502020204030204" pitchFamily="34" charset="0"/>
                          <a:ea typeface="Calibri" panose="020F0502020204030204" pitchFamily="34" charset="0"/>
                        </a:rPr>
                        <a:t>Nokia</a:t>
                      </a:r>
                      <a:endParaRPr lang="zh-CN" sz="1100">
                        <a:effectLst/>
                        <a:latin typeface="Times New Roman" panose="02020603050405020304" pitchFamily="18" charset="0"/>
                        <a:ea typeface="Calibri" panose="020F0502020204030204" pitchFamily="34" charset="0"/>
                      </a:endParaRPr>
                    </a:p>
                  </a:txBody>
                  <a:tcPr marL="68580" marR="68580" marT="0" marB="0"/>
                </a:tc>
                <a:tc>
                  <a:txBody>
                    <a:bodyPr/>
                    <a:lstStyle/>
                    <a:p>
                      <a:pPr>
                        <a:lnSpc>
                          <a:spcPct val="115000"/>
                        </a:lnSpc>
                        <a:spcAft>
                          <a:spcPts val="0"/>
                        </a:spcAft>
                      </a:pPr>
                      <a:r>
                        <a:rPr lang="en-GB" sz="1200">
                          <a:effectLst/>
                          <a:latin typeface="Calibri" panose="020F0502020204030204" pitchFamily="34" charset="0"/>
                          <a:ea typeface="Calibri" panose="020F0502020204030204" pitchFamily="34" charset="0"/>
                        </a:rPr>
                        <a:t>Olaf Pollakowski</a:t>
                      </a:r>
                      <a:endParaRPr lang="zh-CN" sz="1100">
                        <a:effectLst/>
                        <a:latin typeface="Times New Roman" panose="02020603050405020304" pitchFamily="18" charset="0"/>
                        <a:ea typeface="Calibri" panose="020F0502020204030204" pitchFamily="34" charset="0"/>
                      </a:endParaRPr>
                    </a:p>
                  </a:txBody>
                  <a:tcPr marL="68580" marR="68580" marT="0" marB="0"/>
                </a:tc>
                <a:tc>
                  <a:txBody>
                    <a:bodyPr/>
                    <a:lstStyle/>
                    <a:p>
                      <a:pPr>
                        <a:lnSpc>
                          <a:spcPct val="115000"/>
                        </a:lnSpc>
                        <a:spcAft>
                          <a:spcPts val="0"/>
                        </a:spcAft>
                      </a:pPr>
                      <a:r>
                        <a:rPr lang="en-GB" sz="1200">
                          <a:effectLst/>
                          <a:latin typeface="Calibri" panose="020F0502020204030204" pitchFamily="34" charset="0"/>
                          <a:ea typeface="Calibri" panose="020F0502020204030204" pitchFamily="34" charset="0"/>
                        </a:rPr>
                        <a:t>6.4.8</a:t>
                      </a:r>
                      <a:endParaRPr lang="zh-CN" sz="1100">
                        <a:effectLst/>
                        <a:latin typeface="Times New Roman" panose="02020603050405020304" pitchFamily="18" charset="0"/>
                        <a:ea typeface="Calibri" panose="020F0502020204030204" pitchFamily="34" charset="0"/>
                      </a:endParaRPr>
                    </a:p>
                  </a:txBody>
                  <a:tcPr marL="68580" marR="68580" marT="0" marB="0"/>
                </a:tc>
              </a:tr>
              <a:tr h="242088">
                <a:tc>
                  <a:txBody>
                    <a:bodyPr/>
                    <a:lstStyle/>
                    <a:p>
                      <a:pPr>
                        <a:lnSpc>
                          <a:spcPct val="115000"/>
                        </a:lnSpc>
                        <a:spcAft>
                          <a:spcPts val="0"/>
                        </a:spcAft>
                      </a:pPr>
                      <a:r>
                        <a:rPr lang="en-GB" sz="1200">
                          <a:effectLst/>
                          <a:latin typeface="Calibri" panose="020F0502020204030204" pitchFamily="34" charset="0"/>
                          <a:ea typeface="Calibri" panose="020F0502020204030204" pitchFamily="34" charset="0"/>
                        </a:rPr>
                        <a:t>S5-215492 </a:t>
                      </a:r>
                      <a:endParaRPr lang="zh-CN" sz="1100">
                        <a:effectLst/>
                        <a:latin typeface="Times New Roman" panose="02020603050405020304" pitchFamily="18" charset="0"/>
                        <a:ea typeface="Calibri" panose="020F0502020204030204" pitchFamily="34" charset="0"/>
                      </a:endParaRPr>
                    </a:p>
                  </a:txBody>
                  <a:tcPr marL="68580" marR="68580" marT="0" marB="0" anchor="b"/>
                </a:tc>
                <a:tc>
                  <a:txBody>
                    <a:bodyPr/>
                    <a:lstStyle/>
                    <a:p>
                      <a:pPr>
                        <a:lnSpc>
                          <a:spcPct val="115000"/>
                        </a:lnSpc>
                        <a:spcAft>
                          <a:spcPts val="0"/>
                        </a:spcAft>
                      </a:pPr>
                      <a:r>
                        <a:rPr lang="en-GB" sz="1200">
                          <a:effectLst/>
                          <a:latin typeface="Calibri" panose="020F0502020204030204" pitchFamily="34" charset="0"/>
                          <a:ea typeface="Calibri" panose="020F0502020204030204" pitchFamily="34" charset="0"/>
                        </a:rPr>
                        <a:t>DraftCR for MADCOL TS 28.537</a:t>
                      </a:r>
                      <a:endParaRPr lang="zh-CN" sz="1100">
                        <a:effectLst/>
                        <a:latin typeface="Times New Roman" panose="02020603050405020304" pitchFamily="18" charset="0"/>
                        <a:ea typeface="Calibri" panose="020F0502020204030204" pitchFamily="34" charset="0"/>
                      </a:endParaRPr>
                    </a:p>
                  </a:txBody>
                  <a:tcPr marL="68580" marR="68580" marT="0" marB="0"/>
                </a:tc>
                <a:tc>
                  <a:txBody>
                    <a:bodyPr/>
                    <a:lstStyle/>
                    <a:p>
                      <a:pPr>
                        <a:lnSpc>
                          <a:spcPct val="115000"/>
                        </a:lnSpc>
                        <a:spcAft>
                          <a:spcPts val="0"/>
                        </a:spcAft>
                      </a:pPr>
                      <a:r>
                        <a:rPr lang="en-GB" sz="1200">
                          <a:effectLst/>
                          <a:latin typeface="Calibri" panose="020F0502020204030204" pitchFamily="34" charset="0"/>
                          <a:ea typeface="Calibri" panose="020F0502020204030204" pitchFamily="34" charset="0"/>
                        </a:rPr>
                        <a:t>Nokia</a:t>
                      </a:r>
                      <a:endParaRPr lang="zh-CN" sz="1100">
                        <a:effectLst/>
                        <a:latin typeface="Times New Roman" panose="02020603050405020304" pitchFamily="18" charset="0"/>
                        <a:ea typeface="Calibri" panose="020F0502020204030204" pitchFamily="34" charset="0"/>
                      </a:endParaRPr>
                    </a:p>
                  </a:txBody>
                  <a:tcPr marL="68580" marR="68580" marT="0" marB="0"/>
                </a:tc>
                <a:tc>
                  <a:txBody>
                    <a:bodyPr/>
                    <a:lstStyle/>
                    <a:p>
                      <a:pPr>
                        <a:lnSpc>
                          <a:spcPct val="115000"/>
                        </a:lnSpc>
                        <a:spcAft>
                          <a:spcPts val="0"/>
                        </a:spcAft>
                      </a:pPr>
                      <a:r>
                        <a:rPr lang="en-GB" sz="1200">
                          <a:effectLst/>
                          <a:latin typeface="Calibri" panose="020F0502020204030204" pitchFamily="34" charset="0"/>
                          <a:ea typeface="Calibri" panose="020F0502020204030204" pitchFamily="34" charset="0"/>
                        </a:rPr>
                        <a:t>Olaf Pollakowski</a:t>
                      </a:r>
                      <a:endParaRPr lang="zh-CN" sz="1100">
                        <a:effectLst/>
                        <a:latin typeface="Times New Roman" panose="02020603050405020304" pitchFamily="18" charset="0"/>
                        <a:ea typeface="Calibri" panose="020F0502020204030204" pitchFamily="34" charset="0"/>
                      </a:endParaRPr>
                    </a:p>
                  </a:txBody>
                  <a:tcPr marL="68580" marR="68580" marT="0" marB="0"/>
                </a:tc>
                <a:tc>
                  <a:txBody>
                    <a:bodyPr/>
                    <a:lstStyle/>
                    <a:p>
                      <a:pPr>
                        <a:lnSpc>
                          <a:spcPct val="115000"/>
                        </a:lnSpc>
                        <a:spcAft>
                          <a:spcPts val="0"/>
                        </a:spcAft>
                      </a:pPr>
                      <a:r>
                        <a:rPr lang="en-GB" sz="1200">
                          <a:effectLst/>
                          <a:latin typeface="Calibri" panose="020F0502020204030204" pitchFamily="34" charset="0"/>
                          <a:ea typeface="Calibri" panose="020F0502020204030204" pitchFamily="34" charset="0"/>
                        </a:rPr>
                        <a:t>6.4.8</a:t>
                      </a:r>
                      <a:endParaRPr lang="zh-CN" sz="1100">
                        <a:effectLst/>
                        <a:latin typeface="Times New Roman" panose="02020603050405020304" pitchFamily="18" charset="0"/>
                        <a:ea typeface="Calibri" panose="020F0502020204030204" pitchFamily="34" charset="0"/>
                      </a:endParaRPr>
                    </a:p>
                  </a:txBody>
                  <a:tcPr marL="68580" marR="68580" marT="0" marB="0"/>
                </a:tc>
              </a:tr>
              <a:tr h="242088">
                <a:tc>
                  <a:txBody>
                    <a:bodyPr/>
                    <a:lstStyle/>
                    <a:p>
                      <a:pPr>
                        <a:lnSpc>
                          <a:spcPct val="115000"/>
                        </a:lnSpc>
                        <a:spcAft>
                          <a:spcPts val="0"/>
                        </a:spcAft>
                      </a:pPr>
                      <a:r>
                        <a:rPr lang="en-GB" sz="1200">
                          <a:effectLst/>
                          <a:latin typeface="Calibri" panose="020F0502020204030204" pitchFamily="34" charset="0"/>
                          <a:ea typeface="Calibri" panose="020F0502020204030204" pitchFamily="34" charset="0"/>
                        </a:rPr>
                        <a:t>S5-214592</a:t>
                      </a:r>
                      <a:endParaRPr lang="zh-CN" sz="1100">
                        <a:effectLst/>
                        <a:latin typeface="Times New Roman" panose="02020603050405020304" pitchFamily="18" charset="0"/>
                        <a:ea typeface="Calibri" panose="020F0502020204030204" pitchFamily="34" charset="0"/>
                      </a:endParaRPr>
                    </a:p>
                  </a:txBody>
                  <a:tcPr marL="68580" marR="68580" marT="0" marB="0"/>
                </a:tc>
                <a:tc>
                  <a:txBody>
                    <a:bodyPr/>
                    <a:lstStyle/>
                    <a:p>
                      <a:pPr>
                        <a:lnSpc>
                          <a:spcPct val="115000"/>
                        </a:lnSpc>
                        <a:spcAft>
                          <a:spcPts val="0"/>
                        </a:spcAft>
                      </a:pPr>
                      <a:r>
                        <a:rPr lang="en-GB" sz="1200">
                          <a:effectLst/>
                          <a:latin typeface="Calibri" panose="020F0502020204030204" pitchFamily="34" charset="0"/>
                          <a:ea typeface="Calibri" panose="020F0502020204030204" pitchFamily="34" charset="0"/>
                        </a:rPr>
                        <a:t>DraftCR for FIMA TS 28.537</a:t>
                      </a:r>
                      <a:endParaRPr lang="zh-CN" sz="1100">
                        <a:effectLst/>
                        <a:latin typeface="Times New Roman" panose="02020603050405020304" pitchFamily="18" charset="0"/>
                        <a:ea typeface="Calibri" panose="020F0502020204030204" pitchFamily="34" charset="0"/>
                      </a:endParaRPr>
                    </a:p>
                  </a:txBody>
                  <a:tcPr marL="68580" marR="68580" marT="0" marB="0"/>
                </a:tc>
                <a:tc>
                  <a:txBody>
                    <a:bodyPr/>
                    <a:lstStyle/>
                    <a:p>
                      <a:pPr>
                        <a:lnSpc>
                          <a:spcPct val="115000"/>
                        </a:lnSpc>
                        <a:spcAft>
                          <a:spcPts val="0"/>
                        </a:spcAft>
                      </a:pPr>
                      <a:r>
                        <a:rPr lang="en-GB" sz="1200">
                          <a:effectLst/>
                          <a:latin typeface="Calibri" panose="020F0502020204030204" pitchFamily="34" charset="0"/>
                          <a:ea typeface="Calibri" panose="020F0502020204030204" pitchFamily="34" charset="0"/>
                        </a:rPr>
                        <a:t>Nokia</a:t>
                      </a:r>
                      <a:endParaRPr lang="zh-CN" sz="1100">
                        <a:effectLst/>
                        <a:latin typeface="Times New Roman" panose="02020603050405020304" pitchFamily="18" charset="0"/>
                        <a:ea typeface="Calibri" panose="020F0502020204030204" pitchFamily="34" charset="0"/>
                      </a:endParaRPr>
                    </a:p>
                  </a:txBody>
                  <a:tcPr marL="68580" marR="68580" marT="0" marB="0"/>
                </a:tc>
                <a:tc>
                  <a:txBody>
                    <a:bodyPr/>
                    <a:lstStyle/>
                    <a:p>
                      <a:pPr>
                        <a:lnSpc>
                          <a:spcPct val="115000"/>
                        </a:lnSpc>
                        <a:spcAft>
                          <a:spcPts val="0"/>
                        </a:spcAft>
                      </a:pPr>
                      <a:r>
                        <a:rPr lang="en-GB" sz="1200">
                          <a:effectLst/>
                          <a:latin typeface="Calibri" panose="020F0502020204030204" pitchFamily="34" charset="0"/>
                          <a:ea typeface="Calibri" panose="020F0502020204030204" pitchFamily="34" charset="0"/>
                        </a:rPr>
                        <a:t>Olaf Pollakowski</a:t>
                      </a:r>
                      <a:endParaRPr lang="zh-CN" sz="1100">
                        <a:effectLst/>
                        <a:latin typeface="Times New Roman" panose="02020603050405020304" pitchFamily="18" charset="0"/>
                        <a:ea typeface="Calibri" panose="020F0502020204030204" pitchFamily="34" charset="0"/>
                      </a:endParaRPr>
                    </a:p>
                  </a:txBody>
                  <a:tcPr marL="68580" marR="68580" marT="0" marB="0"/>
                </a:tc>
                <a:tc>
                  <a:txBody>
                    <a:bodyPr/>
                    <a:lstStyle/>
                    <a:p>
                      <a:pPr>
                        <a:lnSpc>
                          <a:spcPct val="115000"/>
                        </a:lnSpc>
                        <a:spcAft>
                          <a:spcPts val="0"/>
                        </a:spcAft>
                      </a:pPr>
                      <a:r>
                        <a:rPr lang="en-GB" sz="1200">
                          <a:effectLst/>
                          <a:latin typeface="Calibri" panose="020F0502020204030204" pitchFamily="34" charset="0"/>
                          <a:ea typeface="Calibri" panose="020F0502020204030204" pitchFamily="34" charset="0"/>
                        </a:rPr>
                        <a:t>6.4.20</a:t>
                      </a:r>
                      <a:endParaRPr lang="zh-CN" sz="1100">
                        <a:effectLst/>
                        <a:latin typeface="Times New Roman" panose="02020603050405020304" pitchFamily="18" charset="0"/>
                        <a:ea typeface="Calibri" panose="020F0502020204030204" pitchFamily="34" charset="0"/>
                      </a:endParaRPr>
                    </a:p>
                  </a:txBody>
                  <a:tcPr marL="68580" marR="68580" marT="0" marB="0"/>
                </a:tc>
              </a:tr>
              <a:tr h="242088">
                <a:tc>
                  <a:txBody>
                    <a:bodyPr/>
                    <a:lstStyle/>
                    <a:p>
                      <a:pPr>
                        <a:lnSpc>
                          <a:spcPct val="115000"/>
                        </a:lnSpc>
                        <a:spcAft>
                          <a:spcPts val="0"/>
                        </a:spcAft>
                      </a:pPr>
                      <a:r>
                        <a:rPr lang="en-GB" sz="1200" dirty="0">
                          <a:effectLst/>
                          <a:latin typeface="Calibri" panose="020F0502020204030204" pitchFamily="34" charset="0"/>
                          <a:ea typeface="Calibri" panose="020F0502020204030204" pitchFamily="34" charset="0"/>
                        </a:rPr>
                        <a:t>S5-214758-&gt;S5-216597</a:t>
                      </a:r>
                      <a:endParaRPr lang="zh-CN" sz="1100" dirty="0">
                        <a:effectLst/>
                        <a:latin typeface="Times New Roman" panose="02020603050405020304" pitchFamily="18" charset="0"/>
                        <a:ea typeface="Calibri" panose="020F0502020204030204" pitchFamily="34" charset="0"/>
                      </a:endParaRPr>
                    </a:p>
                    <a:p>
                      <a:pPr>
                        <a:lnSpc>
                          <a:spcPct val="115000"/>
                        </a:lnSpc>
                        <a:spcAft>
                          <a:spcPts val="0"/>
                        </a:spcAft>
                      </a:pPr>
                      <a:r>
                        <a:rPr lang="en-GB" sz="1200" dirty="0">
                          <a:effectLst/>
                          <a:latin typeface="Calibri" panose="020F0502020204030204" pitchFamily="34" charset="0"/>
                          <a:ea typeface="Calibri" panose="020F0502020204030204" pitchFamily="34" charset="0"/>
                        </a:rPr>
                        <a:t>-&gt;</a:t>
                      </a:r>
                      <a:r>
                        <a:rPr lang="en-GB" sz="1100" dirty="0">
                          <a:effectLst/>
                          <a:latin typeface="Times New Roman" panose="02020603050405020304" pitchFamily="18" charset="0"/>
                          <a:ea typeface="Calibri" panose="020F0502020204030204" pitchFamily="34" charset="0"/>
                        </a:rPr>
                        <a:t> </a:t>
                      </a:r>
                      <a:r>
                        <a:rPr lang="en-GB" sz="1200" dirty="0">
                          <a:effectLst/>
                          <a:latin typeface="Calibri" panose="020F0502020204030204" pitchFamily="34" charset="0"/>
                          <a:ea typeface="Calibri" panose="020F0502020204030204" pitchFamily="34" charset="0"/>
                        </a:rPr>
                        <a:t>S5-221745(email approval)</a:t>
                      </a:r>
                      <a:endParaRPr lang="zh-CN" sz="1100" dirty="0">
                        <a:effectLst/>
                        <a:latin typeface="Times New Roman" panose="02020603050405020304" pitchFamily="18" charset="0"/>
                        <a:ea typeface="Calibri" panose="020F0502020204030204" pitchFamily="34" charset="0"/>
                      </a:endParaRPr>
                    </a:p>
                  </a:txBody>
                  <a:tcPr marL="68580" marR="68580" marT="0" marB="0"/>
                </a:tc>
                <a:tc>
                  <a:txBody>
                    <a:bodyPr/>
                    <a:lstStyle/>
                    <a:p>
                      <a:pPr>
                        <a:lnSpc>
                          <a:spcPct val="115000"/>
                        </a:lnSpc>
                        <a:spcAft>
                          <a:spcPts val="0"/>
                        </a:spcAft>
                      </a:pPr>
                      <a:r>
                        <a:rPr lang="en-GB" sz="1200">
                          <a:effectLst/>
                          <a:latin typeface="Calibri" panose="020F0502020204030204" pitchFamily="34" charset="0"/>
                          <a:ea typeface="Calibri" panose="020F0502020204030204" pitchFamily="34" charset="0"/>
                        </a:rPr>
                        <a:t>DraftCR for FIMA TS 28.622</a:t>
                      </a:r>
                      <a:endParaRPr lang="zh-CN" sz="1100">
                        <a:effectLst/>
                        <a:latin typeface="Times New Roman" panose="02020603050405020304" pitchFamily="18" charset="0"/>
                        <a:ea typeface="Calibri" panose="020F0502020204030204" pitchFamily="34" charset="0"/>
                      </a:endParaRPr>
                    </a:p>
                  </a:txBody>
                  <a:tcPr marL="68580" marR="68580" marT="0" marB="0"/>
                </a:tc>
                <a:tc>
                  <a:txBody>
                    <a:bodyPr/>
                    <a:lstStyle/>
                    <a:p>
                      <a:pPr>
                        <a:lnSpc>
                          <a:spcPct val="115000"/>
                        </a:lnSpc>
                        <a:spcAft>
                          <a:spcPts val="0"/>
                        </a:spcAft>
                      </a:pPr>
                      <a:r>
                        <a:rPr lang="en-GB" sz="1200">
                          <a:effectLst/>
                          <a:latin typeface="Calibri" panose="020F0502020204030204" pitchFamily="34" charset="0"/>
                          <a:ea typeface="Calibri" panose="020F0502020204030204" pitchFamily="34" charset="0"/>
                        </a:rPr>
                        <a:t>Nokia</a:t>
                      </a:r>
                      <a:endParaRPr lang="zh-CN" sz="1100">
                        <a:effectLst/>
                        <a:latin typeface="Times New Roman" panose="02020603050405020304" pitchFamily="18" charset="0"/>
                        <a:ea typeface="Calibri" panose="020F0502020204030204" pitchFamily="34" charset="0"/>
                      </a:endParaRPr>
                    </a:p>
                  </a:txBody>
                  <a:tcPr marL="68580" marR="68580" marT="0" marB="0"/>
                </a:tc>
                <a:tc>
                  <a:txBody>
                    <a:bodyPr/>
                    <a:lstStyle/>
                    <a:p>
                      <a:pPr>
                        <a:lnSpc>
                          <a:spcPct val="115000"/>
                        </a:lnSpc>
                        <a:spcAft>
                          <a:spcPts val="0"/>
                        </a:spcAft>
                      </a:pPr>
                      <a:r>
                        <a:rPr lang="en-GB" sz="1200">
                          <a:effectLst/>
                          <a:latin typeface="Calibri" panose="020F0502020204030204" pitchFamily="34" charset="0"/>
                          <a:ea typeface="Calibri" panose="020F0502020204030204" pitchFamily="34" charset="0"/>
                        </a:rPr>
                        <a:t>Olaf Pollakowski</a:t>
                      </a:r>
                      <a:endParaRPr lang="zh-CN" sz="1100">
                        <a:effectLst/>
                        <a:latin typeface="Times New Roman" panose="02020603050405020304" pitchFamily="18" charset="0"/>
                        <a:ea typeface="Calibri" panose="020F0502020204030204" pitchFamily="34" charset="0"/>
                      </a:endParaRPr>
                    </a:p>
                  </a:txBody>
                  <a:tcPr marL="68580" marR="68580" marT="0" marB="0"/>
                </a:tc>
                <a:tc>
                  <a:txBody>
                    <a:bodyPr/>
                    <a:lstStyle/>
                    <a:p>
                      <a:pPr>
                        <a:lnSpc>
                          <a:spcPct val="115000"/>
                        </a:lnSpc>
                        <a:spcAft>
                          <a:spcPts val="0"/>
                        </a:spcAft>
                      </a:pPr>
                      <a:r>
                        <a:rPr lang="en-GB" sz="1200" dirty="0">
                          <a:effectLst/>
                          <a:latin typeface="Calibri" panose="020F0502020204030204" pitchFamily="34" charset="0"/>
                          <a:ea typeface="Calibri" panose="020F0502020204030204" pitchFamily="34" charset="0"/>
                        </a:rPr>
                        <a:t>6.4.20</a:t>
                      </a:r>
                      <a:endParaRPr lang="zh-CN" sz="1100" dirty="0">
                        <a:effectLst/>
                        <a:latin typeface="Times New Roman" panose="02020603050405020304" pitchFamily="18" charset="0"/>
                        <a:ea typeface="Calibri" panose="020F0502020204030204" pitchFamily="34" charset="0"/>
                      </a:endParaRPr>
                    </a:p>
                  </a:txBody>
                  <a:tcPr marL="68580" marR="68580" marT="0" marB="0"/>
                </a:tc>
              </a:tr>
            </a:tbl>
          </a:graphicData>
        </a:graphic>
      </p:graphicFrame>
    </p:spTree>
    <p:extLst>
      <p:ext uri="{BB962C8B-B14F-4D97-AF65-F5344CB8AC3E}">
        <p14:creationId xmlns:p14="http://schemas.microsoft.com/office/powerpoint/2010/main" val="383341018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5544" y="54245"/>
            <a:ext cx="8973312" cy="768101"/>
          </a:xfrm>
        </p:spPr>
        <p:txBody>
          <a:bodyPr/>
          <a:lstStyle/>
          <a:p>
            <a:r>
              <a:rPr lang="sv-SE" dirty="0"/>
              <a:t>Incoming </a:t>
            </a:r>
            <a:r>
              <a:rPr lang="sv-SE" dirty="0" smtClean="0"/>
              <a:t>LSs(1/2)</a:t>
            </a:r>
            <a:endParaRPr lang="sv-SE" dirty="0"/>
          </a:p>
        </p:txBody>
      </p:sp>
      <p:graphicFrame>
        <p:nvGraphicFramePr>
          <p:cNvPr id="5" name="Table Placeholder 4"/>
          <p:cNvGraphicFramePr>
            <a:graphicFrameLocks noGrp="1"/>
          </p:cNvGraphicFramePr>
          <p:nvPr>
            <p:ph type="tbl" idx="1"/>
            <p:extLst>
              <p:ext uri="{D42A27DB-BD31-4B8C-83A1-F6EECF244321}">
                <p14:modId xmlns:p14="http://schemas.microsoft.com/office/powerpoint/2010/main" val="4057239891"/>
              </p:ext>
            </p:extLst>
          </p:nvPr>
        </p:nvGraphicFramePr>
        <p:xfrm>
          <a:off x="119811" y="989581"/>
          <a:ext cx="11946577" cy="5272923"/>
        </p:xfrm>
        <a:graphic>
          <a:graphicData uri="http://schemas.openxmlformats.org/drawingml/2006/table">
            <a:tbl>
              <a:tblPr firstRow="1" bandRow="1">
                <a:tableStyleId>{5C22544A-7EE6-4342-B048-85BDC9FD1C3A}</a:tableStyleId>
              </a:tblPr>
              <a:tblGrid>
                <a:gridCol w="784540">
                  <a:extLst>
                    <a:ext uri="{9D8B030D-6E8A-4147-A177-3AD203B41FA5}">
                      <a16:colId xmlns="" xmlns:a16="http://schemas.microsoft.com/office/drawing/2014/main" val="570476699"/>
                    </a:ext>
                  </a:extLst>
                </a:gridCol>
                <a:gridCol w="6440994">
                  <a:extLst>
                    <a:ext uri="{9D8B030D-6E8A-4147-A177-3AD203B41FA5}">
                      <a16:colId xmlns="" xmlns:a16="http://schemas.microsoft.com/office/drawing/2014/main" val="2618836924"/>
                    </a:ext>
                  </a:extLst>
                </a:gridCol>
                <a:gridCol w="2334586">
                  <a:extLst>
                    <a:ext uri="{9D8B030D-6E8A-4147-A177-3AD203B41FA5}">
                      <a16:colId xmlns="" xmlns:a16="http://schemas.microsoft.com/office/drawing/2014/main" val="3016348962"/>
                    </a:ext>
                  </a:extLst>
                </a:gridCol>
                <a:gridCol w="1217506">
                  <a:extLst>
                    <a:ext uri="{9D8B030D-6E8A-4147-A177-3AD203B41FA5}">
                      <a16:colId xmlns="" xmlns:a16="http://schemas.microsoft.com/office/drawing/2014/main" val="3690116950"/>
                    </a:ext>
                  </a:extLst>
                </a:gridCol>
                <a:gridCol w="1168951">
                  <a:extLst>
                    <a:ext uri="{9D8B030D-6E8A-4147-A177-3AD203B41FA5}">
                      <a16:colId xmlns="" xmlns:a16="http://schemas.microsoft.com/office/drawing/2014/main" val="2952368263"/>
                    </a:ext>
                  </a:extLst>
                </a:gridCol>
              </a:tblGrid>
              <a:tr h="323121">
                <a:tc>
                  <a:txBody>
                    <a:bodyPr/>
                    <a:lstStyle/>
                    <a:p>
                      <a:pPr algn="ctr"/>
                      <a:r>
                        <a:rPr lang="sv-SE" sz="1200" b="1" kern="1200" dirty="0">
                          <a:solidFill>
                            <a:schemeClr val="tx1"/>
                          </a:solidFill>
                          <a:effectLst/>
                          <a:latin typeface="+mn-lt"/>
                          <a:ea typeface="微软雅黑" panose="020B0503020204020204" pitchFamily="34" charset="-122"/>
                          <a:cs typeface="+mn-cs"/>
                        </a:rPr>
                        <a:t>Tdoc</a:t>
                      </a:r>
                      <a:endParaRPr lang="sv-SE" sz="1200" dirty="0">
                        <a:solidFill>
                          <a:schemeClr val="tx1"/>
                        </a:solidFill>
                        <a:latin typeface="+mn-lt"/>
                        <a:ea typeface="微软雅黑" panose="020B0503020204020204" pitchFamily="34" charset="-122"/>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spcAft>
                          <a:spcPts val="0"/>
                        </a:spcAft>
                      </a:pPr>
                      <a:r>
                        <a:rPr lang="sv-SE" sz="1200" b="1" kern="1200" dirty="0" err="1">
                          <a:solidFill>
                            <a:schemeClr val="tx1"/>
                          </a:solidFill>
                          <a:effectLst/>
                          <a:latin typeface="+mn-lt"/>
                          <a:ea typeface="微软雅黑" panose="020B0503020204020204" pitchFamily="34" charset="-122"/>
                          <a:cs typeface="+mn-cs"/>
                        </a:rPr>
                        <a:t>Title</a:t>
                      </a:r>
                      <a:endParaRPr lang="sv-SE" sz="1200" b="1" kern="1200" dirty="0">
                        <a:solidFill>
                          <a:schemeClr val="tx1"/>
                        </a:solidFill>
                        <a:effectLst/>
                        <a:latin typeface="+mn-lt"/>
                        <a:ea typeface="微软雅黑" panose="020B0503020204020204" pitchFamily="34" charset="-122"/>
                        <a:cs typeface="+mn-cs"/>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spcAft>
                          <a:spcPts val="0"/>
                        </a:spcAft>
                      </a:pPr>
                      <a:r>
                        <a:rPr lang="sv-SE" sz="1200" b="1" kern="1200" dirty="0">
                          <a:solidFill>
                            <a:schemeClr val="tx1"/>
                          </a:solidFill>
                          <a:effectLst/>
                          <a:latin typeface="+mn-lt"/>
                          <a:ea typeface="微软雅黑" panose="020B0503020204020204" pitchFamily="34" charset="-122"/>
                          <a:cs typeface="+mn-cs"/>
                        </a:rPr>
                        <a:t>Source</a:t>
                      </a: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spcAft>
                          <a:spcPts val="0"/>
                        </a:spcAft>
                      </a:pPr>
                      <a:r>
                        <a:rPr lang="sv-SE" sz="1200" b="1" kern="1200" dirty="0">
                          <a:solidFill>
                            <a:schemeClr val="tx1"/>
                          </a:solidFill>
                          <a:effectLst/>
                          <a:latin typeface="+mn-lt"/>
                          <a:ea typeface="微软雅黑" panose="020B0503020204020204" pitchFamily="34" charset="-122"/>
                          <a:cs typeface="+mn-cs"/>
                        </a:rPr>
                        <a:t>Decision</a:t>
                      </a: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spcAft>
                          <a:spcPts val="0"/>
                        </a:spcAft>
                      </a:pPr>
                      <a:r>
                        <a:rPr lang="sv-SE" sz="1200" b="1" kern="1200" dirty="0" smtClean="0">
                          <a:solidFill>
                            <a:schemeClr val="tx1"/>
                          </a:solidFill>
                          <a:effectLst/>
                          <a:latin typeface="+mn-lt"/>
                          <a:ea typeface="微软雅黑" panose="020B0503020204020204" pitchFamily="34" charset="-122"/>
                          <a:cs typeface="+mn-cs"/>
                        </a:rPr>
                        <a:t>Reply In</a:t>
                      </a:r>
                      <a:endParaRPr lang="sv-SE" sz="1200" b="1" kern="1200" dirty="0">
                        <a:solidFill>
                          <a:schemeClr val="tx1"/>
                        </a:solidFill>
                        <a:effectLst/>
                        <a:latin typeface="+mn-lt"/>
                        <a:ea typeface="微软雅黑" panose="020B0503020204020204" pitchFamily="34" charset="-122"/>
                        <a:cs typeface="+mn-cs"/>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 xmlns:a16="http://schemas.microsoft.com/office/drawing/2014/main" val="4283687663"/>
                  </a:ext>
                </a:extLst>
              </a:tr>
              <a:tr h="174454">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S5-221453</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r>
                        <a:rPr lang="en-US" sz="1100" dirty="0">
                          <a:solidFill>
                            <a:srgbClr val="000000"/>
                          </a:solidFill>
                          <a:effectLst/>
                          <a:latin typeface="Calibri" panose="020F0502020204030204" pitchFamily="34" charset="0"/>
                          <a:ea typeface="宋体" panose="02010600030101010101" pitchFamily="2" charset="-122"/>
                        </a:rPr>
                        <a:t>Resubmitted LS on Guidelines on Port Allocation for New 3GPP Interfaces</a:t>
                      </a:r>
                      <a:endParaRPr lang="zh-CN" sz="1100" dirty="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C4-214848</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noted</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zh-CN" sz="1000">
                        <a:effectLst/>
                        <a:latin typeface="Times New Roman" panose="02020603050405020304" pitchFamily="18"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19810">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S5-221454</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Reply LS on Guidelines on Port Allocation for New 3GPP Interfaces</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R3-216233</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noted</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zh-CN" sz="1000">
                        <a:effectLst/>
                        <a:latin typeface="Times New Roman" panose="02020603050405020304" pitchFamily="18"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17411">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S5-221455</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LS on the first deliverable on use cases for autonomous networks from ITU FG-AN</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ITU-T FOCUS GROUP ON AUTONOMOUS NETWORKS (FG-AN)</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postponed</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zh-CN" sz="1000">
                        <a:effectLst/>
                        <a:latin typeface="Times New Roman" panose="02020603050405020304" pitchFamily="18"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79044">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S5-221456</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Liaison: AN LS22: 0001 TM Forum, AN team Response, to liaison S5-215486</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TM Forum</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replied to</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S5-221493</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94607">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S5-221457</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Resubmitted LS APT REPORT ON EMERGING CRITICAL APPLICATIONS &amp; USE CASES OF IMT FOR INDUSTRIAL, SOCIETAL AND ENTERPRISE USERS</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APT Wireless Group</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noted</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zh-CN" sz="1000">
                        <a:effectLst/>
                        <a:latin typeface="Times New Roman" panose="02020603050405020304" pitchFamily="18"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94607">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S5-221458</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LiaisonMulti-SDO Autonomous Networks (AN) Formal Liaison:Minutes and Actions 22nd Nov 2021 Meeting #13 Ref AN-SDO2021-13</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TM Forum</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noted</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zh-CN" sz="1000">
                        <a:effectLst/>
                        <a:latin typeface="Times New Roman" panose="02020603050405020304" pitchFamily="18"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94607">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S5-221459</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Resubmitted LiaisonMulti-SDO Autonomous Networks Liaison:Intent Management documents for information and feedback</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TM Forum</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noted</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zh-CN" sz="1000">
                        <a:effectLst/>
                        <a:latin typeface="Times New Roman" panose="02020603050405020304" pitchFamily="18"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08322">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S5-221460</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LiaisonMulti-SDO Autonomous Networks (AN) Formal Liaison:22nd November 2021 Meeting Invitation, Agenda, Bridge, andMeeting Schedule Ref AN-SDO2021-13</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TM Forum</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noted</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zh-CN" sz="1000">
                        <a:effectLst/>
                        <a:latin typeface="Times New Roman" panose="02020603050405020304" pitchFamily="18"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94607">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S5-221461</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Multi-SDO Autonomous Networks (AN) Formal Liaison:Notification of Open Presentation 14th Jan and 31st Jan 2020 (postponed December) formal meeting #15 Ref AN-SDO2022-01</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TM Forum</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noted</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zh-CN" sz="1000">
                        <a:effectLst/>
                        <a:latin typeface="Times New Roman" panose="02020603050405020304" pitchFamily="18"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94607">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S5-221462</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Reply LS from GSMA Operator Platform API Group to 3GPP SA, SA2, SA5, SA6 and ETSI ISG MEC on edge computing definition and integration</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GSMA</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noted</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zh-CN" sz="1000">
                        <a:effectLst/>
                        <a:latin typeface="Times New Roman" panose="02020603050405020304" pitchFamily="18"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94607">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S5-221463</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Reply LS from GSMA Operator Platform Group to 3GPP SA, SA2, SA5, SA6 and ETSI ISG MEC on edge computing definition and integration.</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GSMA</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noted</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zh-CN" sz="1000">
                        <a:effectLst/>
                        <a:latin typeface="Times New Roman" panose="02020603050405020304" pitchFamily="18"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94607">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S5-221464</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Reply LS ccSA5 on Beam measurement reports for the MDT measurements</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R2-2111476</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noted</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zh-CN" sz="1000">
                        <a:effectLst/>
                        <a:latin typeface="Times New Roman" panose="02020603050405020304" pitchFamily="18"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94607">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S5-221465</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Reply LS ccSA5 on MDT Stage 2 and Stage 3 Alignment (reply LS to R3-207222)</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R2-2111567</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noted</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zh-CN" sz="1000">
                        <a:effectLst/>
                        <a:latin typeface="Times New Roman" panose="02020603050405020304" pitchFamily="18"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94607">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S5-221466</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LS ccSA5 on RAN visible QoE</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R2-2111603</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noted</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zh-CN" sz="1000">
                        <a:effectLst/>
                        <a:latin typeface="Times New Roman" panose="02020603050405020304" pitchFamily="18"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94607">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S5-221467</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Resubmitted LS on RAN3 agreements for NR QoE</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R3-214477</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noted</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zh-CN" sz="1000">
                        <a:effectLst/>
                        <a:latin typeface="Times New Roman" panose="02020603050405020304" pitchFamily="18"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94607">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S5-221468</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Reply LS (to S5-214652) on the F1 interface for MOCN network sharing for multiple Cell Identity broadcast scenario</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R3-216218</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noted</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zh-CN" sz="1000">
                        <a:effectLst/>
                        <a:latin typeface="Times New Roman" panose="02020603050405020304" pitchFamily="18"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94607">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S5-221469</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Response to LS Reply LS on Enhancement of RAN Slicing</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R3-216238</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postponed</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zh-CN" sz="1000">
                        <a:effectLst/>
                        <a:latin typeface="Times New Roman" panose="02020603050405020304" pitchFamily="18"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94607">
                <a:tc>
                  <a:txBody>
                    <a:bodyPr/>
                    <a:lstStyle/>
                    <a:p>
                      <a:pPr>
                        <a:spcAft>
                          <a:spcPts val="0"/>
                        </a:spcAft>
                      </a:pPr>
                      <a:r>
                        <a:rPr lang="en-US" sz="1100" dirty="0">
                          <a:solidFill>
                            <a:srgbClr val="000000"/>
                          </a:solidFill>
                          <a:effectLst/>
                          <a:latin typeface="Calibri" panose="020F0502020204030204" pitchFamily="34" charset="0"/>
                          <a:ea typeface="宋体" panose="02010600030101010101" pitchFamily="2" charset="-122"/>
                        </a:rPr>
                        <a:t>S5-221470</a:t>
                      </a:r>
                      <a:endParaRPr lang="zh-CN" sz="1100" dirty="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r>
                        <a:rPr lang="en-US" sz="1100" dirty="0">
                          <a:solidFill>
                            <a:srgbClr val="000000"/>
                          </a:solidFill>
                          <a:effectLst/>
                          <a:latin typeface="Calibri" panose="020F0502020204030204" pitchFamily="34" charset="0"/>
                          <a:ea typeface="宋体" panose="02010600030101010101" pitchFamily="2" charset="-122"/>
                        </a:rPr>
                        <a:t>Resubmitted LS on introducing NR </a:t>
                      </a:r>
                      <a:r>
                        <a:rPr lang="en-US" sz="1100" dirty="0" err="1">
                          <a:solidFill>
                            <a:srgbClr val="000000"/>
                          </a:solidFill>
                          <a:effectLst/>
                          <a:latin typeface="Calibri" panose="020F0502020204030204" pitchFamily="34" charset="0"/>
                          <a:ea typeface="宋体" panose="02010600030101010101" pitchFamily="2" charset="-122"/>
                        </a:rPr>
                        <a:t>RedCap</a:t>
                      </a:r>
                      <a:r>
                        <a:rPr lang="en-US" sz="1100" dirty="0">
                          <a:solidFill>
                            <a:srgbClr val="000000"/>
                          </a:solidFill>
                          <a:effectLst/>
                          <a:latin typeface="Calibri" panose="020F0502020204030204" pitchFamily="34" charset="0"/>
                          <a:ea typeface="宋体" panose="02010600030101010101" pitchFamily="2" charset="-122"/>
                        </a:rPr>
                        <a:t> Indication</a:t>
                      </a:r>
                      <a:endParaRPr lang="zh-CN" sz="1100" dirty="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S2-2107853</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noted</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zh-CN" sz="1000" dirty="0">
                        <a:effectLst/>
                        <a:latin typeface="Times New Roman" panose="02020603050405020304" pitchFamily="18"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Tree>
    <p:extLst>
      <p:ext uri="{BB962C8B-B14F-4D97-AF65-F5344CB8AC3E}">
        <p14:creationId xmlns:p14="http://schemas.microsoft.com/office/powerpoint/2010/main" val="78867536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z="3600" dirty="0" smtClean="0"/>
              <a:t>Rapporteur calls (draft plan after SA5#141e)</a:t>
            </a:r>
            <a:endParaRPr lang="zh-CN" altLang="en-US" sz="3600" dirty="0"/>
          </a:p>
        </p:txBody>
      </p:sp>
      <p:sp>
        <p:nvSpPr>
          <p:cNvPr id="3" name="文本框 2"/>
          <p:cNvSpPr txBox="1"/>
          <p:nvPr/>
        </p:nvSpPr>
        <p:spPr>
          <a:xfrm>
            <a:off x="1178572" y="4527066"/>
            <a:ext cx="10637553" cy="492443"/>
          </a:xfrm>
          <a:prstGeom prst="rect">
            <a:avLst/>
          </a:prstGeom>
          <a:noFill/>
        </p:spPr>
        <p:txBody>
          <a:bodyPr wrap="square" rtlCol="0">
            <a:spAutoFit/>
          </a:bodyPr>
          <a:lstStyle/>
          <a:p>
            <a:r>
              <a:rPr lang="en-US" altLang="zh-CN" dirty="0"/>
              <a:t>Latest update on the rapporteur call agenda in : </a:t>
            </a:r>
            <a:r>
              <a:rPr lang="en-US" altLang="zh-CN" dirty="0">
                <a:hlinkClick r:id="rId2"/>
              </a:rPr>
              <a:t>https://</a:t>
            </a:r>
            <a:r>
              <a:rPr lang="en-US" altLang="zh-CN" dirty="0" smtClean="0">
                <a:hlinkClick r:id="rId2"/>
              </a:rPr>
              <a:t>www.3gpp.org/ftp/Email_Discussions/SA5/OAM%20rapporteur%20calls/Rapporteur%20call%20%23141e</a:t>
            </a:r>
            <a:r>
              <a:rPr lang="en-US" altLang="zh-CN" dirty="0" smtClean="0"/>
              <a:t> </a:t>
            </a:r>
            <a:endParaRPr lang="zh-CN" altLang="en-US" dirty="0"/>
          </a:p>
        </p:txBody>
      </p:sp>
    </p:spTree>
    <p:extLst>
      <p:ext uri="{BB962C8B-B14F-4D97-AF65-F5344CB8AC3E}">
        <p14:creationId xmlns:p14="http://schemas.microsoft.com/office/powerpoint/2010/main" val="200903281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7680" y="116142"/>
            <a:ext cx="9112251" cy="1143000"/>
          </a:xfrm>
        </p:spPr>
        <p:txBody>
          <a:bodyPr/>
          <a:lstStyle/>
          <a:p>
            <a:r>
              <a:rPr lang="sv-SE" dirty="0" smtClean="0"/>
              <a:t>TRs / TSs to be sent to SA#95-e</a:t>
            </a:r>
            <a:br>
              <a:rPr lang="sv-SE" dirty="0" smtClean="0"/>
            </a:br>
            <a:endParaRPr lang="sv-SE" dirty="0"/>
          </a:p>
        </p:txBody>
      </p:sp>
      <p:graphicFrame>
        <p:nvGraphicFramePr>
          <p:cNvPr id="5" name="Table Placeholder 4"/>
          <p:cNvGraphicFramePr>
            <a:graphicFrameLocks noGrp="1"/>
          </p:cNvGraphicFramePr>
          <p:nvPr>
            <p:ph type="tbl" idx="1"/>
            <p:extLst>
              <p:ext uri="{D42A27DB-BD31-4B8C-83A1-F6EECF244321}">
                <p14:modId xmlns:p14="http://schemas.microsoft.com/office/powerpoint/2010/main" val="464353900"/>
              </p:ext>
            </p:extLst>
          </p:nvPr>
        </p:nvGraphicFramePr>
        <p:xfrm>
          <a:off x="269458" y="1259142"/>
          <a:ext cx="11776295" cy="3188291"/>
        </p:xfrm>
        <a:graphic>
          <a:graphicData uri="http://schemas.openxmlformats.org/drawingml/2006/table">
            <a:tbl>
              <a:tblPr firstRow="1" bandRow="1">
                <a:tableStyleId>{5C22544A-7EE6-4342-B048-85BDC9FD1C3A}</a:tableStyleId>
              </a:tblPr>
              <a:tblGrid>
                <a:gridCol w="1182414">
                  <a:extLst>
                    <a:ext uri="{9D8B030D-6E8A-4147-A177-3AD203B41FA5}">
                      <a16:colId xmlns:a16="http://schemas.microsoft.com/office/drawing/2014/main" xmlns="" val="570476699"/>
                    </a:ext>
                  </a:extLst>
                </a:gridCol>
                <a:gridCol w="6101020">
                  <a:extLst>
                    <a:ext uri="{9D8B030D-6E8A-4147-A177-3AD203B41FA5}">
                      <a16:colId xmlns:a16="http://schemas.microsoft.com/office/drawing/2014/main" xmlns="" val="2618836924"/>
                    </a:ext>
                  </a:extLst>
                </a:gridCol>
                <a:gridCol w="1560475"/>
                <a:gridCol w="2932386">
                  <a:extLst>
                    <a:ext uri="{9D8B030D-6E8A-4147-A177-3AD203B41FA5}">
                      <a16:colId xmlns:a16="http://schemas.microsoft.com/office/drawing/2014/main" xmlns="" val="3016348962"/>
                    </a:ext>
                  </a:extLst>
                </a:gridCol>
              </a:tblGrid>
              <a:tr h="687707">
                <a:tc>
                  <a:txBody>
                    <a:bodyPr/>
                    <a:lstStyle/>
                    <a:p>
                      <a:pPr algn="ctr">
                        <a:spcAft>
                          <a:spcPts val="0"/>
                        </a:spcAft>
                      </a:pPr>
                      <a:r>
                        <a:rPr lang="sv-SE" sz="1600" b="1" kern="1200" dirty="0">
                          <a:solidFill>
                            <a:schemeClr val="tx1"/>
                          </a:solidFill>
                          <a:effectLst/>
                          <a:latin typeface="+mn-lt"/>
                          <a:ea typeface="+mn-ea"/>
                          <a:cs typeface="+mn-cs"/>
                        </a:rPr>
                        <a:t>Tdoc</a:t>
                      </a: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spcAft>
                          <a:spcPts val="0"/>
                        </a:spcAft>
                      </a:pPr>
                      <a:r>
                        <a:rPr lang="sv-SE" sz="1600" b="1" kern="1200" dirty="0" err="1">
                          <a:solidFill>
                            <a:schemeClr val="tx1"/>
                          </a:solidFill>
                          <a:effectLst/>
                          <a:latin typeface="+mn-lt"/>
                          <a:ea typeface="+mn-ea"/>
                          <a:cs typeface="+mn-cs"/>
                        </a:rPr>
                        <a:t>Title</a:t>
                      </a:r>
                      <a:endParaRPr lang="sv-SE" sz="1600" b="1" kern="1200" dirty="0">
                        <a:solidFill>
                          <a:schemeClr val="tx1"/>
                        </a:solidFill>
                        <a:effectLst/>
                        <a:latin typeface="+mn-lt"/>
                        <a:ea typeface="+mn-ea"/>
                        <a:cs typeface="+mn-cs"/>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spcAft>
                          <a:spcPts val="0"/>
                        </a:spcAft>
                      </a:pPr>
                      <a:r>
                        <a:rPr lang="sv-SE" sz="1600" b="1" kern="1200" dirty="0" smtClean="0">
                          <a:solidFill>
                            <a:schemeClr val="tx1"/>
                          </a:solidFill>
                          <a:effectLst/>
                          <a:latin typeface="+mn-lt"/>
                          <a:ea typeface="+mn-ea"/>
                          <a:cs typeface="+mn-cs"/>
                        </a:rPr>
                        <a:t>Source</a:t>
                      </a:r>
                      <a:endParaRPr lang="sv-SE" sz="1600" b="1" kern="1200" dirty="0">
                        <a:solidFill>
                          <a:schemeClr val="tx1"/>
                        </a:solidFill>
                        <a:effectLst/>
                        <a:latin typeface="+mn-lt"/>
                        <a:ea typeface="+mn-ea"/>
                        <a:cs typeface="+mn-cs"/>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spcAft>
                          <a:spcPts val="0"/>
                        </a:spcAft>
                      </a:pPr>
                      <a:r>
                        <a:rPr lang="sv-SE" sz="1600" b="1" kern="1200" dirty="0" smtClean="0">
                          <a:solidFill>
                            <a:schemeClr val="tx1"/>
                          </a:solidFill>
                          <a:effectLst/>
                          <a:latin typeface="+mn-lt"/>
                          <a:ea typeface="+mn-ea"/>
                          <a:cs typeface="+mn-cs"/>
                        </a:rPr>
                        <a:t>Sent for</a:t>
                      </a:r>
                      <a:endParaRPr lang="sv-SE" sz="1600" b="1" kern="1200" dirty="0">
                        <a:solidFill>
                          <a:schemeClr val="tx1"/>
                        </a:solidFill>
                        <a:effectLst/>
                        <a:latin typeface="+mn-lt"/>
                        <a:ea typeface="+mn-ea"/>
                        <a:cs typeface="+mn-cs"/>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xmlns="" val="4283687663"/>
                  </a:ext>
                </a:extLst>
              </a:tr>
              <a:tr h="236178">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S Mincho"/>
                          <a:cs typeface="Calibri" panose="020F0502020204030204" pitchFamily="34" charset="0"/>
                          <a:hlinkClick r:id="rId2" action="ppaction://hlinkfile"/>
                        </a:rPr>
                        <a:t>S5‑221088</a:t>
                      </a:r>
                      <a:endParaRPr lang="en-US" sz="1200" kern="1200" dirty="0">
                        <a:solidFill>
                          <a:schemeClr val="tx1"/>
                        </a:solidFill>
                        <a:effectLst/>
                        <a:latin typeface="+mn-lt"/>
                        <a:ea typeface="MS Mincho"/>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S Mincho"/>
                          <a:cs typeface="Calibri" panose="020F0502020204030204" pitchFamily="34" charset="0"/>
                        </a:rPr>
                        <a:t>Presentation sheet of TS 28.557 for Approval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S Mincho"/>
                          <a:cs typeface="Calibri" panose="020F0502020204030204" pitchFamily="34" charset="0"/>
                        </a:rPr>
                        <a:t>Huawei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effectLst/>
                          <a:latin typeface="+mn-lt"/>
                          <a:ea typeface="MS Mincho"/>
                          <a:cs typeface="Calibri" panose="020F0502020204030204" pitchFamily="34" charset="0"/>
                        </a:rPr>
                        <a:t>Approval</a:t>
                      </a:r>
                      <a:endParaRPr lang="sv-SE" sz="1200" kern="1200" dirty="0">
                        <a:solidFill>
                          <a:schemeClr val="tx1"/>
                        </a:solidFill>
                        <a:effectLst/>
                        <a:latin typeface="+mn-lt"/>
                        <a:ea typeface="MS Mincho"/>
                        <a:cs typeface="Calibri" panose="020F0502020204030204" pitchFamily="34"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94844">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S Mincho"/>
                          <a:cs typeface="Calibri" panose="020F0502020204030204" pitchFamily="34" charset="0"/>
                          <a:hlinkClick r:id="rId3" action="ppaction://hlinkfile"/>
                        </a:rPr>
                        <a:t>S5‑221583</a:t>
                      </a:r>
                      <a:endParaRPr lang="en-US" sz="1200" kern="1200">
                        <a:solidFill>
                          <a:schemeClr val="tx1"/>
                        </a:solidFill>
                        <a:effectLst/>
                        <a:latin typeface="+mn-lt"/>
                        <a:ea typeface="MS Mincho"/>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S Mincho"/>
                          <a:cs typeface="Calibri" panose="020F0502020204030204" pitchFamily="34" charset="0"/>
                        </a:rPr>
                        <a:t>Presentation sheet of TS 28.312 for SA </a:t>
                      </a:r>
                      <a:r>
                        <a:rPr lang="en-US" sz="1200" kern="1200" dirty="0" smtClean="0">
                          <a:solidFill>
                            <a:schemeClr val="tx1"/>
                          </a:solidFill>
                          <a:effectLst/>
                          <a:latin typeface="+mn-lt"/>
                          <a:ea typeface="MS Mincho"/>
                          <a:cs typeface="Calibri" panose="020F0502020204030204" pitchFamily="34" charset="0"/>
                        </a:rPr>
                        <a:t>Information</a:t>
                      </a:r>
                      <a:endParaRPr lang="en-US" sz="1200" kern="1200" dirty="0">
                        <a:solidFill>
                          <a:schemeClr val="tx1"/>
                        </a:solidFill>
                        <a:effectLst/>
                        <a:latin typeface="+mn-lt"/>
                        <a:ea typeface="MS Mincho"/>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S Mincho"/>
                          <a:cs typeface="Calibri" panose="020F0502020204030204" pitchFamily="34" charset="0"/>
                        </a:rPr>
                        <a:t>Huawei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effectLst/>
                          <a:latin typeface="+mn-lt"/>
                          <a:ea typeface="MS Mincho"/>
                          <a:cs typeface="Calibri" panose="020F0502020204030204" pitchFamily="34" charset="0"/>
                        </a:rPr>
                        <a:t>Information</a:t>
                      </a:r>
                      <a:endParaRPr lang="sv-SE" sz="1200" kern="1200" dirty="0">
                        <a:solidFill>
                          <a:schemeClr val="tx1"/>
                        </a:solidFill>
                        <a:effectLst/>
                        <a:latin typeface="+mn-lt"/>
                        <a:ea typeface="MS Mincho"/>
                        <a:cs typeface="Calibri" panose="020F0502020204030204" pitchFamily="34"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94844">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S Mincho"/>
                          <a:cs typeface="Calibri" panose="020F0502020204030204" pitchFamily="34" charset="0"/>
                          <a:hlinkClick r:id="rId4" action="ppaction://hlinkfile"/>
                        </a:rPr>
                        <a:t>S5‑221573</a:t>
                      </a:r>
                      <a:endParaRPr lang="en-US" sz="1200" kern="1200">
                        <a:solidFill>
                          <a:schemeClr val="tx1"/>
                        </a:solidFill>
                        <a:effectLst/>
                        <a:latin typeface="+mn-lt"/>
                        <a:ea typeface="MS Mincho"/>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S Mincho"/>
                          <a:cs typeface="Calibri" panose="020F0502020204030204" pitchFamily="34" charset="0"/>
                        </a:rPr>
                        <a:t>presentation sheet for TS 28.104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S Mincho"/>
                          <a:cs typeface="Calibri" panose="020F0502020204030204" pitchFamily="34" charset="0"/>
                        </a:rPr>
                        <a:t>Intel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effectLst/>
                          <a:latin typeface="+mn-lt"/>
                          <a:ea typeface="MS Mincho"/>
                          <a:cs typeface="Calibri" panose="020F0502020204030204" pitchFamily="34" charset="0"/>
                        </a:rPr>
                        <a:t>Information</a:t>
                      </a:r>
                      <a:endParaRPr lang="sv-SE" sz="1200" kern="1200" dirty="0">
                        <a:solidFill>
                          <a:schemeClr val="tx1"/>
                        </a:solidFill>
                        <a:effectLst/>
                        <a:latin typeface="+mn-lt"/>
                        <a:ea typeface="MS Mincho"/>
                        <a:cs typeface="Calibri" panose="020F0502020204030204" pitchFamily="34"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94844">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S Mincho"/>
                          <a:cs typeface="Calibri" panose="020F0502020204030204" pitchFamily="34" charset="0"/>
                          <a:hlinkClick r:id="rId5" action="ppaction://hlinkfile"/>
                        </a:rPr>
                        <a:t>S5‑221574</a:t>
                      </a:r>
                      <a:endParaRPr lang="en-US" sz="1200" kern="1200">
                        <a:solidFill>
                          <a:schemeClr val="tx1"/>
                        </a:solidFill>
                        <a:effectLst/>
                        <a:latin typeface="+mn-lt"/>
                        <a:ea typeface="MS Mincho"/>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S Mincho"/>
                          <a:cs typeface="Calibri" panose="020F0502020204030204" pitchFamily="34" charset="0"/>
                        </a:rPr>
                        <a:t>presentation sheet for TS 28.105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S Mincho"/>
                          <a:cs typeface="Calibri" panose="020F0502020204030204" pitchFamily="34" charset="0"/>
                        </a:rPr>
                        <a:t>Intel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effectLst/>
                          <a:latin typeface="+mn-lt"/>
                          <a:ea typeface="MS Mincho"/>
                          <a:cs typeface="Calibri" panose="020F0502020204030204" pitchFamily="34" charset="0"/>
                        </a:rPr>
                        <a:t>Information</a:t>
                      </a:r>
                      <a:endParaRPr lang="sv-SE" sz="1200" kern="1200" dirty="0">
                        <a:solidFill>
                          <a:schemeClr val="tx1"/>
                        </a:solidFill>
                        <a:effectLst/>
                        <a:latin typeface="+mn-lt"/>
                        <a:ea typeface="MS Mincho"/>
                        <a:cs typeface="Calibri" panose="020F0502020204030204" pitchFamily="34"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94844">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S Mincho"/>
                          <a:cs typeface="Calibri" panose="020F0502020204030204" pitchFamily="34" charset="0"/>
                          <a:hlinkClick r:id="rId6" action="ppaction://hlinkfile"/>
                        </a:rPr>
                        <a:t>S5‑221055</a:t>
                      </a:r>
                      <a:endParaRPr lang="en-US" sz="1200" kern="1200">
                        <a:solidFill>
                          <a:schemeClr val="tx1"/>
                        </a:solidFill>
                        <a:effectLst/>
                        <a:latin typeface="+mn-lt"/>
                        <a:ea typeface="MS Mincho"/>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S Mincho"/>
                          <a:cs typeface="Calibri" panose="020F0502020204030204" pitchFamily="34" charset="0"/>
                        </a:rPr>
                        <a:t>Presentation of Spec TS28.314 Version 1.0.0 to TSG and WG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S Mincho"/>
                          <a:cs typeface="Calibri" panose="020F0502020204030204" pitchFamily="34" charset="0"/>
                        </a:rPr>
                        <a:t>Oy LM Ericsson AB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1200" kern="1200" smtClean="0">
                          <a:solidFill>
                            <a:schemeClr val="tx1"/>
                          </a:solidFill>
                          <a:effectLst/>
                          <a:latin typeface="+mn-lt"/>
                          <a:ea typeface="MS Mincho"/>
                          <a:cs typeface="Calibri" panose="020F0502020204030204" pitchFamily="34" charset="0"/>
                        </a:rPr>
                        <a:t>Approval</a:t>
                      </a:r>
                      <a:endParaRPr lang="sv-SE" altLang="zh-CN" sz="1200" kern="1200" dirty="0">
                        <a:solidFill>
                          <a:schemeClr val="tx1"/>
                        </a:solidFill>
                        <a:effectLst/>
                        <a:latin typeface="+mn-lt"/>
                        <a:ea typeface="MS Mincho"/>
                        <a:cs typeface="Calibri" panose="020F0502020204030204" pitchFamily="34"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94844">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S Mincho"/>
                          <a:cs typeface="Calibri" panose="020F0502020204030204" pitchFamily="34" charset="0"/>
                          <a:hlinkClick r:id="rId7" action="ppaction://hlinkfile"/>
                        </a:rPr>
                        <a:t>S5‑221056</a:t>
                      </a:r>
                      <a:endParaRPr lang="en-US" sz="1200" kern="1200">
                        <a:solidFill>
                          <a:schemeClr val="tx1"/>
                        </a:solidFill>
                        <a:effectLst/>
                        <a:latin typeface="+mn-lt"/>
                        <a:ea typeface="MS Mincho"/>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S Mincho"/>
                          <a:cs typeface="Calibri" panose="020F0502020204030204" pitchFamily="34" charset="0"/>
                        </a:rPr>
                        <a:t>Presentation of Spec TS28.315 Version 1.0.0 to TSG and WG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S Mincho"/>
                          <a:cs typeface="Calibri" panose="020F0502020204030204" pitchFamily="34" charset="0"/>
                        </a:rPr>
                        <a:t>Oy LM Ericsson AB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1200" kern="1200" smtClean="0">
                          <a:solidFill>
                            <a:schemeClr val="tx1"/>
                          </a:solidFill>
                          <a:effectLst/>
                          <a:latin typeface="+mn-lt"/>
                          <a:ea typeface="MS Mincho"/>
                          <a:cs typeface="Calibri" panose="020F0502020204030204" pitchFamily="34" charset="0"/>
                        </a:rPr>
                        <a:t>Approval</a:t>
                      </a:r>
                      <a:endParaRPr lang="sv-SE" altLang="zh-CN" sz="1200" kern="1200" dirty="0">
                        <a:solidFill>
                          <a:schemeClr val="tx1"/>
                        </a:solidFill>
                        <a:effectLst/>
                        <a:latin typeface="+mn-lt"/>
                        <a:ea typeface="MS Mincho"/>
                        <a:cs typeface="Calibri" panose="020F0502020204030204" pitchFamily="34"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94844">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S Mincho"/>
                          <a:cs typeface="Calibri" panose="020F0502020204030204" pitchFamily="34" charset="0"/>
                          <a:hlinkClick r:id="rId8" action="ppaction://hlinkfile"/>
                        </a:rPr>
                        <a:t>S5‑221057</a:t>
                      </a:r>
                      <a:endParaRPr lang="en-US" sz="1200" kern="1200">
                        <a:solidFill>
                          <a:schemeClr val="tx1"/>
                        </a:solidFill>
                        <a:effectLst/>
                        <a:latin typeface="+mn-lt"/>
                        <a:ea typeface="MS Mincho"/>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S Mincho"/>
                          <a:cs typeface="Calibri" panose="020F0502020204030204" pitchFamily="34" charset="0"/>
                        </a:rPr>
                        <a:t>Presentation of Spec TS28.316 Version 1.0.0 to TSG and WG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S Mincho"/>
                          <a:cs typeface="Calibri" panose="020F0502020204030204" pitchFamily="34" charset="0"/>
                        </a:rPr>
                        <a:t>Oy LM Ericsson AB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effectLst/>
                          <a:latin typeface="+mn-lt"/>
                          <a:ea typeface="MS Mincho"/>
                          <a:cs typeface="Calibri" panose="020F0502020204030204" pitchFamily="34" charset="0"/>
                        </a:rPr>
                        <a:t>Approval</a:t>
                      </a:r>
                      <a:endParaRPr lang="sv-SE" altLang="zh-CN" sz="1200" kern="1200" dirty="0">
                        <a:solidFill>
                          <a:schemeClr val="tx1"/>
                        </a:solidFill>
                        <a:effectLst/>
                        <a:latin typeface="+mn-lt"/>
                        <a:ea typeface="MS Mincho"/>
                        <a:cs typeface="Calibri" panose="020F0502020204030204" pitchFamily="34"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94844">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S Mincho"/>
                          <a:cs typeface="Calibri" panose="020F0502020204030204" pitchFamily="34" charset="0"/>
                          <a:hlinkClick r:id="rId9" action="ppaction://hlinkfile"/>
                        </a:rPr>
                        <a:t>S5‑221762</a:t>
                      </a:r>
                      <a:endParaRPr lang="en-US" sz="1200" kern="1200">
                        <a:solidFill>
                          <a:schemeClr val="tx1"/>
                        </a:solidFill>
                        <a:effectLst/>
                        <a:latin typeface="+mn-lt"/>
                        <a:ea typeface="MS Mincho"/>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S Mincho"/>
                          <a:cs typeface="Calibri" panose="020F0502020204030204" pitchFamily="34" charset="0"/>
                        </a:rPr>
                        <a:t>Presentation sheet for approval to TS 28.538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S Mincho"/>
                          <a:cs typeface="Calibri" panose="020F0502020204030204" pitchFamily="34" charset="0"/>
                        </a:rPr>
                        <a:t>Samsung Electronics Benelux BV</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effectLst/>
                          <a:latin typeface="+mn-lt"/>
                          <a:ea typeface="MS Mincho"/>
                          <a:cs typeface="Calibri" panose="020F0502020204030204" pitchFamily="34" charset="0"/>
                        </a:rPr>
                        <a:t>Approval</a:t>
                      </a:r>
                      <a:endParaRPr lang="sv-SE" altLang="zh-CN" sz="1200" kern="1200" dirty="0">
                        <a:solidFill>
                          <a:schemeClr val="tx1"/>
                        </a:solidFill>
                        <a:effectLst/>
                        <a:latin typeface="+mn-lt"/>
                        <a:ea typeface="MS Mincho"/>
                        <a:cs typeface="Calibri" panose="020F0502020204030204" pitchFamily="34"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26337162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7680" y="116142"/>
            <a:ext cx="9112251" cy="1143000"/>
          </a:xfrm>
        </p:spPr>
        <p:txBody>
          <a:bodyPr/>
          <a:lstStyle/>
          <a:p>
            <a:r>
              <a:rPr lang="sv-SE" dirty="0" smtClean="0"/>
              <a:t>Exception to be sent to SA#95-e</a:t>
            </a:r>
            <a:br>
              <a:rPr lang="sv-SE" dirty="0" smtClean="0"/>
            </a:br>
            <a:endParaRPr lang="sv-SE" dirty="0"/>
          </a:p>
        </p:txBody>
      </p:sp>
      <p:graphicFrame>
        <p:nvGraphicFramePr>
          <p:cNvPr id="5" name="Table Placeholder 4"/>
          <p:cNvGraphicFramePr>
            <a:graphicFrameLocks noGrp="1"/>
          </p:cNvGraphicFramePr>
          <p:nvPr>
            <p:ph type="tbl" idx="1"/>
            <p:extLst>
              <p:ext uri="{D42A27DB-BD31-4B8C-83A1-F6EECF244321}">
                <p14:modId xmlns:p14="http://schemas.microsoft.com/office/powerpoint/2010/main" val="1137062131"/>
              </p:ext>
            </p:extLst>
          </p:nvPr>
        </p:nvGraphicFramePr>
        <p:xfrm>
          <a:off x="1326147" y="1392577"/>
          <a:ext cx="8843909" cy="3300718"/>
        </p:xfrm>
        <a:graphic>
          <a:graphicData uri="http://schemas.openxmlformats.org/drawingml/2006/table">
            <a:tbl>
              <a:tblPr firstRow="1" bandRow="1">
                <a:tableStyleId>{5C22544A-7EE6-4342-B048-85BDC9FD1C3A}</a:tableStyleId>
              </a:tblPr>
              <a:tblGrid>
                <a:gridCol w="2311256">
                  <a:extLst>
                    <a:ext uri="{9D8B030D-6E8A-4147-A177-3AD203B41FA5}">
                      <a16:colId xmlns:a16="http://schemas.microsoft.com/office/drawing/2014/main" xmlns="" val="570476699"/>
                    </a:ext>
                  </a:extLst>
                </a:gridCol>
                <a:gridCol w="4972178">
                  <a:extLst>
                    <a:ext uri="{9D8B030D-6E8A-4147-A177-3AD203B41FA5}">
                      <a16:colId xmlns:a16="http://schemas.microsoft.com/office/drawing/2014/main" xmlns="" val="2618836924"/>
                    </a:ext>
                  </a:extLst>
                </a:gridCol>
                <a:gridCol w="1560475"/>
              </a:tblGrid>
              <a:tr h="710928">
                <a:tc>
                  <a:txBody>
                    <a:bodyPr/>
                    <a:lstStyle/>
                    <a:p>
                      <a:pPr algn="ctr">
                        <a:spcAft>
                          <a:spcPts val="0"/>
                        </a:spcAft>
                      </a:pPr>
                      <a:r>
                        <a:rPr lang="sv-SE" sz="1600" b="1" kern="1200" dirty="0">
                          <a:solidFill>
                            <a:schemeClr val="tx1"/>
                          </a:solidFill>
                          <a:effectLst/>
                          <a:latin typeface="+mn-lt"/>
                          <a:ea typeface="+mn-ea"/>
                          <a:cs typeface="+mn-cs"/>
                        </a:rPr>
                        <a:t>Tdoc</a:t>
                      </a: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spcAft>
                          <a:spcPts val="0"/>
                        </a:spcAft>
                      </a:pPr>
                      <a:r>
                        <a:rPr lang="sv-SE" sz="1600" b="1" kern="1200" dirty="0" err="1">
                          <a:solidFill>
                            <a:schemeClr val="tx1"/>
                          </a:solidFill>
                          <a:effectLst/>
                          <a:latin typeface="+mn-lt"/>
                          <a:ea typeface="+mn-ea"/>
                          <a:cs typeface="+mn-cs"/>
                        </a:rPr>
                        <a:t>Title</a:t>
                      </a:r>
                      <a:endParaRPr lang="sv-SE" sz="1600" b="1" kern="1200" dirty="0">
                        <a:solidFill>
                          <a:schemeClr val="tx1"/>
                        </a:solidFill>
                        <a:effectLst/>
                        <a:latin typeface="+mn-lt"/>
                        <a:ea typeface="+mn-ea"/>
                        <a:cs typeface="+mn-cs"/>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spcAft>
                          <a:spcPts val="0"/>
                        </a:spcAft>
                      </a:pPr>
                      <a:r>
                        <a:rPr lang="sv-SE" sz="1600" b="1" kern="1200" dirty="0" smtClean="0">
                          <a:solidFill>
                            <a:schemeClr val="tx1"/>
                          </a:solidFill>
                          <a:effectLst/>
                          <a:latin typeface="+mn-lt"/>
                          <a:ea typeface="+mn-ea"/>
                          <a:cs typeface="+mn-cs"/>
                        </a:rPr>
                        <a:t>Source</a:t>
                      </a:r>
                      <a:endParaRPr lang="sv-SE" sz="1600" b="1" kern="1200" dirty="0">
                        <a:solidFill>
                          <a:schemeClr val="tx1"/>
                        </a:solidFill>
                        <a:effectLst/>
                        <a:latin typeface="+mn-lt"/>
                        <a:ea typeface="+mn-ea"/>
                        <a:cs typeface="+mn-cs"/>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xmlns="" val="4283687663"/>
                  </a:ext>
                </a:extLst>
              </a:tr>
              <a:tr h="303790">
                <a:tc>
                  <a:txBody>
                    <a:bodyPr/>
                    <a:lstStyle/>
                    <a:p>
                      <a:r>
                        <a:rPr lang="en-US" sz="1200" dirty="0" smtClean="0">
                          <a:effectLst/>
                          <a:latin typeface="+mn-lt"/>
                          <a:hlinkClick r:id="rId2" action="ppaction://hlinkfile"/>
                        </a:rPr>
                        <a:t>S5‑221763</a:t>
                      </a:r>
                      <a:endParaRPr lang="en-US" sz="44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200" dirty="0">
                          <a:effectLst/>
                          <a:latin typeface="+mn-lt"/>
                        </a:rPr>
                        <a:t>Exception sheet for </a:t>
                      </a:r>
                      <a:r>
                        <a:rPr lang="en-US" sz="1200" dirty="0" err="1">
                          <a:effectLst/>
                          <a:latin typeface="+mn-lt"/>
                        </a:rPr>
                        <a:t>eQoE</a:t>
                      </a:r>
                      <a:endParaRPr lang="en-US" sz="44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200" dirty="0">
                          <a:effectLst/>
                          <a:latin typeface="+mn-lt"/>
                        </a:rPr>
                        <a:t>Ericsson</a:t>
                      </a:r>
                      <a:endParaRPr lang="en-US" sz="44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15310">
                <a:tc>
                  <a:txBody>
                    <a:bodyPr/>
                    <a:lstStyle/>
                    <a:p>
                      <a:r>
                        <a:rPr lang="en-US" sz="1200" dirty="0">
                          <a:effectLst/>
                          <a:latin typeface="+mn-lt"/>
                          <a:hlinkClick r:id="rId3" action="ppaction://hlinkfile"/>
                        </a:rPr>
                        <a:t/>
                      </a:r>
                      <a:br>
                        <a:rPr lang="en-US" sz="1200" dirty="0">
                          <a:effectLst/>
                          <a:latin typeface="+mn-lt"/>
                          <a:hlinkClick r:id="rId3" action="ppaction://hlinkfile"/>
                        </a:rPr>
                      </a:br>
                      <a:r>
                        <a:rPr lang="en-US" sz="1200" dirty="0" smtClean="0">
                          <a:effectLst/>
                          <a:latin typeface="+mn-lt"/>
                          <a:hlinkClick r:id="rId3" action="ppaction://hlinkfile"/>
                        </a:rPr>
                        <a:t>S5‑221577</a:t>
                      </a:r>
                      <a:endParaRPr lang="en-US" sz="44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200" dirty="0">
                          <a:effectLst/>
                          <a:latin typeface="+mn-lt"/>
                        </a:rPr>
                        <a:t>Exception </a:t>
                      </a:r>
                      <a:r>
                        <a:rPr lang="en-US" sz="1200" dirty="0" smtClean="0">
                          <a:effectLst/>
                          <a:latin typeface="+mn-lt"/>
                        </a:rPr>
                        <a:t>sheet </a:t>
                      </a:r>
                      <a:r>
                        <a:rPr lang="en-US" sz="1200" dirty="0">
                          <a:effectLst/>
                          <a:latin typeface="+mn-lt"/>
                        </a:rPr>
                        <a:t>for MADCOL</a:t>
                      </a:r>
                      <a:endParaRPr lang="en-US" sz="44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200" dirty="0">
                          <a:effectLst/>
                          <a:latin typeface="+mn-lt"/>
                        </a:rPr>
                        <a:t>Nokia</a:t>
                      </a:r>
                      <a:endParaRPr lang="en-US" sz="44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73269">
                <a:tc>
                  <a:txBody>
                    <a:bodyPr/>
                    <a:lstStyle/>
                    <a:p>
                      <a:r>
                        <a:rPr lang="en-US" sz="1200" dirty="0" smtClean="0">
                          <a:effectLst/>
                          <a:latin typeface="+mn-lt"/>
                          <a:hlinkClick r:id="rId4" action="ppaction://hlinkfile"/>
                        </a:rPr>
                        <a:t>S5‑221764</a:t>
                      </a:r>
                      <a:endParaRPr lang="en-US" sz="44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200" dirty="0">
                          <a:effectLst/>
                          <a:latin typeface="+mn-lt"/>
                        </a:rPr>
                        <a:t>Exception </a:t>
                      </a:r>
                      <a:r>
                        <a:rPr lang="en-US" sz="1200" dirty="0" smtClean="0">
                          <a:effectLst/>
                          <a:latin typeface="+mn-lt"/>
                        </a:rPr>
                        <a:t>sheet </a:t>
                      </a:r>
                      <a:r>
                        <a:rPr lang="en-US" sz="1200" dirty="0">
                          <a:effectLst/>
                          <a:latin typeface="+mn-lt"/>
                        </a:rPr>
                        <a:t>for IDMS_MN</a:t>
                      </a:r>
                      <a:endParaRPr lang="en-US" sz="44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200" dirty="0">
                          <a:effectLst/>
                          <a:latin typeface="+mn-lt"/>
                        </a:rPr>
                        <a:t>Huawei</a:t>
                      </a:r>
                      <a:endParaRPr lang="en-US" sz="44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62759">
                <a:tc>
                  <a:txBody>
                    <a:bodyPr/>
                    <a:lstStyle/>
                    <a:p>
                      <a:r>
                        <a:rPr lang="en-US" sz="1200" dirty="0" smtClean="0">
                          <a:effectLst/>
                          <a:latin typeface="+mn-lt"/>
                          <a:hlinkClick r:id="rId5" action="ppaction://hlinkfile"/>
                        </a:rPr>
                        <a:t>S5‑221765</a:t>
                      </a:r>
                      <a:endParaRPr lang="en-US" sz="44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200" dirty="0">
                          <a:effectLst/>
                          <a:latin typeface="+mn-lt"/>
                        </a:rPr>
                        <a:t>Exception </a:t>
                      </a:r>
                      <a:r>
                        <a:rPr lang="en-US" sz="1200" dirty="0" smtClean="0">
                          <a:effectLst/>
                          <a:latin typeface="+mn-lt"/>
                        </a:rPr>
                        <a:t>sheet </a:t>
                      </a:r>
                      <a:r>
                        <a:rPr lang="en-US" sz="1200" dirty="0">
                          <a:effectLst/>
                          <a:latin typeface="+mn-lt"/>
                        </a:rPr>
                        <a:t>for </a:t>
                      </a:r>
                      <a:r>
                        <a:rPr lang="en-US" sz="1200" dirty="0" err="1">
                          <a:effectLst/>
                          <a:latin typeface="+mn-lt"/>
                        </a:rPr>
                        <a:t>eCOSLA</a:t>
                      </a:r>
                      <a:endParaRPr lang="en-US" sz="44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200" dirty="0">
                          <a:effectLst/>
                          <a:latin typeface="+mn-lt"/>
                        </a:rPr>
                        <a:t>Ericsson</a:t>
                      </a:r>
                      <a:endParaRPr lang="en-US" sz="44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62759">
                <a:tc>
                  <a:txBody>
                    <a:bodyPr/>
                    <a:lstStyle/>
                    <a:p>
                      <a:r>
                        <a:rPr lang="en-US" sz="1200" dirty="0" smtClean="0">
                          <a:effectLst/>
                          <a:latin typeface="+mn-lt"/>
                          <a:hlinkClick r:id="rId6" action="ppaction://hlinkfile"/>
                        </a:rPr>
                        <a:t>S5‑221572</a:t>
                      </a:r>
                      <a:endParaRPr lang="en-US" sz="44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200" dirty="0" smtClean="0">
                          <a:effectLst/>
                          <a:latin typeface="+mn-lt"/>
                        </a:rPr>
                        <a:t>Exception </a:t>
                      </a:r>
                      <a:r>
                        <a:rPr lang="en-US" sz="1200" dirty="0">
                          <a:effectLst/>
                          <a:latin typeface="+mn-lt"/>
                        </a:rPr>
                        <a:t>sheet for </a:t>
                      </a:r>
                      <a:r>
                        <a:rPr lang="en-US" sz="1200" dirty="0" err="1">
                          <a:effectLst/>
                          <a:latin typeface="+mn-lt"/>
                        </a:rPr>
                        <a:t>eMDAS</a:t>
                      </a:r>
                      <a:endParaRPr lang="en-US" sz="44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200" dirty="0">
                          <a:effectLst/>
                          <a:latin typeface="+mn-lt"/>
                        </a:rPr>
                        <a:t>Intel</a:t>
                      </a:r>
                      <a:endParaRPr lang="en-US" sz="44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62759">
                <a:tc>
                  <a:txBody>
                    <a:bodyPr/>
                    <a:lstStyle/>
                    <a:p>
                      <a:r>
                        <a:rPr lang="en-US" sz="1200" dirty="0" smtClean="0">
                          <a:effectLst/>
                          <a:latin typeface="+mn-lt"/>
                          <a:hlinkClick r:id="rId7" action="ppaction://hlinkfile"/>
                        </a:rPr>
                        <a:t>S5‑221761</a:t>
                      </a:r>
                      <a:r>
                        <a:rPr lang="en-US" sz="1200" dirty="0" smtClean="0">
                          <a:effectLst/>
                          <a:latin typeface="+mn-lt"/>
                        </a:rPr>
                        <a:t> (email approval)</a:t>
                      </a:r>
                      <a:endParaRPr lang="en-US" sz="44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200" dirty="0">
                          <a:effectLst/>
                          <a:latin typeface="+mn-lt"/>
                        </a:rPr>
                        <a:t>Exception sheet for FIMA</a:t>
                      </a:r>
                      <a:endParaRPr lang="en-US" sz="44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200" dirty="0">
                          <a:effectLst/>
                          <a:latin typeface="+mn-lt"/>
                        </a:rPr>
                        <a:t>Nokia</a:t>
                      </a:r>
                      <a:endParaRPr lang="en-US" sz="44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62759">
                <a:tc>
                  <a:txBody>
                    <a:bodyPr/>
                    <a:lstStyle/>
                    <a:p>
                      <a:r>
                        <a:rPr lang="en-US" sz="1200" dirty="0" smtClean="0">
                          <a:effectLst/>
                          <a:latin typeface="+mn-lt"/>
                          <a:hlinkClick r:id="rId8" action="ppaction://hlinkfile"/>
                        </a:rPr>
                        <a:t>S5‑221766</a:t>
                      </a:r>
                      <a:endParaRPr lang="en-US" sz="44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200" dirty="0">
                          <a:effectLst/>
                          <a:latin typeface="+mn-lt"/>
                        </a:rPr>
                        <a:t>Exception </a:t>
                      </a:r>
                      <a:r>
                        <a:rPr lang="en-US" sz="1200" dirty="0" smtClean="0">
                          <a:effectLst/>
                          <a:latin typeface="+mn-lt"/>
                        </a:rPr>
                        <a:t>sheet </a:t>
                      </a:r>
                      <a:r>
                        <a:rPr lang="en-US" sz="1200" dirty="0">
                          <a:effectLst/>
                          <a:latin typeface="+mn-lt"/>
                        </a:rPr>
                        <a:t>for MSAC</a:t>
                      </a:r>
                      <a:endParaRPr lang="en-US" sz="44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200" dirty="0">
                          <a:effectLst/>
                          <a:latin typeface="+mn-lt"/>
                        </a:rPr>
                        <a:t>Nokia</a:t>
                      </a:r>
                      <a:endParaRPr lang="en-US" sz="44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62759">
                <a:tc>
                  <a:txBody>
                    <a:bodyPr/>
                    <a:lstStyle/>
                    <a:p>
                      <a:r>
                        <a:rPr lang="en-US" sz="1200" dirty="0" smtClean="0">
                          <a:effectLst/>
                          <a:latin typeface="+mn-lt"/>
                          <a:hlinkClick r:id="rId9" action="ppaction://hlinkfile"/>
                        </a:rPr>
                        <a:t>S5‑221711</a:t>
                      </a:r>
                      <a:endParaRPr lang="en-US" sz="44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200" dirty="0">
                          <a:effectLst/>
                          <a:latin typeface="+mn-lt"/>
                        </a:rPr>
                        <a:t>WI Exception for </a:t>
                      </a:r>
                      <a:r>
                        <a:rPr lang="en-US" sz="1200" dirty="0" err="1">
                          <a:effectLst/>
                          <a:latin typeface="+mn-lt"/>
                        </a:rPr>
                        <a:t>eNETSLICE_PRO</a:t>
                      </a:r>
                      <a:endParaRPr lang="en-US" sz="44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200" dirty="0">
                          <a:effectLst/>
                          <a:latin typeface="+mn-lt"/>
                        </a:rPr>
                        <a:t>Samsung Electronics Benelux BV</a:t>
                      </a:r>
                      <a:endParaRPr lang="en-US" sz="4400"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304119019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7680" y="116142"/>
            <a:ext cx="9112251" cy="1143000"/>
          </a:xfrm>
        </p:spPr>
        <p:txBody>
          <a:bodyPr/>
          <a:lstStyle/>
          <a:p>
            <a:r>
              <a:rPr lang="sv-SE" dirty="0" smtClean="0"/>
              <a:t>TRs / TSs to be sent to Edithelp </a:t>
            </a:r>
            <a:br>
              <a:rPr lang="sv-SE" dirty="0" smtClean="0"/>
            </a:br>
            <a:endParaRPr lang="sv-SE" dirty="0"/>
          </a:p>
        </p:txBody>
      </p:sp>
      <p:graphicFrame>
        <p:nvGraphicFramePr>
          <p:cNvPr id="6" name="Table Placeholder 4"/>
          <p:cNvGraphicFramePr>
            <a:graphicFrameLocks noGrp="1"/>
          </p:cNvGraphicFramePr>
          <p:nvPr>
            <p:ph type="tbl" idx="1"/>
            <p:extLst>
              <p:ext uri="{D42A27DB-BD31-4B8C-83A1-F6EECF244321}">
                <p14:modId xmlns:p14="http://schemas.microsoft.com/office/powerpoint/2010/main" val="304156104"/>
              </p:ext>
            </p:extLst>
          </p:nvPr>
        </p:nvGraphicFramePr>
        <p:xfrm>
          <a:off x="1513372" y="1654558"/>
          <a:ext cx="8843909" cy="3188291"/>
        </p:xfrm>
        <a:graphic>
          <a:graphicData uri="http://schemas.openxmlformats.org/drawingml/2006/table">
            <a:tbl>
              <a:tblPr firstRow="1" bandRow="1">
                <a:tableStyleId>{5C22544A-7EE6-4342-B048-85BDC9FD1C3A}</a:tableStyleId>
              </a:tblPr>
              <a:tblGrid>
                <a:gridCol w="1182414">
                  <a:extLst>
                    <a:ext uri="{9D8B030D-6E8A-4147-A177-3AD203B41FA5}">
                      <a16:colId xmlns:a16="http://schemas.microsoft.com/office/drawing/2014/main" xmlns="" val="570476699"/>
                    </a:ext>
                  </a:extLst>
                </a:gridCol>
                <a:gridCol w="6101020">
                  <a:extLst>
                    <a:ext uri="{9D8B030D-6E8A-4147-A177-3AD203B41FA5}">
                      <a16:colId xmlns:a16="http://schemas.microsoft.com/office/drawing/2014/main" xmlns="" val="2618836924"/>
                    </a:ext>
                  </a:extLst>
                </a:gridCol>
                <a:gridCol w="1560475"/>
              </a:tblGrid>
              <a:tr h="687707">
                <a:tc>
                  <a:txBody>
                    <a:bodyPr/>
                    <a:lstStyle/>
                    <a:p>
                      <a:pPr algn="ctr">
                        <a:spcAft>
                          <a:spcPts val="0"/>
                        </a:spcAft>
                      </a:pPr>
                      <a:r>
                        <a:rPr lang="sv-SE" sz="1600" b="1" kern="1200" dirty="0">
                          <a:solidFill>
                            <a:schemeClr val="tx1"/>
                          </a:solidFill>
                          <a:effectLst/>
                          <a:latin typeface="+mn-lt"/>
                          <a:ea typeface="+mn-ea"/>
                          <a:cs typeface="+mn-cs"/>
                        </a:rPr>
                        <a:t>Tdoc</a:t>
                      </a: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spcAft>
                          <a:spcPts val="0"/>
                        </a:spcAft>
                      </a:pPr>
                      <a:r>
                        <a:rPr lang="sv-SE" sz="1600" b="1" kern="1200" dirty="0" err="1">
                          <a:solidFill>
                            <a:schemeClr val="tx1"/>
                          </a:solidFill>
                          <a:effectLst/>
                          <a:latin typeface="+mn-lt"/>
                          <a:ea typeface="+mn-ea"/>
                          <a:cs typeface="+mn-cs"/>
                        </a:rPr>
                        <a:t>Title</a:t>
                      </a:r>
                      <a:endParaRPr lang="sv-SE" sz="1600" b="1" kern="1200" dirty="0">
                        <a:solidFill>
                          <a:schemeClr val="tx1"/>
                        </a:solidFill>
                        <a:effectLst/>
                        <a:latin typeface="+mn-lt"/>
                        <a:ea typeface="+mn-ea"/>
                        <a:cs typeface="+mn-cs"/>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spcAft>
                          <a:spcPts val="0"/>
                        </a:spcAft>
                      </a:pPr>
                      <a:r>
                        <a:rPr lang="sv-SE" sz="1600" b="1" kern="1200" dirty="0" smtClean="0">
                          <a:solidFill>
                            <a:schemeClr val="tx1"/>
                          </a:solidFill>
                          <a:effectLst/>
                          <a:latin typeface="+mn-lt"/>
                          <a:ea typeface="+mn-ea"/>
                          <a:cs typeface="+mn-cs"/>
                        </a:rPr>
                        <a:t>Source</a:t>
                      </a:r>
                      <a:endParaRPr lang="sv-SE" sz="1600" b="1" kern="1200" dirty="0">
                        <a:solidFill>
                          <a:schemeClr val="tx1"/>
                        </a:solidFill>
                        <a:effectLst/>
                        <a:latin typeface="+mn-lt"/>
                        <a:ea typeface="+mn-ea"/>
                        <a:cs typeface="+mn-cs"/>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xmlns="" val="4283687663"/>
                  </a:ext>
                </a:extLst>
              </a:tr>
              <a:tr h="236178">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S Mincho"/>
                          <a:cs typeface="Calibri" panose="020F0502020204030204" pitchFamily="34" charset="0"/>
                          <a:hlinkClick r:id="rId2" action="ppaction://hlinkfile"/>
                        </a:rPr>
                        <a:t>S5‑221088</a:t>
                      </a:r>
                      <a:endParaRPr lang="en-US" sz="1200" kern="1200" dirty="0">
                        <a:solidFill>
                          <a:schemeClr val="tx1"/>
                        </a:solidFill>
                        <a:effectLst/>
                        <a:latin typeface="+mn-lt"/>
                        <a:ea typeface="MS Mincho"/>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S Mincho"/>
                          <a:cs typeface="Calibri" panose="020F0502020204030204" pitchFamily="34" charset="0"/>
                        </a:rPr>
                        <a:t>Presentation sheet of TS 28.557 for Approval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S Mincho"/>
                          <a:cs typeface="Calibri" panose="020F0502020204030204" pitchFamily="34" charset="0"/>
                        </a:rPr>
                        <a:t>Huawei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94844">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S Mincho"/>
                          <a:cs typeface="Calibri" panose="020F0502020204030204" pitchFamily="34" charset="0"/>
                          <a:hlinkClick r:id="rId3" action="ppaction://hlinkfile"/>
                        </a:rPr>
                        <a:t>S5‑221583</a:t>
                      </a:r>
                      <a:endParaRPr lang="en-US" sz="1200" kern="1200">
                        <a:solidFill>
                          <a:schemeClr val="tx1"/>
                        </a:solidFill>
                        <a:effectLst/>
                        <a:latin typeface="+mn-lt"/>
                        <a:ea typeface="MS Mincho"/>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S Mincho"/>
                          <a:cs typeface="Calibri" panose="020F0502020204030204" pitchFamily="34" charset="0"/>
                        </a:rPr>
                        <a:t>Presentation sheet of TS 28.312 for SA </a:t>
                      </a:r>
                      <a:r>
                        <a:rPr lang="en-US" sz="1200" kern="1200" dirty="0" smtClean="0">
                          <a:solidFill>
                            <a:schemeClr val="tx1"/>
                          </a:solidFill>
                          <a:effectLst/>
                          <a:latin typeface="+mn-lt"/>
                          <a:ea typeface="MS Mincho"/>
                          <a:cs typeface="Calibri" panose="020F0502020204030204" pitchFamily="34" charset="0"/>
                        </a:rPr>
                        <a:t>Information</a:t>
                      </a:r>
                      <a:endParaRPr lang="en-US" sz="1200" kern="1200" dirty="0">
                        <a:solidFill>
                          <a:schemeClr val="tx1"/>
                        </a:solidFill>
                        <a:effectLst/>
                        <a:latin typeface="+mn-lt"/>
                        <a:ea typeface="MS Mincho"/>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S Mincho"/>
                          <a:cs typeface="Calibri" panose="020F0502020204030204" pitchFamily="34" charset="0"/>
                        </a:rPr>
                        <a:t>Huawei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94844">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S Mincho"/>
                          <a:cs typeface="Calibri" panose="020F0502020204030204" pitchFamily="34" charset="0"/>
                          <a:hlinkClick r:id="rId4" action="ppaction://hlinkfile"/>
                        </a:rPr>
                        <a:t>S5‑221573</a:t>
                      </a:r>
                      <a:endParaRPr lang="en-US" sz="1200" kern="1200">
                        <a:solidFill>
                          <a:schemeClr val="tx1"/>
                        </a:solidFill>
                        <a:effectLst/>
                        <a:latin typeface="+mn-lt"/>
                        <a:ea typeface="MS Mincho"/>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S Mincho"/>
                          <a:cs typeface="Calibri" panose="020F0502020204030204" pitchFamily="34" charset="0"/>
                        </a:rPr>
                        <a:t>presentation sheet for TS 28.104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S Mincho"/>
                          <a:cs typeface="Calibri" panose="020F0502020204030204" pitchFamily="34" charset="0"/>
                        </a:rPr>
                        <a:t>Intel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94844">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S Mincho"/>
                          <a:cs typeface="Calibri" panose="020F0502020204030204" pitchFamily="34" charset="0"/>
                          <a:hlinkClick r:id="rId5" action="ppaction://hlinkfile"/>
                        </a:rPr>
                        <a:t>S5‑221574</a:t>
                      </a:r>
                      <a:endParaRPr lang="en-US" sz="1200" kern="1200">
                        <a:solidFill>
                          <a:schemeClr val="tx1"/>
                        </a:solidFill>
                        <a:effectLst/>
                        <a:latin typeface="+mn-lt"/>
                        <a:ea typeface="MS Mincho"/>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S Mincho"/>
                          <a:cs typeface="Calibri" panose="020F0502020204030204" pitchFamily="34" charset="0"/>
                        </a:rPr>
                        <a:t>presentation sheet for TS 28.105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S Mincho"/>
                          <a:cs typeface="Calibri" panose="020F0502020204030204" pitchFamily="34" charset="0"/>
                        </a:rPr>
                        <a:t>Intel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94844">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S Mincho"/>
                          <a:cs typeface="Calibri" panose="020F0502020204030204" pitchFamily="34" charset="0"/>
                          <a:hlinkClick r:id="rId6" action="ppaction://hlinkfile"/>
                        </a:rPr>
                        <a:t>S5‑221055</a:t>
                      </a:r>
                      <a:endParaRPr lang="en-US" sz="1200" kern="1200">
                        <a:solidFill>
                          <a:schemeClr val="tx1"/>
                        </a:solidFill>
                        <a:effectLst/>
                        <a:latin typeface="+mn-lt"/>
                        <a:ea typeface="MS Mincho"/>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S Mincho"/>
                          <a:cs typeface="Calibri" panose="020F0502020204030204" pitchFamily="34" charset="0"/>
                        </a:rPr>
                        <a:t>Presentation of Spec TS28.314 Version 1.0.0 to TSG and WG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S Mincho"/>
                          <a:cs typeface="Calibri" panose="020F0502020204030204" pitchFamily="34" charset="0"/>
                        </a:rPr>
                        <a:t>Oy LM Ericsson AB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94844">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S Mincho"/>
                          <a:cs typeface="Calibri" panose="020F0502020204030204" pitchFamily="34" charset="0"/>
                          <a:hlinkClick r:id="rId7" action="ppaction://hlinkfile"/>
                        </a:rPr>
                        <a:t>S5‑221056</a:t>
                      </a:r>
                      <a:endParaRPr lang="en-US" sz="1200" kern="1200">
                        <a:solidFill>
                          <a:schemeClr val="tx1"/>
                        </a:solidFill>
                        <a:effectLst/>
                        <a:latin typeface="+mn-lt"/>
                        <a:ea typeface="MS Mincho"/>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S Mincho"/>
                          <a:cs typeface="Calibri" panose="020F0502020204030204" pitchFamily="34" charset="0"/>
                        </a:rPr>
                        <a:t>Presentation of Spec TS28.315 Version 1.0.0 to TSG and WG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S Mincho"/>
                          <a:cs typeface="Calibri" panose="020F0502020204030204" pitchFamily="34" charset="0"/>
                        </a:rPr>
                        <a:t>Oy LM Ericsson AB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94844">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S Mincho"/>
                          <a:cs typeface="Calibri" panose="020F0502020204030204" pitchFamily="34" charset="0"/>
                          <a:hlinkClick r:id="rId8" action="ppaction://hlinkfile"/>
                        </a:rPr>
                        <a:t>S5‑221057</a:t>
                      </a:r>
                      <a:endParaRPr lang="en-US" sz="1200" kern="1200">
                        <a:solidFill>
                          <a:schemeClr val="tx1"/>
                        </a:solidFill>
                        <a:effectLst/>
                        <a:latin typeface="+mn-lt"/>
                        <a:ea typeface="MS Mincho"/>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S Mincho"/>
                          <a:cs typeface="Calibri" panose="020F0502020204030204" pitchFamily="34" charset="0"/>
                        </a:rPr>
                        <a:t>Presentation of Spec TS28.316 Version 1.0.0 to TSG and WG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S Mincho"/>
                          <a:cs typeface="Calibri" panose="020F0502020204030204" pitchFamily="34" charset="0"/>
                        </a:rPr>
                        <a:t>Oy LM Ericsson AB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94844">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S Mincho"/>
                          <a:cs typeface="Calibri" panose="020F0502020204030204" pitchFamily="34" charset="0"/>
                          <a:hlinkClick r:id="rId9" action="ppaction://hlinkfile"/>
                        </a:rPr>
                        <a:t>S5‑221762</a:t>
                      </a:r>
                      <a:endParaRPr lang="en-US" sz="1200" kern="1200">
                        <a:solidFill>
                          <a:schemeClr val="tx1"/>
                        </a:solidFill>
                        <a:effectLst/>
                        <a:latin typeface="+mn-lt"/>
                        <a:ea typeface="MS Mincho"/>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S Mincho"/>
                          <a:cs typeface="Calibri" panose="020F0502020204030204" pitchFamily="34" charset="0"/>
                        </a:rPr>
                        <a:t>Presentation sheet for approval to TS 28.538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S Mincho"/>
                          <a:cs typeface="Calibri" panose="020F0502020204030204" pitchFamily="34" charset="0"/>
                        </a:rPr>
                        <a:t>Samsung Electronics Benelux BV</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160983443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87680" y="116142"/>
            <a:ext cx="9112251" cy="1143000"/>
          </a:xfrm>
        </p:spPr>
        <p:txBody>
          <a:bodyPr/>
          <a:lstStyle/>
          <a:p>
            <a:r>
              <a:rPr lang="en-US" altLang="zh-CN" dirty="0" smtClean="0"/>
              <a:t>New action items from this meeting</a:t>
            </a:r>
            <a:endParaRPr lang="sv-SE" dirty="0"/>
          </a:p>
        </p:txBody>
      </p:sp>
      <p:graphicFrame>
        <p:nvGraphicFramePr>
          <p:cNvPr id="6" name="表格 5"/>
          <p:cNvGraphicFramePr>
            <a:graphicFrameLocks noGrp="1"/>
          </p:cNvGraphicFramePr>
          <p:nvPr>
            <p:extLst>
              <p:ext uri="{D42A27DB-BD31-4B8C-83A1-F6EECF244321}">
                <p14:modId xmlns:p14="http://schemas.microsoft.com/office/powerpoint/2010/main" val="375024336"/>
              </p:ext>
            </p:extLst>
          </p:nvPr>
        </p:nvGraphicFramePr>
        <p:xfrm>
          <a:off x="231228" y="1259142"/>
          <a:ext cx="11619185" cy="518160"/>
        </p:xfrm>
        <a:graphic>
          <a:graphicData uri="http://schemas.openxmlformats.org/drawingml/2006/table">
            <a:tbl>
              <a:tblPr>
                <a:tableStyleId>{5C22544A-7EE6-4342-B048-85BDC9FD1C3A}</a:tableStyleId>
              </a:tblPr>
              <a:tblGrid>
                <a:gridCol w="954477"/>
                <a:gridCol w="5230168"/>
                <a:gridCol w="753626"/>
                <a:gridCol w="1155560"/>
                <a:gridCol w="2516361"/>
                <a:gridCol w="1008993"/>
              </a:tblGrid>
              <a:tr h="0">
                <a:tc>
                  <a:txBody>
                    <a:bodyPr/>
                    <a:lstStyle/>
                    <a:p>
                      <a:pPr marL="0" algn="ctr" defTabSz="1219170" rtl="0" eaLnBrk="1" latinLnBrk="0" hangingPunct="1">
                        <a:spcAft>
                          <a:spcPts val="0"/>
                        </a:spcAft>
                      </a:pPr>
                      <a:r>
                        <a:rPr lang="en-GB" sz="1800" b="1" kern="1200" dirty="0">
                          <a:solidFill>
                            <a:schemeClr val="tx1"/>
                          </a:solidFill>
                          <a:effectLst/>
                          <a:latin typeface="+mn-lt"/>
                          <a:ea typeface="+mn-ea"/>
                          <a:cs typeface="+mn-cs"/>
                        </a:rPr>
                        <a:t>Item</a:t>
                      </a:r>
                      <a:endParaRPr lang="zh-CN" sz="1800" b="1" kern="1200" dirty="0">
                        <a:solidFill>
                          <a:schemeClr val="tx1"/>
                        </a:solidFill>
                        <a:effectLst/>
                        <a:latin typeface="+mn-lt"/>
                        <a:ea typeface="+mn-ea"/>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marL="0" algn="ctr" defTabSz="1219170" rtl="0" eaLnBrk="1" latinLnBrk="0" hangingPunct="1">
                        <a:spcAft>
                          <a:spcPts val="0"/>
                        </a:spcAft>
                      </a:pPr>
                      <a:r>
                        <a:rPr lang="en-GB" sz="1800" b="1" kern="1200" dirty="0">
                          <a:solidFill>
                            <a:schemeClr val="tx1"/>
                          </a:solidFill>
                          <a:effectLst/>
                          <a:latin typeface="+mn-lt"/>
                          <a:ea typeface="+mn-ea"/>
                          <a:cs typeface="+mn-cs"/>
                        </a:rPr>
                        <a:t>Description</a:t>
                      </a:r>
                      <a:endParaRPr lang="zh-CN" sz="1800" b="1" kern="1200" dirty="0">
                        <a:solidFill>
                          <a:schemeClr val="tx1"/>
                        </a:solidFill>
                        <a:effectLst/>
                        <a:latin typeface="+mn-lt"/>
                        <a:ea typeface="+mn-ea"/>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marL="0" algn="ctr" defTabSz="1219170" rtl="0" eaLnBrk="1" latinLnBrk="0" hangingPunct="1">
                        <a:spcAft>
                          <a:spcPts val="0"/>
                        </a:spcAft>
                      </a:pPr>
                      <a:r>
                        <a:rPr lang="en-GB" sz="1800" b="1" kern="1200">
                          <a:solidFill>
                            <a:schemeClr val="tx1"/>
                          </a:solidFill>
                          <a:effectLst/>
                          <a:latin typeface="+mn-lt"/>
                          <a:ea typeface="+mn-ea"/>
                          <a:cs typeface="+mn-cs"/>
                        </a:rPr>
                        <a:t>Rel.</a:t>
                      </a:r>
                      <a:endParaRPr lang="zh-CN" sz="1800" b="1" kern="1200">
                        <a:solidFill>
                          <a:schemeClr val="tx1"/>
                        </a:solidFill>
                        <a:effectLst/>
                        <a:latin typeface="+mn-lt"/>
                        <a:ea typeface="+mn-ea"/>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marL="0" algn="ctr" defTabSz="1219170" rtl="0" eaLnBrk="1" latinLnBrk="0" hangingPunct="1">
                        <a:spcAft>
                          <a:spcPts val="0"/>
                        </a:spcAft>
                      </a:pPr>
                      <a:r>
                        <a:rPr lang="en-GB" sz="1800" b="1" kern="1200">
                          <a:solidFill>
                            <a:schemeClr val="tx1"/>
                          </a:solidFill>
                          <a:effectLst/>
                          <a:latin typeface="+mn-lt"/>
                          <a:ea typeface="+mn-ea"/>
                          <a:cs typeface="+mn-cs"/>
                        </a:rPr>
                        <a:t>Owner</a:t>
                      </a:r>
                      <a:endParaRPr lang="zh-CN" sz="1800" b="1" kern="1200">
                        <a:solidFill>
                          <a:schemeClr val="tx1"/>
                        </a:solidFill>
                        <a:effectLst/>
                        <a:latin typeface="+mn-lt"/>
                        <a:ea typeface="+mn-ea"/>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marL="0" algn="ctr" defTabSz="1219170" rtl="0" eaLnBrk="1" latinLnBrk="0" hangingPunct="1">
                        <a:spcAft>
                          <a:spcPts val="0"/>
                        </a:spcAft>
                      </a:pPr>
                      <a:r>
                        <a:rPr lang="en-GB" sz="1800" b="1" kern="1200">
                          <a:solidFill>
                            <a:schemeClr val="tx1"/>
                          </a:solidFill>
                          <a:effectLst/>
                          <a:latin typeface="+mn-lt"/>
                          <a:ea typeface="+mn-ea"/>
                          <a:cs typeface="+mn-cs"/>
                        </a:rPr>
                        <a:t>Status </a:t>
                      </a:r>
                      <a:endParaRPr lang="zh-CN" sz="1800" b="1" kern="1200">
                        <a:solidFill>
                          <a:schemeClr val="tx1"/>
                        </a:solidFill>
                        <a:effectLst/>
                        <a:latin typeface="+mn-lt"/>
                        <a:ea typeface="+mn-ea"/>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marL="0" algn="ctr" defTabSz="1219170" rtl="0" eaLnBrk="1" latinLnBrk="0" hangingPunct="1">
                        <a:spcAft>
                          <a:spcPts val="0"/>
                        </a:spcAft>
                      </a:pPr>
                      <a:r>
                        <a:rPr lang="en-GB" sz="1800" b="1" kern="1200" dirty="0">
                          <a:solidFill>
                            <a:schemeClr val="tx1"/>
                          </a:solidFill>
                          <a:effectLst/>
                          <a:latin typeface="+mn-lt"/>
                          <a:ea typeface="+mn-ea"/>
                          <a:cs typeface="+mn-cs"/>
                        </a:rPr>
                        <a:t>Target </a:t>
                      </a:r>
                      <a:endParaRPr lang="zh-CN" sz="1800" b="1" kern="1200" dirty="0">
                        <a:solidFill>
                          <a:schemeClr val="tx1"/>
                        </a:solidFill>
                        <a:effectLst/>
                        <a:latin typeface="+mn-lt"/>
                        <a:ea typeface="+mn-ea"/>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r>
              <a:tr h="0">
                <a:tc>
                  <a:txBody>
                    <a:bodyPr/>
                    <a:lstStyle/>
                    <a:p>
                      <a:pPr>
                        <a:spcAft>
                          <a:spcPts val="0"/>
                        </a:spcAft>
                      </a:pPr>
                      <a:endParaRPr lang="en-US" sz="1600" dirty="0">
                        <a:effectLst/>
                        <a:latin typeface="+mn-lt"/>
                        <a:ea typeface="宋体" panose="02010600030101010101" pitchFamily="2" charset="-122"/>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900"/>
                        </a:spcAft>
                      </a:pPr>
                      <a:endParaRPr lang="en-US" sz="1600">
                        <a:effectLst/>
                        <a:latin typeface="+mn-lt"/>
                        <a:ea typeface="宋体" panose="02010600030101010101" pitchFamily="2" charset="-122"/>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endParaRPr lang="en-US" sz="1600">
                        <a:effectLst/>
                        <a:latin typeface="+mn-lt"/>
                        <a:ea typeface="宋体" panose="02010600030101010101" pitchFamily="2" charset="-122"/>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endParaRPr lang="en-US" sz="1600" dirty="0">
                        <a:effectLst/>
                        <a:latin typeface="+mn-lt"/>
                        <a:ea typeface="宋体" panose="02010600030101010101" pitchFamily="2" charset="-122"/>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endParaRPr lang="en-US" sz="1600">
                        <a:effectLst/>
                        <a:latin typeface="+mn-lt"/>
                        <a:ea typeface="宋体" panose="02010600030101010101" pitchFamily="2" charset="-122"/>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endParaRPr lang="en-US" sz="1600" dirty="0">
                        <a:effectLst/>
                        <a:latin typeface="+mn-lt"/>
                        <a:ea typeface="宋体" panose="02010600030101010101" pitchFamily="2" charset="-122"/>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231986069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23303" y="4903233"/>
            <a:ext cx="5038839" cy="519616"/>
          </a:xfrm>
        </p:spPr>
        <p:txBody>
          <a:bodyPr/>
          <a:lstStyle/>
          <a:p>
            <a:r>
              <a:rPr lang="sv-SE" sz="4400" dirty="0" err="1"/>
              <a:t>Thank</a:t>
            </a:r>
            <a:r>
              <a:rPr lang="sv-SE" sz="4400" dirty="0"/>
              <a:t> </a:t>
            </a:r>
            <a:r>
              <a:rPr lang="sv-SE" sz="4400" dirty="0" err="1"/>
              <a:t>you</a:t>
            </a:r>
            <a:r>
              <a:rPr lang="sv-SE" sz="4400" dirty="0"/>
              <a:t>!</a:t>
            </a:r>
          </a:p>
        </p:txBody>
      </p:sp>
      <p:pic>
        <p:nvPicPr>
          <p:cNvPr id="3" name="图片 2"/>
          <p:cNvPicPr>
            <a:picLocks noChangeAspect="1"/>
          </p:cNvPicPr>
          <p:nvPr/>
        </p:nvPicPr>
        <p:blipFill>
          <a:blip r:embed="rId2"/>
          <a:stretch>
            <a:fillRect/>
          </a:stretch>
        </p:blipFill>
        <p:spPr>
          <a:xfrm>
            <a:off x="7068065" y="1540476"/>
            <a:ext cx="4994105" cy="2693774"/>
          </a:xfrm>
          <a:prstGeom prst="rect">
            <a:avLst/>
          </a:prstGeom>
        </p:spPr>
      </p:pic>
      <p:pic>
        <p:nvPicPr>
          <p:cNvPr id="6" name="图片 5"/>
          <p:cNvPicPr>
            <a:picLocks noChangeAspect="1"/>
          </p:cNvPicPr>
          <p:nvPr/>
        </p:nvPicPr>
        <p:blipFill>
          <a:blip r:embed="rId3"/>
          <a:stretch>
            <a:fillRect/>
          </a:stretch>
        </p:blipFill>
        <p:spPr>
          <a:xfrm>
            <a:off x="90616" y="1540476"/>
            <a:ext cx="6915468" cy="2693774"/>
          </a:xfrm>
          <a:prstGeom prst="rect">
            <a:avLst/>
          </a:prstGeom>
        </p:spPr>
      </p:pic>
    </p:spTree>
    <p:extLst>
      <p:ext uri="{BB962C8B-B14F-4D97-AF65-F5344CB8AC3E}">
        <p14:creationId xmlns:p14="http://schemas.microsoft.com/office/powerpoint/2010/main" val="119548055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5544" y="54245"/>
            <a:ext cx="8973312" cy="768101"/>
          </a:xfrm>
        </p:spPr>
        <p:txBody>
          <a:bodyPr/>
          <a:lstStyle/>
          <a:p>
            <a:r>
              <a:rPr lang="sv-SE" dirty="0"/>
              <a:t>Incoming </a:t>
            </a:r>
            <a:r>
              <a:rPr lang="sv-SE" dirty="0" smtClean="0"/>
              <a:t>LSs(2/2)</a:t>
            </a:r>
            <a:endParaRPr lang="sv-SE" dirty="0"/>
          </a:p>
        </p:txBody>
      </p:sp>
      <p:graphicFrame>
        <p:nvGraphicFramePr>
          <p:cNvPr id="6" name="Table Placeholder 4"/>
          <p:cNvGraphicFramePr>
            <a:graphicFrameLocks noGrp="1"/>
          </p:cNvGraphicFramePr>
          <p:nvPr>
            <p:ph type="tbl" idx="1"/>
            <p:extLst>
              <p:ext uri="{D42A27DB-BD31-4B8C-83A1-F6EECF244321}">
                <p14:modId xmlns:p14="http://schemas.microsoft.com/office/powerpoint/2010/main" val="3597082638"/>
              </p:ext>
            </p:extLst>
          </p:nvPr>
        </p:nvGraphicFramePr>
        <p:xfrm>
          <a:off x="128048" y="1195526"/>
          <a:ext cx="11946577" cy="3767283"/>
        </p:xfrm>
        <a:graphic>
          <a:graphicData uri="http://schemas.openxmlformats.org/drawingml/2006/table">
            <a:tbl>
              <a:tblPr firstRow="1" bandRow="1">
                <a:tableStyleId>{5C22544A-7EE6-4342-B048-85BDC9FD1C3A}</a:tableStyleId>
              </a:tblPr>
              <a:tblGrid>
                <a:gridCol w="784540">
                  <a:extLst>
                    <a:ext uri="{9D8B030D-6E8A-4147-A177-3AD203B41FA5}">
                      <a16:colId xmlns="" xmlns:a16="http://schemas.microsoft.com/office/drawing/2014/main" val="570476699"/>
                    </a:ext>
                  </a:extLst>
                </a:gridCol>
                <a:gridCol w="6440994">
                  <a:extLst>
                    <a:ext uri="{9D8B030D-6E8A-4147-A177-3AD203B41FA5}">
                      <a16:colId xmlns="" xmlns:a16="http://schemas.microsoft.com/office/drawing/2014/main" val="2618836924"/>
                    </a:ext>
                  </a:extLst>
                </a:gridCol>
                <a:gridCol w="2334586">
                  <a:extLst>
                    <a:ext uri="{9D8B030D-6E8A-4147-A177-3AD203B41FA5}">
                      <a16:colId xmlns="" xmlns:a16="http://schemas.microsoft.com/office/drawing/2014/main" val="3016348962"/>
                    </a:ext>
                  </a:extLst>
                </a:gridCol>
                <a:gridCol w="1217506">
                  <a:extLst>
                    <a:ext uri="{9D8B030D-6E8A-4147-A177-3AD203B41FA5}">
                      <a16:colId xmlns="" xmlns:a16="http://schemas.microsoft.com/office/drawing/2014/main" val="3690116950"/>
                    </a:ext>
                  </a:extLst>
                </a:gridCol>
                <a:gridCol w="1168951">
                  <a:extLst>
                    <a:ext uri="{9D8B030D-6E8A-4147-A177-3AD203B41FA5}">
                      <a16:colId xmlns="" xmlns:a16="http://schemas.microsoft.com/office/drawing/2014/main" val="2952368263"/>
                    </a:ext>
                  </a:extLst>
                </a:gridCol>
              </a:tblGrid>
              <a:tr h="323121">
                <a:tc>
                  <a:txBody>
                    <a:bodyPr/>
                    <a:lstStyle/>
                    <a:p>
                      <a:pPr algn="ctr"/>
                      <a:r>
                        <a:rPr lang="sv-SE" sz="1200" b="1" kern="1200" dirty="0">
                          <a:solidFill>
                            <a:schemeClr val="tx1"/>
                          </a:solidFill>
                          <a:effectLst/>
                          <a:latin typeface="+mn-lt"/>
                          <a:ea typeface="微软雅黑" panose="020B0503020204020204" pitchFamily="34" charset="-122"/>
                          <a:cs typeface="+mn-cs"/>
                        </a:rPr>
                        <a:t>Tdoc</a:t>
                      </a:r>
                      <a:endParaRPr lang="sv-SE" sz="1200" dirty="0">
                        <a:solidFill>
                          <a:schemeClr val="tx1"/>
                        </a:solidFill>
                        <a:latin typeface="+mn-lt"/>
                        <a:ea typeface="微软雅黑" panose="020B0503020204020204" pitchFamily="34" charset="-122"/>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spcAft>
                          <a:spcPts val="0"/>
                        </a:spcAft>
                      </a:pPr>
                      <a:r>
                        <a:rPr lang="sv-SE" sz="1200" b="1" kern="1200" dirty="0" err="1">
                          <a:solidFill>
                            <a:schemeClr val="tx1"/>
                          </a:solidFill>
                          <a:effectLst/>
                          <a:latin typeface="+mn-lt"/>
                          <a:ea typeface="微软雅黑" panose="020B0503020204020204" pitchFamily="34" charset="-122"/>
                          <a:cs typeface="+mn-cs"/>
                        </a:rPr>
                        <a:t>Title</a:t>
                      </a:r>
                      <a:endParaRPr lang="sv-SE" sz="1200" b="1" kern="1200" dirty="0">
                        <a:solidFill>
                          <a:schemeClr val="tx1"/>
                        </a:solidFill>
                        <a:effectLst/>
                        <a:latin typeface="+mn-lt"/>
                        <a:ea typeface="微软雅黑" panose="020B0503020204020204" pitchFamily="34" charset="-122"/>
                        <a:cs typeface="+mn-cs"/>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spcAft>
                          <a:spcPts val="0"/>
                        </a:spcAft>
                      </a:pPr>
                      <a:r>
                        <a:rPr lang="sv-SE" sz="1200" b="1" kern="1200" dirty="0">
                          <a:solidFill>
                            <a:schemeClr val="tx1"/>
                          </a:solidFill>
                          <a:effectLst/>
                          <a:latin typeface="+mn-lt"/>
                          <a:ea typeface="微软雅黑" panose="020B0503020204020204" pitchFamily="34" charset="-122"/>
                          <a:cs typeface="+mn-cs"/>
                        </a:rPr>
                        <a:t>Source</a:t>
                      </a: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spcAft>
                          <a:spcPts val="0"/>
                        </a:spcAft>
                      </a:pPr>
                      <a:r>
                        <a:rPr lang="sv-SE" sz="1200" b="1" kern="1200" dirty="0">
                          <a:solidFill>
                            <a:schemeClr val="tx1"/>
                          </a:solidFill>
                          <a:effectLst/>
                          <a:latin typeface="+mn-lt"/>
                          <a:ea typeface="微软雅黑" panose="020B0503020204020204" pitchFamily="34" charset="-122"/>
                          <a:cs typeface="+mn-cs"/>
                        </a:rPr>
                        <a:t>Decision</a:t>
                      </a: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spcAft>
                          <a:spcPts val="0"/>
                        </a:spcAft>
                      </a:pPr>
                      <a:r>
                        <a:rPr lang="sv-SE" sz="1200" b="1" kern="1200" dirty="0" smtClean="0">
                          <a:solidFill>
                            <a:schemeClr val="tx1"/>
                          </a:solidFill>
                          <a:effectLst/>
                          <a:latin typeface="+mn-lt"/>
                          <a:ea typeface="微软雅黑" panose="020B0503020204020204" pitchFamily="34" charset="-122"/>
                          <a:cs typeface="+mn-cs"/>
                        </a:rPr>
                        <a:t>Reply In</a:t>
                      </a:r>
                      <a:endParaRPr lang="sv-SE" sz="1200" b="1" kern="1200" dirty="0">
                        <a:solidFill>
                          <a:schemeClr val="tx1"/>
                        </a:solidFill>
                        <a:effectLst/>
                        <a:latin typeface="+mn-lt"/>
                        <a:ea typeface="微软雅黑" panose="020B0503020204020204" pitchFamily="34" charset="-122"/>
                        <a:cs typeface="+mn-cs"/>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 xmlns:a16="http://schemas.microsoft.com/office/drawing/2014/main" val="4283687663"/>
                  </a:ext>
                </a:extLst>
              </a:tr>
              <a:tr h="174454">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S5-221471</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Resubmitted LS on MINT functionality for Disaster Roaming</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S2-2108172</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noted</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zh-CN" sz="1000">
                        <a:effectLst/>
                        <a:latin typeface="Times New Roman" panose="02020603050405020304" pitchFamily="18"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19810">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S5-221472</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Reply LS ccSA5 on LS on MINT functionality for Disaster Roaming</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S3-214342</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noted</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zh-CN" sz="1000">
                        <a:effectLst/>
                        <a:latin typeface="Times New Roman" panose="02020603050405020304" pitchFamily="18"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17411">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S5-221473</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Reply LS ccSA5 on LS on MINT functionality for Disaster Roaming</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S3-214416</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noted</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zh-CN" sz="1000">
                        <a:effectLst/>
                        <a:latin typeface="Times New Roman" panose="02020603050405020304" pitchFamily="18"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79044">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S5-221474</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Reply LS ccSA5 on QoE report handling at QoE pause</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S3-214458</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noted</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zh-CN" sz="1000">
                        <a:effectLst/>
                        <a:latin typeface="Times New Roman" panose="02020603050405020304" pitchFamily="18"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94607">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S5-221475</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Resubmitted LS on TS 28.404/TS 28.405 Clarification</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S4-211234</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postponed</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zh-CN" sz="1000">
                        <a:effectLst/>
                        <a:latin typeface="Times New Roman" panose="02020603050405020304" pitchFamily="18"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94607">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S5-221476</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Resubmitted LS on slicing management aspects in relation to SEAL</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S6-210709</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replied to</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S5-221548</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94607">
                <a:tc>
                  <a:txBody>
                    <a:bodyPr/>
                    <a:lstStyle/>
                    <a:p>
                      <a:pPr>
                        <a:spcAft>
                          <a:spcPts val="0"/>
                        </a:spcAft>
                      </a:pPr>
                      <a:r>
                        <a:rPr lang="en-US" sz="1100" dirty="0">
                          <a:solidFill>
                            <a:srgbClr val="000000"/>
                          </a:solidFill>
                          <a:effectLst/>
                          <a:latin typeface="Calibri" panose="020F0502020204030204" pitchFamily="34" charset="0"/>
                          <a:ea typeface="宋体" panose="02010600030101010101" pitchFamily="2" charset="-122"/>
                        </a:rPr>
                        <a:t>S5-221477</a:t>
                      </a:r>
                      <a:endParaRPr lang="zh-CN" sz="1100" dirty="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Resubmitted LS on network slice management service consumption</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S6-212460</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replied to</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en-US" sz="1100" smtClean="0">
                          <a:solidFill>
                            <a:srgbClr val="000000"/>
                          </a:solidFill>
                          <a:effectLst/>
                          <a:latin typeface="Calibri" panose="020F0502020204030204" pitchFamily="34" charset="0"/>
                          <a:ea typeface="宋体" panose="02010600030101010101" pitchFamily="2" charset="-122"/>
                        </a:rPr>
                        <a:t>S5-221560</a:t>
                      </a:r>
                      <a:endParaRPr lang="zh-CN" sz="1100" dirty="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08322">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S5-221478</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LS/r on autonomous network levels (reply to 3GPP TSG SA5-S5-215539)</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ITU-T SG2</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replied to</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S5-221492</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94607">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S5-221479</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LS on the Consent of Recommendation ITU-T M.3381 (ex. M.resm-AI), "Requirements for energy saving management of 5G RAN system with AI"</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ITU-T SG2</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replied to</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S5-221502</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94607">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S5-221480</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LS on consideration of a new work on ITU-T M.fcnhe: "Framework of communication network health evaluation"</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ITU-T SG2</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noted</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zh-CN" sz="1000">
                        <a:effectLst/>
                        <a:latin typeface="Times New Roman" panose="02020603050405020304" pitchFamily="18"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94607">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S5-221481</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LS/r on methodology harmonization update (reply to 3GPP TSG SA5-S5-215481)</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ITU-T SG2</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postponed</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zh-CN" sz="1000">
                        <a:effectLst/>
                        <a:latin typeface="Times New Roman" panose="02020603050405020304" pitchFamily="18"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94607">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S5-221482</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LS on ongoing work within ITU-T Study Group 3 (SG3) on new Technical Report on “IMT2020-Related Policy Considering MVNOs”</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ITU-T SG3</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noted</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zh-CN" sz="1000">
                        <a:effectLst/>
                        <a:latin typeface="Times New Roman" panose="02020603050405020304" pitchFamily="18"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94607">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S5-221483</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LS on Energy Efficiency as guiding principle for new solutions</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SP-211621</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replied to</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S5-221501</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94607">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S5-221485</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Multi-SDO Autonomous Networks (AN) Formal Liaison: Notification of Open Presentation 14th Jan and 21st February 2022 (postponed December) formal meeting #15 Ref AN-SDO2022-01 rev 1</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TM Forum</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noted</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zh-CN" sz="1000">
                        <a:effectLst/>
                        <a:latin typeface="Times New Roman" panose="02020603050405020304" pitchFamily="18"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94607">
                <a:tc>
                  <a:txBody>
                    <a:bodyPr/>
                    <a:lstStyle/>
                    <a:p>
                      <a:pPr>
                        <a:spcAft>
                          <a:spcPts val="0"/>
                        </a:spcAft>
                      </a:pPr>
                      <a:r>
                        <a:rPr lang="en-US" sz="1100" dirty="0">
                          <a:solidFill>
                            <a:srgbClr val="000000"/>
                          </a:solidFill>
                          <a:effectLst/>
                          <a:latin typeface="Calibri" panose="020F0502020204030204" pitchFamily="34" charset="0"/>
                          <a:ea typeface="宋体" panose="02010600030101010101" pitchFamily="2" charset="-122"/>
                        </a:rPr>
                        <a:t>S5-221491</a:t>
                      </a:r>
                      <a:endParaRPr lang="zh-CN" sz="1100" dirty="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Reply LS ccSA5 to GSMA Operator Platform Group on edge computing definition and integration</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SP-220003</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noted</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zh-CN" sz="1000" dirty="0">
                        <a:effectLst/>
                        <a:latin typeface="Times New Roman" panose="02020603050405020304" pitchFamily="18"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Tree>
    <p:extLst>
      <p:ext uri="{BB962C8B-B14F-4D97-AF65-F5344CB8AC3E}">
        <p14:creationId xmlns:p14="http://schemas.microsoft.com/office/powerpoint/2010/main" val="269858458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7680" y="116142"/>
            <a:ext cx="9112251" cy="760744"/>
          </a:xfrm>
        </p:spPr>
        <p:txBody>
          <a:bodyPr/>
          <a:lstStyle/>
          <a:p>
            <a:r>
              <a:rPr lang="sv-SE" dirty="0"/>
              <a:t>Outgoing </a:t>
            </a:r>
            <a:r>
              <a:rPr lang="sv-SE" dirty="0" smtClean="0"/>
              <a:t>LSs</a:t>
            </a:r>
            <a:endParaRPr lang="sv-SE" dirty="0"/>
          </a:p>
        </p:txBody>
      </p:sp>
      <p:graphicFrame>
        <p:nvGraphicFramePr>
          <p:cNvPr id="5" name="Table Placeholder 4"/>
          <p:cNvGraphicFramePr>
            <a:graphicFrameLocks noGrp="1"/>
          </p:cNvGraphicFramePr>
          <p:nvPr>
            <p:ph type="tbl" idx="1"/>
            <p:extLst>
              <p:ext uri="{D42A27DB-BD31-4B8C-83A1-F6EECF244321}">
                <p14:modId xmlns:p14="http://schemas.microsoft.com/office/powerpoint/2010/main" val="2295194482"/>
              </p:ext>
            </p:extLst>
          </p:nvPr>
        </p:nvGraphicFramePr>
        <p:xfrm>
          <a:off x="426491" y="1368213"/>
          <a:ext cx="11310980" cy="2807969"/>
        </p:xfrm>
        <a:graphic>
          <a:graphicData uri="http://schemas.openxmlformats.org/drawingml/2006/table">
            <a:tbl>
              <a:tblPr firstRow="1" bandRow="1">
                <a:tableStyleId>{5C22544A-7EE6-4342-B048-85BDC9FD1C3A}</a:tableStyleId>
              </a:tblPr>
              <a:tblGrid>
                <a:gridCol w="1088400">
                  <a:extLst>
                    <a:ext uri="{9D8B030D-6E8A-4147-A177-3AD203B41FA5}">
                      <a16:colId xmlns="" xmlns:a16="http://schemas.microsoft.com/office/drawing/2014/main" val="570476699"/>
                    </a:ext>
                  </a:extLst>
                </a:gridCol>
                <a:gridCol w="4989642">
                  <a:extLst>
                    <a:ext uri="{9D8B030D-6E8A-4147-A177-3AD203B41FA5}">
                      <a16:colId xmlns="" xmlns:a16="http://schemas.microsoft.com/office/drawing/2014/main" val="2618836924"/>
                    </a:ext>
                  </a:extLst>
                </a:gridCol>
                <a:gridCol w="1837341"/>
                <a:gridCol w="2146137">
                  <a:extLst>
                    <a:ext uri="{9D8B030D-6E8A-4147-A177-3AD203B41FA5}">
                      <a16:colId xmlns="" xmlns:a16="http://schemas.microsoft.com/office/drawing/2014/main" val="3690116950"/>
                    </a:ext>
                  </a:extLst>
                </a:gridCol>
                <a:gridCol w="1249460">
                  <a:extLst>
                    <a:ext uri="{9D8B030D-6E8A-4147-A177-3AD203B41FA5}">
                      <a16:colId xmlns="" xmlns:a16="http://schemas.microsoft.com/office/drawing/2014/main" val="2952368263"/>
                    </a:ext>
                  </a:extLst>
                </a:gridCol>
              </a:tblGrid>
              <a:tr h="429141">
                <a:tc>
                  <a:txBody>
                    <a:bodyPr/>
                    <a:lstStyle/>
                    <a:p>
                      <a:pPr algn="ctr">
                        <a:spcAft>
                          <a:spcPts val="0"/>
                        </a:spcAft>
                      </a:pPr>
                      <a:r>
                        <a:rPr lang="en-US" sz="1100" b="1" dirty="0" err="1">
                          <a:solidFill>
                            <a:srgbClr val="000000"/>
                          </a:solidFill>
                          <a:effectLst/>
                          <a:latin typeface="Calibri" panose="020F0502020204030204" pitchFamily="34" charset="0"/>
                          <a:ea typeface="宋体" panose="02010600030101010101" pitchFamily="2" charset="-122"/>
                        </a:rPr>
                        <a:t>Tdoc</a:t>
                      </a:r>
                      <a:endParaRPr lang="en-US" sz="1100" dirty="0">
                        <a:effectLst/>
                        <a:latin typeface="Calibri" panose="020F0502020204030204" pitchFamily="34" charset="0"/>
                        <a:ea typeface="宋体" panose="02010600030101010101" pitchFamily="2" charset="-122"/>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spcAft>
                          <a:spcPts val="0"/>
                        </a:spcAft>
                      </a:pPr>
                      <a:r>
                        <a:rPr lang="en-US" sz="1100" b="1">
                          <a:solidFill>
                            <a:srgbClr val="000000"/>
                          </a:solidFill>
                          <a:effectLst/>
                          <a:latin typeface="Calibri" panose="020F0502020204030204" pitchFamily="34" charset="0"/>
                          <a:ea typeface="宋体" panose="02010600030101010101" pitchFamily="2" charset="-122"/>
                        </a:rPr>
                        <a:t>Title</a:t>
                      </a:r>
                      <a:endParaRPr lang="en-US" sz="1100">
                        <a:effectLst/>
                        <a:latin typeface="Calibri" panose="020F0502020204030204" pitchFamily="34" charset="0"/>
                        <a:ea typeface="宋体" panose="02010600030101010101" pitchFamily="2" charset="-122"/>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spcAft>
                          <a:spcPts val="0"/>
                        </a:spcAft>
                      </a:pPr>
                      <a:r>
                        <a:rPr lang="en-US" sz="1100" b="1">
                          <a:solidFill>
                            <a:srgbClr val="000000"/>
                          </a:solidFill>
                          <a:effectLst/>
                          <a:latin typeface="Calibri" panose="020F0502020204030204" pitchFamily="34" charset="0"/>
                          <a:ea typeface="宋体" panose="02010600030101010101" pitchFamily="2" charset="-122"/>
                        </a:rPr>
                        <a:t>To</a:t>
                      </a:r>
                      <a:endParaRPr lang="en-US" sz="1100">
                        <a:effectLst/>
                        <a:latin typeface="Calibri" panose="020F0502020204030204" pitchFamily="34" charset="0"/>
                        <a:ea typeface="宋体" panose="02010600030101010101" pitchFamily="2" charset="-122"/>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spcAft>
                          <a:spcPts val="0"/>
                        </a:spcAft>
                      </a:pPr>
                      <a:r>
                        <a:rPr lang="en-US" sz="1100" b="1">
                          <a:solidFill>
                            <a:srgbClr val="000000"/>
                          </a:solidFill>
                          <a:effectLst/>
                          <a:latin typeface="Calibri" panose="020F0502020204030204" pitchFamily="34" charset="0"/>
                          <a:ea typeface="宋体" panose="02010600030101010101" pitchFamily="2" charset="-122"/>
                        </a:rPr>
                        <a:t>Cc</a:t>
                      </a:r>
                      <a:endParaRPr lang="en-US" sz="1100">
                        <a:effectLst/>
                        <a:latin typeface="Calibri" panose="020F0502020204030204" pitchFamily="34" charset="0"/>
                        <a:ea typeface="宋体" panose="02010600030101010101" pitchFamily="2" charset="-122"/>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spcAft>
                          <a:spcPts val="0"/>
                        </a:spcAft>
                      </a:pPr>
                      <a:r>
                        <a:rPr lang="en-US" sz="1100" b="1">
                          <a:solidFill>
                            <a:srgbClr val="000000"/>
                          </a:solidFill>
                          <a:effectLst/>
                          <a:latin typeface="Calibri" panose="020F0502020204030204" pitchFamily="34" charset="0"/>
                          <a:ea typeface="宋体" panose="02010600030101010101" pitchFamily="2" charset="-122"/>
                        </a:rPr>
                        <a:t>ReplyTo</a:t>
                      </a:r>
                      <a:endParaRPr lang="en-US" sz="1100">
                        <a:effectLst/>
                        <a:latin typeface="Calibri" panose="020F0502020204030204" pitchFamily="34" charset="0"/>
                        <a:ea typeface="宋体" panose="02010600030101010101" pitchFamily="2" charset="-122"/>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 xmlns:a16="http://schemas.microsoft.com/office/drawing/2014/main" val="4283687663"/>
                  </a:ext>
                </a:extLst>
              </a:tr>
              <a:tr h="234839">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S5-221492</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Reply to: LS/r on autonomous network levels (reply to 3GPP TSG SA5-S5-215539)</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ITU-T SG2</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S5-221478</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96369">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S5-221493</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Reply to: Liaison: AN LS22: 0001 TM Forum, AN team Response, to liaison S5-215486</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TM Forum</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SA</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S5-221456</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13049">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S5-221501</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Reply LS to SA on energy efficiency as guiding principle for new solutions</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SA</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r>
                        <a:rPr lang="fr-FR" sz="1100">
                          <a:solidFill>
                            <a:srgbClr val="000000"/>
                          </a:solidFill>
                          <a:effectLst/>
                          <a:latin typeface="Calibri" panose="020F0502020204030204" pitchFamily="34" charset="0"/>
                          <a:ea typeface="宋体" panose="02010600030101010101" pitchFamily="2" charset="-122"/>
                        </a:rPr>
                        <a:t>RAN, CT, SA1, SA2, SA3, SA4, SA6, RAN1, RAN2, RAN3, RAN4, RAN5, CT1, CT3, CT4, CT6</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S5-221483</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90027">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S5-221502</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r>
                        <a:rPr lang="fr-FR" sz="1100">
                          <a:solidFill>
                            <a:srgbClr val="000000"/>
                          </a:solidFill>
                          <a:effectLst/>
                          <a:latin typeface="Calibri" panose="020F0502020204030204" pitchFamily="34" charset="0"/>
                          <a:ea typeface="宋体" panose="02010600030101010101" pitchFamily="2" charset="-122"/>
                        </a:rPr>
                        <a:t>Reply LS on Recommendation ITU-T M.3381</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ITU-T SG2</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r>
                        <a:rPr lang="fr-FR" sz="1100">
                          <a:solidFill>
                            <a:srgbClr val="000000"/>
                          </a:solidFill>
                          <a:effectLst/>
                          <a:latin typeface="Calibri" panose="020F0502020204030204" pitchFamily="34" charset="0"/>
                          <a:ea typeface="宋体" panose="02010600030101010101" pitchFamily="2" charset="-122"/>
                        </a:rPr>
                        <a:t>ITU-T SG5, ITU-R WP 5D, TSG SA</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S5-221479</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20389">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S5-221548</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Reply LS on slicing management aspects in relation to SEAL</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SA6</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SA2, SA</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S5-221476</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80452">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S5-221560</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Reply LS on network slice management service consumption</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SA6</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SA2</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S5-221477</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80452">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S5-221657</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LSout on Enhancement on Charging Identifier Uniqueness Mechanism</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CT4</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CT3</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80452">
                <a:tc>
                  <a:txBody>
                    <a:bodyPr/>
                    <a:lstStyle/>
                    <a:p>
                      <a:pPr>
                        <a:spcAft>
                          <a:spcPts val="0"/>
                        </a:spcAft>
                      </a:pPr>
                      <a:r>
                        <a:rPr lang="en-US" sz="1100" dirty="0">
                          <a:solidFill>
                            <a:srgbClr val="000000"/>
                          </a:solidFill>
                          <a:effectLst/>
                          <a:latin typeface="Calibri" panose="020F0502020204030204" pitchFamily="34" charset="0"/>
                          <a:ea typeface="宋体" panose="02010600030101010101" pitchFamily="2" charset="-122"/>
                        </a:rPr>
                        <a:t>S5-221680</a:t>
                      </a:r>
                      <a:endParaRPr lang="zh-CN" sz="1100" dirty="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LS on 3GPP SA5 work on 5G network energy efficiency and energy saving</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GSMA, NGMN, ITU-T SG5, ETSI TC EE, ETSI ISG NFV</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3GPP SA, SA2, RAN</a:t>
                      </a:r>
                      <a:endParaRPr lang="zh-CN" sz="110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r>
                        <a:rPr lang="en-US" sz="1100" dirty="0">
                          <a:solidFill>
                            <a:srgbClr val="000000"/>
                          </a:solidFill>
                          <a:effectLst/>
                          <a:latin typeface="Calibri" panose="020F0502020204030204" pitchFamily="34" charset="0"/>
                          <a:ea typeface="宋体" panose="02010600030101010101" pitchFamily="2" charset="-122"/>
                        </a:rPr>
                        <a:t>-</a:t>
                      </a:r>
                      <a:endParaRPr lang="zh-CN" sz="1100" dirty="0">
                        <a:effectLst/>
                        <a:latin typeface="Calibri" panose="020F0502020204030204" pitchFamily="34" charset="0"/>
                        <a:ea typeface="宋体" panose="02010600030101010101" pitchFamily="2" charset="-122"/>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139763649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4"/>
          <p:cNvSpPr>
            <a:spLocks noChangeArrowheads="1"/>
          </p:cNvSpPr>
          <p:nvPr/>
        </p:nvSpPr>
        <p:spPr bwMode="auto">
          <a:xfrm>
            <a:off x="573206" y="260350"/>
            <a:ext cx="9253182" cy="790528"/>
          </a:xfrm>
          <a:prstGeom prst="rect">
            <a:avLst/>
          </a:prstGeom>
          <a:noFill/>
          <a:ln w="12700">
            <a:noFill/>
            <a:miter lim="800000"/>
            <a:headEnd/>
            <a:tailEnd/>
          </a:ln>
        </p:spPr>
        <p:txBody>
          <a:bodyPr lIns="90488" tIns="44450" rIns="90488" bIns="44450" anchor="ctr"/>
          <a:lstStyle/>
          <a:p>
            <a:pPr algn="ctr">
              <a:defRPr/>
            </a:pPr>
            <a:r>
              <a:rPr lang="en-US" altLang="zh-CN" sz="3200" kern="0" dirty="0" smtClean="0">
                <a:solidFill>
                  <a:srgbClr val="FF0000"/>
                </a:solidFill>
                <a:latin typeface="Calibri"/>
                <a:cs typeface="+mj-cs"/>
              </a:rPr>
              <a:t>Revised Rel-17 Work Items / Study Items</a:t>
            </a:r>
          </a:p>
        </p:txBody>
      </p:sp>
      <p:graphicFrame>
        <p:nvGraphicFramePr>
          <p:cNvPr id="3" name="表格 2"/>
          <p:cNvGraphicFramePr>
            <a:graphicFrameLocks noGrp="1"/>
          </p:cNvGraphicFramePr>
          <p:nvPr>
            <p:extLst>
              <p:ext uri="{D42A27DB-BD31-4B8C-83A1-F6EECF244321}">
                <p14:modId xmlns:p14="http://schemas.microsoft.com/office/powerpoint/2010/main" val="656497691"/>
              </p:ext>
            </p:extLst>
          </p:nvPr>
        </p:nvGraphicFramePr>
        <p:xfrm>
          <a:off x="682190" y="1399135"/>
          <a:ext cx="10706827" cy="3594554"/>
        </p:xfrm>
        <a:graphic>
          <a:graphicData uri="http://schemas.openxmlformats.org/drawingml/2006/table">
            <a:tbl>
              <a:tblPr/>
              <a:tblGrid>
                <a:gridCol w="1203025"/>
                <a:gridCol w="1014248"/>
                <a:gridCol w="834337"/>
                <a:gridCol w="2934936"/>
                <a:gridCol w="4720281"/>
              </a:tblGrid>
              <a:tr h="382438">
                <a:tc>
                  <a:txBody>
                    <a:bodyPr/>
                    <a:lstStyle/>
                    <a:p>
                      <a:pPr marL="72000" marR="0" lvl="0" indent="0" algn="ctr" defTabSz="914400" rtl="0" eaLnBrk="1" fontAlgn="base" latinLnBrk="0" hangingPunct="1">
                        <a:lnSpc>
                          <a:spcPct val="100000"/>
                        </a:lnSpc>
                        <a:spcBef>
                          <a:spcPct val="0"/>
                        </a:spcBef>
                        <a:spcAft>
                          <a:spcPct val="0"/>
                        </a:spcAft>
                        <a:buClrTx/>
                        <a:buSzTx/>
                        <a:buFontTx/>
                        <a:buNone/>
                        <a:tabLst/>
                      </a:pPr>
                      <a:r>
                        <a:rPr kumimoji="0" lang="en-GB" altLang="zh-CN" sz="1100" b="1" i="0" u="none" strike="noStrike" cap="none" normalizeH="0" baseline="0" dirty="0" err="1" smtClean="0">
                          <a:ln>
                            <a:noFill/>
                          </a:ln>
                          <a:solidFill>
                            <a:schemeClr val="tx1"/>
                          </a:solidFill>
                          <a:effectLst/>
                          <a:latin typeface="Calibri" pitchFamily="34" charset="0"/>
                          <a:ea typeface="宋体" pitchFamily="2" charset="-122"/>
                          <a:cs typeface="Arial" charset="0"/>
                        </a:rPr>
                        <a:t>Tdoc</a:t>
                      </a:r>
                      <a:endParaRPr kumimoji="0" lang="en-GB" altLang="zh-CN" sz="1100" b="1" i="0" u="none" strike="noStrike" cap="none" normalizeH="0" baseline="0" dirty="0">
                        <a:ln>
                          <a:noFill/>
                        </a:ln>
                        <a:solidFill>
                          <a:schemeClr val="tx1"/>
                        </a:solidFill>
                        <a:effectLst/>
                        <a:latin typeface="Calibri" pitchFamily="34" charset="0"/>
                        <a:ea typeface="宋体" pitchFamily="2" charset="-122"/>
                        <a:cs typeface="Arial" charset="0"/>
                      </a:endParaRPr>
                    </a:p>
                  </a:txBody>
                  <a:tcPr marL="1440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72000" marR="0" lvl="0" indent="0" algn="ctr" defTabSz="914400" rtl="0" eaLnBrk="1" fontAlgn="base" latinLnBrk="0" hangingPunct="1">
                        <a:lnSpc>
                          <a:spcPct val="100000"/>
                        </a:lnSpc>
                        <a:spcBef>
                          <a:spcPct val="0"/>
                        </a:spcBef>
                        <a:spcAft>
                          <a:spcPct val="0"/>
                        </a:spcAft>
                        <a:buClrTx/>
                        <a:buSzTx/>
                        <a:buFontTx/>
                        <a:buNone/>
                        <a:tabLst/>
                      </a:pPr>
                      <a:r>
                        <a:rPr kumimoji="0" lang="en-GB" altLang="zh-CN" sz="1100" b="1" i="0" u="none" strike="noStrike" cap="none" normalizeH="0" baseline="0" dirty="0" smtClean="0">
                          <a:ln>
                            <a:noFill/>
                          </a:ln>
                          <a:solidFill>
                            <a:schemeClr val="tx1"/>
                          </a:solidFill>
                          <a:effectLst/>
                          <a:latin typeface="Calibri" pitchFamily="34" charset="0"/>
                          <a:ea typeface="宋体" pitchFamily="2" charset="-122"/>
                          <a:cs typeface="Arial" charset="0"/>
                        </a:rPr>
                        <a:t>Type</a:t>
                      </a:r>
                      <a:endParaRPr kumimoji="0" lang="en-GB" altLang="zh-CN" sz="1100" b="1" i="0" u="none" strike="noStrike" cap="none" normalizeH="0" baseline="0" dirty="0">
                        <a:ln>
                          <a:noFill/>
                        </a:ln>
                        <a:solidFill>
                          <a:schemeClr val="tx1"/>
                        </a:solidFill>
                        <a:effectLst/>
                        <a:latin typeface="Calibri" pitchFamily="34" charset="0"/>
                        <a:ea typeface="宋体" pitchFamily="2" charset="-122"/>
                        <a:cs typeface="Arial" charset="0"/>
                      </a:endParaRPr>
                    </a:p>
                  </a:txBody>
                  <a:tcPr marL="1440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72000" marR="0" lvl="0" indent="0" algn="ctr" defTabSz="914400" rtl="0" eaLnBrk="1" fontAlgn="base" latinLnBrk="0" hangingPunct="1">
                        <a:lnSpc>
                          <a:spcPct val="100000"/>
                        </a:lnSpc>
                        <a:spcBef>
                          <a:spcPct val="0"/>
                        </a:spcBef>
                        <a:spcAft>
                          <a:spcPct val="0"/>
                        </a:spcAft>
                        <a:buClrTx/>
                        <a:buSzTx/>
                        <a:buFontTx/>
                        <a:buNone/>
                        <a:tabLst/>
                      </a:pPr>
                      <a:r>
                        <a:rPr kumimoji="0" lang="en-GB" altLang="zh-CN" sz="1100" b="1" i="0" u="none" strike="noStrike" cap="none" normalizeH="0" baseline="0" dirty="0" smtClean="0">
                          <a:ln>
                            <a:noFill/>
                          </a:ln>
                          <a:solidFill>
                            <a:schemeClr val="tx1"/>
                          </a:solidFill>
                          <a:effectLst/>
                          <a:latin typeface="Calibri" pitchFamily="34" charset="0"/>
                          <a:ea typeface="宋体" pitchFamily="2" charset="-122"/>
                          <a:cs typeface="Arial" charset="0"/>
                        </a:rPr>
                        <a:t>Release</a:t>
                      </a:r>
                      <a:endParaRPr kumimoji="0" lang="en-GB" altLang="zh-CN" sz="1100" b="1" i="0" u="none" strike="noStrike" cap="none" normalizeH="0" baseline="0" dirty="0">
                        <a:ln>
                          <a:noFill/>
                        </a:ln>
                        <a:solidFill>
                          <a:schemeClr val="tx1"/>
                        </a:solidFill>
                        <a:effectLst/>
                        <a:latin typeface="Calibri" pitchFamily="34" charset="0"/>
                        <a:ea typeface="宋体" pitchFamily="2" charset="-122"/>
                        <a:cs typeface="Arial" charset="0"/>
                      </a:endParaRPr>
                    </a:p>
                  </a:txBody>
                  <a:tcPr marL="1440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72000" marR="0" lvl="0" indent="0" algn="ctr" defTabSz="914400" rtl="0" eaLnBrk="1" fontAlgn="base" latinLnBrk="0" hangingPunct="1">
                        <a:lnSpc>
                          <a:spcPct val="100000"/>
                        </a:lnSpc>
                        <a:spcBef>
                          <a:spcPct val="0"/>
                        </a:spcBef>
                        <a:spcAft>
                          <a:spcPct val="0"/>
                        </a:spcAft>
                        <a:buClrTx/>
                        <a:buSzTx/>
                        <a:buFontTx/>
                        <a:buNone/>
                        <a:tabLst/>
                      </a:pPr>
                      <a:r>
                        <a:rPr kumimoji="0" lang="en-GB" altLang="zh-CN" sz="1100" b="1" i="0" u="none" strike="noStrike" cap="none" normalizeH="0" baseline="0" dirty="0">
                          <a:ln>
                            <a:noFill/>
                          </a:ln>
                          <a:solidFill>
                            <a:schemeClr val="tx1"/>
                          </a:solidFill>
                          <a:effectLst/>
                          <a:latin typeface="Calibri" pitchFamily="34" charset="0"/>
                          <a:ea typeface="宋体" pitchFamily="2" charset="-122"/>
                          <a:cs typeface="Arial" charset="0"/>
                        </a:rPr>
                        <a:t>Title</a:t>
                      </a:r>
                    </a:p>
                  </a:txBody>
                  <a:tcPr marL="1440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72000" marR="0" lvl="0" indent="0" algn="ctr" defTabSz="914400" rtl="0" eaLnBrk="1" fontAlgn="base" latinLnBrk="0" hangingPunct="1">
                        <a:lnSpc>
                          <a:spcPct val="100000"/>
                        </a:lnSpc>
                        <a:spcBef>
                          <a:spcPct val="0"/>
                        </a:spcBef>
                        <a:spcAft>
                          <a:spcPct val="0"/>
                        </a:spcAft>
                        <a:buClrTx/>
                        <a:buSzTx/>
                        <a:buFontTx/>
                        <a:buNone/>
                        <a:tabLst/>
                      </a:pPr>
                      <a:r>
                        <a:rPr kumimoji="0" lang="en-GB" altLang="zh-CN" sz="1100" b="1" i="0" u="none" strike="noStrike" cap="none" normalizeH="0" baseline="0" dirty="0" smtClean="0">
                          <a:ln>
                            <a:noFill/>
                          </a:ln>
                          <a:solidFill>
                            <a:schemeClr val="tx1"/>
                          </a:solidFill>
                          <a:effectLst/>
                          <a:latin typeface="Calibri" pitchFamily="34" charset="0"/>
                          <a:ea typeface="宋体" pitchFamily="2" charset="-122"/>
                          <a:cs typeface="Arial" charset="0"/>
                        </a:rPr>
                        <a:t>Source</a:t>
                      </a:r>
                      <a:endParaRPr kumimoji="0" lang="en-GB" altLang="zh-CN" sz="1100" b="1" i="0" u="none" strike="noStrike" cap="none" normalizeH="0" baseline="0" dirty="0">
                        <a:ln>
                          <a:noFill/>
                        </a:ln>
                        <a:solidFill>
                          <a:schemeClr val="tx1"/>
                        </a:solidFill>
                        <a:effectLst/>
                        <a:latin typeface="Calibri" pitchFamily="34" charset="0"/>
                        <a:ea typeface="宋体" pitchFamily="2" charset="-122"/>
                        <a:cs typeface="Arial" charset="0"/>
                      </a:endParaRPr>
                    </a:p>
                  </a:txBody>
                  <a:tcPr marL="1440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92D050"/>
                    </a:solidFill>
                  </a:tcPr>
                </a:tc>
              </a:tr>
              <a:tr h="337484">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1200" dirty="0" smtClean="0">
                          <a:effectLst/>
                          <a:latin typeface="+mn-lt"/>
                          <a:hlinkClick r:id="rId3" action="ppaction://hlinkfile"/>
                        </a:rPr>
                        <a:t>S5‑221738</a:t>
                      </a:r>
                      <a:endParaRPr lang="en-US" altLang="zh-CN" sz="1200" dirty="0" smtClean="0">
                        <a:effectLst/>
                        <a:latin typeface="+mn-lt"/>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1200" kern="1200" dirty="0" smtClean="0">
                          <a:solidFill>
                            <a:schemeClr val="tx1"/>
                          </a:solidFill>
                          <a:effectLst/>
                          <a:latin typeface="+mn-lt"/>
                          <a:ea typeface="+mn-ea"/>
                          <a:cs typeface="+mn-cs"/>
                        </a:rPr>
                        <a:t>Revised WID</a:t>
                      </a:r>
                      <a:endParaRPr lang="en-US" altLang="zh-CN" sz="1200" kern="1200" dirty="0">
                        <a:solidFill>
                          <a:schemeClr val="tx1"/>
                        </a:solidFill>
                        <a:effectLst/>
                        <a:latin typeface="+mn-lt"/>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algn="l" defTabSz="1219170" rtl="0" eaLnBrk="1" latinLnBrk="0" hangingPunct="1"/>
                      <a:r>
                        <a:rPr lang="en-US" altLang="zh-CN" sz="1200" kern="1200" dirty="0" smtClean="0">
                          <a:solidFill>
                            <a:schemeClr val="tx1"/>
                          </a:solidFill>
                          <a:effectLst/>
                          <a:latin typeface="+mn-lt"/>
                          <a:ea typeface="+mn-ea"/>
                          <a:cs typeface="+mn-cs"/>
                        </a:rPr>
                        <a:t>Rel-17</a:t>
                      </a:r>
                      <a:endParaRPr lang="en-US" sz="1200" kern="1200" dirty="0">
                        <a:solidFill>
                          <a:schemeClr val="tx1"/>
                        </a:solidFill>
                        <a:effectLst/>
                        <a:latin typeface="+mn-lt"/>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r>
                        <a:rPr lang="en-US" sz="1100" dirty="0">
                          <a:effectLst/>
                          <a:latin typeface="+mn-lt"/>
                        </a:rPr>
                        <a:t>Revised work item on management of the enhanced tenant concept</a:t>
                      </a:r>
                      <a:endParaRPr lang="en-US" sz="4000" dirty="0">
                        <a:latin typeface="+mn-lt"/>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r>
                        <a:rPr lang="en-US" sz="1100" dirty="0">
                          <a:effectLst/>
                          <a:latin typeface="+mn-lt"/>
                        </a:rPr>
                        <a:t>Huawei</a:t>
                      </a:r>
                      <a:endParaRPr lang="en-US" sz="4000" dirty="0">
                        <a:latin typeface="+mn-lt"/>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r>
              <a:tr h="284762">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1200" dirty="0" smtClean="0">
                          <a:effectLst/>
                          <a:latin typeface="+mn-lt"/>
                          <a:hlinkClick r:id="rId4" action="ppaction://hlinkfile"/>
                        </a:rPr>
                        <a:t>S5‑221576</a:t>
                      </a:r>
                      <a:endParaRPr lang="en-US" altLang="zh-CN" sz="1200" dirty="0" smtClean="0">
                        <a:latin typeface="+mn-lt"/>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1200" kern="1200" dirty="0" smtClean="0">
                          <a:solidFill>
                            <a:schemeClr val="tx1"/>
                          </a:solidFill>
                          <a:effectLst/>
                          <a:latin typeface="+mn-lt"/>
                          <a:ea typeface="+mn-ea"/>
                          <a:cs typeface="+mn-cs"/>
                        </a:rPr>
                        <a:t>Revised WID</a:t>
                      </a:r>
                      <a:endParaRPr lang="en-US" altLang="zh-CN" sz="1200" kern="1200" dirty="0">
                        <a:solidFill>
                          <a:schemeClr val="tx1"/>
                        </a:solidFill>
                        <a:effectLst/>
                        <a:latin typeface="+mn-lt"/>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algn="l" defTabSz="1219170" rtl="0" eaLnBrk="1" latinLnBrk="0" hangingPunct="1"/>
                      <a:r>
                        <a:rPr lang="en-US" altLang="zh-CN" sz="1200" kern="1200" dirty="0" smtClean="0">
                          <a:solidFill>
                            <a:schemeClr val="tx1"/>
                          </a:solidFill>
                          <a:effectLst/>
                          <a:latin typeface="+mn-lt"/>
                          <a:ea typeface="+mn-ea"/>
                          <a:cs typeface="+mn-cs"/>
                        </a:rPr>
                        <a:t>Rel-17</a:t>
                      </a:r>
                      <a:endParaRPr lang="en-US" sz="1200" kern="1200" dirty="0">
                        <a:solidFill>
                          <a:schemeClr val="tx1"/>
                        </a:solidFill>
                        <a:effectLst/>
                        <a:latin typeface="+mn-lt"/>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r>
                        <a:rPr lang="en-US" sz="1100">
                          <a:effectLst/>
                          <a:latin typeface="+mn-lt"/>
                        </a:rPr>
                        <a:t>Revised WID for MADCOL</a:t>
                      </a:r>
                      <a:endParaRPr lang="en-US" sz="4000">
                        <a:latin typeface="+mn-lt"/>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r>
                        <a:rPr lang="en-US" sz="1100" dirty="0">
                          <a:effectLst/>
                          <a:latin typeface="+mn-lt"/>
                        </a:rPr>
                        <a:t>Nokia</a:t>
                      </a:r>
                      <a:endParaRPr lang="en-US" sz="4000" dirty="0">
                        <a:latin typeface="+mn-lt"/>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r>
              <a:tr h="337484">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1200" dirty="0" smtClean="0">
                          <a:effectLst/>
                          <a:latin typeface="+mn-lt"/>
                          <a:hlinkClick r:id="rId5" action="ppaction://hlinkfile"/>
                        </a:rPr>
                        <a:t>S5‑221590</a:t>
                      </a:r>
                      <a:endParaRPr lang="en-US" altLang="zh-CN" sz="1200" dirty="0" smtClean="0">
                        <a:latin typeface="+mn-lt"/>
                      </a:endParaRPr>
                    </a:p>
                    <a:p>
                      <a:pPr marL="0" marR="0" lvl="0" indent="0" algn="l" defTabSz="1219170" rtl="0" eaLnBrk="1" fontAlgn="t" latinLnBrk="0" hangingPunct="1">
                        <a:lnSpc>
                          <a:spcPct val="100000"/>
                        </a:lnSpc>
                        <a:spcBef>
                          <a:spcPts val="0"/>
                        </a:spcBef>
                        <a:spcAft>
                          <a:spcPts val="0"/>
                        </a:spcAft>
                        <a:buClrTx/>
                        <a:buSzTx/>
                        <a:buFontTx/>
                        <a:buNone/>
                        <a:tabLst/>
                        <a:defRPr/>
                      </a:pPr>
                      <a:endParaRPr lang="en-US" altLang="zh-CN" sz="1200" dirty="0" smtClean="0">
                        <a:latin typeface="+mn-lt"/>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1200" kern="1200" dirty="0" smtClean="0">
                          <a:solidFill>
                            <a:schemeClr val="tx1"/>
                          </a:solidFill>
                          <a:effectLst/>
                          <a:latin typeface="+mn-lt"/>
                          <a:ea typeface="+mn-ea"/>
                          <a:cs typeface="+mn-cs"/>
                        </a:rPr>
                        <a:t>Revised WID</a:t>
                      </a:r>
                      <a:endParaRPr lang="en-US" altLang="zh-CN" sz="1200" kern="1200" dirty="0">
                        <a:solidFill>
                          <a:schemeClr val="tx1"/>
                        </a:solidFill>
                        <a:effectLst/>
                        <a:latin typeface="+mn-lt"/>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algn="l" defTabSz="1219170" rtl="0" eaLnBrk="1" latinLnBrk="0" hangingPunct="1"/>
                      <a:r>
                        <a:rPr lang="en-US" altLang="zh-CN" sz="1200" kern="1200" dirty="0" smtClean="0">
                          <a:solidFill>
                            <a:schemeClr val="tx1"/>
                          </a:solidFill>
                          <a:effectLst/>
                          <a:latin typeface="+mn-lt"/>
                          <a:ea typeface="+mn-ea"/>
                          <a:cs typeface="+mn-cs"/>
                        </a:rPr>
                        <a:t>Rel-17</a:t>
                      </a:r>
                      <a:endParaRPr lang="en-US" sz="1200" kern="1200" dirty="0">
                        <a:solidFill>
                          <a:schemeClr val="tx1"/>
                        </a:solidFill>
                        <a:effectLst/>
                        <a:latin typeface="+mn-lt"/>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r>
                        <a:rPr lang="en-US" sz="1100" dirty="0">
                          <a:effectLst/>
                          <a:latin typeface="+mn-lt"/>
                        </a:rPr>
                        <a:t>Revised WID on Enhanced Closed loop SLS assurance</a:t>
                      </a:r>
                      <a:endParaRPr lang="en-US" sz="4000" dirty="0">
                        <a:latin typeface="+mn-lt"/>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r>
                        <a:rPr lang="en-US" sz="1100" dirty="0">
                          <a:effectLst/>
                          <a:latin typeface="+mn-lt"/>
                        </a:rPr>
                        <a:t>Ericsson GmbH, </a:t>
                      </a:r>
                      <a:r>
                        <a:rPr lang="en-US" sz="1100" dirty="0" err="1">
                          <a:effectLst/>
                          <a:latin typeface="+mn-lt"/>
                        </a:rPr>
                        <a:t>Eurolab</a:t>
                      </a:r>
                      <a:endParaRPr lang="en-US" sz="4000" dirty="0">
                        <a:latin typeface="+mn-lt"/>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r>
              <a:tr h="351157">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1200" dirty="0" smtClean="0">
                          <a:effectLst/>
                          <a:latin typeface="+mn-lt"/>
                          <a:hlinkClick r:id="rId6" action="ppaction://hlinkfile"/>
                        </a:rPr>
                        <a:t>S5‑221400</a:t>
                      </a:r>
                      <a:endParaRPr lang="en-US" sz="1200" kern="1200" dirty="0">
                        <a:solidFill>
                          <a:schemeClr val="tx1"/>
                        </a:solidFill>
                        <a:effectLst/>
                        <a:latin typeface="+mn-lt"/>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1200" kern="1200" dirty="0" smtClean="0">
                          <a:solidFill>
                            <a:schemeClr val="tx1"/>
                          </a:solidFill>
                          <a:effectLst/>
                          <a:latin typeface="+mn-lt"/>
                          <a:ea typeface="+mn-ea"/>
                          <a:cs typeface="+mn-cs"/>
                        </a:rPr>
                        <a:t>Revised WID</a:t>
                      </a:r>
                      <a:endParaRPr lang="en-US" altLang="zh-CN" sz="1200" kern="1200" dirty="0">
                        <a:solidFill>
                          <a:schemeClr val="tx1"/>
                        </a:solidFill>
                        <a:effectLst/>
                        <a:latin typeface="+mn-lt"/>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r>
                        <a:rPr lang="en-US" sz="1100" kern="1200" dirty="0" smtClean="0">
                          <a:solidFill>
                            <a:schemeClr val="tx1"/>
                          </a:solidFill>
                          <a:effectLst/>
                          <a:latin typeface="+mn-lt"/>
                          <a:ea typeface="+mn-ea"/>
                          <a:cs typeface="+mn-cs"/>
                        </a:rPr>
                        <a:t>Rel-17</a:t>
                      </a:r>
                      <a:endParaRPr lang="en-US" sz="1100" kern="1200" dirty="0">
                        <a:solidFill>
                          <a:schemeClr val="tx1"/>
                        </a:solidFill>
                        <a:effectLst/>
                        <a:latin typeface="+mn-lt"/>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r>
                        <a:rPr lang="en-US" sz="1100" dirty="0">
                          <a:effectLst/>
                          <a:latin typeface="+mn-lt"/>
                        </a:rPr>
                        <a:t>Revised WID on Enhancement of Handover Optimization</a:t>
                      </a:r>
                      <a:endParaRPr lang="en-US" sz="4000" dirty="0">
                        <a:latin typeface="+mn-lt"/>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r>
                        <a:rPr lang="en-US" sz="1100" dirty="0">
                          <a:effectLst/>
                          <a:latin typeface="+mn-lt"/>
                        </a:rPr>
                        <a:t>Ericsson France S.A.S</a:t>
                      </a:r>
                      <a:endParaRPr lang="en-US" sz="4000" dirty="0">
                        <a:latin typeface="+mn-lt"/>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r>
              <a:tr h="351157">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1200" dirty="0" smtClean="0">
                          <a:effectLst/>
                          <a:latin typeface="+mn-lt"/>
                          <a:hlinkClick r:id="rId7" action="ppaction://hlinkfile"/>
                        </a:rPr>
                        <a:t>S5‑221295</a:t>
                      </a:r>
                      <a:endParaRPr lang="en-US" sz="1200" kern="1200" dirty="0">
                        <a:solidFill>
                          <a:schemeClr val="tx1"/>
                        </a:solidFill>
                        <a:effectLst/>
                        <a:latin typeface="+mn-lt"/>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1200" kern="1200" dirty="0" smtClean="0">
                          <a:solidFill>
                            <a:schemeClr val="tx1"/>
                          </a:solidFill>
                          <a:effectLst/>
                          <a:latin typeface="+mn-lt"/>
                          <a:ea typeface="+mn-ea"/>
                          <a:cs typeface="+mn-cs"/>
                        </a:rPr>
                        <a:t>Revised WID</a:t>
                      </a:r>
                      <a:endParaRPr lang="en-US" altLang="zh-CN" sz="1200" kern="1200" dirty="0">
                        <a:solidFill>
                          <a:schemeClr val="tx1"/>
                        </a:solidFill>
                        <a:effectLst/>
                        <a:latin typeface="+mn-lt"/>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r>
                        <a:rPr lang="en-US" sz="1100" kern="1200" dirty="0" smtClean="0">
                          <a:solidFill>
                            <a:schemeClr val="tx1"/>
                          </a:solidFill>
                          <a:effectLst/>
                          <a:latin typeface="+mn-lt"/>
                          <a:ea typeface="+mn-ea"/>
                          <a:cs typeface="+mn-cs"/>
                        </a:rPr>
                        <a:t>Rel-17</a:t>
                      </a:r>
                      <a:endParaRPr lang="en-US" sz="1100" kern="1200" dirty="0">
                        <a:solidFill>
                          <a:schemeClr val="tx1"/>
                        </a:solidFill>
                        <a:effectLst/>
                        <a:latin typeface="+mn-lt"/>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r>
                        <a:rPr lang="en-US" sz="1100">
                          <a:effectLst/>
                          <a:latin typeface="+mn-lt"/>
                        </a:rPr>
                        <a:t>Updated WID Edge Computing Management</a:t>
                      </a:r>
                      <a:endParaRPr lang="en-US" sz="4000">
                        <a:latin typeface="+mn-lt"/>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r>
                        <a:rPr lang="en-US" sz="1100" dirty="0">
                          <a:effectLst/>
                          <a:latin typeface="+mn-lt"/>
                        </a:rPr>
                        <a:t>Samsung Electronics Benelux BV</a:t>
                      </a:r>
                      <a:endParaRPr lang="en-US" sz="4000" dirty="0">
                        <a:latin typeface="+mn-lt"/>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r>
              <a:tr h="351157">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1200" dirty="0" smtClean="0">
                          <a:effectLst/>
                          <a:latin typeface="+mn-lt"/>
                          <a:hlinkClick r:id="rId8" action="ppaction://hlinkfile"/>
                        </a:rPr>
                        <a:t>S5‑221499</a:t>
                      </a:r>
                      <a:endParaRPr lang="en-US" altLang="zh-CN" sz="1200" dirty="0" smtClean="0">
                        <a:effectLst/>
                        <a:latin typeface="+mn-lt"/>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1200" kern="1200" dirty="0" smtClean="0">
                          <a:solidFill>
                            <a:schemeClr val="tx1"/>
                          </a:solidFill>
                          <a:effectLst/>
                          <a:latin typeface="+mn-lt"/>
                          <a:ea typeface="+mn-ea"/>
                          <a:cs typeface="+mn-cs"/>
                        </a:rPr>
                        <a:t>Revised WID</a:t>
                      </a:r>
                      <a:endParaRPr lang="en-US" altLang="zh-CN" sz="1200" kern="1200" dirty="0">
                        <a:solidFill>
                          <a:schemeClr val="tx1"/>
                        </a:solidFill>
                        <a:effectLst/>
                        <a:latin typeface="+mn-lt"/>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r>
                        <a:rPr lang="en-US" sz="1100" kern="1200" dirty="0" smtClean="0">
                          <a:solidFill>
                            <a:schemeClr val="tx1"/>
                          </a:solidFill>
                          <a:effectLst/>
                          <a:latin typeface="+mn-lt"/>
                          <a:ea typeface="+mn-ea"/>
                          <a:cs typeface="+mn-cs"/>
                        </a:rPr>
                        <a:t>Rel-17</a:t>
                      </a:r>
                      <a:endParaRPr lang="en-US" sz="1100" kern="1200" dirty="0">
                        <a:solidFill>
                          <a:schemeClr val="tx1"/>
                        </a:solidFill>
                        <a:effectLst/>
                        <a:latin typeface="+mn-lt"/>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r>
                        <a:rPr lang="en-US" sz="1100" dirty="0">
                          <a:effectLst/>
                          <a:latin typeface="+mn-lt"/>
                        </a:rPr>
                        <a:t>Revised WID Rel-17 NSA_SBMA</a:t>
                      </a:r>
                      <a:endParaRPr lang="en-US" sz="4000" dirty="0">
                        <a:latin typeface="+mn-lt"/>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r>
                        <a:rPr lang="en-US" sz="1100" dirty="0">
                          <a:effectLst/>
                          <a:latin typeface="+mn-lt"/>
                        </a:rPr>
                        <a:t>Ericsson</a:t>
                      </a:r>
                      <a:endParaRPr lang="en-US" sz="4000" dirty="0">
                        <a:latin typeface="+mn-lt"/>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r>
              <a:tr h="351157">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1200" dirty="0" smtClean="0">
                          <a:effectLst/>
                          <a:latin typeface="+mn-lt"/>
                          <a:hlinkClick r:id="rId9" action="ppaction://hlinkfile"/>
                        </a:rPr>
                        <a:t>S5‑221740</a:t>
                      </a:r>
                      <a:endParaRPr lang="en-US" altLang="zh-CN" sz="1200" dirty="0" smtClean="0">
                        <a:latin typeface="+mn-lt"/>
                      </a:endParaRPr>
                    </a:p>
                    <a:p>
                      <a:pPr marL="0" marR="0" lvl="0" indent="0" algn="l" defTabSz="1219170" rtl="0" eaLnBrk="1" fontAlgn="t"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1200" kern="1200" dirty="0" smtClean="0">
                          <a:solidFill>
                            <a:schemeClr val="tx1"/>
                          </a:solidFill>
                          <a:effectLst/>
                          <a:latin typeface="+mn-lt"/>
                          <a:ea typeface="+mn-ea"/>
                          <a:cs typeface="+mn-cs"/>
                        </a:rPr>
                        <a:t>Revised WID</a:t>
                      </a:r>
                      <a:endParaRPr lang="en-US" altLang="zh-CN" sz="1200" kern="1200" dirty="0">
                        <a:solidFill>
                          <a:schemeClr val="tx1"/>
                        </a:solidFill>
                        <a:effectLst/>
                        <a:latin typeface="+mn-lt"/>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r>
                        <a:rPr lang="en-US" sz="1100" kern="1200" dirty="0" smtClean="0">
                          <a:solidFill>
                            <a:schemeClr val="tx1"/>
                          </a:solidFill>
                          <a:effectLst/>
                          <a:latin typeface="+mn-lt"/>
                          <a:ea typeface="+mn-ea"/>
                          <a:cs typeface="+mn-cs"/>
                        </a:rPr>
                        <a:t>Rel-17</a:t>
                      </a:r>
                      <a:endParaRPr lang="en-US" sz="1100" kern="1200" dirty="0">
                        <a:solidFill>
                          <a:schemeClr val="tx1"/>
                        </a:solidFill>
                        <a:effectLst/>
                        <a:latin typeface="+mn-lt"/>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r>
                        <a:rPr lang="en-US" sz="1100" dirty="0">
                          <a:effectLst/>
                          <a:latin typeface="+mn-lt"/>
                        </a:rPr>
                        <a:t>SID revised was SP-210131 SID on network slice management capability exposure</a:t>
                      </a:r>
                      <a:endParaRPr lang="en-US" sz="4000" dirty="0">
                        <a:latin typeface="+mn-lt"/>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r>
                        <a:rPr lang="en-US" sz="1100" dirty="0">
                          <a:effectLst/>
                          <a:latin typeface="+mn-lt"/>
                        </a:rPr>
                        <a:t>Alibaba Group</a:t>
                      </a:r>
                      <a:endParaRPr lang="en-US" sz="4000" dirty="0">
                        <a:latin typeface="+mn-lt"/>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r>
              <a:tr h="351157">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1200" dirty="0" smtClean="0">
                          <a:effectLst/>
                          <a:latin typeface="+mn-lt"/>
                          <a:hlinkClick r:id="rId10" action="ppaction://hlinkfile"/>
                        </a:rPr>
                        <a:t>S5‑221767</a:t>
                      </a:r>
                      <a:endParaRPr lang="en-US" altLang="zh-CN" sz="1200" dirty="0" smtClean="0">
                        <a:latin typeface="+mn-lt"/>
                      </a:endParaRPr>
                    </a:p>
                    <a:p>
                      <a:pPr marL="0" marR="0" lvl="0" indent="0" algn="l" defTabSz="1219170" rtl="0" eaLnBrk="1" fontAlgn="t"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1200" kern="1200" dirty="0" smtClean="0">
                          <a:solidFill>
                            <a:schemeClr val="tx1"/>
                          </a:solidFill>
                          <a:effectLst/>
                          <a:latin typeface="+mn-lt"/>
                          <a:ea typeface="+mn-ea"/>
                          <a:cs typeface="+mn-cs"/>
                        </a:rPr>
                        <a:t>Revised WID</a:t>
                      </a:r>
                      <a:endParaRPr lang="en-US" altLang="zh-CN" sz="1200" kern="1200" dirty="0">
                        <a:solidFill>
                          <a:schemeClr val="tx1"/>
                        </a:solidFill>
                        <a:effectLst/>
                        <a:latin typeface="+mn-lt"/>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r>
                        <a:rPr lang="en-US" sz="1100" kern="1200" dirty="0" smtClean="0">
                          <a:solidFill>
                            <a:schemeClr val="tx1"/>
                          </a:solidFill>
                          <a:effectLst/>
                          <a:latin typeface="+mn-lt"/>
                          <a:ea typeface="+mn-ea"/>
                          <a:cs typeface="+mn-cs"/>
                        </a:rPr>
                        <a:t>Rel-17</a:t>
                      </a:r>
                      <a:endParaRPr lang="en-US" sz="1100" kern="1200" dirty="0">
                        <a:solidFill>
                          <a:schemeClr val="tx1"/>
                        </a:solidFill>
                        <a:effectLst/>
                        <a:latin typeface="+mn-lt"/>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r>
                        <a:rPr lang="en-US" sz="1100">
                          <a:effectLst/>
                          <a:latin typeface="+mn-lt"/>
                        </a:rPr>
                        <a:t>Revised SID for FS_CICDNS</a:t>
                      </a:r>
                      <a:endParaRPr lang="en-US" sz="4000">
                        <a:latin typeface="+mn-lt"/>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r>
                        <a:rPr lang="en-US" sz="1100" dirty="0">
                          <a:effectLst/>
                          <a:latin typeface="+mn-lt"/>
                        </a:rPr>
                        <a:t>Lenovo, Motorola Mobility, CMCC</a:t>
                      </a:r>
                      <a:endParaRPr lang="en-US" sz="4000" dirty="0">
                        <a:latin typeface="+mn-lt"/>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1056402713"/>
      </p:ext>
    </p:extLst>
  </p:cSld>
  <p:clrMapOvr>
    <a:masterClrMapping/>
  </p:clrMapOvr>
  <p:transition spd="slow"/>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4"/>
          <p:cNvSpPr>
            <a:spLocks noChangeArrowheads="1"/>
          </p:cNvSpPr>
          <p:nvPr/>
        </p:nvSpPr>
        <p:spPr bwMode="auto">
          <a:xfrm>
            <a:off x="573206" y="260350"/>
            <a:ext cx="9253182" cy="790528"/>
          </a:xfrm>
          <a:prstGeom prst="rect">
            <a:avLst/>
          </a:prstGeom>
          <a:noFill/>
          <a:ln w="12700">
            <a:noFill/>
            <a:miter lim="800000"/>
            <a:headEnd/>
            <a:tailEnd/>
          </a:ln>
        </p:spPr>
        <p:txBody>
          <a:bodyPr lIns="90488" tIns="44450" rIns="90488" bIns="44450" anchor="ctr"/>
          <a:lstStyle/>
          <a:p>
            <a:pPr algn="ctr">
              <a:defRPr/>
            </a:pPr>
            <a:r>
              <a:rPr lang="en-US" altLang="zh-CN" sz="3200" kern="0" dirty="0" smtClean="0">
                <a:solidFill>
                  <a:srgbClr val="FF0000"/>
                </a:solidFill>
                <a:latin typeface="Calibri"/>
                <a:cs typeface="+mj-cs"/>
              </a:rPr>
              <a:t>Agreed new Rel-18 Work Items / Study Items</a:t>
            </a:r>
          </a:p>
        </p:txBody>
      </p:sp>
      <p:graphicFrame>
        <p:nvGraphicFramePr>
          <p:cNvPr id="3" name="表格 2"/>
          <p:cNvGraphicFramePr>
            <a:graphicFrameLocks noGrp="1"/>
          </p:cNvGraphicFramePr>
          <p:nvPr>
            <p:extLst>
              <p:ext uri="{D42A27DB-BD31-4B8C-83A1-F6EECF244321}">
                <p14:modId xmlns:p14="http://schemas.microsoft.com/office/powerpoint/2010/main" val="524703011"/>
              </p:ext>
            </p:extLst>
          </p:nvPr>
        </p:nvGraphicFramePr>
        <p:xfrm>
          <a:off x="110690" y="987655"/>
          <a:ext cx="11902965" cy="4455760"/>
        </p:xfrm>
        <a:graphic>
          <a:graphicData uri="http://schemas.openxmlformats.org/drawingml/2006/table">
            <a:tbl>
              <a:tblPr/>
              <a:tblGrid>
                <a:gridCol w="1203025"/>
                <a:gridCol w="903705"/>
                <a:gridCol w="848293"/>
                <a:gridCol w="3031523"/>
                <a:gridCol w="2559084"/>
                <a:gridCol w="3357335"/>
              </a:tblGrid>
              <a:tr h="382438">
                <a:tc>
                  <a:txBody>
                    <a:bodyPr/>
                    <a:lstStyle/>
                    <a:p>
                      <a:pPr marL="72000" marR="0" lvl="0" indent="0" algn="ctr" defTabSz="914400" rtl="0" eaLnBrk="1" fontAlgn="base" latinLnBrk="0" hangingPunct="1">
                        <a:lnSpc>
                          <a:spcPct val="100000"/>
                        </a:lnSpc>
                        <a:spcBef>
                          <a:spcPct val="0"/>
                        </a:spcBef>
                        <a:spcAft>
                          <a:spcPct val="0"/>
                        </a:spcAft>
                        <a:buClrTx/>
                        <a:buSzTx/>
                        <a:buFontTx/>
                        <a:buNone/>
                        <a:tabLst/>
                      </a:pPr>
                      <a:r>
                        <a:rPr kumimoji="0" lang="en-GB" altLang="zh-CN" sz="1200" b="1" i="0" u="none" strike="noStrike" cap="none" normalizeH="0" baseline="0" dirty="0" err="1" smtClean="0">
                          <a:ln>
                            <a:noFill/>
                          </a:ln>
                          <a:solidFill>
                            <a:schemeClr val="tx1"/>
                          </a:solidFill>
                          <a:effectLst/>
                          <a:latin typeface="+mn-lt"/>
                          <a:ea typeface="宋体" pitchFamily="2" charset="-122"/>
                          <a:cs typeface="Arial" charset="0"/>
                        </a:rPr>
                        <a:t>Tdoc</a:t>
                      </a:r>
                      <a:endParaRPr kumimoji="0" lang="en-GB" altLang="zh-CN" sz="1200" b="1" i="0" u="none" strike="noStrike" cap="none" normalizeH="0" baseline="0" dirty="0">
                        <a:ln>
                          <a:noFill/>
                        </a:ln>
                        <a:solidFill>
                          <a:schemeClr val="tx1"/>
                        </a:solidFill>
                        <a:effectLst/>
                        <a:latin typeface="+mn-lt"/>
                        <a:ea typeface="宋体" pitchFamily="2" charset="-122"/>
                        <a:cs typeface="Arial" charset="0"/>
                      </a:endParaRPr>
                    </a:p>
                  </a:txBody>
                  <a:tcPr marL="1440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72000" marR="0" lvl="0" indent="0" algn="ctr" defTabSz="914400" rtl="0" eaLnBrk="1" fontAlgn="base" latinLnBrk="0" hangingPunct="1">
                        <a:lnSpc>
                          <a:spcPct val="100000"/>
                        </a:lnSpc>
                        <a:spcBef>
                          <a:spcPct val="0"/>
                        </a:spcBef>
                        <a:spcAft>
                          <a:spcPct val="0"/>
                        </a:spcAft>
                        <a:buClrTx/>
                        <a:buSzTx/>
                        <a:buFontTx/>
                        <a:buNone/>
                        <a:tabLst/>
                      </a:pPr>
                      <a:r>
                        <a:rPr kumimoji="0" lang="en-GB" altLang="zh-CN" sz="1200" b="1" i="0" u="none" strike="noStrike" cap="none" normalizeH="0" baseline="0" dirty="0" smtClean="0">
                          <a:ln>
                            <a:noFill/>
                          </a:ln>
                          <a:solidFill>
                            <a:schemeClr val="tx1"/>
                          </a:solidFill>
                          <a:effectLst/>
                          <a:latin typeface="+mn-lt"/>
                          <a:ea typeface="宋体" pitchFamily="2" charset="-122"/>
                          <a:cs typeface="Arial" charset="0"/>
                        </a:rPr>
                        <a:t>Type</a:t>
                      </a:r>
                      <a:endParaRPr kumimoji="0" lang="en-GB" altLang="zh-CN" sz="1200" b="1" i="0" u="none" strike="noStrike" cap="none" normalizeH="0" baseline="0" dirty="0">
                        <a:ln>
                          <a:noFill/>
                        </a:ln>
                        <a:solidFill>
                          <a:schemeClr val="tx1"/>
                        </a:solidFill>
                        <a:effectLst/>
                        <a:latin typeface="+mn-lt"/>
                        <a:ea typeface="宋体" pitchFamily="2" charset="-122"/>
                        <a:cs typeface="Arial" charset="0"/>
                      </a:endParaRPr>
                    </a:p>
                  </a:txBody>
                  <a:tcPr marL="1440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72000" marR="0" lvl="0" indent="0" algn="ctr" defTabSz="914400" rtl="0" eaLnBrk="1" fontAlgn="base" latinLnBrk="0" hangingPunct="1">
                        <a:lnSpc>
                          <a:spcPct val="100000"/>
                        </a:lnSpc>
                        <a:spcBef>
                          <a:spcPct val="0"/>
                        </a:spcBef>
                        <a:spcAft>
                          <a:spcPct val="0"/>
                        </a:spcAft>
                        <a:buClrTx/>
                        <a:buSzTx/>
                        <a:buFontTx/>
                        <a:buNone/>
                        <a:tabLst/>
                      </a:pPr>
                      <a:r>
                        <a:rPr kumimoji="0" lang="en-GB" altLang="zh-CN" sz="1200" b="1" i="0" u="none" strike="noStrike" cap="none" normalizeH="0" baseline="0" dirty="0" smtClean="0">
                          <a:ln>
                            <a:noFill/>
                          </a:ln>
                          <a:solidFill>
                            <a:schemeClr val="tx1"/>
                          </a:solidFill>
                          <a:effectLst/>
                          <a:latin typeface="+mn-lt"/>
                          <a:ea typeface="宋体" pitchFamily="2" charset="-122"/>
                          <a:cs typeface="Arial" charset="0"/>
                        </a:rPr>
                        <a:t>Release</a:t>
                      </a:r>
                      <a:endParaRPr kumimoji="0" lang="en-GB" altLang="zh-CN" sz="1200" b="1" i="0" u="none" strike="noStrike" cap="none" normalizeH="0" baseline="0" dirty="0">
                        <a:ln>
                          <a:noFill/>
                        </a:ln>
                        <a:solidFill>
                          <a:schemeClr val="tx1"/>
                        </a:solidFill>
                        <a:effectLst/>
                        <a:latin typeface="+mn-lt"/>
                        <a:ea typeface="宋体" pitchFamily="2" charset="-122"/>
                        <a:cs typeface="Arial" charset="0"/>
                      </a:endParaRPr>
                    </a:p>
                  </a:txBody>
                  <a:tcPr marL="1440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72000" marR="0" lvl="0" indent="0" algn="ctr" defTabSz="914400" rtl="0" eaLnBrk="1" fontAlgn="base" latinLnBrk="0" hangingPunct="1">
                        <a:lnSpc>
                          <a:spcPct val="100000"/>
                        </a:lnSpc>
                        <a:spcBef>
                          <a:spcPct val="0"/>
                        </a:spcBef>
                        <a:spcAft>
                          <a:spcPct val="0"/>
                        </a:spcAft>
                        <a:buClrTx/>
                        <a:buSzTx/>
                        <a:buFontTx/>
                        <a:buNone/>
                        <a:tabLst/>
                      </a:pPr>
                      <a:r>
                        <a:rPr kumimoji="0" lang="en-GB" altLang="zh-CN" sz="1200" b="1" i="0" u="none" strike="noStrike" cap="none" normalizeH="0" baseline="0" dirty="0">
                          <a:ln>
                            <a:noFill/>
                          </a:ln>
                          <a:solidFill>
                            <a:schemeClr val="tx1"/>
                          </a:solidFill>
                          <a:effectLst/>
                          <a:latin typeface="+mn-lt"/>
                          <a:ea typeface="宋体" pitchFamily="2" charset="-122"/>
                          <a:cs typeface="Arial" charset="0"/>
                        </a:rPr>
                        <a:t>Title</a:t>
                      </a:r>
                    </a:p>
                  </a:txBody>
                  <a:tcPr marL="1440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72000" marR="0" lvl="0" indent="0" algn="ctr" defTabSz="914400" rtl="0" eaLnBrk="1" fontAlgn="base" latinLnBrk="0" hangingPunct="1">
                        <a:lnSpc>
                          <a:spcPct val="100000"/>
                        </a:lnSpc>
                        <a:spcBef>
                          <a:spcPct val="0"/>
                        </a:spcBef>
                        <a:spcAft>
                          <a:spcPct val="0"/>
                        </a:spcAft>
                        <a:buClrTx/>
                        <a:buSzTx/>
                        <a:buFontTx/>
                        <a:buNone/>
                        <a:tabLst/>
                      </a:pPr>
                      <a:r>
                        <a:rPr kumimoji="0" lang="en-GB" altLang="zh-CN" sz="1200" b="1" i="0" u="none" strike="noStrike" cap="none" normalizeH="0" baseline="0" dirty="0" smtClean="0">
                          <a:ln>
                            <a:noFill/>
                          </a:ln>
                          <a:solidFill>
                            <a:schemeClr val="tx1"/>
                          </a:solidFill>
                          <a:effectLst/>
                          <a:latin typeface="+mn-lt"/>
                          <a:ea typeface="宋体" pitchFamily="2" charset="-122"/>
                          <a:cs typeface="Arial" charset="0"/>
                        </a:rPr>
                        <a:t>Source</a:t>
                      </a:r>
                      <a:endParaRPr kumimoji="0" lang="en-GB" altLang="zh-CN" sz="1200" b="1" i="0" u="none" strike="noStrike" cap="none" normalizeH="0" baseline="0" dirty="0">
                        <a:ln>
                          <a:noFill/>
                        </a:ln>
                        <a:solidFill>
                          <a:schemeClr val="tx1"/>
                        </a:solidFill>
                        <a:effectLst/>
                        <a:latin typeface="+mn-lt"/>
                        <a:ea typeface="宋体" pitchFamily="2" charset="-122"/>
                        <a:cs typeface="Arial" charset="0"/>
                      </a:endParaRPr>
                    </a:p>
                  </a:txBody>
                  <a:tcPr marL="1440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7200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1" i="0" u="none" strike="noStrike" cap="none" normalizeH="0" baseline="0" dirty="0" smtClean="0">
                          <a:ln>
                            <a:noFill/>
                          </a:ln>
                          <a:solidFill>
                            <a:schemeClr val="tx1"/>
                          </a:solidFill>
                          <a:effectLst/>
                          <a:latin typeface="+mn-lt"/>
                          <a:ea typeface="宋体" pitchFamily="2" charset="-122"/>
                          <a:cs typeface="Arial" charset="0"/>
                        </a:rPr>
                        <a:t>Potential related groups</a:t>
                      </a:r>
                      <a:endParaRPr kumimoji="0" lang="en-GB" altLang="zh-CN" sz="1200" b="1" i="0" u="none" strike="noStrike" cap="none" normalizeH="0" baseline="0" dirty="0">
                        <a:ln>
                          <a:noFill/>
                        </a:ln>
                        <a:solidFill>
                          <a:schemeClr val="tx1"/>
                        </a:solidFill>
                        <a:effectLst/>
                        <a:latin typeface="+mn-lt"/>
                        <a:ea typeface="宋体" pitchFamily="2" charset="-122"/>
                        <a:cs typeface="Arial" charset="0"/>
                      </a:endParaRPr>
                    </a:p>
                  </a:txBody>
                  <a:tcPr marL="1440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92D050"/>
                    </a:solidFill>
                  </a:tcPr>
                </a:tc>
              </a:tr>
              <a:tr h="268821">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1000" dirty="0" smtClean="0">
                          <a:effectLst/>
                          <a:latin typeface="+mn-lt"/>
                          <a:hlinkClick r:id="rId3" action="ppaction://hlinkfile"/>
                        </a:rPr>
                        <a:t>S5‑221554</a:t>
                      </a:r>
                      <a:endParaRPr lang="en-US" altLang="zh-CN" sz="1000" dirty="0" smtClean="0">
                        <a:latin typeface="+mn-lt"/>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1000" kern="1200" dirty="0" smtClean="0">
                          <a:solidFill>
                            <a:schemeClr val="tx1"/>
                          </a:solidFill>
                          <a:effectLst/>
                          <a:latin typeface="+mn-lt"/>
                          <a:ea typeface="微软雅黑" panose="020B0503020204020204" pitchFamily="34" charset="-122"/>
                          <a:cs typeface="Arial" panose="020B0604020202020204" pitchFamily="34" charset="0"/>
                        </a:rPr>
                        <a:t>New WID</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r>
                        <a:rPr lang="en-US" altLang="zh-CN" sz="1000" dirty="0" smtClean="0">
                          <a:solidFill>
                            <a:schemeClr val="tx1"/>
                          </a:solidFill>
                          <a:effectLst/>
                          <a:latin typeface="+mn-lt"/>
                        </a:rPr>
                        <a:t>Rel-18</a:t>
                      </a:r>
                      <a:endParaRPr lang="zh-CN" altLang="en-US" sz="1000" dirty="0">
                        <a:solidFill>
                          <a:schemeClr val="tx1"/>
                        </a:solidFill>
                        <a:latin typeface="+mn-lt"/>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r>
                        <a:rPr lang="en-US" sz="900" dirty="0">
                          <a:effectLst/>
                          <a:latin typeface="+mn-lt"/>
                        </a:rPr>
                        <a:t>New Rel-18 WID on enhanced Edge Computing Management</a:t>
                      </a:r>
                      <a:endParaRPr lang="en-US" sz="2800" dirty="0">
                        <a:latin typeface="+mn-lt"/>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r>
                        <a:rPr lang="en-US" sz="900" dirty="0">
                          <a:effectLst/>
                          <a:latin typeface="+mn-lt"/>
                        </a:rPr>
                        <a:t>Samsung Electronics Benelux BV</a:t>
                      </a:r>
                      <a:endParaRPr lang="en-US" sz="2800" dirty="0">
                        <a:latin typeface="+mn-lt"/>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algn="l" defTabSz="1219170" rtl="0" eaLnBrk="1" latinLnBrk="0" hangingPunct="1"/>
                      <a:r>
                        <a:rPr lang="en-US" altLang="zh-CN" sz="900" kern="1200" smtClean="0">
                          <a:solidFill>
                            <a:schemeClr val="tx1"/>
                          </a:solidFill>
                          <a:effectLst/>
                          <a:latin typeface="+mn-lt"/>
                          <a:ea typeface="+mn-ea"/>
                          <a:cs typeface="+mn-cs"/>
                        </a:rPr>
                        <a:t>SA2, SA6, ETSI NFV,</a:t>
                      </a:r>
                      <a:r>
                        <a:rPr lang="en-US" altLang="zh-CN" sz="900" kern="1200" baseline="0" smtClean="0">
                          <a:solidFill>
                            <a:schemeClr val="tx1"/>
                          </a:solidFill>
                          <a:effectLst/>
                          <a:latin typeface="+mn-lt"/>
                          <a:ea typeface="+mn-ea"/>
                          <a:cs typeface="+mn-cs"/>
                        </a:rPr>
                        <a:t> ETSI MEC</a:t>
                      </a:r>
                      <a:endParaRPr lang="zh-CN" altLang="en-US" sz="900" kern="1200" dirty="0">
                        <a:solidFill>
                          <a:schemeClr val="tx1"/>
                        </a:solidFill>
                        <a:effectLst/>
                        <a:latin typeface="+mn-lt"/>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r>
              <a:tr h="268821">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1000" dirty="0" smtClean="0">
                          <a:effectLst/>
                          <a:latin typeface="+mn-lt"/>
                          <a:hlinkClick r:id="rId4" action="ppaction://hlinkfile"/>
                        </a:rPr>
                        <a:t>S5‑221510</a:t>
                      </a:r>
                      <a:endParaRPr lang="en-US" altLang="zh-CN" sz="1000" dirty="0" smtClean="0">
                        <a:latin typeface="+mn-lt"/>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1000" kern="1200" dirty="0" smtClean="0">
                          <a:solidFill>
                            <a:schemeClr val="tx1"/>
                          </a:solidFill>
                          <a:effectLst/>
                          <a:latin typeface="+mn-lt"/>
                          <a:ea typeface="微软雅黑" panose="020B0503020204020204" pitchFamily="34" charset="-122"/>
                          <a:cs typeface="Arial" panose="020B0604020202020204" pitchFamily="34" charset="0"/>
                        </a:rPr>
                        <a:t>New WID</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r>
                        <a:rPr lang="en-US" altLang="zh-CN" sz="1000" dirty="0" smtClean="0">
                          <a:solidFill>
                            <a:schemeClr val="tx1"/>
                          </a:solidFill>
                          <a:effectLst/>
                          <a:latin typeface="+mn-lt"/>
                        </a:rPr>
                        <a:t>Rel-18</a:t>
                      </a:r>
                      <a:endParaRPr lang="zh-CN" altLang="en-US" sz="1000" dirty="0">
                        <a:solidFill>
                          <a:schemeClr val="tx1"/>
                        </a:solidFill>
                        <a:latin typeface="+mn-lt"/>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r>
                        <a:rPr lang="en-US" sz="900" dirty="0">
                          <a:effectLst/>
                          <a:latin typeface="+mn-lt"/>
                        </a:rPr>
                        <a:t>New WID on enhancement of 5G+ NRM features</a:t>
                      </a:r>
                      <a:endParaRPr lang="en-US" sz="2800" dirty="0">
                        <a:latin typeface="+mn-lt"/>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r>
                        <a:rPr lang="en-US" sz="900" dirty="0">
                          <a:effectLst/>
                          <a:latin typeface="+mn-lt"/>
                        </a:rPr>
                        <a:t>Nokia, Nokia Shanghai Bell</a:t>
                      </a:r>
                      <a:endParaRPr lang="en-US" sz="2800" dirty="0">
                        <a:latin typeface="+mn-lt"/>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algn="l" defTabSz="1219170" rtl="0" eaLnBrk="1" latinLnBrk="0" hangingPunct="1"/>
                      <a:r>
                        <a:rPr lang="en-US" altLang="zh-CN" sz="900" kern="1200" smtClean="0">
                          <a:solidFill>
                            <a:schemeClr val="tx1"/>
                          </a:solidFill>
                          <a:effectLst/>
                          <a:latin typeface="+mn-lt"/>
                          <a:ea typeface="+mn-ea"/>
                          <a:cs typeface="+mn-cs"/>
                        </a:rPr>
                        <a:t>SA2, RAN3</a:t>
                      </a:r>
                      <a:endParaRPr lang="zh-CN" altLang="en-US" sz="900" kern="1200" dirty="0">
                        <a:solidFill>
                          <a:schemeClr val="tx1"/>
                        </a:solidFill>
                        <a:effectLst/>
                        <a:latin typeface="+mn-lt"/>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r>
              <a:tr h="327804">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1000" dirty="0" smtClean="0">
                          <a:effectLst/>
                          <a:latin typeface="+mn-lt"/>
                          <a:hlinkClick r:id="rId5" action="ppaction://hlinkfile"/>
                        </a:rPr>
                        <a:t>S5‑221553</a:t>
                      </a:r>
                      <a:endParaRPr lang="en-US" altLang="zh-CN" sz="1000" dirty="0" smtClean="0">
                        <a:latin typeface="+mn-lt"/>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1000" kern="1200" dirty="0" smtClean="0">
                          <a:solidFill>
                            <a:schemeClr val="tx1"/>
                          </a:solidFill>
                          <a:effectLst/>
                          <a:latin typeface="+mn-lt"/>
                          <a:ea typeface="微软雅黑" panose="020B0503020204020204" pitchFamily="34" charset="-122"/>
                          <a:cs typeface="Arial" panose="020B0604020202020204" pitchFamily="34" charset="0"/>
                        </a:rPr>
                        <a:t>New SID</a:t>
                      </a:r>
                    </a:p>
                    <a:p>
                      <a:pPr marL="0" marR="0" lvl="0" indent="0" algn="l" defTabSz="1219170" rtl="0" eaLnBrk="1" fontAlgn="t" latinLnBrk="0" hangingPunct="1">
                        <a:lnSpc>
                          <a:spcPct val="100000"/>
                        </a:lnSpc>
                        <a:spcBef>
                          <a:spcPts val="0"/>
                        </a:spcBef>
                        <a:spcAft>
                          <a:spcPts val="0"/>
                        </a:spcAft>
                        <a:buClrTx/>
                        <a:buSzTx/>
                        <a:buFontTx/>
                        <a:buNone/>
                        <a:tabLst/>
                        <a:defRPr/>
                      </a:pPr>
                      <a:endParaRPr lang="en-US" altLang="zh-CN" sz="1000" kern="1200" dirty="0">
                        <a:solidFill>
                          <a:schemeClr val="tx1"/>
                        </a:solidFill>
                        <a:effectLst/>
                        <a:latin typeface="+mn-lt"/>
                        <a:ea typeface="微软雅黑" panose="020B0503020204020204" pitchFamily="34" charset="-122"/>
                        <a:cs typeface="Arial" panose="020B0604020202020204" pitchFamily="34"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r>
                        <a:rPr lang="en-US" altLang="zh-CN" sz="1000" dirty="0" smtClean="0">
                          <a:solidFill>
                            <a:schemeClr val="tx1"/>
                          </a:solidFill>
                          <a:effectLst/>
                          <a:latin typeface="+mn-lt"/>
                        </a:rPr>
                        <a:t>Rel-18</a:t>
                      </a:r>
                      <a:endParaRPr lang="en-US" sz="1000" dirty="0">
                        <a:solidFill>
                          <a:schemeClr val="tx1"/>
                        </a:solidFill>
                        <a:latin typeface="+mn-lt"/>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r>
                        <a:rPr lang="en-US" sz="900" dirty="0">
                          <a:effectLst/>
                          <a:latin typeface="+mn-lt"/>
                        </a:rPr>
                        <a:t>New SID on Fault Supervision Evolution</a:t>
                      </a:r>
                      <a:endParaRPr lang="en-US" sz="2800" dirty="0">
                        <a:latin typeface="+mn-lt"/>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r>
                        <a:rPr lang="en-US" sz="900" dirty="0">
                          <a:effectLst/>
                          <a:latin typeface="+mn-lt"/>
                        </a:rPr>
                        <a:t>China Mobile Com. </a:t>
                      </a:r>
                      <a:r>
                        <a:rPr lang="en-US" sz="900" dirty="0" err="1">
                          <a:effectLst/>
                          <a:latin typeface="+mn-lt"/>
                        </a:rPr>
                        <a:t>Corporation;HUAWEI</a:t>
                      </a:r>
                      <a:endParaRPr lang="en-US" sz="2800" dirty="0">
                        <a:latin typeface="+mn-lt"/>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algn="l" defTabSz="1219170" rtl="0" eaLnBrk="1" latinLnBrk="0" hangingPunct="1"/>
                      <a:endParaRPr lang="zh-CN" altLang="en-US" sz="900" kern="1200" dirty="0">
                        <a:solidFill>
                          <a:schemeClr val="tx1"/>
                        </a:solidFill>
                        <a:effectLst/>
                        <a:latin typeface="+mn-lt"/>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r>
              <a:tr h="327804">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1000" dirty="0" smtClean="0">
                          <a:effectLst/>
                          <a:latin typeface="+mn-lt"/>
                          <a:hlinkClick r:id="rId6" action="ppaction://hlinkfile"/>
                        </a:rPr>
                        <a:t>S5‑221506</a:t>
                      </a:r>
                      <a:endParaRPr lang="en-US" altLang="zh-CN" sz="1000" dirty="0" smtClean="0">
                        <a:latin typeface="+mn-lt"/>
                      </a:endParaRPr>
                    </a:p>
                    <a:p>
                      <a:pPr marL="0" marR="0" lvl="0" indent="0" algn="l" defTabSz="1219170" rtl="0" eaLnBrk="1" fontAlgn="t" latinLnBrk="0" hangingPunct="1">
                        <a:lnSpc>
                          <a:spcPct val="100000"/>
                        </a:lnSpc>
                        <a:spcBef>
                          <a:spcPts val="0"/>
                        </a:spcBef>
                        <a:spcAft>
                          <a:spcPts val="0"/>
                        </a:spcAft>
                        <a:buClrTx/>
                        <a:buSzTx/>
                        <a:buFontTx/>
                        <a:buNone/>
                        <a:tabLst/>
                        <a:defRPr/>
                      </a:pPr>
                      <a:endParaRPr lang="zh-CN" altLang="en-US" sz="1000" kern="1200" dirty="0">
                        <a:solidFill>
                          <a:schemeClr val="tx1"/>
                        </a:solidFill>
                        <a:effectLst/>
                        <a:latin typeface="+mn-lt"/>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1000" kern="1200" dirty="0" smtClean="0">
                          <a:solidFill>
                            <a:schemeClr val="tx1"/>
                          </a:solidFill>
                          <a:effectLst/>
                          <a:latin typeface="+mn-lt"/>
                          <a:ea typeface="微软雅黑" panose="020B0503020204020204" pitchFamily="34" charset="-122"/>
                          <a:cs typeface="Arial" panose="020B0604020202020204" pitchFamily="34" charset="0"/>
                        </a:rPr>
                        <a:t>New SID</a:t>
                      </a:r>
                    </a:p>
                    <a:p>
                      <a:pPr marL="0" marR="0" lvl="0" indent="0" algn="l" defTabSz="1219170" rtl="0" eaLnBrk="1" fontAlgn="t" latinLnBrk="0" hangingPunct="1">
                        <a:lnSpc>
                          <a:spcPct val="100000"/>
                        </a:lnSpc>
                        <a:spcBef>
                          <a:spcPts val="0"/>
                        </a:spcBef>
                        <a:spcAft>
                          <a:spcPts val="0"/>
                        </a:spcAft>
                        <a:buClrTx/>
                        <a:buSzTx/>
                        <a:buFontTx/>
                        <a:buNone/>
                        <a:tabLst/>
                        <a:defRPr/>
                      </a:pPr>
                      <a:endParaRPr lang="en-US" altLang="zh-CN" sz="1000" kern="1200" dirty="0">
                        <a:solidFill>
                          <a:schemeClr val="tx1"/>
                        </a:solidFill>
                        <a:effectLst/>
                        <a:latin typeface="+mn-lt"/>
                        <a:ea typeface="微软雅黑" panose="020B0503020204020204" pitchFamily="34" charset="-122"/>
                        <a:cs typeface="Arial" panose="020B0604020202020204" pitchFamily="34"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r>
                        <a:rPr lang="en-US" altLang="zh-CN" sz="1000" dirty="0" smtClean="0">
                          <a:solidFill>
                            <a:schemeClr val="tx1"/>
                          </a:solidFill>
                          <a:effectLst/>
                          <a:latin typeface="+mn-lt"/>
                        </a:rPr>
                        <a:t>Rel-18</a:t>
                      </a:r>
                      <a:endParaRPr lang="en-US" sz="1000" dirty="0">
                        <a:solidFill>
                          <a:schemeClr val="tx1"/>
                        </a:solidFill>
                        <a:latin typeface="+mn-lt"/>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r>
                        <a:rPr lang="en-US" sz="900" dirty="0">
                          <a:effectLst/>
                          <a:latin typeface="+mn-lt"/>
                        </a:rPr>
                        <a:t>New SID on Basic SBMA enabler enhancements</a:t>
                      </a:r>
                      <a:endParaRPr lang="en-US" sz="2800" dirty="0">
                        <a:latin typeface="+mn-lt"/>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r>
                        <a:rPr lang="en-US" sz="900" dirty="0">
                          <a:effectLst/>
                          <a:latin typeface="+mn-lt"/>
                        </a:rPr>
                        <a:t>Nokia, Nokia Shanghai Bell</a:t>
                      </a:r>
                      <a:endParaRPr lang="en-US" sz="2800" dirty="0">
                        <a:latin typeface="+mn-lt"/>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algn="l" defTabSz="1219170" rtl="0" eaLnBrk="1" latinLnBrk="0" hangingPunct="1"/>
                      <a:endParaRPr lang="zh-CN" altLang="en-US" sz="900" kern="1200" dirty="0">
                        <a:solidFill>
                          <a:schemeClr val="tx1"/>
                        </a:solidFill>
                        <a:effectLst/>
                        <a:latin typeface="+mn-lt"/>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r>
              <a:tr h="327804">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1000" dirty="0" smtClean="0">
                          <a:effectLst/>
                          <a:latin typeface="+mn-lt"/>
                          <a:hlinkClick r:id="rId7" action="ppaction://hlinkfile"/>
                        </a:rPr>
                        <a:t>S5‑221507</a:t>
                      </a:r>
                      <a:endParaRPr lang="en-US" altLang="zh-CN" sz="1000" dirty="0" smtClean="0">
                        <a:latin typeface="+mn-lt"/>
                      </a:endParaRPr>
                    </a:p>
                    <a:p>
                      <a:pPr marL="0" marR="0" lvl="0" indent="0" algn="l" defTabSz="1219170" rtl="0" eaLnBrk="1" fontAlgn="t" latinLnBrk="0" hangingPunct="1">
                        <a:lnSpc>
                          <a:spcPct val="100000"/>
                        </a:lnSpc>
                        <a:spcBef>
                          <a:spcPts val="0"/>
                        </a:spcBef>
                        <a:spcAft>
                          <a:spcPts val="0"/>
                        </a:spcAft>
                        <a:buClrTx/>
                        <a:buSzTx/>
                        <a:buFontTx/>
                        <a:buNone/>
                        <a:tabLst/>
                        <a:defRPr/>
                      </a:pPr>
                      <a:endParaRPr lang="en-US" sz="1000" kern="1200" dirty="0">
                        <a:solidFill>
                          <a:schemeClr val="tx1"/>
                        </a:solidFill>
                        <a:effectLst/>
                        <a:latin typeface="+mn-lt"/>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1000" kern="1200" dirty="0" smtClean="0">
                          <a:solidFill>
                            <a:schemeClr val="tx1"/>
                          </a:solidFill>
                          <a:effectLst/>
                          <a:latin typeface="+mn-lt"/>
                          <a:ea typeface="微软雅黑" panose="020B0503020204020204" pitchFamily="34" charset="-122"/>
                          <a:cs typeface="Arial" panose="020B0604020202020204" pitchFamily="34" charset="0"/>
                        </a:rPr>
                        <a:t>New SID</a:t>
                      </a:r>
                      <a:endParaRPr lang="en-US" altLang="zh-CN" sz="1000" kern="1200" dirty="0">
                        <a:solidFill>
                          <a:schemeClr val="tx1"/>
                        </a:solidFill>
                        <a:effectLst/>
                        <a:latin typeface="+mn-lt"/>
                        <a:ea typeface="微软雅黑" panose="020B0503020204020204" pitchFamily="34" charset="-122"/>
                        <a:cs typeface="Arial" panose="020B0604020202020204" pitchFamily="34"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r>
                        <a:rPr lang="en-US" altLang="zh-CN" sz="1000" dirty="0" smtClean="0">
                          <a:solidFill>
                            <a:schemeClr val="tx1"/>
                          </a:solidFill>
                          <a:effectLst/>
                          <a:latin typeface="+mn-lt"/>
                        </a:rPr>
                        <a:t>Rel-18</a:t>
                      </a:r>
                      <a:endParaRPr lang="zh-CN" altLang="en-US" sz="1000" dirty="0">
                        <a:solidFill>
                          <a:schemeClr val="tx1"/>
                        </a:solidFill>
                        <a:latin typeface="+mn-lt"/>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r>
                        <a:rPr lang="en-US" sz="900" dirty="0">
                          <a:effectLst/>
                          <a:latin typeface="+mn-lt"/>
                        </a:rPr>
                        <a:t>New SID on Management Aspects of URLLC</a:t>
                      </a:r>
                      <a:endParaRPr lang="en-US" sz="2800" dirty="0">
                        <a:latin typeface="+mn-lt"/>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r>
                        <a:rPr lang="en-US" sz="900" dirty="0">
                          <a:effectLst/>
                          <a:latin typeface="+mn-lt"/>
                        </a:rPr>
                        <a:t>China Unicom</a:t>
                      </a:r>
                      <a:endParaRPr lang="en-US" sz="2800" dirty="0">
                        <a:latin typeface="+mn-lt"/>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algn="l" defTabSz="1219170" rtl="0" eaLnBrk="1" latinLnBrk="0" hangingPunct="1"/>
                      <a:r>
                        <a:rPr lang="en-US" altLang="zh-CN" sz="900" kern="1200" smtClean="0">
                          <a:solidFill>
                            <a:schemeClr val="tx1"/>
                          </a:solidFill>
                          <a:effectLst/>
                          <a:latin typeface="+mn-lt"/>
                          <a:ea typeface="+mn-ea"/>
                          <a:cs typeface="+mn-cs"/>
                        </a:rPr>
                        <a:t>RAN2</a:t>
                      </a:r>
                      <a:endParaRPr lang="zh-CN" altLang="en-US" sz="900" kern="1200" dirty="0">
                        <a:solidFill>
                          <a:schemeClr val="tx1"/>
                        </a:solidFill>
                        <a:effectLst/>
                        <a:latin typeface="+mn-lt"/>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r>
              <a:tr h="327804">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1000" dirty="0" smtClean="0">
                          <a:effectLst/>
                          <a:latin typeface="+mn-lt"/>
                          <a:hlinkClick r:id="rId8" action="ppaction://hlinkfile"/>
                        </a:rPr>
                        <a:t>S5‑221508</a:t>
                      </a:r>
                      <a:endParaRPr lang="en-US" altLang="zh-CN" sz="1000" dirty="0" smtClean="0">
                        <a:latin typeface="+mn-lt"/>
                      </a:endParaRPr>
                    </a:p>
                    <a:p>
                      <a:pPr marL="0" marR="0" lvl="0" indent="0" algn="l" defTabSz="1219170" rtl="0" eaLnBrk="1" fontAlgn="t" latinLnBrk="0" hangingPunct="1">
                        <a:lnSpc>
                          <a:spcPct val="100000"/>
                        </a:lnSpc>
                        <a:spcBef>
                          <a:spcPts val="0"/>
                        </a:spcBef>
                        <a:spcAft>
                          <a:spcPts val="0"/>
                        </a:spcAft>
                        <a:buClrTx/>
                        <a:buSzTx/>
                        <a:buFontTx/>
                        <a:buNone/>
                        <a:tabLst/>
                        <a:defRPr/>
                      </a:pPr>
                      <a:endParaRPr lang="en-US" sz="1000" kern="1200" dirty="0">
                        <a:solidFill>
                          <a:schemeClr val="tx1"/>
                        </a:solidFill>
                        <a:effectLst/>
                        <a:latin typeface="+mn-lt"/>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1000" kern="1200" dirty="0" smtClean="0">
                          <a:solidFill>
                            <a:schemeClr val="tx1"/>
                          </a:solidFill>
                          <a:effectLst/>
                          <a:latin typeface="+mn-lt"/>
                          <a:ea typeface="微软雅黑" panose="020B0503020204020204" pitchFamily="34" charset="-122"/>
                          <a:cs typeface="Arial" panose="020B0604020202020204" pitchFamily="34" charset="0"/>
                        </a:rPr>
                        <a:t>New SID</a:t>
                      </a:r>
                    </a:p>
                    <a:p>
                      <a:pPr marL="0" marR="0" lvl="0" indent="0" algn="l" defTabSz="1219170" rtl="0" eaLnBrk="1" fontAlgn="t" latinLnBrk="0" hangingPunct="1">
                        <a:lnSpc>
                          <a:spcPct val="100000"/>
                        </a:lnSpc>
                        <a:spcBef>
                          <a:spcPts val="0"/>
                        </a:spcBef>
                        <a:spcAft>
                          <a:spcPts val="0"/>
                        </a:spcAft>
                        <a:buClrTx/>
                        <a:buSzTx/>
                        <a:buFontTx/>
                        <a:buNone/>
                        <a:tabLst/>
                        <a:defRPr/>
                      </a:pPr>
                      <a:endParaRPr lang="en-US" altLang="zh-CN" sz="1000" kern="1200" dirty="0">
                        <a:solidFill>
                          <a:schemeClr val="tx1"/>
                        </a:solidFill>
                        <a:effectLst/>
                        <a:latin typeface="+mn-lt"/>
                        <a:ea typeface="微软雅黑" panose="020B0503020204020204" pitchFamily="34" charset="-122"/>
                        <a:cs typeface="Arial" panose="020B0604020202020204" pitchFamily="34"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r>
                        <a:rPr lang="en-US" altLang="zh-CN" sz="1000" dirty="0" smtClean="0">
                          <a:solidFill>
                            <a:schemeClr val="tx1"/>
                          </a:solidFill>
                          <a:effectLst/>
                          <a:latin typeface="+mn-lt"/>
                        </a:rPr>
                        <a:t>Rel-18</a:t>
                      </a:r>
                      <a:endParaRPr lang="zh-CN" altLang="en-US" sz="1000" dirty="0">
                        <a:solidFill>
                          <a:schemeClr val="tx1"/>
                        </a:solidFill>
                        <a:latin typeface="+mn-lt"/>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r>
                        <a:rPr lang="en-US" sz="900" dirty="0">
                          <a:effectLst/>
                          <a:latin typeface="+mn-lt"/>
                        </a:rPr>
                        <a:t>New Rel-18 SID on alignment with GSMA OPG and ETSI MEC for Edge computing management</a:t>
                      </a:r>
                      <a:endParaRPr lang="en-US" sz="2800" dirty="0">
                        <a:latin typeface="+mn-lt"/>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r>
                        <a:rPr lang="en-US" sz="900" dirty="0">
                          <a:effectLst/>
                          <a:latin typeface="+mn-lt"/>
                        </a:rPr>
                        <a:t>Samsung Electronics Benelux BV</a:t>
                      </a:r>
                      <a:endParaRPr lang="en-US" sz="2800" dirty="0">
                        <a:latin typeface="+mn-lt"/>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algn="l" defTabSz="1219170" rtl="0" eaLnBrk="1" latinLnBrk="0" hangingPunct="1"/>
                      <a:r>
                        <a:rPr lang="en-US" altLang="zh-CN" sz="900" kern="1200" smtClean="0">
                          <a:solidFill>
                            <a:schemeClr val="tx1"/>
                          </a:solidFill>
                          <a:effectLst/>
                          <a:latin typeface="+mn-lt"/>
                          <a:ea typeface="+mn-ea"/>
                          <a:cs typeface="+mn-cs"/>
                        </a:rPr>
                        <a:t>GSMA OPG, ETSI MEC</a:t>
                      </a:r>
                      <a:endParaRPr lang="zh-CN" altLang="en-US" sz="900" kern="1200" dirty="0">
                        <a:solidFill>
                          <a:schemeClr val="tx1"/>
                        </a:solidFill>
                        <a:effectLst/>
                        <a:latin typeface="+mn-lt"/>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r>
              <a:tr h="327804">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1000" dirty="0" smtClean="0">
                          <a:effectLst/>
                          <a:latin typeface="+mn-lt"/>
                          <a:hlinkClick r:id="rId9" action="ppaction://hlinkfile"/>
                        </a:rPr>
                        <a:t>S5‑221509</a:t>
                      </a:r>
                      <a:endParaRPr lang="en-US" altLang="zh-CN" sz="1000" dirty="0" smtClean="0">
                        <a:latin typeface="+mn-lt"/>
                      </a:endParaRPr>
                    </a:p>
                    <a:p>
                      <a:pPr marL="0" marR="0" lvl="0" indent="0" algn="l" defTabSz="1219170" rtl="0" eaLnBrk="1" fontAlgn="t" latinLnBrk="0" hangingPunct="1">
                        <a:lnSpc>
                          <a:spcPct val="100000"/>
                        </a:lnSpc>
                        <a:spcBef>
                          <a:spcPts val="0"/>
                        </a:spcBef>
                        <a:spcAft>
                          <a:spcPts val="0"/>
                        </a:spcAft>
                        <a:buClrTx/>
                        <a:buSzTx/>
                        <a:buFontTx/>
                        <a:buNone/>
                        <a:tabLst/>
                        <a:defRPr/>
                      </a:pPr>
                      <a:endParaRPr lang="en-US" sz="1000" kern="1200" dirty="0">
                        <a:solidFill>
                          <a:schemeClr val="tx1"/>
                        </a:solidFill>
                        <a:effectLst/>
                        <a:latin typeface="+mn-lt"/>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1000" kern="1200" smtClean="0">
                          <a:solidFill>
                            <a:schemeClr val="tx1"/>
                          </a:solidFill>
                          <a:effectLst/>
                          <a:latin typeface="+mn-lt"/>
                          <a:ea typeface="微软雅黑" panose="020B0503020204020204" pitchFamily="34" charset="-122"/>
                          <a:cs typeface="Arial" panose="020B0604020202020204" pitchFamily="34" charset="0"/>
                        </a:rPr>
                        <a:t>New SID</a:t>
                      </a:r>
                      <a:endParaRPr lang="en-US" altLang="zh-CN" sz="1000" kern="1200" dirty="0" smtClean="0">
                        <a:solidFill>
                          <a:schemeClr val="tx1"/>
                        </a:solidFill>
                        <a:effectLst/>
                        <a:latin typeface="+mn-lt"/>
                        <a:ea typeface="微软雅黑" panose="020B0503020204020204" pitchFamily="34" charset="-122"/>
                        <a:cs typeface="Arial" panose="020B0604020202020204" pitchFamily="34"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r>
                        <a:rPr lang="en-US" altLang="zh-CN" sz="1000" dirty="0" smtClean="0">
                          <a:solidFill>
                            <a:schemeClr val="tx1"/>
                          </a:solidFill>
                          <a:effectLst/>
                          <a:latin typeface="+mn-lt"/>
                        </a:rPr>
                        <a:t>Rel-18</a:t>
                      </a:r>
                      <a:endParaRPr lang="zh-CN" altLang="en-US" sz="1000" dirty="0">
                        <a:solidFill>
                          <a:schemeClr val="tx1"/>
                        </a:solidFill>
                        <a:latin typeface="+mn-lt"/>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r>
                        <a:rPr lang="en-US" sz="900" dirty="0">
                          <a:effectLst/>
                          <a:latin typeface="+mn-lt"/>
                        </a:rPr>
                        <a:t>Management Aspect of User Plane Enhancement</a:t>
                      </a:r>
                      <a:endParaRPr lang="en-US" sz="2800" dirty="0">
                        <a:latin typeface="+mn-lt"/>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r>
                        <a:rPr lang="en-US" sz="900" dirty="0">
                          <a:effectLst/>
                          <a:latin typeface="+mn-lt"/>
                        </a:rPr>
                        <a:t>CMCC</a:t>
                      </a:r>
                      <a:endParaRPr lang="en-US" sz="2800" dirty="0">
                        <a:latin typeface="+mn-lt"/>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algn="l" defTabSz="1219170" rtl="0" eaLnBrk="1" latinLnBrk="0" hangingPunct="1"/>
                      <a:r>
                        <a:rPr lang="en-US" altLang="zh-CN" sz="900" kern="1200" smtClean="0">
                          <a:solidFill>
                            <a:schemeClr val="tx1"/>
                          </a:solidFill>
                          <a:effectLst/>
                          <a:latin typeface="+mn-lt"/>
                          <a:ea typeface="+mn-ea"/>
                          <a:cs typeface="+mn-cs"/>
                        </a:rPr>
                        <a:t>SA2</a:t>
                      </a:r>
                      <a:endParaRPr lang="zh-CN" altLang="en-US" sz="900" kern="1200" dirty="0">
                        <a:solidFill>
                          <a:schemeClr val="tx1"/>
                        </a:solidFill>
                        <a:effectLst/>
                        <a:latin typeface="+mn-lt"/>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r>
              <a:tr h="327804">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1000" dirty="0" smtClean="0">
                          <a:effectLst/>
                          <a:latin typeface="+mn-lt"/>
                          <a:hlinkClick r:id="rId10" action="ppaction://hlinkfile"/>
                        </a:rPr>
                        <a:t>S5‑221511</a:t>
                      </a:r>
                      <a:endParaRPr lang="en-US" sz="1000" kern="1200" dirty="0">
                        <a:solidFill>
                          <a:schemeClr val="tx1"/>
                        </a:solidFill>
                        <a:effectLst/>
                        <a:latin typeface="+mn-lt"/>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1000" kern="1200" smtClean="0">
                          <a:solidFill>
                            <a:schemeClr val="tx1"/>
                          </a:solidFill>
                          <a:effectLst/>
                          <a:latin typeface="+mn-lt"/>
                          <a:ea typeface="微软雅黑" panose="020B0503020204020204" pitchFamily="34" charset="-122"/>
                          <a:cs typeface="Arial" panose="020B0604020202020204" pitchFamily="34" charset="0"/>
                        </a:rPr>
                        <a:t>New SID</a:t>
                      </a:r>
                      <a:endParaRPr lang="en-US" altLang="zh-CN" sz="1000" kern="1200" dirty="0" smtClean="0">
                        <a:solidFill>
                          <a:schemeClr val="tx1"/>
                        </a:solidFill>
                        <a:effectLst/>
                        <a:latin typeface="+mn-lt"/>
                        <a:ea typeface="微软雅黑" panose="020B0503020204020204" pitchFamily="34" charset="-122"/>
                        <a:cs typeface="Arial" panose="020B0604020202020204" pitchFamily="34"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r>
                        <a:rPr lang="en-US" altLang="zh-CN" sz="1000" dirty="0" smtClean="0">
                          <a:solidFill>
                            <a:schemeClr val="tx1"/>
                          </a:solidFill>
                          <a:effectLst/>
                          <a:latin typeface="+mn-lt"/>
                        </a:rPr>
                        <a:t>Rel-18</a:t>
                      </a:r>
                      <a:endParaRPr lang="zh-CN" altLang="en-US" sz="1000" dirty="0">
                        <a:solidFill>
                          <a:schemeClr val="tx1"/>
                        </a:solidFill>
                        <a:latin typeface="+mn-lt"/>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r>
                        <a:rPr lang="en-US" sz="900" dirty="0">
                          <a:effectLst/>
                          <a:latin typeface="+mn-lt"/>
                        </a:rPr>
                        <a:t>New SID Study on Management of Cloud Native Virtualized Network Functions</a:t>
                      </a:r>
                      <a:endParaRPr lang="en-US" sz="2800" dirty="0">
                        <a:latin typeface="+mn-lt"/>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r>
                        <a:rPr lang="en-US" sz="900" dirty="0">
                          <a:effectLst/>
                          <a:latin typeface="+mn-lt"/>
                        </a:rPr>
                        <a:t>China Mobile Com. Corporation</a:t>
                      </a:r>
                      <a:endParaRPr lang="en-US" sz="2800" dirty="0">
                        <a:latin typeface="+mn-lt"/>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algn="l" defTabSz="1219170" rtl="0" eaLnBrk="1" latinLnBrk="0" hangingPunct="1"/>
                      <a:r>
                        <a:rPr lang="en-US" altLang="zh-CN" sz="900" kern="1200" smtClean="0">
                          <a:solidFill>
                            <a:schemeClr val="tx1"/>
                          </a:solidFill>
                          <a:effectLst/>
                          <a:latin typeface="+mn-lt"/>
                          <a:ea typeface="+mn-ea"/>
                          <a:cs typeface="+mn-cs"/>
                        </a:rPr>
                        <a:t>ETSI</a:t>
                      </a:r>
                      <a:r>
                        <a:rPr lang="en-US" altLang="zh-CN" sz="900" kern="1200" baseline="0" smtClean="0">
                          <a:solidFill>
                            <a:schemeClr val="tx1"/>
                          </a:solidFill>
                          <a:effectLst/>
                          <a:latin typeface="+mn-lt"/>
                          <a:ea typeface="+mn-ea"/>
                          <a:cs typeface="+mn-cs"/>
                        </a:rPr>
                        <a:t> NFV</a:t>
                      </a:r>
                      <a:endParaRPr lang="zh-CN" altLang="en-US" sz="900" kern="1200" dirty="0">
                        <a:solidFill>
                          <a:schemeClr val="tx1"/>
                        </a:solidFill>
                        <a:effectLst/>
                        <a:latin typeface="+mn-lt"/>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r>
              <a:tr h="327804">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1000" dirty="0" smtClean="0">
                          <a:effectLst/>
                          <a:latin typeface="+mn-lt"/>
                          <a:hlinkClick r:id="rId11" action="ppaction://hlinkfile"/>
                        </a:rPr>
                        <a:t>S5‑221512</a:t>
                      </a:r>
                      <a:endParaRPr lang="en-US" altLang="zh-CN" sz="1000" dirty="0" smtClean="0">
                        <a:latin typeface="+mn-lt"/>
                      </a:endParaRPr>
                    </a:p>
                    <a:p>
                      <a:pPr marL="0" marR="0" lvl="0" indent="0" algn="l" defTabSz="1219170" rtl="0" eaLnBrk="1" fontAlgn="t" latinLnBrk="0" hangingPunct="1">
                        <a:lnSpc>
                          <a:spcPct val="100000"/>
                        </a:lnSpc>
                        <a:spcBef>
                          <a:spcPts val="0"/>
                        </a:spcBef>
                        <a:spcAft>
                          <a:spcPts val="0"/>
                        </a:spcAft>
                        <a:buClrTx/>
                        <a:buSzTx/>
                        <a:buFontTx/>
                        <a:buNone/>
                        <a:tabLst/>
                        <a:defRPr/>
                      </a:pPr>
                      <a:endParaRPr lang="en-US" sz="1000" kern="1200" dirty="0">
                        <a:solidFill>
                          <a:schemeClr val="tx1"/>
                        </a:solidFill>
                        <a:effectLst/>
                        <a:latin typeface="+mn-lt"/>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1000" kern="1200" smtClean="0">
                          <a:solidFill>
                            <a:schemeClr val="tx1"/>
                          </a:solidFill>
                          <a:effectLst/>
                          <a:latin typeface="+mn-lt"/>
                          <a:ea typeface="微软雅黑" panose="020B0503020204020204" pitchFamily="34" charset="-122"/>
                          <a:cs typeface="Arial" panose="020B0604020202020204" pitchFamily="34" charset="0"/>
                        </a:rPr>
                        <a:t>New SID</a:t>
                      </a:r>
                      <a:endParaRPr lang="en-US" altLang="zh-CN" sz="1000" kern="1200" dirty="0" smtClean="0">
                        <a:solidFill>
                          <a:schemeClr val="tx1"/>
                        </a:solidFill>
                        <a:effectLst/>
                        <a:latin typeface="+mn-lt"/>
                        <a:ea typeface="微软雅黑" panose="020B0503020204020204" pitchFamily="34" charset="-122"/>
                        <a:cs typeface="Arial" panose="020B0604020202020204" pitchFamily="34"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algn="l" defTabSz="1219170" rtl="0" eaLnBrk="1" latinLnBrk="0" hangingPunct="1"/>
                      <a:r>
                        <a:rPr lang="en-US" altLang="zh-CN" sz="1000" kern="1200" dirty="0" smtClean="0">
                          <a:solidFill>
                            <a:schemeClr val="tx1"/>
                          </a:solidFill>
                          <a:effectLst/>
                          <a:latin typeface="+mn-lt"/>
                          <a:ea typeface="+mn-ea"/>
                          <a:cs typeface="+mn-cs"/>
                        </a:rPr>
                        <a:t>Rel-18</a:t>
                      </a:r>
                      <a:endParaRPr lang="en-US" sz="1000" kern="1200" dirty="0">
                        <a:solidFill>
                          <a:schemeClr val="tx1"/>
                        </a:solidFill>
                        <a:effectLst/>
                        <a:latin typeface="+mn-lt"/>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r>
                        <a:rPr lang="en-US" sz="900" dirty="0">
                          <a:effectLst/>
                          <a:latin typeface="+mn-lt"/>
                        </a:rPr>
                        <a:t>New SID on Management Aspect Enhancement of 5G MOCN Network Sharing</a:t>
                      </a:r>
                      <a:endParaRPr lang="en-US" sz="2800" dirty="0">
                        <a:latin typeface="+mn-lt"/>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r>
                        <a:rPr lang="en-US" sz="900" dirty="0">
                          <a:effectLst/>
                          <a:latin typeface="+mn-lt"/>
                        </a:rPr>
                        <a:t>China Unicom</a:t>
                      </a:r>
                      <a:endParaRPr lang="en-US" sz="2800" dirty="0">
                        <a:latin typeface="+mn-lt"/>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algn="l" defTabSz="1219170" rtl="0" eaLnBrk="1" latinLnBrk="0" hangingPunct="1"/>
                      <a:r>
                        <a:rPr lang="en-US" altLang="zh-CN" sz="900" kern="1200" smtClean="0">
                          <a:solidFill>
                            <a:schemeClr val="tx1"/>
                          </a:solidFill>
                          <a:effectLst/>
                          <a:latin typeface="+mn-lt"/>
                          <a:ea typeface="+mn-ea"/>
                          <a:cs typeface="+mn-cs"/>
                        </a:rPr>
                        <a:t>RAN3</a:t>
                      </a:r>
                      <a:endParaRPr lang="zh-CN" altLang="en-US" sz="900" kern="1200" dirty="0">
                        <a:solidFill>
                          <a:schemeClr val="tx1"/>
                        </a:solidFill>
                        <a:effectLst/>
                        <a:latin typeface="+mn-lt"/>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r>
              <a:tr h="327804">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1000" dirty="0" smtClean="0">
                          <a:effectLst/>
                          <a:latin typeface="+mn-lt"/>
                          <a:hlinkClick r:id="rId12" action="ppaction://hlinkfile"/>
                        </a:rPr>
                        <a:t>S5‑221513</a:t>
                      </a:r>
                      <a:endParaRPr lang="en-US" altLang="zh-CN" sz="1000" dirty="0" smtClean="0">
                        <a:latin typeface="+mn-lt"/>
                      </a:endParaRPr>
                    </a:p>
                    <a:p>
                      <a:pPr marL="0" marR="0" lvl="0" indent="0" algn="l" defTabSz="1219170" rtl="0" eaLnBrk="1" fontAlgn="t" latinLnBrk="0" hangingPunct="1">
                        <a:lnSpc>
                          <a:spcPct val="100000"/>
                        </a:lnSpc>
                        <a:spcBef>
                          <a:spcPts val="0"/>
                        </a:spcBef>
                        <a:spcAft>
                          <a:spcPts val="0"/>
                        </a:spcAft>
                        <a:buClrTx/>
                        <a:buSzTx/>
                        <a:buFontTx/>
                        <a:buNone/>
                        <a:tabLst/>
                        <a:defRPr/>
                      </a:pPr>
                      <a:endParaRPr lang="en-US" sz="1000" kern="1200" dirty="0">
                        <a:solidFill>
                          <a:schemeClr val="tx1"/>
                        </a:solidFill>
                        <a:effectLst/>
                        <a:latin typeface="+mn-lt"/>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1000" kern="1200" smtClean="0">
                          <a:solidFill>
                            <a:schemeClr val="tx1"/>
                          </a:solidFill>
                          <a:effectLst/>
                          <a:latin typeface="+mn-lt"/>
                          <a:ea typeface="微软雅黑" panose="020B0503020204020204" pitchFamily="34" charset="-122"/>
                          <a:cs typeface="Arial" panose="020B0604020202020204" pitchFamily="34" charset="0"/>
                        </a:rPr>
                        <a:t>New SID</a:t>
                      </a:r>
                      <a:endParaRPr lang="en-US" altLang="zh-CN" sz="1000" kern="1200" dirty="0" smtClean="0">
                        <a:solidFill>
                          <a:schemeClr val="tx1"/>
                        </a:solidFill>
                        <a:effectLst/>
                        <a:latin typeface="+mn-lt"/>
                        <a:ea typeface="微软雅黑" panose="020B0503020204020204" pitchFamily="34" charset="-122"/>
                        <a:cs typeface="Arial" panose="020B0604020202020204" pitchFamily="34"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r>
                        <a:rPr lang="en-US" altLang="zh-CN" sz="1000" smtClean="0">
                          <a:solidFill>
                            <a:schemeClr val="tx1"/>
                          </a:solidFill>
                          <a:effectLst/>
                          <a:latin typeface="+mn-lt"/>
                        </a:rPr>
                        <a:t>Rel-18</a:t>
                      </a:r>
                      <a:endParaRPr lang="zh-CN" altLang="en-US" sz="1000" dirty="0">
                        <a:solidFill>
                          <a:schemeClr val="tx1"/>
                        </a:solidFill>
                        <a:latin typeface="+mn-lt"/>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r>
                        <a:rPr lang="en-US" sz="900" dirty="0">
                          <a:effectLst/>
                          <a:latin typeface="+mn-lt"/>
                        </a:rPr>
                        <a:t>New SID on intent-driven management for network slicing</a:t>
                      </a:r>
                      <a:endParaRPr lang="en-US" sz="2800" dirty="0">
                        <a:latin typeface="+mn-lt"/>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r>
                        <a:rPr lang="en-US" sz="900" dirty="0">
                          <a:effectLst/>
                          <a:latin typeface="+mn-lt"/>
                        </a:rPr>
                        <a:t>Ericsson Inc.</a:t>
                      </a:r>
                      <a:endParaRPr lang="en-US" sz="2800" dirty="0">
                        <a:latin typeface="+mn-lt"/>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algn="l" defTabSz="1219170" rtl="0" eaLnBrk="1" latinLnBrk="0" hangingPunct="1"/>
                      <a:r>
                        <a:rPr lang="en-US" altLang="zh-CN" sz="900" kern="1200" smtClean="0">
                          <a:solidFill>
                            <a:schemeClr val="tx1"/>
                          </a:solidFill>
                          <a:effectLst/>
                          <a:latin typeface="+mn-lt"/>
                          <a:ea typeface="+mn-ea"/>
                          <a:cs typeface="+mn-cs"/>
                        </a:rPr>
                        <a:t>TMF, ETSI</a:t>
                      </a:r>
                      <a:r>
                        <a:rPr lang="en-US" altLang="zh-CN" sz="900" kern="1200" baseline="0" smtClean="0">
                          <a:solidFill>
                            <a:schemeClr val="tx1"/>
                          </a:solidFill>
                          <a:effectLst/>
                          <a:latin typeface="+mn-lt"/>
                          <a:ea typeface="+mn-ea"/>
                          <a:cs typeface="+mn-cs"/>
                        </a:rPr>
                        <a:t> ZSM</a:t>
                      </a:r>
                      <a:endParaRPr lang="zh-CN" altLang="en-US" sz="900" kern="1200" dirty="0">
                        <a:solidFill>
                          <a:schemeClr val="tx1"/>
                        </a:solidFill>
                        <a:effectLst/>
                        <a:latin typeface="+mn-lt"/>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r>
              <a:tr h="327804">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1000" dirty="0" smtClean="0">
                          <a:effectLst/>
                          <a:latin typeface="+mn-lt"/>
                          <a:hlinkClick r:id="rId13" action="ppaction://hlinkfile"/>
                        </a:rPr>
                        <a:t>S5‑221514</a:t>
                      </a:r>
                      <a:endParaRPr lang="en-US" altLang="zh-CN" sz="1000" dirty="0" smtClean="0">
                        <a:latin typeface="+mn-lt"/>
                      </a:endParaRPr>
                    </a:p>
                    <a:p>
                      <a:pPr marL="0" marR="0" lvl="0" indent="0" algn="l" defTabSz="1219170" rtl="0" eaLnBrk="1" fontAlgn="t" latinLnBrk="0" hangingPunct="1">
                        <a:lnSpc>
                          <a:spcPct val="100000"/>
                        </a:lnSpc>
                        <a:spcBef>
                          <a:spcPts val="0"/>
                        </a:spcBef>
                        <a:spcAft>
                          <a:spcPts val="0"/>
                        </a:spcAft>
                        <a:buClrTx/>
                        <a:buSzTx/>
                        <a:buFontTx/>
                        <a:buNone/>
                        <a:tabLst/>
                        <a:defRPr/>
                      </a:pPr>
                      <a:endParaRPr lang="en-US" sz="1000" kern="1200" dirty="0">
                        <a:solidFill>
                          <a:schemeClr val="tx1"/>
                        </a:solidFill>
                        <a:effectLst/>
                        <a:latin typeface="+mn-lt"/>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1000" kern="1200" dirty="0" smtClean="0">
                          <a:solidFill>
                            <a:schemeClr val="tx1"/>
                          </a:solidFill>
                          <a:effectLst/>
                          <a:latin typeface="+mn-lt"/>
                          <a:ea typeface="微软雅黑" panose="020B0503020204020204" pitchFamily="34" charset="-122"/>
                          <a:cs typeface="Arial" panose="020B0604020202020204" pitchFamily="34" charset="0"/>
                        </a:rPr>
                        <a:t>New SID</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r>
                        <a:rPr lang="en-US" altLang="zh-CN" sz="1000" dirty="0" smtClean="0">
                          <a:solidFill>
                            <a:schemeClr val="tx1"/>
                          </a:solidFill>
                          <a:effectLst/>
                          <a:latin typeface="+mn-lt"/>
                        </a:rPr>
                        <a:t>Rel-18</a:t>
                      </a:r>
                      <a:endParaRPr lang="zh-CN" altLang="en-US" sz="1000" dirty="0">
                        <a:solidFill>
                          <a:schemeClr val="tx1"/>
                        </a:solidFill>
                        <a:latin typeface="+mn-lt"/>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r>
                        <a:rPr lang="en-US" sz="900" dirty="0">
                          <a:effectLst/>
                          <a:latin typeface="+mn-lt"/>
                        </a:rPr>
                        <a:t>New SID on further Enhancements of Management of Trace/MDT</a:t>
                      </a:r>
                      <a:endParaRPr lang="en-US" sz="2800" dirty="0">
                        <a:latin typeface="+mn-lt"/>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r>
                        <a:rPr lang="en-US" sz="900" dirty="0">
                          <a:effectLst/>
                          <a:latin typeface="+mn-lt"/>
                        </a:rPr>
                        <a:t>Nokia, Nokia Shanghai Bell</a:t>
                      </a:r>
                      <a:endParaRPr lang="en-US" sz="2800" dirty="0">
                        <a:latin typeface="+mn-lt"/>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algn="l" defTabSz="1219170" rtl="0" eaLnBrk="1" latinLnBrk="0" hangingPunct="1"/>
                      <a:r>
                        <a:rPr lang="en-US" altLang="zh-CN" sz="900" kern="1200" dirty="0" smtClean="0">
                          <a:solidFill>
                            <a:schemeClr val="tx1"/>
                          </a:solidFill>
                          <a:effectLst/>
                          <a:latin typeface="+mn-lt"/>
                          <a:ea typeface="+mn-ea"/>
                          <a:cs typeface="+mn-cs"/>
                        </a:rPr>
                        <a:t>SA2,</a:t>
                      </a:r>
                      <a:r>
                        <a:rPr lang="en-US" altLang="zh-CN" sz="900" kern="1200" baseline="0" dirty="0" smtClean="0">
                          <a:solidFill>
                            <a:schemeClr val="tx1"/>
                          </a:solidFill>
                          <a:effectLst/>
                          <a:latin typeface="+mn-lt"/>
                          <a:ea typeface="+mn-ea"/>
                          <a:cs typeface="+mn-cs"/>
                        </a:rPr>
                        <a:t> RAN3, RAN2</a:t>
                      </a:r>
                      <a:endParaRPr lang="zh-CN" altLang="en-US" sz="900" kern="1200" dirty="0">
                        <a:solidFill>
                          <a:schemeClr val="tx1"/>
                        </a:solidFill>
                        <a:effectLst/>
                        <a:latin typeface="+mn-lt"/>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455952544"/>
      </p:ext>
    </p:extLst>
  </p:cSld>
  <p:clrMapOvr>
    <a:masterClrMapping/>
  </p:clrMapOvr>
  <p:transition spd="slow"/>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4"/>
          <p:cNvSpPr>
            <a:spLocks noChangeArrowheads="1"/>
          </p:cNvSpPr>
          <p:nvPr/>
        </p:nvSpPr>
        <p:spPr bwMode="auto">
          <a:xfrm>
            <a:off x="573206" y="260350"/>
            <a:ext cx="9253182" cy="790528"/>
          </a:xfrm>
          <a:prstGeom prst="rect">
            <a:avLst/>
          </a:prstGeom>
          <a:noFill/>
          <a:ln w="12700">
            <a:noFill/>
            <a:miter lim="800000"/>
            <a:headEnd/>
            <a:tailEnd/>
          </a:ln>
        </p:spPr>
        <p:txBody>
          <a:bodyPr lIns="90488" tIns="44450" rIns="90488" bIns="44450" anchor="ctr"/>
          <a:lstStyle/>
          <a:p>
            <a:pPr algn="ctr">
              <a:defRPr/>
            </a:pPr>
            <a:r>
              <a:rPr lang="en-US" altLang="zh-CN" sz="3200" kern="0" dirty="0" smtClean="0">
                <a:solidFill>
                  <a:srgbClr val="FF0000"/>
                </a:solidFill>
                <a:latin typeface="Calibri"/>
                <a:cs typeface="+mj-cs"/>
              </a:rPr>
              <a:t>Documents endorsed by OA&amp;M</a:t>
            </a:r>
          </a:p>
        </p:txBody>
      </p:sp>
      <p:graphicFrame>
        <p:nvGraphicFramePr>
          <p:cNvPr id="6" name="Group 76"/>
          <p:cNvGraphicFramePr>
            <a:graphicFrameLocks/>
          </p:cNvGraphicFramePr>
          <p:nvPr>
            <p:extLst>
              <p:ext uri="{D42A27DB-BD31-4B8C-83A1-F6EECF244321}">
                <p14:modId xmlns:p14="http://schemas.microsoft.com/office/powerpoint/2010/main" val="2236631437"/>
              </p:ext>
            </p:extLst>
          </p:nvPr>
        </p:nvGraphicFramePr>
        <p:xfrm>
          <a:off x="351418" y="1558060"/>
          <a:ext cx="11537378" cy="1623060"/>
        </p:xfrm>
        <a:graphic>
          <a:graphicData uri="http://schemas.openxmlformats.org/drawingml/2006/table">
            <a:tbl>
              <a:tblPr/>
              <a:tblGrid>
                <a:gridCol w="1040524">
                  <a:extLst>
                    <a:ext uri="{9D8B030D-6E8A-4147-A177-3AD203B41FA5}">
                      <a16:colId xmlns="" xmlns:a16="http://schemas.microsoft.com/office/drawing/2014/main" val="20000"/>
                    </a:ext>
                  </a:extLst>
                </a:gridCol>
                <a:gridCol w="5030108">
                  <a:extLst>
                    <a:ext uri="{9D8B030D-6E8A-4147-A177-3AD203B41FA5}">
                      <a16:colId xmlns="" xmlns:a16="http://schemas.microsoft.com/office/drawing/2014/main" val="20001"/>
                    </a:ext>
                  </a:extLst>
                </a:gridCol>
                <a:gridCol w="2733373"/>
                <a:gridCol w="2733373"/>
              </a:tblGrid>
              <a:tr h="365305">
                <a:tc>
                  <a:txBody>
                    <a:bodyPr/>
                    <a:lstStyle/>
                    <a:p>
                      <a:pPr marL="0" marR="0" lvl="0" indent="0" algn="ctr" defTabSz="1219170" rtl="0" eaLnBrk="1" fontAlgn="base" latinLnBrk="0" hangingPunct="1">
                        <a:lnSpc>
                          <a:spcPct val="100000"/>
                        </a:lnSpc>
                        <a:spcBef>
                          <a:spcPct val="0"/>
                        </a:spcBef>
                        <a:spcAft>
                          <a:spcPct val="0"/>
                        </a:spcAft>
                        <a:buClrTx/>
                        <a:buSzTx/>
                        <a:buFontTx/>
                        <a:buNone/>
                        <a:tabLst/>
                      </a:pPr>
                      <a:r>
                        <a:rPr lang="en-GB" altLang="zh-CN" sz="1200" b="1" kern="1200" dirty="0" err="1" smtClean="0">
                          <a:solidFill>
                            <a:schemeClr val="tx1"/>
                          </a:solidFill>
                          <a:latin typeface="+mn-lt"/>
                          <a:ea typeface="+mn-ea"/>
                          <a:cs typeface="+mn-cs"/>
                        </a:rPr>
                        <a:t>TDoc</a:t>
                      </a:r>
                      <a:endParaRPr lang="en-GB" altLang="zh-CN" sz="1200" b="1" kern="1200" dirty="0">
                        <a:solidFill>
                          <a:schemeClr val="tx1"/>
                        </a:solidFill>
                        <a:latin typeface="+mn-lt"/>
                        <a:ea typeface="+mn-ea"/>
                        <a:cs typeface="+mn-cs"/>
                      </a:endParaRPr>
                    </a:p>
                  </a:txBody>
                  <a:tcPr marL="1440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1219170" rtl="0" eaLnBrk="1" fontAlgn="base" latinLnBrk="0" hangingPunct="1">
                        <a:lnSpc>
                          <a:spcPct val="100000"/>
                        </a:lnSpc>
                        <a:spcBef>
                          <a:spcPct val="0"/>
                        </a:spcBef>
                        <a:spcAft>
                          <a:spcPct val="0"/>
                        </a:spcAft>
                        <a:buClrTx/>
                        <a:buSzTx/>
                        <a:buFontTx/>
                        <a:buNone/>
                        <a:tabLst/>
                      </a:pPr>
                      <a:r>
                        <a:rPr lang="en-GB" altLang="zh-CN" sz="1200" b="1" kern="1200" dirty="0">
                          <a:solidFill>
                            <a:schemeClr val="tx1"/>
                          </a:solidFill>
                          <a:latin typeface="+mn-lt"/>
                          <a:ea typeface="+mn-ea"/>
                          <a:cs typeface="+mn-cs"/>
                        </a:rPr>
                        <a:t>Title</a:t>
                      </a:r>
                    </a:p>
                  </a:txBody>
                  <a:tcPr marL="1440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1219170" rtl="0" eaLnBrk="1" fontAlgn="base" latinLnBrk="0" hangingPunct="1">
                        <a:lnSpc>
                          <a:spcPct val="100000"/>
                        </a:lnSpc>
                        <a:spcBef>
                          <a:spcPct val="0"/>
                        </a:spcBef>
                        <a:spcAft>
                          <a:spcPct val="0"/>
                        </a:spcAft>
                        <a:buClrTx/>
                        <a:buSzTx/>
                        <a:buFontTx/>
                        <a:buNone/>
                        <a:tabLst/>
                      </a:pPr>
                      <a:r>
                        <a:rPr lang="en-GB" altLang="zh-CN" sz="1200" b="1" kern="1200" dirty="0" smtClean="0">
                          <a:solidFill>
                            <a:schemeClr val="tx1"/>
                          </a:solidFill>
                          <a:latin typeface="+mn-lt"/>
                          <a:ea typeface="+mn-ea"/>
                          <a:cs typeface="+mn-cs"/>
                        </a:rPr>
                        <a:t>Source</a:t>
                      </a:r>
                      <a:endParaRPr lang="en-GB" altLang="zh-CN" sz="1200" b="1" kern="1200" dirty="0">
                        <a:solidFill>
                          <a:schemeClr val="tx1"/>
                        </a:solidFill>
                        <a:latin typeface="+mn-lt"/>
                        <a:ea typeface="+mn-ea"/>
                        <a:cs typeface="+mn-cs"/>
                      </a:endParaRPr>
                    </a:p>
                  </a:txBody>
                  <a:tcPr marL="1440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1219170" rtl="0" eaLnBrk="1" fontAlgn="base" latinLnBrk="0" hangingPunct="1">
                        <a:lnSpc>
                          <a:spcPct val="100000"/>
                        </a:lnSpc>
                        <a:spcBef>
                          <a:spcPct val="0"/>
                        </a:spcBef>
                        <a:spcAft>
                          <a:spcPct val="0"/>
                        </a:spcAft>
                        <a:buClrTx/>
                        <a:buSzTx/>
                        <a:buFontTx/>
                        <a:buNone/>
                        <a:tabLst/>
                      </a:pPr>
                      <a:r>
                        <a:rPr lang="en-GB" altLang="zh-CN" sz="1200" b="1" kern="1200" dirty="0" smtClean="0">
                          <a:solidFill>
                            <a:schemeClr val="tx1"/>
                          </a:solidFill>
                          <a:latin typeface="+mn-lt"/>
                          <a:ea typeface="+mn-ea"/>
                          <a:cs typeface="+mn-cs"/>
                        </a:rPr>
                        <a:t>Potential related topics and related groups</a:t>
                      </a:r>
                      <a:endParaRPr lang="en-GB" altLang="zh-CN" sz="1200" b="1" kern="1200" dirty="0">
                        <a:solidFill>
                          <a:schemeClr val="tx1"/>
                        </a:solidFill>
                        <a:latin typeface="+mn-lt"/>
                        <a:ea typeface="+mn-ea"/>
                        <a:cs typeface="+mn-cs"/>
                      </a:endParaRPr>
                    </a:p>
                  </a:txBody>
                  <a:tcPr marL="1440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92D050"/>
                    </a:solidFill>
                  </a:tcPr>
                </a:tc>
                <a:extLst>
                  <a:ext uri="{0D108BD9-81ED-4DB2-BD59-A6C34878D82A}">
                    <a16:rowId xmlns="" xmlns:a16="http://schemas.microsoft.com/office/drawing/2014/main" val="10000"/>
                  </a:ext>
                </a:extLst>
              </a:tr>
              <a:tr h="144199">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sz="1050" kern="1200" dirty="0">
                          <a:solidFill>
                            <a:schemeClr val="tx1"/>
                          </a:solidFill>
                          <a:effectLst/>
                          <a:latin typeface="+mn-lt"/>
                          <a:ea typeface="+mn-ea"/>
                          <a:cs typeface="+mn-cs"/>
                          <a:hlinkClick r:id="rId3" action="ppaction://hlinkfile"/>
                        </a:rPr>
                        <a:t>S5‑221173</a:t>
                      </a:r>
                      <a:endParaRPr lang="en-US" sz="1050" kern="1200" dirty="0">
                        <a:solidFill>
                          <a:schemeClr val="tx1"/>
                        </a:solidFill>
                        <a:effectLst/>
                        <a:latin typeface="+mn-lt"/>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sz="1050" kern="1200" dirty="0">
                          <a:solidFill>
                            <a:schemeClr val="tx1"/>
                          </a:solidFill>
                          <a:effectLst/>
                          <a:latin typeface="+mn-lt"/>
                          <a:ea typeface="+mn-ea"/>
                          <a:cs typeface="+mn-cs"/>
                        </a:rPr>
                        <a:t>Rel-18 time plan proposal for OAM</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fr-FR" sz="1050" kern="1200" dirty="0">
                          <a:solidFill>
                            <a:schemeClr val="tx1"/>
                          </a:solidFill>
                          <a:effectLst/>
                          <a:latin typeface="+mn-lt"/>
                          <a:ea typeface="+mn-ea"/>
                          <a:cs typeface="+mn-cs"/>
                        </a:rPr>
                        <a:t>SA5 Vice chair (Huawei),SA5 Chair</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endParaRPr lang="en-US" sz="1050" kern="1200" dirty="0">
                        <a:solidFill>
                          <a:schemeClr val="tx1"/>
                        </a:solidFill>
                        <a:effectLst/>
                        <a:latin typeface="+mn-lt"/>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r>
              <a:tr h="230719">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sz="1050" kern="1200" dirty="0">
                          <a:solidFill>
                            <a:schemeClr val="tx1"/>
                          </a:solidFill>
                          <a:effectLst/>
                          <a:latin typeface="+mn-lt"/>
                          <a:ea typeface="+mn-ea"/>
                          <a:cs typeface="+mn-cs"/>
                          <a:hlinkClick r:id="rId4" action="ppaction://hlinkfile"/>
                        </a:rPr>
                        <a:t/>
                      </a:r>
                      <a:br>
                        <a:rPr lang="en-US" sz="1050" kern="1200" dirty="0">
                          <a:solidFill>
                            <a:schemeClr val="tx1"/>
                          </a:solidFill>
                          <a:effectLst/>
                          <a:latin typeface="+mn-lt"/>
                          <a:ea typeface="+mn-ea"/>
                          <a:cs typeface="+mn-cs"/>
                          <a:hlinkClick r:id="rId4" action="ppaction://hlinkfile"/>
                        </a:rPr>
                      </a:br>
                      <a:r>
                        <a:rPr lang="en-US" sz="1050" kern="1200" dirty="0">
                          <a:solidFill>
                            <a:schemeClr val="tx1"/>
                          </a:solidFill>
                          <a:effectLst/>
                          <a:latin typeface="+mn-lt"/>
                          <a:ea typeface="+mn-ea"/>
                          <a:cs typeface="+mn-cs"/>
                          <a:hlinkClick r:id="rId4" action="ppaction://hlinkfile"/>
                        </a:rPr>
                        <a:t>S5‑221537</a:t>
                      </a:r>
                      <a:endParaRPr lang="en-US" sz="1050" kern="1200" dirty="0">
                        <a:solidFill>
                          <a:schemeClr val="tx1"/>
                        </a:solidFill>
                        <a:effectLst/>
                        <a:latin typeface="+mn-lt"/>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sz="1050" kern="1200" dirty="0">
                          <a:solidFill>
                            <a:schemeClr val="tx1"/>
                          </a:solidFill>
                          <a:effectLst/>
                          <a:latin typeface="+mn-lt"/>
                          <a:ea typeface="+mn-ea"/>
                          <a:cs typeface="+mn-cs"/>
                        </a:rPr>
                        <a:t>Discussion on RACH NSA measurements</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sz="1050" kern="1200" dirty="0">
                          <a:solidFill>
                            <a:schemeClr val="tx1"/>
                          </a:solidFill>
                          <a:effectLst/>
                          <a:latin typeface="+mn-lt"/>
                          <a:ea typeface="+mn-ea"/>
                          <a:cs typeface="+mn-cs"/>
                        </a:rPr>
                        <a:t>Nokia Solutions &amp; Networks (I)</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endParaRPr lang="en-US" sz="1050" kern="1200" dirty="0">
                        <a:solidFill>
                          <a:schemeClr val="tx1"/>
                        </a:solidFill>
                        <a:effectLst/>
                        <a:latin typeface="+mn-lt"/>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r>
              <a:tr h="144199">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sz="1050" kern="1200" dirty="0">
                          <a:solidFill>
                            <a:schemeClr val="tx1"/>
                          </a:solidFill>
                          <a:effectLst/>
                          <a:latin typeface="+mn-lt"/>
                          <a:ea typeface="+mn-ea"/>
                          <a:cs typeface="+mn-cs"/>
                          <a:hlinkClick r:id="rId5" action="ppaction://hlinkfile"/>
                        </a:rPr>
                        <a:t>S5‑221589</a:t>
                      </a:r>
                      <a:endParaRPr lang="en-US" sz="1050" kern="1200" dirty="0">
                        <a:solidFill>
                          <a:schemeClr val="tx1"/>
                        </a:solidFill>
                        <a:effectLst/>
                        <a:latin typeface="+mn-lt"/>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sz="1050" kern="1200">
                          <a:solidFill>
                            <a:schemeClr val="tx1"/>
                          </a:solidFill>
                          <a:effectLst/>
                          <a:latin typeface="+mn-lt"/>
                          <a:ea typeface="+mn-ea"/>
                          <a:cs typeface="+mn-cs"/>
                        </a:rPr>
                        <a:t>Discussion paper on eCosla completion</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sz="1050" kern="1200" dirty="0">
                          <a:solidFill>
                            <a:schemeClr val="tx1"/>
                          </a:solidFill>
                          <a:effectLst/>
                          <a:latin typeface="+mn-lt"/>
                          <a:ea typeface="+mn-ea"/>
                          <a:cs typeface="+mn-cs"/>
                        </a:rPr>
                        <a:t>Ericsson GmbH, </a:t>
                      </a:r>
                      <a:r>
                        <a:rPr lang="en-US" sz="1050" kern="1200" dirty="0" err="1">
                          <a:solidFill>
                            <a:schemeClr val="tx1"/>
                          </a:solidFill>
                          <a:effectLst/>
                          <a:latin typeface="+mn-lt"/>
                          <a:ea typeface="+mn-ea"/>
                          <a:cs typeface="+mn-cs"/>
                        </a:rPr>
                        <a:t>Eurolab</a:t>
                      </a:r>
                      <a:endParaRPr lang="en-US" sz="1050" kern="1200" dirty="0">
                        <a:solidFill>
                          <a:schemeClr val="tx1"/>
                        </a:solidFill>
                        <a:effectLst/>
                        <a:latin typeface="+mn-lt"/>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endParaRPr lang="en-US" sz="1050" kern="1200" dirty="0">
                        <a:solidFill>
                          <a:schemeClr val="tx1"/>
                        </a:solidFill>
                        <a:effectLst/>
                        <a:latin typeface="+mn-lt"/>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r>
              <a:tr h="144199">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sz="1050" kern="1200" dirty="0">
                          <a:solidFill>
                            <a:schemeClr val="tx1"/>
                          </a:solidFill>
                          <a:effectLst/>
                          <a:latin typeface="+mn-lt"/>
                          <a:ea typeface="+mn-ea"/>
                          <a:cs typeface="+mn-cs"/>
                          <a:hlinkClick r:id="rId6" action="ppaction://hlinkfile"/>
                        </a:rPr>
                        <a:t>S5‑221039</a:t>
                      </a:r>
                      <a:endParaRPr lang="en-US" sz="1050" kern="1200" dirty="0">
                        <a:solidFill>
                          <a:schemeClr val="tx1"/>
                        </a:solidFill>
                        <a:effectLst/>
                        <a:latin typeface="+mn-lt"/>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sz="1050" kern="1200" dirty="0">
                          <a:solidFill>
                            <a:schemeClr val="tx1"/>
                          </a:solidFill>
                          <a:effectLst/>
                          <a:latin typeface="+mn-lt"/>
                          <a:ea typeface="+mn-ea"/>
                          <a:cs typeface="+mn-cs"/>
                        </a:rPr>
                        <a:t>Next step for FS_YANG</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sz="1050" kern="1200" dirty="0">
                          <a:solidFill>
                            <a:schemeClr val="tx1"/>
                          </a:solidFill>
                          <a:effectLst/>
                          <a:latin typeface="+mn-lt"/>
                          <a:ea typeface="+mn-ea"/>
                          <a:cs typeface="+mn-cs"/>
                        </a:rPr>
                        <a:t>Ericsson Hungary Ltd</a:t>
                      </a: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endParaRPr lang="en-US" sz="1050" kern="1200" dirty="0">
                        <a:solidFill>
                          <a:schemeClr val="tx1"/>
                        </a:solidFill>
                        <a:effectLst/>
                        <a:latin typeface="+mn-lt"/>
                        <a:ea typeface="+mn-ea"/>
                        <a:cs typeface="+mn-cs"/>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Tree>
    <p:extLst>
      <p:ext uri="{BB962C8B-B14F-4D97-AF65-F5344CB8AC3E}">
        <p14:creationId xmlns:p14="http://schemas.microsoft.com/office/powerpoint/2010/main" val="2526596947"/>
      </p:ext>
    </p:extLst>
  </p:cSld>
  <p:clrMapOvr>
    <a:masterClrMapping/>
  </p:clrMapOvr>
  <p:transition spd="slow"/>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205572" y="4603"/>
            <a:ext cx="10139206" cy="920688"/>
          </a:xfrm>
          <a:prstGeom prst="rect">
            <a:avLst/>
          </a:prstGeom>
        </p:spPr>
        <p:txBody>
          <a:bodyPr/>
          <a:lstStyle>
            <a:lvl1pPr algn="ctr" rtl="0" eaLnBrk="0" fontAlgn="base" hangingPunct="0">
              <a:spcBef>
                <a:spcPct val="0"/>
              </a:spcBef>
              <a:spcAft>
                <a:spcPct val="0"/>
              </a:spcAft>
              <a:defRPr sz="4200">
                <a:solidFill>
                  <a:srgbClr val="FF0000"/>
                </a:solidFill>
                <a:latin typeface="+mj-lt"/>
                <a:ea typeface="+mj-ea"/>
                <a:cs typeface="+mj-cs"/>
              </a:defRPr>
            </a:lvl1pPr>
            <a:lvl2pPr algn="ctr" rtl="0" eaLnBrk="0" fontAlgn="base" hangingPunct="0">
              <a:spcBef>
                <a:spcPct val="0"/>
              </a:spcBef>
              <a:spcAft>
                <a:spcPct val="0"/>
              </a:spcAft>
              <a:defRPr sz="4200">
                <a:solidFill>
                  <a:srgbClr val="FF0000"/>
                </a:solidFill>
                <a:latin typeface="Calibri" pitchFamily="34" charset="0"/>
              </a:defRPr>
            </a:lvl2pPr>
            <a:lvl3pPr algn="ctr" rtl="0" eaLnBrk="0" fontAlgn="base" hangingPunct="0">
              <a:spcBef>
                <a:spcPct val="0"/>
              </a:spcBef>
              <a:spcAft>
                <a:spcPct val="0"/>
              </a:spcAft>
              <a:defRPr sz="4200">
                <a:solidFill>
                  <a:srgbClr val="FF0000"/>
                </a:solidFill>
                <a:latin typeface="Calibri" pitchFamily="34" charset="0"/>
              </a:defRPr>
            </a:lvl3pPr>
            <a:lvl4pPr algn="ctr" rtl="0" eaLnBrk="0" fontAlgn="base" hangingPunct="0">
              <a:spcBef>
                <a:spcPct val="0"/>
              </a:spcBef>
              <a:spcAft>
                <a:spcPct val="0"/>
              </a:spcAft>
              <a:defRPr sz="4200">
                <a:solidFill>
                  <a:srgbClr val="FF0000"/>
                </a:solidFill>
                <a:latin typeface="Calibri" pitchFamily="34" charset="0"/>
              </a:defRPr>
            </a:lvl4pPr>
            <a:lvl5pPr algn="ctr" rtl="0" eaLnBrk="0" fontAlgn="base" hangingPunct="0">
              <a:spcBef>
                <a:spcPct val="0"/>
              </a:spcBef>
              <a:spcAft>
                <a:spcPct val="0"/>
              </a:spcAft>
              <a:defRPr sz="4200">
                <a:solidFill>
                  <a:srgbClr val="FF0000"/>
                </a:solidFill>
                <a:latin typeface="Calibri" pitchFamily="34" charset="0"/>
              </a:defRPr>
            </a:lvl5pPr>
            <a:lvl6pPr marL="609585" algn="ctr" rtl="0" eaLnBrk="0" fontAlgn="base" hangingPunct="0">
              <a:spcBef>
                <a:spcPct val="0"/>
              </a:spcBef>
              <a:spcAft>
                <a:spcPct val="0"/>
              </a:spcAft>
              <a:defRPr sz="4267">
                <a:solidFill>
                  <a:srgbClr val="FF0000"/>
                </a:solidFill>
                <a:latin typeface="Calibri" pitchFamily="34" charset="0"/>
              </a:defRPr>
            </a:lvl6pPr>
            <a:lvl7pPr marL="1219170" algn="ctr" rtl="0" eaLnBrk="0" fontAlgn="base" hangingPunct="0">
              <a:spcBef>
                <a:spcPct val="0"/>
              </a:spcBef>
              <a:spcAft>
                <a:spcPct val="0"/>
              </a:spcAft>
              <a:defRPr sz="4267">
                <a:solidFill>
                  <a:srgbClr val="FF0000"/>
                </a:solidFill>
                <a:latin typeface="Calibri" pitchFamily="34" charset="0"/>
              </a:defRPr>
            </a:lvl7pPr>
            <a:lvl8pPr marL="1828754" algn="ctr" rtl="0" eaLnBrk="0" fontAlgn="base" hangingPunct="0">
              <a:spcBef>
                <a:spcPct val="0"/>
              </a:spcBef>
              <a:spcAft>
                <a:spcPct val="0"/>
              </a:spcAft>
              <a:defRPr sz="4267">
                <a:solidFill>
                  <a:srgbClr val="FF0000"/>
                </a:solidFill>
                <a:latin typeface="Calibri" pitchFamily="34" charset="0"/>
              </a:defRPr>
            </a:lvl8pPr>
            <a:lvl9pPr marL="2438339" algn="ctr" rtl="0" eaLnBrk="0" fontAlgn="base" hangingPunct="0">
              <a:spcBef>
                <a:spcPct val="0"/>
              </a:spcBef>
              <a:spcAft>
                <a:spcPct val="0"/>
              </a:spcAft>
              <a:defRPr sz="4267">
                <a:solidFill>
                  <a:srgbClr val="FF0000"/>
                </a:solidFill>
                <a:latin typeface="Calibri" pitchFamily="34" charset="0"/>
              </a:defRPr>
            </a:lvl9pPr>
          </a:lstStyle>
          <a:p>
            <a:r>
              <a:rPr lang="en-US" altLang="zh-CN" sz="3200" kern="0" dirty="0" smtClean="0"/>
              <a:t>OAM General </a:t>
            </a:r>
            <a:r>
              <a:rPr lang="en-US" altLang="zh-CN" sz="3200" kern="0" dirty="0"/>
              <a:t>T</a:t>
            </a:r>
            <a:r>
              <a:rPr lang="en-US" altLang="zh-CN" sz="3200" kern="0" dirty="0" smtClean="0"/>
              <a:t>opics</a:t>
            </a:r>
            <a:endParaRPr lang="sv-SE" sz="3200" kern="0" dirty="0"/>
          </a:p>
        </p:txBody>
      </p:sp>
      <p:sp>
        <p:nvSpPr>
          <p:cNvPr id="7" name="文本框 6"/>
          <p:cNvSpPr txBox="1"/>
          <p:nvPr/>
        </p:nvSpPr>
        <p:spPr>
          <a:xfrm>
            <a:off x="555484" y="925291"/>
            <a:ext cx="10873444" cy="292388"/>
          </a:xfrm>
          <a:prstGeom prst="rect">
            <a:avLst/>
          </a:prstGeom>
          <a:solidFill>
            <a:srgbClr val="92D050"/>
          </a:solidFill>
        </p:spPr>
        <p:txBody>
          <a:bodyPr wrap="square" rtlCol="0">
            <a:spAutoFit/>
          </a:bodyPr>
          <a:lstStyle/>
          <a:p>
            <a:pPr algn="ctr"/>
            <a:r>
              <a:rPr lang="en-US" altLang="zh-CN" b="1" dirty="0" smtClean="0">
                <a:solidFill>
                  <a:prstClr val="black"/>
                </a:solidFill>
              </a:rPr>
              <a:t>Working Progress</a:t>
            </a:r>
            <a:endParaRPr lang="zh-CN" altLang="en-US" b="1" dirty="0">
              <a:solidFill>
                <a:prstClr val="black"/>
              </a:solidFill>
            </a:endParaRPr>
          </a:p>
        </p:txBody>
      </p:sp>
      <p:sp>
        <p:nvSpPr>
          <p:cNvPr id="8" name="矩形 7"/>
          <p:cNvSpPr/>
          <p:nvPr/>
        </p:nvSpPr>
        <p:spPr>
          <a:xfrm>
            <a:off x="688686" y="1288173"/>
            <a:ext cx="10607040" cy="4644348"/>
          </a:xfrm>
          <a:prstGeom prst="rect">
            <a:avLst/>
          </a:prstGeom>
        </p:spPr>
        <p:txBody>
          <a:bodyPr wrap="square">
            <a:spAutoFit/>
          </a:bodyPr>
          <a:lstStyle/>
          <a:p>
            <a:pPr defTabSz="1219170" eaLnBrk="1" fontAlgn="auto" hangingPunct="1">
              <a:spcBef>
                <a:spcPts val="0"/>
              </a:spcBef>
              <a:spcAft>
                <a:spcPts val="0"/>
              </a:spcAft>
              <a:defRPr/>
            </a:pPr>
            <a:r>
              <a:rPr lang="en-US" altLang="zh-CN" sz="1600" b="1" dirty="0" smtClean="0">
                <a:solidFill>
                  <a:prstClr val="black"/>
                </a:solidFill>
                <a:latin typeface="+mj-lt"/>
                <a:cs typeface="Arial" charset="0"/>
              </a:rPr>
              <a:t>R18 Time Plan:</a:t>
            </a:r>
            <a:endParaRPr lang="en-US" altLang="zh-CN" sz="1600" dirty="0" smtClean="0">
              <a:solidFill>
                <a:prstClr val="black"/>
              </a:solidFill>
              <a:latin typeface="+mj-lt"/>
              <a:cs typeface="Arial" charset="0"/>
            </a:endParaRPr>
          </a:p>
          <a:p>
            <a:pPr marL="609585" indent="-609585" defTabSz="1219170">
              <a:spcBef>
                <a:spcPct val="20000"/>
              </a:spcBef>
              <a:buBlip>
                <a:blip r:embed="rId2"/>
              </a:buBlip>
              <a:defRPr/>
            </a:pPr>
            <a:r>
              <a:rPr lang="en-US" altLang="zh-CN" sz="1400" dirty="0" smtClean="0">
                <a:solidFill>
                  <a:prstClr val="black"/>
                </a:solidFill>
                <a:latin typeface="Calibri"/>
              </a:rPr>
              <a:t>S5-221173</a:t>
            </a:r>
            <a:r>
              <a:rPr lang="en-US" altLang="zh-CN" sz="1400" dirty="0">
                <a:solidFill>
                  <a:prstClr val="black"/>
                </a:solidFill>
                <a:latin typeface="Calibri"/>
              </a:rPr>
              <a:t>	Rel-18 time plan proposal for </a:t>
            </a:r>
            <a:r>
              <a:rPr lang="en-US" altLang="zh-CN" sz="1400" dirty="0" smtClean="0">
                <a:solidFill>
                  <a:prstClr val="black"/>
                </a:solidFill>
                <a:latin typeface="Calibri"/>
              </a:rPr>
              <a:t>OAM (Endorsed)</a:t>
            </a:r>
            <a:endParaRPr lang="en-US" altLang="zh-CN" sz="1400" dirty="0">
              <a:solidFill>
                <a:prstClr val="black"/>
              </a:solidFill>
              <a:latin typeface="Calibri"/>
            </a:endParaRPr>
          </a:p>
          <a:p>
            <a:pPr marL="171450" indent="-171450" defTabSz="1219170" eaLnBrk="1" fontAlgn="auto" hangingPunct="1">
              <a:spcBef>
                <a:spcPts val="0"/>
              </a:spcBef>
              <a:spcAft>
                <a:spcPts val="0"/>
              </a:spcAft>
              <a:buFont typeface="Wingdings" panose="05000000000000000000" pitchFamily="2" charset="2"/>
              <a:buChar char="Ø"/>
              <a:defRPr/>
            </a:pPr>
            <a:endParaRPr lang="en-GB" altLang="zh-CN" sz="1100" b="1" dirty="0" smtClean="0"/>
          </a:p>
          <a:p>
            <a:pPr lvl="1"/>
            <a:r>
              <a:rPr lang="en-US" altLang="zh-CN" sz="1200" b="1" dirty="0"/>
              <a:t>SA5 OAM Release 18 planning</a:t>
            </a:r>
            <a:r>
              <a:rPr lang="zh-CN" altLang="en-US" sz="1200" b="1" dirty="0"/>
              <a:t>：</a:t>
            </a:r>
            <a:r>
              <a:rPr lang="en-US" altLang="zh-CN" sz="1200" b="1" dirty="0"/>
              <a:t> </a:t>
            </a:r>
          </a:p>
          <a:p>
            <a:pPr marL="1217598" lvl="1" indent="-609585">
              <a:spcBef>
                <a:spcPct val="20000"/>
              </a:spcBef>
              <a:buBlip>
                <a:blip r:embed="rId2"/>
              </a:buBlip>
              <a:defRPr/>
            </a:pPr>
            <a:r>
              <a:rPr lang="en-US" altLang="zh-CN" sz="1400" dirty="0">
                <a:solidFill>
                  <a:prstClr val="black"/>
                </a:solidFill>
                <a:latin typeface="Calibri"/>
              </a:rPr>
              <a:t>Mar 2022 (TSG#95): SA5 SIDs/WIDs specified</a:t>
            </a:r>
          </a:p>
          <a:p>
            <a:pPr marL="1217598" lvl="1" indent="-609585">
              <a:spcBef>
                <a:spcPct val="20000"/>
              </a:spcBef>
              <a:buBlip>
                <a:blip r:embed="rId2"/>
              </a:buBlip>
              <a:defRPr/>
            </a:pPr>
            <a:r>
              <a:rPr lang="en-US" altLang="zh-CN" sz="1400" dirty="0">
                <a:solidFill>
                  <a:prstClr val="black"/>
                </a:solidFill>
                <a:latin typeface="Calibri"/>
              </a:rPr>
              <a:t>Sept 2022 (#97) and Dec 2022 (#98): SA5 SID concluded and Rel-18 WID started if needed</a:t>
            </a:r>
          </a:p>
          <a:p>
            <a:pPr marL="1217598" lvl="1" indent="-609585">
              <a:spcBef>
                <a:spcPct val="20000"/>
              </a:spcBef>
              <a:buBlip>
                <a:blip r:embed="rId2"/>
              </a:buBlip>
              <a:defRPr/>
            </a:pPr>
            <a:r>
              <a:rPr lang="en-US" altLang="zh-CN" sz="1400" dirty="0">
                <a:solidFill>
                  <a:prstClr val="black"/>
                </a:solidFill>
                <a:latin typeface="Calibri"/>
              </a:rPr>
              <a:t>Mar 2023 (TSG#99): Stage 1 work freeze</a:t>
            </a:r>
          </a:p>
          <a:p>
            <a:pPr marL="1217598" lvl="1" indent="-609585">
              <a:spcBef>
                <a:spcPct val="20000"/>
              </a:spcBef>
              <a:buBlip>
                <a:blip r:embed="rId2"/>
              </a:buBlip>
              <a:defRPr/>
            </a:pPr>
            <a:r>
              <a:rPr lang="en-US" altLang="zh-CN" sz="1400" dirty="0">
                <a:solidFill>
                  <a:prstClr val="black"/>
                </a:solidFill>
                <a:latin typeface="Calibri"/>
              </a:rPr>
              <a:t>Sep 2023 (TSG#101): Stage 2 Functional work Freeze and stage 3(OAM/CN related), provide inputs to CT</a:t>
            </a:r>
          </a:p>
          <a:p>
            <a:pPr marL="1217598" lvl="1" indent="-609585">
              <a:spcBef>
                <a:spcPct val="20000"/>
              </a:spcBef>
              <a:buBlip>
                <a:blip r:embed="rId2"/>
              </a:buBlip>
              <a:defRPr/>
            </a:pPr>
            <a:r>
              <a:rPr lang="en-US" altLang="zh-CN" sz="1400" dirty="0">
                <a:solidFill>
                  <a:prstClr val="black"/>
                </a:solidFill>
                <a:latin typeface="Calibri"/>
              </a:rPr>
              <a:t>Dec 2023 (TSG#102): Stage 2 Functional work Freeze and stage 3 (RAN related)</a:t>
            </a:r>
          </a:p>
          <a:p>
            <a:pPr lvl="1">
              <a:spcBef>
                <a:spcPct val="20000"/>
              </a:spcBef>
              <a:defRPr/>
            </a:pPr>
            <a:endParaRPr lang="en-US" altLang="zh-CN" sz="1400" dirty="0"/>
          </a:p>
          <a:p>
            <a:pPr lvl="1"/>
            <a:r>
              <a:rPr lang="en-US" altLang="zh-CN" sz="1200" b="1" dirty="0">
                <a:solidFill>
                  <a:prstClr val="black"/>
                </a:solidFill>
              </a:rPr>
              <a:t>SA5 OAM Release 19 planning</a:t>
            </a:r>
            <a:r>
              <a:rPr lang="zh-CN" altLang="en-US" sz="1200" b="1" dirty="0">
                <a:solidFill>
                  <a:prstClr val="black"/>
                </a:solidFill>
              </a:rPr>
              <a:t>：</a:t>
            </a:r>
            <a:r>
              <a:rPr lang="en-US" altLang="zh-CN" sz="1200" b="1" dirty="0">
                <a:solidFill>
                  <a:prstClr val="black"/>
                </a:solidFill>
              </a:rPr>
              <a:t> </a:t>
            </a:r>
          </a:p>
          <a:p>
            <a:pPr marL="1217598" lvl="1" indent="-609585">
              <a:spcBef>
                <a:spcPct val="20000"/>
              </a:spcBef>
              <a:buBlip>
                <a:blip r:embed="rId2"/>
              </a:buBlip>
              <a:defRPr/>
            </a:pPr>
            <a:r>
              <a:rPr lang="en-US" altLang="zh-CN" sz="1400" dirty="0">
                <a:solidFill>
                  <a:prstClr val="black"/>
                </a:solidFill>
                <a:latin typeface="Calibri"/>
              </a:rPr>
              <a:t>After Jun 2023 (TSG#100): start of Rel-19 planning</a:t>
            </a:r>
          </a:p>
          <a:p>
            <a:pPr marL="1217598" lvl="1" indent="-609585">
              <a:spcBef>
                <a:spcPct val="20000"/>
              </a:spcBef>
              <a:buBlip>
                <a:blip r:embed="rId2"/>
              </a:buBlip>
              <a:defRPr/>
            </a:pPr>
            <a:r>
              <a:rPr lang="en-US" altLang="zh-CN" sz="1400" dirty="0">
                <a:solidFill>
                  <a:prstClr val="black"/>
                </a:solidFill>
                <a:latin typeface="Calibri"/>
              </a:rPr>
              <a:t>Sep 2023 (TSG#101): Start of Rel-19</a:t>
            </a:r>
            <a:endParaRPr lang="en-US" altLang="zh-CN" sz="1400" dirty="0"/>
          </a:p>
          <a:p>
            <a:pPr defTabSz="1219170" eaLnBrk="1" fontAlgn="auto" hangingPunct="1">
              <a:spcBef>
                <a:spcPts val="0"/>
              </a:spcBef>
              <a:spcAft>
                <a:spcPts val="0"/>
              </a:spcAft>
              <a:defRPr/>
            </a:pPr>
            <a:endParaRPr lang="en-US" altLang="zh-CN" sz="1400" dirty="0" smtClean="0">
              <a:solidFill>
                <a:prstClr val="black"/>
              </a:solidFill>
              <a:latin typeface="+mj-lt"/>
              <a:cs typeface="Arial" charset="0"/>
            </a:endParaRPr>
          </a:p>
          <a:p>
            <a:pPr defTabSz="1219170" eaLnBrk="1" fontAlgn="auto" hangingPunct="1">
              <a:spcBef>
                <a:spcPts val="0"/>
              </a:spcBef>
              <a:spcAft>
                <a:spcPts val="0"/>
              </a:spcAft>
              <a:defRPr/>
            </a:pPr>
            <a:r>
              <a:rPr lang="en-US" altLang="zh-CN" sz="1600" b="1" dirty="0" smtClean="0">
                <a:solidFill>
                  <a:prstClr val="black"/>
                </a:solidFill>
                <a:latin typeface="+mj-lt"/>
                <a:cs typeface="Arial" charset="0"/>
              </a:rPr>
              <a:t>R17 Progress: </a:t>
            </a:r>
          </a:p>
          <a:p>
            <a:pPr marL="609585" indent="-609585" defTabSz="1219170">
              <a:spcBef>
                <a:spcPct val="20000"/>
              </a:spcBef>
              <a:buBlip>
                <a:blip r:embed="rId2"/>
              </a:buBlip>
              <a:defRPr/>
            </a:pPr>
            <a:r>
              <a:rPr lang="en-US" altLang="zh-CN" sz="1400" dirty="0" smtClean="0">
                <a:solidFill>
                  <a:prstClr val="black"/>
                </a:solidFill>
                <a:latin typeface="Calibri"/>
              </a:rPr>
              <a:t>S5-221505	Preparation </a:t>
            </a:r>
            <a:r>
              <a:rPr lang="en-US" altLang="zh-CN" sz="1400" dirty="0">
                <a:solidFill>
                  <a:prstClr val="black"/>
                </a:solidFill>
                <a:latin typeface="Calibri"/>
              </a:rPr>
              <a:t>of checking the Rel-17 OAM work </a:t>
            </a:r>
            <a:r>
              <a:rPr lang="en-US" altLang="zh-CN" sz="1400" dirty="0" smtClean="0">
                <a:solidFill>
                  <a:prstClr val="black"/>
                </a:solidFill>
                <a:latin typeface="Calibri"/>
              </a:rPr>
              <a:t>progress (for information)</a:t>
            </a:r>
            <a:endParaRPr lang="en-US" altLang="zh-CN" sz="1400" dirty="0">
              <a:solidFill>
                <a:prstClr val="black"/>
              </a:solidFill>
              <a:latin typeface="Calibri"/>
            </a:endParaRPr>
          </a:p>
          <a:p>
            <a:pPr defTabSz="1219170" eaLnBrk="1" fontAlgn="auto" hangingPunct="1">
              <a:spcBef>
                <a:spcPts val="0"/>
              </a:spcBef>
              <a:spcAft>
                <a:spcPts val="0"/>
              </a:spcAft>
              <a:defRPr/>
            </a:pPr>
            <a:endParaRPr lang="en-US" altLang="zh-CN" sz="1400" dirty="0" smtClean="0">
              <a:solidFill>
                <a:prstClr val="black"/>
              </a:solidFill>
              <a:latin typeface="+mj-lt"/>
              <a:cs typeface="Arial" charset="0"/>
            </a:endParaRPr>
          </a:p>
          <a:p>
            <a:pPr defTabSz="1219170" eaLnBrk="1" fontAlgn="auto" hangingPunct="1">
              <a:spcBef>
                <a:spcPts val="0"/>
              </a:spcBef>
              <a:spcAft>
                <a:spcPts val="0"/>
              </a:spcAft>
              <a:defRPr/>
            </a:pPr>
            <a:r>
              <a:rPr lang="en-US" altLang="zh-CN" sz="1600" b="1" dirty="0" smtClean="0">
                <a:solidFill>
                  <a:prstClr val="black"/>
                </a:solidFill>
                <a:latin typeface="+mj-lt"/>
                <a:cs typeface="Arial" charset="0"/>
              </a:rPr>
              <a:t>Collection of 5G specifications:</a:t>
            </a:r>
          </a:p>
          <a:p>
            <a:pPr marL="609585" indent="-609585" defTabSz="1219170">
              <a:spcBef>
                <a:spcPct val="20000"/>
              </a:spcBef>
              <a:buBlip>
                <a:blip r:embed="rId2"/>
              </a:buBlip>
              <a:defRPr/>
            </a:pPr>
            <a:r>
              <a:rPr lang="en-US" altLang="zh-CN" sz="1400" dirty="0">
                <a:solidFill>
                  <a:prstClr val="black"/>
                </a:solidFill>
                <a:latin typeface="Calibri"/>
              </a:rPr>
              <a:t>S5-221503	TS 28.533 Add 5G Specification </a:t>
            </a:r>
            <a:r>
              <a:rPr lang="en-US" altLang="zh-CN" sz="1400" dirty="0" smtClean="0">
                <a:solidFill>
                  <a:prstClr val="black"/>
                </a:solidFill>
                <a:latin typeface="Calibri"/>
              </a:rPr>
              <a:t>information (</a:t>
            </a:r>
            <a:r>
              <a:rPr lang="en-US" altLang="zh-CN" sz="1400" dirty="0">
                <a:solidFill>
                  <a:prstClr val="black"/>
                </a:solidFill>
                <a:latin typeface="Calibri"/>
              </a:rPr>
              <a:t>agreed)</a:t>
            </a:r>
          </a:p>
        </p:txBody>
      </p:sp>
    </p:spTree>
    <p:extLst>
      <p:ext uri="{BB962C8B-B14F-4D97-AF65-F5344CB8AC3E}">
        <p14:creationId xmlns:p14="http://schemas.microsoft.com/office/powerpoint/2010/main" val="196020729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标题 1"/>
          <p:cNvSpPr>
            <a:spLocks noGrp="1"/>
          </p:cNvSpPr>
          <p:nvPr>
            <p:ph type="title"/>
          </p:nvPr>
        </p:nvSpPr>
        <p:spPr>
          <a:xfrm>
            <a:off x="120651" y="0"/>
            <a:ext cx="9759950" cy="1016000"/>
          </a:xfrm>
        </p:spPr>
        <p:txBody>
          <a:bodyPr/>
          <a:lstStyle/>
          <a:p>
            <a:pPr algn="l"/>
            <a:r>
              <a:rPr lang="en-US" sz="3600" dirty="0"/>
              <a:t>Overview of </a:t>
            </a:r>
            <a:r>
              <a:rPr lang="en-US" altLang="zh-CN" sz="3600" dirty="0"/>
              <a:t>Rel-17 </a:t>
            </a:r>
            <a:r>
              <a:rPr lang="en-US" sz="3600" dirty="0"/>
              <a:t>SA5 OAM </a:t>
            </a:r>
            <a:r>
              <a:rPr lang="en-US" sz="3600"/>
              <a:t>ongoing </a:t>
            </a:r>
            <a:r>
              <a:rPr lang="en-US" sz="3600" smtClean="0"/>
              <a:t>WIs/S</a:t>
            </a:r>
            <a:r>
              <a:rPr lang="en-US" altLang="zh-CN" sz="3600" smtClean="0"/>
              <a:t>I</a:t>
            </a:r>
            <a:r>
              <a:rPr lang="en-US" sz="3600" smtClean="0"/>
              <a:t>s</a:t>
            </a:r>
            <a:endParaRPr lang="en-US" sz="3600" dirty="0"/>
          </a:p>
        </p:txBody>
      </p:sp>
      <p:graphicFrame>
        <p:nvGraphicFramePr>
          <p:cNvPr id="15" name="表格 14"/>
          <p:cNvGraphicFramePr>
            <a:graphicFrameLocks noGrp="1"/>
          </p:cNvGraphicFramePr>
          <p:nvPr>
            <p:extLst>
              <p:ext uri="{D42A27DB-BD31-4B8C-83A1-F6EECF244321}">
                <p14:modId xmlns:p14="http://schemas.microsoft.com/office/powerpoint/2010/main" val="1913439475"/>
              </p:ext>
            </p:extLst>
          </p:nvPr>
        </p:nvGraphicFramePr>
        <p:xfrm>
          <a:off x="5563858" y="838194"/>
          <a:ext cx="6486211" cy="5447516"/>
        </p:xfrm>
        <a:graphic>
          <a:graphicData uri="http://schemas.openxmlformats.org/drawingml/2006/table">
            <a:tbl>
              <a:tblPr>
                <a:tableStyleId>{5C22544A-7EE6-4342-B048-85BDC9FD1C3A}</a:tableStyleId>
              </a:tblPr>
              <a:tblGrid>
                <a:gridCol w="276331">
                  <a:extLst>
                    <a:ext uri="{9D8B030D-6E8A-4147-A177-3AD203B41FA5}">
                      <a16:colId xmlns:a16="http://schemas.microsoft.com/office/drawing/2014/main" xmlns="" val="20000"/>
                    </a:ext>
                  </a:extLst>
                </a:gridCol>
                <a:gridCol w="4273355">
                  <a:extLst>
                    <a:ext uri="{9D8B030D-6E8A-4147-A177-3AD203B41FA5}">
                      <a16:colId xmlns:a16="http://schemas.microsoft.com/office/drawing/2014/main" xmlns="" val="20001"/>
                    </a:ext>
                  </a:extLst>
                </a:gridCol>
                <a:gridCol w="1260283">
                  <a:extLst>
                    <a:ext uri="{9D8B030D-6E8A-4147-A177-3AD203B41FA5}">
                      <a16:colId xmlns:a16="http://schemas.microsoft.com/office/drawing/2014/main" xmlns="" val="20002"/>
                    </a:ext>
                  </a:extLst>
                </a:gridCol>
                <a:gridCol w="676242">
                  <a:extLst>
                    <a:ext uri="{9D8B030D-6E8A-4147-A177-3AD203B41FA5}">
                      <a16:colId xmlns:a16="http://schemas.microsoft.com/office/drawing/2014/main" xmlns="" val="20003"/>
                    </a:ext>
                  </a:extLst>
                </a:gridCol>
              </a:tblGrid>
              <a:tr h="442114">
                <a:tc>
                  <a:txBody>
                    <a:bodyPr/>
                    <a:lstStyle/>
                    <a:p>
                      <a:pPr algn="l">
                        <a:spcAft>
                          <a:spcPts val="0"/>
                        </a:spcAft>
                      </a:pPr>
                      <a:endParaRPr lang="zh-CN" sz="2000" b="1"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rgbClr val="92D050"/>
                    </a:solidFill>
                  </a:tcPr>
                </a:tc>
                <a:tc gridSpan="3">
                  <a:txBody>
                    <a:bodyPr/>
                    <a:lstStyle/>
                    <a:p>
                      <a:pPr algn="l">
                        <a:spcAft>
                          <a:spcPts val="0"/>
                        </a:spcAft>
                      </a:pPr>
                      <a:r>
                        <a:rPr lang="en-GB" sz="1200" b="1" dirty="0">
                          <a:effectLst/>
                          <a:latin typeface="Arial" panose="020B0604020202020204" pitchFamily="34" charset="0"/>
                          <a:cs typeface="Arial" panose="020B0604020202020204" pitchFamily="34" charset="0"/>
                        </a:rPr>
                        <a:t> </a:t>
                      </a:r>
                      <a:r>
                        <a:rPr lang="en-GB" sz="1400" b="1" kern="1200" dirty="0">
                          <a:solidFill>
                            <a:schemeClr val="dk1"/>
                          </a:solidFill>
                          <a:effectLst/>
                          <a:latin typeface="Arial" panose="020B0604020202020204" pitchFamily="34" charset="0"/>
                          <a:ea typeface="+mn-ea"/>
                          <a:cs typeface="Arial" panose="020B0604020202020204" pitchFamily="34" charset="0"/>
                        </a:rPr>
                        <a:t>Rel-17 Operations, Administration, Maintenance and Provisioning (OAM&amp;P)</a:t>
                      </a:r>
                      <a:r>
                        <a:rPr lang="en-GB" sz="1200" b="1" dirty="0">
                          <a:effectLst/>
                          <a:latin typeface="Arial" panose="020B0604020202020204" pitchFamily="34" charset="0"/>
                          <a:cs typeface="Arial" panose="020B0604020202020204" pitchFamily="34" charset="0"/>
                        </a:rPr>
                        <a:t> </a:t>
                      </a:r>
                      <a:endParaRPr lang="zh-CN" sz="2000" b="1"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rgbClr val="92D050"/>
                    </a:solidFill>
                  </a:tcPr>
                </a:tc>
                <a:tc hMerge="1">
                  <a:txBody>
                    <a:bodyPr/>
                    <a:lstStyle/>
                    <a:p>
                      <a:pPr algn="l">
                        <a:spcAft>
                          <a:spcPts val="0"/>
                        </a:spcAft>
                      </a:pPr>
                      <a:endParaRPr lang="zh-CN" sz="2000">
                        <a:effectLst/>
                        <a:latin typeface="Times New Roman" panose="02020603050405020304" pitchFamily="18" charset="0"/>
                        <a:ea typeface="宋体" panose="02010600030101010101" pitchFamily="2" charset="-122"/>
                      </a:endParaRPr>
                    </a:p>
                  </a:txBody>
                  <a:tcPr marL="9525" marR="9525" marT="9525" marB="9525"/>
                </a:tc>
                <a:tc hMerge="1">
                  <a:txBody>
                    <a:bodyPr/>
                    <a:lstStyle/>
                    <a:p>
                      <a:pPr algn="l">
                        <a:spcAft>
                          <a:spcPts val="0"/>
                        </a:spcAft>
                      </a:pPr>
                      <a:endParaRPr lang="zh-CN" sz="2000" dirty="0">
                        <a:effectLst/>
                        <a:latin typeface="Times New Roman" panose="02020603050405020304" pitchFamily="18" charset="0"/>
                        <a:ea typeface="宋体" panose="02010600030101010101" pitchFamily="2" charset="-122"/>
                      </a:endParaRPr>
                    </a:p>
                  </a:txBody>
                  <a:tcPr marL="9525" marR="9525" marT="9525" marB="9525"/>
                </a:tc>
                <a:extLst>
                  <a:ext uri="{0D108BD9-81ED-4DB2-BD59-A6C34878D82A}">
                    <a16:rowId xmlns:a16="http://schemas.microsoft.com/office/drawing/2014/main" xmlns="" val="10000"/>
                  </a:ext>
                </a:extLst>
              </a:tr>
              <a:tr h="185159">
                <a:tc>
                  <a:txBody>
                    <a:bodyPr/>
                    <a:lstStyle/>
                    <a:p>
                      <a:pPr algn="l">
                        <a:spcAft>
                          <a:spcPts val="0"/>
                        </a:spcAft>
                      </a:pPr>
                      <a:r>
                        <a:rPr lang="en-US" altLang="zh-CN" sz="1100">
                          <a:effectLst/>
                          <a:latin typeface="Arial" panose="020B0604020202020204" pitchFamily="34" charset="0"/>
                          <a:ea typeface="宋体" panose="02010600030101010101" pitchFamily="2" charset="-122"/>
                          <a:cs typeface="Arial" panose="020B0604020202020204" pitchFamily="34" charset="0"/>
                        </a:rPr>
                        <a:t>1</a:t>
                      </a:r>
                      <a:endParaRPr lang="zh-CN" sz="11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algn="l">
                        <a:spcAft>
                          <a:spcPts val="0"/>
                        </a:spcAft>
                      </a:pPr>
                      <a:r>
                        <a:rPr lang="en-GB" sz="1100" dirty="0" smtClean="0">
                          <a:solidFill>
                            <a:srgbClr val="000000"/>
                          </a:solidFill>
                          <a:effectLst/>
                          <a:latin typeface="Arial" panose="020B0604020202020204" pitchFamily="34" charset="0"/>
                          <a:ea typeface="宋体" panose="02010600030101010101" pitchFamily="2" charset="-122"/>
                          <a:cs typeface="Arial" panose="020B0604020202020204" pitchFamily="34" charset="0"/>
                        </a:rPr>
                        <a:t>(finished)</a:t>
                      </a:r>
                      <a:r>
                        <a:rPr lang="en-GB" sz="1100" baseline="0" dirty="0" smtClean="0">
                          <a:solidFill>
                            <a:srgbClr val="000000"/>
                          </a:solidFill>
                          <a:effectLst/>
                          <a:latin typeface="Arial" panose="020B0604020202020204" pitchFamily="34" charset="0"/>
                          <a:ea typeface="宋体" panose="02010600030101010101" pitchFamily="2" charset="-122"/>
                          <a:cs typeface="Arial" panose="020B0604020202020204" pitchFamily="34" charset="0"/>
                        </a:rPr>
                        <a:t> </a:t>
                      </a:r>
                      <a:r>
                        <a:rPr lang="en-GB" sz="1100" dirty="0" smtClean="0">
                          <a:solidFill>
                            <a:srgbClr val="000000"/>
                          </a:solidFill>
                          <a:effectLst/>
                          <a:latin typeface="Arial" panose="020B0604020202020204" pitchFamily="34" charset="0"/>
                          <a:ea typeface="宋体" panose="02010600030101010101" pitchFamily="2" charset="-122"/>
                          <a:cs typeface="Arial" panose="020B0604020202020204" pitchFamily="34" charset="0"/>
                        </a:rPr>
                        <a:t>Additional </a:t>
                      </a:r>
                      <a:r>
                        <a:rPr lang="en-GB" sz="1100" dirty="0">
                          <a:solidFill>
                            <a:srgbClr val="000000"/>
                          </a:solidFill>
                          <a:effectLst/>
                          <a:latin typeface="Arial" panose="020B0604020202020204" pitchFamily="34" charset="0"/>
                          <a:ea typeface="宋体" panose="02010600030101010101" pitchFamily="2" charset="-122"/>
                          <a:cs typeface="Arial" panose="020B0604020202020204" pitchFamily="34" charset="0"/>
                        </a:rPr>
                        <a:t>NRM </a:t>
                      </a:r>
                      <a:r>
                        <a:rPr lang="en-GB" sz="1100" dirty="0" smtClean="0">
                          <a:solidFill>
                            <a:srgbClr val="000000"/>
                          </a:solidFill>
                          <a:effectLst/>
                          <a:latin typeface="Arial" panose="020B0604020202020204" pitchFamily="34" charset="0"/>
                          <a:ea typeface="宋体" panose="02010600030101010101" pitchFamily="2" charset="-122"/>
                          <a:cs typeface="Arial" panose="020B0604020202020204" pitchFamily="34" charset="0"/>
                        </a:rPr>
                        <a:t>features </a:t>
                      </a:r>
                      <a:endParaRPr lang="zh-CN" sz="11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algn="ctr">
                        <a:spcAft>
                          <a:spcPts val="0"/>
                        </a:spcAft>
                      </a:pPr>
                      <a:r>
                        <a:rPr lang="en-GB" sz="1100" dirty="0" err="1">
                          <a:solidFill>
                            <a:srgbClr val="000000"/>
                          </a:solidFill>
                          <a:effectLst/>
                          <a:latin typeface="Arial" panose="020B0604020202020204" pitchFamily="34" charset="0"/>
                          <a:ea typeface="宋体" panose="02010600030101010101" pitchFamily="2" charset="-122"/>
                          <a:cs typeface="Arial" panose="020B0604020202020204" pitchFamily="34" charset="0"/>
                        </a:rPr>
                        <a:t>adNRM</a:t>
                      </a:r>
                      <a:endParaRPr lang="zh-CN" sz="11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algn="just">
                        <a:spcAft>
                          <a:spcPts val="0"/>
                        </a:spcAft>
                      </a:pPr>
                      <a:r>
                        <a:rPr lang="en-US" altLang="zh-CN" sz="1100" dirty="0">
                          <a:effectLst/>
                          <a:latin typeface="Arial" panose="020B0604020202020204" pitchFamily="34" charset="0"/>
                          <a:ea typeface="+mn-ea"/>
                          <a:cs typeface="Arial" panose="020B0604020202020204" pitchFamily="34" charset="0"/>
                        </a:rPr>
                        <a:t>870026</a:t>
                      </a:r>
                      <a:endParaRPr lang="zh-CN" altLang="zh-CN" sz="1100" dirty="0">
                        <a:effectLst/>
                        <a:latin typeface="Arial" panose="020B0604020202020204" pitchFamily="34" charset="0"/>
                        <a:ea typeface="+mn-ea"/>
                        <a:cs typeface="Arial" panose="020B0604020202020204" pitchFamily="34" charset="0"/>
                      </a:endParaRPr>
                    </a:p>
                  </a:txBody>
                  <a:tcPr marL="9525" marR="9525" marT="9525" marB="9525">
                    <a:solidFill>
                      <a:schemeClr val="tx2">
                        <a:lumMod val="20000"/>
                        <a:lumOff val="80000"/>
                      </a:schemeClr>
                    </a:solidFill>
                  </a:tcPr>
                </a:tc>
                <a:extLst>
                  <a:ext uri="{0D108BD9-81ED-4DB2-BD59-A6C34878D82A}">
                    <a16:rowId xmlns:a16="http://schemas.microsoft.com/office/drawing/2014/main" xmlns="" val="10001"/>
                  </a:ext>
                </a:extLst>
              </a:tr>
              <a:tr h="185159">
                <a:tc>
                  <a:txBody>
                    <a:bodyPr/>
                    <a:lstStyle/>
                    <a:p>
                      <a:pPr algn="l">
                        <a:spcAft>
                          <a:spcPts val="0"/>
                        </a:spcAft>
                      </a:pPr>
                      <a:r>
                        <a:rPr lang="en-US" altLang="zh-CN" sz="1100">
                          <a:effectLst/>
                          <a:latin typeface="Arial" panose="020B0604020202020204" pitchFamily="34" charset="0"/>
                          <a:ea typeface="宋体" panose="02010600030101010101" pitchFamily="2" charset="-122"/>
                          <a:cs typeface="Arial" panose="020B0604020202020204" pitchFamily="34" charset="0"/>
                        </a:rPr>
                        <a:t>2</a:t>
                      </a:r>
                      <a:endParaRPr lang="zh-CN" sz="11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algn="l">
                        <a:spcAft>
                          <a:spcPts val="0"/>
                        </a:spcAft>
                      </a:pPr>
                      <a:r>
                        <a:rPr lang="en-GB" altLang="zh-CN" sz="1100" dirty="0" smtClean="0">
                          <a:solidFill>
                            <a:srgbClr val="000000"/>
                          </a:solidFill>
                          <a:effectLst/>
                          <a:latin typeface="Arial" panose="020B0604020202020204" pitchFamily="34" charset="0"/>
                          <a:ea typeface="+mn-ea"/>
                          <a:cs typeface="Arial" panose="020B0604020202020204" pitchFamily="34" charset="0"/>
                        </a:rPr>
                        <a:t>(finished) </a:t>
                      </a:r>
                      <a:r>
                        <a:rPr lang="en-US" sz="1100" dirty="0" smtClean="0">
                          <a:solidFill>
                            <a:srgbClr val="000000"/>
                          </a:solidFill>
                          <a:effectLst/>
                          <a:latin typeface="Arial" panose="020B0604020202020204" pitchFamily="34" charset="0"/>
                          <a:ea typeface="宋体" panose="02010600030101010101" pitchFamily="2" charset="-122"/>
                          <a:cs typeface="Arial" panose="020B0604020202020204" pitchFamily="34" charset="0"/>
                        </a:rPr>
                        <a:t>Enhancements </a:t>
                      </a:r>
                      <a:r>
                        <a:rPr lang="en-US" sz="1100" dirty="0">
                          <a:solidFill>
                            <a:srgbClr val="000000"/>
                          </a:solidFill>
                          <a:effectLst/>
                          <a:latin typeface="Arial" panose="020B0604020202020204" pitchFamily="34" charset="0"/>
                          <a:ea typeface="宋体" panose="02010600030101010101" pitchFamily="2" charset="-122"/>
                          <a:cs typeface="Arial" panose="020B0604020202020204" pitchFamily="34" charset="0"/>
                        </a:rPr>
                        <a:t>of 5G performance measurements and KPIs</a:t>
                      </a:r>
                      <a:endParaRPr lang="zh-CN" sz="11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algn="ctr">
                        <a:spcAft>
                          <a:spcPts val="0"/>
                        </a:spcAft>
                      </a:pPr>
                      <a:r>
                        <a:rPr lang="en-GB" sz="1100" dirty="0">
                          <a:solidFill>
                            <a:srgbClr val="000000"/>
                          </a:solidFill>
                          <a:effectLst/>
                          <a:latin typeface="Arial" panose="020B0604020202020204" pitchFamily="34" charset="0"/>
                          <a:ea typeface="宋体" panose="02010600030101010101" pitchFamily="2" charset="-122"/>
                          <a:cs typeface="Arial" panose="020B0604020202020204" pitchFamily="34" charset="0"/>
                        </a:rPr>
                        <a:t>ePM_KPI_5G</a:t>
                      </a:r>
                      <a:endParaRPr lang="zh-CN" sz="11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algn="just">
                        <a:spcAft>
                          <a:spcPts val="0"/>
                        </a:spcAft>
                      </a:pPr>
                      <a:r>
                        <a:rPr lang="en-US" sz="1100" dirty="0">
                          <a:effectLst/>
                          <a:latin typeface="Arial" panose="020B0604020202020204" pitchFamily="34" charset="0"/>
                          <a:ea typeface="宋体" panose="02010600030101010101" pitchFamily="2" charset="-122"/>
                          <a:cs typeface="Arial" panose="020B0604020202020204" pitchFamily="34" charset="0"/>
                        </a:rPr>
                        <a:t>880025</a:t>
                      </a:r>
                      <a:endParaRPr lang="zh-CN" sz="11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extLst>
                  <a:ext uri="{0D108BD9-81ED-4DB2-BD59-A6C34878D82A}">
                    <a16:rowId xmlns:a16="http://schemas.microsoft.com/office/drawing/2014/main" xmlns="" val="10002"/>
                  </a:ext>
                </a:extLst>
              </a:tr>
              <a:tr h="185159">
                <a:tc>
                  <a:txBody>
                    <a:bodyPr/>
                    <a:lstStyle/>
                    <a:p>
                      <a:pPr algn="l">
                        <a:spcAft>
                          <a:spcPts val="0"/>
                        </a:spcAft>
                      </a:pPr>
                      <a:r>
                        <a:rPr lang="en-US" altLang="zh-CN" sz="1100">
                          <a:effectLst/>
                          <a:latin typeface="Arial" panose="020B0604020202020204" pitchFamily="34" charset="0"/>
                          <a:ea typeface="宋体" panose="02010600030101010101" pitchFamily="2" charset="-122"/>
                          <a:cs typeface="Arial" panose="020B0604020202020204" pitchFamily="34" charset="0"/>
                        </a:rPr>
                        <a:t>3</a:t>
                      </a:r>
                      <a:endParaRPr lang="zh-CN" sz="11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algn="l">
                        <a:spcAft>
                          <a:spcPts val="0"/>
                        </a:spcAft>
                      </a:pPr>
                      <a:r>
                        <a:rPr lang="en-GB" altLang="zh-CN" sz="1100" dirty="0" smtClean="0">
                          <a:solidFill>
                            <a:srgbClr val="000000"/>
                          </a:solidFill>
                          <a:effectLst/>
                          <a:latin typeface="Arial" panose="020B0604020202020204" pitchFamily="34" charset="0"/>
                          <a:ea typeface="+mn-ea"/>
                          <a:cs typeface="Arial" panose="020B0604020202020204" pitchFamily="34" charset="0"/>
                        </a:rPr>
                        <a:t>(finished)</a:t>
                      </a:r>
                      <a:r>
                        <a:rPr lang="en-GB" sz="1100" dirty="0" smtClean="0">
                          <a:solidFill>
                            <a:srgbClr val="000000"/>
                          </a:solidFill>
                          <a:effectLst/>
                          <a:latin typeface="Arial" panose="020B0604020202020204" pitchFamily="34" charset="0"/>
                          <a:ea typeface="宋体" panose="02010600030101010101" pitchFamily="2" charset="-122"/>
                          <a:cs typeface="Arial" panose="020B0604020202020204" pitchFamily="34" charset="0"/>
                        </a:rPr>
                        <a:t>Management </a:t>
                      </a:r>
                      <a:r>
                        <a:rPr lang="en-GB" sz="1100" dirty="0">
                          <a:solidFill>
                            <a:srgbClr val="000000"/>
                          </a:solidFill>
                          <a:effectLst/>
                          <a:latin typeface="Arial" panose="020B0604020202020204" pitchFamily="34" charset="0"/>
                          <a:ea typeface="宋体" panose="02010600030101010101" pitchFamily="2" charset="-122"/>
                          <a:cs typeface="Arial" panose="020B0604020202020204" pitchFamily="34" charset="0"/>
                        </a:rPr>
                        <a:t>of MDT enhancement in 5G</a:t>
                      </a:r>
                      <a:endParaRPr lang="zh-CN" sz="11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algn="ctr">
                        <a:spcAft>
                          <a:spcPts val="0"/>
                        </a:spcAft>
                      </a:pPr>
                      <a:r>
                        <a:rPr lang="en-GB" sz="1100" dirty="0">
                          <a:solidFill>
                            <a:srgbClr val="000000"/>
                          </a:solidFill>
                          <a:effectLst/>
                          <a:latin typeface="Arial" panose="020B0604020202020204" pitchFamily="34" charset="0"/>
                          <a:ea typeface="宋体" panose="02010600030101010101" pitchFamily="2" charset="-122"/>
                          <a:cs typeface="Arial" panose="020B0604020202020204" pitchFamily="34" charset="0"/>
                        </a:rPr>
                        <a:t>e_5GMDT</a:t>
                      </a:r>
                      <a:endParaRPr lang="zh-CN" sz="11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algn="just">
                        <a:spcAft>
                          <a:spcPts val="0"/>
                        </a:spcAft>
                      </a:pPr>
                      <a:r>
                        <a:rPr lang="en-US" sz="1100" dirty="0">
                          <a:effectLst/>
                          <a:latin typeface="Arial" panose="020B0604020202020204" pitchFamily="34" charset="0"/>
                          <a:ea typeface="宋体" panose="02010600030101010101" pitchFamily="2" charset="-122"/>
                          <a:cs typeface="Arial" panose="020B0604020202020204" pitchFamily="34" charset="0"/>
                        </a:rPr>
                        <a:t>870025</a:t>
                      </a:r>
                      <a:endParaRPr lang="zh-CN" sz="11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extLst>
                  <a:ext uri="{0D108BD9-81ED-4DB2-BD59-A6C34878D82A}">
                    <a16:rowId xmlns:a16="http://schemas.microsoft.com/office/drawing/2014/main" xmlns="" val="10003"/>
                  </a:ext>
                </a:extLst>
              </a:tr>
              <a:tr h="185159">
                <a:tc>
                  <a:txBody>
                    <a:bodyPr/>
                    <a:lstStyle/>
                    <a:p>
                      <a:pPr algn="l">
                        <a:spcAft>
                          <a:spcPts val="0"/>
                        </a:spcAft>
                      </a:pPr>
                      <a:r>
                        <a:rPr lang="en-US" altLang="zh-CN" sz="1100">
                          <a:effectLst/>
                          <a:latin typeface="Arial" panose="020B0604020202020204" pitchFamily="34" charset="0"/>
                          <a:ea typeface="宋体" panose="02010600030101010101" pitchFamily="2" charset="-122"/>
                          <a:cs typeface="Arial" panose="020B0604020202020204" pitchFamily="34" charset="0"/>
                        </a:rPr>
                        <a:t>4</a:t>
                      </a:r>
                      <a:endParaRPr lang="zh-CN" sz="11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algn="l">
                        <a:spcAft>
                          <a:spcPts val="0"/>
                        </a:spcAft>
                      </a:pPr>
                      <a:r>
                        <a:rPr lang="en-US" altLang="zh-CN" sz="1100" kern="1200" dirty="0" smtClean="0">
                          <a:solidFill>
                            <a:schemeClr val="tx1"/>
                          </a:solidFill>
                          <a:effectLst/>
                          <a:latin typeface="Arial" panose="020B0604020202020204" pitchFamily="34" charset="0"/>
                          <a:ea typeface="+mn-ea"/>
                          <a:cs typeface="Arial" panose="020B0604020202020204" pitchFamily="34" charset="0"/>
                        </a:rPr>
                        <a:t>(Exception)</a:t>
                      </a:r>
                      <a:r>
                        <a:rPr lang="en-US" altLang="zh-CN" sz="1100" kern="1200" baseline="0" dirty="0" smtClean="0">
                          <a:solidFill>
                            <a:schemeClr val="tx1"/>
                          </a:solidFill>
                          <a:effectLst/>
                          <a:latin typeface="Arial" panose="020B0604020202020204" pitchFamily="34" charset="0"/>
                          <a:ea typeface="+mn-ea"/>
                          <a:cs typeface="Arial" panose="020B0604020202020204" pitchFamily="34" charset="0"/>
                        </a:rPr>
                        <a:t> </a:t>
                      </a:r>
                      <a:r>
                        <a:rPr lang="en-GB" sz="1100" dirty="0" smtClean="0">
                          <a:solidFill>
                            <a:srgbClr val="000000"/>
                          </a:solidFill>
                          <a:effectLst/>
                          <a:latin typeface="Arial" panose="020B0604020202020204" pitchFamily="34" charset="0"/>
                          <a:ea typeface="宋体" panose="02010600030101010101" pitchFamily="2" charset="-122"/>
                          <a:cs typeface="Arial" panose="020B0604020202020204" pitchFamily="34" charset="0"/>
                        </a:rPr>
                        <a:t>Enhancement </a:t>
                      </a:r>
                      <a:r>
                        <a:rPr lang="en-GB" sz="1100" dirty="0">
                          <a:solidFill>
                            <a:srgbClr val="000000"/>
                          </a:solidFill>
                          <a:effectLst/>
                          <a:latin typeface="Arial" panose="020B0604020202020204" pitchFamily="34" charset="0"/>
                          <a:ea typeface="宋体" panose="02010600030101010101" pitchFamily="2" charset="-122"/>
                          <a:cs typeface="Arial" panose="020B0604020202020204" pitchFamily="34" charset="0"/>
                        </a:rPr>
                        <a:t>of </a:t>
                      </a:r>
                      <a:r>
                        <a:rPr lang="en-GB" sz="1100" dirty="0" err="1">
                          <a:solidFill>
                            <a:srgbClr val="000000"/>
                          </a:solidFill>
                          <a:effectLst/>
                          <a:latin typeface="Arial" panose="020B0604020202020204" pitchFamily="34" charset="0"/>
                          <a:ea typeface="宋体" panose="02010600030101010101" pitchFamily="2" charset="-122"/>
                          <a:cs typeface="Arial" panose="020B0604020202020204" pitchFamily="34" charset="0"/>
                        </a:rPr>
                        <a:t>QoE</a:t>
                      </a:r>
                      <a:r>
                        <a:rPr lang="en-GB" sz="1100" dirty="0">
                          <a:solidFill>
                            <a:srgbClr val="000000"/>
                          </a:solidFill>
                          <a:effectLst/>
                          <a:latin typeface="Arial" panose="020B0604020202020204" pitchFamily="34" charset="0"/>
                          <a:ea typeface="宋体" panose="02010600030101010101" pitchFamily="2" charset="-122"/>
                          <a:cs typeface="Arial" panose="020B0604020202020204" pitchFamily="34" charset="0"/>
                        </a:rPr>
                        <a:t> Measurement Collection</a:t>
                      </a:r>
                      <a:endParaRPr lang="zh-CN" sz="11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algn="ctr">
                        <a:spcAft>
                          <a:spcPts val="0"/>
                        </a:spcAft>
                      </a:pPr>
                      <a:r>
                        <a:rPr lang="en-GB" sz="1100">
                          <a:solidFill>
                            <a:srgbClr val="000000"/>
                          </a:solidFill>
                          <a:effectLst/>
                          <a:latin typeface="Arial" panose="020B0604020202020204" pitchFamily="34" charset="0"/>
                          <a:ea typeface="宋体" panose="02010600030101010101" pitchFamily="2" charset="-122"/>
                          <a:cs typeface="Arial" panose="020B0604020202020204" pitchFamily="34" charset="0"/>
                        </a:rPr>
                        <a:t>eQoE</a:t>
                      </a:r>
                      <a:endParaRPr lang="zh-CN" sz="110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algn="just">
                        <a:spcAft>
                          <a:spcPts val="0"/>
                        </a:spcAft>
                      </a:pPr>
                      <a:r>
                        <a:rPr lang="en-US" sz="1100" dirty="0">
                          <a:effectLst/>
                          <a:latin typeface="Arial" panose="020B0604020202020204" pitchFamily="34" charset="0"/>
                          <a:ea typeface="宋体" panose="02010600030101010101" pitchFamily="2" charset="-122"/>
                          <a:cs typeface="Arial" panose="020B0604020202020204" pitchFamily="34" charset="0"/>
                        </a:rPr>
                        <a:t>870027</a:t>
                      </a:r>
                      <a:endParaRPr lang="zh-CN" sz="11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extLst>
                  <a:ext uri="{0D108BD9-81ED-4DB2-BD59-A6C34878D82A}">
                    <a16:rowId xmlns:a16="http://schemas.microsoft.com/office/drawing/2014/main" xmlns="" val="10004"/>
                  </a:ext>
                </a:extLst>
              </a:tr>
              <a:tr h="185159">
                <a:tc>
                  <a:txBody>
                    <a:bodyPr/>
                    <a:lstStyle/>
                    <a:p>
                      <a:pPr algn="l">
                        <a:spcAft>
                          <a:spcPts val="0"/>
                        </a:spcAft>
                      </a:pPr>
                      <a:r>
                        <a:rPr lang="en-US" altLang="zh-CN" sz="1100" dirty="0">
                          <a:effectLst/>
                          <a:latin typeface="Arial" panose="020B0604020202020204" pitchFamily="34" charset="0"/>
                          <a:ea typeface="宋体" panose="02010600030101010101" pitchFamily="2" charset="-122"/>
                          <a:cs typeface="Arial" panose="020B0604020202020204" pitchFamily="34" charset="0"/>
                        </a:rPr>
                        <a:t>5</a:t>
                      </a:r>
                      <a:endParaRPr lang="zh-CN" sz="11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algn="l" defTabSz="1219170" rtl="0" eaLnBrk="1" latinLnBrk="0" hangingPunct="1">
                        <a:spcAft>
                          <a:spcPts val="0"/>
                        </a:spcAft>
                      </a:pPr>
                      <a:r>
                        <a:rPr lang="en-GB" altLang="zh-CN" sz="1100" dirty="0" smtClean="0">
                          <a:solidFill>
                            <a:srgbClr val="000000"/>
                          </a:solidFill>
                          <a:effectLst/>
                          <a:latin typeface="Arial" panose="020B0604020202020204" pitchFamily="34" charset="0"/>
                          <a:ea typeface="+mn-ea"/>
                          <a:cs typeface="Arial" panose="020B0604020202020204" pitchFamily="34" charset="0"/>
                        </a:rPr>
                        <a:t>(finished)</a:t>
                      </a:r>
                      <a:r>
                        <a:rPr lang="en-US" altLang="zh-CN" sz="1100" kern="1200" dirty="0" smtClean="0">
                          <a:solidFill>
                            <a:srgbClr val="000000"/>
                          </a:solidFill>
                          <a:effectLst/>
                          <a:latin typeface="Arial" panose="020B0604020202020204" pitchFamily="34" charset="0"/>
                          <a:ea typeface="宋体" panose="02010600030101010101" pitchFamily="2" charset="-122"/>
                          <a:cs typeface="Arial" panose="020B0604020202020204" pitchFamily="34" charset="0"/>
                        </a:rPr>
                        <a:t>Management </a:t>
                      </a:r>
                      <a:r>
                        <a:rPr lang="en-US" altLang="zh-CN" sz="1100" kern="1200" dirty="0">
                          <a:solidFill>
                            <a:srgbClr val="000000"/>
                          </a:solidFill>
                          <a:effectLst/>
                          <a:latin typeface="Arial" panose="020B0604020202020204" pitchFamily="34" charset="0"/>
                          <a:ea typeface="宋体" panose="02010600030101010101" pitchFamily="2" charset="-122"/>
                          <a:cs typeface="Arial" panose="020B0604020202020204" pitchFamily="34" charset="0"/>
                        </a:rPr>
                        <a:t>Aspects of 5G Network Sharing</a:t>
                      </a:r>
                      <a:endParaRPr lang="zh-CN" sz="1100" kern="1200" dirty="0">
                        <a:solidFill>
                          <a:srgbClr val="000000"/>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algn="ctr" defTabSz="1219170" rtl="0" eaLnBrk="1" latinLnBrk="0" hangingPunct="1">
                        <a:spcAft>
                          <a:spcPts val="0"/>
                        </a:spcAft>
                      </a:pPr>
                      <a:r>
                        <a:rPr lang="en-US" altLang="zh-CN" sz="1100" kern="1200" dirty="0">
                          <a:solidFill>
                            <a:srgbClr val="000000"/>
                          </a:solidFill>
                          <a:effectLst/>
                          <a:latin typeface="Arial" panose="020B0604020202020204" pitchFamily="34" charset="0"/>
                          <a:ea typeface="宋体" panose="02010600030101010101" pitchFamily="2" charset="-122"/>
                          <a:cs typeface="Arial" panose="020B0604020202020204" pitchFamily="34" charset="0"/>
                        </a:rPr>
                        <a:t>MANS</a:t>
                      </a:r>
                      <a:endParaRPr lang="zh-CN" sz="1100" kern="1200" dirty="0">
                        <a:solidFill>
                          <a:srgbClr val="000000"/>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algn="l" defTabSz="1219170" rtl="0" eaLnBrk="1" latinLnBrk="0" hangingPunct="1">
                        <a:spcAft>
                          <a:spcPts val="0"/>
                        </a:spcAft>
                      </a:pPr>
                      <a:r>
                        <a:rPr lang="en-US" altLang="zh-CN" sz="1100" kern="1200" dirty="0">
                          <a:solidFill>
                            <a:srgbClr val="000000"/>
                          </a:solidFill>
                          <a:effectLst/>
                          <a:latin typeface="Arial" panose="020B0604020202020204" pitchFamily="34" charset="0"/>
                          <a:ea typeface="+mn-ea"/>
                          <a:cs typeface="Arial" panose="020B0604020202020204" pitchFamily="34" charset="0"/>
                        </a:rPr>
                        <a:t>900021</a:t>
                      </a:r>
                      <a:endParaRPr lang="zh-CN" sz="1100" kern="1200" dirty="0">
                        <a:solidFill>
                          <a:srgbClr val="000000"/>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extLst>
                  <a:ext uri="{0D108BD9-81ED-4DB2-BD59-A6C34878D82A}">
                    <a16:rowId xmlns:a16="http://schemas.microsoft.com/office/drawing/2014/main" xmlns="" val="10005"/>
                  </a:ext>
                </a:extLst>
              </a:tr>
              <a:tr h="185159">
                <a:tc>
                  <a:txBody>
                    <a:bodyPr/>
                    <a:lstStyle/>
                    <a:p>
                      <a:pPr marL="0" algn="l" defTabSz="1219170" rtl="0" eaLnBrk="1" latinLnBrk="0" hangingPunct="1">
                        <a:spcAft>
                          <a:spcPts val="0"/>
                        </a:spcAft>
                      </a:pPr>
                      <a:r>
                        <a:rPr lang="en-US" altLang="zh-CN" sz="1100" kern="1200" dirty="0">
                          <a:solidFill>
                            <a:srgbClr val="000000"/>
                          </a:solidFill>
                          <a:effectLst/>
                          <a:latin typeface="Arial" panose="020B0604020202020204" pitchFamily="34" charset="0"/>
                          <a:ea typeface="宋体" panose="02010600030101010101" pitchFamily="2" charset="-122"/>
                          <a:cs typeface="Arial" panose="020B0604020202020204" pitchFamily="34" charset="0"/>
                        </a:rPr>
                        <a:t>6</a:t>
                      </a:r>
                      <a:endParaRPr lang="zh-CN" sz="1100" kern="1200" dirty="0">
                        <a:solidFill>
                          <a:srgbClr val="000000"/>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GB" altLang="zh-CN" sz="1100" dirty="0" smtClean="0">
                          <a:solidFill>
                            <a:srgbClr val="000000"/>
                          </a:solidFill>
                          <a:effectLst/>
                          <a:latin typeface="Arial" panose="020B0604020202020204" pitchFamily="34" charset="0"/>
                          <a:ea typeface="+mn-ea"/>
                          <a:cs typeface="Arial" panose="020B0604020202020204" pitchFamily="34" charset="0"/>
                        </a:rPr>
                        <a:t>(finished)</a:t>
                      </a:r>
                      <a:r>
                        <a:rPr lang="en-US" sz="1100" kern="1200" dirty="0" smtClean="0">
                          <a:solidFill>
                            <a:schemeClr val="tx1"/>
                          </a:solidFill>
                          <a:effectLst/>
                          <a:latin typeface="Arial" panose="020B0604020202020204" pitchFamily="34" charset="0"/>
                          <a:ea typeface="宋体" panose="02010600030101010101" pitchFamily="2" charset="-122"/>
                          <a:cs typeface="Arial" panose="020B0604020202020204" pitchFamily="34" charset="0"/>
                        </a:rPr>
                        <a:t>File </a:t>
                      </a:r>
                      <a:r>
                        <a:rPr lang="en-US" sz="11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rPr>
                        <a:t>Management</a:t>
                      </a:r>
                      <a:endParaRPr lang="zh-CN" sz="11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algn="ctr" defTabSz="1219170" rtl="0" eaLnBrk="1" fontAlgn="t" latinLnBrk="0" hangingPunct="1">
                        <a:spcAft>
                          <a:spcPts val="0"/>
                        </a:spcAft>
                      </a:pPr>
                      <a:r>
                        <a:rPr lang="en-US" altLang="zh-CN" sz="11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rPr>
                        <a:t>FIMA</a:t>
                      </a:r>
                      <a:endParaRPr lang="zh-CN" sz="11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1100" kern="1200" dirty="0">
                          <a:solidFill>
                            <a:schemeClr val="tx1"/>
                          </a:solidFill>
                          <a:effectLst/>
                          <a:latin typeface="Arial" panose="020B0604020202020204" pitchFamily="34" charset="0"/>
                          <a:ea typeface="+mn-ea"/>
                          <a:cs typeface="Arial" panose="020B0604020202020204" pitchFamily="34" charset="0"/>
                        </a:rPr>
                        <a:t>910030</a:t>
                      </a:r>
                      <a:endParaRPr lang="zh-CN" altLang="zh-CN" sz="11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extLst>
                  <a:ext uri="{0D108BD9-81ED-4DB2-BD59-A6C34878D82A}">
                    <a16:rowId xmlns:a16="http://schemas.microsoft.com/office/drawing/2014/main" xmlns="" val="10006"/>
                  </a:ext>
                </a:extLst>
              </a:tr>
              <a:tr h="185159">
                <a:tc>
                  <a:txBody>
                    <a:bodyPr/>
                    <a:lstStyle/>
                    <a:p>
                      <a:pPr marL="0" algn="l" defTabSz="1219170" rtl="0" eaLnBrk="1" fontAlgn="t" latinLnBrk="0" hangingPunct="1">
                        <a:spcAft>
                          <a:spcPts val="0"/>
                        </a:spcAft>
                      </a:pPr>
                      <a:r>
                        <a:rPr lang="en-US" altLang="zh-CN" sz="11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rPr>
                        <a:t>7</a:t>
                      </a:r>
                      <a:endParaRPr lang="zh-CN" sz="11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just" defTabSz="1219170" rtl="0" eaLnBrk="1" fontAlgn="auto" latinLnBrk="0" hangingPunct="1">
                        <a:lnSpc>
                          <a:spcPct val="100000"/>
                        </a:lnSpc>
                        <a:spcBef>
                          <a:spcPts val="0"/>
                        </a:spcBef>
                        <a:spcAft>
                          <a:spcPts val="0"/>
                        </a:spcAft>
                        <a:buClrTx/>
                        <a:buSzTx/>
                        <a:buFontTx/>
                        <a:buNone/>
                        <a:tabLst/>
                        <a:defRPr/>
                      </a:pPr>
                      <a:r>
                        <a:rPr lang="en-US" altLang="zh-CN" sz="1100" kern="1200" dirty="0" smtClean="0">
                          <a:solidFill>
                            <a:schemeClr val="tx1"/>
                          </a:solidFill>
                          <a:effectLst/>
                          <a:latin typeface="Arial" panose="020B0604020202020204" pitchFamily="34" charset="0"/>
                          <a:ea typeface="宋体" panose="02010600030101010101" pitchFamily="2" charset="-122"/>
                          <a:cs typeface="Arial" panose="020B0604020202020204" pitchFamily="34" charset="0"/>
                        </a:rPr>
                        <a:t>(</a:t>
                      </a:r>
                      <a:r>
                        <a:rPr lang="en-US" altLang="zh-CN" sz="1100" kern="1200" dirty="0" smtClean="0">
                          <a:solidFill>
                            <a:schemeClr val="tx1"/>
                          </a:solidFill>
                          <a:effectLst/>
                          <a:latin typeface="Arial" panose="020B0604020202020204" pitchFamily="34" charset="0"/>
                          <a:ea typeface="+mn-ea"/>
                          <a:cs typeface="Arial" panose="020B0604020202020204" pitchFamily="34" charset="0"/>
                        </a:rPr>
                        <a:t>Exception</a:t>
                      </a:r>
                      <a:r>
                        <a:rPr lang="en-US" altLang="zh-CN" sz="1100" kern="1200" dirty="0" smtClean="0">
                          <a:solidFill>
                            <a:schemeClr val="tx1"/>
                          </a:solidFill>
                          <a:effectLst/>
                          <a:latin typeface="Arial" panose="020B0604020202020204" pitchFamily="34" charset="0"/>
                          <a:ea typeface="宋体" panose="02010600030101010101" pitchFamily="2" charset="-122"/>
                          <a:cs typeface="Arial" panose="020B0604020202020204" pitchFamily="34" charset="0"/>
                        </a:rPr>
                        <a:t>) Access control on management service</a:t>
                      </a:r>
                      <a:endParaRPr lang="zh-CN" sz="11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algn="ctr" defTabSz="1219170" rtl="0" eaLnBrk="1" latinLnBrk="0" hangingPunct="1">
                        <a:spcAft>
                          <a:spcPts val="0"/>
                        </a:spcAft>
                      </a:pPr>
                      <a:r>
                        <a:rPr lang="en-US" altLang="zh-CN" sz="11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rPr>
                        <a:t>MSAC</a:t>
                      </a:r>
                      <a:endParaRPr lang="zh-CN" sz="11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just" defTabSz="1219170" rtl="0" eaLnBrk="1" fontAlgn="t" latinLnBrk="0" hangingPunct="1">
                        <a:lnSpc>
                          <a:spcPct val="100000"/>
                        </a:lnSpc>
                        <a:spcBef>
                          <a:spcPts val="0"/>
                        </a:spcBef>
                        <a:spcAft>
                          <a:spcPts val="0"/>
                        </a:spcAft>
                        <a:buClrTx/>
                        <a:buSzTx/>
                        <a:buFontTx/>
                        <a:buNone/>
                        <a:tabLst/>
                        <a:defRPr/>
                      </a:pPr>
                      <a:r>
                        <a:rPr lang="en-US" altLang="zh-CN" sz="1100" kern="1200" dirty="0">
                          <a:solidFill>
                            <a:schemeClr val="tx1"/>
                          </a:solidFill>
                          <a:effectLst/>
                          <a:latin typeface="Arial" panose="020B0604020202020204" pitchFamily="34" charset="0"/>
                          <a:ea typeface="+mn-ea"/>
                          <a:cs typeface="Arial" panose="020B0604020202020204" pitchFamily="34" charset="0"/>
                        </a:rPr>
                        <a:t>930010</a:t>
                      </a:r>
                      <a:endParaRPr lang="zh-CN" altLang="zh-CN" sz="11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extLst>
                  <a:ext uri="{0D108BD9-81ED-4DB2-BD59-A6C34878D82A}">
                    <a16:rowId xmlns:a16="http://schemas.microsoft.com/office/drawing/2014/main" xmlns="" val="10007"/>
                  </a:ext>
                </a:extLst>
              </a:tr>
              <a:tr h="185159">
                <a:tc>
                  <a:txBody>
                    <a:bodyPr/>
                    <a:lstStyle/>
                    <a:p>
                      <a:pPr algn="l">
                        <a:spcAft>
                          <a:spcPts val="0"/>
                        </a:spcAft>
                      </a:pPr>
                      <a:r>
                        <a:rPr lang="en-US" altLang="zh-CN" sz="1100" dirty="0">
                          <a:effectLst/>
                          <a:latin typeface="Arial" panose="020B0604020202020204" pitchFamily="34" charset="0"/>
                          <a:ea typeface="宋体" panose="02010600030101010101" pitchFamily="2" charset="-122"/>
                          <a:cs typeface="Arial" panose="020B0604020202020204" pitchFamily="34" charset="0"/>
                        </a:rPr>
                        <a:t>8</a:t>
                      </a:r>
                      <a:endParaRPr lang="zh-CN" sz="11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algn="just" defTabSz="1219170" rtl="0" eaLnBrk="1" latinLnBrk="0" hangingPunct="1">
                        <a:spcAft>
                          <a:spcPts val="0"/>
                        </a:spcAft>
                      </a:pPr>
                      <a:r>
                        <a:rPr lang="en-GB" altLang="zh-CN" sz="1100" dirty="0" smtClean="0">
                          <a:solidFill>
                            <a:srgbClr val="000000"/>
                          </a:solidFill>
                          <a:effectLst/>
                          <a:latin typeface="Arial" panose="020B0604020202020204" pitchFamily="34" charset="0"/>
                          <a:ea typeface="+mn-ea"/>
                          <a:cs typeface="Arial" panose="020B0604020202020204" pitchFamily="34" charset="0"/>
                        </a:rPr>
                        <a:t>(finished) </a:t>
                      </a:r>
                      <a:r>
                        <a:rPr lang="en-US" altLang="zh-CN" sz="1100" kern="1200" dirty="0" smtClean="0">
                          <a:solidFill>
                            <a:schemeClr val="tx1"/>
                          </a:solidFill>
                          <a:effectLst/>
                          <a:latin typeface="Arial" panose="020B0604020202020204" pitchFamily="34" charset="0"/>
                          <a:ea typeface="+mn-ea"/>
                          <a:cs typeface="Arial" panose="020B0604020202020204" pitchFamily="34" charset="0"/>
                        </a:rPr>
                        <a:t>Enhancement </a:t>
                      </a:r>
                      <a:r>
                        <a:rPr lang="en-US" altLang="zh-CN" sz="1100" kern="1200" dirty="0">
                          <a:solidFill>
                            <a:schemeClr val="tx1"/>
                          </a:solidFill>
                          <a:effectLst/>
                          <a:latin typeface="Arial" panose="020B0604020202020204" pitchFamily="34" charset="0"/>
                          <a:ea typeface="+mn-ea"/>
                          <a:cs typeface="Arial" panose="020B0604020202020204" pitchFamily="34" charset="0"/>
                        </a:rPr>
                        <a:t>of service-based management architecture</a:t>
                      </a:r>
                      <a:endParaRPr lang="zh-CN" sz="11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algn="ctr" defTabSz="1219170" rtl="0" eaLnBrk="1" latinLnBrk="0" hangingPunct="1">
                        <a:spcAft>
                          <a:spcPts val="0"/>
                        </a:spcAft>
                      </a:pPr>
                      <a:r>
                        <a:rPr lang="en-US" altLang="zh-CN" sz="1100" kern="1200" dirty="0">
                          <a:solidFill>
                            <a:schemeClr val="tx1"/>
                          </a:solidFill>
                          <a:effectLst/>
                          <a:latin typeface="Arial" panose="020B0604020202020204" pitchFamily="34" charset="0"/>
                          <a:ea typeface="+mn-ea"/>
                          <a:cs typeface="Arial" panose="020B0604020202020204" pitchFamily="34" charset="0"/>
                        </a:rPr>
                        <a:t>NSA_SBMA</a:t>
                      </a:r>
                      <a:endParaRPr lang="zh-CN" sz="11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just" defTabSz="1219170" rtl="0" eaLnBrk="1" fontAlgn="t" latinLnBrk="0" hangingPunct="1">
                        <a:lnSpc>
                          <a:spcPct val="100000"/>
                        </a:lnSpc>
                        <a:spcBef>
                          <a:spcPts val="0"/>
                        </a:spcBef>
                        <a:spcAft>
                          <a:spcPts val="0"/>
                        </a:spcAft>
                        <a:buClrTx/>
                        <a:buSzTx/>
                        <a:buFontTx/>
                        <a:buNone/>
                        <a:tabLst/>
                        <a:defRPr/>
                      </a:pPr>
                      <a:r>
                        <a:rPr lang="en-US" altLang="zh-CN" sz="1100" kern="1200" dirty="0">
                          <a:solidFill>
                            <a:schemeClr val="tx1"/>
                          </a:solidFill>
                          <a:effectLst/>
                          <a:latin typeface="Arial" panose="020B0604020202020204" pitchFamily="34" charset="0"/>
                          <a:ea typeface="+mn-ea"/>
                          <a:cs typeface="Arial" panose="020B0604020202020204" pitchFamily="34" charset="0"/>
                        </a:rPr>
                        <a:t>930009</a:t>
                      </a:r>
                      <a:endParaRPr lang="zh-CN" altLang="zh-CN" sz="11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extLst>
                  <a:ext uri="{0D108BD9-81ED-4DB2-BD59-A6C34878D82A}">
                    <a16:rowId xmlns:a16="http://schemas.microsoft.com/office/drawing/2014/main" xmlns="" val="10008"/>
                  </a:ext>
                </a:extLst>
              </a:tr>
              <a:tr h="185159">
                <a:tc>
                  <a:txBody>
                    <a:bodyPr/>
                    <a:lstStyle/>
                    <a:p>
                      <a:pPr algn="l">
                        <a:spcAft>
                          <a:spcPts val="0"/>
                        </a:spcAft>
                      </a:pPr>
                      <a:r>
                        <a:rPr lang="en-US" altLang="zh-CN" sz="1100" dirty="0">
                          <a:effectLst/>
                          <a:latin typeface="Arial" panose="020B0604020202020204" pitchFamily="34" charset="0"/>
                          <a:ea typeface="宋体" panose="02010600030101010101" pitchFamily="2" charset="-122"/>
                          <a:cs typeface="Arial" panose="020B0604020202020204" pitchFamily="34" charset="0"/>
                        </a:rPr>
                        <a:t>9</a:t>
                      </a:r>
                      <a:endParaRPr lang="zh-CN" sz="11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tc>
                  <a:txBody>
                    <a:bodyPr/>
                    <a:lstStyle/>
                    <a:p>
                      <a:pPr algn="l">
                        <a:spcAft>
                          <a:spcPts val="0"/>
                        </a:spcAft>
                      </a:pPr>
                      <a:r>
                        <a:rPr lang="en-US" sz="1100" dirty="0">
                          <a:solidFill>
                            <a:schemeClr val="tx1"/>
                          </a:solidFill>
                          <a:effectLst/>
                          <a:latin typeface="Arial" panose="020B0604020202020204" pitchFamily="34" charset="0"/>
                          <a:ea typeface="宋体" panose="02010600030101010101" pitchFamily="2" charset="-122"/>
                          <a:cs typeface="Arial" panose="020B0604020202020204" pitchFamily="34" charset="0"/>
                        </a:rPr>
                        <a:t>(finished)</a:t>
                      </a:r>
                      <a:r>
                        <a:rPr lang="en-US" sz="1100" baseline="0" dirty="0">
                          <a:solidFill>
                            <a:schemeClr val="tx1"/>
                          </a:solidFill>
                          <a:effectLst/>
                          <a:latin typeface="Arial" panose="020B0604020202020204" pitchFamily="34" charset="0"/>
                          <a:ea typeface="宋体" panose="02010600030101010101" pitchFamily="2" charset="-122"/>
                          <a:cs typeface="Arial" panose="020B0604020202020204" pitchFamily="34" charset="0"/>
                        </a:rPr>
                        <a:t> </a:t>
                      </a:r>
                      <a:r>
                        <a:rPr lang="en-US" sz="1100" dirty="0">
                          <a:solidFill>
                            <a:schemeClr val="tx1"/>
                          </a:solidFill>
                          <a:effectLst/>
                          <a:latin typeface="Arial" panose="020B0604020202020204" pitchFamily="34" charset="0"/>
                          <a:ea typeface="宋体" panose="02010600030101010101" pitchFamily="2" charset="-122"/>
                          <a:cs typeface="Arial" panose="020B0604020202020204" pitchFamily="34" charset="0"/>
                        </a:rPr>
                        <a:t>Autonomous network levels</a:t>
                      </a:r>
                      <a:endParaRPr lang="zh-CN" sz="11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tc>
                  <a:txBody>
                    <a:bodyPr/>
                    <a:lstStyle/>
                    <a:p>
                      <a:pPr algn="ctr">
                        <a:spcAft>
                          <a:spcPts val="0"/>
                        </a:spcAft>
                      </a:pPr>
                      <a:r>
                        <a:rPr lang="en-GB" sz="1100">
                          <a:solidFill>
                            <a:srgbClr val="000000"/>
                          </a:solidFill>
                          <a:effectLst/>
                          <a:latin typeface="Arial" panose="020B0604020202020204" pitchFamily="34" charset="0"/>
                          <a:ea typeface="宋体" panose="02010600030101010101" pitchFamily="2" charset="-122"/>
                          <a:cs typeface="Arial" panose="020B0604020202020204" pitchFamily="34" charset="0"/>
                        </a:rPr>
                        <a:t>ANL</a:t>
                      </a:r>
                      <a:endParaRPr lang="zh-CN" sz="110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tc>
                  <a:txBody>
                    <a:bodyPr/>
                    <a:lstStyle/>
                    <a:p>
                      <a:pPr algn="just">
                        <a:spcAft>
                          <a:spcPts val="0"/>
                        </a:spcAft>
                      </a:pPr>
                      <a:r>
                        <a:rPr lang="en-US" sz="1100" dirty="0">
                          <a:effectLst/>
                          <a:latin typeface="Arial" panose="020B0604020202020204" pitchFamily="34" charset="0"/>
                          <a:ea typeface="宋体" panose="02010600030101010101" pitchFamily="2" charset="-122"/>
                          <a:cs typeface="Arial" panose="020B0604020202020204" pitchFamily="34" charset="0"/>
                        </a:rPr>
                        <a:t>880027</a:t>
                      </a:r>
                      <a:endParaRPr lang="zh-CN" sz="11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extLst>
                  <a:ext uri="{0D108BD9-81ED-4DB2-BD59-A6C34878D82A}">
                    <a16:rowId xmlns:a16="http://schemas.microsoft.com/office/drawing/2014/main" xmlns="" val="10009"/>
                  </a:ext>
                </a:extLst>
              </a:tr>
              <a:tr h="185159">
                <a:tc>
                  <a:txBody>
                    <a:bodyPr/>
                    <a:lstStyle/>
                    <a:p>
                      <a:pPr algn="l">
                        <a:spcAft>
                          <a:spcPts val="0"/>
                        </a:spcAft>
                      </a:pPr>
                      <a:r>
                        <a:rPr lang="en-US" altLang="zh-CN" sz="1100" dirty="0">
                          <a:effectLst/>
                          <a:latin typeface="Arial" panose="020B0604020202020204" pitchFamily="34" charset="0"/>
                          <a:ea typeface="宋体" panose="02010600030101010101" pitchFamily="2" charset="-122"/>
                          <a:cs typeface="Arial" panose="020B0604020202020204" pitchFamily="34" charset="0"/>
                        </a:rPr>
                        <a:t>10</a:t>
                      </a:r>
                      <a:endParaRPr lang="zh-CN" sz="11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tc>
                  <a:txBody>
                    <a:bodyPr/>
                    <a:lstStyle/>
                    <a:p>
                      <a:pPr algn="l">
                        <a:spcAft>
                          <a:spcPts val="0"/>
                        </a:spcAft>
                      </a:pPr>
                      <a:r>
                        <a:rPr lang="en-US" altLang="zh-CN" sz="1100" kern="1200" dirty="0" smtClean="0">
                          <a:solidFill>
                            <a:schemeClr val="tx1"/>
                          </a:solidFill>
                          <a:effectLst/>
                          <a:latin typeface="Arial" panose="020B0604020202020204" pitchFamily="34" charset="0"/>
                          <a:ea typeface="+mn-ea"/>
                          <a:cs typeface="Arial" panose="020B0604020202020204" pitchFamily="34" charset="0"/>
                        </a:rPr>
                        <a:t>(Exception)</a:t>
                      </a:r>
                      <a:r>
                        <a:rPr lang="en-US" altLang="zh-CN" sz="1100" kern="1200" baseline="0" dirty="0" smtClean="0">
                          <a:solidFill>
                            <a:schemeClr val="tx1"/>
                          </a:solidFill>
                          <a:effectLst/>
                          <a:latin typeface="Arial" panose="020B0604020202020204" pitchFamily="34" charset="0"/>
                          <a:ea typeface="+mn-ea"/>
                          <a:cs typeface="Arial" panose="020B0604020202020204" pitchFamily="34" charset="0"/>
                        </a:rPr>
                        <a:t> </a:t>
                      </a:r>
                      <a:r>
                        <a:rPr lang="en-GB" sz="1100" dirty="0" smtClean="0">
                          <a:solidFill>
                            <a:schemeClr val="tx1"/>
                          </a:solidFill>
                          <a:effectLst/>
                          <a:latin typeface="Arial" panose="020B0604020202020204" pitchFamily="34" charset="0"/>
                          <a:ea typeface="宋体" panose="02010600030101010101" pitchFamily="2" charset="-122"/>
                          <a:cs typeface="Arial" panose="020B0604020202020204" pitchFamily="34" charset="0"/>
                        </a:rPr>
                        <a:t>Intent </a:t>
                      </a:r>
                      <a:r>
                        <a:rPr lang="en-GB" sz="1100" dirty="0">
                          <a:solidFill>
                            <a:schemeClr val="tx1"/>
                          </a:solidFill>
                          <a:effectLst/>
                          <a:latin typeface="Arial" panose="020B0604020202020204" pitchFamily="34" charset="0"/>
                          <a:ea typeface="宋体" panose="02010600030101010101" pitchFamily="2" charset="-122"/>
                          <a:cs typeface="Arial" panose="020B0604020202020204" pitchFamily="34" charset="0"/>
                        </a:rPr>
                        <a:t>driven management service for mobile networks</a:t>
                      </a:r>
                      <a:endParaRPr lang="zh-CN" sz="11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tc>
                  <a:txBody>
                    <a:bodyPr/>
                    <a:lstStyle/>
                    <a:p>
                      <a:pPr algn="ctr">
                        <a:spcAft>
                          <a:spcPts val="0"/>
                        </a:spcAft>
                      </a:pPr>
                      <a:r>
                        <a:rPr lang="en-GB" sz="1100" dirty="0">
                          <a:solidFill>
                            <a:srgbClr val="000000"/>
                          </a:solidFill>
                          <a:effectLst/>
                          <a:latin typeface="Arial" panose="020B0604020202020204" pitchFamily="34" charset="0"/>
                          <a:ea typeface="宋体" panose="02010600030101010101" pitchFamily="2" charset="-122"/>
                          <a:cs typeface="Arial" panose="020B0604020202020204" pitchFamily="34" charset="0"/>
                        </a:rPr>
                        <a:t>IDMS_MN</a:t>
                      </a:r>
                      <a:endParaRPr lang="zh-CN" sz="11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tc>
                  <a:txBody>
                    <a:bodyPr/>
                    <a:lstStyle/>
                    <a:p>
                      <a:pPr algn="just">
                        <a:spcAft>
                          <a:spcPts val="0"/>
                        </a:spcAft>
                      </a:pPr>
                      <a:r>
                        <a:rPr lang="en-GB" sz="1100" dirty="0">
                          <a:solidFill>
                            <a:srgbClr val="000000"/>
                          </a:solidFill>
                          <a:effectLst/>
                          <a:latin typeface="Arial" panose="020B0604020202020204" pitchFamily="34" charset="0"/>
                          <a:ea typeface="宋体" panose="02010600030101010101" pitchFamily="2" charset="-122"/>
                          <a:cs typeface="Arial" panose="020B0604020202020204" pitchFamily="34" charset="0"/>
                        </a:rPr>
                        <a:t>810027</a:t>
                      </a:r>
                      <a:endParaRPr lang="zh-CN" sz="11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extLst>
                  <a:ext uri="{0D108BD9-81ED-4DB2-BD59-A6C34878D82A}">
                    <a16:rowId xmlns:a16="http://schemas.microsoft.com/office/drawing/2014/main" xmlns="" val="10010"/>
                  </a:ext>
                </a:extLst>
              </a:tr>
              <a:tr h="185159">
                <a:tc>
                  <a:txBody>
                    <a:bodyPr/>
                    <a:lstStyle/>
                    <a:p>
                      <a:pPr algn="l">
                        <a:spcAft>
                          <a:spcPts val="0"/>
                        </a:spcAft>
                      </a:pPr>
                      <a:r>
                        <a:rPr lang="en-US" altLang="zh-CN" sz="1100" dirty="0">
                          <a:effectLst/>
                          <a:latin typeface="Arial" panose="020B0604020202020204" pitchFamily="34" charset="0"/>
                          <a:ea typeface="宋体" panose="02010600030101010101" pitchFamily="2" charset="-122"/>
                          <a:cs typeface="Arial" panose="020B0604020202020204" pitchFamily="34" charset="0"/>
                        </a:rPr>
                        <a:t>11</a:t>
                      </a:r>
                      <a:endParaRPr lang="zh-CN" sz="11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tc>
                  <a:txBody>
                    <a:bodyPr/>
                    <a:lstStyle/>
                    <a:p>
                      <a:pPr algn="l">
                        <a:spcAft>
                          <a:spcPts val="0"/>
                        </a:spcAft>
                      </a:pPr>
                      <a:r>
                        <a:rPr lang="en-US" altLang="zh-CN" sz="1100" kern="1200" dirty="0" smtClean="0">
                          <a:solidFill>
                            <a:schemeClr val="tx1"/>
                          </a:solidFill>
                          <a:effectLst/>
                          <a:latin typeface="Arial" panose="020B0604020202020204" pitchFamily="34" charset="0"/>
                          <a:ea typeface="+mn-ea"/>
                          <a:cs typeface="Arial" panose="020B0604020202020204" pitchFamily="34" charset="0"/>
                        </a:rPr>
                        <a:t>(Exception)</a:t>
                      </a:r>
                      <a:r>
                        <a:rPr lang="en-US" altLang="zh-CN" sz="1100" kern="1200" baseline="0" dirty="0" smtClean="0">
                          <a:solidFill>
                            <a:schemeClr val="tx1"/>
                          </a:solidFill>
                          <a:effectLst/>
                          <a:latin typeface="Arial" panose="020B0604020202020204" pitchFamily="34" charset="0"/>
                          <a:ea typeface="+mn-ea"/>
                          <a:cs typeface="Arial" panose="020B0604020202020204" pitchFamily="34" charset="0"/>
                        </a:rPr>
                        <a:t> </a:t>
                      </a:r>
                      <a:r>
                        <a:rPr lang="en-GB" sz="1100" dirty="0" smtClean="0">
                          <a:solidFill>
                            <a:schemeClr val="tx1"/>
                          </a:solidFill>
                          <a:effectLst/>
                          <a:latin typeface="Arial" panose="020B0604020202020204" pitchFamily="34" charset="0"/>
                          <a:ea typeface="宋体" panose="02010600030101010101" pitchFamily="2" charset="-122"/>
                          <a:cs typeface="Arial" panose="020B0604020202020204" pitchFamily="34" charset="0"/>
                        </a:rPr>
                        <a:t>Enhanced </a:t>
                      </a:r>
                      <a:r>
                        <a:rPr lang="en-GB" sz="1100" dirty="0">
                          <a:solidFill>
                            <a:schemeClr val="tx1"/>
                          </a:solidFill>
                          <a:effectLst/>
                          <a:latin typeface="Arial" panose="020B0604020202020204" pitchFamily="34" charset="0"/>
                          <a:ea typeface="宋体" panose="02010600030101010101" pitchFamily="2" charset="-122"/>
                          <a:cs typeface="Arial" panose="020B0604020202020204" pitchFamily="34" charset="0"/>
                        </a:rPr>
                        <a:t>Closed loop SLS Assurance</a:t>
                      </a:r>
                      <a:endParaRPr lang="zh-CN" sz="11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tc>
                  <a:txBody>
                    <a:bodyPr/>
                    <a:lstStyle/>
                    <a:p>
                      <a:pPr algn="ctr">
                        <a:spcAft>
                          <a:spcPts val="0"/>
                        </a:spcAft>
                      </a:pPr>
                      <a:r>
                        <a:rPr lang="en-GB" sz="1100">
                          <a:solidFill>
                            <a:srgbClr val="000000"/>
                          </a:solidFill>
                          <a:effectLst/>
                          <a:latin typeface="Arial" panose="020B0604020202020204" pitchFamily="34" charset="0"/>
                          <a:ea typeface="宋体" panose="02010600030101010101" pitchFamily="2" charset="-122"/>
                          <a:cs typeface="Arial" panose="020B0604020202020204" pitchFamily="34" charset="0"/>
                        </a:rPr>
                        <a:t>eCOSLA</a:t>
                      </a:r>
                      <a:endParaRPr lang="zh-CN" sz="110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tc>
                  <a:txBody>
                    <a:bodyPr/>
                    <a:lstStyle/>
                    <a:p>
                      <a:pPr algn="just">
                        <a:spcAft>
                          <a:spcPts val="0"/>
                        </a:spcAft>
                      </a:pPr>
                      <a:r>
                        <a:rPr lang="en-US" sz="1100" dirty="0">
                          <a:effectLst/>
                          <a:latin typeface="Arial" panose="020B0604020202020204" pitchFamily="34" charset="0"/>
                          <a:ea typeface="宋体" panose="02010600030101010101" pitchFamily="2" charset="-122"/>
                          <a:cs typeface="Arial" panose="020B0604020202020204" pitchFamily="34" charset="0"/>
                        </a:rPr>
                        <a:t>870030</a:t>
                      </a:r>
                      <a:endParaRPr lang="zh-CN" sz="11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extLst>
                  <a:ext uri="{0D108BD9-81ED-4DB2-BD59-A6C34878D82A}">
                    <a16:rowId xmlns:a16="http://schemas.microsoft.com/office/drawing/2014/main" xmlns="" val="10011"/>
                  </a:ext>
                </a:extLst>
              </a:tr>
              <a:tr h="185159">
                <a:tc>
                  <a:txBody>
                    <a:bodyPr/>
                    <a:lstStyle/>
                    <a:p>
                      <a:pPr algn="l">
                        <a:spcAft>
                          <a:spcPts val="0"/>
                        </a:spcAft>
                      </a:pPr>
                      <a:r>
                        <a:rPr lang="en-US" altLang="zh-CN" sz="1100" dirty="0">
                          <a:effectLst/>
                          <a:latin typeface="Arial" panose="020B0604020202020204" pitchFamily="34" charset="0"/>
                          <a:ea typeface="宋体" panose="02010600030101010101" pitchFamily="2" charset="-122"/>
                          <a:cs typeface="Arial" panose="020B0604020202020204" pitchFamily="34" charset="0"/>
                        </a:rPr>
                        <a:t>12</a:t>
                      </a:r>
                      <a:endParaRPr lang="zh-CN" sz="11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tc>
                  <a:txBody>
                    <a:bodyPr/>
                    <a:lstStyle/>
                    <a:p>
                      <a:pPr algn="l">
                        <a:spcAft>
                          <a:spcPts val="0"/>
                        </a:spcAft>
                      </a:pPr>
                      <a:r>
                        <a:rPr lang="en-US" sz="1100" dirty="0">
                          <a:solidFill>
                            <a:schemeClr val="tx1"/>
                          </a:solidFill>
                          <a:effectLst/>
                          <a:latin typeface="Arial" panose="020B0604020202020204" pitchFamily="34" charset="0"/>
                          <a:ea typeface="宋体" panose="02010600030101010101" pitchFamily="2" charset="-122"/>
                          <a:cs typeface="Arial" panose="020B0604020202020204" pitchFamily="34" charset="0"/>
                        </a:rPr>
                        <a:t>(finished)</a:t>
                      </a:r>
                      <a:r>
                        <a:rPr lang="en-US" sz="1100" baseline="0" dirty="0">
                          <a:solidFill>
                            <a:schemeClr val="tx1"/>
                          </a:solidFill>
                          <a:effectLst/>
                          <a:latin typeface="Arial" panose="020B0604020202020204" pitchFamily="34" charset="0"/>
                          <a:ea typeface="宋体" panose="02010600030101010101" pitchFamily="2" charset="-122"/>
                          <a:cs typeface="Arial" panose="020B0604020202020204" pitchFamily="34" charset="0"/>
                        </a:rPr>
                        <a:t> </a:t>
                      </a:r>
                      <a:r>
                        <a:rPr lang="en-US" sz="1100" dirty="0">
                          <a:solidFill>
                            <a:schemeClr val="tx1"/>
                          </a:solidFill>
                          <a:effectLst/>
                          <a:latin typeface="Arial" panose="020B0604020202020204" pitchFamily="34" charset="0"/>
                          <a:ea typeface="宋体" panose="02010600030101010101" pitchFamily="2" charset="-122"/>
                          <a:cs typeface="Arial" panose="020B0604020202020204" pitchFamily="34" charset="0"/>
                        </a:rPr>
                        <a:t>Network policy management for 5G mobile networks </a:t>
                      </a:r>
                      <a:endParaRPr lang="zh-CN" sz="11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tc>
                  <a:txBody>
                    <a:bodyPr/>
                    <a:lstStyle/>
                    <a:p>
                      <a:pPr algn="ctr">
                        <a:spcAft>
                          <a:spcPts val="0"/>
                        </a:spcAft>
                      </a:pPr>
                      <a:r>
                        <a:rPr lang="en-US" sz="1100">
                          <a:effectLst/>
                          <a:latin typeface="Arial" panose="020B0604020202020204" pitchFamily="34" charset="0"/>
                          <a:ea typeface="宋体" panose="02010600030101010101" pitchFamily="2" charset="-122"/>
                          <a:cs typeface="Arial" panose="020B0604020202020204" pitchFamily="34" charset="0"/>
                        </a:rPr>
                        <a:t>NPM</a:t>
                      </a:r>
                      <a:endParaRPr lang="zh-CN" sz="110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tc>
                  <a:txBody>
                    <a:bodyPr/>
                    <a:lstStyle/>
                    <a:p>
                      <a:pPr algn="just">
                        <a:spcAft>
                          <a:spcPts val="0"/>
                        </a:spcAft>
                      </a:pPr>
                      <a:r>
                        <a:rPr lang="en-GB" sz="1100" dirty="0">
                          <a:solidFill>
                            <a:srgbClr val="000000"/>
                          </a:solidFill>
                          <a:effectLst/>
                          <a:latin typeface="Arial" panose="020B0604020202020204" pitchFamily="34" charset="0"/>
                          <a:ea typeface="宋体" panose="02010600030101010101" pitchFamily="2" charset="-122"/>
                          <a:cs typeface="Arial" panose="020B0604020202020204" pitchFamily="34" charset="0"/>
                        </a:rPr>
                        <a:t>860024</a:t>
                      </a:r>
                      <a:endParaRPr lang="zh-CN" sz="11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extLst>
                  <a:ext uri="{0D108BD9-81ED-4DB2-BD59-A6C34878D82A}">
                    <a16:rowId xmlns:a16="http://schemas.microsoft.com/office/drawing/2014/main" xmlns="" val="10012"/>
                  </a:ext>
                </a:extLst>
              </a:tr>
              <a:tr h="185159">
                <a:tc>
                  <a:txBody>
                    <a:bodyPr/>
                    <a:lstStyle/>
                    <a:p>
                      <a:pPr marL="0" algn="l" defTabSz="1219170" rtl="0" eaLnBrk="1" latinLnBrk="0" hangingPunct="1">
                        <a:spcAft>
                          <a:spcPts val="0"/>
                        </a:spcAft>
                      </a:pPr>
                      <a:r>
                        <a:rPr lang="en-US" altLang="zh-CN" sz="1100" kern="1200" dirty="0">
                          <a:solidFill>
                            <a:schemeClr val="dk1"/>
                          </a:solidFill>
                          <a:effectLst/>
                          <a:latin typeface="Arial" panose="020B0604020202020204" pitchFamily="34" charset="0"/>
                          <a:ea typeface="宋体" panose="02010600030101010101" pitchFamily="2" charset="-122"/>
                          <a:cs typeface="Arial" panose="020B0604020202020204" pitchFamily="34" charset="0"/>
                        </a:rPr>
                        <a:t>13</a:t>
                      </a:r>
                      <a:endParaRPr lang="zh-CN" sz="1100" kern="1200" dirty="0">
                        <a:solidFill>
                          <a:schemeClr val="dk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1100" kern="1200" dirty="0" smtClean="0">
                          <a:solidFill>
                            <a:schemeClr val="tx1"/>
                          </a:solidFill>
                          <a:effectLst/>
                          <a:latin typeface="Arial" panose="020B0604020202020204" pitchFamily="34" charset="0"/>
                          <a:ea typeface="+mn-ea"/>
                          <a:cs typeface="Arial" panose="020B0604020202020204" pitchFamily="34" charset="0"/>
                        </a:rPr>
                        <a:t>(Exception)</a:t>
                      </a:r>
                      <a:r>
                        <a:rPr lang="en-US" altLang="zh-CN" sz="1100" kern="1200" baseline="0" dirty="0" smtClean="0">
                          <a:solidFill>
                            <a:schemeClr val="tx1"/>
                          </a:solidFill>
                          <a:effectLst/>
                          <a:latin typeface="Arial" panose="020B0604020202020204" pitchFamily="34" charset="0"/>
                          <a:ea typeface="+mn-ea"/>
                          <a:cs typeface="Arial" panose="020B0604020202020204" pitchFamily="34" charset="0"/>
                        </a:rPr>
                        <a:t> </a:t>
                      </a:r>
                      <a:r>
                        <a:rPr lang="en-US" altLang="zh-CN" sz="1100" kern="1200" dirty="0" smtClean="0">
                          <a:solidFill>
                            <a:schemeClr val="tx1"/>
                          </a:solidFill>
                          <a:effectLst/>
                          <a:latin typeface="Arial" panose="020B0604020202020204" pitchFamily="34" charset="0"/>
                          <a:ea typeface="+mn-ea"/>
                          <a:cs typeface="Arial" panose="020B0604020202020204" pitchFamily="34" charset="0"/>
                        </a:rPr>
                        <a:t>Enhancements </a:t>
                      </a:r>
                      <a:r>
                        <a:rPr lang="en-US" altLang="zh-CN" sz="1100" kern="1200" dirty="0">
                          <a:solidFill>
                            <a:schemeClr val="tx1"/>
                          </a:solidFill>
                          <a:effectLst/>
                          <a:latin typeface="Arial" panose="020B0604020202020204" pitchFamily="34" charset="0"/>
                          <a:ea typeface="+mn-ea"/>
                          <a:cs typeface="Arial" panose="020B0604020202020204" pitchFamily="34" charset="0"/>
                        </a:rPr>
                        <a:t>of Management Data Analytics Service</a:t>
                      </a:r>
                      <a:endParaRPr lang="zh-CN" sz="11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tc>
                  <a:txBody>
                    <a:bodyPr/>
                    <a:lstStyle/>
                    <a:p>
                      <a:pPr marL="0" algn="ctr" defTabSz="1219170" rtl="0" eaLnBrk="1" latinLnBrk="0" hangingPunct="1">
                        <a:spcAft>
                          <a:spcPts val="0"/>
                        </a:spcAft>
                      </a:pPr>
                      <a:r>
                        <a:rPr lang="en-US" altLang="zh-CN" sz="1100" kern="1200" dirty="0" err="1">
                          <a:solidFill>
                            <a:schemeClr val="tx1"/>
                          </a:solidFill>
                          <a:effectLst/>
                          <a:latin typeface="Arial" panose="020B0604020202020204" pitchFamily="34" charset="0"/>
                          <a:ea typeface="+mn-ea"/>
                          <a:cs typeface="Arial" panose="020B0604020202020204" pitchFamily="34" charset="0"/>
                        </a:rPr>
                        <a:t>eMDAS</a:t>
                      </a:r>
                      <a:endParaRPr lang="zh-CN" sz="11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1100" kern="1200" dirty="0">
                          <a:solidFill>
                            <a:schemeClr val="tx1"/>
                          </a:solidFill>
                          <a:effectLst/>
                          <a:latin typeface="Arial" panose="020B0604020202020204" pitchFamily="34" charset="0"/>
                          <a:ea typeface="+mn-ea"/>
                          <a:cs typeface="Arial" panose="020B0604020202020204" pitchFamily="34" charset="0"/>
                        </a:rPr>
                        <a:t>850028</a:t>
                      </a:r>
                      <a:endParaRPr lang="zh-CN" sz="11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extLst>
                  <a:ext uri="{0D108BD9-81ED-4DB2-BD59-A6C34878D82A}">
                    <a16:rowId xmlns:a16="http://schemas.microsoft.com/office/drawing/2014/main" xmlns="" val="10013"/>
                  </a:ext>
                </a:extLst>
              </a:tr>
              <a:tr h="185159">
                <a:tc>
                  <a:txBody>
                    <a:bodyPr/>
                    <a:lstStyle/>
                    <a:p>
                      <a:pPr marL="0" algn="l" defTabSz="1219170" rtl="0" eaLnBrk="1" latinLnBrk="0" hangingPunct="1">
                        <a:spcAft>
                          <a:spcPts val="0"/>
                        </a:spcAft>
                      </a:pPr>
                      <a:r>
                        <a:rPr lang="en-US" altLang="zh-CN" sz="1100" kern="1200" dirty="0">
                          <a:solidFill>
                            <a:schemeClr val="dk1"/>
                          </a:solidFill>
                          <a:effectLst/>
                          <a:latin typeface="Arial" panose="020B0604020202020204" pitchFamily="34" charset="0"/>
                          <a:ea typeface="宋体" panose="02010600030101010101" pitchFamily="2" charset="-122"/>
                          <a:cs typeface="Arial" panose="020B0604020202020204" pitchFamily="34" charset="0"/>
                        </a:rPr>
                        <a:t>14</a:t>
                      </a:r>
                      <a:endParaRPr lang="zh-CN" sz="1100" kern="1200" dirty="0">
                        <a:solidFill>
                          <a:schemeClr val="dk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tc>
                  <a:txBody>
                    <a:bodyPr/>
                    <a:lstStyle/>
                    <a:p>
                      <a:pPr algn="l">
                        <a:spcAft>
                          <a:spcPts val="0"/>
                        </a:spcAft>
                      </a:pPr>
                      <a:r>
                        <a:rPr lang="en-GB" altLang="zh-CN" sz="1100" dirty="0" smtClean="0">
                          <a:solidFill>
                            <a:srgbClr val="000000"/>
                          </a:solidFill>
                          <a:effectLst/>
                          <a:latin typeface="Arial" panose="020B0604020202020204" pitchFamily="34" charset="0"/>
                          <a:ea typeface="+mn-ea"/>
                          <a:cs typeface="Arial" panose="020B0604020202020204" pitchFamily="34" charset="0"/>
                        </a:rPr>
                        <a:t>(finished)</a:t>
                      </a:r>
                      <a:r>
                        <a:rPr lang="en-US" sz="1100" dirty="0" smtClean="0">
                          <a:solidFill>
                            <a:schemeClr val="tx1"/>
                          </a:solidFill>
                          <a:effectLst/>
                          <a:latin typeface="Arial" panose="020B0604020202020204" pitchFamily="34" charset="0"/>
                          <a:ea typeface="宋体" panose="02010600030101010101" pitchFamily="2" charset="-122"/>
                          <a:cs typeface="Arial" panose="020B0604020202020204" pitchFamily="34" charset="0"/>
                        </a:rPr>
                        <a:t>Enhancements </a:t>
                      </a:r>
                      <a:r>
                        <a:rPr lang="en-US" sz="1100" dirty="0">
                          <a:solidFill>
                            <a:schemeClr val="tx1"/>
                          </a:solidFill>
                          <a:effectLst/>
                          <a:latin typeface="Arial" panose="020B0604020202020204" pitchFamily="34" charset="0"/>
                          <a:ea typeface="宋体" panose="02010600030101010101" pitchFamily="2" charset="-122"/>
                          <a:cs typeface="Arial" panose="020B0604020202020204" pitchFamily="34" charset="0"/>
                        </a:rPr>
                        <a:t>of Self-Organizing Networks (SON) for 5G networks </a:t>
                      </a:r>
                      <a:endParaRPr lang="zh-CN" sz="11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tc>
                  <a:txBody>
                    <a:bodyPr/>
                    <a:lstStyle/>
                    <a:p>
                      <a:pPr algn="ctr">
                        <a:spcAft>
                          <a:spcPts val="0"/>
                        </a:spcAft>
                      </a:pPr>
                      <a:r>
                        <a:rPr lang="en-GB" sz="1100" dirty="0">
                          <a:solidFill>
                            <a:srgbClr val="000000"/>
                          </a:solidFill>
                          <a:effectLst/>
                          <a:latin typeface="Arial" panose="020B0604020202020204" pitchFamily="34" charset="0"/>
                          <a:ea typeface="宋体" panose="02010600030101010101" pitchFamily="2" charset="-122"/>
                          <a:cs typeface="Arial" panose="020B0604020202020204" pitchFamily="34" charset="0"/>
                        </a:rPr>
                        <a:t>eSON_5G</a:t>
                      </a:r>
                      <a:endParaRPr lang="zh-CN" sz="11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tc>
                  <a:txBody>
                    <a:bodyPr/>
                    <a:lstStyle/>
                    <a:p>
                      <a:pPr algn="just">
                        <a:spcAft>
                          <a:spcPts val="0"/>
                        </a:spcAft>
                      </a:pPr>
                      <a:r>
                        <a:rPr lang="en-US" sz="1100" dirty="0">
                          <a:effectLst/>
                          <a:latin typeface="Arial" panose="020B0604020202020204" pitchFamily="34" charset="0"/>
                          <a:ea typeface="宋体" panose="02010600030101010101" pitchFamily="2" charset="-122"/>
                          <a:cs typeface="Arial" panose="020B0604020202020204" pitchFamily="34" charset="0"/>
                        </a:rPr>
                        <a:t>870028</a:t>
                      </a:r>
                      <a:endParaRPr lang="zh-CN" sz="11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extLst>
                  <a:ext uri="{0D108BD9-81ED-4DB2-BD59-A6C34878D82A}">
                    <a16:rowId xmlns:a16="http://schemas.microsoft.com/office/drawing/2014/main" xmlns="" val="10014"/>
                  </a:ext>
                </a:extLst>
              </a:tr>
              <a:tr h="204956">
                <a:tc>
                  <a:txBody>
                    <a:bodyPr/>
                    <a:lstStyle/>
                    <a:p>
                      <a:pPr marL="0" algn="l" defTabSz="1219170" rtl="0" eaLnBrk="1" latinLnBrk="0" hangingPunct="1">
                        <a:spcAft>
                          <a:spcPts val="0"/>
                        </a:spcAft>
                      </a:pPr>
                      <a:r>
                        <a:rPr lang="en-US" altLang="zh-CN" sz="1100" kern="1200" dirty="0">
                          <a:solidFill>
                            <a:schemeClr val="dk1"/>
                          </a:solidFill>
                          <a:effectLst/>
                          <a:latin typeface="Arial" panose="020B0604020202020204" pitchFamily="34" charset="0"/>
                          <a:ea typeface="宋体" panose="02010600030101010101" pitchFamily="2" charset="-122"/>
                          <a:cs typeface="Arial" panose="020B0604020202020204" pitchFamily="34" charset="0"/>
                        </a:rPr>
                        <a:t>15</a:t>
                      </a:r>
                      <a:endParaRPr lang="zh-CN" sz="1100" kern="1200" dirty="0">
                        <a:solidFill>
                          <a:schemeClr val="dk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GB" altLang="zh-CN" sz="1100" dirty="0" smtClean="0">
                          <a:solidFill>
                            <a:srgbClr val="000000"/>
                          </a:solidFill>
                          <a:effectLst/>
                          <a:latin typeface="Arial" panose="020B0604020202020204" pitchFamily="34" charset="0"/>
                          <a:ea typeface="+mn-ea"/>
                          <a:cs typeface="Arial" panose="020B0604020202020204" pitchFamily="34" charset="0"/>
                        </a:rPr>
                        <a:t>(finished) </a:t>
                      </a:r>
                      <a:r>
                        <a:rPr lang="en-US" altLang="zh-CN" sz="1100" kern="1200" dirty="0" smtClean="0">
                          <a:solidFill>
                            <a:schemeClr val="tx1"/>
                          </a:solidFill>
                          <a:effectLst/>
                          <a:latin typeface="Arial" panose="020B0604020202020204" pitchFamily="34" charset="0"/>
                          <a:ea typeface="宋体" panose="02010600030101010101" pitchFamily="2" charset="-122"/>
                          <a:cs typeface="Arial" panose="020B0604020202020204" pitchFamily="34" charset="0"/>
                        </a:rPr>
                        <a:t>Generic </a:t>
                      </a:r>
                      <a:r>
                        <a:rPr lang="en-US" altLang="zh-CN" sz="11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rPr>
                        <a:t>Plug and connect</a:t>
                      </a:r>
                      <a:endParaRPr lang="zh-CN" sz="11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tc>
                  <a:txBody>
                    <a:bodyPr/>
                    <a:lstStyle/>
                    <a:p>
                      <a:pPr marL="0" algn="ctr" defTabSz="1219170" rtl="0" eaLnBrk="1" latinLnBrk="0" hangingPunct="1">
                        <a:spcAft>
                          <a:spcPts val="0"/>
                        </a:spcAft>
                      </a:pPr>
                      <a:r>
                        <a:rPr lang="en-US" altLang="zh-CN" sz="11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rPr>
                        <a:t>PACMAN</a:t>
                      </a:r>
                      <a:endParaRPr lang="zh-CN" sz="11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tc>
                  <a:txBody>
                    <a:bodyPr/>
                    <a:lstStyle/>
                    <a:p>
                      <a:pPr marL="0" algn="l" defTabSz="1219170" rtl="0" eaLnBrk="1" latinLnBrk="0" hangingPunct="1">
                        <a:spcAft>
                          <a:spcPts val="0"/>
                        </a:spcAft>
                      </a:pPr>
                      <a:r>
                        <a:rPr lang="en-US" altLang="zh-CN" sz="1100" kern="1200" dirty="0">
                          <a:solidFill>
                            <a:schemeClr val="tx1"/>
                          </a:solidFill>
                          <a:effectLst/>
                          <a:latin typeface="Arial" panose="020B0604020202020204" pitchFamily="34" charset="0"/>
                          <a:ea typeface="+mn-ea"/>
                          <a:cs typeface="Arial" panose="020B0604020202020204" pitchFamily="34" charset="0"/>
                        </a:rPr>
                        <a:t>910029</a:t>
                      </a:r>
                    </a:p>
                  </a:txBody>
                  <a:tcPr marL="9525" marR="9525" marT="9525" marB="9525">
                    <a:solidFill>
                      <a:schemeClr val="accent6">
                        <a:lumMod val="20000"/>
                        <a:lumOff val="80000"/>
                      </a:schemeClr>
                    </a:solidFill>
                  </a:tcPr>
                </a:tc>
                <a:extLst>
                  <a:ext uri="{0D108BD9-81ED-4DB2-BD59-A6C34878D82A}">
                    <a16:rowId xmlns:a16="http://schemas.microsoft.com/office/drawing/2014/main" xmlns="" val="10015"/>
                  </a:ext>
                </a:extLst>
              </a:tr>
              <a:tr h="185159">
                <a:tc>
                  <a:txBody>
                    <a:bodyPr/>
                    <a:lstStyle/>
                    <a:p>
                      <a:pPr marL="0" algn="l" defTabSz="1219170" rtl="0" eaLnBrk="1" latinLnBrk="0" hangingPunct="1">
                        <a:spcAft>
                          <a:spcPts val="0"/>
                        </a:spcAft>
                      </a:pPr>
                      <a:r>
                        <a:rPr lang="en-US" altLang="zh-CN" sz="11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rPr>
                        <a:t>16</a:t>
                      </a:r>
                      <a:endParaRPr lang="zh-CN" sz="11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tc>
                  <a:txBody>
                    <a:bodyPr/>
                    <a:lstStyle/>
                    <a:p>
                      <a:pPr algn="l">
                        <a:spcAft>
                          <a:spcPts val="0"/>
                        </a:spcAft>
                      </a:pPr>
                      <a:r>
                        <a:rPr lang="en-GB" altLang="zh-CN" sz="1100" dirty="0" smtClean="0">
                          <a:solidFill>
                            <a:srgbClr val="000000"/>
                          </a:solidFill>
                          <a:effectLst/>
                          <a:latin typeface="Arial" panose="020B0604020202020204" pitchFamily="34" charset="0"/>
                          <a:ea typeface="+mn-ea"/>
                          <a:cs typeface="Arial" panose="020B0604020202020204" pitchFamily="34" charset="0"/>
                        </a:rPr>
                        <a:t>(finished) </a:t>
                      </a:r>
                      <a:r>
                        <a:rPr lang="en-US" sz="1100" dirty="0" smtClean="0">
                          <a:solidFill>
                            <a:schemeClr val="tx1"/>
                          </a:solidFill>
                          <a:effectLst/>
                          <a:latin typeface="Arial" panose="020B0604020202020204" pitchFamily="34" charset="0"/>
                          <a:ea typeface="宋体" panose="02010600030101010101" pitchFamily="2" charset="-122"/>
                          <a:cs typeface="Arial" panose="020B0604020202020204" pitchFamily="34" charset="0"/>
                        </a:rPr>
                        <a:t>Enhancement </a:t>
                      </a:r>
                      <a:r>
                        <a:rPr lang="en-US" sz="1100" dirty="0">
                          <a:solidFill>
                            <a:schemeClr val="tx1"/>
                          </a:solidFill>
                          <a:effectLst/>
                          <a:latin typeface="Arial" panose="020B0604020202020204" pitchFamily="34" charset="0"/>
                          <a:ea typeface="宋体" panose="02010600030101010101" pitchFamily="2" charset="-122"/>
                          <a:cs typeface="Arial" panose="020B0604020202020204" pitchFamily="34" charset="0"/>
                        </a:rPr>
                        <a:t>of Handover Optimization</a:t>
                      </a:r>
                      <a:endParaRPr lang="zh-CN" sz="11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tc>
                  <a:txBody>
                    <a:bodyPr/>
                    <a:lstStyle/>
                    <a:p>
                      <a:pPr algn="ctr">
                        <a:spcAft>
                          <a:spcPts val="0"/>
                        </a:spcAft>
                      </a:pPr>
                      <a:r>
                        <a:rPr lang="en-GB" sz="1100" dirty="0">
                          <a:solidFill>
                            <a:srgbClr val="000000"/>
                          </a:solidFill>
                          <a:effectLst/>
                          <a:latin typeface="Arial" panose="020B0604020202020204" pitchFamily="34" charset="0"/>
                          <a:ea typeface="宋体" panose="02010600030101010101" pitchFamily="2" charset="-122"/>
                          <a:cs typeface="Arial" panose="020B0604020202020204" pitchFamily="34" charset="0"/>
                        </a:rPr>
                        <a:t>E_HOO</a:t>
                      </a:r>
                      <a:endParaRPr lang="zh-CN" sz="11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tc>
                  <a:txBody>
                    <a:bodyPr/>
                    <a:lstStyle/>
                    <a:p>
                      <a:pPr algn="just">
                        <a:spcAft>
                          <a:spcPts val="0"/>
                        </a:spcAft>
                      </a:pPr>
                      <a:r>
                        <a:rPr lang="en-US" sz="1100" dirty="0">
                          <a:effectLst/>
                          <a:latin typeface="Arial" panose="020B0604020202020204" pitchFamily="34" charset="0"/>
                          <a:ea typeface="宋体" panose="02010600030101010101" pitchFamily="2" charset="-122"/>
                          <a:cs typeface="Arial" panose="020B0604020202020204" pitchFamily="34" charset="0"/>
                        </a:rPr>
                        <a:t>880029</a:t>
                      </a:r>
                      <a:endParaRPr lang="zh-CN" sz="11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extLst>
                  <a:ext uri="{0D108BD9-81ED-4DB2-BD59-A6C34878D82A}">
                    <a16:rowId xmlns:a16="http://schemas.microsoft.com/office/drawing/2014/main" xmlns="" val="10016"/>
                  </a:ext>
                </a:extLst>
              </a:tr>
              <a:tr h="185159">
                <a:tc>
                  <a:txBody>
                    <a:bodyPr/>
                    <a:lstStyle/>
                    <a:p>
                      <a:pPr marL="0" algn="l" defTabSz="1219170" rtl="0" eaLnBrk="1" latinLnBrk="0" hangingPunct="1">
                        <a:spcAft>
                          <a:spcPts val="0"/>
                        </a:spcAft>
                      </a:pPr>
                      <a:r>
                        <a:rPr lang="en-US" altLang="zh-CN" sz="11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rPr>
                        <a:t>17</a:t>
                      </a:r>
                      <a:endParaRPr lang="zh-CN" sz="11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tc>
                  <a:txBody>
                    <a:bodyPr/>
                    <a:lstStyle/>
                    <a:p>
                      <a:pPr algn="l">
                        <a:spcAft>
                          <a:spcPts val="0"/>
                        </a:spcAft>
                      </a:pPr>
                      <a:r>
                        <a:rPr lang="en-US" sz="1100" dirty="0">
                          <a:solidFill>
                            <a:schemeClr val="tx1"/>
                          </a:solidFill>
                          <a:effectLst/>
                          <a:latin typeface="Arial" panose="020B0604020202020204" pitchFamily="34" charset="0"/>
                          <a:ea typeface="宋体" panose="02010600030101010101" pitchFamily="2" charset="-122"/>
                          <a:cs typeface="Arial" panose="020B0604020202020204" pitchFamily="34" charset="0"/>
                        </a:rPr>
                        <a:t>(finished)</a:t>
                      </a:r>
                      <a:r>
                        <a:rPr lang="en-US" sz="1100" baseline="0" dirty="0">
                          <a:solidFill>
                            <a:schemeClr val="tx1"/>
                          </a:solidFill>
                          <a:effectLst/>
                          <a:latin typeface="Arial" panose="020B0604020202020204" pitchFamily="34" charset="0"/>
                          <a:ea typeface="宋体" panose="02010600030101010101" pitchFamily="2" charset="-122"/>
                          <a:cs typeface="Arial" panose="020B0604020202020204" pitchFamily="34" charset="0"/>
                        </a:rPr>
                        <a:t> </a:t>
                      </a:r>
                      <a:r>
                        <a:rPr lang="en-GB" sz="1100" dirty="0">
                          <a:solidFill>
                            <a:schemeClr val="tx1"/>
                          </a:solidFill>
                          <a:effectLst/>
                          <a:latin typeface="Arial" panose="020B0604020202020204" pitchFamily="34" charset="0"/>
                          <a:ea typeface="宋体" panose="02010600030101010101" pitchFamily="2" charset="-122"/>
                          <a:cs typeface="Arial" panose="020B0604020202020204" pitchFamily="34" charset="0"/>
                        </a:rPr>
                        <a:t>Enhancements on EE for 5G networks</a:t>
                      </a:r>
                      <a:endParaRPr lang="zh-CN" sz="11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tc>
                  <a:txBody>
                    <a:bodyPr/>
                    <a:lstStyle/>
                    <a:p>
                      <a:pPr algn="ctr">
                        <a:spcAft>
                          <a:spcPts val="0"/>
                        </a:spcAft>
                      </a:pPr>
                      <a:r>
                        <a:rPr lang="en-GB" sz="1100" dirty="0">
                          <a:solidFill>
                            <a:srgbClr val="000000"/>
                          </a:solidFill>
                          <a:effectLst/>
                          <a:latin typeface="Arial" panose="020B0604020202020204" pitchFamily="34" charset="0"/>
                          <a:ea typeface="宋体" panose="02010600030101010101" pitchFamily="2" charset="-122"/>
                          <a:cs typeface="Arial" panose="020B0604020202020204" pitchFamily="34" charset="0"/>
                        </a:rPr>
                        <a:t>EE5GPLUS</a:t>
                      </a:r>
                      <a:endParaRPr lang="zh-CN" sz="11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tc>
                  <a:txBody>
                    <a:bodyPr/>
                    <a:lstStyle/>
                    <a:p>
                      <a:pPr algn="just">
                        <a:spcAft>
                          <a:spcPts val="0"/>
                        </a:spcAft>
                      </a:pPr>
                      <a:r>
                        <a:rPr lang="en-GB" sz="1100" dirty="0">
                          <a:solidFill>
                            <a:srgbClr val="000000"/>
                          </a:solidFill>
                          <a:effectLst/>
                          <a:latin typeface="Arial" panose="020B0604020202020204" pitchFamily="34" charset="0"/>
                          <a:ea typeface="宋体" panose="02010600030101010101" pitchFamily="2" charset="-122"/>
                          <a:cs typeface="Arial" panose="020B0604020202020204" pitchFamily="34" charset="0"/>
                        </a:rPr>
                        <a:t>870022</a:t>
                      </a:r>
                      <a:endParaRPr lang="zh-CN" sz="11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extLst>
                  <a:ext uri="{0D108BD9-81ED-4DB2-BD59-A6C34878D82A}">
                    <a16:rowId xmlns:a16="http://schemas.microsoft.com/office/drawing/2014/main" xmlns="" val="10017"/>
                  </a:ext>
                </a:extLst>
              </a:tr>
              <a:tr h="185159">
                <a:tc>
                  <a:txBody>
                    <a:bodyPr/>
                    <a:lstStyle/>
                    <a:p>
                      <a:pPr algn="l">
                        <a:spcAft>
                          <a:spcPts val="0"/>
                        </a:spcAft>
                      </a:pPr>
                      <a:r>
                        <a:rPr lang="en-US" altLang="zh-CN" sz="1100" dirty="0">
                          <a:effectLst/>
                          <a:latin typeface="Arial" panose="020B0604020202020204" pitchFamily="34" charset="0"/>
                          <a:ea typeface="宋体" panose="02010600030101010101" pitchFamily="2" charset="-122"/>
                          <a:cs typeface="Arial" panose="020B0604020202020204" pitchFamily="34" charset="0"/>
                        </a:rPr>
                        <a:t>18</a:t>
                      </a:r>
                      <a:endParaRPr lang="zh-CN" sz="11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tc>
                  <a:txBody>
                    <a:bodyPr/>
                    <a:lstStyle/>
                    <a:p>
                      <a:pPr marL="0" algn="l" defTabSz="1219170" rtl="0" eaLnBrk="1" latinLnBrk="0" hangingPunct="1">
                        <a:spcAft>
                          <a:spcPts val="0"/>
                        </a:spcAft>
                      </a:pPr>
                      <a:r>
                        <a:rPr lang="en-GB" altLang="zh-CN" sz="1100" dirty="0" smtClean="0">
                          <a:solidFill>
                            <a:srgbClr val="000000"/>
                          </a:solidFill>
                          <a:effectLst/>
                          <a:latin typeface="Arial" panose="020B0604020202020204" pitchFamily="34" charset="0"/>
                          <a:ea typeface="+mn-ea"/>
                          <a:cs typeface="Arial" panose="020B0604020202020204" pitchFamily="34" charset="0"/>
                        </a:rPr>
                        <a:t>(finished) </a:t>
                      </a:r>
                      <a:r>
                        <a:rPr lang="en-GB" sz="1100" kern="1200" dirty="0" smtClean="0">
                          <a:solidFill>
                            <a:schemeClr val="tx1"/>
                          </a:solidFill>
                          <a:effectLst/>
                          <a:latin typeface="Arial" panose="020B0604020202020204" pitchFamily="34" charset="0"/>
                          <a:ea typeface="宋体" panose="02010600030101010101" pitchFamily="2" charset="-122"/>
                          <a:cs typeface="Arial" panose="020B0604020202020204" pitchFamily="34" charset="0"/>
                        </a:rPr>
                        <a:t>Discovery </a:t>
                      </a:r>
                      <a:r>
                        <a:rPr lang="en-GB" sz="11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rPr>
                        <a:t>of management services in 5G  </a:t>
                      </a:r>
                      <a:endParaRPr lang="zh-CN" sz="11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tc>
                  <a:txBody>
                    <a:bodyPr/>
                    <a:lstStyle/>
                    <a:p>
                      <a:pPr marL="0" algn="ctr" defTabSz="1219170" rtl="0" eaLnBrk="1" latinLnBrk="0" hangingPunct="1">
                        <a:spcAft>
                          <a:spcPts val="0"/>
                        </a:spcAft>
                      </a:pPr>
                      <a:r>
                        <a:rPr lang="en-GB" sz="11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rPr>
                        <a:t>5G</a:t>
                      </a:r>
                      <a:r>
                        <a:rPr lang="en-US" altLang="zh-CN" sz="11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rPr>
                        <a:t>D</a:t>
                      </a:r>
                      <a:r>
                        <a:rPr lang="en-GB" sz="11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rPr>
                        <a:t>MS</a:t>
                      </a:r>
                      <a:endParaRPr lang="zh-CN" sz="11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tc>
                  <a:txBody>
                    <a:bodyPr/>
                    <a:lstStyle/>
                    <a:p>
                      <a:pPr marL="0" algn="l" defTabSz="1219170" rtl="0" eaLnBrk="1" latinLnBrk="0" hangingPunct="1">
                        <a:spcAft>
                          <a:spcPts val="0"/>
                        </a:spcAft>
                      </a:pPr>
                      <a:r>
                        <a:rPr lang="en-GB" sz="11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rPr>
                        <a:t>820035</a:t>
                      </a:r>
                      <a:endParaRPr lang="zh-CN" sz="11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extLst>
                  <a:ext uri="{0D108BD9-81ED-4DB2-BD59-A6C34878D82A}">
                    <a16:rowId xmlns:a16="http://schemas.microsoft.com/office/drawing/2014/main" xmlns="" val="10018"/>
                  </a:ext>
                </a:extLst>
              </a:tr>
              <a:tr h="185159">
                <a:tc>
                  <a:txBody>
                    <a:bodyPr/>
                    <a:lstStyle/>
                    <a:p>
                      <a:pPr algn="l">
                        <a:spcAft>
                          <a:spcPts val="0"/>
                        </a:spcAft>
                      </a:pPr>
                      <a:r>
                        <a:rPr lang="en-US" altLang="zh-CN" sz="1100" dirty="0">
                          <a:effectLst/>
                          <a:latin typeface="Arial" panose="020B0604020202020204" pitchFamily="34" charset="0"/>
                          <a:ea typeface="宋体" panose="02010600030101010101" pitchFamily="2" charset="-122"/>
                          <a:cs typeface="Arial" panose="020B0604020202020204" pitchFamily="34" charset="0"/>
                        </a:rPr>
                        <a:t>19</a:t>
                      </a:r>
                      <a:endParaRPr lang="zh-CN" sz="11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tc>
                  <a:txBody>
                    <a:bodyPr/>
                    <a:lstStyle/>
                    <a:p>
                      <a:pPr algn="l">
                        <a:spcAft>
                          <a:spcPts val="0"/>
                        </a:spcAft>
                      </a:pPr>
                      <a:r>
                        <a:rPr lang="en-US" altLang="zh-CN" sz="1100" kern="1200" dirty="0" smtClean="0">
                          <a:solidFill>
                            <a:schemeClr val="tx1"/>
                          </a:solidFill>
                          <a:effectLst/>
                          <a:latin typeface="Arial" panose="020B0604020202020204" pitchFamily="34" charset="0"/>
                          <a:ea typeface="+mn-ea"/>
                          <a:cs typeface="Arial" panose="020B0604020202020204" pitchFamily="34" charset="0"/>
                        </a:rPr>
                        <a:t>(Exception)</a:t>
                      </a:r>
                      <a:r>
                        <a:rPr lang="en-US" altLang="zh-CN" sz="1100" kern="1200" baseline="0" dirty="0" smtClean="0">
                          <a:solidFill>
                            <a:schemeClr val="tx1"/>
                          </a:solidFill>
                          <a:effectLst/>
                          <a:latin typeface="Arial" panose="020B0604020202020204" pitchFamily="34" charset="0"/>
                          <a:ea typeface="+mn-ea"/>
                          <a:cs typeface="Arial" panose="020B0604020202020204" pitchFamily="34" charset="0"/>
                        </a:rPr>
                        <a:t> </a:t>
                      </a:r>
                      <a:r>
                        <a:rPr lang="en-US" sz="1100" dirty="0" smtClean="0">
                          <a:solidFill>
                            <a:srgbClr val="000000"/>
                          </a:solidFill>
                          <a:effectLst/>
                          <a:latin typeface="Arial" panose="020B0604020202020204" pitchFamily="34" charset="0"/>
                          <a:ea typeface="宋体" panose="02010600030101010101" pitchFamily="2" charset="-122"/>
                          <a:cs typeface="Arial" panose="020B0604020202020204" pitchFamily="34" charset="0"/>
                        </a:rPr>
                        <a:t>Management </a:t>
                      </a:r>
                      <a:r>
                        <a:rPr lang="en-US" sz="1100" dirty="0">
                          <a:solidFill>
                            <a:srgbClr val="000000"/>
                          </a:solidFill>
                          <a:effectLst/>
                          <a:latin typeface="Arial" panose="020B0604020202020204" pitchFamily="34" charset="0"/>
                          <a:ea typeface="宋体" panose="02010600030101010101" pitchFamily="2" charset="-122"/>
                          <a:cs typeface="Arial" panose="020B0604020202020204" pitchFamily="34" charset="0"/>
                        </a:rPr>
                        <a:t>data collection control and </a:t>
                      </a:r>
                      <a:r>
                        <a:rPr lang="en-US" sz="1100" dirty="0" smtClean="0">
                          <a:solidFill>
                            <a:srgbClr val="000000"/>
                          </a:solidFill>
                          <a:effectLst/>
                          <a:latin typeface="Arial" panose="020B0604020202020204" pitchFamily="34" charset="0"/>
                          <a:ea typeface="宋体" panose="02010600030101010101" pitchFamily="2" charset="-122"/>
                          <a:cs typeface="Arial" panose="020B0604020202020204" pitchFamily="34" charset="0"/>
                        </a:rPr>
                        <a:t>discovery</a:t>
                      </a:r>
                      <a:endParaRPr lang="zh-CN" sz="11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tc>
                  <a:txBody>
                    <a:bodyPr/>
                    <a:lstStyle/>
                    <a:p>
                      <a:pPr algn="ctr">
                        <a:spcAft>
                          <a:spcPts val="0"/>
                        </a:spcAft>
                      </a:pPr>
                      <a:r>
                        <a:rPr lang="en-GB" sz="1100" dirty="0">
                          <a:solidFill>
                            <a:srgbClr val="000000"/>
                          </a:solidFill>
                          <a:effectLst/>
                          <a:latin typeface="Arial" panose="020B0604020202020204" pitchFamily="34" charset="0"/>
                          <a:ea typeface="宋体" panose="02010600030101010101" pitchFamily="2" charset="-122"/>
                          <a:cs typeface="Arial" panose="020B0604020202020204" pitchFamily="34" charset="0"/>
                        </a:rPr>
                        <a:t>MADCOL</a:t>
                      </a:r>
                      <a:endParaRPr lang="zh-CN" sz="11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tc>
                  <a:txBody>
                    <a:bodyPr/>
                    <a:lstStyle/>
                    <a:p>
                      <a:pPr algn="just">
                        <a:spcAft>
                          <a:spcPts val="0"/>
                        </a:spcAft>
                      </a:pPr>
                      <a:r>
                        <a:rPr lang="en-US" sz="1100" dirty="0">
                          <a:effectLst/>
                          <a:latin typeface="Arial" panose="020B0604020202020204" pitchFamily="34" charset="0"/>
                          <a:ea typeface="宋体" panose="02010600030101010101" pitchFamily="2" charset="-122"/>
                          <a:cs typeface="Arial" panose="020B0604020202020204" pitchFamily="34" charset="0"/>
                        </a:rPr>
                        <a:t>880028</a:t>
                      </a:r>
                      <a:endParaRPr lang="zh-CN" sz="11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extLst>
                  <a:ext uri="{0D108BD9-81ED-4DB2-BD59-A6C34878D82A}">
                    <a16:rowId xmlns:a16="http://schemas.microsoft.com/office/drawing/2014/main" xmlns="" val="10019"/>
                  </a:ext>
                </a:extLst>
              </a:tr>
              <a:tr h="185159">
                <a:tc>
                  <a:txBody>
                    <a:bodyPr/>
                    <a:lstStyle/>
                    <a:p>
                      <a:pPr algn="l">
                        <a:spcAft>
                          <a:spcPts val="0"/>
                        </a:spcAft>
                      </a:pPr>
                      <a:r>
                        <a:rPr lang="en-US" altLang="zh-CN" sz="1100" dirty="0">
                          <a:effectLst/>
                          <a:latin typeface="Arial" panose="020B0604020202020204" pitchFamily="34" charset="0"/>
                          <a:ea typeface="宋体" panose="02010600030101010101" pitchFamily="2" charset="-122"/>
                          <a:cs typeface="Arial" panose="020B0604020202020204" pitchFamily="34" charset="0"/>
                        </a:rPr>
                        <a:t>20</a:t>
                      </a:r>
                      <a:endParaRPr lang="zh-CN" sz="11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algn="l">
                        <a:spcAft>
                          <a:spcPts val="0"/>
                        </a:spcAft>
                      </a:pPr>
                      <a:r>
                        <a:rPr lang="en-GB" altLang="zh-CN" sz="1100" dirty="0" smtClean="0">
                          <a:solidFill>
                            <a:srgbClr val="000000"/>
                          </a:solidFill>
                          <a:effectLst/>
                          <a:latin typeface="Arial" panose="020B0604020202020204" pitchFamily="34" charset="0"/>
                          <a:ea typeface="+mn-ea"/>
                          <a:cs typeface="Arial" panose="020B0604020202020204" pitchFamily="34" charset="0"/>
                        </a:rPr>
                        <a:t>(finished) </a:t>
                      </a:r>
                      <a:r>
                        <a:rPr lang="en-GB" sz="1100" dirty="0" smtClean="0">
                          <a:solidFill>
                            <a:srgbClr val="000000"/>
                          </a:solidFill>
                          <a:effectLst/>
                          <a:latin typeface="Arial" panose="020B0604020202020204" pitchFamily="34" charset="0"/>
                          <a:ea typeface="宋体" panose="02010600030101010101" pitchFamily="2" charset="-122"/>
                          <a:cs typeface="Arial" panose="020B0604020202020204" pitchFamily="34" charset="0"/>
                        </a:rPr>
                        <a:t>Management </a:t>
                      </a:r>
                      <a:r>
                        <a:rPr lang="en-GB" sz="1100" dirty="0">
                          <a:solidFill>
                            <a:srgbClr val="000000"/>
                          </a:solidFill>
                          <a:effectLst/>
                          <a:latin typeface="Arial" panose="020B0604020202020204" pitchFamily="34" charset="0"/>
                          <a:ea typeface="宋体" panose="02010600030101010101" pitchFamily="2" charset="-122"/>
                          <a:cs typeface="Arial" panose="020B0604020202020204" pitchFamily="34" charset="0"/>
                        </a:rPr>
                        <a:t>of non-public networks</a:t>
                      </a:r>
                      <a:endParaRPr lang="zh-CN" sz="11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algn="ctr">
                        <a:spcAft>
                          <a:spcPts val="0"/>
                        </a:spcAft>
                      </a:pPr>
                      <a:r>
                        <a:rPr lang="en-GB" sz="1100">
                          <a:solidFill>
                            <a:srgbClr val="000000"/>
                          </a:solidFill>
                          <a:effectLst/>
                          <a:latin typeface="Arial" panose="020B0604020202020204" pitchFamily="34" charset="0"/>
                          <a:ea typeface="宋体" panose="02010600030101010101" pitchFamily="2" charset="-122"/>
                          <a:cs typeface="Arial" panose="020B0604020202020204" pitchFamily="34" charset="0"/>
                        </a:rPr>
                        <a:t>OAM_NPN</a:t>
                      </a:r>
                      <a:endParaRPr lang="zh-CN" sz="110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algn="just">
                        <a:spcAft>
                          <a:spcPts val="0"/>
                        </a:spcAft>
                      </a:pPr>
                      <a:r>
                        <a:rPr lang="en-US" sz="1100" dirty="0">
                          <a:effectLst/>
                          <a:latin typeface="Arial" panose="020B0604020202020204" pitchFamily="34" charset="0"/>
                          <a:ea typeface="宋体" panose="02010600030101010101" pitchFamily="2" charset="-122"/>
                          <a:cs typeface="Arial" panose="020B0604020202020204" pitchFamily="34" charset="0"/>
                        </a:rPr>
                        <a:t>870023</a:t>
                      </a:r>
                      <a:endParaRPr lang="zh-CN" sz="11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extLst>
                  <a:ext uri="{0D108BD9-81ED-4DB2-BD59-A6C34878D82A}">
                    <a16:rowId xmlns:a16="http://schemas.microsoft.com/office/drawing/2014/main" xmlns="" val="10020"/>
                  </a:ext>
                </a:extLst>
              </a:tr>
              <a:tr h="196989">
                <a:tc>
                  <a:txBody>
                    <a:bodyPr/>
                    <a:lstStyle/>
                    <a:p>
                      <a:pPr marL="0" algn="just" defTabSz="1219170" rtl="0" eaLnBrk="1" latinLnBrk="0" hangingPunct="1">
                        <a:spcAft>
                          <a:spcPts val="0"/>
                        </a:spcAft>
                      </a:pPr>
                      <a:r>
                        <a:rPr lang="en-US" altLang="zh-CN" sz="1100" kern="1200" dirty="0">
                          <a:solidFill>
                            <a:schemeClr val="dk1"/>
                          </a:solidFill>
                          <a:effectLst/>
                          <a:latin typeface="Arial" panose="020B0604020202020204" pitchFamily="34" charset="0"/>
                          <a:ea typeface="宋体" panose="02010600030101010101" pitchFamily="2" charset="-122"/>
                          <a:cs typeface="Arial" panose="020B0604020202020204" pitchFamily="34" charset="0"/>
                        </a:rPr>
                        <a:t>21</a:t>
                      </a:r>
                      <a:endParaRPr lang="zh-CN" sz="1100" kern="1200" dirty="0">
                        <a:solidFill>
                          <a:schemeClr val="dk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algn="l">
                        <a:spcAft>
                          <a:spcPts val="0"/>
                        </a:spcAft>
                      </a:pPr>
                      <a:r>
                        <a:rPr lang="en-GB" altLang="zh-CN" sz="1100" dirty="0" smtClean="0">
                          <a:solidFill>
                            <a:srgbClr val="000000"/>
                          </a:solidFill>
                          <a:effectLst/>
                          <a:latin typeface="Arial" panose="020B0604020202020204" pitchFamily="34" charset="0"/>
                          <a:ea typeface="+mn-ea"/>
                          <a:cs typeface="Arial" panose="020B0604020202020204" pitchFamily="34" charset="0"/>
                        </a:rPr>
                        <a:t>(finished) </a:t>
                      </a:r>
                      <a:r>
                        <a:rPr lang="en-GB" sz="1100" dirty="0" smtClean="0">
                          <a:solidFill>
                            <a:srgbClr val="000000"/>
                          </a:solidFill>
                          <a:effectLst/>
                          <a:latin typeface="Arial" panose="020B0604020202020204" pitchFamily="34" charset="0"/>
                          <a:ea typeface="宋体" panose="02010600030101010101" pitchFamily="2" charset="-122"/>
                          <a:cs typeface="Arial" panose="020B0604020202020204" pitchFamily="34" charset="0"/>
                        </a:rPr>
                        <a:t>Enhancement </a:t>
                      </a:r>
                      <a:r>
                        <a:rPr lang="en-GB" sz="1100" dirty="0">
                          <a:solidFill>
                            <a:srgbClr val="000000"/>
                          </a:solidFill>
                          <a:effectLst/>
                          <a:latin typeface="Arial" panose="020B0604020202020204" pitchFamily="34" charset="0"/>
                          <a:ea typeface="宋体" panose="02010600030101010101" pitchFamily="2" charset="-122"/>
                          <a:cs typeface="Arial" panose="020B0604020202020204" pitchFamily="34" charset="0"/>
                        </a:rPr>
                        <a:t>on Management Aspects of 5G Service-Level Agreement</a:t>
                      </a:r>
                      <a:endParaRPr lang="zh-CN" sz="11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algn="ctr">
                        <a:spcAft>
                          <a:spcPts val="0"/>
                        </a:spcAft>
                      </a:pPr>
                      <a:r>
                        <a:rPr lang="en-GB" sz="1100" dirty="0">
                          <a:solidFill>
                            <a:srgbClr val="000000"/>
                          </a:solidFill>
                          <a:effectLst/>
                          <a:latin typeface="Arial" panose="020B0604020202020204" pitchFamily="34" charset="0"/>
                          <a:ea typeface="宋体" panose="02010600030101010101" pitchFamily="2" charset="-122"/>
                          <a:cs typeface="Arial" panose="020B0604020202020204" pitchFamily="34" charset="0"/>
                        </a:rPr>
                        <a:t>EMA5SLA</a:t>
                      </a:r>
                      <a:endParaRPr lang="zh-CN" sz="11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algn="just">
                        <a:spcAft>
                          <a:spcPts val="0"/>
                        </a:spcAft>
                      </a:pPr>
                      <a:r>
                        <a:rPr lang="en-GB" sz="1100" dirty="0">
                          <a:solidFill>
                            <a:srgbClr val="000000"/>
                          </a:solidFill>
                          <a:effectLst/>
                          <a:latin typeface="Arial" panose="020B0604020202020204" pitchFamily="34" charset="0"/>
                          <a:ea typeface="宋体" panose="02010600030101010101" pitchFamily="2" charset="-122"/>
                          <a:cs typeface="Arial" panose="020B0604020202020204" pitchFamily="34" charset="0"/>
                        </a:rPr>
                        <a:t>870024</a:t>
                      </a:r>
                      <a:endParaRPr lang="zh-CN" sz="11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extLst>
                  <a:ext uri="{0D108BD9-81ED-4DB2-BD59-A6C34878D82A}">
                    <a16:rowId xmlns:a16="http://schemas.microsoft.com/office/drawing/2014/main" xmlns="" val="10021"/>
                  </a:ext>
                </a:extLst>
              </a:tr>
              <a:tr h="185159">
                <a:tc>
                  <a:txBody>
                    <a:bodyPr/>
                    <a:lstStyle/>
                    <a:p>
                      <a:pPr marL="0" algn="just" defTabSz="1219170" rtl="0" eaLnBrk="1" latinLnBrk="0" hangingPunct="1">
                        <a:spcAft>
                          <a:spcPts val="0"/>
                        </a:spcAft>
                      </a:pPr>
                      <a:r>
                        <a:rPr lang="en-US" altLang="zh-CN" sz="1050" kern="1200" dirty="0">
                          <a:solidFill>
                            <a:schemeClr val="tx1"/>
                          </a:solidFill>
                          <a:effectLst/>
                          <a:latin typeface="Arial" panose="020B0604020202020204" pitchFamily="34" charset="0"/>
                          <a:ea typeface="宋体" panose="02010600030101010101" pitchFamily="2" charset="-122"/>
                          <a:cs typeface="Arial" panose="020B0604020202020204" pitchFamily="34" charset="0"/>
                        </a:rPr>
                        <a:t>22</a:t>
                      </a:r>
                      <a:endParaRPr lang="zh-CN" sz="1050" kern="12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algn="l">
                        <a:spcAft>
                          <a:spcPts val="0"/>
                        </a:spcAft>
                      </a:pPr>
                      <a:r>
                        <a:rPr lang="en-GB" altLang="zh-CN" sz="1100" dirty="0" smtClean="0">
                          <a:solidFill>
                            <a:srgbClr val="000000"/>
                          </a:solidFill>
                          <a:effectLst/>
                          <a:latin typeface="Arial" panose="020B0604020202020204" pitchFamily="34" charset="0"/>
                          <a:ea typeface="+mn-ea"/>
                          <a:cs typeface="Arial" panose="020B0604020202020204" pitchFamily="34" charset="0"/>
                        </a:rPr>
                        <a:t>(finished) </a:t>
                      </a:r>
                      <a:r>
                        <a:rPr lang="en-US" sz="1100" dirty="0" smtClean="0">
                          <a:solidFill>
                            <a:srgbClr val="000000"/>
                          </a:solidFill>
                          <a:effectLst/>
                          <a:latin typeface="Arial" panose="020B0604020202020204" pitchFamily="34" charset="0"/>
                          <a:ea typeface="宋体" panose="02010600030101010101" pitchFamily="2" charset="-122"/>
                          <a:cs typeface="Arial" panose="020B0604020202020204" pitchFamily="34" charset="0"/>
                        </a:rPr>
                        <a:t>Management </a:t>
                      </a:r>
                      <a:r>
                        <a:rPr lang="en-US" sz="1100" dirty="0">
                          <a:solidFill>
                            <a:srgbClr val="000000"/>
                          </a:solidFill>
                          <a:effectLst/>
                          <a:latin typeface="Arial" panose="020B0604020202020204" pitchFamily="34" charset="0"/>
                          <a:ea typeface="宋体" panose="02010600030101010101" pitchFamily="2" charset="-122"/>
                          <a:cs typeface="Arial" panose="020B0604020202020204" pitchFamily="34" charset="0"/>
                        </a:rPr>
                        <a:t>of the enhanced tenant concept</a:t>
                      </a:r>
                      <a:endParaRPr lang="zh-CN" sz="11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algn="ctr">
                        <a:spcAft>
                          <a:spcPts val="0"/>
                        </a:spcAft>
                      </a:pPr>
                      <a:r>
                        <a:rPr lang="en-GB" sz="1100" dirty="0" err="1">
                          <a:solidFill>
                            <a:srgbClr val="000000"/>
                          </a:solidFill>
                          <a:effectLst/>
                          <a:latin typeface="Arial" panose="020B0604020202020204" pitchFamily="34" charset="0"/>
                          <a:ea typeface="宋体" panose="02010600030101010101" pitchFamily="2" charset="-122"/>
                          <a:cs typeface="Arial" panose="020B0604020202020204" pitchFamily="34" charset="0"/>
                        </a:rPr>
                        <a:t>eMEMTANE</a:t>
                      </a:r>
                      <a:endParaRPr lang="zh-CN" sz="11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algn="just">
                        <a:spcAft>
                          <a:spcPts val="0"/>
                        </a:spcAft>
                      </a:pPr>
                      <a:r>
                        <a:rPr lang="en-US" sz="1100" dirty="0">
                          <a:effectLst/>
                          <a:latin typeface="Arial" panose="020B0604020202020204" pitchFamily="34" charset="0"/>
                          <a:ea typeface="宋体" panose="02010600030101010101" pitchFamily="2" charset="-122"/>
                          <a:cs typeface="Arial" panose="020B0604020202020204" pitchFamily="34" charset="0"/>
                        </a:rPr>
                        <a:t>880026</a:t>
                      </a:r>
                      <a:endParaRPr lang="zh-CN" sz="11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extLst>
                  <a:ext uri="{0D108BD9-81ED-4DB2-BD59-A6C34878D82A}">
                    <a16:rowId xmlns:a16="http://schemas.microsoft.com/office/drawing/2014/main" xmlns="" val="10022"/>
                  </a:ext>
                </a:extLst>
              </a:tr>
              <a:tr h="185159">
                <a:tc>
                  <a:txBody>
                    <a:bodyPr/>
                    <a:lstStyle/>
                    <a:p>
                      <a:pPr marL="0" algn="just" defTabSz="1219170" rtl="0" eaLnBrk="1" latinLnBrk="0" hangingPunct="1">
                        <a:spcAft>
                          <a:spcPts val="0"/>
                        </a:spcAft>
                      </a:pPr>
                      <a:r>
                        <a:rPr lang="en-US" altLang="zh-CN" sz="1050" kern="1200" dirty="0">
                          <a:solidFill>
                            <a:schemeClr val="tx1"/>
                          </a:solidFill>
                          <a:effectLst/>
                          <a:latin typeface="Arial" panose="020B0604020202020204" pitchFamily="34" charset="0"/>
                          <a:ea typeface="宋体" panose="02010600030101010101" pitchFamily="2" charset="-122"/>
                          <a:cs typeface="Arial" panose="020B0604020202020204" pitchFamily="34" charset="0"/>
                        </a:rPr>
                        <a:t>23</a:t>
                      </a:r>
                      <a:endParaRPr lang="zh-CN" sz="1050" kern="12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algn="just" defTabSz="1219170" rtl="0" eaLnBrk="1" latinLnBrk="0" hangingPunct="1">
                        <a:spcAft>
                          <a:spcPts val="0"/>
                        </a:spcAft>
                      </a:pPr>
                      <a:r>
                        <a:rPr lang="en-GB" altLang="zh-CN" sz="1100" dirty="0" smtClean="0">
                          <a:solidFill>
                            <a:srgbClr val="000000"/>
                          </a:solidFill>
                          <a:effectLst/>
                          <a:latin typeface="Arial" panose="020B0604020202020204" pitchFamily="34" charset="0"/>
                          <a:ea typeface="+mn-ea"/>
                          <a:cs typeface="Arial" panose="020B0604020202020204" pitchFamily="34" charset="0"/>
                        </a:rPr>
                        <a:t>(finished) </a:t>
                      </a:r>
                      <a:r>
                        <a:rPr lang="en-US" altLang="zh-CN" sz="1100" kern="1200" dirty="0" smtClean="0">
                          <a:solidFill>
                            <a:schemeClr val="tx1"/>
                          </a:solidFill>
                          <a:effectLst/>
                          <a:latin typeface="Arial" panose="020B0604020202020204" pitchFamily="34" charset="0"/>
                          <a:ea typeface="宋体" panose="02010600030101010101" pitchFamily="2" charset="-122"/>
                          <a:cs typeface="Arial" panose="020B0604020202020204" pitchFamily="34" charset="0"/>
                        </a:rPr>
                        <a:t>Edge </a:t>
                      </a:r>
                      <a:r>
                        <a:rPr lang="en-US" altLang="zh-CN" sz="11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rPr>
                        <a:t>Computing Management</a:t>
                      </a:r>
                      <a:endParaRPr lang="zh-CN" sz="11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algn="ctr" defTabSz="1219170" rtl="0" eaLnBrk="1" latinLnBrk="0" hangingPunct="1">
                        <a:spcAft>
                          <a:spcPts val="0"/>
                        </a:spcAft>
                      </a:pPr>
                      <a:r>
                        <a:rPr lang="en-US" altLang="zh-CN" sz="1100" kern="1200" dirty="0">
                          <a:solidFill>
                            <a:schemeClr val="dk1"/>
                          </a:solidFill>
                          <a:effectLst/>
                          <a:latin typeface="Arial" panose="020B0604020202020204" pitchFamily="34" charset="0"/>
                          <a:ea typeface="宋体" panose="02010600030101010101" pitchFamily="2" charset="-122"/>
                          <a:cs typeface="Arial" panose="020B0604020202020204" pitchFamily="34" charset="0"/>
                        </a:rPr>
                        <a:t>ECM</a:t>
                      </a:r>
                      <a:endParaRPr lang="zh-CN" sz="1100" kern="1200" dirty="0">
                        <a:solidFill>
                          <a:schemeClr val="dk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just" defTabSz="1219170" rtl="0" eaLnBrk="1" fontAlgn="t" latinLnBrk="0" hangingPunct="1">
                        <a:lnSpc>
                          <a:spcPct val="100000"/>
                        </a:lnSpc>
                        <a:spcBef>
                          <a:spcPts val="0"/>
                        </a:spcBef>
                        <a:spcAft>
                          <a:spcPts val="0"/>
                        </a:spcAft>
                        <a:buClrTx/>
                        <a:buSzTx/>
                        <a:buFontTx/>
                        <a:buNone/>
                        <a:tabLst/>
                        <a:defRPr/>
                      </a:pPr>
                      <a:r>
                        <a:rPr lang="en-US" altLang="zh-CN" sz="1100" kern="1200" dirty="0">
                          <a:solidFill>
                            <a:schemeClr val="dk1"/>
                          </a:solidFill>
                          <a:effectLst/>
                          <a:latin typeface="Arial" panose="020B0604020202020204" pitchFamily="34" charset="0"/>
                          <a:ea typeface="宋体" panose="02010600030101010101" pitchFamily="2" charset="-122"/>
                          <a:cs typeface="Arial" panose="020B0604020202020204" pitchFamily="34" charset="0"/>
                        </a:rPr>
                        <a:t>920019</a:t>
                      </a:r>
                      <a:endParaRPr lang="zh-CN" altLang="zh-CN" sz="1100" kern="1200" dirty="0">
                        <a:solidFill>
                          <a:schemeClr val="dk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extLst>
                  <a:ext uri="{0D108BD9-81ED-4DB2-BD59-A6C34878D82A}">
                    <a16:rowId xmlns:a16="http://schemas.microsoft.com/office/drawing/2014/main" xmlns="" val="10023"/>
                  </a:ext>
                </a:extLst>
              </a:tr>
              <a:tr h="185159">
                <a:tc>
                  <a:txBody>
                    <a:bodyPr/>
                    <a:lstStyle/>
                    <a:p>
                      <a:pPr marL="0" algn="just" defTabSz="1219170" rtl="0" eaLnBrk="1" latinLnBrk="0" hangingPunct="1">
                        <a:spcAft>
                          <a:spcPts val="0"/>
                        </a:spcAft>
                      </a:pPr>
                      <a:r>
                        <a:rPr lang="en-US" altLang="zh-CN" sz="1050" kern="1200" dirty="0">
                          <a:solidFill>
                            <a:schemeClr val="tx1"/>
                          </a:solidFill>
                          <a:effectLst/>
                          <a:latin typeface="Arial" panose="020B0604020202020204" pitchFamily="34" charset="0"/>
                          <a:ea typeface="宋体" panose="02010600030101010101" pitchFamily="2" charset="-122"/>
                          <a:cs typeface="Arial" panose="020B0604020202020204" pitchFamily="34" charset="0"/>
                        </a:rPr>
                        <a:t>24</a:t>
                      </a:r>
                      <a:endParaRPr lang="zh-CN" sz="1050" kern="12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algn="just" defTabSz="1219170" rtl="0" eaLnBrk="1" latinLnBrk="0" hangingPunct="1">
                        <a:spcAft>
                          <a:spcPts val="0"/>
                        </a:spcAft>
                      </a:pPr>
                      <a:r>
                        <a:rPr lang="en-US" altLang="zh-CN" sz="1100" kern="1200" dirty="0" smtClean="0">
                          <a:solidFill>
                            <a:schemeClr val="tx1"/>
                          </a:solidFill>
                          <a:effectLst/>
                          <a:latin typeface="Arial" panose="020B0604020202020204" pitchFamily="34" charset="0"/>
                          <a:ea typeface="+mn-ea"/>
                          <a:cs typeface="Arial" panose="020B0604020202020204" pitchFamily="34" charset="0"/>
                        </a:rPr>
                        <a:t>(Exception)</a:t>
                      </a:r>
                      <a:r>
                        <a:rPr lang="en-US" altLang="zh-CN" sz="1100" kern="1200" baseline="0" dirty="0" smtClean="0">
                          <a:solidFill>
                            <a:schemeClr val="tx1"/>
                          </a:solidFill>
                          <a:effectLst/>
                          <a:latin typeface="Arial" panose="020B0604020202020204" pitchFamily="34" charset="0"/>
                          <a:ea typeface="+mn-ea"/>
                          <a:cs typeface="Arial" panose="020B0604020202020204" pitchFamily="34" charset="0"/>
                        </a:rPr>
                        <a:t> </a:t>
                      </a:r>
                      <a:r>
                        <a:rPr lang="en-US" altLang="zh-CN" sz="1100" kern="1200" dirty="0" smtClean="0">
                          <a:solidFill>
                            <a:schemeClr val="tx1"/>
                          </a:solidFill>
                          <a:effectLst/>
                          <a:latin typeface="Arial" panose="020B0604020202020204" pitchFamily="34" charset="0"/>
                          <a:ea typeface="+mn-ea"/>
                          <a:cs typeface="Arial" panose="020B0604020202020204" pitchFamily="34" charset="0"/>
                        </a:rPr>
                        <a:t>Network </a:t>
                      </a:r>
                      <a:r>
                        <a:rPr lang="en-US" altLang="zh-CN" sz="1100" kern="1200" dirty="0">
                          <a:solidFill>
                            <a:schemeClr val="tx1"/>
                          </a:solidFill>
                          <a:effectLst/>
                          <a:latin typeface="Arial" panose="020B0604020202020204" pitchFamily="34" charset="0"/>
                          <a:ea typeface="+mn-ea"/>
                          <a:cs typeface="Arial" panose="020B0604020202020204" pitchFamily="34" charset="0"/>
                        </a:rPr>
                        <a:t>slice provisioning enhancement</a:t>
                      </a:r>
                      <a:endParaRPr lang="zh-CN" sz="11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algn="ctr" defTabSz="1219170" rtl="0" eaLnBrk="1" latinLnBrk="0" hangingPunct="1">
                        <a:spcAft>
                          <a:spcPts val="0"/>
                        </a:spcAft>
                      </a:pPr>
                      <a:r>
                        <a:rPr lang="en-US" altLang="zh-CN" sz="1100" kern="1200" dirty="0" err="1">
                          <a:solidFill>
                            <a:schemeClr val="dk1"/>
                          </a:solidFill>
                          <a:effectLst/>
                          <a:latin typeface="Arial" panose="020B0604020202020204" pitchFamily="34" charset="0"/>
                          <a:ea typeface="+mn-ea"/>
                          <a:cs typeface="Arial" panose="020B0604020202020204" pitchFamily="34" charset="0"/>
                        </a:rPr>
                        <a:t>eNETSLICE_PRO</a:t>
                      </a:r>
                      <a:endParaRPr lang="zh-CN" sz="1100" kern="1200" dirty="0">
                        <a:solidFill>
                          <a:schemeClr val="dk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just" defTabSz="1219170" rtl="0" eaLnBrk="1" fontAlgn="t" latinLnBrk="0" hangingPunct="1">
                        <a:lnSpc>
                          <a:spcPct val="100000"/>
                        </a:lnSpc>
                        <a:spcBef>
                          <a:spcPts val="0"/>
                        </a:spcBef>
                        <a:spcAft>
                          <a:spcPts val="0"/>
                        </a:spcAft>
                        <a:buClrTx/>
                        <a:buSzTx/>
                        <a:buFontTx/>
                        <a:buNone/>
                        <a:tabLst/>
                        <a:defRPr/>
                      </a:pPr>
                      <a:r>
                        <a:rPr lang="en-US" altLang="zh-CN" sz="1100" kern="1200" dirty="0" smtClean="0">
                          <a:solidFill>
                            <a:schemeClr val="dk1"/>
                          </a:solidFill>
                          <a:effectLst/>
                          <a:latin typeface="Arial" panose="020B0604020202020204" pitchFamily="34" charset="0"/>
                          <a:ea typeface="宋体" panose="02010600030101010101" pitchFamily="2" charset="-122"/>
                          <a:cs typeface="Arial" panose="020B0604020202020204" pitchFamily="34" charset="0"/>
                        </a:rPr>
                        <a:t>940033</a:t>
                      </a:r>
                      <a:endParaRPr lang="zh-CN" altLang="zh-CN" sz="1100" kern="1200" dirty="0">
                        <a:solidFill>
                          <a:schemeClr val="dk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extLst>
                  <a:ext uri="{0D108BD9-81ED-4DB2-BD59-A6C34878D82A}">
                    <a16:rowId xmlns:a16="http://schemas.microsoft.com/office/drawing/2014/main" xmlns="" val="10024"/>
                  </a:ext>
                </a:extLst>
              </a:tr>
            </a:tbl>
          </a:graphicData>
        </a:graphic>
      </p:graphicFrame>
      <p:graphicFrame>
        <p:nvGraphicFramePr>
          <p:cNvPr id="16" name="表格 15"/>
          <p:cNvGraphicFramePr>
            <a:graphicFrameLocks noGrp="1"/>
          </p:cNvGraphicFramePr>
          <p:nvPr>
            <p:extLst>
              <p:ext uri="{D42A27DB-BD31-4B8C-83A1-F6EECF244321}">
                <p14:modId xmlns:p14="http://schemas.microsoft.com/office/powerpoint/2010/main" val="1194443030"/>
              </p:ext>
            </p:extLst>
          </p:nvPr>
        </p:nvGraphicFramePr>
        <p:xfrm>
          <a:off x="120651" y="1922307"/>
          <a:ext cx="5330580" cy="4363403"/>
        </p:xfrm>
        <a:graphic>
          <a:graphicData uri="http://schemas.openxmlformats.org/drawingml/2006/table">
            <a:tbl>
              <a:tblPr>
                <a:tableStyleId>{5C22544A-7EE6-4342-B048-85BDC9FD1C3A}</a:tableStyleId>
              </a:tblPr>
              <a:tblGrid>
                <a:gridCol w="291331">
                  <a:extLst>
                    <a:ext uri="{9D8B030D-6E8A-4147-A177-3AD203B41FA5}">
                      <a16:colId xmlns:a16="http://schemas.microsoft.com/office/drawing/2014/main" xmlns="" val="20000"/>
                    </a:ext>
                  </a:extLst>
                </a:gridCol>
                <a:gridCol w="3268317">
                  <a:extLst>
                    <a:ext uri="{9D8B030D-6E8A-4147-A177-3AD203B41FA5}">
                      <a16:colId xmlns:a16="http://schemas.microsoft.com/office/drawing/2014/main" xmlns="" val="20001"/>
                    </a:ext>
                  </a:extLst>
                </a:gridCol>
                <a:gridCol w="982110">
                  <a:extLst>
                    <a:ext uri="{9D8B030D-6E8A-4147-A177-3AD203B41FA5}">
                      <a16:colId xmlns:a16="http://schemas.microsoft.com/office/drawing/2014/main" xmlns="" val="20002"/>
                    </a:ext>
                  </a:extLst>
                </a:gridCol>
                <a:gridCol w="788822">
                  <a:extLst>
                    <a:ext uri="{9D8B030D-6E8A-4147-A177-3AD203B41FA5}">
                      <a16:colId xmlns:a16="http://schemas.microsoft.com/office/drawing/2014/main" xmlns="" val="20003"/>
                    </a:ext>
                  </a:extLst>
                </a:gridCol>
              </a:tblGrid>
              <a:tr h="228518">
                <a:tc>
                  <a:txBody>
                    <a:bodyPr/>
                    <a:lstStyle/>
                    <a:p>
                      <a:pPr algn="l">
                        <a:spcAft>
                          <a:spcPts val="0"/>
                        </a:spcAft>
                      </a:pPr>
                      <a:endParaRPr lang="zh-CN" sz="1800" b="1" kern="1200" dirty="0">
                        <a:solidFill>
                          <a:schemeClr val="dk1"/>
                        </a:solidFill>
                        <a:effectLst/>
                        <a:latin typeface="Arial" panose="020B0604020202020204" pitchFamily="34" charset="0"/>
                        <a:ea typeface="+mn-ea"/>
                        <a:cs typeface="Arial" panose="020B0604020202020204" pitchFamily="34" charset="0"/>
                      </a:endParaRPr>
                    </a:p>
                  </a:txBody>
                  <a:tcPr marL="9525" marR="9525" marT="9525" marB="9525">
                    <a:solidFill>
                      <a:srgbClr val="92D050"/>
                    </a:solidFill>
                  </a:tcPr>
                </a:tc>
                <a:tc gridSpan="3">
                  <a:txBody>
                    <a:bodyPr/>
                    <a:lstStyle/>
                    <a:p>
                      <a:pPr marL="0" algn="l" defTabSz="1219170" rtl="0" eaLnBrk="1" latinLnBrk="0" hangingPunct="1">
                        <a:spcAft>
                          <a:spcPts val="0"/>
                        </a:spcAft>
                      </a:pPr>
                      <a:r>
                        <a:rPr lang="en-US" altLang="zh-CN" sz="1400" b="1" kern="1200" dirty="0">
                          <a:solidFill>
                            <a:schemeClr val="dk1"/>
                          </a:solidFill>
                          <a:effectLst/>
                          <a:latin typeface="Arial" panose="020B0604020202020204" pitchFamily="34" charset="0"/>
                          <a:ea typeface="+mn-ea"/>
                          <a:cs typeface="Arial" panose="020B0604020202020204" pitchFamily="34" charset="0"/>
                        </a:rPr>
                        <a:t>Rel-17 OAM&amp;P Studies</a:t>
                      </a:r>
                      <a:endParaRPr lang="zh-CN" sz="1400" b="1" kern="1200" dirty="0">
                        <a:solidFill>
                          <a:schemeClr val="dk1"/>
                        </a:solidFill>
                        <a:effectLst/>
                        <a:latin typeface="Arial" panose="020B0604020202020204" pitchFamily="34" charset="0"/>
                        <a:ea typeface="+mn-ea"/>
                        <a:cs typeface="Arial" panose="020B0604020202020204" pitchFamily="34" charset="0"/>
                      </a:endParaRPr>
                    </a:p>
                  </a:txBody>
                  <a:tcPr marL="9525" marR="9525" marT="9525" marB="9525">
                    <a:solidFill>
                      <a:srgbClr val="92D050"/>
                    </a:solidFill>
                  </a:tcPr>
                </a:tc>
                <a:tc hMerge="1">
                  <a:txBody>
                    <a:bodyPr/>
                    <a:lstStyle/>
                    <a:p>
                      <a:pPr algn="l">
                        <a:spcAft>
                          <a:spcPts val="0"/>
                        </a:spcAft>
                      </a:pPr>
                      <a:endParaRPr lang="zh-CN" sz="2000" dirty="0">
                        <a:effectLst/>
                        <a:latin typeface="Times New Roman" panose="02020603050405020304" pitchFamily="18" charset="0"/>
                        <a:ea typeface="宋体" panose="02010600030101010101" pitchFamily="2" charset="-122"/>
                      </a:endParaRPr>
                    </a:p>
                  </a:txBody>
                  <a:tcPr marL="9525" marR="9525" marT="9525" marB="9525"/>
                </a:tc>
                <a:tc hMerge="1">
                  <a:txBody>
                    <a:bodyPr/>
                    <a:lstStyle/>
                    <a:p>
                      <a:pPr algn="l">
                        <a:spcAft>
                          <a:spcPts val="0"/>
                        </a:spcAft>
                      </a:pPr>
                      <a:endParaRPr lang="zh-CN" sz="2000" dirty="0">
                        <a:effectLst/>
                        <a:latin typeface="Times New Roman" panose="02020603050405020304" pitchFamily="18" charset="0"/>
                        <a:ea typeface="宋体" panose="02010600030101010101" pitchFamily="2" charset="-122"/>
                      </a:endParaRPr>
                    </a:p>
                  </a:txBody>
                  <a:tcPr marL="9525" marR="9525" marT="9525" marB="9525"/>
                </a:tc>
                <a:extLst>
                  <a:ext uri="{0D108BD9-81ED-4DB2-BD59-A6C34878D82A}">
                    <a16:rowId xmlns:a16="http://schemas.microsoft.com/office/drawing/2014/main" xmlns="" val="10000"/>
                  </a:ext>
                </a:extLst>
              </a:tr>
              <a:tr h="0">
                <a:tc>
                  <a:txBody>
                    <a:bodyPr/>
                    <a:lstStyle/>
                    <a:p>
                      <a:pPr algn="l">
                        <a:spcAft>
                          <a:spcPts val="0"/>
                        </a:spcAft>
                      </a:pPr>
                      <a:r>
                        <a:rPr lang="en-US" altLang="zh-CN" sz="1100" dirty="0">
                          <a:effectLst/>
                          <a:latin typeface="Arial" panose="020B0604020202020204" pitchFamily="34" charset="0"/>
                          <a:ea typeface="宋体" panose="02010600030101010101" pitchFamily="2" charset="-122"/>
                          <a:cs typeface="Arial" panose="020B0604020202020204" pitchFamily="34" charset="0"/>
                        </a:rPr>
                        <a:t>1</a:t>
                      </a:r>
                      <a:endParaRPr lang="zh-CN" sz="11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1100" kern="1200" dirty="0" smtClean="0">
                          <a:solidFill>
                            <a:schemeClr val="tx1"/>
                          </a:solidFill>
                          <a:effectLst/>
                          <a:latin typeface="Arial" panose="020B0604020202020204" pitchFamily="34" charset="0"/>
                          <a:ea typeface="宋体" panose="02010600030101010101" pitchFamily="2" charset="-122"/>
                          <a:cs typeface="Arial" panose="020B0604020202020204" pitchFamily="34" charset="0"/>
                        </a:rPr>
                        <a:t>(R18)</a:t>
                      </a:r>
                      <a:r>
                        <a:rPr lang="en-US" altLang="zh-CN" sz="1100" kern="1200" baseline="0" dirty="0" smtClean="0">
                          <a:solidFill>
                            <a:schemeClr val="tx1"/>
                          </a:solidFill>
                          <a:effectLst/>
                          <a:latin typeface="Arial" panose="020B0604020202020204" pitchFamily="34" charset="0"/>
                          <a:ea typeface="宋体" panose="02010600030101010101" pitchFamily="2" charset="-122"/>
                          <a:cs typeface="Arial" panose="020B0604020202020204" pitchFamily="34" charset="0"/>
                        </a:rPr>
                        <a:t> </a:t>
                      </a:r>
                      <a:r>
                        <a:rPr lang="en-US" altLang="zh-CN" sz="1100" kern="1200" dirty="0" smtClean="0">
                          <a:solidFill>
                            <a:schemeClr val="tx1"/>
                          </a:solidFill>
                          <a:effectLst/>
                          <a:latin typeface="Arial" panose="020B0604020202020204" pitchFamily="34" charset="0"/>
                          <a:ea typeface="宋体" panose="02010600030101010101" pitchFamily="2" charset="-122"/>
                          <a:cs typeface="Arial" panose="020B0604020202020204" pitchFamily="34" charset="0"/>
                        </a:rPr>
                        <a:t>Study </a:t>
                      </a:r>
                      <a:r>
                        <a:rPr lang="en-US" altLang="zh-CN" sz="11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rPr>
                        <a:t>on continuous integration continuous delivery support for 3GPP NFs</a:t>
                      </a:r>
                      <a:endParaRPr lang="zh-CN" sz="11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algn="l" defTabSz="1219170" rtl="0" eaLnBrk="1" fontAlgn="t" latinLnBrk="0" hangingPunct="1">
                        <a:spcAft>
                          <a:spcPts val="0"/>
                        </a:spcAft>
                      </a:pPr>
                      <a:r>
                        <a:rPr lang="en-US" altLang="zh-CN" sz="1100" kern="1200" dirty="0">
                          <a:solidFill>
                            <a:schemeClr val="tx1"/>
                          </a:solidFill>
                          <a:effectLst/>
                          <a:latin typeface="Arial" panose="020B0604020202020204" pitchFamily="34" charset="0"/>
                          <a:ea typeface="+mn-ea"/>
                          <a:cs typeface="Arial" panose="020B0604020202020204" pitchFamily="34" charset="0"/>
                        </a:rPr>
                        <a:t>FS_CICDNS</a:t>
                      </a:r>
                      <a:endParaRPr lang="zh-CN" sz="11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1100" kern="1200" dirty="0">
                          <a:solidFill>
                            <a:schemeClr val="tx1"/>
                          </a:solidFill>
                          <a:effectLst/>
                          <a:latin typeface="Arial" panose="020B0604020202020204" pitchFamily="34" charset="0"/>
                          <a:ea typeface="+mn-ea"/>
                          <a:cs typeface="Arial" panose="020B0604020202020204" pitchFamily="34" charset="0"/>
                        </a:rPr>
                        <a:t>910028</a:t>
                      </a:r>
                      <a:endParaRPr lang="zh-CN" altLang="zh-CN" sz="11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extLst>
                  <a:ext uri="{0D108BD9-81ED-4DB2-BD59-A6C34878D82A}">
                    <a16:rowId xmlns:a16="http://schemas.microsoft.com/office/drawing/2014/main" xmlns="" val="10002"/>
                  </a:ext>
                </a:extLst>
              </a:tr>
              <a:tr h="0">
                <a:tc>
                  <a:txBody>
                    <a:bodyPr/>
                    <a:lstStyle/>
                    <a:p>
                      <a:pPr algn="l">
                        <a:spcAft>
                          <a:spcPts val="0"/>
                        </a:spcAft>
                      </a:pPr>
                      <a:r>
                        <a:rPr lang="en-US" altLang="zh-CN" sz="1100" dirty="0">
                          <a:effectLst/>
                          <a:latin typeface="Arial" panose="020B0604020202020204" pitchFamily="34" charset="0"/>
                          <a:ea typeface="宋体" panose="02010600030101010101" pitchFamily="2" charset="-122"/>
                          <a:cs typeface="Arial" panose="020B0604020202020204" pitchFamily="34" charset="0"/>
                        </a:rPr>
                        <a:t>2</a:t>
                      </a:r>
                      <a:endParaRPr lang="zh-CN" sz="11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1100" kern="1200" dirty="0" smtClean="0">
                          <a:solidFill>
                            <a:schemeClr val="tx1"/>
                          </a:solidFill>
                          <a:effectLst/>
                          <a:latin typeface="Arial" panose="020B0604020202020204" pitchFamily="34" charset="0"/>
                          <a:ea typeface="+mn-ea"/>
                          <a:cs typeface="Arial" panose="020B0604020202020204" pitchFamily="34" charset="0"/>
                        </a:rPr>
                        <a:t>(R18) Study </a:t>
                      </a:r>
                      <a:r>
                        <a:rPr lang="en-US" altLang="zh-CN" sz="1100" kern="1200" dirty="0">
                          <a:solidFill>
                            <a:schemeClr val="tx1"/>
                          </a:solidFill>
                          <a:effectLst/>
                          <a:latin typeface="Arial" panose="020B0604020202020204" pitchFamily="34" charset="0"/>
                          <a:ea typeface="+mn-ea"/>
                          <a:cs typeface="Arial" panose="020B0604020202020204" pitchFamily="34" charset="0"/>
                        </a:rPr>
                        <a:t>on enhancement of service based management architecture</a:t>
                      </a:r>
                      <a:endParaRPr lang="zh-CN" sz="11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algn="l" defTabSz="1219170" rtl="0" eaLnBrk="1" fontAlgn="t" latinLnBrk="0" hangingPunct="1">
                        <a:spcAft>
                          <a:spcPts val="0"/>
                        </a:spcAft>
                      </a:pPr>
                      <a:r>
                        <a:rPr lang="en-US" altLang="zh-CN" sz="1100" kern="1200" dirty="0" err="1">
                          <a:solidFill>
                            <a:schemeClr val="tx1"/>
                          </a:solidFill>
                          <a:effectLst/>
                          <a:latin typeface="Arial" panose="020B0604020202020204" pitchFamily="34" charset="0"/>
                          <a:ea typeface="+mn-ea"/>
                          <a:cs typeface="Arial" panose="020B0604020202020204" pitchFamily="34" charset="0"/>
                        </a:rPr>
                        <a:t>FS_eSBMA</a:t>
                      </a:r>
                      <a:endParaRPr lang="zh-CN" sz="11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1100" kern="1200" dirty="0">
                          <a:solidFill>
                            <a:schemeClr val="tx1"/>
                          </a:solidFill>
                          <a:effectLst/>
                          <a:latin typeface="Arial" panose="020B0604020202020204" pitchFamily="34" charset="0"/>
                          <a:ea typeface="+mn-ea"/>
                          <a:cs typeface="Arial" panose="020B0604020202020204" pitchFamily="34" charset="0"/>
                        </a:rPr>
                        <a:t>910031</a:t>
                      </a:r>
                      <a:endParaRPr lang="zh-CN" altLang="zh-CN" sz="11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extLst>
                  <a:ext uri="{0D108BD9-81ED-4DB2-BD59-A6C34878D82A}">
                    <a16:rowId xmlns:a16="http://schemas.microsoft.com/office/drawing/2014/main" xmlns="" val="10003"/>
                  </a:ext>
                </a:extLst>
              </a:tr>
              <a:tr h="0">
                <a:tc>
                  <a:txBody>
                    <a:bodyPr/>
                    <a:lstStyle/>
                    <a:p>
                      <a:pPr algn="l">
                        <a:spcAft>
                          <a:spcPts val="0"/>
                        </a:spcAft>
                      </a:pPr>
                      <a:r>
                        <a:rPr lang="en-US" altLang="zh-CN" sz="1100" dirty="0">
                          <a:effectLst/>
                          <a:latin typeface="Arial" panose="020B0604020202020204" pitchFamily="34" charset="0"/>
                          <a:ea typeface="宋体" panose="02010600030101010101" pitchFamily="2" charset="-122"/>
                          <a:cs typeface="Arial" panose="020B0604020202020204" pitchFamily="34" charset="0"/>
                        </a:rPr>
                        <a:t>3</a:t>
                      </a:r>
                      <a:endParaRPr lang="zh-CN" sz="11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1100" kern="1200" dirty="0" smtClean="0">
                          <a:solidFill>
                            <a:schemeClr val="tx1"/>
                          </a:solidFill>
                          <a:effectLst/>
                          <a:latin typeface="Arial" panose="020B0604020202020204" pitchFamily="34" charset="0"/>
                          <a:ea typeface="+mn-ea"/>
                          <a:cs typeface="Arial" panose="020B0604020202020204" pitchFamily="34" charset="0"/>
                        </a:rPr>
                        <a:t>(R18) Study </a:t>
                      </a:r>
                      <a:r>
                        <a:rPr lang="en-US" altLang="zh-CN" sz="1100" kern="1200" dirty="0">
                          <a:solidFill>
                            <a:schemeClr val="tx1"/>
                          </a:solidFill>
                          <a:effectLst/>
                          <a:latin typeface="Arial" panose="020B0604020202020204" pitchFamily="34" charset="0"/>
                          <a:ea typeface="+mn-ea"/>
                          <a:cs typeface="Arial" panose="020B0604020202020204" pitchFamily="34" charset="0"/>
                        </a:rPr>
                        <a:t>on management aspects of network slice management capability exposure</a:t>
                      </a:r>
                      <a:endParaRPr lang="zh-CN" sz="11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algn="l" defTabSz="1219170" rtl="0" eaLnBrk="1" fontAlgn="t" latinLnBrk="0" hangingPunct="1">
                        <a:spcAft>
                          <a:spcPts val="0"/>
                        </a:spcAft>
                      </a:pPr>
                      <a:r>
                        <a:rPr lang="en-US" altLang="zh-CN" sz="1100" kern="1200" dirty="0">
                          <a:solidFill>
                            <a:schemeClr val="tx1"/>
                          </a:solidFill>
                          <a:effectLst/>
                          <a:latin typeface="Arial" panose="020B0604020202020204" pitchFamily="34" charset="0"/>
                          <a:ea typeface="+mn-ea"/>
                          <a:cs typeface="Arial" panose="020B0604020202020204" pitchFamily="34" charset="0"/>
                        </a:rPr>
                        <a:t>FS_NSCE</a:t>
                      </a:r>
                      <a:endParaRPr lang="zh-CN" sz="11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1100" kern="1200" dirty="0">
                          <a:solidFill>
                            <a:schemeClr val="tx1"/>
                          </a:solidFill>
                          <a:effectLst/>
                          <a:latin typeface="Arial" panose="020B0604020202020204" pitchFamily="34" charset="0"/>
                          <a:ea typeface="+mn-ea"/>
                          <a:cs typeface="Arial" panose="020B0604020202020204" pitchFamily="34" charset="0"/>
                        </a:rPr>
                        <a:t>910026</a:t>
                      </a:r>
                      <a:endParaRPr lang="zh-CN" altLang="zh-CN" sz="11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extLst>
                  <a:ext uri="{0D108BD9-81ED-4DB2-BD59-A6C34878D82A}">
                    <a16:rowId xmlns:a16="http://schemas.microsoft.com/office/drawing/2014/main" xmlns="" val="10004"/>
                  </a:ext>
                </a:extLst>
              </a:tr>
              <a:tr h="0">
                <a:tc>
                  <a:txBody>
                    <a:bodyPr/>
                    <a:lstStyle/>
                    <a:p>
                      <a:pPr algn="l">
                        <a:spcAft>
                          <a:spcPts val="0"/>
                        </a:spcAft>
                      </a:pPr>
                      <a:r>
                        <a:rPr lang="en-US" altLang="zh-CN" sz="1100" dirty="0">
                          <a:effectLst/>
                          <a:latin typeface="Arial" panose="020B0604020202020204" pitchFamily="34" charset="0"/>
                          <a:ea typeface="宋体" panose="02010600030101010101" pitchFamily="2" charset="-122"/>
                          <a:cs typeface="Arial" panose="020B0604020202020204" pitchFamily="34" charset="0"/>
                        </a:rPr>
                        <a:t>4</a:t>
                      </a:r>
                      <a:endParaRPr lang="zh-CN" sz="11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bg1">
                        <a:lumMod val="85000"/>
                      </a:schemeClr>
                    </a:solidFill>
                  </a:tcPr>
                </a:tc>
                <a:tc>
                  <a:txBody>
                    <a:bodyPr/>
                    <a:lstStyle/>
                    <a:p>
                      <a:pPr marL="0" algn="l" defTabSz="1219170" rtl="0" eaLnBrk="1" latinLnBrk="0" hangingPunct="1">
                        <a:spcAft>
                          <a:spcPts val="0"/>
                        </a:spcAft>
                      </a:pPr>
                      <a:r>
                        <a:rPr lang="en-US" sz="1100" kern="1200" dirty="0">
                          <a:solidFill>
                            <a:schemeClr val="dk1"/>
                          </a:solidFill>
                          <a:effectLst/>
                          <a:latin typeface="Arial" panose="020B0604020202020204" pitchFamily="34" charset="0"/>
                          <a:ea typeface="宋体" panose="02010600030101010101" pitchFamily="2" charset="-122"/>
                          <a:cs typeface="Arial" panose="020B0604020202020204" pitchFamily="34" charset="0"/>
                        </a:rPr>
                        <a:t>(finished) Study on autonomous network levels</a:t>
                      </a:r>
                      <a:endParaRPr lang="zh-CN" sz="1100" kern="1200" dirty="0">
                        <a:solidFill>
                          <a:schemeClr val="dk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bg1">
                        <a:lumMod val="85000"/>
                      </a:schemeClr>
                    </a:solidFill>
                  </a:tcPr>
                </a:tc>
                <a:tc>
                  <a:txBody>
                    <a:bodyPr/>
                    <a:lstStyle/>
                    <a:p>
                      <a:pPr marL="0" algn="l" defTabSz="1219170" rtl="0" eaLnBrk="1" latinLnBrk="0" hangingPunct="1">
                        <a:spcAft>
                          <a:spcPts val="0"/>
                        </a:spcAft>
                      </a:pPr>
                      <a:r>
                        <a:rPr lang="en-US" sz="1100" kern="1200" dirty="0">
                          <a:solidFill>
                            <a:schemeClr val="dk1"/>
                          </a:solidFill>
                          <a:effectLst/>
                          <a:latin typeface="Arial" panose="020B0604020202020204" pitchFamily="34" charset="0"/>
                          <a:ea typeface="宋体" panose="02010600030101010101" pitchFamily="2" charset="-122"/>
                          <a:cs typeface="Arial" panose="020B0604020202020204" pitchFamily="34" charset="0"/>
                        </a:rPr>
                        <a:t>FS_ANL</a:t>
                      </a:r>
                      <a:endParaRPr lang="zh-CN" sz="1100" kern="1200" dirty="0">
                        <a:solidFill>
                          <a:schemeClr val="dk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bg1">
                        <a:lumMod val="85000"/>
                      </a:schemeClr>
                    </a:solidFill>
                  </a:tcPr>
                </a:tc>
                <a:tc>
                  <a:txBody>
                    <a:bodyPr/>
                    <a:lstStyle/>
                    <a:p>
                      <a:pPr marL="0" algn="l" defTabSz="1219170" rtl="0" eaLnBrk="1" latinLnBrk="0" hangingPunct="1">
                        <a:spcAft>
                          <a:spcPts val="0"/>
                        </a:spcAft>
                      </a:pPr>
                      <a:r>
                        <a:rPr lang="en-US" sz="1100" kern="1200" dirty="0">
                          <a:solidFill>
                            <a:schemeClr val="dk1"/>
                          </a:solidFill>
                          <a:effectLst/>
                          <a:latin typeface="Arial" panose="020B0604020202020204" pitchFamily="34" charset="0"/>
                          <a:ea typeface="宋体" panose="02010600030101010101" pitchFamily="2" charset="-122"/>
                          <a:cs typeface="Arial" panose="020B0604020202020204" pitchFamily="34" charset="0"/>
                        </a:rPr>
                        <a:t>850032</a:t>
                      </a:r>
                      <a:endParaRPr lang="zh-CN" sz="1100" kern="1200" dirty="0">
                        <a:solidFill>
                          <a:schemeClr val="dk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bg1">
                        <a:lumMod val="85000"/>
                      </a:schemeClr>
                    </a:solidFill>
                  </a:tcPr>
                </a:tc>
                <a:extLst>
                  <a:ext uri="{0D108BD9-81ED-4DB2-BD59-A6C34878D82A}">
                    <a16:rowId xmlns:a16="http://schemas.microsoft.com/office/drawing/2014/main" xmlns="" val="10005"/>
                  </a:ext>
                </a:extLst>
              </a:tr>
              <a:tr h="0">
                <a:tc>
                  <a:txBody>
                    <a:bodyPr/>
                    <a:lstStyle/>
                    <a:p>
                      <a:pPr algn="l">
                        <a:spcAft>
                          <a:spcPts val="0"/>
                        </a:spcAft>
                      </a:pPr>
                      <a:r>
                        <a:rPr lang="en-US" altLang="zh-CN" sz="1100" dirty="0">
                          <a:effectLst/>
                          <a:latin typeface="Arial" panose="020B0604020202020204" pitchFamily="34" charset="0"/>
                          <a:ea typeface="宋体" panose="02010600030101010101" pitchFamily="2" charset="-122"/>
                          <a:cs typeface="Arial" panose="020B0604020202020204" pitchFamily="34" charset="0"/>
                        </a:rPr>
                        <a:t>5</a:t>
                      </a:r>
                      <a:endParaRPr lang="zh-CN" sz="11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bg1">
                        <a:lumMod val="85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100" dirty="0">
                          <a:solidFill>
                            <a:srgbClr val="000000"/>
                          </a:solidFill>
                          <a:effectLst/>
                          <a:latin typeface="Arial" panose="020B0604020202020204" pitchFamily="34" charset="0"/>
                          <a:ea typeface="宋体" panose="02010600030101010101" pitchFamily="2" charset="-122"/>
                          <a:cs typeface="Arial" panose="020B0604020202020204" pitchFamily="34" charset="0"/>
                        </a:rPr>
                        <a:t>(finished) Study on management and orchestration aspects with integrated satellite components in a 5G network</a:t>
                      </a:r>
                      <a:endParaRPr lang="zh-CN" sz="11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bg1">
                        <a:lumMod val="85000"/>
                      </a:schemeClr>
                    </a:solidFill>
                  </a:tcPr>
                </a:tc>
                <a:tc>
                  <a:txBody>
                    <a:bodyPr/>
                    <a:lstStyle/>
                    <a:p>
                      <a:pPr algn="l">
                        <a:spcAft>
                          <a:spcPts val="0"/>
                        </a:spcAft>
                      </a:pPr>
                      <a:r>
                        <a:rPr lang="en-US" sz="1100" dirty="0">
                          <a:solidFill>
                            <a:srgbClr val="000000"/>
                          </a:solidFill>
                          <a:effectLst/>
                          <a:latin typeface="Arial" panose="020B0604020202020204" pitchFamily="34" charset="0"/>
                          <a:ea typeface="宋体" panose="02010600030101010101" pitchFamily="2" charset="-122"/>
                          <a:cs typeface="Arial" panose="020B0604020202020204" pitchFamily="34" charset="0"/>
                        </a:rPr>
                        <a:t>FS_5GSAT_MO</a:t>
                      </a:r>
                      <a:endParaRPr lang="zh-CN" sz="11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bg1">
                        <a:lumMod val="85000"/>
                      </a:schemeClr>
                    </a:solidFill>
                  </a:tcPr>
                </a:tc>
                <a:tc>
                  <a:txBody>
                    <a:bodyPr/>
                    <a:lstStyle/>
                    <a:p>
                      <a:pPr algn="l">
                        <a:spcAft>
                          <a:spcPts val="0"/>
                        </a:spcAft>
                      </a:pPr>
                      <a:r>
                        <a:rPr lang="en-US" sz="1100" dirty="0">
                          <a:solidFill>
                            <a:srgbClr val="000000"/>
                          </a:solidFill>
                          <a:effectLst/>
                          <a:latin typeface="Arial" panose="020B0604020202020204" pitchFamily="34" charset="0"/>
                          <a:ea typeface="宋体" panose="02010600030101010101" pitchFamily="2" charset="-122"/>
                          <a:cs typeface="Arial" panose="020B0604020202020204" pitchFamily="34" charset="0"/>
                        </a:rPr>
                        <a:t>830025</a:t>
                      </a:r>
                      <a:endParaRPr lang="zh-CN" sz="11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bg1">
                        <a:lumMod val="85000"/>
                      </a:schemeClr>
                    </a:solidFill>
                  </a:tcPr>
                </a:tc>
                <a:extLst>
                  <a:ext uri="{0D108BD9-81ED-4DB2-BD59-A6C34878D82A}">
                    <a16:rowId xmlns:a16="http://schemas.microsoft.com/office/drawing/2014/main" xmlns="" val="10006"/>
                  </a:ext>
                </a:extLst>
              </a:tr>
              <a:tr h="0">
                <a:tc>
                  <a:txBody>
                    <a:bodyPr/>
                    <a:lstStyle/>
                    <a:p>
                      <a:pPr marL="0" algn="l" defTabSz="1219170" rtl="0" eaLnBrk="1" fontAlgn="t" latinLnBrk="0" hangingPunct="1">
                        <a:spcAft>
                          <a:spcPts val="0"/>
                        </a:spcAft>
                      </a:pPr>
                      <a:r>
                        <a:rPr lang="en-US" altLang="zh-CN" sz="1100" kern="1200" dirty="0">
                          <a:solidFill>
                            <a:schemeClr val="dk1"/>
                          </a:solidFill>
                          <a:effectLst/>
                          <a:latin typeface="Arial" panose="020B0604020202020204" pitchFamily="34" charset="0"/>
                          <a:ea typeface="宋体" panose="02010600030101010101" pitchFamily="2" charset="-122"/>
                          <a:cs typeface="Arial" panose="020B0604020202020204" pitchFamily="34" charset="0"/>
                        </a:rPr>
                        <a:t>6</a:t>
                      </a:r>
                      <a:endParaRPr lang="zh-CN" sz="1100" kern="1200" dirty="0">
                        <a:solidFill>
                          <a:schemeClr val="dk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bg1">
                        <a:lumMod val="85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100" dirty="0">
                          <a:solidFill>
                            <a:srgbClr val="000000"/>
                          </a:solidFill>
                          <a:effectLst/>
                          <a:latin typeface="Arial" panose="020B0604020202020204" pitchFamily="34" charset="0"/>
                          <a:ea typeface="宋体" panose="02010600030101010101" pitchFamily="2" charset="-122"/>
                          <a:cs typeface="Arial" panose="020B0604020202020204" pitchFamily="34" charset="0"/>
                        </a:rPr>
                        <a:t>(finished) Study on enhancement of Management Data Analytics Service (finished)</a:t>
                      </a:r>
                      <a:endParaRPr lang="zh-CN" sz="11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bg1">
                        <a:lumMod val="85000"/>
                      </a:schemeClr>
                    </a:solidFill>
                  </a:tcPr>
                </a:tc>
                <a:tc>
                  <a:txBody>
                    <a:bodyPr/>
                    <a:lstStyle/>
                    <a:p>
                      <a:pPr algn="l">
                        <a:spcAft>
                          <a:spcPts val="0"/>
                        </a:spcAft>
                      </a:pPr>
                      <a:r>
                        <a:rPr lang="en-US" sz="1100" dirty="0" err="1">
                          <a:solidFill>
                            <a:srgbClr val="000000"/>
                          </a:solidFill>
                          <a:effectLst/>
                          <a:latin typeface="Arial" panose="020B0604020202020204" pitchFamily="34" charset="0"/>
                          <a:ea typeface="宋体" panose="02010600030101010101" pitchFamily="2" charset="-122"/>
                          <a:cs typeface="Arial" panose="020B0604020202020204" pitchFamily="34" charset="0"/>
                        </a:rPr>
                        <a:t>FS_eMDAS</a:t>
                      </a:r>
                      <a:endParaRPr lang="zh-CN" sz="11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bg1">
                        <a:lumMod val="85000"/>
                      </a:schemeClr>
                    </a:solidFill>
                  </a:tcPr>
                </a:tc>
                <a:tc>
                  <a:txBody>
                    <a:bodyPr/>
                    <a:lstStyle/>
                    <a:p>
                      <a:pPr algn="l">
                        <a:spcAft>
                          <a:spcPts val="0"/>
                        </a:spcAft>
                      </a:pPr>
                      <a:r>
                        <a:rPr lang="en-US" sz="1100" dirty="0">
                          <a:solidFill>
                            <a:srgbClr val="000000"/>
                          </a:solidFill>
                          <a:effectLst/>
                          <a:latin typeface="Arial" panose="020B0604020202020204" pitchFamily="34" charset="0"/>
                          <a:ea typeface="宋体" panose="02010600030101010101" pitchFamily="2" charset="-122"/>
                          <a:cs typeface="Arial" panose="020B0604020202020204" pitchFamily="34" charset="0"/>
                        </a:rPr>
                        <a:t>850028 </a:t>
                      </a:r>
                      <a:endParaRPr lang="zh-CN" sz="11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bg1">
                        <a:lumMod val="85000"/>
                      </a:schemeClr>
                    </a:solidFill>
                  </a:tcPr>
                </a:tc>
                <a:extLst>
                  <a:ext uri="{0D108BD9-81ED-4DB2-BD59-A6C34878D82A}">
                    <a16:rowId xmlns:a16="http://schemas.microsoft.com/office/drawing/2014/main" xmlns="" val="10007"/>
                  </a:ext>
                </a:extLst>
              </a:tr>
              <a:tr h="0">
                <a:tc>
                  <a:txBody>
                    <a:bodyPr/>
                    <a:lstStyle/>
                    <a:p>
                      <a:pPr algn="l">
                        <a:spcAft>
                          <a:spcPts val="0"/>
                        </a:spcAft>
                      </a:pPr>
                      <a:r>
                        <a:rPr lang="en-US" altLang="zh-CN" sz="1100" dirty="0">
                          <a:effectLst/>
                          <a:latin typeface="Arial" panose="020B0604020202020204" pitchFamily="34" charset="0"/>
                          <a:ea typeface="宋体" panose="02010600030101010101" pitchFamily="2" charset="-122"/>
                          <a:cs typeface="Arial" panose="020B0604020202020204" pitchFamily="34" charset="0"/>
                        </a:rPr>
                        <a:t>7</a:t>
                      </a:r>
                      <a:endParaRPr lang="zh-CN" sz="11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bg1">
                        <a:lumMod val="85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100" dirty="0">
                          <a:solidFill>
                            <a:srgbClr val="000000"/>
                          </a:solidFill>
                          <a:effectLst/>
                          <a:latin typeface="Arial" panose="020B0604020202020204" pitchFamily="34" charset="0"/>
                          <a:ea typeface="宋体" panose="02010600030101010101" pitchFamily="2" charset="-122"/>
                          <a:cs typeface="Arial" panose="020B0604020202020204" pitchFamily="34" charset="0"/>
                        </a:rPr>
                        <a:t>(finished) </a:t>
                      </a:r>
                      <a:r>
                        <a:rPr lang="en-US" sz="1100" dirty="0">
                          <a:effectLst/>
                          <a:latin typeface="Arial" panose="020B0604020202020204" pitchFamily="34" charset="0"/>
                          <a:ea typeface="宋体" panose="02010600030101010101" pitchFamily="2" charset="-122"/>
                          <a:cs typeface="Arial" panose="020B0604020202020204" pitchFamily="34" charset="0"/>
                        </a:rPr>
                        <a:t>Study on enhancements of edge computing management</a:t>
                      </a:r>
                      <a:endParaRPr lang="zh-CN" sz="11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bg1">
                        <a:lumMod val="85000"/>
                      </a:schemeClr>
                    </a:solidFill>
                  </a:tcPr>
                </a:tc>
                <a:tc>
                  <a:txBody>
                    <a:bodyPr/>
                    <a:lstStyle/>
                    <a:p>
                      <a:pPr algn="l">
                        <a:spcAft>
                          <a:spcPts val="0"/>
                        </a:spcAft>
                      </a:pPr>
                      <a:r>
                        <a:rPr lang="en-US" sz="1100" dirty="0" err="1">
                          <a:effectLst/>
                          <a:latin typeface="Arial" panose="020B0604020202020204" pitchFamily="34" charset="0"/>
                          <a:ea typeface="宋体" panose="02010600030101010101" pitchFamily="2" charset="-122"/>
                          <a:cs typeface="Arial" panose="020B0604020202020204" pitchFamily="34" charset="0"/>
                        </a:rPr>
                        <a:t>FS_eEDGE_Mgt</a:t>
                      </a:r>
                      <a:endParaRPr lang="zh-CN" sz="11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bg1">
                        <a:lumMod val="85000"/>
                      </a:schemeClr>
                    </a:solidFill>
                  </a:tcPr>
                </a:tc>
                <a:tc>
                  <a:txBody>
                    <a:bodyPr/>
                    <a:lstStyle/>
                    <a:p>
                      <a:pPr algn="l">
                        <a:spcAft>
                          <a:spcPts val="0"/>
                        </a:spcAft>
                      </a:pPr>
                      <a:r>
                        <a:rPr lang="en-US" sz="1100" dirty="0">
                          <a:effectLst/>
                          <a:latin typeface="Arial" panose="020B0604020202020204" pitchFamily="34" charset="0"/>
                          <a:ea typeface="宋体" panose="02010600030101010101" pitchFamily="2" charset="-122"/>
                          <a:cs typeface="Arial" panose="020B0604020202020204" pitchFamily="34" charset="0"/>
                        </a:rPr>
                        <a:t>870029</a:t>
                      </a:r>
                      <a:endParaRPr lang="zh-CN" sz="11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bg1">
                        <a:lumMod val="85000"/>
                      </a:schemeClr>
                    </a:solidFill>
                  </a:tcPr>
                </a:tc>
                <a:extLst>
                  <a:ext uri="{0D108BD9-81ED-4DB2-BD59-A6C34878D82A}">
                    <a16:rowId xmlns:a16="http://schemas.microsoft.com/office/drawing/2014/main" xmlns="" val="10008"/>
                  </a:ext>
                </a:extLst>
              </a:tr>
              <a:tr h="0">
                <a:tc>
                  <a:txBody>
                    <a:bodyPr/>
                    <a:lstStyle/>
                    <a:p>
                      <a:pPr marL="0" algn="l" defTabSz="1219170" rtl="0" eaLnBrk="1" latinLnBrk="0" hangingPunct="1">
                        <a:spcAft>
                          <a:spcPts val="0"/>
                        </a:spcAft>
                      </a:pPr>
                      <a:r>
                        <a:rPr lang="en-US" altLang="zh-CN" sz="1100" kern="1200" dirty="0">
                          <a:solidFill>
                            <a:schemeClr val="dk1"/>
                          </a:solidFill>
                          <a:effectLst/>
                          <a:latin typeface="Arial" panose="020B0604020202020204" pitchFamily="34" charset="0"/>
                          <a:ea typeface="宋体" panose="02010600030101010101" pitchFamily="2" charset="-122"/>
                          <a:cs typeface="Arial" panose="020B0604020202020204" pitchFamily="34" charset="0"/>
                        </a:rPr>
                        <a:t>8</a:t>
                      </a:r>
                      <a:endParaRPr lang="zh-CN" sz="1100" kern="1200" dirty="0">
                        <a:solidFill>
                          <a:schemeClr val="dk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bg1">
                        <a:lumMod val="85000"/>
                      </a:schemeClr>
                    </a:solidFill>
                  </a:tcPr>
                </a:tc>
                <a:tc>
                  <a:txBody>
                    <a:bodyPr/>
                    <a:lstStyle/>
                    <a:p>
                      <a:pPr marL="0" algn="l" defTabSz="1219170" rtl="0" eaLnBrk="1" fontAlgn="t" latinLnBrk="0" hangingPunct="1">
                        <a:spcAft>
                          <a:spcPts val="0"/>
                        </a:spcAft>
                      </a:pPr>
                      <a:r>
                        <a:rPr lang="en-US" sz="1100" kern="1200" dirty="0">
                          <a:solidFill>
                            <a:schemeClr val="dk1"/>
                          </a:solidFill>
                          <a:effectLst/>
                          <a:latin typeface="Arial" panose="020B0604020202020204" pitchFamily="34" charset="0"/>
                          <a:ea typeface="宋体" panose="02010600030101010101" pitchFamily="2" charset="-122"/>
                          <a:cs typeface="Arial" panose="020B0604020202020204" pitchFamily="34" charset="0"/>
                        </a:rPr>
                        <a:t>(finished) Study on access control for management service</a:t>
                      </a:r>
                    </a:p>
                  </a:txBody>
                  <a:tcPr marL="4763" marR="4763" marT="4763" marB="0">
                    <a:solidFill>
                      <a:schemeClr val="bg1">
                        <a:lumMod val="85000"/>
                      </a:schemeClr>
                    </a:solidFill>
                  </a:tcPr>
                </a:tc>
                <a:tc>
                  <a:txBody>
                    <a:bodyPr/>
                    <a:lstStyle/>
                    <a:p>
                      <a:pPr marL="0" algn="l" defTabSz="1219170" rtl="0" eaLnBrk="1" fontAlgn="t" latinLnBrk="0" hangingPunct="1">
                        <a:spcAft>
                          <a:spcPts val="0"/>
                        </a:spcAft>
                      </a:pPr>
                      <a:r>
                        <a:rPr lang="en-US" sz="1100" kern="1200" dirty="0">
                          <a:solidFill>
                            <a:schemeClr val="dk1"/>
                          </a:solidFill>
                          <a:effectLst/>
                          <a:latin typeface="Arial" panose="020B0604020202020204" pitchFamily="34" charset="0"/>
                          <a:ea typeface="宋体" panose="02010600030101010101" pitchFamily="2" charset="-122"/>
                          <a:cs typeface="Arial" panose="020B0604020202020204" pitchFamily="34" charset="0"/>
                        </a:rPr>
                        <a:t>FS_MNSAC</a:t>
                      </a:r>
                    </a:p>
                  </a:txBody>
                  <a:tcPr marL="4763" marR="4763" marT="4763" marB="0">
                    <a:solidFill>
                      <a:schemeClr val="bg1">
                        <a:lumMod val="85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1100" kern="1200" dirty="0">
                          <a:solidFill>
                            <a:schemeClr val="dk1"/>
                          </a:solidFill>
                          <a:effectLst/>
                          <a:latin typeface="Arial" panose="020B0604020202020204" pitchFamily="34" charset="0"/>
                          <a:ea typeface="+mn-ea"/>
                          <a:cs typeface="Arial" panose="020B0604020202020204" pitchFamily="34" charset="0"/>
                        </a:rPr>
                        <a:t>890016</a:t>
                      </a:r>
                      <a:endParaRPr lang="zh-CN" altLang="zh-CN" sz="1100" kern="1200" dirty="0">
                        <a:solidFill>
                          <a:schemeClr val="dk1"/>
                        </a:solidFill>
                        <a:effectLst/>
                        <a:latin typeface="Arial" panose="020B0604020202020204" pitchFamily="34" charset="0"/>
                        <a:ea typeface="+mn-ea"/>
                        <a:cs typeface="Arial" panose="020B0604020202020204" pitchFamily="34" charset="0"/>
                      </a:endParaRPr>
                    </a:p>
                  </a:txBody>
                  <a:tcPr marL="9525" marR="9525" marT="9525" marB="9525">
                    <a:solidFill>
                      <a:schemeClr val="bg1">
                        <a:lumMod val="85000"/>
                      </a:schemeClr>
                    </a:solidFill>
                  </a:tcPr>
                </a:tc>
                <a:extLst>
                  <a:ext uri="{0D108BD9-81ED-4DB2-BD59-A6C34878D82A}">
                    <a16:rowId xmlns:a16="http://schemas.microsoft.com/office/drawing/2014/main" xmlns="" val="10009"/>
                  </a:ext>
                </a:extLst>
              </a:tr>
              <a:tr h="0">
                <a:tc>
                  <a:txBody>
                    <a:bodyPr/>
                    <a:lstStyle/>
                    <a:p>
                      <a:pPr algn="l">
                        <a:spcAft>
                          <a:spcPts val="0"/>
                        </a:spcAft>
                      </a:pPr>
                      <a:r>
                        <a:rPr lang="en-US" altLang="zh-CN" sz="1100" dirty="0">
                          <a:effectLst/>
                          <a:latin typeface="Arial" panose="020B0604020202020204" pitchFamily="34" charset="0"/>
                          <a:ea typeface="宋体" panose="02010600030101010101" pitchFamily="2" charset="-122"/>
                          <a:cs typeface="Arial" panose="020B0604020202020204" pitchFamily="34" charset="0"/>
                        </a:rPr>
                        <a:t>9</a:t>
                      </a:r>
                      <a:endParaRPr lang="zh-CN" sz="11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bg1">
                        <a:lumMod val="85000"/>
                      </a:schemeClr>
                    </a:solidFill>
                  </a:tcPr>
                </a:tc>
                <a:tc>
                  <a:txBody>
                    <a:bodyPr/>
                    <a:lstStyle/>
                    <a:p>
                      <a:pPr algn="l">
                        <a:spcAft>
                          <a:spcPts val="0"/>
                        </a:spcAft>
                      </a:pPr>
                      <a:r>
                        <a:rPr lang="en-US" sz="1100" dirty="0">
                          <a:solidFill>
                            <a:schemeClr val="tx1"/>
                          </a:solidFill>
                          <a:effectLst/>
                          <a:latin typeface="Arial" panose="020B0604020202020204" pitchFamily="34" charset="0"/>
                          <a:ea typeface="宋体" panose="02010600030101010101" pitchFamily="2" charset="-122"/>
                          <a:cs typeface="Arial" panose="020B0604020202020204" pitchFamily="34" charset="0"/>
                        </a:rPr>
                        <a:t>(finished) Study on new aspects of EE for 5G networks</a:t>
                      </a:r>
                      <a:endParaRPr lang="zh-CN" sz="11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bg1">
                        <a:lumMod val="85000"/>
                      </a:schemeClr>
                    </a:solidFill>
                  </a:tcPr>
                </a:tc>
                <a:tc>
                  <a:txBody>
                    <a:bodyPr/>
                    <a:lstStyle/>
                    <a:p>
                      <a:pPr algn="l">
                        <a:spcAft>
                          <a:spcPts val="0"/>
                        </a:spcAft>
                      </a:pPr>
                      <a:r>
                        <a:rPr lang="en-US" sz="1100" dirty="0">
                          <a:solidFill>
                            <a:schemeClr val="tx1"/>
                          </a:solidFill>
                          <a:effectLst/>
                          <a:latin typeface="Arial" panose="020B0604020202020204" pitchFamily="34" charset="0"/>
                          <a:ea typeface="宋体" panose="02010600030101010101" pitchFamily="2" charset="-122"/>
                          <a:cs typeface="Arial" panose="020B0604020202020204" pitchFamily="34" charset="0"/>
                        </a:rPr>
                        <a:t>FS_EE5G</a:t>
                      </a:r>
                      <a:endParaRPr lang="zh-CN" sz="11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bg1">
                        <a:lumMod val="85000"/>
                      </a:schemeClr>
                    </a:solidFill>
                  </a:tcPr>
                </a:tc>
                <a:tc>
                  <a:txBody>
                    <a:bodyPr/>
                    <a:lstStyle/>
                    <a:p>
                      <a:pPr algn="l">
                        <a:spcAft>
                          <a:spcPts val="0"/>
                        </a:spcAft>
                      </a:pPr>
                      <a:r>
                        <a:rPr lang="en-US" sz="1100" dirty="0">
                          <a:solidFill>
                            <a:schemeClr val="tx1"/>
                          </a:solidFill>
                          <a:effectLst/>
                          <a:latin typeface="Arial" panose="020B0604020202020204" pitchFamily="34" charset="0"/>
                          <a:ea typeface="宋体" panose="02010600030101010101" pitchFamily="2" charset="-122"/>
                          <a:cs typeface="Arial" panose="020B0604020202020204" pitchFamily="34" charset="0"/>
                        </a:rPr>
                        <a:t>870021</a:t>
                      </a:r>
                      <a:endParaRPr lang="zh-CN" sz="11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bg1">
                        <a:lumMod val="85000"/>
                      </a:schemeClr>
                    </a:solidFill>
                  </a:tcPr>
                </a:tc>
                <a:extLst>
                  <a:ext uri="{0D108BD9-81ED-4DB2-BD59-A6C34878D82A}">
                    <a16:rowId xmlns:a16="http://schemas.microsoft.com/office/drawing/2014/main" xmlns="" val="10010"/>
                  </a:ext>
                </a:extLst>
              </a:tr>
              <a:tr h="0">
                <a:tc>
                  <a:txBody>
                    <a:bodyPr/>
                    <a:lstStyle/>
                    <a:p>
                      <a:pPr algn="l">
                        <a:spcAft>
                          <a:spcPts val="0"/>
                        </a:spcAft>
                      </a:pPr>
                      <a:r>
                        <a:rPr lang="en-US" altLang="zh-CN" sz="1100" dirty="0">
                          <a:effectLst/>
                          <a:latin typeface="Arial" panose="020B0604020202020204" pitchFamily="34" charset="0"/>
                          <a:ea typeface="宋体" panose="02010600030101010101" pitchFamily="2" charset="-122"/>
                          <a:cs typeface="Arial" panose="020B0604020202020204" pitchFamily="34" charset="0"/>
                        </a:rPr>
                        <a:t>10</a:t>
                      </a:r>
                      <a:endParaRPr lang="zh-CN" sz="11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bg1">
                        <a:lumMod val="85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1100" kern="1200" dirty="0">
                          <a:solidFill>
                            <a:schemeClr val="tx1"/>
                          </a:solidFill>
                          <a:effectLst/>
                          <a:latin typeface="Arial" panose="020B0604020202020204" pitchFamily="34" charset="0"/>
                          <a:ea typeface="+mn-ea"/>
                          <a:cs typeface="Arial" panose="020B0604020202020204" pitchFamily="34" charset="0"/>
                        </a:rPr>
                        <a:t>(finished) Study on Management Aspects of 5G Network Sharing</a:t>
                      </a:r>
                      <a:endParaRPr lang="zh-CN" sz="11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bg1">
                        <a:lumMod val="85000"/>
                      </a:schemeClr>
                    </a:solidFill>
                  </a:tcPr>
                </a:tc>
                <a:tc>
                  <a:txBody>
                    <a:bodyPr/>
                    <a:lstStyle/>
                    <a:p>
                      <a:pPr marL="0" algn="l" defTabSz="1219170" rtl="0" eaLnBrk="1" fontAlgn="t" latinLnBrk="0" hangingPunct="1">
                        <a:spcAft>
                          <a:spcPts val="0"/>
                        </a:spcAft>
                      </a:pPr>
                      <a:r>
                        <a:rPr lang="en-US" altLang="zh-CN" sz="1100" kern="1200" dirty="0">
                          <a:solidFill>
                            <a:schemeClr val="tx1"/>
                          </a:solidFill>
                          <a:effectLst/>
                          <a:latin typeface="Arial" panose="020B0604020202020204" pitchFamily="34" charset="0"/>
                          <a:ea typeface="+mn-ea"/>
                          <a:cs typeface="Arial" panose="020B0604020202020204" pitchFamily="34" charset="0"/>
                        </a:rPr>
                        <a:t>FS_MANS</a:t>
                      </a:r>
                      <a:endParaRPr lang="zh-CN" sz="11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bg1">
                        <a:lumMod val="85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11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rPr>
                        <a:t>920018</a:t>
                      </a:r>
                      <a:endParaRPr lang="zh-CN" altLang="zh-CN" sz="11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bg1">
                        <a:lumMod val="85000"/>
                      </a:schemeClr>
                    </a:solidFill>
                  </a:tcPr>
                </a:tc>
                <a:extLst>
                  <a:ext uri="{0D108BD9-81ED-4DB2-BD59-A6C34878D82A}">
                    <a16:rowId xmlns:a16="http://schemas.microsoft.com/office/drawing/2014/main" xmlns="" val="10011"/>
                  </a:ext>
                </a:extLst>
              </a:tr>
              <a:tr h="0">
                <a:tc>
                  <a:txBody>
                    <a:bodyPr/>
                    <a:lstStyle/>
                    <a:p>
                      <a:pPr algn="l">
                        <a:spcAft>
                          <a:spcPts val="0"/>
                        </a:spcAft>
                      </a:pPr>
                      <a:r>
                        <a:rPr lang="en-US" altLang="zh-CN" sz="1100" dirty="0">
                          <a:effectLst/>
                          <a:latin typeface="Arial" panose="020B0604020202020204" pitchFamily="34" charset="0"/>
                          <a:ea typeface="宋体" panose="02010600030101010101" pitchFamily="2" charset="-122"/>
                          <a:cs typeface="Arial" panose="020B0604020202020204" pitchFamily="34" charset="0"/>
                        </a:rPr>
                        <a:t>11</a:t>
                      </a:r>
                      <a:endParaRPr lang="zh-CN" sz="11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bg1">
                        <a:lumMod val="85000"/>
                      </a:schemeClr>
                    </a:solidFill>
                  </a:tcPr>
                </a:tc>
                <a:tc>
                  <a:txBody>
                    <a:bodyPr/>
                    <a:lstStyle/>
                    <a:p>
                      <a:pPr algn="l">
                        <a:spcAft>
                          <a:spcPts val="0"/>
                        </a:spcAft>
                      </a:pPr>
                      <a:r>
                        <a:rPr lang="en-US" sz="1100" dirty="0">
                          <a:solidFill>
                            <a:schemeClr val="tx1"/>
                          </a:solidFill>
                          <a:effectLst/>
                          <a:latin typeface="Arial" panose="020B0604020202020204" pitchFamily="34" charset="0"/>
                          <a:ea typeface="宋体" panose="02010600030101010101" pitchFamily="2" charset="-122"/>
                          <a:cs typeface="Arial" panose="020B0604020202020204" pitchFamily="34" charset="0"/>
                        </a:rPr>
                        <a:t>(finished) Study on network slice management enhancements </a:t>
                      </a:r>
                      <a:endParaRPr lang="zh-CN" sz="11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bg1">
                        <a:lumMod val="85000"/>
                      </a:schemeClr>
                    </a:solidFill>
                  </a:tcPr>
                </a:tc>
                <a:tc>
                  <a:txBody>
                    <a:bodyPr/>
                    <a:lstStyle/>
                    <a:p>
                      <a:pPr algn="l">
                        <a:spcAft>
                          <a:spcPts val="0"/>
                        </a:spcAft>
                      </a:pPr>
                      <a:r>
                        <a:rPr lang="en-US" sz="1100" dirty="0">
                          <a:solidFill>
                            <a:schemeClr val="tx1"/>
                          </a:solidFill>
                          <a:effectLst/>
                          <a:latin typeface="Arial" panose="020B0604020202020204" pitchFamily="34" charset="0"/>
                          <a:ea typeface="宋体" panose="02010600030101010101" pitchFamily="2" charset="-122"/>
                          <a:cs typeface="Arial" panose="020B0604020202020204" pitchFamily="34" charset="0"/>
                        </a:rPr>
                        <a:t>FS_NSMEN</a:t>
                      </a:r>
                      <a:endParaRPr lang="zh-CN" sz="11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bg1">
                        <a:lumMod val="85000"/>
                      </a:schemeClr>
                    </a:solidFill>
                  </a:tcPr>
                </a:tc>
                <a:tc>
                  <a:txBody>
                    <a:bodyPr/>
                    <a:lstStyle/>
                    <a:p>
                      <a:pPr algn="l">
                        <a:spcAft>
                          <a:spcPts val="0"/>
                        </a:spcAft>
                      </a:pPr>
                      <a:r>
                        <a:rPr lang="en-US" sz="1100" dirty="0">
                          <a:solidFill>
                            <a:schemeClr val="tx1"/>
                          </a:solidFill>
                          <a:effectLst/>
                          <a:latin typeface="Arial" panose="020B0604020202020204" pitchFamily="34" charset="0"/>
                          <a:ea typeface="宋体" panose="02010600030101010101" pitchFamily="2" charset="-122"/>
                          <a:cs typeface="Arial" panose="020B0604020202020204" pitchFamily="34" charset="0"/>
                        </a:rPr>
                        <a:t>860022</a:t>
                      </a:r>
                      <a:endParaRPr lang="zh-CN" sz="11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bg1">
                        <a:lumMod val="85000"/>
                      </a:schemeClr>
                    </a:solidFill>
                  </a:tcPr>
                </a:tc>
                <a:extLst>
                  <a:ext uri="{0D108BD9-81ED-4DB2-BD59-A6C34878D82A}">
                    <a16:rowId xmlns:a16="http://schemas.microsoft.com/office/drawing/2014/main" xmlns="" val="10012"/>
                  </a:ext>
                </a:extLst>
              </a:tr>
              <a:tr h="0">
                <a:tc>
                  <a:txBody>
                    <a:bodyPr/>
                    <a:lstStyle/>
                    <a:p>
                      <a:pPr algn="l">
                        <a:spcAft>
                          <a:spcPts val="0"/>
                        </a:spcAft>
                      </a:pPr>
                      <a:r>
                        <a:rPr lang="en-US" altLang="zh-CN" sz="1100" dirty="0">
                          <a:solidFill>
                            <a:schemeClr val="tx1"/>
                          </a:solidFill>
                          <a:effectLst/>
                          <a:latin typeface="Arial" panose="020B0604020202020204" pitchFamily="34" charset="0"/>
                          <a:ea typeface="宋体" panose="02010600030101010101" pitchFamily="2" charset="-122"/>
                          <a:cs typeface="Arial" panose="020B0604020202020204" pitchFamily="34" charset="0"/>
                        </a:rPr>
                        <a:t>12</a:t>
                      </a:r>
                      <a:endParaRPr lang="zh-CN" sz="11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bg1">
                        <a:lumMod val="85000"/>
                      </a:schemeClr>
                    </a:solidFill>
                  </a:tcPr>
                </a:tc>
                <a:tc>
                  <a:txBody>
                    <a:bodyPr/>
                    <a:lstStyle/>
                    <a:p>
                      <a:pPr marL="0" algn="l" defTabSz="1219170" rtl="0" eaLnBrk="1" fontAlgn="t" latinLnBrk="0" hangingPunct="1">
                        <a:spcAft>
                          <a:spcPts val="0"/>
                        </a:spcAft>
                      </a:pPr>
                      <a:r>
                        <a:rPr lang="en-US" altLang="zh-CN" sz="1100" kern="1200" dirty="0" smtClean="0">
                          <a:solidFill>
                            <a:schemeClr val="dk1"/>
                          </a:solidFill>
                          <a:effectLst/>
                          <a:latin typeface="Arial" panose="020B0604020202020204" pitchFamily="34" charset="0"/>
                          <a:ea typeface="+mn-ea"/>
                          <a:cs typeface="Arial" panose="020B0604020202020204" pitchFamily="34" charset="0"/>
                        </a:rPr>
                        <a:t>(finished) </a:t>
                      </a:r>
                      <a:r>
                        <a:rPr lang="en-US" sz="1100" kern="1200" dirty="0" smtClean="0">
                          <a:solidFill>
                            <a:schemeClr val="dk1"/>
                          </a:solidFill>
                          <a:effectLst/>
                          <a:latin typeface="Arial" panose="020B0604020202020204" pitchFamily="34" charset="0"/>
                          <a:ea typeface="宋体" panose="02010600030101010101" pitchFamily="2" charset="-122"/>
                          <a:cs typeface="Arial" panose="020B0604020202020204" pitchFamily="34" charset="0"/>
                        </a:rPr>
                        <a:t>Study </a:t>
                      </a:r>
                      <a:r>
                        <a:rPr lang="en-US" sz="1100" kern="1200" dirty="0">
                          <a:solidFill>
                            <a:schemeClr val="dk1"/>
                          </a:solidFill>
                          <a:effectLst/>
                          <a:latin typeface="Arial" panose="020B0604020202020204" pitchFamily="34" charset="0"/>
                          <a:ea typeface="宋体" panose="02010600030101010101" pitchFamily="2" charset="-122"/>
                          <a:cs typeface="Arial" panose="020B0604020202020204" pitchFamily="34" charset="0"/>
                        </a:rPr>
                        <a:t>on YANG </a:t>
                      </a:r>
                      <a:r>
                        <a:rPr lang="en-US" sz="1100" kern="1200" dirty="0" smtClean="0">
                          <a:solidFill>
                            <a:schemeClr val="dk1"/>
                          </a:solidFill>
                          <a:effectLst/>
                          <a:latin typeface="Arial" panose="020B0604020202020204" pitchFamily="34" charset="0"/>
                          <a:ea typeface="宋体" panose="02010600030101010101" pitchFamily="2" charset="-122"/>
                          <a:cs typeface="Arial" panose="020B0604020202020204" pitchFamily="34" charset="0"/>
                        </a:rPr>
                        <a:t>PUSH</a:t>
                      </a:r>
                      <a:endParaRPr lang="en-US" sz="1100" kern="1200" dirty="0">
                        <a:solidFill>
                          <a:schemeClr val="dk1"/>
                        </a:solidFill>
                        <a:effectLst/>
                        <a:latin typeface="Arial" panose="020B0604020202020204" pitchFamily="34" charset="0"/>
                        <a:ea typeface="宋体" panose="02010600030101010101" pitchFamily="2" charset="-122"/>
                        <a:cs typeface="Arial" panose="020B0604020202020204" pitchFamily="34" charset="0"/>
                      </a:endParaRPr>
                    </a:p>
                  </a:txBody>
                  <a:tcPr marL="4763" marR="4763" marT="4763" marB="0">
                    <a:solidFill>
                      <a:schemeClr val="bg1">
                        <a:lumMod val="85000"/>
                      </a:schemeClr>
                    </a:solidFill>
                  </a:tcPr>
                </a:tc>
                <a:tc>
                  <a:txBody>
                    <a:bodyPr/>
                    <a:lstStyle/>
                    <a:p>
                      <a:pPr marL="0" algn="l" defTabSz="1219170" rtl="0" eaLnBrk="1" fontAlgn="t" latinLnBrk="0" hangingPunct="1">
                        <a:spcAft>
                          <a:spcPts val="0"/>
                        </a:spcAft>
                      </a:pPr>
                      <a:r>
                        <a:rPr lang="en-US" sz="1100" kern="1200" dirty="0">
                          <a:solidFill>
                            <a:schemeClr val="dk1"/>
                          </a:solidFill>
                          <a:effectLst/>
                          <a:latin typeface="Arial" panose="020B0604020202020204" pitchFamily="34" charset="0"/>
                          <a:ea typeface="宋体" panose="02010600030101010101" pitchFamily="2" charset="-122"/>
                          <a:cs typeface="Arial" panose="020B0604020202020204" pitchFamily="34" charset="0"/>
                        </a:rPr>
                        <a:t>FS_YANG</a:t>
                      </a:r>
                    </a:p>
                  </a:txBody>
                  <a:tcPr marL="4763" marR="4763" marT="4763" marB="0">
                    <a:solidFill>
                      <a:schemeClr val="bg1">
                        <a:lumMod val="85000"/>
                      </a:schemeClr>
                    </a:solidFill>
                  </a:tcPr>
                </a:tc>
                <a:tc>
                  <a:txBody>
                    <a:bodyPr/>
                    <a:lstStyle/>
                    <a:p>
                      <a:pPr algn="l">
                        <a:spcAft>
                          <a:spcPts val="0"/>
                        </a:spcAft>
                      </a:pPr>
                      <a:r>
                        <a:rPr lang="en-US" altLang="zh-CN" sz="1100" kern="1200" dirty="0">
                          <a:solidFill>
                            <a:schemeClr val="dk1"/>
                          </a:solidFill>
                          <a:effectLst/>
                          <a:latin typeface="Arial" panose="020B0604020202020204" pitchFamily="34" charset="0"/>
                          <a:ea typeface="宋体" panose="02010600030101010101" pitchFamily="2" charset="-122"/>
                          <a:cs typeface="Arial" panose="020B0604020202020204" pitchFamily="34" charset="0"/>
                        </a:rPr>
                        <a:t>890017</a:t>
                      </a:r>
                      <a:endParaRPr lang="zh-CN" sz="1100" kern="1200" dirty="0">
                        <a:solidFill>
                          <a:schemeClr val="dk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bg1">
                        <a:lumMod val="85000"/>
                      </a:schemeClr>
                    </a:solidFill>
                  </a:tcPr>
                </a:tc>
              </a:tr>
            </a:tbl>
          </a:graphicData>
        </a:graphic>
      </p:graphicFrame>
      <p:sp>
        <p:nvSpPr>
          <p:cNvPr id="17" name="矩形 16"/>
          <p:cNvSpPr/>
          <p:nvPr/>
        </p:nvSpPr>
        <p:spPr>
          <a:xfrm>
            <a:off x="151845" y="953477"/>
            <a:ext cx="5380820" cy="830997"/>
          </a:xfrm>
          <a:prstGeom prst="rect">
            <a:avLst/>
          </a:prstGeom>
        </p:spPr>
        <p:txBody>
          <a:bodyPr wrap="square">
            <a:spAutoFit/>
          </a:bodyPr>
          <a:lstStyle/>
          <a:p>
            <a:r>
              <a:rPr lang="en-US" altLang="zh-CN" sz="1600" b="1" dirty="0">
                <a:solidFill>
                  <a:srgbClr val="0000FF"/>
                </a:solidFill>
                <a:latin typeface="+mn-lt"/>
              </a:rPr>
              <a:t>7</a:t>
            </a:r>
            <a:r>
              <a:rPr lang="en-US" altLang="zh-CN" sz="1600" b="1" dirty="0" smtClean="0">
                <a:solidFill>
                  <a:srgbClr val="0000FF"/>
                </a:solidFill>
                <a:latin typeface="+mn-lt"/>
              </a:rPr>
              <a:t> </a:t>
            </a:r>
            <a:r>
              <a:rPr lang="en-US" altLang="zh-CN" sz="1600" b="1" dirty="0">
                <a:solidFill>
                  <a:srgbClr val="0000FF"/>
                </a:solidFill>
                <a:latin typeface="+mn-lt"/>
              </a:rPr>
              <a:t>ongoing WIs/SIs, 17 finished </a:t>
            </a:r>
            <a:r>
              <a:rPr lang="en-US" altLang="zh-CN" sz="1600" b="1" dirty="0" smtClean="0">
                <a:solidFill>
                  <a:srgbClr val="0000FF"/>
                </a:solidFill>
                <a:latin typeface="+mn-lt"/>
              </a:rPr>
              <a:t>WIs</a:t>
            </a:r>
            <a:r>
              <a:rPr lang="en-US" altLang="zh-CN" sz="1600" b="1" dirty="0">
                <a:solidFill>
                  <a:srgbClr val="0000FF"/>
                </a:solidFill>
                <a:latin typeface="+mn-lt"/>
              </a:rPr>
              <a:t>, 9 finished </a:t>
            </a:r>
            <a:r>
              <a:rPr lang="en-US" altLang="zh-CN" sz="1600" b="1" dirty="0" smtClean="0">
                <a:solidFill>
                  <a:srgbClr val="0000FF"/>
                </a:solidFill>
                <a:latin typeface="+mn-lt"/>
              </a:rPr>
              <a:t>SIs</a:t>
            </a:r>
            <a:endParaRPr lang="en-US" altLang="zh-CN" sz="1600" b="1" dirty="0">
              <a:solidFill>
                <a:srgbClr val="0000FF"/>
              </a:solidFill>
              <a:latin typeface="+mn-lt"/>
            </a:endParaRPr>
          </a:p>
          <a:p>
            <a:pPr marL="285750" indent="-285750">
              <a:buFont typeface="Wingdings" panose="05000000000000000000" pitchFamily="2" charset="2"/>
              <a:buChar char="Ø"/>
            </a:pPr>
            <a:r>
              <a:rPr lang="en-US" altLang="zh-CN" sz="1600" b="1" dirty="0">
                <a:solidFill>
                  <a:srgbClr val="0000FF"/>
                </a:solidFill>
                <a:latin typeface="+mn-lt"/>
              </a:rPr>
              <a:t>7 ongoing WIs, 17 finished WIs</a:t>
            </a:r>
          </a:p>
          <a:p>
            <a:pPr marL="285750" indent="-285750">
              <a:buFont typeface="Wingdings" panose="05000000000000000000" pitchFamily="2" charset="2"/>
              <a:buChar char="Ø"/>
            </a:pPr>
            <a:r>
              <a:rPr lang="en-US" altLang="zh-CN" sz="1600" b="1" dirty="0" smtClean="0">
                <a:solidFill>
                  <a:srgbClr val="0000FF"/>
                </a:solidFill>
                <a:latin typeface="+mn-lt"/>
              </a:rPr>
              <a:t>0 </a:t>
            </a:r>
            <a:r>
              <a:rPr lang="en-US" altLang="zh-CN" sz="1600" b="1" dirty="0">
                <a:solidFill>
                  <a:srgbClr val="0000FF"/>
                </a:solidFill>
                <a:latin typeface="+mn-lt"/>
              </a:rPr>
              <a:t>ongoing SIs, 9 finished </a:t>
            </a:r>
            <a:r>
              <a:rPr lang="en-US" altLang="zh-CN" sz="1600" b="1" dirty="0" smtClean="0">
                <a:solidFill>
                  <a:srgbClr val="0000FF"/>
                </a:solidFill>
                <a:latin typeface="+mn-lt"/>
              </a:rPr>
              <a:t>Sis,3 SIs moved to Rel-18</a:t>
            </a:r>
            <a:endParaRPr lang="en-US" altLang="zh-CN" sz="1600" b="1" dirty="0">
              <a:solidFill>
                <a:srgbClr val="0000FF"/>
              </a:solidFill>
              <a:latin typeface="+mn-lt"/>
            </a:endParaRPr>
          </a:p>
        </p:txBody>
      </p:sp>
    </p:spTree>
    <p:extLst>
      <p:ext uri="{BB962C8B-B14F-4D97-AF65-F5344CB8AC3E}">
        <p14:creationId xmlns:p14="http://schemas.microsoft.com/office/powerpoint/2010/main" val="58041246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10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1000" b="0" i="0" u="none" strike="noStrike" cap="none" normalizeH="0" baseline="0" smtClean="0">
            <a:ln>
              <a:noFill/>
            </a:ln>
            <a:solidFill>
              <a:schemeClr val="tx1"/>
            </a:solidFill>
            <a:effectLst/>
            <a:latin typeface="Arial" charset="0"/>
          </a:defRPr>
        </a:defPPr>
      </a:lstStyle>
    </a:lnDef>
  </a:objectDefaults>
  <a:extraClrSchemeLst>
    <a:extraClrScheme>
      <a:clrScheme name="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175180</TotalTime>
  <Words>5677</Words>
  <Application>Microsoft Office PowerPoint</Application>
  <PresentationFormat>宽屏</PresentationFormat>
  <Paragraphs>1400</Paragraphs>
  <Slides>25</Slides>
  <Notes>4</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25</vt:i4>
      </vt:variant>
    </vt:vector>
  </HeadingPairs>
  <TitlesOfParts>
    <vt:vector size="34" baseType="lpstr">
      <vt:lpstr>MS Mincho</vt:lpstr>
      <vt:lpstr>宋体</vt:lpstr>
      <vt:lpstr>宋体</vt:lpstr>
      <vt:lpstr>微软雅黑</vt:lpstr>
      <vt:lpstr>Arial</vt:lpstr>
      <vt:lpstr>Calibri</vt:lpstr>
      <vt:lpstr>Times New Roman</vt:lpstr>
      <vt:lpstr>Wingdings</vt:lpstr>
      <vt:lpstr>Office Theme</vt:lpstr>
      <vt:lpstr>    SA5 OAM&amp;P Exec Report SA5#141e, 17 – 26 January, 2022 e-meeting </vt:lpstr>
      <vt:lpstr>Incoming LSs(1/2)</vt:lpstr>
      <vt:lpstr>Incoming LSs(2/2)</vt:lpstr>
      <vt:lpstr>Outgoing LSs</vt:lpstr>
      <vt:lpstr>PowerPoint 演示文稿</vt:lpstr>
      <vt:lpstr>PowerPoint 演示文稿</vt:lpstr>
      <vt:lpstr>PowerPoint 演示文稿</vt:lpstr>
      <vt:lpstr>PowerPoint 演示文稿</vt:lpstr>
      <vt:lpstr>Overview of Rel-17 SA5 OAM ongoing WIs/SIs</vt:lpstr>
      <vt:lpstr>Overview of Rel-18 SA5 OAM ongoing WIs/SIs</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List of latest DraftCRs </vt:lpstr>
      <vt:lpstr>Rapporteur calls (draft plan after SA5#141e)</vt:lpstr>
      <vt:lpstr>TRs / TSs to be sent to SA#95-e </vt:lpstr>
      <vt:lpstr>Exception to be sent to SA#95-e </vt:lpstr>
      <vt:lpstr>TRs / TSs to be sent to Edithelp  </vt:lpstr>
      <vt:lpstr>New action items from this meeting</vt:lpstr>
      <vt:lpstr>Thank you!</vt:lpstr>
    </vt:vector>
  </TitlesOfParts>
  <Company>3GPP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Zou Lan</dc:creator>
  <dc:description>© 2009  All rights reserved</dc:description>
  <cp:lastModifiedBy>0214</cp:lastModifiedBy>
  <cp:revision>4250</cp:revision>
  <dcterms:created xsi:type="dcterms:W3CDTF">2008-08-30T09:32:10Z</dcterms:created>
  <dcterms:modified xsi:type="dcterms:W3CDTF">2022-02-14T09:10:00Z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2015_ms_pID_725343">
    <vt:lpwstr>(3)v6/Zpi7/F2gob8zRZ0w4hW2+NV5uuTpN1tM/EZ+OIkKS9dIve7TscSUlaTHEoMQoyMsH/Sac
HMjgW+c3UnNBJoosPBA7jsoKIOxj7NhvNcdX2W24KkAnkr0TZKRfw8+GJz1WTGo8WQeIrGxn
VYqYCLcz3iQ1yrdXCjPMdX2r9h8yx1kTpBVK2VS310RuLHpd+JhRubyUg6wcXqq5LTRPHjZx
rVyEoX4Oyq/bhz34B0</vt:lpwstr>
  </property>
  <property fmtid="{D5CDD505-2E9C-101B-9397-08002B2CF9AE}" pid="3" name="_2015_ms_pID_7253431">
    <vt:lpwstr>Yv3/OcbT7Gf3RAwq54UvjuKk7HoBQw13+RDjJGUuoOVlkQ+2Zr6xZl
TFIh5dPCqWab4rWmRv6xM2dNQ1EgH70tXd52l7nESXNx22yoFHXFxmPtZGmGBhswSe7Q4yLa
U+nR2N1EyBSNXd0Q//YvTzQnzwpacI4J8R+Q9BsOsVjzVHZNpnvKKCxyF3mw5lEYBwPqC3ES
ikxka37mPzjMTWXy2l8baQOMfFP9AGO4vnil</vt:lpwstr>
  </property>
  <property fmtid="{D5CDD505-2E9C-101B-9397-08002B2CF9AE}" pid="4" name="_2015_ms_pID_7253432">
    <vt:lpwstr>9g==</vt:lpwstr>
  </property>
  <property fmtid="{D5CDD505-2E9C-101B-9397-08002B2CF9AE}" pid="5" name="_readonly">
    <vt:lpwstr/>
  </property>
  <property fmtid="{D5CDD505-2E9C-101B-9397-08002B2CF9AE}" pid="6" name="_change">
    <vt:lpwstr/>
  </property>
  <property fmtid="{D5CDD505-2E9C-101B-9397-08002B2CF9AE}" pid="7" name="_full-control">
    <vt:lpwstr/>
  </property>
  <property fmtid="{D5CDD505-2E9C-101B-9397-08002B2CF9AE}" pid="8" name="sflag">
    <vt:lpwstr>1644195581</vt:lpwstr>
  </property>
</Properties>
</file>