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7"/>
  </p:notesMasterIdLst>
  <p:handoutMasterIdLst>
    <p:handoutMasterId r:id="rId28"/>
  </p:handoutMasterIdLst>
  <p:sldIdLst>
    <p:sldId id="303" r:id="rId2"/>
    <p:sldId id="893" r:id="rId3"/>
    <p:sldId id="894" r:id="rId4"/>
    <p:sldId id="670" r:id="rId5"/>
    <p:sldId id="900" r:id="rId6"/>
    <p:sldId id="636" r:id="rId7"/>
    <p:sldId id="726" r:id="rId8"/>
    <p:sldId id="895" r:id="rId9"/>
    <p:sldId id="898" r:id="rId10"/>
    <p:sldId id="896" r:id="rId11"/>
    <p:sldId id="877" r:id="rId12"/>
    <p:sldId id="902" r:id="rId13"/>
    <p:sldId id="903" r:id="rId14"/>
    <p:sldId id="904" r:id="rId15"/>
    <p:sldId id="905" r:id="rId16"/>
    <p:sldId id="906" r:id="rId17"/>
    <p:sldId id="907" r:id="rId18"/>
    <p:sldId id="908" r:id="rId19"/>
    <p:sldId id="891" r:id="rId20"/>
    <p:sldId id="876" r:id="rId21"/>
    <p:sldId id="737" r:id="rId22"/>
    <p:sldId id="859" r:id="rId23"/>
    <p:sldId id="793" r:id="rId24"/>
    <p:sldId id="860" r:id="rId25"/>
    <p:sldId id="704" r:id="rId26"/>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116" d="100"/>
          <a:sy n="116" d="100"/>
        </p:scale>
        <p:origin x="100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2/10/2022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2/10/2022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S5-221006, SA5#141e,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17</a:t>
            </a:r>
            <a:r>
              <a:rPr lang="en-US" sz="1100" b="1" spc="300" dirty="0" smtClean="0">
                <a:ea typeface="+mn-ea"/>
                <a:cs typeface="Arial" panose="020B0604020202020204" pitchFamily="34" charset="0"/>
              </a:rPr>
              <a:t>– 26 </a:t>
            </a:r>
            <a:r>
              <a:rPr lang="en-US" altLang="zh-CN" sz="1100" b="1" spc="300" dirty="0" smtClean="0">
                <a:ea typeface="+mn-ea"/>
                <a:cs typeface="Arial" panose="020B0604020202020204" pitchFamily="34" charset="0"/>
              </a:rPr>
              <a:t>January</a:t>
            </a:r>
            <a:r>
              <a:rPr lang="en-US" sz="1100" b="1" spc="300" dirty="0" smtClean="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1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057.zip" TargetMode="External"/><Relationship Id="rId3" Type="http://schemas.openxmlformats.org/officeDocument/2006/relationships/hyperlink" Target="file:///D:\2022%25E5%25B9%25B4%25E5%25B7%25A5%25E4%25BD%259C\%25E6%25A0%2587%25E5%2587%2586%25E5%25B7%25A5%25E4%25BD%259C\3GPP\SA5#141e\docs\S5-221583.zip" TargetMode="External"/><Relationship Id="rId7" Type="http://schemas.openxmlformats.org/officeDocument/2006/relationships/hyperlink" Target="file:///D:\2022%25E5%25B9%25B4%25E5%25B7%25A5%25E4%25BD%259C\%25E6%25A0%2587%25E5%2587%2586%25E5%25B7%25A5%25E4%25BD%259C\3GPP\SA5#141e\docs\S5-221056.zip" TargetMode="External"/><Relationship Id="rId2" Type="http://schemas.openxmlformats.org/officeDocument/2006/relationships/hyperlink" Target="file:///D:\2022%25E5%25B9%25B4%25E5%25B7%25A5%25E4%25BD%259C\%25E6%25A0%2587%25E5%2587%2586%25E5%25B7%25A5%25E4%25BD%259C\3GPP\SA5#141e\docs\S5-221088.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55.zip" TargetMode="External"/><Relationship Id="rId5" Type="http://schemas.openxmlformats.org/officeDocument/2006/relationships/hyperlink" Target="file:///D:\2022%25E5%25B9%25B4%25E5%25B7%25A5%25E4%25BD%259C\%25E6%25A0%2587%25E5%2587%2586%25E5%25B7%25A5%25E4%25BD%259C\3GPP\SA5#141e\docs\S5-221574.zip" TargetMode="External"/><Relationship Id="rId4" Type="http://schemas.openxmlformats.org/officeDocument/2006/relationships/hyperlink" Target="file:///D:\2022%25E5%25B9%25B4%25E5%25B7%25A5%25E4%25BD%259C\%25E6%25A0%2587%25E5%2587%2586%25E5%25B7%25A5%25E4%25BD%259C\3GPP\SA5#141e\docs\S5-221573.zip" TargetMode="External"/><Relationship Id="rId9" Type="http://schemas.openxmlformats.org/officeDocument/2006/relationships/hyperlink" Target="file:///D:\2022%25E5%25B9%25B4%25E5%25B7%25A5%25E4%25BD%259C\%25E6%25A0%2587%25E5%2587%2586%25E5%25B7%25A5%25E4%25BD%259C\3GPP\SA5#141e\docs\S5-221762.zip"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766.zip" TargetMode="External"/><Relationship Id="rId3" Type="http://schemas.openxmlformats.org/officeDocument/2006/relationships/hyperlink" Target="file:///D:\2022%25E5%25B9%25B4%25E5%25B7%25A5%25E4%25BD%259C\%25E6%25A0%2587%25E5%2587%2586%25E5%25B7%25A5%25E4%25BD%259C\3GPP\SA5#141e\docs\S5-221577.zip" TargetMode="External"/><Relationship Id="rId7" Type="http://schemas.openxmlformats.org/officeDocument/2006/relationships/hyperlink" Target="file:///D:\2022%25E5%25B9%25B4%25E5%25B7%25A5%25E4%25BD%259C\%25E6%25A0%2587%25E5%2587%2586%25E5%25B7%25A5%25E4%25BD%259C\3GPP\SA5#141e\docs\S5-221761.zip" TargetMode="External"/><Relationship Id="rId2" Type="http://schemas.openxmlformats.org/officeDocument/2006/relationships/hyperlink" Target="file:///D:\2022%25E5%25B9%25B4%25E5%25B7%25A5%25E4%25BD%259C\%25E6%25A0%2587%25E5%2587%2586%25E5%25B7%25A5%25E4%25BD%259C\3GPP\SA5#141e\docs\S5-221763.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72.zip" TargetMode="External"/><Relationship Id="rId5" Type="http://schemas.openxmlformats.org/officeDocument/2006/relationships/hyperlink" Target="file:///D:\2022%25E5%25B9%25B4%25E5%25B7%25A5%25E4%25BD%259C\%25E6%25A0%2587%25E5%2587%2586%25E5%25B7%25A5%25E4%25BD%259C\3GPP\SA5#141e\docs\S5-221765.zip" TargetMode="External"/><Relationship Id="rId4" Type="http://schemas.openxmlformats.org/officeDocument/2006/relationships/hyperlink" Target="file:///D:\2022%25E5%25B9%25B4%25E5%25B7%25A5%25E4%25BD%259C\%25E6%25A0%2587%25E5%2587%2586%25E5%25B7%25A5%25E4%25BD%259C\3GPP\SA5#141e\docs\S5-221764.zip" TargetMode="External"/><Relationship Id="rId9" Type="http://schemas.openxmlformats.org/officeDocument/2006/relationships/hyperlink" Target="file:///D:\2022%25E5%25B9%25B4%25E5%25B7%25A5%25E4%25BD%259C\%25E6%25A0%2587%25E5%2587%2586%25E5%25B7%25A5%25E4%25BD%259C\3GPP\SA5#141e\docs\S5-221711.zip"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057.zip" TargetMode="External"/><Relationship Id="rId3" Type="http://schemas.openxmlformats.org/officeDocument/2006/relationships/hyperlink" Target="file:///D:\2022%25E5%25B9%25B4%25E5%25B7%25A5%25E4%25BD%259C\%25E6%25A0%2587%25E5%2587%2586%25E5%25B7%25A5%25E4%25BD%259C\3GPP\SA5#141e\docs\S5-221583.zip" TargetMode="External"/><Relationship Id="rId7" Type="http://schemas.openxmlformats.org/officeDocument/2006/relationships/hyperlink" Target="file:///D:\2022%25E5%25B9%25B4%25E5%25B7%25A5%25E4%25BD%259C\%25E6%25A0%2587%25E5%2587%2586%25E5%25B7%25A5%25E4%25BD%259C\3GPP\SA5#141e\docs\S5-221056.zip" TargetMode="External"/><Relationship Id="rId2" Type="http://schemas.openxmlformats.org/officeDocument/2006/relationships/hyperlink" Target="file:///D:\2022%25E5%25B9%25B4%25E5%25B7%25A5%25E4%25BD%259C\%25E6%25A0%2587%25E5%2587%2586%25E5%25B7%25A5%25E4%25BD%259C\3GPP\SA5#141e\docs\S5-221088.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55.zip" TargetMode="External"/><Relationship Id="rId5" Type="http://schemas.openxmlformats.org/officeDocument/2006/relationships/hyperlink" Target="file:///D:\2022%25E5%25B9%25B4%25E5%25B7%25A5%25E4%25BD%259C\%25E6%25A0%2587%25E5%2587%2586%25E5%25B7%25A5%25E4%25BD%259C\3GPP\SA5#141e\docs\S5-221574.zip" TargetMode="External"/><Relationship Id="rId4" Type="http://schemas.openxmlformats.org/officeDocument/2006/relationships/hyperlink" Target="file:///D:\2022%25E5%25B9%25B4%25E5%25B7%25A5%25E4%25BD%259C\%25E6%25A0%2587%25E5%2587%2586%25E5%25B7%25A5%25E4%25BD%259C\3GPP\SA5#141e\docs\S5-221573.zip" TargetMode="External"/><Relationship Id="rId9" Type="http://schemas.openxmlformats.org/officeDocument/2006/relationships/hyperlink" Target="file:///D:\2022%25E5%25B9%25B4%25E5%25B7%25A5%25E4%25BD%259C\%25E6%25A0%2587%25E5%2587%2586%25E5%25B7%25A5%25E4%25BD%259C\3GPP\SA5#141e\docs\S5-221762.zi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499.zip" TargetMode="External"/><Relationship Id="rId3" Type="http://schemas.openxmlformats.org/officeDocument/2006/relationships/hyperlink" Target="file:///D:\2022%25E5%25B9%25B4%25E5%25B7%25A5%25E4%25BD%259C\%25E6%25A0%2587%25E5%2587%2586%25E5%25B7%25A5%25E4%25BD%259C\3GPP\SA5#141e\docs\S5-221738.zip" TargetMode="External"/><Relationship Id="rId7" Type="http://schemas.openxmlformats.org/officeDocument/2006/relationships/hyperlink" Target="file:///D:\2022%25E5%25B9%25B4%25E5%25B7%25A5%25E4%25BD%259C\%25E6%25A0%2587%25E5%2587%2586%25E5%25B7%25A5%25E4%25BD%259C\3GPP\SA5#141e\docs\S5-221295.zi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400.zip" TargetMode="External"/><Relationship Id="rId5" Type="http://schemas.openxmlformats.org/officeDocument/2006/relationships/hyperlink" Target="file:///D:\2022%25E5%25B9%25B4%25E5%25B7%25A5%25E4%25BD%259C\%25E6%25A0%2587%25E5%2587%2586%25E5%25B7%25A5%25E4%25BD%259C\3GPP\SA5#141e\docs\S5-221590.zip" TargetMode="External"/><Relationship Id="rId10" Type="http://schemas.openxmlformats.org/officeDocument/2006/relationships/hyperlink" Target="file:///D:\2022%25E5%25B9%25B4%25E5%25B7%25A5%25E4%25BD%259C\%25E6%25A0%2587%25E5%2587%2586%25E5%25B7%25A5%25E4%25BD%259C\3GPP\SA5#141e\docs\S5-221767.zip" TargetMode="External"/><Relationship Id="rId4" Type="http://schemas.openxmlformats.org/officeDocument/2006/relationships/hyperlink" Target="file:///D:\2022%25E5%25B9%25B4%25E5%25B7%25A5%25E4%25BD%259C\%25E6%25A0%2587%25E5%2587%2586%25E5%25B7%25A5%25E4%25BD%259C\3GPP\SA5#141e\docs\S5-221576.zip" TargetMode="External"/><Relationship Id="rId9" Type="http://schemas.openxmlformats.org/officeDocument/2006/relationships/hyperlink" Target="file:///D:\2022%25E5%25B9%25B4%25E5%25B7%25A5%25E4%25BD%259C\%25E6%25A0%2587%25E5%2587%2586%25E5%25B7%25A5%25E4%25BD%259C\3GPP\SA5#141e\docs\S5-221740.zi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507.zip" TargetMode="External"/><Relationship Id="rId13" Type="http://schemas.openxmlformats.org/officeDocument/2006/relationships/hyperlink" Target="file:///D:\2022%25E5%25B9%25B4%25E5%25B7%25A5%25E4%25BD%259C\%25E6%25A0%2587%25E5%2587%2586%25E5%25B7%25A5%25E4%25BD%259C\3GPP\SA5#141e\docs\S5-221513.zip" TargetMode="External"/><Relationship Id="rId3" Type="http://schemas.openxmlformats.org/officeDocument/2006/relationships/hyperlink" Target="file:///D:\2022%25E5%25B9%25B4%25E5%25B7%25A5%25E4%25BD%259C\%25E6%25A0%2587%25E5%2587%2586%25E5%25B7%25A5%25E4%25BD%259C\3GPP\SA5#141e\docs\S5-221552.zip" TargetMode="External"/><Relationship Id="rId7" Type="http://schemas.openxmlformats.org/officeDocument/2006/relationships/hyperlink" Target="file:///D:\2022%25E5%25B9%25B4%25E5%25B7%25A5%25E4%25BD%259C\%25E6%25A0%2587%25E5%2587%2586%25E5%25B7%25A5%25E4%25BD%259C\3GPP\SA5#141e\docs\S5-221506.zip" TargetMode="External"/><Relationship Id="rId12" Type="http://schemas.openxmlformats.org/officeDocument/2006/relationships/hyperlink" Target="file:///D:\2022%25E5%25B9%25B4%25E5%25B7%25A5%25E4%25BD%259C\%25E6%25A0%2587%25E5%2587%2586%25E5%25B7%25A5%25E4%25BD%259C\3GPP\SA5#141e\docs\S5-221512.zi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53.zip" TargetMode="External"/><Relationship Id="rId11" Type="http://schemas.openxmlformats.org/officeDocument/2006/relationships/hyperlink" Target="file:///D:\2022%25E5%25B9%25B4%25E5%25B7%25A5%25E4%25BD%259C\%25E6%25A0%2587%25E5%2587%2586%25E5%25B7%25A5%25E4%25BD%259C\3GPP\SA5#141e\docs\S5-221511.zip" TargetMode="External"/><Relationship Id="rId5" Type="http://schemas.openxmlformats.org/officeDocument/2006/relationships/hyperlink" Target="file:///D:\2022%25E5%25B9%25B4%25E5%25B7%25A5%25E4%25BD%259C\%25E6%25A0%2587%25E5%2587%2586%25E5%25B7%25A5%25E4%25BD%259C\3GPP\SA5#141e\docs\S5-221510.zip" TargetMode="External"/><Relationship Id="rId10" Type="http://schemas.openxmlformats.org/officeDocument/2006/relationships/hyperlink" Target="file:///D:\2022%25E5%25B9%25B4%25E5%25B7%25A5%25E4%25BD%259C\%25E6%25A0%2587%25E5%2587%2586%25E5%25B7%25A5%25E4%25BD%259C\3GPP\SA5#141e\docs\S5-221509.zip" TargetMode="External"/><Relationship Id="rId4" Type="http://schemas.openxmlformats.org/officeDocument/2006/relationships/hyperlink" Target="file:///D:\2022%25E5%25B9%25B4%25E5%25B7%25A5%25E4%25BD%259C\%25E6%25A0%2587%25E5%2587%2586%25E5%25B7%25A5%25E4%25BD%259C\3GPP\SA5#141e\docs\S5-221554.zip" TargetMode="External"/><Relationship Id="rId9" Type="http://schemas.openxmlformats.org/officeDocument/2006/relationships/hyperlink" Target="file:///D:\2022%25E5%25B9%25B4%25E5%25B7%25A5%25E4%25BD%259C\%25E6%25A0%2587%25E5%2587%2586%25E5%25B7%25A5%25E4%25BD%259C\3GPP\SA5#141e\docs\S5-221508.zip" TargetMode="External"/><Relationship Id="rId14" Type="http://schemas.openxmlformats.org/officeDocument/2006/relationships/hyperlink" Target="file:///D:\2022%25E5%25B9%25B4%25E5%25B7%25A5%25E4%25BD%259C\%25E6%25A0%2587%25E5%2587%2586%25E5%25B7%25A5%25E4%25BD%259C\3GPP\SA5#141e\docs\S5-221514.zi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D:\2022%25E5%25B9%25B4%25E5%25B7%25A5%25E4%25BD%259C\%25E6%25A0%2587%25E5%2587%2586%25E5%25B7%25A5%25E4%25BD%259C\3GPP\SA5#141e\docs\S5-221173.zi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39.zip" TargetMode="External"/><Relationship Id="rId5" Type="http://schemas.openxmlformats.org/officeDocument/2006/relationships/hyperlink" Target="file:///D:\2022%25E5%25B9%25B4%25E5%25B7%25A5%25E4%25BD%259C\%25E6%25A0%2587%25E5%2587%2586%25E5%25B7%25A5%25E4%25BD%259C\3GPP\SA5#141e\docs\S5-221589.zip" TargetMode="External"/><Relationship Id="rId4" Type="http://schemas.openxmlformats.org/officeDocument/2006/relationships/hyperlink" Target="file:///D:\2022%25E5%25B9%25B4%25E5%25B7%25A5%25E4%25BD%259C\%25E6%25A0%2587%25E5%2587%2586%25E5%25B7%25A5%25E4%25BD%259C\3GPP\SA5#141e\docs\S5-221537.zi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SA5#141e, 17 – 26 </a:t>
            </a:r>
            <a:r>
              <a:rPr lang="en-US" altLang="zh-CN" sz="2400" dirty="0" smtClean="0">
                <a:latin typeface="Arial" pitchFamily="34" charset="0"/>
              </a:rPr>
              <a:t>January</a:t>
            </a:r>
            <a:r>
              <a:rPr lang="en-US" sz="2400" dirty="0" smtClean="0">
                <a:latin typeface="Arial" pitchFamily="34" charset="0"/>
              </a:rPr>
              <a:t>, 2022</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a:t>
            </a:r>
            <a:r>
              <a:rPr lang="en-US" altLang="zh-CN" sz="3600" dirty="0" smtClean="0"/>
              <a:t>Rel-18 </a:t>
            </a:r>
            <a:r>
              <a:rPr lang="en-US" sz="3600" dirty="0" smtClean="0"/>
              <a:t>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1709031509"/>
              </p:ext>
            </p:extLst>
          </p:nvPr>
        </p:nvGraphicFramePr>
        <p:xfrm>
          <a:off x="6449569" y="4207442"/>
          <a:ext cx="5634891" cy="2142716"/>
        </p:xfrm>
        <a:graphic>
          <a:graphicData uri="http://schemas.openxmlformats.org/drawingml/2006/table">
            <a:tbl>
              <a:tblPr>
                <a:tableStyleId>{5C22544A-7EE6-4342-B048-85BDC9FD1C3A}</a:tableStyleId>
              </a:tblPr>
              <a:tblGrid>
                <a:gridCol w="269604"/>
                <a:gridCol w="2050956"/>
                <a:gridCol w="994608"/>
                <a:gridCol w="736270"/>
                <a:gridCol w="736270"/>
                <a:gridCol w="847183"/>
              </a:tblGrid>
              <a:tr h="345882">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smtClean="0">
                          <a:solidFill>
                            <a:schemeClr val="dk1"/>
                          </a:solidFill>
                          <a:effectLst/>
                          <a:latin typeface="Arial" panose="020B0604020202020204" pitchFamily="34" charset="0"/>
                          <a:ea typeface="+mn-ea"/>
                          <a:cs typeface="Arial" panose="020B0604020202020204" pitchFamily="34" charset="0"/>
                        </a:rPr>
                        <a:t>Rel-18 </a:t>
                      </a:r>
                      <a:r>
                        <a:rPr lang="en-GB" sz="1200" b="1" kern="1200" dirty="0">
                          <a:solidFill>
                            <a:schemeClr val="dk1"/>
                          </a:solidFill>
                          <a:effectLst/>
                          <a:latin typeface="Arial" panose="020B0604020202020204" pitchFamily="34" charset="0"/>
                          <a:ea typeface="+mn-ea"/>
                          <a:cs typeface="Arial" panose="020B0604020202020204" pitchFamily="34" charset="0"/>
                        </a:rPr>
                        <a:t>Operations, Administration, Maintenance and Provisioning (OAM&amp;P</a:t>
                      </a:r>
                      <a:r>
                        <a:rPr lang="en-GB" sz="1200" b="1" kern="1200" dirty="0" smtClean="0">
                          <a:solidFill>
                            <a:schemeClr val="dk1"/>
                          </a:solidFill>
                          <a:effectLst/>
                          <a:latin typeface="Arial" panose="020B0604020202020204" pitchFamily="34" charset="0"/>
                          <a:ea typeface="+mn-ea"/>
                          <a:cs typeface="Arial" panose="020B0604020202020204" pitchFamily="34" charset="0"/>
                        </a:rPr>
                        <a:t>)</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endParaRPr lang="zh-CN" altLang="en-US"/>
                    </a:p>
                  </a:txBody>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smtClean="0">
                          <a:effectLst/>
                          <a:latin typeface="Arial" panose="020B0604020202020204" pitchFamily="34" charset="0"/>
                          <a:ea typeface="+mn-ea"/>
                          <a:cs typeface="Arial" panose="020B0604020202020204" pitchFamily="34" charset="0"/>
                        </a:rPr>
                        <a:t>Intelligence and Automation</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21</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050" kern="120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940030</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smtClean="0">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smtClean="0">
                          <a:solidFill>
                            <a:srgbClr val="000000"/>
                          </a:solidFill>
                          <a:effectLst/>
                          <a:latin typeface="Arial" panose="020B0604020202020204" pitchFamily="34" charset="0"/>
                          <a:ea typeface="+mn-ea"/>
                          <a:cs typeface="Arial" panose="020B0604020202020204" pitchFamily="34" charset="0"/>
                        </a:rPr>
                        <a:t>Ericsson </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rgbClr val="000000"/>
                          </a:solidFill>
                          <a:effectLst/>
                          <a:latin typeface="Arial" panose="020B0604020202020204" pitchFamily="34" charset="0"/>
                          <a:ea typeface="+mn-ea"/>
                          <a:cs typeface="Arial" panose="020B0604020202020204" pitchFamily="34" charset="0"/>
                        </a:rPr>
                        <a:t>NSRULE</a:t>
                      </a: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940045</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SP-211449</a:t>
                      </a: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Enhancement of 5G  Advanced NRM features</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Nokia</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err="1" smtClean="0">
                          <a:solidFill>
                            <a:srgbClr val="000000"/>
                          </a:solidFill>
                          <a:effectLst/>
                          <a:latin typeface="Arial" panose="020B0604020202020204" pitchFamily="34" charset="0"/>
                          <a:ea typeface="+mn-ea"/>
                          <a:cs typeface="Arial" panose="020B0604020202020204" pitchFamily="34" charset="0"/>
                        </a:rPr>
                        <a:t>eAdNRM</a:t>
                      </a:r>
                      <a:r>
                        <a:rPr lang="en-US" altLang="zh-CN" sz="1050" kern="1200" dirty="0" smtClean="0">
                          <a:solidFill>
                            <a:srgbClr val="000000"/>
                          </a:solidFill>
                          <a:effectLst/>
                          <a:latin typeface="Arial" panose="020B0604020202020204" pitchFamily="34" charset="0"/>
                          <a:ea typeface="+mn-ea"/>
                          <a:cs typeface="Arial" panose="020B0604020202020204" pitchFamily="34" charset="0"/>
                        </a:rPr>
                        <a:t> </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5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chemeClr val="tx1"/>
                          </a:solidFill>
                          <a:effectLst/>
                          <a:latin typeface="Arial" panose="020B0604020202020204" pitchFamily="34" charset="0"/>
                          <a:ea typeface="+mn-ea"/>
                          <a:cs typeface="Arial" panose="020B0604020202020204" pitchFamily="34" charset="0"/>
                        </a:rPr>
                        <a:t>S5-221510</a:t>
                      </a:r>
                      <a:endParaRPr lang="zh-CN"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85159">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Enhancements of EE for 5G Phase 2</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Orange</a:t>
                      </a:r>
                      <a:endParaRPr lang="zh-CN"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EE5GPLUS_Ph2</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940037</a:t>
                      </a:r>
                      <a:endParaRPr lang="zh-CN" altLang="en-US" sz="105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50" kern="1200" dirty="0" smtClean="0">
                          <a:solidFill>
                            <a:srgbClr val="000000"/>
                          </a:solidFill>
                          <a:effectLst/>
                          <a:latin typeface="Arial" panose="020B0604020202020204" pitchFamily="34" charset="0"/>
                          <a:ea typeface="+mn-ea"/>
                          <a:cs typeface="Arial" panose="020B0604020202020204" pitchFamily="34" charset="0"/>
                        </a:rPr>
                        <a:t>SP-211441</a:t>
                      </a: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578461194"/>
              </p:ext>
            </p:extLst>
          </p:nvPr>
        </p:nvGraphicFramePr>
        <p:xfrm>
          <a:off x="90657" y="825440"/>
          <a:ext cx="6303595" cy="5520690"/>
        </p:xfrm>
        <a:graphic>
          <a:graphicData uri="http://schemas.openxmlformats.org/drawingml/2006/table">
            <a:tbl>
              <a:tblPr>
                <a:tableStyleId>{5C22544A-7EE6-4342-B048-85BDC9FD1C3A}</a:tableStyleId>
              </a:tblPr>
              <a:tblGrid>
                <a:gridCol w="263574"/>
                <a:gridCol w="2515281"/>
                <a:gridCol w="1070707"/>
                <a:gridCol w="828431"/>
                <a:gridCol w="789568"/>
                <a:gridCol w="836034"/>
              </a:tblGrid>
              <a:tr h="249170">
                <a:tc>
                  <a:txBody>
                    <a:bodyPr/>
                    <a:lstStyle/>
                    <a:p>
                      <a:pPr algn="l">
                        <a:spcAft>
                          <a:spcPts val="0"/>
                        </a:spcAft>
                      </a:pPr>
                      <a:endParaRPr lang="zh-CN" sz="16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5">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smtClean="0">
                          <a:effectLst/>
                          <a:latin typeface="Arial" panose="020B0604020202020204" pitchFamily="34" charset="0"/>
                          <a:ea typeface="+mn-ea"/>
                          <a:cs typeface="Arial" panose="020B0604020202020204" pitchFamily="34" charset="0"/>
                        </a:rPr>
                        <a:t>Intelligence and Automation</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1</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dirty="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err="1" smtClean="0">
                          <a:latin typeface="Arial" panose="020B0604020202020204" pitchFamily="34" charset="0"/>
                          <a:cs typeface="Arial" panose="020B0604020202020204" pitchFamily="34" charset="0"/>
                        </a:rPr>
                        <a:t>FS_eANL</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940042</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0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62923">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2</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FS_ANLEVA</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940041</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Arial" panose="020B0604020202020204" pitchFamily="34" charset="0"/>
                          <a:ea typeface="+mn-ea"/>
                          <a:cs typeface="Arial" panose="020B0604020202020204" pitchFamily="34" charset="0"/>
                        </a:rPr>
                        <a:t>SP-211445</a:t>
                      </a:r>
                      <a:endParaRPr lang="zh-CN"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3</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dirty="0" smtClean="0">
                          <a:solidFill>
                            <a:srgbClr val="000000"/>
                          </a:solidFill>
                          <a:effectLst/>
                          <a:latin typeface="Arial" panose="020B0604020202020204" pitchFamily="34" charset="0"/>
                          <a:ea typeface="+mn-ea"/>
                          <a:cs typeface="Arial" panose="020B0604020202020204" pitchFamily="34" charset="0"/>
                        </a:rPr>
                        <a:t>Huawei, Ericsson</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err="1" smtClean="0">
                          <a:solidFill>
                            <a:schemeClr val="dk1"/>
                          </a:solidFill>
                          <a:latin typeface="Arial" panose="020B0604020202020204" pitchFamily="34" charset="0"/>
                          <a:ea typeface="+mn-ea"/>
                          <a:cs typeface="Arial" panose="020B0604020202020204" pitchFamily="34" charset="0"/>
                        </a:rPr>
                        <a:t>FS_eIDMS_MN</a:t>
                      </a:r>
                      <a:endParaRPr lang="zh-CN" altLang="en-US" sz="10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940046</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kern="1200" dirty="0" smtClean="0">
                          <a:solidFill>
                            <a:schemeClr val="dk1"/>
                          </a:solidFill>
                          <a:latin typeface="Arial" panose="020B0604020202020204" pitchFamily="34" charset="0"/>
                          <a:ea typeface="+mn-ea"/>
                          <a:cs typeface="Arial" panose="020B0604020202020204" pitchFamily="34" charset="0"/>
                        </a:rPr>
                        <a:t>SP-211450</a:t>
                      </a:r>
                      <a:endParaRPr lang="zh-CN"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4</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effectLst/>
                          <a:latin typeface="Arial" panose="020B0604020202020204" pitchFamily="34" charset="0"/>
                          <a:ea typeface="+mn-ea"/>
                          <a:cs typeface="Arial" panose="020B0604020202020204" pitchFamily="34" charset="0"/>
                        </a:rPr>
                        <a:t>Study</a:t>
                      </a:r>
                      <a:r>
                        <a:rPr lang="en-US" altLang="zh-CN" sz="1000" baseline="0" dirty="0" smtClean="0">
                          <a:effectLst/>
                          <a:latin typeface="Arial" panose="020B0604020202020204" pitchFamily="34" charset="0"/>
                          <a:ea typeface="+mn-ea"/>
                          <a:cs typeface="Arial" panose="020B0604020202020204" pitchFamily="34" charset="0"/>
                        </a:rPr>
                        <a:t> </a:t>
                      </a:r>
                      <a:r>
                        <a:rPr lang="en-US" altLang="zh-CN" sz="1000" dirty="0" smtClean="0">
                          <a:effectLst/>
                          <a:latin typeface="Arial" panose="020B0604020202020204" pitchFamily="34" charset="0"/>
                          <a:ea typeface="+mn-ea"/>
                          <a:cs typeface="Arial" panose="020B0604020202020204" pitchFamily="34" charset="0"/>
                        </a:rPr>
                        <a:t>on intent-driven management for network slicing</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Ericsson, 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FS_IDNSMN</a:t>
                      </a:r>
                      <a:endParaRPr lang="zh-CN" altLang="en-US" sz="10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S5-221513</a:t>
                      </a:r>
                      <a:endParaRPr lang="zh-CN"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5</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FS_AIML_MGMT</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940039</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SP-211443</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1000" kern="1200" dirty="0" smtClean="0">
                          <a:solidFill>
                            <a:schemeClr val="dk1"/>
                          </a:solidFill>
                          <a:effectLst/>
                          <a:latin typeface="Arial" panose="020B0604020202020204" pitchFamily="34" charset="0"/>
                          <a:ea typeface="+mn-ea"/>
                          <a:cs typeface="Arial" panose="020B0604020202020204" pitchFamily="34" charset="0"/>
                        </a:rPr>
                        <a:t>6</a:t>
                      </a:r>
                      <a:endParaRPr lang="zh-CN" sz="10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10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smtClean="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FS_MANWDAF</a:t>
                      </a:r>
                      <a:endParaRPr lang="zh-CN" sz="10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940034</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chemeClr val="dk1"/>
                          </a:solidFill>
                          <a:latin typeface="Arial" panose="020B0604020202020204" pitchFamily="34" charset="0"/>
                          <a:ea typeface="+mn-ea"/>
                          <a:cs typeface="Arial" panose="020B0604020202020204" pitchFamily="34" charset="0"/>
                        </a:rPr>
                        <a:t>SP-211435</a:t>
                      </a:r>
                      <a:endParaRPr lang="zh-CN" altLang="en-US" sz="10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158563">
                <a:tc gridSpan="6">
                  <a:txBody>
                    <a:bodyPr/>
                    <a:lstStyle/>
                    <a:p>
                      <a:pPr algn="l">
                        <a:spcAft>
                          <a:spcPts val="0"/>
                        </a:spcAft>
                      </a:pPr>
                      <a:r>
                        <a:rPr lang="en-US" altLang="zh-CN" sz="1000" b="1" dirty="0" smtClean="0">
                          <a:effectLst/>
                          <a:latin typeface="Arial" panose="020B0604020202020204" pitchFamily="34" charset="0"/>
                          <a:ea typeface="+mn-ea"/>
                          <a:cs typeface="Arial" panose="020B0604020202020204" pitchFamily="34" charset="0"/>
                        </a:rPr>
                        <a:t>Management Architecture and Mechanisms</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7</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Huawei, Ericsson</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err="1" smtClean="0">
                          <a:solidFill>
                            <a:schemeClr val="tx1"/>
                          </a:solidFill>
                          <a:effectLst/>
                          <a:latin typeface="Arial" panose="020B0604020202020204" pitchFamily="34" charset="0"/>
                          <a:ea typeface="+mn-ea"/>
                          <a:cs typeface="Arial" panose="020B0604020202020204" pitchFamily="34" charset="0"/>
                        </a:rPr>
                        <a:t>FS_eSBMA</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000" kern="1200" dirty="0" smtClean="0">
                          <a:solidFill>
                            <a:schemeClr val="tx1"/>
                          </a:solidFill>
                          <a:effectLst/>
                          <a:latin typeface="Arial" panose="020B0604020202020204" pitchFamily="34" charset="0"/>
                          <a:ea typeface="+mn-ea"/>
                          <a:cs typeface="Arial" panose="020B0604020202020204" pitchFamily="34" charset="0"/>
                        </a:rPr>
                        <a:t>910031</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SP-211451</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8</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Nokia</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FS_BSEE</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S5-221506</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9</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err="1" smtClean="0">
                          <a:solidFill>
                            <a:schemeClr val="tx1"/>
                          </a:solidFill>
                          <a:effectLst/>
                          <a:latin typeface="Arial" panose="020B0604020202020204" pitchFamily="34" charset="0"/>
                          <a:ea typeface="+mn-ea"/>
                          <a:cs typeface="Arial" panose="020B0604020202020204" pitchFamily="34" charset="0"/>
                        </a:rPr>
                        <a:t>FS_URLLC_Mgt</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S5-221507</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10</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Management Aspect of User Plane Enhancement </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 Mobile</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FS_MAUPE</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S5-221509</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11</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a:t>
                      </a:r>
                      <a:r>
                        <a:rPr lang="en-US" altLang="zh-CN" sz="1000" kern="1200" baseline="0" dirty="0" smtClean="0">
                          <a:solidFill>
                            <a:schemeClr val="tx1"/>
                          </a:solidFill>
                          <a:effectLst/>
                          <a:latin typeface="Arial" panose="020B0604020202020204" pitchFamily="34" charset="0"/>
                          <a:ea typeface="+mn-ea"/>
                          <a:cs typeface="Arial" panose="020B0604020202020204" pitchFamily="34" charset="0"/>
                        </a:rPr>
                        <a:t> Mobile</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 _MCNF</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S5-221511</a:t>
                      </a:r>
                      <a:endParaRPr lang="zh-CN" alt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12</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Study on Management Aspect Enhancement of 5G MOCN Network Sharing</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10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FS_MANS_phase2</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10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S5-221512</a:t>
                      </a:r>
                      <a:endParaRPr lang="zh-CN" altLang="en-US" sz="10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13</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910028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SP-211427</a:t>
                      </a: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14</a:t>
                      </a:r>
                      <a:endParaRPr lang="zh-CN"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Study on further Enhancements of Management of Trace/MDT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FS_e5GMDT_Ph2</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11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S5-221514</a:t>
                      </a:r>
                      <a:endParaRPr lang="zh-CN" altLang="en-US" sz="11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3151372236"/>
              </p:ext>
            </p:extLst>
          </p:nvPr>
        </p:nvGraphicFramePr>
        <p:xfrm>
          <a:off x="6449569" y="1630430"/>
          <a:ext cx="5634891" cy="2507519"/>
        </p:xfrm>
        <a:graphic>
          <a:graphicData uri="http://schemas.openxmlformats.org/drawingml/2006/table">
            <a:tbl>
              <a:tblPr>
                <a:tableStyleId>{5C22544A-7EE6-4342-B048-85BDC9FD1C3A}</a:tableStyleId>
              </a:tblPr>
              <a:tblGrid>
                <a:gridCol w="235613"/>
                <a:gridCol w="2509038"/>
                <a:gridCol w="915115"/>
                <a:gridCol w="663459"/>
                <a:gridCol w="564321"/>
                <a:gridCol w="747345"/>
              </a:tblGrid>
              <a:tr h="254856">
                <a:tc gridSpan="6">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algn="l" defTabSz="1219170" rtl="0" eaLnBrk="1" latinLnBrk="0" hangingPunct="1">
                        <a:spcAft>
                          <a:spcPts val="0"/>
                        </a:spcAft>
                      </a:pPr>
                      <a:r>
                        <a:rPr lang="en-US" altLang="zh-CN" sz="100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15</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10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1000" smtClean="0">
                          <a:latin typeface="Arial" panose="020B0604020202020204" pitchFamily="34" charset="0"/>
                          <a:cs typeface="Arial" panose="020B0604020202020204" pitchFamily="34" charset="0"/>
                        </a:rPr>
                        <a:t>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1000" kern="1200"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940035</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16</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smtClean="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940036</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17</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smtClean="0">
                          <a:solidFill>
                            <a:srgbClr val="000000"/>
                          </a:solidFill>
                          <a:effectLst/>
                          <a:latin typeface="Arial" panose="020B0604020202020204" pitchFamily="34" charset="0"/>
                          <a:ea typeface="+mn-ea"/>
                          <a:cs typeface="Arial" panose="020B0604020202020204" pitchFamily="34" charset="0"/>
                        </a:rPr>
                        <a:t>Samsung</a:t>
                      </a:r>
                    </a:p>
                    <a:p>
                      <a:endParaRPr lang="zh-CN" altLang="en-US" sz="10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FS_NSOEU</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940040</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18</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10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10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endParaRPr lang="en-US" sz="10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r>
                        <a:rPr lang="en-US" altLang="zh-CN" sz="1000" smtClean="0">
                          <a:latin typeface="Arial" panose="020B0604020202020204" pitchFamily="34" charset="0"/>
                          <a:cs typeface="Arial" panose="020B0604020202020204" pitchFamily="34" charset="0"/>
                        </a:rPr>
                        <a:t>Huawei</a:t>
                      </a:r>
                      <a:endParaRPr lang="zh-CN" altLang="en-US" sz="10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10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endParaRPr lang="en-US" sz="10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940032</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Arial" panose="020B0604020202020204" pitchFamily="34" charset="0"/>
                          <a:ea typeface="+mn-ea"/>
                          <a:cs typeface="Arial" panose="020B0604020202020204" pitchFamily="34" charset="0"/>
                        </a:rPr>
                        <a:t>19</a:t>
                      </a:r>
                      <a:endParaRPr lang="zh-CN" altLang="en-US" sz="10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10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1000" kern="1200" smtClean="0">
                          <a:solidFill>
                            <a:srgbClr val="000000"/>
                          </a:solidFill>
                          <a:effectLst/>
                          <a:latin typeface="Arial" panose="020B0604020202020204" pitchFamily="34" charset="0"/>
                          <a:ea typeface="+mn-ea"/>
                          <a:cs typeface="Arial" panose="020B0604020202020204" pitchFamily="34" charset="0"/>
                        </a:rPr>
                        <a:t>Huawei</a:t>
                      </a:r>
                      <a:endParaRPr lang="zh-CN" altLang="en-US" sz="10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dirty="0" smtClean="0">
                          <a:latin typeface="Arial" panose="020B0604020202020204" pitchFamily="34" charset="0"/>
                          <a:cs typeface="Arial" panose="020B0604020202020204" pitchFamily="34" charset="0"/>
                        </a:rPr>
                        <a:t>FS_DCSA</a:t>
                      </a:r>
                      <a:endParaRPr lang="zh-CN" altLang="en-US" sz="1000" dirty="0" smtClean="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940038</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10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10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20</a:t>
                      </a:r>
                      <a:endParaRPr lang="zh-CN" altLang="en-US"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smtClean="0">
                          <a:solidFill>
                            <a:srgbClr val="000000"/>
                          </a:solidFill>
                          <a:effectLst/>
                          <a:latin typeface="Arial" panose="020B0604020202020204" pitchFamily="34" charset="0"/>
                          <a:ea typeface="+mn-ea"/>
                          <a:cs typeface="Arial" panose="020B0604020202020204" pitchFamily="34" charset="0"/>
                        </a:rPr>
                        <a:t>(R18) Study </a:t>
                      </a:r>
                      <a:r>
                        <a:rPr lang="en-US" altLang="zh-CN" sz="1000" kern="1200" dirty="0">
                          <a:solidFill>
                            <a:srgbClr val="000000"/>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0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rgbClr val="000000"/>
                          </a:solidFill>
                          <a:effectLst/>
                          <a:latin typeface="Arial" panose="020B0604020202020204" pitchFamily="34" charset="0"/>
                          <a:ea typeface="+mn-ea"/>
                          <a:cs typeface="Arial" panose="020B0604020202020204" pitchFamily="34" charset="0"/>
                        </a:rPr>
                        <a:t>FS_NSCE</a:t>
                      </a:r>
                      <a:endParaRPr lang="zh-CN"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kern="1200" dirty="0">
                          <a:solidFill>
                            <a:srgbClr val="000000"/>
                          </a:solidFill>
                          <a:effectLst/>
                          <a:latin typeface="Arial" panose="020B0604020202020204" pitchFamily="34" charset="0"/>
                          <a:ea typeface="+mn-ea"/>
                          <a:cs typeface="Arial" panose="020B0604020202020204" pitchFamily="34" charset="0"/>
                        </a:rPr>
                        <a:t>910026</a:t>
                      </a:r>
                      <a:endParaRPr lang="zh-CN" altLang="zh-CN"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r>
            </a:tbl>
          </a:graphicData>
        </a:graphic>
      </p:graphicFrame>
      <p:sp>
        <p:nvSpPr>
          <p:cNvPr id="8" name="矩形 7"/>
          <p:cNvSpPr/>
          <p:nvPr/>
        </p:nvSpPr>
        <p:spPr>
          <a:xfrm>
            <a:off x="6662786" y="772924"/>
            <a:ext cx="3217816" cy="830997"/>
          </a:xfrm>
          <a:prstGeom prst="rect">
            <a:avLst/>
          </a:prstGeom>
          <a:solidFill>
            <a:schemeClr val="bg1"/>
          </a:solidFill>
        </p:spPr>
        <p:txBody>
          <a:bodyPr wrap="square">
            <a:spAutoFit/>
          </a:bodyPr>
          <a:lstStyle/>
          <a:p>
            <a:r>
              <a:rPr lang="en-US" altLang="zh-CN" sz="1600" b="1" dirty="0" smtClean="0">
                <a:solidFill>
                  <a:srgbClr val="0000FF"/>
                </a:solidFill>
                <a:latin typeface="+mn-lt"/>
              </a:rPr>
              <a:t>Altogether 24 WIs/SIs</a:t>
            </a:r>
          </a:p>
          <a:p>
            <a:pPr marL="285750" indent="-285750">
              <a:buFont typeface="Wingdings" panose="05000000000000000000" pitchFamily="2" charset="2"/>
              <a:buChar char="Ø"/>
            </a:pPr>
            <a:r>
              <a:rPr lang="en-US" altLang="zh-CN" sz="1600" b="1" dirty="0" smtClean="0">
                <a:solidFill>
                  <a:srgbClr val="0000FF"/>
                </a:solidFill>
                <a:latin typeface="+mn-lt"/>
              </a:rPr>
              <a:t>20 </a:t>
            </a:r>
            <a:r>
              <a:rPr lang="en-US" altLang="zh-CN" sz="1600" b="1" dirty="0">
                <a:solidFill>
                  <a:srgbClr val="0000FF"/>
                </a:solidFill>
                <a:latin typeface="+mn-lt"/>
              </a:rPr>
              <a:t>ongoing </a:t>
            </a:r>
            <a:r>
              <a:rPr lang="en-US" altLang="zh-CN" sz="1600" b="1" dirty="0" smtClean="0">
                <a:solidFill>
                  <a:srgbClr val="0000FF"/>
                </a:solidFill>
                <a:latin typeface="+mn-lt"/>
              </a:rPr>
              <a:t>SIs</a:t>
            </a:r>
          </a:p>
          <a:p>
            <a:pPr marL="285750" indent="-285750">
              <a:buFont typeface="Wingdings" panose="05000000000000000000" pitchFamily="2" charset="2"/>
              <a:buChar char="Ø"/>
            </a:pPr>
            <a:r>
              <a:rPr lang="en-US" altLang="zh-CN" sz="1600" b="1" dirty="0" smtClean="0">
                <a:solidFill>
                  <a:srgbClr val="0000FF"/>
                </a:solidFill>
                <a:latin typeface="+mn-lt"/>
              </a:rPr>
              <a:t>4 ongoing WIs</a:t>
            </a:r>
            <a:endParaRPr lang="en-US" altLang="zh-CN" sz="1600" b="1" dirty="0">
              <a:solidFill>
                <a:srgbClr val="0000FF"/>
              </a:solidFill>
              <a:latin typeface="+mn-lt"/>
            </a:endParaRPr>
          </a:p>
        </p:txBody>
      </p:sp>
    </p:spTree>
    <p:extLst>
      <p:ext uri="{BB962C8B-B14F-4D97-AF65-F5344CB8AC3E}">
        <p14:creationId xmlns:p14="http://schemas.microsoft.com/office/powerpoint/2010/main" val="196639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94854" y="1073881"/>
            <a:ext cx="5671145" cy="2970044"/>
          </a:xfrm>
          <a:prstGeom prst="rect">
            <a:avLst/>
          </a:prstGeom>
          <a:solidFill>
            <a:schemeClr val="bg1"/>
          </a:solidFill>
        </p:spPr>
        <p:txBody>
          <a:bodyPr wrap="square">
            <a:spAutoFit/>
          </a:bodyPr>
          <a:lstStyle/>
          <a:p>
            <a:r>
              <a:rPr lang="en-US" altLang="zh-CN" sz="1100" b="1" dirty="0">
                <a:latin typeface="+mj-lt"/>
              </a:rPr>
              <a:t>TS 28.658:</a:t>
            </a:r>
            <a:endParaRPr lang="zh-CN" altLang="zh-CN" sz="1100" dirty="0">
              <a:latin typeface="+mj-lt"/>
            </a:endParaRPr>
          </a:p>
          <a:p>
            <a:r>
              <a:rPr lang="en-US" altLang="zh-CN" sz="1100" dirty="0">
                <a:latin typeface="+mj-lt"/>
              </a:rPr>
              <a:t>[SA5#141e], 6.3-MAINT, GROUP#8 (S5-221155/S5-221156/S5-221157) CR TS 28.658 Update EUTRAN NRM to be applicable for SBMA</a:t>
            </a:r>
            <a:endParaRPr lang="zh-CN" altLang="zh-CN" sz="1100" dirty="0">
              <a:latin typeface="+mj-lt"/>
            </a:endParaRPr>
          </a:p>
          <a:p>
            <a:r>
              <a:rPr lang="en-US" altLang="zh-CN" sz="1100" b="1" dirty="0">
                <a:latin typeface="+mj-lt"/>
              </a:rPr>
              <a:t>TS 28.662:</a:t>
            </a:r>
            <a:endParaRPr lang="zh-CN" altLang="zh-CN" sz="1100" dirty="0">
              <a:latin typeface="+mj-lt"/>
            </a:endParaRPr>
          </a:p>
          <a:p>
            <a:r>
              <a:rPr lang="en-US" altLang="zh-CN" sz="1100" dirty="0">
                <a:latin typeface="+mj-lt"/>
              </a:rPr>
              <a:t>[SA5#141e], 6.3-MAINT, GROUP#9 (S5-221158/S5-221159) Update Generic RAN NRM to be applicable for SBMA</a:t>
            </a:r>
            <a:endParaRPr lang="zh-CN" altLang="zh-CN" sz="1100" dirty="0">
              <a:latin typeface="+mj-lt"/>
            </a:endParaRPr>
          </a:p>
          <a:p>
            <a:r>
              <a:rPr lang="en-US" altLang="zh-CN" sz="1100" b="1" dirty="0">
                <a:latin typeface="+mj-lt"/>
              </a:rPr>
              <a:t>TS 32.156 &amp; TS 32.160:</a:t>
            </a:r>
            <a:endParaRPr lang="zh-CN" altLang="zh-CN" sz="1100" dirty="0">
              <a:latin typeface="+mj-lt"/>
            </a:endParaRPr>
          </a:p>
          <a:p>
            <a:r>
              <a:rPr lang="en-US" altLang="zh-CN" sz="1100" dirty="0">
                <a:latin typeface="+mj-lt"/>
              </a:rPr>
              <a:t>[SA5#141e], 6.3-MAINT, GROUP#10 (S5-221018/S5-221019/S5-221021) Deprecating attributes and IOCs</a:t>
            </a:r>
            <a:endParaRPr lang="zh-CN" altLang="zh-CN" sz="1100" dirty="0">
              <a:latin typeface="+mj-lt"/>
            </a:endParaRPr>
          </a:p>
          <a:p>
            <a:r>
              <a:rPr lang="en-US" altLang="zh-CN" sz="1100" dirty="0">
                <a:latin typeface="+mj-lt"/>
              </a:rPr>
              <a:t>[SA5#141e], 6.3-MAINT, S5-221025 Specifying </a:t>
            </a:r>
            <a:r>
              <a:rPr lang="en-US" altLang="zh-CN" sz="1100" dirty="0" err="1">
                <a:latin typeface="+mj-lt"/>
              </a:rPr>
              <a:t>multivalue</a:t>
            </a:r>
            <a:r>
              <a:rPr lang="en-US" altLang="zh-CN" sz="1100" dirty="0">
                <a:latin typeface="+mj-lt"/>
              </a:rPr>
              <a:t> attributes</a:t>
            </a:r>
            <a:endParaRPr lang="zh-CN" altLang="zh-CN" sz="1100" dirty="0">
              <a:latin typeface="+mj-lt"/>
            </a:endParaRPr>
          </a:p>
          <a:p>
            <a:r>
              <a:rPr lang="en-US" altLang="zh-CN" sz="1100" b="1" dirty="0">
                <a:latin typeface="+mj-lt"/>
              </a:rPr>
              <a:t>TS 32.422:</a:t>
            </a:r>
            <a:endParaRPr lang="zh-CN" altLang="zh-CN" sz="1100" dirty="0">
              <a:latin typeface="+mj-lt"/>
            </a:endParaRPr>
          </a:p>
          <a:p>
            <a:r>
              <a:rPr lang="en-US" altLang="zh-CN" sz="1100" dirty="0">
                <a:latin typeface="+mj-lt"/>
              </a:rPr>
              <a:t>[SA5#141e], 6.3-MAINT, GROUP#11 (S5-221411/S5-221412) CR 32.422 Alignment of parameter names and clean up</a:t>
            </a:r>
            <a:endParaRPr lang="zh-CN" altLang="zh-CN" sz="1100" dirty="0">
              <a:latin typeface="+mj-lt"/>
            </a:endParaRPr>
          </a:p>
          <a:p>
            <a:r>
              <a:rPr lang="en-US" altLang="zh-CN" sz="1100" dirty="0">
                <a:latin typeface="+mj-lt"/>
              </a:rPr>
              <a:t>[SA5#141e], 6.3-MAINT, GROUP#12 (S5-211495/S5-221148) Rel-16/Rel-17 CR TS 32.422 Correct the value of Report Interval in NR for alignment</a:t>
            </a:r>
            <a:endParaRPr lang="zh-CN" altLang="zh-CN" sz="1100" dirty="0">
              <a:latin typeface="+mj-lt"/>
            </a:endParaRPr>
          </a:p>
          <a:p>
            <a:r>
              <a:rPr lang="en-US" altLang="zh-CN" sz="1100" dirty="0">
                <a:latin typeface="+mj-lt"/>
              </a:rPr>
              <a:t>[SA5#141e], 6.3-MAINT, S5-221496 Rel-17 CR 32.156 Clarify </a:t>
            </a:r>
            <a:r>
              <a:rPr lang="en-US" altLang="zh-CN" sz="1100" dirty="0" err="1">
                <a:latin typeface="+mj-lt"/>
              </a:rPr>
              <a:t>AllowedValues</a:t>
            </a:r>
            <a:r>
              <a:rPr lang="en-US" altLang="zh-CN" sz="1100" dirty="0">
                <a:latin typeface="+mj-lt"/>
              </a:rPr>
              <a:t> property</a:t>
            </a:r>
            <a:endParaRPr lang="zh-CN" altLang="zh-CN" sz="1100" dirty="0">
              <a:latin typeface="+mj-lt"/>
            </a:endParaRPr>
          </a:p>
          <a:p>
            <a:endParaRPr lang="en-US" altLang="zh-CN" sz="1100" b="1" dirty="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205572" y="1073881"/>
            <a:ext cx="5622926" cy="4708981"/>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j-lt"/>
              </a:rPr>
              <a:t>The following topics are discussed in the meeting.</a:t>
            </a:r>
          </a:p>
          <a:p>
            <a:r>
              <a:rPr lang="en-US" altLang="zh-CN" sz="1100" b="1" dirty="0">
                <a:latin typeface="+mj-lt"/>
              </a:rPr>
              <a:t>TS 28.532:</a:t>
            </a:r>
            <a:endParaRPr lang="zh-CN" altLang="zh-CN" sz="1100" dirty="0">
              <a:latin typeface="+mj-lt"/>
            </a:endParaRPr>
          </a:p>
          <a:p>
            <a:r>
              <a:rPr lang="en-US" altLang="zh-CN" sz="1100" dirty="0">
                <a:latin typeface="+mj-lt"/>
              </a:rPr>
              <a:t>[SA5#141e], 6.3-MAINT, S5-221040 Data change notifications YANG-in-Rest format</a:t>
            </a:r>
            <a:endParaRPr lang="zh-CN" altLang="zh-CN" sz="1100" dirty="0">
              <a:latin typeface="+mj-lt"/>
            </a:endParaRPr>
          </a:p>
          <a:p>
            <a:r>
              <a:rPr lang="en-US" altLang="zh-CN" sz="1100" b="1" dirty="0">
                <a:latin typeface="+mj-lt"/>
              </a:rPr>
              <a:t>TS 28.533:</a:t>
            </a:r>
            <a:endParaRPr lang="zh-CN" altLang="zh-CN" sz="1100" dirty="0">
              <a:latin typeface="+mj-lt"/>
            </a:endParaRPr>
          </a:p>
          <a:p>
            <a:r>
              <a:rPr lang="en-US" altLang="zh-CN" sz="1100" dirty="0">
                <a:latin typeface="+mj-lt"/>
              </a:rPr>
              <a:t>[SA5#141e], 6.3-MAINT, S5-221091 Rel-17 CR 28.533 Update on management capability exposure governance</a:t>
            </a:r>
            <a:endParaRPr lang="zh-CN" altLang="zh-CN" sz="1100" dirty="0">
              <a:latin typeface="+mj-lt"/>
            </a:endParaRPr>
          </a:p>
          <a:p>
            <a:r>
              <a:rPr lang="en-US" altLang="zh-CN" sz="1100" b="1" dirty="0">
                <a:latin typeface="+mj-lt"/>
              </a:rPr>
              <a:t>TS 28.541:</a:t>
            </a:r>
            <a:endParaRPr lang="zh-CN" altLang="zh-CN" sz="1100" dirty="0">
              <a:latin typeface="+mj-lt"/>
            </a:endParaRPr>
          </a:p>
          <a:p>
            <a:r>
              <a:rPr lang="en-US" altLang="zh-CN" sz="1100" dirty="0">
                <a:latin typeface="+mj-lt"/>
              </a:rPr>
              <a:t>[SA5#141e], 6.3-MAINT, GROUP#1 (S5-221174/S5-221175) CR TS 28.541 Remove incorrect reference to 22.104</a:t>
            </a:r>
            <a:endParaRPr lang="zh-CN" altLang="zh-CN" sz="1100" dirty="0">
              <a:latin typeface="+mj-lt"/>
            </a:endParaRPr>
          </a:p>
          <a:p>
            <a:r>
              <a:rPr lang="en-US" altLang="zh-CN" sz="1100" dirty="0">
                <a:latin typeface="+mj-lt"/>
              </a:rPr>
              <a:t>[SA5#141e], 6.3-MAINT, GROUP#2 (S5-221176/S5-221178) CR TS 28.541 Change the datatype of </a:t>
            </a:r>
            <a:r>
              <a:rPr lang="en-US" altLang="zh-CN" sz="1100" dirty="0" err="1">
                <a:latin typeface="+mj-lt"/>
              </a:rPr>
              <a:t>RRMPolicyRatio</a:t>
            </a:r>
            <a:r>
              <a:rPr lang="en-US" altLang="zh-CN" sz="1100" dirty="0">
                <a:latin typeface="+mj-lt"/>
              </a:rPr>
              <a:t> to real</a:t>
            </a:r>
            <a:endParaRPr lang="zh-CN" altLang="zh-CN" sz="1100" dirty="0">
              <a:latin typeface="+mj-lt"/>
            </a:endParaRPr>
          </a:p>
          <a:p>
            <a:r>
              <a:rPr lang="en-US" altLang="zh-CN" sz="1100" dirty="0">
                <a:latin typeface="+mj-lt"/>
              </a:rPr>
              <a:t>[SA5#141e], 6.3-MAINT, GROUP#3 (S5-221399/S5-221029) Update 5GC NRM for 5G_DDNMF</a:t>
            </a:r>
            <a:endParaRPr lang="zh-CN" altLang="zh-CN" sz="1100" dirty="0">
              <a:latin typeface="+mj-lt"/>
            </a:endParaRPr>
          </a:p>
          <a:p>
            <a:r>
              <a:rPr lang="en-US" altLang="zh-CN" sz="1100" dirty="0">
                <a:latin typeface="+mj-lt"/>
              </a:rPr>
              <a:t>[SA5#141e], 6.3-MAINT, GROUP#4 (S5-221488/ S5-221489) Correct YANG mapping in TS document</a:t>
            </a:r>
            <a:endParaRPr lang="zh-CN" altLang="zh-CN" sz="1100" dirty="0">
              <a:latin typeface="+mj-lt"/>
            </a:endParaRPr>
          </a:p>
          <a:p>
            <a:r>
              <a:rPr lang="en-US" altLang="zh-CN" sz="1100" dirty="0">
                <a:latin typeface="+mj-lt"/>
              </a:rPr>
              <a:t>[SA5#141e], 6.3-MAINT, S5-221031 YANG corrections</a:t>
            </a:r>
            <a:endParaRPr lang="zh-CN" altLang="zh-CN" sz="1100" dirty="0">
              <a:latin typeface="+mj-lt"/>
            </a:endParaRPr>
          </a:p>
          <a:p>
            <a:r>
              <a:rPr lang="en-US" altLang="zh-CN" sz="1100" dirty="0">
                <a:latin typeface="+mj-lt"/>
              </a:rPr>
              <a:t>[SA5#141e], 6.3-MAINT, S5-221382 Correct </a:t>
            </a:r>
            <a:r>
              <a:rPr lang="en-US" altLang="zh-CN" sz="1100" dirty="0" err="1">
                <a:latin typeface="+mj-lt"/>
              </a:rPr>
              <a:t>maximumDeviationHoTrigger</a:t>
            </a:r>
            <a:endParaRPr lang="zh-CN" altLang="zh-CN" sz="1100" dirty="0">
              <a:latin typeface="+mj-lt"/>
            </a:endParaRPr>
          </a:p>
          <a:p>
            <a:r>
              <a:rPr lang="en-US" altLang="zh-CN" sz="1100" dirty="0">
                <a:latin typeface="+mj-lt"/>
              </a:rPr>
              <a:t>[SA5#141e], 6.3-MAINT, S5-221390 Correct YANG Network Slice NRM solution set reference</a:t>
            </a:r>
            <a:endParaRPr lang="zh-CN" altLang="zh-CN" sz="1100" dirty="0">
              <a:latin typeface="+mj-lt"/>
            </a:endParaRPr>
          </a:p>
          <a:p>
            <a:r>
              <a:rPr lang="en-US" altLang="zh-CN" sz="1100" b="1" dirty="0">
                <a:latin typeface="+mj-lt"/>
              </a:rPr>
              <a:t>TS 28.552:</a:t>
            </a:r>
            <a:endParaRPr lang="zh-CN" altLang="zh-CN" sz="1100" dirty="0">
              <a:latin typeface="+mj-lt"/>
            </a:endParaRPr>
          </a:p>
          <a:p>
            <a:r>
              <a:rPr lang="en-US" altLang="zh-CN" sz="1100" dirty="0">
                <a:latin typeface="+mj-lt"/>
              </a:rPr>
              <a:t>[SA5#141e], 6.3-MAINT, GROUP#5 (S5-221375/S5-221376) CR 28.552 Correct wording and </a:t>
            </a:r>
            <a:r>
              <a:rPr lang="en-US" altLang="zh-CN" sz="1100" dirty="0" smtClean="0">
                <a:latin typeface="+mj-lt"/>
              </a:rPr>
              <a:t>header</a:t>
            </a:r>
          </a:p>
          <a:p>
            <a:r>
              <a:rPr lang="en-US" altLang="zh-CN" sz="1100" b="1" dirty="0" smtClean="0">
                <a:latin typeface="+mj-lt"/>
              </a:rPr>
              <a:t>TS 28.622&amp;TS 28.623:</a:t>
            </a:r>
            <a:endParaRPr lang="zh-CN" altLang="zh-CN" sz="1100" dirty="0" smtClean="0">
              <a:latin typeface="+mj-lt"/>
            </a:endParaRPr>
          </a:p>
          <a:p>
            <a:r>
              <a:rPr lang="en-US" altLang="zh-CN" sz="1100" dirty="0" smtClean="0">
                <a:latin typeface="+mj-lt"/>
              </a:rPr>
              <a:t>[SA5#141e], 6.3-MAINT, GROUP#6 (S5-221027/S5-221064) Notification Subscription changes</a:t>
            </a:r>
            <a:endParaRPr lang="zh-CN" altLang="zh-CN" sz="1100" dirty="0" smtClean="0">
              <a:latin typeface="+mj-lt"/>
            </a:endParaRPr>
          </a:p>
          <a:p>
            <a:r>
              <a:rPr lang="en-US" altLang="zh-CN" sz="1100" dirty="0" smtClean="0">
                <a:latin typeface="+mj-lt"/>
              </a:rPr>
              <a:t>[SA5#141e], 6.3-MAINT, GROUP#7 (S5-221403/S5-221404/S5-221405/S5-221032) Structuring of </a:t>
            </a:r>
            <a:r>
              <a:rPr lang="en-US" altLang="zh-CN" sz="1100" dirty="0" err="1" smtClean="0">
                <a:latin typeface="+mj-lt"/>
              </a:rPr>
              <a:t>TraceJob</a:t>
            </a:r>
            <a:r>
              <a:rPr lang="en-US" altLang="zh-CN" sz="1100" dirty="0" smtClean="0">
                <a:latin typeface="+mj-lt"/>
              </a:rPr>
              <a:t> IOC and Clean Up</a:t>
            </a:r>
            <a:endParaRPr lang="zh-CN" altLang="zh-CN" sz="1100" dirty="0" smtClean="0">
              <a:latin typeface="+mj-lt"/>
            </a:endParaRPr>
          </a:p>
          <a:p>
            <a:r>
              <a:rPr lang="en-US" altLang="zh-CN" sz="1100" dirty="0" smtClean="0">
                <a:latin typeface="+mj-lt"/>
              </a:rPr>
              <a:t>[SA5#141e], 6.3-MAINT, GROUP#13 (S5-221065/S5-211026) Alarm Record changes</a:t>
            </a:r>
            <a:endParaRPr lang="zh-CN" altLang="zh-CN" sz="1100" dirty="0" smtClean="0">
              <a:latin typeface="+mj-lt"/>
            </a:endParaRPr>
          </a:p>
          <a:p>
            <a:r>
              <a:rPr lang="en-US" altLang="zh-CN" sz="1100" dirty="0" smtClean="0">
                <a:latin typeface="+mj-lt"/>
              </a:rPr>
              <a:t>[SA5#141e], 6.3-MAINT, S5-221274 Rel-16 CR 28.622 Add missing definitions of common data types</a:t>
            </a:r>
            <a:endParaRPr lang="zh-CN" altLang="zh-CN" sz="1100" dirty="0">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MADCOL/ePM_KPI_5G/e_5GMDT/</a:t>
            </a:r>
            <a:r>
              <a:rPr lang="en-US" altLang="zh-CN" sz="3200" kern="0" dirty="0" err="1" smtClean="0"/>
              <a:t>eQoE</a:t>
            </a:r>
            <a:endParaRPr lang="sv-SE" sz="3200" kern="0" dirty="0"/>
          </a:p>
        </p:txBody>
      </p:sp>
      <p:sp>
        <p:nvSpPr>
          <p:cNvPr id="9" name="矩形 8"/>
          <p:cNvSpPr/>
          <p:nvPr/>
        </p:nvSpPr>
        <p:spPr>
          <a:xfrm>
            <a:off x="6870357" y="3547616"/>
            <a:ext cx="5227859" cy="2862322"/>
          </a:xfrm>
          <a:prstGeom prst="rect">
            <a:avLst/>
          </a:prstGeom>
          <a:ln>
            <a:noFill/>
          </a:ln>
        </p:spPr>
        <p:txBody>
          <a:bodyPr wrap="square">
            <a:spAutoFit/>
          </a:bodyPr>
          <a:lstStyle/>
          <a:p>
            <a:r>
              <a:rPr lang="en-US" altLang="zh-CN" sz="1000" b="1" dirty="0" smtClean="0">
                <a:solidFill>
                  <a:srgbClr val="FF0000"/>
                </a:solidFill>
                <a:latin typeface="Calibri" pitchFamily="34" charset="0"/>
                <a:cs typeface="Arial" charset="0"/>
              </a:rPr>
              <a:t>ePM_KPI_5G</a:t>
            </a:r>
            <a:r>
              <a:rPr lang="en-US" altLang="zh-CN" sz="1000" b="1" dirty="0" smtClean="0">
                <a:solidFill>
                  <a:srgbClr val="FF0000"/>
                </a:solidFill>
                <a:latin typeface="+mj-lt"/>
                <a:cs typeface="Arial" charset="0"/>
              </a:rPr>
              <a:t>: </a:t>
            </a:r>
            <a:r>
              <a:rPr lang="en-US" altLang="zh-CN" sz="1000" dirty="0">
                <a:solidFill>
                  <a:prstClr val="black"/>
                </a:solidFill>
                <a:latin typeface="Calibri" pitchFamily="34" charset="0"/>
                <a:cs typeface="Arial" charset="0"/>
              </a:rPr>
              <a:t>The following performance measurements and KPIs were agreed. With agreement of these contributions, it is concluded that this Rel-17 WI is 100% completed:</a:t>
            </a:r>
            <a:endParaRPr lang="en-US" altLang="zh-CN" sz="1000" dirty="0" smtClean="0">
              <a:solidFill>
                <a:prstClr val="black"/>
              </a:solidFill>
              <a:latin typeface="Calibri" pitchFamily="34" charset="0"/>
              <a:cs typeface="Arial" charset="0"/>
            </a:endParaRP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Add Space Division Multiplexing PRB Usage for MIMO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Remove the number of failed conditional handover executions which is not implementable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 one more trigger point to the Number of failed DAPS handover preparations performance measurement</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MIMO PRB usage for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sampling occasion for scheduled layers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Adding new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Updating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28.554 Define Reliability KPI in 5G Network</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context transfer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determination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28.552 Enhance PM on Handover failures per beam related to MRO for intra-system mobility</a:t>
            </a: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13760505"/>
              </p:ext>
            </p:extLst>
          </p:nvPr>
        </p:nvGraphicFramePr>
        <p:xfrm>
          <a:off x="205572" y="838103"/>
          <a:ext cx="11681825" cy="2380799"/>
        </p:xfrm>
        <a:graphic>
          <a:graphicData uri="http://schemas.openxmlformats.org/drawingml/2006/table">
            <a:tbl>
              <a:tblPr firstRow="1" bandRow="1">
                <a:tableStyleId>{5C22544A-7EE6-4342-B048-85BDC9FD1C3A}</a:tableStyleId>
              </a:tblPr>
              <a:tblGrid>
                <a:gridCol w="788313"/>
                <a:gridCol w="1949340"/>
                <a:gridCol w="15049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tr>
              <a:tr h="407219">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MADCOL</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40%-&gt;40%-&gt;45%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SP-200465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ePM_KPI_5G</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a:solidFill>
                            <a:srgbClr val="000000"/>
                          </a:solidFill>
                          <a:effectLst/>
                          <a:latin typeface="+mn-lt"/>
                          <a:ea typeface="宋体" panose="02010600030101010101" pitchFamily="2" charset="-122"/>
                          <a:cs typeface="Arial" panose="020B0604020202020204" pitchFamily="34" charset="0"/>
                        </a:rPr>
                        <a:t>Enhancements of 5G performance measurements and KPIs</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50%-&gt;60%-&gt;70%-&gt;80%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a:t>
                      </a:r>
                      <a:r>
                        <a:rPr lang="en-US" altLang="zh-CN" sz="1100" b="1" kern="1200" dirty="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TS28.552/32.425/28.554/32.426/32.450/32.451/32.455</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SP-200462</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mn-ea"/>
                          <a:cs typeface="Arial" panose="020B0604020202020204" pitchFamily="34" charset="0"/>
                        </a:rPr>
                        <a:t>Intel</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e_5GMDT</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cs typeface="Arial" panose="020B0604020202020204" pitchFamily="34" charset="0"/>
                        </a:rPr>
                        <a:t>Management of MDT enhancement in 5G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85%-&gt;88%-&gt;95%-&gt;</a:t>
                      </a:r>
                      <a:r>
                        <a:rPr lang="en-US" altLang="zh-CN" sz="1100" b="1" kern="1200" dirty="0" smtClean="0">
                          <a:solidFill>
                            <a:srgbClr val="0000FF"/>
                          </a:solidFill>
                          <a:effectLst/>
                          <a:latin typeface="+mn-lt"/>
                          <a:ea typeface="+mn-ea"/>
                          <a:cs typeface="Arial" panose="020B0604020202020204" pitchFamily="34" charset="0"/>
                        </a:rPr>
                        <a:t>100%</a:t>
                      </a:r>
                      <a:endParaRPr lang="sv-SE" sz="11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mn-lt"/>
                          <a:ea typeface="SimSun" panose="02010600030101010101" pitchFamily="2" charset="-122"/>
                          <a:cs typeface="Arial" panose="020B0604020202020204" pitchFamily="34" charset="0"/>
                        </a:rPr>
                        <a:t>TS32.421/32.422/32.423/28.622/28.623/28.523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Arial" panose="020B0604020202020204" pitchFamily="34" charset="0"/>
                        </a:rPr>
                        <a:t>SP-200191</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SimSun" panose="02010600030101010101" pitchFamily="2" charset="-122"/>
                          <a:cs typeface="Arial" panose="020B0604020202020204" pitchFamily="34" charset="0"/>
                        </a:rPr>
                        <a:t>Ericsson</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chemeClr val="tx1"/>
                          </a:solidFill>
                          <a:effectLst/>
                          <a:latin typeface="+mn-lt"/>
                          <a:ea typeface="宋体" panose="02010600030101010101" pitchFamily="2" charset="-122"/>
                          <a:cs typeface="Arial" panose="020B0604020202020204" pitchFamily="34" charset="0"/>
                        </a:rPr>
                        <a:t>eQoE</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cs typeface="Arial" panose="020B0604020202020204" pitchFamily="34" charset="0"/>
                        </a:rPr>
                        <a:t>Enhancement of QoE Measurement Collection</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15%-&gt;20%-&gt;40%-&gt;60%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-&gt;90%</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mn-lt"/>
                          <a:ea typeface="+mn-ea"/>
                          <a:cs typeface="Arial" panose="020B0604020202020204" pitchFamily="34" charset="0"/>
                        </a:rPr>
                        <a:t>TS28.307/28.308/28.309/28.404/28.405/28.406/28.622/28.623/28.533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SP-200193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baseline="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Ericsson</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10534" y="3511290"/>
            <a:ext cx="6693920" cy="3323987"/>
          </a:xfrm>
          <a:prstGeom prst="rect">
            <a:avLst/>
          </a:prstGeom>
          <a:solidFill>
            <a:schemeClr val="bg1"/>
          </a:solidFill>
        </p:spPr>
        <p:txBody>
          <a:bodyPr wrap="square">
            <a:spAutoFit/>
          </a:bodyPr>
          <a:lstStyle/>
          <a:p>
            <a:r>
              <a:rPr lang="en-US" altLang="zh-CN" sz="1000" b="1" dirty="0" smtClean="0">
                <a:solidFill>
                  <a:srgbClr val="FF0000"/>
                </a:solidFill>
                <a:latin typeface="+mj-lt"/>
                <a:cs typeface="Arial" charset="0"/>
              </a:rPr>
              <a:t>MADCOL</a:t>
            </a:r>
            <a:r>
              <a:rPr lang="en-US" altLang="zh-CN" sz="1000" b="1" dirty="0">
                <a:solidFill>
                  <a:srgbClr val="FF0000"/>
                </a:solidFill>
                <a:latin typeface="+mj-lt"/>
                <a:cs typeface="Arial" charset="0"/>
              </a:rPr>
              <a:t>:</a:t>
            </a:r>
            <a:r>
              <a:rPr lang="en-US" altLang="zh-CN" sz="1000" dirty="0">
                <a:solidFill>
                  <a:srgbClr val="FF0000"/>
                </a:solidFill>
                <a:latin typeface="+mj-lt"/>
                <a:cs typeface="Arial" charset="0"/>
              </a:rPr>
              <a:t> </a:t>
            </a:r>
            <a:endParaRPr lang="en-US" altLang="zh-CN" sz="1000" dirty="0" smtClean="0">
              <a:solidFill>
                <a:srgbClr val="FF0000"/>
              </a:solidFill>
              <a:latin typeface="+mj-lt"/>
              <a:cs typeface="Arial" charset="0"/>
            </a:endParaRPr>
          </a:p>
          <a:p>
            <a:pPr marL="171450" indent="-171450">
              <a:buFont typeface="Wingdings" panose="05000000000000000000" pitchFamily="2" charset="2"/>
              <a:buChar char="Ø"/>
            </a:pPr>
            <a:r>
              <a:rPr lang="en-US" altLang="zh-CN" sz="1000" dirty="0" smtClean="0">
                <a:latin typeface="+mj-lt"/>
                <a:cs typeface="Arial" charset="0"/>
              </a:rPr>
              <a:t>Email </a:t>
            </a:r>
            <a:r>
              <a:rPr lang="en-US" altLang="zh-CN" sz="1000" dirty="0">
                <a:latin typeface="+mj-lt"/>
                <a:cs typeface="Arial" charset="0"/>
              </a:rPr>
              <a:t>approval of S5-221362 “Rel-17 Input to </a:t>
            </a:r>
            <a:r>
              <a:rPr lang="en-US" altLang="zh-CN" sz="1000" dirty="0" err="1">
                <a:latin typeface="+mj-lt"/>
                <a:cs typeface="Arial" charset="0"/>
              </a:rPr>
              <a:t>DraftCR</a:t>
            </a:r>
            <a:r>
              <a:rPr lang="en-US" altLang="zh-CN" sz="1000" dirty="0">
                <a:latin typeface="+mj-lt"/>
                <a:cs typeface="Arial" charset="0"/>
              </a:rPr>
              <a:t> 28.537 Add requirements for context data” is requested</a:t>
            </a:r>
          </a:p>
          <a:p>
            <a:pPr marL="171450" indent="-171450">
              <a:buFont typeface="Wingdings" panose="05000000000000000000" pitchFamily="2" charset="2"/>
              <a:buChar char="Ø"/>
            </a:pPr>
            <a:r>
              <a:rPr lang="en-US" altLang="zh-CN" sz="1000" dirty="0" smtClean="0">
                <a:latin typeface="+mj-lt"/>
                <a:cs typeface="Arial" charset="0"/>
              </a:rPr>
              <a:t>S5-221577d1 </a:t>
            </a:r>
            <a:r>
              <a:rPr lang="en-US" altLang="zh-CN" sz="1000" dirty="0">
                <a:latin typeface="+mj-lt"/>
                <a:cs typeface="Arial" charset="0"/>
              </a:rPr>
              <a:t>“WI Exception MADCOL”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S5-221576d1 </a:t>
            </a:r>
            <a:r>
              <a:rPr lang="en-US" altLang="zh-CN" sz="1000" dirty="0">
                <a:latin typeface="+mj-lt"/>
                <a:cs typeface="Arial" charset="0"/>
              </a:rPr>
              <a:t>“Revised WID Management data collection control and discovery” down scoping Rel-18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Reduced </a:t>
            </a:r>
            <a:r>
              <a:rPr lang="en-US" altLang="zh-CN" sz="1000" dirty="0">
                <a:latin typeface="+mj-lt"/>
                <a:cs typeface="Arial" charset="0"/>
              </a:rPr>
              <a:t>scope focuses on requesting data without detailed knowledge of the network deployment, and on discovering and retrieving historical data (as agreed in a SA5 </a:t>
            </a:r>
            <a:r>
              <a:rPr lang="en-US" altLang="zh-CN" sz="1000" dirty="0" err="1">
                <a:latin typeface="+mj-lt"/>
                <a:cs typeface="Arial" charset="0"/>
              </a:rPr>
              <a:t>conf</a:t>
            </a:r>
            <a:r>
              <a:rPr lang="en-US" altLang="zh-CN" sz="1000" dirty="0">
                <a:latin typeface="+mj-lt"/>
                <a:cs typeface="Arial" charset="0"/>
              </a:rPr>
              <a:t> call)</a:t>
            </a:r>
          </a:p>
          <a:p>
            <a:endParaRPr lang="en-US" altLang="zh-CN" sz="1000" b="1" dirty="0" smtClean="0">
              <a:solidFill>
                <a:prstClr val="black"/>
              </a:solidFill>
              <a:latin typeface="+mj-lt"/>
              <a:cs typeface="Arial" charset="0"/>
            </a:endParaRPr>
          </a:p>
          <a:p>
            <a:r>
              <a:rPr lang="en-US" altLang="zh-CN" sz="1000" b="1" dirty="0" err="1" smtClean="0">
                <a:solidFill>
                  <a:srgbClr val="FF0000"/>
                </a:solidFill>
                <a:latin typeface="+mj-lt"/>
                <a:cs typeface="Arial" charset="0"/>
              </a:rPr>
              <a:t>eQoE</a:t>
            </a:r>
            <a:r>
              <a:rPr lang="en-US" altLang="zh-CN" sz="1000" b="1" dirty="0" smtClean="0">
                <a:solidFill>
                  <a:srgbClr val="FF0000"/>
                </a:solidFill>
                <a:latin typeface="+mj-lt"/>
                <a:cs typeface="Arial" charset="0"/>
              </a:rPr>
              <a:t>: </a:t>
            </a:r>
            <a:r>
              <a:rPr lang="en-US" altLang="zh-CN" sz="1000" dirty="0" smtClean="0">
                <a:latin typeface="+mj-lt"/>
              </a:rPr>
              <a:t>Short </a:t>
            </a:r>
            <a:r>
              <a:rPr lang="en-US" altLang="zh-CN" sz="1000" dirty="0">
                <a:latin typeface="+mj-lt"/>
              </a:rPr>
              <a:t>summary of work item progress in Rel17:</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 added for LTE and UTRAN.</a:t>
            </a:r>
          </a:p>
          <a:p>
            <a:r>
              <a:rPr lang="en-US" altLang="zh-CN" sz="1000" dirty="0" smtClean="0">
                <a:latin typeface="+mj-lt"/>
              </a:rPr>
              <a:t>Functionality </a:t>
            </a:r>
            <a:r>
              <a:rPr lang="en-US" altLang="zh-CN" sz="1000" dirty="0">
                <a:latin typeface="+mj-lt"/>
              </a:rPr>
              <a:t>added for NR:</a:t>
            </a:r>
          </a:p>
          <a:p>
            <a:pPr marL="171450" indent="-171450">
              <a:buFont typeface="Wingdings" panose="05000000000000000000" pitchFamily="2" charset="2"/>
              <a:buChar char="Ø"/>
            </a:pPr>
            <a:r>
              <a:rPr lang="en-US" altLang="zh-CN" sz="1000" dirty="0" smtClean="0">
                <a:latin typeface="+mj-lt"/>
              </a:rPr>
              <a:t>Management </a:t>
            </a:r>
            <a:r>
              <a:rPr lang="en-US" altLang="zh-CN" sz="1000" dirty="0">
                <a:latin typeface="+mj-lt"/>
              </a:rPr>
              <a:t>Based Activation </a:t>
            </a:r>
          </a:p>
          <a:p>
            <a:pPr marL="171450" indent="-171450">
              <a:buFont typeface="Wingdings" panose="05000000000000000000" pitchFamily="2" charset="2"/>
              <a:buChar char="Ø"/>
            </a:pPr>
            <a:r>
              <a:rPr lang="en-US" altLang="zh-CN" sz="1000" dirty="0" smtClean="0">
                <a:latin typeface="+mj-lt"/>
              </a:rPr>
              <a:t>Temporary </a:t>
            </a:r>
            <a:r>
              <a:rPr lang="en-US" altLang="zh-CN" sz="1000" dirty="0">
                <a:latin typeface="+mj-lt"/>
              </a:rPr>
              <a:t>stop and restart during RAN overload</a:t>
            </a:r>
          </a:p>
          <a:p>
            <a:pPr marL="171450" indent="-171450">
              <a:buFont typeface="Wingdings" panose="05000000000000000000" pitchFamily="2" charset="2"/>
              <a:buChar char="Ø"/>
            </a:pPr>
            <a:r>
              <a:rPr lang="en-US" altLang="zh-CN" sz="1000" dirty="0" smtClean="0">
                <a:latin typeface="+mj-lt"/>
              </a:rPr>
              <a:t>NR </a:t>
            </a:r>
            <a:r>
              <a:rPr lang="en-US" altLang="zh-CN" sz="1000" dirty="0">
                <a:latin typeface="+mj-lt"/>
              </a:rPr>
              <a:t>service Virtual Reality (VR)</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a:t>
            </a:r>
          </a:p>
          <a:p>
            <a:endParaRPr lang="en-US" altLang="zh-CN" sz="1000" dirty="0" smtClean="0">
              <a:latin typeface="+mj-lt"/>
            </a:endParaRPr>
          </a:p>
          <a:p>
            <a:r>
              <a:rPr lang="en-US" altLang="zh-CN" sz="1000" b="1" dirty="0">
                <a:solidFill>
                  <a:srgbClr val="FF0000"/>
                </a:solidFill>
                <a:latin typeface="+mj-lt"/>
              </a:rPr>
              <a:t>e_5GMDT: </a:t>
            </a:r>
            <a:r>
              <a:rPr lang="en-US" altLang="zh-CN" sz="1000" dirty="0">
                <a:latin typeface="+mj-lt"/>
              </a:rPr>
              <a:t>The following items have been approved for WI e-5GMDT during this e-meeting:</a:t>
            </a:r>
          </a:p>
          <a:p>
            <a:r>
              <a:rPr lang="en-US" altLang="zh-CN" sz="1000" dirty="0">
                <a:latin typeface="+mj-lt"/>
              </a:rPr>
              <a:t>Add MDT reporting for NR</a:t>
            </a:r>
          </a:p>
          <a:p>
            <a:r>
              <a:rPr lang="en-US" altLang="zh-CN" sz="1000" dirty="0">
                <a:latin typeface="+mj-lt"/>
              </a:rPr>
              <a:t>Add MDT </a:t>
            </a:r>
            <a:r>
              <a:rPr lang="en-US" altLang="zh-CN" sz="1000" dirty="0" err="1">
                <a:latin typeface="+mj-lt"/>
              </a:rPr>
              <a:t>signalling</a:t>
            </a:r>
            <a:r>
              <a:rPr lang="en-US" altLang="zh-CN" sz="1000" dirty="0">
                <a:latin typeface="+mj-lt"/>
              </a:rPr>
              <a:t> activation and deactivation mechanisms in a split architecture for NR</a:t>
            </a:r>
          </a:p>
          <a:p>
            <a:r>
              <a:rPr lang="en-US" altLang="zh-CN" sz="1000" dirty="0">
                <a:latin typeface="+mj-lt"/>
              </a:rPr>
              <a:t>Add MDT management activation and deactivation mechanism in the case of split architecture for NR</a:t>
            </a:r>
          </a:p>
          <a:p>
            <a:r>
              <a:rPr lang="en-US" altLang="zh-CN" sz="1000" dirty="0">
                <a:latin typeface="+mj-lt"/>
              </a:rPr>
              <a:t>Add parameter to configure beam level measurements in NR </a:t>
            </a:r>
            <a:r>
              <a:rPr lang="en-US" altLang="zh-CN" sz="1000" dirty="0" smtClean="0">
                <a:latin typeface="+mj-lt"/>
              </a:rPr>
              <a:t>MDT</a:t>
            </a:r>
            <a:endParaRPr lang="en-US" altLang="zh-CN" sz="1000" dirty="0">
              <a:latin typeface="+mj-lt"/>
            </a:endParaRPr>
          </a:p>
        </p:txBody>
      </p:sp>
    </p:spTree>
    <p:extLst>
      <p:ext uri="{BB962C8B-B14F-4D97-AF65-F5344CB8AC3E}">
        <p14:creationId xmlns:p14="http://schemas.microsoft.com/office/powerpoint/2010/main" val="905031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Rel-17 WI </a:t>
            </a:r>
            <a:r>
              <a:rPr lang="en-US" altLang="zh-CN" sz="3200" kern="0" dirty="0" err="1" smtClean="0"/>
              <a:t>adNRM</a:t>
            </a:r>
            <a:r>
              <a:rPr lang="en-US" altLang="zh-CN" sz="3200" kern="0" dirty="0" smtClean="0"/>
              <a:t>/MANS/FIMA/ECM/NSA_SBMA</a:t>
            </a:r>
            <a:endParaRPr lang="sv-SE" sz="3200" kern="0" dirty="0"/>
          </a:p>
        </p:txBody>
      </p:sp>
      <p:sp>
        <p:nvSpPr>
          <p:cNvPr id="9" name="矩形 8"/>
          <p:cNvSpPr/>
          <p:nvPr/>
        </p:nvSpPr>
        <p:spPr>
          <a:xfrm>
            <a:off x="82004" y="3597968"/>
            <a:ext cx="5663600" cy="280076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adNRM</a:t>
            </a:r>
            <a:r>
              <a:rPr lang="en-US" altLang="zh-CN" sz="1100" b="1" dirty="0" smtClean="0">
                <a:solidFill>
                  <a:srgbClr val="FF0000"/>
                </a:solidFill>
                <a:latin typeface="+mn-lt"/>
                <a:cs typeface="Arial" charset="0"/>
              </a:rPr>
              <a:t>: </a:t>
            </a:r>
            <a:r>
              <a:rPr lang="en-US" altLang="zh-CN" sz="1100" dirty="0" smtClean="0">
                <a:latin typeface="+mn-lt"/>
                <a:cs typeface="Arial" charset="0"/>
              </a:rPr>
              <a:t>A </a:t>
            </a:r>
            <a:r>
              <a:rPr lang="en-US" altLang="zh-CN" sz="1100" dirty="0">
                <a:latin typeface="+mn-lt"/>
                <a:cs typeface="Arial" charset="0"/>
              </a:rPr>
              <a:t>few correction CR approved to fix NR, 5GC and slicing issues. NRM enhancements for </a:t>
            </a:r>
            <a:r>
              <a:rPr lang="en-US" altLang="zh-CN" sz="1100" dirty="0" err="1">
                <a:latin typeface="+mn-lt"/>
                <a:cs typeface="Arial" charset="0"/>
              </a:rPr>
              <a:t>SMFFunction</a:t>
            </a:r>
            <a:r>
              <a:rPr lang="en-US" altLang="zh-CN" sz="1100" dirty="0">
                <a:latin typeface="+mn-lt"/>
                <a:cs typeface="Arial" charset="0"/>
              </a:rPr>
              <a:t> and Asynchronous operation NRM are discussed, email approval will be done. </a:t>
            </a:r>
            <a:endParaRPr lang="en-US" altLang="zh-CN" sz="1100" dirty="0" smtClean="0">
              <a:latin typeface="+mn-lt"/>
              <a:cs typeface="Arial" charset="0"/>
            </a:endParaRP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MANS</a:t>
            </a:r>
            <a:r>
              <a:rPr lang="en-US" altLang="zh-CN" sz="1100" b="1" dirty="0">
                <a:solidFill>
                  <a:srgbClr val="FF0000"/>
                </a:solidFill>
                <a:latin typeface="+mn-lt"/>
                <a:cs typeface="Arial" charset="0"/>
              </a:rPr>
              <a:t>: </a:t>
            </a:r>
            <a:r>
              <a:rPr lang="en-US" altLang="zh-CN" sz="1100" dirty="0">
                <a:solidFill>
                  <a:prstClr val="black"/>
                </a:solidFill>
                <a:latin typeface="+mn-lt"/>
                <a:cs typeface="Arial" charset="0"/>
              </a:rPr>
              <a:t>The following items have been approved for WI MANS during this </a:t>
            </a:r>
            <a:r>
              <a:rPr lang="en-US" altLang="zh-CN" sz="1100" dirty="0" smtClean="0">
                <a:solidFill>
                  <a:prstClr val="black"/>
                </a:solidFill>
                <a:latin typeface="+mn-lt"/>
                <a:cs typeface="Arial" charset="0"/>
              </a:rPr>
              <a:t>e-meeting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CR TS 28.541 Alignment on NR NRM for MOCN network </a:t>
            </a:r>
            <a:r>
              <a:rPr lang="en-US" altLang="zh-CN" sz="1100" dirty="0" smtClean="0">
                <a:solidFill>
                  <a:prstClr val="black"/>
                </a:solidFill>
                <a:latin typeface="+mn-lt"/>
                <a:cs typeface="Arial" charset="0"/>
              </a:rPr>
              <a:t>sharing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solution description for the requirements for the management of the shared NG-RAN NE(s) in MOCN network sharing scenario</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administrative management capability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28.541 Add </a:t>
            </a:r>
            <a:r>
              <a:rPr lang="en-US" altLang="zh-CN" sz="1100" dirty="0" err="1">
                <a:solidFill>
                  <a:prstClr val="black"/>
                </a:solidFill>
                <a:latin typeface="+mn-lt"/>
                <a:cs typeface="Arial" charset="0"/>
              </a:rPr>
              <a:t>administrativeState</a:t>
            </a:r>
            <a:r>
              <a:rPr lang="en-US" altLang="zh-CN" sz="1100" dirty="0">
                <a:solidFill>
                  <a:prstClr val="black"/>
                </a:solidFill>
                <a:latin typeface="+mn-lt"/>
                <a:cs typeface="Arial" charset="0"/>
              </a:rPr>
              <a:t> attribute in </a:t>
            </a:r>
            <a:r>
              <a:rPr lang="en-US" altLang="zh-CN" sz="1100" dirty="0" err="1">
                <a:solidFill>
                  <a:prstClr val="black"/>
                </a:solidFill>
                <a:latin typeface="+mn-lt"/>
                <a:cs typeface="Arial" charset="0"/>
              </a:rPr>
              <a:t>OperatorNRCellDU</a:t>
            </a:r>
            <a:endParaRPr lang="en-US" altLang="zh-CN" sz="1100" dirty="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Clean up on concept and business level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missing use case and requirements for radio resources partitioning between </a:t>
            </a:r>
            <a:r>
              <a:rPr lang="en-US" altLang="zh-CN" sz="1100" dirty="0" smtClean="0">
                <a:solidFill>
                  <a:prstClr val="black"/>
                </a:solidFill>
                <a:latin typeface="+mn-lt"/>
                <a:cs typeface="Arial" charset="0"/>
              </a:rPr>
              <a:t>POPs</a:t>
            </a: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100"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a:solidFill>
                  <a:srgbClr val="FF3300"/>
                </a:solidFill>
                <a:latin typeface="+mn-lt"/>
                <a:cs typeface="Arial" charset="0"/>
              </a:rPr>
              <a:t>NSA_SBMA: </a:t>
            </a:r>
            <a:r>
              <a:rPr lang="en-US" altLang="zh-CN" sz="1100" dirty="0">
                <a:solidFill>
                  <a:prstClr val="black"/>
                </a:solidFill>
                <a:latin typeface="+mn-lt"/>
              </a:rPr>
              <a:t>There is no agreement on the way of handing stage 3 for RAN and EUTRAN NRM, Inventory Management stage 2 and YANG Solution Set, Add description of the corresponding IOCs in the generic NRM specification. NSA_SBMA work is down scoped and close in Rel-17</a:t>
            </a:r>
            <a:r>
              <a:rPr lang="en-US" altLang="zh-CN" sz="1100" dirty="0" smtClean="0">
                <a:solidFill>
                  <a:prstClr val="black"/>
                </a:solidFill>
                <a:latin typeface="+mn-lt"/>
              </a:rPr>
              <a:t>.</a:t>
            </a:r>
            <a:endParaRPr lang="en-US" altLang="zh-CN" sz="1100" dirty="0">
              <a:solidFill>
                <a:prstClr val="black"/>
              </a:solidFill>
              <a:latin typeface="+mn-lt"/>
              <a:cs typeface="Arial" charset="0"/>
            </a:endParaRPr>
          </a:p>
        </p:txBody>
      </p:sp>
      <p:sp>
        <p:nvSpPr>
          <p:cNvPr id="10" name="文本框 9"/>
          <p:cNvSpPr txBox="1"/>
          <p:nvPr/>
        </p:nvSpPr>
        <p:spPr>
          <a:xfrm>
            <a:off x="218610" y="3305580"/>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29644249"/>
              </p:ext>
            </p:extLst>
          </p:nvPr>
        </p:nvGraphicFramePr>
        <p:xfrm>
          <a:off x="218609" y="674894"/>
          <a:ext cx="11681825" cy="2584386"/>
        </p:xfrm>
        <a:graphic>
          <a:graphicData uri="http://schemas.openxmlformats.org/drawingml/2006/table">
            <a:tbl>
              <a:tblPr firstRow="1" bandRow="1">
                <a:tableStyleId>{5C22544A-7EE6-4342-B048-85BDC9FD1C3A}</a:tableStyleId>
              </a:tblPr>
              <a:tblGrid>
                <a:gridCol w="788313"/>
                <a:gridCol w="1936303"/>
                <a:gridCol w="1517987"/>
                <a:gridCol w="2143544"/>
                <a:gridCol w="1038494"/>
                <a:gridCol w="1461649"/>
                <a:gridCol w="771207"/>
                <a:gridCol w="1153299"/>
                <a:gridCol w="871029"/>
              </a:tblGrid>
              <a:tr h="40216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401304">
                <a:tc>
                  <a:txBody>
                    <a:bodyPr/>
                    <a:lstStyle/>
                    <a:p>
                      <a:pPr algn="ctr">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adNRM</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mn-lt"/>
                          <a:ea typeface="宋体" panose="02010600030101010101" pitchFamily="2" charset="-122"/>
                          <a:cs typeface="Arial" panose="020B0604020202020204" pitchFamily="34" charset="0"/>
                        </a:rPr>
                        <a:t>Additional </a:t>
                      </a:r>
                      <a:r>
                        <a:rPr lang="en-GB" sz="1100" dirty="0">
                          <a:solidFill>
                            <a:srgbClr val="000000"/>
                          </a:solidFill>
                          <a:effectLst/>
                          <a:latin typeface="+mn-lt"/>
                          <a:ea typeface="宋体" panose="02010600030101010101" pitchFamily="2" charset="-122"/>
                          <a:cs typeface="Arial" panose="020B0604020202020204" pitchFamily="34" charset="0"/>
                        </a:rPr>
                        <a:t>NRM features</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50%-&gt;75%-&gt;80%</a:t>
                      </a:r>
                      <a:r>
                        <a:rPr lang="en-US" altLang="zh-CN" sz="1050" kern="1200" dirty="0" smtClean="0">
                          <a:solidFill>
                            <a:schemeClr val="dk1"/>
                          </a:solidFill>
                          <a:effectLst/>
                          <a:latin typeface="+mn-lt"/>
                          <a:ea typeface="+mn-ea"/>
                          <a:cs typeface="Arial" panose="020B0604020202020204" pitchFamily="34" charset="0"/>
                        </a:rPr>
                        <a:t>-&gt;</a:t>
                      </a:r>
                      <a:r>
                        <a:rPr lang="en-US" altLang="zh-CN" sz="1050" b="1" kern="1200" dirty="0" smtClean="0">
                          <a:solidFill>
                            <a:srgbClr val="0000FF"/>
                          </a:solidFill>
                          <a:effectLst/>
                          <a:latin typeface="+mn-lt"/>
                          <a:ea typeface="+mn-ea"/>
                          <a:cs typeface="Arial" panose="020B0604020202020204" pitchFamily="34" charset="0"/>
                        </a:rPr>
                        <a:t>100%</a:t>
                      </a:r>
                      <a:endParaRPr lang="zh-CN"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TS28.540/28.541/28.622/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28.623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Arial" panose="020B0604020202020204" pitchFamily="34" charset="0"/>
                        </a:rPr>
                        <a:t>SP-200192</a:t>
                      </a:r>
                      <a:endParaRPr lang="en-US" sz="1050" kern="1200" dirty="0">
                        <a:solidFill>
                          <a:schemeClr val="dk1"/>
                        </a:solidFill>
                        <a:effectLst/>
                        <a:latin typeface="+mn-lt"/>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Nokia</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algn="ctr">
                        <a:spcAft>
                          <a:spcPts val="0"/>
                        </a:spcAft>
                      </a:pPr>
                      <a:r>
                        <a:rPr lang="en-US" altLang="zh-CN" sz="1100" b="1" dirty="0" smtClean="0">
                          <a:solidFill>
                            <a:schemeClr val="tx1"/>
                          </a:solidFill>
                          <a:effectLst/>
                          <a:latin typeface="+mn-lt"/>
                          <a:ea typeface="宋体" panose="02010600030101010101" pitchFamily="2" charset="-122"/>
                          <a:cs typeface="Arial" panose="020B0604020202020204" pitchFamily="34" charset="0"/>
                        </a:rPr>
                        <a:t>MANS</a:t>
                      </a: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mn-lt"/>
                          <a:ea typeface="+mn-ea"/>
                          <a:cs typeface="Arial" panose="020B0604020202020204" pitchFamily="34" charset="0"/>
                        </a:rPr>
                        <a:t>Management Aspects of 5G Network Sharing</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30%-&gt;40%-&gt;60%-&gt;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TS 28.541/28.552/32.130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SP-201080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China Unicom</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RAN2/RAN3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FIMA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Arial" panose="020B0604020202020204" pitchFamily="34" charset="0"/>
                        </a:rPr>
                        <a:t>New WID on File Management</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65%-&gt;75%-&gt;100%?</a:t>
                      </a:r>
                      <a:endParaRPr lang="zh-CN" sz="105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28.537/28.622/28.623/28.532</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SP-210135</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Nokia</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Edge Computing Management</a:t>
                      </a:r>
                      <a:endParaRPr lang="zh-CN" altLang="zh-CN" sz="1100" kern="1200" dirty="0" smtClean="0">
                        <a:solidFill>
                          <a:schemeClr val="dk1"/>
                        </a:solidFill>
                        <a:effectLst/>
                        <a:latin typeface="+mn-lt"/>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0%-&gt;10%-&gt;25%</a:t>
                      </a:r>
                      <a:r>
                        <a:rPr lang="en-US" altLang="zh-CN" sz="1050" b="0" kern="1200" dirty="0" smtClean="0">
                          <a:solidFill>
                            <a:schemeClr val="tx1"/>
                          </a:solidFill>
                          <a:effectLst/>
                          <a:latin typeface="+mn-lt"/>
                          <a:ea typeface="+mn-ea"/>
                          <a:cs typeface="Arial" panose="020B0604020202020204" pitchFamily="34" charset="0"/>
                        </a:rPr>
                        <a:t>-&gt;50%-&gt;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28.538</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SP-210388</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 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Samsung</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SA2/SA6/NFV</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NSA_SBMA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Improved support for NSA in the service-based management architecture</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28.622/28.623/28.659/28.663</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SP-210858-&gt;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SP-211121-&gt;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-&gt;S5-215402</a:t>
                      </a:r>
                      <a:endParaRPr lang="sv-SE" sz="1050" b="1"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Huawei/Ericsson</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5818964" y="3606222"/>
            <a:ext cx="6081470" cy="2462213"/>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Calibri"/>
                <a:cs typeface="Arial" charset="0"/>
              </a:rPr>
              <a:t>FIMA: </a:t>
            </a:r>
            <a:endParaRPr lang="en-US" altLang="zh-CN" sz="1100" dirty="0">
              <a:solidFill>
                <a:srgbClr val="FF0000"/>
              </a:solidFill>
              <a:latin typeface="Calibri"/>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S5-216597 “Rel-17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for FIMA” was approved at SA5#140.</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S5-221243 “Rel-17 Input to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Resolving editor's notes for FIMA” was approved at </a:t>
            </a:r>
            <a:r>
              <a:rPr lang="en-US" altLang="zh-CN" sz="1100" dirty="0" smtClean="0">
                <a:solidFill>
                  <a:prstClr val="black"/>
                </a:solidFill>
                <a:latin typeface="Calibri"/>
                <a:cs typeface="Arial" charset="0"/>
              </a:rPr>
              <a:t>SA5#141</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Calibri"/>
                <a:cs typeface="Arial" charset="0"/>
              </a:rPr>
              <a:t>I </a:t>
            </a:r>
            <a:r>
              <a:rPr lang="en-US" altLang="zh-CN" sz="1100" dirty="0">
                <a:solidFill>
                  <a:prstClr val="black"/>
                </a:solidFill>
                <a:latin typeface="Calibri"/>
                <a:cs typeface="Arial" charset="0"/>
              </a:rPr>
              <a:t>need to merge  S5-221243 into S5-216597 and put the result into a real CR (new </a:t>
            </a:r>
            <a:r>
              <a:rPr lang="en-US" altLang="zh-CN" sz="1100" dirty="0" err="1">
                <a:solidFill>
                  <a:prstClr val="black"/>
                </a:solidFill>
                <a:latin typeface="Calibri"/>
                <a:cs typeface="Arial" charset="0"/>
              </a:rPr>
              <a:t>Tdoc</a:t>
            </a:r>
            <a:r>
              <a:rPr lang="en-US" altLang="zh-CN" sz="1100" dirty="0">
                <a:solidFill>
                  <a:prstClr val="black"/>
                </a:solidFill>
                <a:latin typeface="Calibri"/>
                <a:cs typeface="Arial" charset="0"/>
              </a:rPr>
              <a:t># required).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Stage 3 for that was approved at SA5#141 in S5-221247 “Rel-17 CR 28.623 Add file retrieval NRM fragment (</a:t>
            </a:r>
            <a:r>
              <a:rPr lang="en-US" altLang="zh-CN" sz="1100" dirty="0" err="1">
                <a:solidFill>
                  <a:prstClr val="black"/>
                </a:solidFill>
                <a:latin typeface="Calibri"/>
                <a:cs typeface="Arial" charset="0"/>
              </a:rPr>
              <a:t>OpenAPI</a:t>
            </a:r>
            <a:r>
              <a:rPr lang="en-US" altLang="zh-CN" sz="1100" dirty="0">
                <a:solidFill>
                  <a:prstClr val="black"/>
                </a:solidFill>
                <a:latin typeface="Calibri"/>
                <a:cs typeface="Arial" charset="0"/>
              </a:rPr>
              <a:t> definitions)” This needs to be done in any case.</a:t>
            </a:r>
            <a:endParaRPr lang="en-US" altLang="zh-CN" sz="1100" b="1" dirty="0">
              <a:cs typeface="Arial" charset="0"/>
            </a:endParaRPr>
          </a:p>
          <a:p>
            <a:pPr lvl="0" defTabSz="1219170" eaLnBrk="1" fontAlgn="auto" hangingPunct="1">
              <a:spcBef>
                <a:spcPts val="0"/>
              </a:spcBef>
              <a:spcAft>
                <a:spcPts val="0"/>
              </a:spcAft>
              <a:defRPr/>
            </a:pPr>
            <a:endParaRPr lang="en-US" altLang="zh-CN" sz="11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3300"/>
                </a:solidFill>
                <a:latin typeface="+mn-lt"/>
                <a:cs typeface="Arial" charset="0"/>
              </a:rPr>
              <a:t>ECM: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was down scoped. Rel-17 Leftovers were added to a Rel-18 </a:t>
            </a:r>
            <a:r>
              <a:rPr lang="en-US" altLang="zh-CN" sz="1100" dirty="0" err="1">
                <a:solidFill>
                  <a:prstClr val="black"/>
                </a:solidFill>
                <a:latin typeface="+mn-lt"/>
                <a:cs typeface="Arial" charset="0"/>
              </a:rPr>
              <a:t>eECM</a:t>
            </a:r>
            <a:r>
              <a:rPr lang="en-US" altLang="zh-CN" sz="1100" dirty="0">
                <a:solidFill>
                  <a:prstClr val="black"/>
                </a:solidFill>
                <a:latin typeface="+mn-lt"/>
                <a:cs typeface="Arial" charset="0"/>
              </a:rPr>
              <a:t> WID.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is now 100% complete.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Contribution </a:t>
            </a:r>
            <a:r>
              <a:rPr lang="en-US" altLang="zh-CN" sz="1100" dirty="0">
                <a:solidFill>
                  <a:prstClr val="black"/>
                </a:solidFill>
                <a:latin typeface="+mn-lt"/>
                <a:cs typeface="Arial" charset="0"/>
              </a:rPr>
              <a:t>Agreed in this meeting relates to Edge NRM, Edge Performance and LCM/Provisioning Flow. </a:t>
            </a:r>
          </a:p>
          <a:p>
            <a:pPr lvl="0"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p:txBody>
      </p:sp>
    </p:spTree>
    <p:extLst>
      <p:ext uri="{BB962C8B-B14F-4D97-AF65-F5344CB8AC3E}">
        <p14:creationId xmlns:p14="http://schemas.microsoft.com/office/powerpoint/2010/main" val="3411394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78619" y="3171349"/>
            <a:ext cx="5702638" cy="3139321"/>
          </a:xfrm>
          <a:prstGeom prst="rect">
            <a:avLst/>
          </a:prstGeom>
          <a:solidFill>
            <a:schemeClr val="bg1"/>
          </a:solidFill>
          <a:ln>
            <a:noFill/>
          </a:ln>
        </p:spPr>
        <p:txBody>
          <a:bodyPr wrap="square">
            <a:spAutoFit/>
          </a:bodyPr>
          <a:lstStyle/>
          <a:p>
            <a:pPr lvl="0" defTabSz="1219170" eaLnBrk="1" fontAlgn="auto" hangingPunct="1">
              <a:spcBef>
                <a:spcPts val="0"/>
              </a:spcBef>
              <a:spcAft>
                <a:spcPts val="0"/>
              </a:spcAft>
              <a:defRPr/>
            </a:pPr>
            <a:r>
              <a:rPr lang="en-US" altLang="zh-CN" sz="900" dirty="0">
                <a:solidFill>
                  <a:prstClr val="black"/>
                </a:solidFill>
                <a:latin typeface="Calibri"/>
                <a:cs typeface="Arial" charset="0"/>
              </a:rPr>
              <a:t>The following contributions were concluded to be sent for email approval:</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service experience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network slice throughput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28.104 Add MDA capability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 28.104 add MDA related service components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28.105 Add NRMs for AI-ML model training</a:t>
            </a:r>
          </a:p>
          <a:p>
            <a:pPr lvl="0" defTabSz="1219170" eaLnBrk="1" fontAlgn="auto" hangingPunct="1">
              <a:spcBef>
                <a:spcPts val="0"/>
              </a:spcBef>
              <a:spcAft>
                <a:spcPts val="0"/>
              </a:spcAft>
              <a:defRPr/>
            </a:pPr>
            <a:endParaRPr lang="en-US" altLang="zh-CN" sz="900" b="1" dirty="0" smtClean="0">
              <a:solidFill>
                <a:srgbClr val="FF0000"/>
              </a:solidFill>
              <a:latin typeface="+mj-lt"/>
              <a:cs typeface="Arial" charset="0"/>
            </a:endParaRPr>
          </a:p>
          <a:p>
            <a:pPr lvl="0" defTabSz="1219170" eaLnBrk="1" fontAlgn="auto" hangingPunct="1">
              <a:spcBef>
                <a:spcPts val="0"/>
              </a:spcBef>
              <a:spcAft>
                <a:spcPts val="0"/>
              </a:spcAft>
              <a:defRPr/>
            </a:pPr>
            <a:r>
              <a:rPr lang="en-US" altLang="zh-CN" sz="900" b="1" dirty="0" smtClean="0">
                <a:solidFill>
                  <a:srgbClr val="FF0000"/>
                </a:solidFill>
                <a:latin typeface="+mj-lt"/>
                <a:cs typeface="Arial" charset="0"/>
              </a:rPr>
              <a:t>IDMS_MN:</a:t>
            </a:r>
            <a:r>
              <a:rPr lang="en-US" sz="900" dirty="0" smtClean="0">
                <a:solidFill>
                  <a:srgbClr val="FF0000"/>
                </a:solidFill>
                <a:latin typeface="+mj-lt"/>
              </a:rPr>
              <a:t>.</a:t>
            </a:r>
            <a:endParaRPr lang="en-US" sz="900" dirty="0">
              <a:solidFill>
                <a:srgbClr val="FF0000"/>
              </a:solidFill>
              <a:latin typeface="+mj-lt"/>
            </a:endParaRP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agreed:</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The </a:t>
            </a:r>
            <a:r>
              <a:rPr lang="en-US" altLang="zh-CN" sz="900" dirty="0">
                <a:solidFill>
                  <a:prstClr val="black"/>
                </a:solidFill>
                <a:latin typeface="+mj-lt"/>
                <a:cs typeface="Arial" charset="0"/>
              </a:rPr>
              <a:t>generic intent information model and scenario specific intent expectations including stage2 and stage3(</a:t>
            </a:r>
            <a:r>
              <a:rPr lang="en-US" altLang="zh-CN" sz="900" dirty="0" err="1">
                <a:solidFill>
                  <a:prstClr val="black"/>
                </a:solidFill>
                <a:latin typeface="+mj-lt"/>
                <a:cs typeface="Arial" charset="0"/>
              </a:rPr>
              <a:t>yaml</a:t>
            </a:r>
            <a:r>
              <a:rPr lang="en-US" altLang="zh-CN" sz="900" dirty="0">
                <a:solidFill>
                  <a:prstClr val="black"/>
                </a:solidFill>
                <a:latin typeface="+mj-lt"/>
                <a:cs typeface="Arial" charset="0"/>
              </a:rPr>
              <a:t> solution set)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Intent </a:t>
            </a:r>
            <a:r>
              <a:rPr lang="en-US" altLang="zh-CN" sz="900" dirty="0">
                <a:solidFill>
                  <a:prstClr val="black"/>
                </a:solidFill>
                <a:latin typeface="+mj-lt"/>
                <a:cs typeface="Arial" charset="0"/>
              </a:rPr>
              <a:t>creation/modification procedure update</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Update </a:t>
            </a:r>
            <a:r>
              <a:rPr lang="en-US" altLang="zh-CN" sz="900" dirty="0">
                <a:solidFill>
                  <a:prstClr val="black"/>
                </a:solidFill>
                <a:latin typeface="+mj-lt"/>
                <a:cs typeface="Arial" charset="0"/>
              </a:rPr>
              <a:t>description for general concept of intent content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TS </a:t>
            </a:r>
            <a:r>
              <a:rPr lang="en-US" altLang="zh-CN" sz="900" dirty="0">
                <a:solidFill>
                  <a:prstClr val="black"/>
                </a:solidFill>
                <a:latin typeface="+mj-lt"/>
                <a:cs typeface="Arial" charset="0"/>
              </a:rPr>
              <a:t>28.312 send SA for information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One </a:t>
            </a:r>
            <a:r>
              <a:rPr lang="en-US" altLang="zh-CN" sz="900" dirty="0">
                <a:solidFill>
                  <a:prstClr val="black"/>
                </a:solidFill>
                <a:latin typeface="+mj-lt"/>
                <a:cs typeface="Arial" charset="0"/>
              </a:rPr>
              <a:t>exception to address remaining Editor’s Notes in TS 28.312</a:t>
            </a: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need further discussion: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Alignment </a:t>
            </a:r>
            <a:r>
              <a:rPr lang="en-US" altLang="zh-CN" sz="900" dirty="0">
                <a:solidFill>
                  <a:prstClr val="black"/>
                </a:solidFill>
                <a:latin typeface="+mj-lt"/>
                <a:cs typeface="Arial" charset="0"/>
              </a:rPr>
              <a:t>with TM Forum intent work</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Model </a:t>
            </a:r>
            <a:r>
              <a:rPr lang="en-US" altLang="zh-CN" sz="900" dirty="0">
                <a:solidFill>
                  <a:prstClr val="black"/>
                </a:solidFill>
                <a:latin typeface="+mj-lt"/>
                <a:cs typeface="Arial" charset="0"/>
              </a:rPr>
              <a:t>related to </a:t>
            </a:r>
            <a:r>
              <a:rPr lang="en-US" altLang="zh-CN" sz="900" dirty="0" err="1">
                <a:solidFill>
                  <a:prstClr val="black"/>
                </a:solidFill>
                <a:latin typeface="+mj-lt"/>
                <a:cs typeface="Arial" charset="0"/>
              </a:rPr>
              <a:t>intentReport</a:t>
            </a:r>
            <a:r>
              <a:rPr lang="en-US" altLang="zh-CN" sz="900" dirty="0">
                <a:solidFill>
                  <a:prstClr val="black"/>
                </a:solidFill>
                <a:latin typeface="+mj-lt"/>
                <a:cs typeface="Arial" charset="0"/>
              </a:rPr>
              <a:t>/</a:t>
            </a:r>
            <a:r>
              <a:rPr lang="en-US" altLang="zh-CN" sz="900" dirty="0" err="1">
                <a:solidFill>
                  <a:prstClr val="black"/>
                </a:solidFill>
                <a:latin typeface="+mj-lt"/>
                <a:cs typeface="Arial" charset="0"/>
              </a:rPr>
              <a:t>intentFulfillment</a:t>
            </a:r>
            <a:r>
              <a:rPr lang="en-US" altLang="zh-CN" sz="900" dirty="0">
                <a:solidFill>
                  <a:prstClr val="black"/>
                </a:solidFill>
                <a:latin typeface="+mj-lt"/>
                <a:cs typeface="Arial" charset="0"/>
              </a:rPr>
              <a:t> information</a:t>
            </a:r>
          </a:p>
          <a:p>
            <a:endParaRPr lang="en-US" altLang="zh-CN" sz="900" b="1" dirty="0" smtClean="0">
              <a:solidFill>
                <a:srgbClr val="FF0000"/>
              </a:solidFill>
              <a:latin typeface="+mj-lt"/>
              <a:cs typeface="Arial" charset="0"/>
            </a:endParaRPr>
          </a:p>
          <a:p>
            <a:r>
              <a:rPr lang="en-US" altLang="zh-CN" sz="900" b="1" dirty="0" err="1" smtClean="0">
                <a:solidFill>
                  <a:srgbClr val="FF0000"/>
                </a:solidFill>
                <a:latin typeface="+mj-lt"/>
                <a:cs typeface="Arial" charset="0"/>
              </a:rPr>
              <a:t>eCOSLA</a:t>
            </a:r>
            <a:r>
              <a:rPr lang="en-US" altLang="zh-CN" sz="900" b="1" dirty="0" smtClean="0">
                <a:solidFill>
                  <a:srgbClr val="FF0000"/>
                </a:solidFill>
                <a:latin typeface="+mj-lt"/>
                <a:cs typeface="Arial" charset="0"/>
              </a:rPr>
              <a:t>:</a:t>
            </a:r>
            <a:r>
              <a:rPr lang="en-US" altLang="zh-CN" sz="900" dirty="0">
                <a:solidFill>
                  <a:srgbClr val="FF0000"/>
                </a:solidFill>
                <a:latin typeface="+mj-lt"/>
                <a:cs typeface="Arial" charset="0"/>
              </a:rPr>
              <a:t> </a:t>
            </a:r>
            <a:r>
              <a:rPr lang="en-US" altLang="zh-CN" sz="900" dirty="0">
                <a:solidFill>
                  <a:prstClr val="black"/>
                </a:solidFill>
                <a:latin typeface="+mj-lt"/>
                <a:cs typeface="Arial" charset="0"/>
              </a:rPr>
              <a:t>The group has been working mainly on completion of solutions, main solutions discussed are pause-point and reporting. Good progress was made for reporting solution. Furthermore a discussion paper on communication service assurance and closed loop was presented and discussed. </a:t>
            </a:r>
          </a:p>
        </p:txBody>
      </p:sp>
      <p:sp>
        <p:nvSpPr>
          <p:cNvPr id="8" name="矩形 7"/>
          <p:cNvSpPr/>
          <p:nvPr/>
        </p:nvSpPr>
        <p:spPr>
          <a:xfrm>
            <a:off x="70944" y="3073909"/>
            <a:ext cx="6236219" cy="3277820"/>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900" b="1" dirty="0" err="1" smtClean="0">
                <a:solidFill>
                  <a:srgbClr val="FF0000"/>
                </a:solidFill>
                <a:latin typeface="+mn-lt"/>
                <a:cs typeface="Arial" charset="0"/>
              </a:rPr>
              <a:t>eMDAS</a:t>
            </a:r>
            <a:r>
              <a:rPr lang="en-US" altLang="zh-CN" sz="900" b="1" dirty="0">
                <a:solidFill>
                  <a:srgbClr val="FF0000"/>
                </a:solidFill>
                <a:latin typeface="+mn-lt"/>
                <a:cs typeface="Arial" charset="0"/>
              </a:rPr>
              <a:t>: </a:t>
            </a:r>
            <a:r>
              <a:rPr lang="en-US" altLang="zh-CN" sz="900" dirty="0">
                <a:solidFill>
                  <a:prstClr val="black"/>
                </a:solidFill>
                <a:latin typeface="+mn-lt"/>
                <a:cs typeface="Arial" charset="0"/>
              </a:rPr>
              <a:t>It is agreed to ask for exception for this WI to extend the deadline for 3 months.</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It is also agreed to send TS 28.104 and TS 28.105 to SA#95e for information.</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The following contributions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Including </a:t>
            </a:r>
            <a:r>
              <a:rPr lang="en-US" altLang="zh-CN" sz="900" dirty="0">
                <a:solidFill>
                  <a:prstClr val="black"/>
                </a:solidFill>
                <a:latin typeface="+mn-lt"/>
                <a:cs typeface="Arial" charset="0"/>
              </a:rPr>
              <a:t>individual PM, KPI, trace and </a:t>
            </a:r>
            <a:r>
              <a:rPr lang="en-US" altLang="zh-CN" sz="900" dirty="0" err="1">
                <a:solidFill>
                  <a:prstClr val="black"/>
                </a:solidFill>
                <a:latin typeface="+mn-lt"/>
                <a:cs typeface="Arial" charset="0"/>
              </a:rPr>
              <a:t>QoE</a:t>
            </a:r>
            <a:r>
              <a:rPr lang="en-US" altLang="zh-CN" sz="900" dirty="0">
                <a:solidFill>
                  <a:prstClr val="black"/>
                </a:solidFill>
                <a:latin typeface="+mn-lt"/>
                <a:cs typeface="Arial" charset="0"/>
              </a:rPr>
              <a:t> statistics and predictions as additional MDA types;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types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28.622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28.623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 28.104 add coverage issue analytics output area definition--stage2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MDA service framework and data definitions for coverage problem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28.552 Add measurements to support coverage problem analysis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E2E latency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network slice load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use case and requirement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NRM for MDA request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the requirements for ML model training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Rapporteur clean-up</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further clarifications and supporting text for clause 6.3 MDA role in cross-domain service assurance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context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scope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overview</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service framework for AI-ML model training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Move in ML model training part from TS 28.104</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Move out ML model training part to TS 28.105</a:t>
            </a:r>
          </a:p>
        </p:txBody>
      </p:sp>
      <p:sp>
        <p:nvSpPr>
          <p:cNvPr id="10" name="文本框 9"/>
          <p:cNvSpPr txBox="1"/>
          <p:nvPr/>
        </p:nvSpPr>
        <p:spPr>
          <a:xfrm>
            <a:off x="270888" y="285198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550090895"/>
              </p:ext>
            </p:extLst>
          </p:nvPr>
        </p:nvGraphicFramePr>
        <p:xfrm>
          <a:off x="270887" y="464947"/>
          <a:ext cx="11681825" cy="2379345"/>
        </p:xfrm>
        <a:graphic>
          <a:graphicData uri="http://schemas.openxmlformats.org/drawingml/2006/table">
            <a:tbl>
              <a:tblPr firstRow="1" bandRow="1">
                <a:tableStyleId>{5C22544A-7EE6-4342-B048-85BDC9FD1C3A}</a:tableStyleId>
              </a:tblPr>
              <a:tblGrid>
                <a:gridCol w="788313"/>
                <a:gridCol w="2016015"/>
                <a:gridCol w="1438275"/>
                <a:gridCol w="2174243"/>
                <a:gridCol w="1007795"/>
                <a:gridCol w="1461649"/>
                <a:gridCol w="771207"/>
                <a:gridCol w="1153299"/>
                <a:gridCol w="871029"/>
              </a:tblGrid>
              <a:tr h="300237">
                <a:tc>
                  <a:txBody>
                    <a:bodyPr/>
                    <a:lstStyle/>
                    <a:p>
                      <a:pPr algn="ctr">
                        <a:spcAft>
                          <a:spcPts val="0"/>
                        </a:spcAft>
                      </a:pPr>
                      <a:r>
                        <a:rPr lang="en-GB" sz="1050" b="1" kern="1200" dirty="0">
                          <a:solidFill>
                            <a:schemeClr val="lt1"/>
                          </a:solidFill>
                          <a:latin typeface="+mn-lt"/>
                          <a:ea typeface="+mn-ea"/>
                          <a:cs typeface="Arial" panose="020B0604020202020204" pitchFamily="34" charset="0"/>
                        </a:rPr>
                        <a:t>WI code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50" b="1" kern="1200" dirty="0">
                          <a:solidFill>
                            <a:schemeClr val="lt1"/>
                          </a:solidFill>
                          <a:latin typeface="+mn-lt"/>
                          <a:ea typeface="+mn-ea"/>
                          <a:cs typeface="Arial" panose="020B0604020202020204" pitchFamily="34" charset="0"/>
                        </a:rPr>
                        <a:t>WI Title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err="1">
                          <a:latin typeface="+mn-lt"/>
                          <a:cs typeface="Arial" panose="020B0604020202020204" pitchFamily="34" charset="0"/>
                        </a:rPr>
                        <a:t>Completion</a:t>
                      </a:r>
                      <a:r>
                        <a:rPr lang="sv-SE" sz="105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err="1">
                          <a:latin typeface="+mn-lt"/>
                          <a:cs typeface="Arial" panose="020B0604020202020204" pitchFamily="34" charset="0"/>
                        </a:rPr>
                        <a:t>Tdoc</a:t>
                      </a:r>
                      <a:r>
                        <a:rPr lang="en-US" altLang="zh-CN" sz="1050" dirty="0">
                          <a:latin typeface="+mn-lt"/>
                          <a:cs typeface="Arial" panose="020B0604020202020204" pitchFamily="34" charset="0"/>
                        </a:rPr>
                        <a:t> reference</a:t>
                      </a:r>
                      <a:endParaRPr lang="sv-SE" sz="1050" dirty="0">
                        <a:latin typeface="+mn-lt"/>
                        <a:cs typeface="Arial" panose="020B0604020202020204" pitchFamily="34" charset="0"/>
                      </a:endParaRPr>
                    </a:p>
                  </a:txBody>
                  <a:tcPr anchor="ctr">
                    <a:solidFill>
                      <a:srgbClr val="92D050"/>
                    </a:solidFill>
                  </a:tcPr>
                </a:tc>
                <a:tc>
                  <a:txBody>
                    <a:bodyPr/>
                    <a:lstStyle/>
                    <a:p>
                      <a:pPr algn="ctr"/>
                      <a:r>
                        <a:rPr lang="sv-SE" sz="1050" dirty="0">
                          <a:latin typeface="+mn-lt"/>
                          <a:cs typeface="Arial" panose="020B0604020202020204" pitchFamily="34" charset="0"/>
                        </a:rPr>
                        <a:t>Target date</a:t>
                      </a:r>
                    </a:p>
                  </a:txBody>
                  <a:tcPr anchor="ctr">
                    <a:solidFill>
                      <a:srgbClr val="92D050"/>
                    </a:solidFill>
                  </a:tcPr>
                </a:tc>
                <a:tc>
                  <a:txBody>
                    <a:bodyPr/>
                    <a:lstStyle/>
                    <a:p>
                      <a:pPr algn="ctr"/>
                      <a:r>
                        <a:rPr lang="sv-SE" sz="105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dirty="0">
                          <a:latin typeface="+mn-lt"/>
                          <a:cs typeface="Arial" panose="020B0604020202020204" pitchFamily="34" charset="0"/>
                        </a:rPr>
                        <a:t>Related</a:t>
                      </a:r>
                      <a:r>
                        <a:rPr lang="sv-SE" altLang="zh-CN" sz="1050" baseline="0" dirty="0">
                          <a:latin typeface="+mn-lt"/>
                          <a:cs typeface="Arial" panose="020B0604020202020204" pitchFamily="34" charset="0"/>
                        </a:rPr>
                        <a:t> groups</a:t>
                      </a:r>
                      <a:endParaRPr lang="sv-SE" sz="105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Related</a:t>
                      </a:r>
                      <a:r>
                        <a:rPr lang="sv-SE" sz="1050" baseline="0" dirty="0">
                          <a:latin typeface="+mn-lt"/>
                          <a:cs typeface="Arial" panose="020B0604020202020204" pitchFamily="34" charset="0"/>
                        </a:rPr>
                        <a:t> </a:t>
                      </a:r>
                      <a:r>
                        <a:rPr lang="en-US" altLang="zh-CN" sz="1050" dirty="0">
                          <a:latin typeface="+mn-lt"/>
                          <a:cs typeface="Arial" panose="020B0604020202020204" pitchFamily="34" charset="0"/>
                        </a:rPr>
                        <a:t>topic</a:t>
                      </a:r>
                      <a:endParaRPr lang="sv-SE" sz="1050" dirty="0">
                        <a:latin typeface="+mn-lt"/>
                        <a:cs typeface="Arial" panose="020B0604020202020204" pitchFamily="34" charset="0"/>
                      </a:endParaRPr>
                    </a:p>
                  </a:txBody>
                  <a:tcPr anchor="ctr">
                    <a:solidFill>
                      <a:srgbClr val="92D050"/>
                    </a:solidFill>
                  </a:tcPr>
                </a:tc>
              </a:tr>
              <a:tr h="240467">
                <a:tc>
                  <a:txBody>
                    <a:bodyPr/>
                    <a:lstStyle/>
                    <a:p>
                      <a:pPr algn="ctr">
                        <a:spcAft>
                          <a:spcPts val="0"/>
                        </a:spcAft>
                      </a:pPr>
                      <a:r>
                        <a:rPr lang="en-US" altLang="zh-CN" sz="1050" b="1" dirty="0" smtClean="0">
                          <a:solidFill>
                            <a:schemeClr val="tx1"/>
                          </a:solidFill>
                          <a:effectLst/>
                          <a:latin typeface="+mn-lt"/>
                          <a:ea typeface="宋体" panose="02010600030101010101" pitchFamily="2" charset="-122"/>
                          <a:cs typeface="Arial" panose="020B0604020202020204" pitchFamily="34" charset="0"/>
                        </a:rPr>
                        <a:t>ANL</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Autonomous network levels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71%-&gt;85%-&gt;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28.100</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Arial" panose="020B0604020202020204" pitchFamily="34" charset="0"/>
                        </a:rPr>
                        <a:t>SP-200464</a:t>
                      </a:r>
                      <a:endParaRPr lang="en-US" sz="1050" kern="1200" dirty="0">
                        <a:solidFill>
                          <a:schemeClr val="tx1"/>
                        </a:solidFill>
                        <a:effectLst/>
                        <a:latin typeface="+mn-lt"/>
                        <a:ea typeface="+mn-ea"/>
                        <a:cs typeface="Arial" panose="020B0604020202020204" pitchFamily="34" charset="0"/>
                      </a:endParaRPr>
                    </a:p>
                  </a:txBody>
                  <a:tcPr marL="9525" marR="9525" marT="9525" marB="0">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SA#94 (Dec. 2021)</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CMCC</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TMF/SA2/RAN3/ZSM</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Autonomous network</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r>
              <a:tr h="247417">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IDMS_MN</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Intent driven management service for mobile networks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70%-&gt;75%-&gt;80%-&gt;95%</a:t>
                      </a:r>
                      <a:endParaRPr lang="sv-SE"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TR28.812/TS 28.312</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SP-180899</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-&gt;</a:t>
                      </a:r>
                      <a:r>
                        <a:rPr lang="en-GB" altLang="zh-CN" sz="1050" b="1" kern="1200" dirty="0" smtClean="0">
                          <a:solidFill>
                            <a:schemeClr val="tx1"/>
                          </a:solidFill>
                          <a:effectLst/>
                          <a:latin typeface="+mn-lt"/>
                          <a:ea typeface="+mn-ea"/>
                          <a:cs typeface="Arial" panose="020B0604020202020204" pitchFamily="34" charset="0"/>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Huawei</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SA2/RAN3/ZSM</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Arial" panose="020B0604020202020204" pitchFamily="34" charset="0"/>
                        </a:rPr>
                        <a:t>Intent</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364176">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NPM</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a:solidFill>
                            <a:schemeClr val="tx1"/>
                          </a:solidFill>
                          <a:effectLst/>
                          <a:latin typeface="+mn-lt"/>
                          <a:ea typeface="宋体" panose="02010600030101010101" pitchFamily="2" charset="-122"/>
                          <a:cs typeface="Arial" panose="020B0604020202020204" pitchFamily="34" charset="0"/>
                        </a:rPr>
                        <a:t>Network policy management for 5G mobile networks based on NFV scenarios</a:t>
                      </a:r>
                      <a:endParaRPr lang="zh-CN" sz="105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78%-&gt;85%-&gt;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SimSun" panose="02010600030101010101" pitchFamily="2" charset="-122"/>
                          <a:cs typeface="Arial" panose="020B0604020202020204" pitchFamily="34" charset="0"/>
                        </a:rPr>
                        <a:t>TS 28.555/28.556</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SP-191211</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r>
                        <a:rPr lang="en-US" sz="1050" b="0" kern="1200" dirty="0" smtClean="0">
                          <a:solidFill>
                            <a:schemeClr val="tx1"/>
                          </a:solidFill>
                          <a:effectLst/>
                          <a:latin typeface="+mn-lt"/>
                          <a:ea typeface="+mn-ea"/>
                          <a:cs typeface="Arial" panose="020B0604020202020204" pitchFamily="34" charset="0"/>
                        </a:rPr>
                        <a:t>SA#95 (Mar. 2022)</a:t>
                      </a:r>
                      <a:endParaRPr lang="sv-SE"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CMCC</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SA2/RAN2/RAN3</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Arial" panose="020B0604020202020204" pitchFamily="34" charset="0"/>
                        </a:rPr>
                        <a:t>Policy</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33517">
                <a:tc>
                  <a:txBody>
                    <a:bodyPr/>
                    <a:lstStyle/>
                    <a:p>
                      <a:pPr marL="0" algn="ctr" defTabSz="1219170" rtl="0" eaLnBrk="1" latinLnBrk="0" hangingPunct="1">
                        <a:spcAft>
                          <a:spcPts val="0"/>
                        </a:spcAft>
                      </a:pPr>
                      <a:r>
                        <a:rPr lang="en-US" altLang="zh-CN" sz="1050" b="1" kern="1200" dirty="0" err="1" smtClean="0">
                          <a:solidFill>
                            <a:schemeClr val="tx1"/>
                          </a:solidFill>
                          <a:effectLst/>
                          <a:latin typeface="+mn-lt"/>
                          <a:ea typeface="宋体" panose="02010600030101010101" pitchFamily="2" charset="-122"/>
                          <a:cs typeface="Arial" panose="020B0604020202020204" pitchFamily="34" charset="0"/>
                        </a:rPr>
                        <a:t>eCOSLA</a:t>
                      </a:r>
                      <a:endParaRPr lang="en-US" altLang="zh-CN" sz="1050" b="1"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Enhanced Closed loop SLS Assurance</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60%-&gt;70%-&gt;80%-&gt;90%</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TS28.535/28.536/28.533/28.541/28.546/28.552/28.553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tx1"/>
                          </a:solidFill>
                          <a:effectLst/>
                          <a:latin typeface="+mn-lt"/>
                          <a:ea typeface="+mn-ea"/>
                          <a:cs typeface="Arial" panose="020B0604020202020204" pitchFamily="34" charset="0"/>
                        </a:rPr>
                        <a:t>SP-200196</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tx1"/>
                          </a:solidFill>
                          <a:effectLst/>
                          <a:latin typeface="+mn-lt"/>
                          <a:ea typeface="+mn-ea"/>
                          <a:cs typeface="Arial" panose="020B0604020202020204" pitchFamily="34" charset="0"/>
                        </a:rPr>
                        <a:t>Ericsson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ZSM/SA2/RAN3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mn-lt"/>
                          <a:ea typeface="+mn-ea"/>
                          <a:cs typeface="Arial" panose="020B0604020202020204" pitchFamily="34" charset="0"/>
                        </a:rPr>
                        <a:t>Closed loop interaction</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47417">
                <a:tc>
                  <a:txBody>
                    <a:bodyPr/>
                    <a:lstStyle/>
                    <a:p>
                      <a:pPr algn="ctr">
                        <a:spcAft>
                          <a:spcPts val="0"/>
                        </a:spcAft>
                      </a:pPr>
                      <a:r>
                        <a:rPr lang="en-US" sz="1050" b="1" dirty="0" err="1" smtClean="0">
                          <a:solidFill>
                            <a:schemeClr val="tx1"/>
                          </a:solidFill>
                          <a:effectLst/>
                          <a:latin typeface="+mn-lt"/>
                          <a:ea typeface="宋体" panose="02010600030101010101" pitchFamily="2" charset="-122"/>
                          <a:cs typeface="Arial" panose="020B0604020202020204" pitchFamily="34" charset="0"/>
                        </a:rPr>
                        <a:t>eMDAS</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050" dirty="0" smtClean="0">
                          <a:solidFill>
                            <a:schemeClr val="tx1"/>
                          </a:solidFill>
                          <a:effectLst/>
                          <a:latin typeface="+mn-lt"/>
                          <a:ea typeface="宋体" panose="02010600030101010101" pitchFamily="2" charset="-122"/>
                          <a:cs typeface="Arial" panose="020B0604020202020204" pitchFamily="34" charset="0"/>
                        </a:rPr>
                        <a:t>Enhancements of Management Data Analytics Service</a:t>
                      </a:r>
                      <a:endParaRPr lang="zh-CN" sz="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0%-&gt;10%-&gt;25%-&gt;45%-&gt;65%</a:t>
                      </a:r>
                      <a:endParaRPr lang="sv-SE" altLang="zh-CN" sz="1050" b="0" kern="1200" dirty="0" smtClean="0">
                        <a:solidFill>
                          <a:schemeClr val="tx1"/>
                        </a:solidFill>
                        <a:effectLst/>
                        <a:highlight>
                          <a:srgbClr val="00FF00"/>
                        </a:highligh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28.104/ and another new TS (being requested by the revised WID)</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SP-210132 </a:t>
                      </a:r>
                      <a:r>
                        <a:rPr lang="en-US" sz="1050" kern="1200" dirty="0" smtClean="0">
                          <a:solidFill>
                            <a:schemeClr val="tx1"/>
                          </a:solidFill>
                          <a:effectLst/>
                          <a:latin typeface="+mn-lt"/>
                          <a:ea typeface="+mn-ea"/>
                          <a:cs typeface="Arial" panose="020B0604020202020204" pitchFamily="34" charset="0"/>
                        </a:rPr>
                        <a:t>-&gt;</a:t>
                      </a:r>
                      <a:r>
                        <a:rPr lang="en-US" sz="1050" kern="1200" baseline="0" dirty="0" smtClean="0">
                          <a:solidFill>
                            <a:schemeClr val="tx1"/>
                          </a:solidFill>
                          <a:effectLst/>
                          <a:latin typeface="+mn-lt"/>
                          <a:ea typeface="+mn-ea"/>
                          <a:cs typeface="Arial" panose="020B0604020202020204" pitchFamily="34" charset="0"/>
                        </a:rPr>
                        <a:t> Revised WID in S5 216348</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en-GB"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Intel,NEC</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SA2/RAN3</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Data analytics</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r>
              <a:rPr lang="en-US" altLang="zh-CN" sz="3200" dirty="0" smtClean="0"/>
              <a:t>/</a:t>
            </a:r>
            <a:r>
              <a:rPr lang="en-US" altLang="zh-CN" sz="3200" dirty="0" err="1" smtClean="0"/>
              <a:t>eMDAS</a:t>
            </a:r>
            <a:endParaRPr lang="sv-SE" sz="3200" kern="0" dirty="0"/>
          </a:p>
        </p:txBody>
      </p:sp>
    </p:spTree>
    <p:extLst>
      <p:ext uri="{BB962C8B-B14F-4D97-AF65-F5344CB8AC3E}">
        <p14:creationId xmlns:p14="http://schemas.microsoft.com/office/powerpoint/2010/main" val="347422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57916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699387533"/>
              </p:ext>
            </p:extLst>
          </p:nvPr>
        </p:nvGraphicFramePr>
        <p:xfrm>
          <a:off x="205571" y="729707"/>
          <a:ext cx="11681825" cy="2802884"/>
        </p:xfrm>
        <a:graphic>
          <a:graphicData uri="http://schemas.openxmlformats.org/drawingml/2006/table">
            <a:tbl>
              <a:tblPr firstRow="1" bandRow="1">
                <a:tableStyleId>{5C22544A-7EE6-4342-B048-85BDC9FD1C3A}</a:tableStyleId>
              </a:tblPr>
              <a:tblGrid>
                <a:gridCol w="788313"/>
                <a:gridCol w="1939816"/>
                <a:gridCol w="1514474"/>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eSON_5G</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Enhancements of Self-Organizing Networks (SON) for 5G networks </a:t>
                      </a: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70%-&gt;85%-&gt;90%-&gt;</a:t>
                      </a:r>
                      <a:r>
                        <a:rPr lang="en-US"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SP-200194</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latin typeface="+mn-lt"/>
                          <a:ea typeface="+mn-ea"/>
                          <a:cs typeface="Arial" panose="020B0604020202020204" pitchFamily="34" charset="0"/>
                        </a:rPr>
                        <a:t>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Intel</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792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tx1"/>
                          </a:solidFill>
                          <a:effectLst/>
                          <a:latin typeface="+mn-lt"/>
                          <a:ea typeface="+mn-ea"/>
                          <a:cs typeface="+mn-cs"/>
                        </a:rPr>
                        <a:t>PACMAN</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Generic Plug and connect</a:t>
                      </a:r>
                      <a:endParaRPr lang="zh-CN" alt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20%-&gt;60%</a:t>
                      </a:r>
                      <a:r>
                        <a:rPr lang="en-US" altLang="zh-CN" sz="1050" b="0" kern="1200" dirty="0" smtClean="0">
                          <a:solidFill>
                            <a:schemeClr val="tx1"/>
                          </a:solidFill>
                          <a:effectLst/>
                          <a:latin typeface="+mn-lt"/>
                          <a:ea typeface="+mn-ea"/>
                          <a:cs typeface="Arial" panose="020B0604020202020204" pitchFamily="34" charset="0"/>
                        </a:rPr>
                        <a:t>-&gt;70%</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28.313/28.314/28.315/28.316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SP-210260</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2951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E_HOO</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Enhancement of Handover Optimization</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30%-&gt;40%-&gt;90%-&gt;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TS28.552/28.313/28.541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SP-200466</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dk1"/>
                          </a:solidFill>
                          <a:effectLst/>
                          <a:latin typeface="+mn-lt"/>
                          <a:ea typeface="+mn-ea"/>
                          <a:cs typeface="+mn-cs"/>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EE5GPLUS</a:t>
                      </a:r>
                      <a:endParaRPr lang="zh-CN" sz="1050" b="1" kern="1200" dirty="0">
                        <a:solidFill>
                          <a:schemeClr val="tx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Enhancements on EE for 5G networks</a:t>
                      </a:r>
                      <a:endParaRPr lang="zh-CN" sz="1050" kern="1200" dirty="0">
                        <a:solidFill>
                          <a:schemeClr val="dk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70%-&gt;90%-&gt;</a:t>
                      </a:r>
                      <a:r>
                        <a:rPr lang="en-US" altLang="zh-CN" sz="1050" b="1" kern="1200" dirty="0" smtClean="0">
                          <a:solidFill>
                            <a:srgbClr val="0000FF"/>
                          </a:solidFill>
                          <a:effectLst/>
                          <a:latin typeface="+mn-lt"/>
                          <a:ea typeface="+mn-ea"/>
                          <a:cs typeface="+mn-cs"/>
                        </a:rPr>
                        <a:t>100%</a:t>
                      </a:r>
                      <a:endParaRPr lang="sv-SE" sz="1050" b="1" kern="1200" dirty="0">
                        <a:solidFill>
                          <a:srgbClr val="0000FF"/>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TS28.310/28.552/28.554/28.541</a:t>
                      </a: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SP-200188</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dk1"/>
                          </a:solidFill>
                          <a:effectLst/>
                          <a:latin typeface="+mn-lt"/>
                          <a:ea typeface="+mn-ea"/>
                          <a:cs typeface="+mn-cs"/>
                        </a:rPr>
                        <a:t>SA#94 (Dec. 2021)</a:t>
                      </a:r>
                      <a:endParaRPr lang="sv-SE" altLang="zh-CN" sz="1050" b="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Orange</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SA2/RAN2/RAN3/ETSI EE/ITU-T/GSMA</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Energy saving</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mn-cs"/>
                        </a:rPr>
                        <a:t>5GD</a:t>
                      </a:r>
                      <a:r>
                        <a:rPr lang="en-US" altLang="zh-CN" sz="1050" b="1" kern="1200" dirty="0" smtClean="0">
                          <a:solidFill>
                            <a:schemeClr val="tx1"/>
                          </a:solidFill>
                          <a:effectLst/>
                          <a:latin typeface="+mn-lt"/>
                          <a:ea typeface="+mn-ea"/>
                          <a:cs typeface="+mn-cs"/>
                        </a:rPr>
                        <a:t>MS</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Discovery of management services in 5G  </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80%-&gt;90%-&gt;95%-&gt;</a:t>
                      </a:r>
                      <a:r>
                        <a:rPr lang="sv-SE"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1" y="3871549"/>
            <a:ext cx="5342643" cy="1384995"/>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3300"/>
                </a:solidFill>
                <a:latin typeface="+mn-lt"/>
                <a:cs typeface="Arial" charset="0"/>
              </a:rPr>
              <a:t>eSON_5G: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group agreed a couple CRs for adding capabilities to support requirements of </a:t>
            </a:r>
            <a:r>
              <a:rPr lang="en-US" altLang="zh-CN" sz="1200" dirty="0" err="1">
                <a:solidFill>
                  <a:prstClr val="black"/>
                </a:solidFill>
                <a:latin typeface="+mn-lt"/>
                <a:cs typeface="Arial" charset="0"/>
              </a:rPr>
              <a:t>MnS</a:t>
            </a:r>
            <a:r>
              <a:rPr lang="en-US" altLang="zh-CN" sz="1200" dirty="0">
                <a:solidFill>
                  <a:prstClr val="black"/>
                </a:solidFill>
                <a:latin typeface="+mn-lt"/>
                <a:cs typeface="Arial" charset="0"/>
              </a:rPr>
              <a:t> producer to notify consumers when the C-SON or D-SON functions take SON actions. A couple CRs were also proposed to add stage 2 and stage 3 solutions for CCO NRM that are under post meeting email approval.</a:t>
            </a:r>
            <a:endParaRPr lang="en-US" altLang="zh-CN" sz="1200" b="1" dirty="0" smtClean="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200" dirty="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a:solidFill>
                  <a:srgbClr val="FF0000"/>
                </a:solidFill>
                <a:latin typeface="+mn-lt"/>
                <a:cs typeface="Arial" charset="0"/>
              </a:rPr>
              <a:t>PACMAN: </a:t>
            </a:r>
            <a:r>
              <a:rPr lang="en-US" altLang="zh-CN" sz="1200" dirty="0">
                <a:solidFill>
                  <a:prstClr val="black"/>
                </a:solidFill>
                <a:latin typeface="+mn-lt"/>
                <a:cs typeface="Arial" charset="0"/>
              </a:rPr>
              <a:t>All the contributions were approved in this meeting and will be merged to TS 28.314, 28.315 and TS 28.316</a:t>
            </a:r>
            <a:r>
              <a:rPr lang="en-US" altLang="zh-CN" sz="1200" b="1" dirty="0" smtClean="0">
                <a:solidFill>
                  <a:prstClr val="black"/>
                </a:solidFill>
                <a:latin typeface="+mn-lt"/>
                <a:cs typeface="Arial" charset="0"/>
              </a:rPr>
              <a:t>.</a:t>
            </a:r>
            <a:endParaRPr lang="en-US" altLang="zh-CN" sz="1200" b="1" dirty="0">
              <a:solidFill>
                <a:prstClr val="black"/>
              </a:solidFill>
              <a:latin typeface="+mn-lt"/>
              <a:cs typeface="Arial" charset="0"/>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eSON_5G/PACMAN/E_HOO/EE5GPLUS/5GDMS</a:t>
            </a:r>
            <a:endParaRPr lang="sv-SE" sz="3200" kern="0" dirty="0"/>
          </a:p>
        </p:txBody>
      </p:sp>
      <p:sp>
        <p:nvSpPr>
          <p:cNvPr id="4" name="矩形 3"/>
          <p:cNvSpPr/>
          <p:nvPr/>
        </p:nvSpPr>
        <p:spPr>
          <a:xfrm>
            <a:off x="5695933" y="3871549"/>
            <a:ext cx="6043745" cy="1938992"/>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mn-lt"/>
                <a:cs typeface="Arial" charset="0"/>
              </a:rPr>
              <a:t>E_HOO:</a:t>
            </a:r>
            <a:r>
              <a:rPr lang="en-US" altLang="zh-CN" sz="1200" dirty="0">
                <a:solidFill>
                  <a:srgbClr val="FF0000"/>
                </a:solidFill>
                <a:latin typeface="+mn-lt"/>
                <a:cs typeface="Arial" charset="0"/>
              </a:rPr>
              <a:t> </a:t>
            </a:r>
            <a:endParaRPr lang="en-US" altLang="zh-CN" sz="1200"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Draft CR to 28.313 was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Additions </a:t>
            </a:r>
            <a:r>
              <a:rPr lang="en-US" altLang="zh-CN" sz="1200" dirty="0">
                <a:solidFill>
                  <a:prstClr val="black"/>
                </a:solidFill>
                <a:latin typeface="+mn-lt"/>
                <a:cs typeface="Arial" charset="0"/>
              </a:rPr>
              <a:t>to TS 28.552, 5G performance measurements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 </a:t>
            </a:r>
            <a:r>
              <a:rPr lang="en-US" altLang="zh-CN" sz="1200" dirty="0">
                <a:solidFill>
                  <a:prstClr val="black"/>
                </a:solidFill>
                <a:latin typeface="+mn-lt"/>
                <a:cs typeface="Arial" charset="0"/>
              </a:rPr>
              <a:t>new KPI in TS 28.554, 5G end to end Key Performance Indicators (KPI) was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WID was updated to reflect the work that has been done.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 is now complete. The Rapporteur thanks for the engagement from other companies.</a:t>
            </a:r>
          </a:p>
          <a:p>
            <a:pPr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srgbClr val="FF0000"/>
                </a:solidFill>
                <a:latin typeface="+mn-lt"/>
                <a:cs typeface="Arial" charset="0"/>
              </a:rPr>
              <a:t>5GDMS: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cs typeface="Arial" charset="0"/>
              </a:rPr>
              <a:t>A solution was agreed for discovery of managed entities. NRM is updated and solution sets are provided</a:t>
            </a:r>
            <a:r>
              <a:rPr lang="en-US" altLang="zh-CN" sz="1200" dirty="0" smtClean="0">
                <a:latin typeface="+mn-lt"/>
                <a:cs typeface="Arial" charset="0"/>
              </a:rPr>
              <a:t>.</a:t>
            </a:r>
            <a:endParaRPr lang="en-US" altLang="zh-CN" sz="1200" dirty="0">
              <a:latin typeface="+mn-lt"/>
              <a:cs typeface="Arial" charset="0"/>
            </a:endParaRPr>
          </a:p>
        </p:txBody>
      </p:sp>
    </p:spTree>
    <p:extLst>
      <p:ext uri="{BB962C8B-B14F-4D97-AF65-F5344CB8AC3E}">
        <p14:creationId xmlns:p14="http://schemas.microsoft.com/office/powerpoint/2010/main" val="204050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77041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06734834"/>
              </p:ext>
            </p:extLst>
          </p:nvPr>
        </p:nvGraphicFramePr>
        <p:xfrm>
          <a:off x="205572" y="1014738"/>
          <a:ext cx="11681825" cy="2673981"/>
        </p:xfrm>
        <a:graphic>
          <a:graphicData uri="http://schemas.openxmlformats.org/drawingml/2006/table">
            <a:tbl>
              <a:tblPr firstRow="1" bandRow="1">
                <a:tableStyleId>{5C22544A-7EE6-4342-B048-85BDC9FD1C3A}</a:tableStyleId>
              </a:tblPr>
              <a:tblGrid>
                <a:gridCol w="888236"/>
                <a:gridCol w="1830367"/>
                <a:gridCol w="152400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algn="ctr">
                        <a:spcAft>
                          <a:spcPts val="0"/>
                        </a:spcAft>
                      </a:pPr>
                      <a:r>
                        <a:rPr lang="en-GB" sz="1200" b="1" dirty="0">
                          <a:solidFill>
                            <a:schemeClr val="tx1"/>
                          </a:solidFill>
                          <a:effectLst/>
                          <a:latin typeface="+mn-lt"/>
                          <a:ea typeface="宋体" panose="02010600030101010101" pitchFamily="2" charset="-122"/>
                        </a:rPr>
                        <a:t>OAM_NPN</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rPr>
                        <a:t>Management of non-public networks</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70%-&gt;80%-&gt;85%</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mn-ea"/>
                          <a:cs typeface="+mn-cs"/>
                        </a:rPr>
                        <a:t>TS28.557/</a:t>
                      </a:r>
                      <a:r>
                        <a:rPr lang="sv-SE" altLang="zh-CN" sz="1050" kern="1200" smtClean="0">
                          <a:solidFill>
                            <a:schemeClr val="dk1"/>
                          </a:solidFill>
                          <a:effectLst/>
                          <a:latin typeface="+mn-lt"/>
                          <a:ea typeface="+mn-ea"/>
                          <a:cs typeface="+mn-cs"/>
                        </a:rPr>
                        <a:t>28.541/28.531/28.533/28.552/28.554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SP-200189</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Huawei</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NPN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b="1" dirty="0">
                          <a:solidFill>
                            <a:schemeClr val="tx1"/>
                          </a:solidFill>
                          <a:effectLst/>
                          <a:latin typeface="+mn-lt"/>
                          <a:ea typeface="宋体" panose="02010600030101010101" pitchFamily="2" charset="-122"/>
                        </a:rPr>
                        <a:t>EMA5SLA</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rPr>
                        <a:t>Enhancement on Management Aspects of 5G Service-Level Agreement</a:t>
                      </a:r>
                      <a:endParaRPr lang="zh-CN" sz="120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70%-&gt;75%-&gt;85%-&gt;</a:t>
                      </a:r>
                      <a:r>
                        <a:rPr lang="en-US" altLang="zh-CN" sz="1050" b="1" kern="1200" baseline="0" dirty="0" smtClean="0">
                          <a:solidFill>
                            <a:srgbClr val="0000FF"/>
                          </a:solidFill>
                          <a:effectLst/>
                          <a:latin typeface="+mn-lt"/>
                          <a:ea typeface="+mn-ea"/>
                          <a:cs typeface="Arial" panose="020B0604020202020204" pitchFamily="34" charset="0"/>
                        </a:rPr>
                        <a:t>100%</a:t>
                      </a:r>
                      <a:endParaRPr lang="sv-SE"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TS28.531/28.541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SP-200190</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China Mobile</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SLA</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GB" sz="1200" b="1" dirty="0" err="1">
                          <a:solidFill>
                            <a:schemeClr val="tx1"/>
                          </a:solidFill>
                          <a:effectLst/>
                          <a:latin typeface="+mn-lt"/>
                          <a:ea typeface="宋体" panose="02010600030101010101" pitchFamily="2" charset="-122"/>
                        </a:rPr>
                        <a:t>eMEMTANE</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Management of the enhanced tenant concept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20%-&gt;40%-&gt;45%-&gt;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TS28.531/28.532/28.533/28.541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SP-200463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Huawei</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SA2</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Tenant</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dirty="0" smtClean="0">
                          <a:solidFill>
                            <a:schemeClr val="tx1"/>
                          </a:solidFill>
                          <a:effectLst/>
                          <a:latin typeface="+mn-lt"/>
                          <a:ea typeface="+mn-ea"/>
                        </a:rPr>
                        <a:t>MSAC</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dirty="0" smtClean="0">
                          <a:effectLst/>
                          <a:latin typeface="+mn-lt"/>
                          <a:ea typeface="+mn-ea"/>
                        </a:rPr>
                        <a:t>Access control for management service</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a:t>
                      </a:r>
                      <a:r>
                        <a:rPr lang="en-US" altLang="zh-CN" sz="1050" kern="1200" dirty="0" smtClean="0">
                          <a:solidFill>
                            <a:schemeClr val="dk1"/>
                          </a:solidFill>
                          <a:effectLst/>
                          <a:latin typeface="+mn-lt"/>
                          <a:ea typeface="SimSun" panose="02010600030101010101" pitchFamily="2" charset="-122"/>
                          <a:cs typeface="+mn-cs"/>
                        </a:rPr>
                        <a:t>%-&gt;</a:t>
                      </a:r>
                      <a:r>
                        <a:rPr lang="sv-SE" sz="1050" kern="1200" dirty="0" smtClean="0">
                          <a:solidFill>
                            <a:schemeClr val="dk1"/>
                          </a:solidFill>
                          <a:effectLst/>
                          <a:latin typeface="+mn-lt"/>
                          <a:ea typeface="SimSun" panose="02010600030101010101" pitchFamily="2" charset="-122"/>
                          <a:cs typeface="+mn-cs"/>
                        </a:rPr>
                        <a:t>10%-&gt;50%</a:t>
                      </a:r>
                      <a:r>
                        <a:rPr lang="en-US" altLang="zh-CN" sz="1050" kern="1200" dirty="0" smtClean="0">
                          <a:solidFill>
                            <a:schemeClr val="dk1"/>
                          </a:solidFill>
                          <a:effectLst/>
                          <a:latin typeface="+mn-lt"/>
                          <a:ea typeface="+mn-ea"/>
                          <a:cs typeface="+mn-cs"/>
                        </a:rPr>
                        <a:t>-&gt;60%</a:t>
                      </a: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120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TS28.533/28.622/28.623/28.532</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SP-210859</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Nokia</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smtClean="0">
                          <a:solidFill>
                            <a:schemeClr val="tx1"/>
                          </a:solidFill>
                        </a:rPr>
                        <a:t>eNETSLICE_PRO</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smtClean="0">
                          <a:effectLst/>
                          <a:latin typeface="+mn-lt"/>
                          <a:ea typeface="+mn-ea"/>
                        </a:rPr>
                        <a:t>Network slice provisioning enhancement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0%-&gt;0</a:t>
                      </a:r>
                      <a:r>
                        <a:rPr lang="en-US" altLang="zh-CN" sz="1050" b="0" kern="1200" dirty="0" smtClean="0">
                          <a:solidFill>
                            <a:schemeClr val="tx1"/>
                          </a:solidFill>
                          <a:effectLst/>
                          <a:latin typeface="+mn-lt"/>
                          <a:ea typeface="+mn-ea"/>
                          <a:cs typeface="Arial" panose="020B0604020202020204" pitchFamily="34" charset="0"/>
                        </a:rPr>
                        <a:t>%-&gt;50%</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SimSun" panose="02010600030101010101" pitchFamily="2" charset="-122"/>
                          <a:cs typeface="+mn-cs"/>
                        </a:rPr>
                        <a:t>TS 28.531/28.541</a:t>
                      </a: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S5-215497</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Samsung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Slicing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4062800"/>
            <a:ext cx="5562768" cy="2308324"/>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Calibri" pitchFamily="34" charset="0"/>
                <a:cs typeface="Arial" charset="0"/>
              </a:rPr>
              <a:t>OAM_NPN: </a:t>
            </a:r>
            <a:endParaRPr lang="en-US" altLang="zh-CN" sz="1200" dirty="0">
              <a:solidFill>
                <a:srgbClr val="FF0000"/>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SNPN.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a:t>
            </a:r>
            <a:r>
              <a:rPr lang="en-US" altLang="zh-CN" sz="1200" dirty="0" smtClean="0">
                <a:solidFill>
                  <a:prstClr val="black"/>
                </a:solidFill>
                <a:latin typeface="Calibri" pitchFamily="34" charset="0"/>
                <a:cs typeface="Arial" charset="0"/>
              </a:rPr>
              <a:t>PNI-NPN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Agreed to send the draft TS 28.557 for SA Approval</a:t>
            </a:r>
          </a:p>
          <a:p>
            <a:pPr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b="1" dirty="0" err="1" smtClean="0">
                <a:solidFill>
                  <a:srgbClr val="FF0000"/>
                </a:solidFill>
                <a:latin typeface="Calibri" pitchFamily="34" charset="0"/>
                <a:cs typeface="Arial" charset="0"/>
              </a:rPr>
              <a:t>eMEMTANE</a:t>
            </a:r>
            <a:r>
              <a:rPr lang="en-US" altLang="zh-CN" sz="1200" b="1" dirty="0" smtClean="0">
                <a:solidFill>
                  <a:srgbClr val="FF0000"/>
                </a:solidFill>
                <a:latin typeface="Calibri" pitchFamily="34" charset="0"/>
                <a:cs typeface="Arial" charset="0"/>
              </a:rPr>
              <a:t>: </a:t>
            </a:r>
            <a:r>
              <a:rPr lang="en-US" altLang="zh-CN" sz="1200" dirty="0">
                <a:solidFill>
                  <a:prstClr val="black"/>
                </a:solidFill>
                <a:latin typeface="Calibri" pitchFamily="34" charset="0"/>
                <a:cs typeface="Arial" charset="0"/>
              </a:rPr>
              <a:t>The </a:t>
            </a:r>
            <a:r>
              <a:rPr lang="en-US" altLang="zh-CN" sz="1200" dirty="0" err="1">
                <a:solidFill>
                  <a:prstClr val="black"/>
                </a:solidFill>
                <a:latin typeface="Calibri" pitchFamily="34" charset="0"/>
                <a:cs typeface="Arial" charset="0"/>
              </a:rPr>
              <a:t>downscoping</a:t>
            </a:r>
            <a:r>
              <a:rPr lang="en-US" altLang="zh-CN" sz="1200" dirty="0">
                <a:solidFill>
                  <a:prstClr val="black"/>
                </a:solidFill>
                <a:latin typeface="Calibri" pitchFamily="34" charset="0"/>
                <a:cs typeface="Arial" charset="0"/>
              </a:rPr>
              <a:t> to this WI is proposed in </a:t>
            </a:r>
            <a:r>
              <a:rPr lang="en-US" altLang="zh-CN" sz="1200" dirty="0" smtClean="0">
                <a:solidFill>
                  <a:prstClr val="black"/>
                </a:solidFill>
                <a:latin typeface="Calibri" pitchFamily="34" charset="0"/>
                <a:cs typeface="Arial" charset="0"/>
              </a:rPr>
              <a:t>S5-221223.</a:t>
            </a:r>
            <a:endParaRPr lang="en-US" altLang="zh-CN" sz="1200" dirty="0">
              <a:latin typeface="+mn-lt"/>
            </a:endParaRPr>
          </a:p>
          <a:p>
            <a:pPr defTabSz="1219170" eaLnBrk="1" fontAlgn="auto" hangingPunct="1">
              <a:spcBef>
                <a:spcPts val="0"/>
              </a:spcBef>
              <a:spcAft>
                <a:spcPts val="0"/>
              </a:spcAft>
              <a:defRPr/>
            </a:pPr>
            <a:endParaRPr lang="en-US" altLang="zh-CN" sz="1200" dirty="0" smtClean="0">
              <a:latin typeface="+mn-lt"/>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EMA5SLA: </a:t>
            </a:r>
            <a:r>
              <a:rPr lang="en-US" altLang="zh-CN" sz="1200" dirty="0">
                <a:solidFill>
                  <a:prstClr val="black"/>
                </a:solidFill>
                <a:latin typeface="Calibri"/>
                <a:cs typeface="Arial" charset="0"/>
              </a:rPr>
              <a:t>The Completion status is 100% and following items have been approved for EMA5SLA during this e-meeting:</a:t>
            </a:r>
            <a:endParaRPr lang="en-US" altLang="zh-CN" sz="1200" dirty="0" smtClean="0">
              <a:solidFill>
                <a:prstClr val="black"/>
              </a:solidFill>
              <a:latin typeface="Calibri"/>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a:t>
            </a:r>
            <a:r>
              <a:rPr lang="en-US" altLang="zh-CN" sz="1200" dirty="0" err="1">
                <a:solidFill>
                  <a:prstClr val="black"/>
                </a:solidFill>
                <a:latin typeface="Calibri" pitchFamily="34" charset="0"/>
                <a:cs typeface="Arial" charset="0"/>
              </a:rPr>
              <a:t>RANSliceSubnetProfile</a:t>
            </a:r>
            <a:r>
              <a:rPr lang="en-US" altLang="zh-CN" sz="1200" dirty="0">
                <a:solidFill>
                  <a:prstClr val="black"/>
                </a:solidFill>
                <a:latin typeface="Calibri" pitchFamily="34" charset="0"/>
                <a:cs typeface="Arial" charset="0"/>
              </a:rPr>
              <a:t> attributes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energy efficiency attribute</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TS </a:t>
            </a:r>
            <a:r>
              <a:rPr lang="en-US" altLang="zh-CN" sz="1200" dirty="0">
                <a:solidFill>
                  <a:prstClr val="black"/>
                </a:solidFill>
                <a:latin typeface="Calibri" pitchFamily="34" charset="0"/>
                <a:cs typeface="Arial" charset="0"/>
              </a:rPr>
              <a:t>28.541 Clean up of eMA5SLA</a:t>
            </a: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a:t>
            </a:r>
            <a:r>
              <a:rPr lang="en-US" altLang="zh-CN" sz="3200" kern="0" smtClean="0"/>
              <a:t>WI OAM_NPN/EMA5SLA/eMEMTANE/</a:t>
            </a:r>
            <a:r>
              <a:rPr lang="en-US" altLang="zh-CN" sz="3200"/>
              <a:t>eNETSLICE_PRO</a:t>
            </a:r>
            <a:endParaRPr lang="sv-SE" sz="3200" kern="0" dirty="0"/>
          </a:p>
        </p:txBody>
      </p:sp>
      <p:sp>
        <p:nvSpPr>
          <p:cNvPr id="4" name="矩形 3"/>
          <p:cNvSpPr/>
          <p:nvPr/>
        </p:nvSpPr>
        <p:spPr>
          <a:xfrm>
            <a:off x="5980469" y="4226928"/>
            <a:ext cx="5906928" cy="1569660"/>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srgbClr val="FF0000"/>
                </a:solidFill>
                <a:latin typeface="+mn-lt"/>
              </a:rPr>
              <a:t>MSAC</a:t>
            </a:r>
            <a:r>
              <a:rPr lang="en-US" altLang="zh-CN" sz="1200" b="1" dirty="0" smtClean="0">
                <a:solidFill>
                  <a:srgbClr val="FF0000"/>
                </a:solidFill>
                <a:latin typeface="+mn-lt"/>
                <a:cs typeface="Arial" charset="0"/>
              </a:rPr>
              <a:t>: </a:t>
            </a:r>
            <a:r>
              <a:rPr lang="en-US" altLang="zh-CN" sz="1200" dirty="0" smtClean="0">
                <a:solidFill>
                  <a:prstClr val="black"/>
                </a:solidFill>
                <a:latin typeface="+mn-lt"/>
                <a:cs typeface="Arial" charset="0"/>
              </a:rPr>
              <a:t>enhance </a:t>
            </a:r>
            <a:r>
              <a:rPr lang="en-US" altLang="zh-CN" sz="1200" dirty="0">
                <a:solidFill>
                  <a:prstClr val="black"/>
                </a:solidFill>
                <a:latin typeface="+mn-lt"/>
                <a:cs typeface="Arial" charset="0"/>
              </a:rPr>
              <a:t>NRM to support access control For both stage 2 and stage 3 submitted and discussed, a few problems are addressed in this meeting. </a:t>
            </a:r>
            <a:r>
              <a:rPr lang="en-US" altLang="zh-CN" sz="1200" dirty="0" smtClean="0">
                <a:solidFill>
                  <a:prstClr val="black"/>
                </a:solidFill>
                <a:latin typeface="+mn-lt"/>
                <a:cs typeface="Arial" charset="0"/>
              </a:rPr>
              <a:t>Stage </a:t>
            </a:r>
            <a:r>
              <a:rPr lang="en-US" altLang="zh-CN" sz="1200" dirty="0">
                <a:solidFill>
                  <a:prstClr val="black"/>
                </a:solidFill>
                <a:latin typeface="+mn-lt"/>
                <a:cs typeface="Arial" charset="0"/>
              </a:rPr>
              <a:t>2 network resource mode, and corresponding Stage 3 code for access control need further </a:t>
            </a:r>
            <a:r>
              <a:rPr lang="en-US" altLang="zh-CN" sz="1200" dirty="0" smtClean="0">
                <a:solidFill>
                  <a:prstClr val="black"/>
                </a:solidFill>
                <a:latin typeface="+mn-lt"/>
                <a:cs typeface="Arial" charset="0"/>
              </a:rPr>
              <a:t>improved.</a:t>
            </a:r>
          </a:p>
          <a:p>
            <a:pPr defTabSz="1219170" eaLnBrk="1" fontAlgn="auto" hangingPunct="1">
              <a:spcBef>
                <a:spcPts val="0"/>
              </a:spcBef>
              <a:spcAft>
                <a:spcPts val="0"/>
              </a:spcAft>
              <a:defRPr/>
            </a:pPr>
            <a:endParaRPr lang="en-US" altLang="zh-CN" sz="1200" b="1" dirty="0" smtClean="0">
              <a:latin typeface="+mn-lt"/>
            </a:endParaRPr>
          </a:p>
          <a:p>
            <a:pPr defTabSz="1219170" eaLnBrk="1" fontAlgn="auto" hangingPunct="1">
              <a:spcBef>
                <a:spcPts val="0"/>
              </a:spcBef>
              <a:spcAft>
                <a:spcPts val="0"/>
              </a:spcAft>
              <a:defRPr/>
            </a:pPr>
            <a:r>
              <a:rPr lang="en-US" altLang="zh-CN" sz="1200" b="1" dirty="0" err="1" smtClean="0">
                <a:solidFill>
                  <a:srgbClr val="FF0000"/>
                </a:solidFill>
                <a:latin typeface="+mn-lt"/>
              </a:rPr>
              <a:t>eNETSLICE_PRO</a:t>
            </a:r>
            <a:r>
              <a:rPr lang="en-US" altLang="zh-CN" sz="1200" b="1" dirty="0" smtClean="0">
                <a:solidFill>
                  <a:srgbClr val="FF0000"/>
                </a:solidFill>
                <a:latin typeface="+mn-lt"/>
              </a:rPr>
              <a:t>:</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An </a:t>
            </a:r>
            <a:r>
              <a:rPr lang="en-US" altLang="zh-CN" sz="1200" dirty="0">
                <a:solidFill>
                  <a:prstClr val="black"/>
                </a:solidFill>
                <a:latin typeface="Calibri" pitchFamily="34" charset="0"/>
                <a:cs typeface="Arial" charset="0"/>
              </a:rPr>
              <a:t>exception is submitted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First </a:t>
            </a:r>
            <a:r>
              <a:rPr lang="en-US" altLang="zh-CN" sz="1200" dirty="0">
                <a:solidFill>
                  <a:prstClr val="black"/>
                </a:solidFill>
                <a:latin typeface="Calibri" pitchFamily="34" charset="0"/>
                <a:cs typeface="Arial" charset="0"/>
              </a:rPr>
              <a:t>attempt to fix stage 3 got approved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Topic </a:t>
            </a:r>
            <a:r>
              <a:rPr lang="en-US" altLang="zh-CN" sz="1200" dirty="0">
                <a:solidFill>
                  <a:prstClr val="black"/>
                </a:solidFill>
                <a:latin typeface="Calibri" pitchFamily="34" charset="0"/>
                <a:cs typeface="Arial" charset="0"/>
              </a:rPr>
              <a:t>discussed (but not agreed) slice subnet capabilities, feasibility check, reservation</a:t>
            </a:r>
          </a:p>
        </p:txBody>
      </p:sp>
    </p:spTree>
    <p:extLst>
      <p:ext uri="{BB962C8B-B14F-4D97-AF65-F5344CB8AC3E}">
        <p14:creationId xmlns:p14="http://schemas.microsoft.com/office/powerpoint/2010/main" val="294581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95770" y="315919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65953302"/>
              </p:ext>
            </p:extLst>
          </p:nvPr>
        </p:nvGraphicFramePr>
        <p:xfrm>
          <a:off x="295770" y="729279"/>
          <a:ext cx="11681825" cy="2343150"/>
        </p:xfrm>
        <a:graphic>
          <a:graphicData uri="http://schemas.openxmlformats.org/drawingml/2006/table">
            <a:tbl>
              <a:tblPr firstRow="1" bandRow="1">
                <a:tableStyleId>{5C22544A-7EE6-4342-B048-85BDC9FD1C3A}</a:tableStyleId>
              </a:tblPr>
              <a:tblGrid>
                <a:gridCol w="879888"/>
                <a:gridCol w="1899557"/>
                <a:gridCol w="1463158"/>
                <a:gridCol w="2174243"/>
                <a:gridCol w="1007795"/>
                <a:gridCol w="1461649"/>
                <a:gridCol w="771207"/>
                <a:gridCol w="1153299"/>
                <a:gridCol w="871029"/>
              </a:tblGrid>
              <a:tr h="402272">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3117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FS_EE5G</a:t>
                      </a:r>
                      <a:endParaRPr lang="zh-CN" sz="1200" b="1" kern="1200" dirty="0">
                        <a:solidFill>
                          <a:schemeClr val="tx1"/>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Study on new aspects of EE for 5G networks</a:t>
                      </a:r>
                      <a:endParaRPr lang="zh-CN" sz="1200" kern="1200" dirty="0">
                        <a:solidFill>
                          <a:srgbClr val="000000"/>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70%-&gt;75%-&gt;80%-&gt;90%-&gt;</a:t>
                      </a:r>
                      <a:r>
                        <a:rPr lang="en-US" altLang="zh-CN" sz="1200" b="1" kern="1200" dirty="0" smtClean="0">
                          <a:solidFill>
                            <a:srgbClr val="0000FF"/>
                          </a:solidFill>
                          <a:effectLst/>
                          <a:latin typeface="+mn-lt"/>
                          <a:ea typeface="+mn-ea"/>
                          <a:cs typeface="+mn-cs"/>
                        </a:rPr>
                        <a:t>100%</a:t>
                      </a:r>
                      <a:endParaRPr lang="sv-SE" sz="1200" b="1" kern="1200" dirty="0">
                        <a:solidFill>
                          <a:srgbClr val="0000FF"/>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28.813</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SP-200188</a:t>
                      </a:r>
                      <a:endParaRPr lang="sv-SE" sz="1200" kern="1200" dirty="0">
                        <a:solidFill>
                          <a:srgbClr val="000000"/>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 (Dec. 2021)</a:t>
                      </a:r>
                      <a:endParaRPr lang="sv-SE" altLang="zh-CN" sz="120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Orange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SA2/EE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Energy saving</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0929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FS_YANG</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mn-lt"/>
                          <a:ea typeface="+mn-ea"/>
                          <a:cs typeface="+mn-cs"/>
                        </a:rPr>
                        <a:t>Study on YANG PUSH </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5%-&gt;10%-&gt;10%-&gt;10%-&gt;100%?</a:t>
                      </a:r>
                      <a:endParaRPr lang="sv-SE" altLang="zh-CN"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TR 28.818</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SP-200765</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1" kern="1200" dirty="0" smtClean="0">
                          <a:solidFill>
                            <a:schemeClr val="tx1"/>
                          </a:solidFill>
                          <a:effectLst/>
                          <a:latin typeface="+mn-lt"/>
                          <a:ea typeface="+mn-ea"/>
                          <a:cs typeface="Arial" panose="020B0604020202020204" pitchFamily="34" charset="0"/>
                        </a:rPr>
                        <a:t>SA#95 (Mar. 2022)</a:t>
                      </a:r>
                      <a:endParaRPr lang="sv-SE" altLang="zh-CN" sz="1200" b="0" kern="1200" dirty="0" smtClean="0">
                        <a:solidFill>
                          <a:schemeClr val="tx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Ericsson</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ONAP</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YANG</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382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FS_CICDNS</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continuous integration continuous delivery support for 3GPP NFs</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0%-&gt;15%-&gt;30%-&gt;50%-&gt;75%</a:t>
                      </a:r>
                      <a:r>
                        <a:rPr lang="en-US" sz="1200" kern="1200" dirty="0" smtClean="0">
                          <a:solidFill>
                            <a:srgbClr val="000000"/>
                          </a:solidFill>
                          <a:effectLst/>
                          <a:latin typeface="+mn-lt"/>
                          <a:ea typeface="+mn-ea"/>
                          <a:cs typeface="+mn-cs"/>
                        </a:rPr>
                        <a:t>-&gt;80%</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28.819</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SP-210133</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1" kern="1200" dirty="0" smtClean="0">
                          <a:solidFill>
                            <a:schemeClr val="dk1"/>
                          </a:solidFill>
                          <a:effectLst/>
                          <a:latin typeface="+mn-lt"/>
                          <a:ea typeface="SimSun" panose="02010600030101010101" pitchFamily="2" charset="-122"/>
                          <a:cs typeface="+mn-cs"/>
                        </a:rPr>
                        <a:t>-&gt;</a:t>
                      </a:r>
                      <a:r>
                        <a:rPr lang="sv-SE" altLang="zh-CN" sz="1200" b="1" kern="1200" dirty="0" smtClean="0">
                          <a:solidFill>
                            <a:schemeClr val="tx1"/>
                          </a:solidFill>
                          <a:effectLst/>
                          <a:latin typeface="+mn-lt"/>
                          <a:ea typeface="SimSun" panose="02010600030101010101" pitchFamily="2" charset="-122"/>
                          <a:cs typeface="+mn-cs"/>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Lenovo, China Mobile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ETSI NFV</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cs typeface="Arial" panose="020B0604020202020204" pitchFamily="34" charset="0"/>
                        </a:rPr>
                        <a:t>FS_MANS</a:t>
                      </a:r>
                      <a:endParaRPr lang="zh-CN" altLang="zh-CN" sz="1200" b="1" dirty="0" smtClean="0">
                        <a:solidFill>
                          <a:schemeClr val="tx1"/>
                        </a:solidFill>
                        <a:effectLst/>
                        <a:latin typeface="+mn-lt"/>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mn-lt"/>
                          <a:ea typeface="+mn-ea"/>
                          <a:cs typeface="Arial" panose="020B0604020202020204" pitchFamily="34" charset="0"/>
                        </a:rPr>
                        <a:t>Study on Management Aspects of 5G Network Sharing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120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5</a:t>
                      </a:r>
                      <a:r>
                        <a:rPr lang="en-US" altLang="zh-CN" sz="1200" kern="1200" dirty="0" smtClean="0">
                          <a:solidFill>
                            <a:schemeClr val="dk1"/>
                          </a:solidFill>
                          <a:effectLst/>
                          <a:latin typeface="+mn-lt"/>
                          <a:ea typeface="SimSun" panose="02010600030101010101" pitchFamily="2" charset="-122"/>
                          <a:cs typeface="Arial" panose="020B0604020202020204" pitchFamily="34" charset="0"/>
                        </a:rPr>
                        <a:t>%-&gt;90%-&gt;</a:t>
                      </a:r>
                      <a:r>
                        <a:rPr lang="en-US" altLang="zh-CN" sz="1200" b="1" kern="1200" dirty="0" smtClean="0">
                          <a:solidFill>
                            <a:srgbClr val="0000FF"/>
                          </a:solidFill>
                          <a:effectLst/>
                          <a:latin typeface="+mn-lt"/>
                          <a:ea typeface="SimSun" panose="02010600030101010101" pitchFamily="2" charset="-122"/>
                          <a:cs typeface="Arial" panose="020B0604020202020204" pitchFamily="34" charset="0"/>
                        </a:rPr>
                        <a:t>100%</a:t>
                      </a:r>
                      <a:endParaRPr lang="sv-SE" sz="12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kern="1200" dirty="0" smtClean="0">
                          <a:solidFill>
                            <a:schemeClr val="dk1"/>
                          </a:solidFill>
                          <a:effectLst/>
                          <a:latin typeface="+mn-lt"/>
                          <a:ea typeface="+mn-ea"/>
                          <a:cs typeface="Arial" panose="020B0604020202020204" pitchFamily="34" charset="0"/>
                        </a:rPr>
                        <a:t>TR 28.825</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SP-210387</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SA#94(Dec2021)</a:t>
                      </a: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China Unicom</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RAN3</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Rel-17 SI FS_EE5G/</a:t>
            </a:r>
            <a:r>
              <a:rPr lang="en-GB" altLang="zh-CN" sz="2800" dirty="0" smtClean="0"/>
              <a:t>FS_YANG/FS_CICDNS/</a:t>
            </a:r>
            <a:r>
              <a:rPr lang="en-GB" altLang="zh-CN" sz="2800" dirty="0" err="1" smtClean="0"/>
              <a:t>FS_eEDGE_Mgt</a:t>
            </a:r>
            <a:r>
              <a:rPr lang="en-GB" altLang="zh-CN" sz="2800" dirty="0" smtClean="0"/>
              <a:t>/FS_MANS</a:t>
            </a:r>
            <a:endParaRPr lang="en-GB" altLang="zh-CN" sz="2800" dirty="0"/>
          </a:p>
          <a:p>
            <a:endParaRPr lang="en-GB" altLang="zh-CN" sz="2800" dirty="0"/>
          </a:p>
        </p:txBody>
      </p:sp>
      <p:sp>
        <p:nvSpPr>
          <p:cNvPr id="4" name="矩形 3"/>
          <p:cNvSpPr/>
          <p:nvPr/>
        </p:nvSpPr>
        <p:spPr>
          <a:xfrm>
            <a:off x="6778922" y="3257420"/>
            <a:ext cx="4751196" cy="1815882"/>
          </a:xfrm>
          <a:prstGeom prst="rect">
            <a:avLst/>
          </a:prstGeom>
        </p:spPr>
        <p:txBody>
          <a:bodyPr wrap="square">
            <a:spAutoFit/>
          </a:bodyPr>
          <a:lstStyle/>
          <a:p>
            <a:pPr defTabSz="1219170" eaLnBrk="1" fontAlgn="auto" hangingPunct="1">
              <a:spcBef>
                <a:spcPts val="0"/>
              </a:spcBef>
              <a:spcAft>
                <a:spcPts val="0"/>
              </a:spcAft>
              <a:defRPr/>
            </a:pPr>
            <a:endParaRPr lang="en-US" altLang="zh-CN" sz="1400" b="1" dirty="0" smtClean="0">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FS_CICDNS</a:t>
            </a:r>
            <a:r>
              <a:rPr lang="en-US" altLang="zh-CN" sz="1400" b="1" dirty="0" smtClean="0">
                <a:latin typeface="Calibri" pitchFamily="34" charset="0"/>
                <a:cs typeface="Arial" charset="0"/>
              </a:rPr>
              <a:t>:</a:t>
            </a:r>
            <a:endParaRPr lang="en-US" altLang="zh-CN" sz="1400" dirty="0">
              <a:latin typeface="Calibri" pitchFamily="34" charset="0"/>
              <a:cs typeface="Arial" charset="0"/>
            </a:endParaRPr>
          </a:p>
          <a:p>
            <a:pPr defTabSz="1219170" eaLnBrk="1" fontAlgn="auto" hangingPunct="1">
              <a:spcBef>
                <a:spcPts val="0"/>
              </a:spcBef>
              <a:spcAft>
                <a:spcPts val="0"/>
              </a:spcAft>
              <a:defRPr/>
            </a:pPr>
            <a:r>
              <a:rPr lang="en-US" sz="1400" dirty="0">
                <a:latin typeface="Calibri" pitchFamily="34" charset="0"/>
                <a:cs typeface="Arial" charset="0"/>
              </a:rPr>
              <a:t>While some contributions were approved, the key contributions regarding the overall 3GPP place in testing and one solution could not find agreeable text in the meeting. However, finally the concepts were agreed and the SID is likely to be completed in the next meeting.</a:t>
            </a:r>
            <a:endParaRPr lang="en-US" sz="1400" dirty="0" smtClean="0">
              <a:latin typeface="Calibri" pitchFamily="34" charset="0"/>
              <a:cs typeface="Arial" charset="0"/>
            </a:endParaRPr>
          </a:p>
          <a:p>
            <a:pPr defTabSz="1219170" eaLnBrk="1" fontAlgn="auto" hangingPunct="1">
              <a:spcBef>
                <a:spcPts val="0"/>
              </a:spcBef>
              <a:spcAft>
                <a:spcPts val="0"/>
              </a:spcAft>
              <a:defRPr/>
            </a:pPr>
            <a:endParaRPr lang="en-US" sz="1400" dirty="0">
              <a:solidFill>
                <a:prstClr val="black"/>
              </a:solidFill>
              <a:latin typeface="Calibri" pitchFamily="34" charset="0"/>
              <a:cs typeface="Arial" charset="0"/>
            </a:endParaRPr>
          </a:p>
        </p:txBody>
      </p:sp>
      <p:sp>
        <p:nvSpPr>
          <p:cNvPr id="3" name="矩形 2"/>
          <p:cNvSpPr/>
          <p:nvPr/>
        </p:nvSpPr>
        <p:spPr>
          <a:xfrm>
            <a:off x="230454" y="3497979"/>
            <a:ext cx="5693393" cy="30777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FS_YANG</a:t>
            </a:r>
            <a:r>
              <a:rPr lang="en-US" altLang="zh-CN" sz="1400" b="1" dirty="0">
                <a:solidFill>
                  <a:srgbClr val="FF0000"/>
                </a:solidFill>
                <a:latin typeface="Calibri" pitchFamily="34" charset="0"/>
                <a:cs typeface="Arial" charset="0"/>
              </a:rPr>
              <a:t>: </a:t>
            </a:r>
            <a:r>
              <a:rPr lang="en-US" altLang="zh-CN" sz="1400" dirty="0">
                <a:latin typeface="Calibri" pitchFamily="34" charset="0"/>
                <a:cs typeface="Arial" charset="0"/>
              </a:rPr>
              <a:t>Next step for </a:t>
            </a:r>
            <a:r>
              <a:rPr lang="en-US" altLang="zh-CN" sz="1400" dirty="0" smtClean="0">
                <a:latin typeface="Calibri" pitchFamily="34" charset="0"/>
                <a:cs typeface="Arial" charset="0"/>
              </a:rPr>
              <a:t>FS_YANG is endorsed.</a:t>
            </a:r>
            <a:endParaRPr lang="en-US" altLang="zh-CN" sz="1400" b="1" dirty="0" smtClean="0">
              <a:solidFill>
                <a:prstClr val="black"/>
              </a:solidFill>
              <a:latin typeface="Calibri" pitchFamily="34" charset="0"/>
              <a:cs typeface="Arial" charset="0"/>
            </a:endParaRPr>
          </a:p>
        </p:txBody>
      </p:sp>
    </p:spTree>
    <p:extLst>
      <p:ext uri="{BB962C8B-B14F-4D97-AF65-F5344CB8AC3E}">
        <p14:creationId xmlns:p14="http://schemas.microsoft.com/office/powerpoint/2010/main" val="3989624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60839" y="2846527"/>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88010465"/>
              </p:ext>
            </p:extLst>
          </p:nvPr>
        </p:nvGraphicFramePr>
        <p:xfrm>
          <a:off x="260839" y="740236"/>
          <a:ext cx="11681825" cy="1751961"/>
        </p:xfrm>
        <a:graphic>
          <a:graphicData uri="http://schemas.openxmlformats.org/drawingml/2006/table">
            <a:tbl>
              <a:tblPr firstRow="1" bandRow="1">
                <a:tableStyleId>{5C22544A-7EE6-4342-B048-85BDC9FD1C3A}</a:tableStyleId>
              </a:tblPr>
              <a:tblGrid>
                <a:gridCol w="788313"/>
                <a:gridCol w="1989323"/>
                <a:gridCol w="1464967"/>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rPr>
                        <a:t>FS_NSMEN</a:t>
                      </a:r>
                      <a:endParaRPr lang="zh-CN" altLang="zh-CN" sz="1600" b="1" dirty="0" smtClean="0">
                        <a:solidFill>
                          <a:schemeClr val="tx1"/>
                        </a:solidFill>
                        <a:effectLst/>
                        <a:latin typeface="+mn-lt"/>
                        <a:ea typeface="+mn-ea"/>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dirty="0" smtClean="0">
                          <a:solidFill>
                            <a:srgbClr val="000000"/>
                          </a:solidFill>
                          <a:effectLst/>
                          <a:latin typeface="+mn-lt"/>
                          <a:ea typeface="+mn-ea"/>
                        </a:rPr>
                        <a:t>Study on network slice management enhancements </a:t>
                      </a:r>
                      <a:endParaRPr lang="zh-CN" altLang="zh-CN" sz="1100" dirty="0" smtClean="0">
                        <a:effectLst/>
                        <a:latin typeface="+mn-lt"/>
                        <a:ea typeface="+mn-ea"/>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smtClean="0">
                          <a:solidFill>
                            <a:schemeClr val="tx1"/>
                          </a:solidFill>
                          <a:effectLst/>
                          <a:latin typeface="+mn-lt"/>
                          <a:ea typeface="+mn-ea"/>
                          <a:cs typeface="Arial" panose="020B0604020202020204" pitchFamily="34" charset="0"/>
                        </a:rPr>
                        <a:t>90</a:t>
                      </a:r>
                      <a:r>
                        <a:rPr lang="en-US" altLang="zh-CN" sz="1100" b="0" kern="1200" dirty="0" smtClean="0">
                          <a:solidFill>
                            <a:schemeClr val="tx1"/>
                          </a:solidFill>
                          <a:effectLst/>
                          <a:latin typeface="+mn-lt"/>
                          <a:ea typeface="+mn-ea"/>
                          <a:cs typeface="Arial" panose="020B0604020202020204" pitchFamily="34" charset="0"/>
                        </a:rPr>
                        <a:t>%-&gt;</a:t>
                      </a:r>
                      <a:r>
                        <a:rPr lang="en-US" altLang="zh-CN" sz="1100" b="0" kern="1200" smtClean="0">
                          <a:solidFill>
                            <a:schemeClr val="tx1"/>
                          </a:solidFill>
                          <a:effectLst/>
                          <a:latin typeface="+mn-lt"/>
                          <a:ea typeface="+mn-ea"/>
                          <a:cs typeface="Arial" panose="020B0604020202020204" pitchFamily="34" charset="0"/>
                        </a:rPr>
                        <a:t>95%-&gt;</a:t>
                      </a:r>
                      <a:r>
                        <a:rPr lang="en-US" altLang="zh-CN" sz="1100" b="1" kern="120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TR 28.811</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SP-191192</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SimSun" panose="02010600030101010101" pitchFamily="2" charset="-122"/>
                          <a:cs typeface="+mn-cs"/>
                        </a:rPr>
                        <a:t>SA#94 (Dec. 2021)</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Nokia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SA2/RAN3</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SLA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r>
              <a:tr h="4070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err="1" smtClean="0">
                          <a:solidFill>
                            <a:schemeClr val="tx1"/>
                          </a:solidFill>
                          <a:effectLst/>
                          <a:latin typeface="+mn-lt"/>
                          <a:ea typeface="+mn-ea"/>
                          <a:cs typeface="+mn-cs"/>
                        </a:rPr>
                        <a:t>FS_eSBMA</a:t>
                      </a:r>
                      <a:endParaRPr lang="zh-CN" altLang="zh-CN" sz="1200" b="1" kern="1200" dirty="0" smtClean="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Enhancement of service based management architecture </a:t>
                      </a:r>
                      <a:endParaRPr lang="zh-CN" altLang="zh-CN" sz="1100" kern="1200" dirty="0" smtClean="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15%-&gt;35%-&gt;45%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mn-cs"/>
                        </a:rPr>
                        <a:t>TR 28.925</a:t>
                      </a: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SP-210136</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-&gt;S5-216595</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SA#97(Sep.2022)</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Ericsson</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ETSI ZSM</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architecture</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FS_NSCE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Study on network slice management capability exposure</a:t>
                      </a:r>
                      <a:endParaRPr lang="zh-CN" sz="11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25%</a:t>
                      </a:r>
                      <a:r>
                        <a:rPr lang="sv-SE" altLang="zh-CN" sz="1100" kern="1200" dirty="0" smtClean="0">
                          <a:solidFill>
                            <a:schemeClr val="dk1"/>
                          </a:solidFill>
                          <a:effectLst/>
                          <a:latin typeface="+mn-lt"/>
                          <a:ea typeface="SimSun" panose="02010600030101010101" pitchFamily="2" charset="-122"/>
                          <a:cs typeface="+mn-cs"/>
                        </a:rPr>
                        <a:t>-&gt;</a:t>
                      </a:r>
                      <a:r>
                        <a:rPr lang="sv-SE" sz="1100" kern="1200" dirty="0" smtClean="0">
                          <a:solidFill>
                            <a:schemeClr val="dk1"/>
                          </a:solidFill>
                          <a:effectLst/>
                          <a:latin typeface="+mn-lt"/>
                          <a:ea typeface="SimSun" panose="02010600030101010101" pitchFamily="2" charset="-122"/>
                          <a:cs typeface="+mn-cs"/>
                        </a:rPr>
                        <a:t>40%-&gt;65%-&gt;70%</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SimSun" panose="02010600030101010101" pitchFamily="2" charset="-122"/>
                          <a:cs typeface="+mn-cs"/>
                        </a:rPr>
                        <a:t>TR 28.824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SP-210131</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SA#98(Dec.2022)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Alibaba</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SA3, SA, RAN</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exposure</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62258" y="3138915"/>
            <a:ext cx="5807138" cy="261610"/>
          </a:xfrm>
          <a:prstGeom prst="rect">
            <a:avLst/>
          </a:prstGeom>
        </p:spPr>
        <p:txBody>
          <a:bodyPr wrap="square">
            <a:spAutoFit/>
          </a:bodyPr>
          <a:lstStyle/>
          <a:p>
            <a:pPr defTabSz="1219170">
              <a:defRPr/>
            </a:pPr>
            <a:r>
              <a:rPr lang="en-US" sz="1100" b="1" dirty="0" err="1" smtClean="0">
                <a:solidFill>
                  <a:srgbClr val="FF0000"/>
                </a:solidFill>
                <a:latin typeface="+mn-lt"/>
              </a:rPr>
              <a:t>FS_eSBMA</a:t>
            </a:r>
            <a:r>
              <a:rPr lang="en-US" sz="1100" b="1" dirty="0" smtClean="0">
                <a:solidFill>
                  <a:srgbClr val="FF0000"/>
                </a:solidFill>
                <a:latin typeface="+mn-lt"/>
              </a:rPr>
              <a:t>: </a:t>
            </a:r>
            <a:r>
              <a:rPr lang="en-US" sz="1100" dirty="0" smtClean="0">
                <a:latin typeface="+mn-lt"/>
              </a:rPr>
              <a:t>No contributions submitted for this meeting. </a:t>
            </a: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a:t>
            </a:r>
            <a:r>
              <a:rPr lang="en-US" altLang="zh-CN" sz="3200" kern="0" smtClean="0"/>
              <a:t>FS_NSMEN/</a:t>
            </a:r>
            <a:r>
              <a:rPr lang="en-US" altLang="zh-CN" sz="3200" kern="0" err="1" smtClean="0"/>
              <a:t>FS_eSBMA</a:t>
            </a:r>
            <a:r>
              <a:rPr lang="en-GB" altLang="zh-CN" sz="3200" smtClean="0"/>
              <a:t>/FS_NSCE</a:t>
            </a:r>
            <a:endParaRPr lang="en-GB" altLang="zh-CN" sz="3200" dirty="0"/>
          </a:p>
          <a:p>
            <a:endParaRPr lang="sv-SE" sz="3200" kern="0" dirty="0"/>
          </a:p>
        </p:txBody>
      </p:sp>
      <p:sp>
        <p:nvSpPr>
          <p:cNvPr id="4" name="矩形 3"/>
          <p:cNvSpPr/>
          <p:nvPr/>
        </p:nvSpPr>
        <p:spPr>
          <a:xfrm>
            <a:off x="6061049" y="3138915"/>
            <a:ext cx="5980195" cy="2800767"/>
          </a:xfrm>
          <a:prstGeom prst="rect">
            <a:avLst/>
          </a:prstGeom>
        </p:spPr>
        <p:txBody>
          <a:bodyPr wrap="square">
            <a:spAutoFit/>
          </a:bodyPr>
          <a:lstStyle/>
          <a:p>
            <a:pPr defTabSz="1219170" eaLnBrk="1" fontAlgn="auto" hangingPunct="1">
              <a:spcBef>
                <a:spcPts val="0"/>
              </a:spcBef>
              <a:spcAft>
                <a:spcPts val="0"/>
              </a:spcAft>
              <a:defRPr/>
            </a:pPr>
            <a:r>
              <a:rPr lang="en-US" altLang="zh-CN" sz="1100" b="1" dirty="0" smtClean="0">
                <a:solidFill>
                  <a:srgbClr val="FF0000"/>
                </a:solidFill>
                <a:latin typeface="+mn-lt"/>
                <a:cs typeface="Arial" charset="0"/>
              </a:rPr>
              <a:t>FS_NSCE: </a:t>
            </a:r>
            <a:r>
              <a:rPr lang="en-US" altLang="zh-CN" sz="1100" dirty="0">
                <a:solidFill>
                  <a:prstClr val="black"/>
                </a:solidFill>
                <a:latin typeface="+mn-lt"/>
                <a:cs typeface="Arial" charset="0"/>
              </a:rPr>
              <a:t>Several contributions have </a:t>
            </a:r>
            <a:r>
              <a:rPr lang="en-US" altLang="zh-CN" sz="1100">
                <a:solidFill>
                  <a:prstClr val="black"/>
                </a:solidFill>
                <a:latin typeface="+mn-lt"/>
                <a:cs typeface="Arial" charset="0"/>
              </a:rPr>
              <a:t>been </a:t>
            </a:r>
            <a:r>
              <a:rPr lang="en-US" altLang="zh-CN" sz="1100" smtClean="0">
                <a:solidFill>
                  <a:prstClr val="black"/>
                </a:solidFill>
                <a:latin typeface="+mn-lt"/>
                <a:cs typeface="Arial" charset="0"/>
              </a:rPr>
              <a:t>approved, group has decided to continue the work in Rel-18.</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S5-221719  </a:t>
            </a:r>
            <a:r>
              <a:rPr lang="en-US" altLang="zh-CN" sz="1100" dirty="0">
                <a:solidFill>
                  <a:prstClr val="black"/>
                </a:solidFill>
                <a:latin typeface="+mn-lt"/>
                <a:cs typeface="Arial" charset="0"/>
              </a:rPr>
              <a:t>Clarification on access to exposed </a:t>
            </a:r>
            <a:r>
              <a:rPr lang="en-US" altLang="zh-CN" sz="1100" dirty="0" err="1">
                <a:solidFill>
                  <a:prstClr val="black"/>
                </a:solidFill>
                <a:latin typeface="+mn-lt"/>
                <a:cs typeface="Arial" charset="0"/>
              </a:rPr>
              <a:t>MnS</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S5-221742  </a:t>
            </a:r>
            <a:r>
              <a:rPr lang="en-US" altLang="zh-CN" sz="1100" dirty="0">
                <a:solidFill>
                  <a:prstClr val="black"/>
                </a:solidFill>
                <a:latin typeface="+mn-lt"/>
                <a:cs typeface="Arial" charset="0"/>
              </a:rPr>
              <a:t>Add solution for product and service order procedures to clause 7</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S5-221743  </a:t>
            </a:r>
            <a:r>
              <a:rPr lang="en-US" altLang="zh-CN" sz="1100" dirty="0">
                <a:solidFill>
                  <a:prstClr val="black"/>
                </a:solidFill>
                <a:latin typeface="+mn-lt"/>
                <a:cs typeface="Arial" charset="0"/>
              </a:rPr>
              <a:t>Update procedure and add solution for product </a:t>
            </a:r>
            <a:r>
              <a:rPr lang="en-US" altLang="zh-CN" sz="1100" dirty="0" smtClean="0">
                <a:solidFill>
                  <a:prstClr val="black"/>
                </a:solidFill>
                <a:latin typeface="+mn-lt"/>
                <a:cs typeface="Arial" charset="0"/>
              </a:rPr>
              <a:t>on-boarding</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S5-221432  </a:t>
            </a:r>
            <a:r>
              <a:rPr lang="en-US" altLang="zh-CN" sz="1100" dirty="0">
                <a:solidFill>
                  <a:prstClr val="black"/>
                </a:solidFill>
                <a:latin typeface="+mn-lt"/>
                <a:cs typeface="Arial" charset="0"/>
              </a:rPr>
              <a:t>Remove EN in </a:t>
            </a:r>
            <a:r>
              <a:rPr lang="en-US" altLang="zh-CN" sz="1100" dirty="0" smtClean="0">
                <a:solidFill>
                  <a:prstClr val="black"/>
                </a:solidFill>
                <a:latin typeface="+mn-lt"/>
                <a:cs typeface="Arial" charset="0"/>
              </a:rPr>
              <a:t>5.4</a:t>
            </a: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A </a:t>
            </a:r>
            <a:r>
              <a:rPr lang="en-US" altLang="zh-CN" sz="1100" dirty="0">
                <a:solidFill>
                  <a:prstClr val="black"/>
                </a:solidFill>
                <a:latin typeface="+mn-lt"/>
                <a:cs typeface="Arial" charset="0"/>
              </a:rPr>
              <a:t>R18 SID has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S5-221740 SID revised was SP-210131 SID on network slice management capability </a:t>
            </a:r>
            <a:r>
              <a:rPr lang="en-US" altLang="zh-CN" sz="1100" dirty="0" smtClean="0">
                <a:solidFill>
                  <a:prstClr val="black"/>
                </a:solidFill>
                <a:latin typeface="+mn-lt"/>
                <a:cs typeface="Arial" charset="0"/>
              </a:rPr>
              <a:t>exposure</a:t>
            </a:r>
            <a:endParaRPr lang="en-US" altLang="zh-CN" sz="1100" dirty="0">
              <a:solidFill>
                <a:prstClr val="black"/>
              </a:solidFill>
              <a:latin typeface="+mn-lt"/>
              <a:cs typeface="Arial" charset="0"/>
            </a:endParaRP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Several </a:t>
            </a:r>
            <a:r>
              <a:rPr lang="en-US" altLang="zh-CN" sz="1100" dirty="0">
                <a:solidFill>
                  <a:prstClr val="black"/>
                </a:solidFill>
                <a:latin typeface="+mn-lt"/>
                <a:cs typeface="Arial" charset="0"/>
              </a:rPr>
              <a:t>contributions regarding are still under email approval: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S5-221713 </a:t>
            </a:r>
            <a:r>
              <a:rPr lang="en-US" altLang="zh-CN" sz="1100" dirty="0">
                <a:solidFill>
                  <a:prstClr val="black"/>
                </a:solidFill>
                <a:latin typeface="+mn-lt"/>
                <a:cs typeface="Arial" charset="0"/>
              </a:rPr>
              <a:t>Skeleton restructuring proposal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S5-221714 </a:t>
            </a:r>
            <a:r>
              <a:rPr lang="en-US" altLang="zh-CN" sz="1100" dirty="0">
                <a:solidFill>
                  <a:prstClr val="black"/>
                </a:solidFill>
                <a:latin typeface="+mn-lt"/>
                <a:cs typeface="Arial" charset="0"/>
              </a:rPr>
              <a:t>Key issue and solution on exposure without going through BSS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S5-221569 </a:t>
            </a:r>
            <a:r>
              <a:rPr lang="en-US" altLang="zh-CN" sz="1100" dirty="0">
                <a:solidFill>
                  <a:prstClr val="black"/>
                </a:solidFill>
                <a:latin typeface="+mn-lt"/>
                <a:cs typeface="Arial" charset="0"/>
              </a:rPr>
              <a:t>Resolving the acquisition of operator’s MIB EN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S5-221570 </a:t>
            </a:r>
            <a:r>
              <a:rPr lang="en-US" altLang="zh-CN" sz="1100" dirty="0">
                <a:solidFill>
                  <a:prstClr val="black"/>
                </a:solidFill>
                <a:latin typeface="+mn-lt"/>
                <a:cs typeface="Arial" charset="0"/>
              </a:rPr>
              <a:t>Add solution on </a:t>
            </a:r>
            <a:r>
              <a:rPr lang="en-US" altLang="zh-CN" sz="1100" dirty="0" err="1">
                <a:solidFill>
                  <a:prstClr val="black"/>
                </a:solidFill>
                <a:latin typeface="+mn-lt"/>
                <a:cs typeface="Arial" charset="0"/>
              </a:rPr>
              <a:t>eMnS</a:t>
            </a:r>
            <a:r>
              <a:rPr lang="en-US" altLang="zh-CN" sz="1100" dirty="0">
                <a:solidFill>
                  <a:prstClr val="black"/>
                </a:solidFill>
                <a:latin typeface="+mn-lt"/>
                <a:cs typeface="Arial" charset="0"/>
              </a:rPr>
              <a:t> discovery service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S5-221571 </a:t>
            </a:r>
            <a:r>
              <a:rPr lang="en-US" altLang="zh-CN" sz="1100" dirty="0">
                <a:solidFill>
                  <a:prstClr val="black"/>
                </a:solidFill>
                <a:latin typeface="+mn-lt"/>
                <a:cs typeface="Arial" charset="0"/>
              </a:rPr>
              <a:t>Add procedure for exposed </a:t>
            </a:r>
            <a:r>
              <a:rPr lang="en-US" altLang="zh-CN" sz="1100" dirty="0" err="1">
                <a:solidFill>
                  <a:prstClr val="black"/>
                </a:solidFill>
                <a:latin typeface="+mn-lt"/>
                <a:cs typeface="Arial" charset="0"/>
              </a:rPr>
              <a:t>MnS</a:t>
            </a:r>
            <a:r>
              <a:rPr lang="en-US" altLang="zh-CN" sz="1100" dirty="0">
                <a:solidFill>
                  <a:prstClr val="black"/>
                </a:solidFill>
                <a:latin typeface="+mn-lt"/>
                <a:cs typeface="Arial" charset="0"/>
              </a:rPr>
              <a:t> registration</a:t>
            </a:r>
          </a:p>
        </p:txBody>
      </p:sp>
    </p:spTree>
    <p:extLst>
      <p:ext uri="{BB962C8B-B14F-4D97-AF65-F5344CB8AC3E}">
        <p14:creationId xmlns:p14="http://schemas.microsoft.com/office/powerpoint/2010/main" val="40810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3455028585"/>
              </p:ext>
            </p:extLst>
          </p:nvPr>
        </p:nvGraphicFramePr>
        <p:xfrm>
          <a:off x="916364" y="1082180"/>
          <a:ext cx="9169121" cy="4889131"/>
        </p:xfrm>
        <a:graphic>
          <a:graphicData uri="http://schemas.openxmlformats.org/drawingml/2006/table">
            <a:tbl>
              <a:tblPr firstRow="1" firstCol="1" bandRow="1">
                <a:tableStyleId>{5C22544A-7EE6-4342-B048-85BDC9FD1C3A}</a:tableStyleId>
              </a:tblPr>
              <a:tblGrid>
                <a:gridCol w="2360797"/>
                <a:gridCol w="2344943"/>
                <a:gridCol w="1814398"/>
                <a:gridCol w="1467362"/>
                <a:gridCol w="1181621"/>
              </a:tblGrid>
              <a:tr h="110040">
                <a:tc>
                  <a:txBody>
                    <a:bodyPr/>
                    <a:lstStyle/>
                    <a:p>
                      <a:pPr>
                        <a:spcAft>
                          <a:spcPts val="0"/>
                        </a:spcAft>
                      </a:pPr>
                      <a:r>
                        <a:rPr lang="en-GB" sz="1600" u="sng" dirty="0" err="1">
                          <a:effectLst/>
                        </a:rPr>
                        <a:t>Tdoc</a:t>
                      </a:r>
                      <a:r>
                        <a:rPr lang="en-GB" sz="1600" u="sng" dirty="0">
                          <a:effectLst/>
                        </a:rPr>
                        <a:t>#</a:t>
                      </a:r>
                      <a:endParaRPr lang="en-US" sz="1600" dirty="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Title</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Source Company</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Rapporteur</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dirty="0">
                          <a:effectLst/>
                        </a:rPr>
                        <a:t>Agenda</a:t>
                      </a:r>
                      <a:endParaRPr lang="en-US" sz="1600" dirty="0">
                        <a:effectLst/>
                        <a:latin typeface="Calibri" panose="020F0502020204030204" pitchFamily="34" charset="0"/>
                        <a:ea typeface="宋体" panose="02010600030101010101" pitchFamily="2" charset="-122"/>
                      </a:endParaRPr>
                    </a:p>
                  </a:txBody>
                  <a:tcPr marL="49518" marR="49518" marT="0" marB="0"/>
                </a:tc>
              </a:tr>
              <a:tr h="28017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S5-213674-&gt; S5-215622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 S5-215550-&gt;S5-216596</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28.536</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2305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S5-211487</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-&gt;S5-215651 </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rPr>
                        <a:t>DraftCR</a:t>
                      </a:r>
                      <a:r>
                        <a:rPr lang="en-GB" sz="1200" dirty="0">
                          <a:effectLst/>
                          <a:latin typeface="Calibri" panose="020F0502020204030204" pitchFamily="34" charset="0"/>
                          <a:ea typeface="Calibri" panose="020F0502020204030204" pitchFamily="34" charset="0"/>
                        </a:rPr>
                        <a:t> for eSON_5G – TS 28.313</a:t>
                      </a:r>
                      <a:endParaRPr lang="zh-CN" sz="1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Intel </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Joey</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6.4.13</a:t>
                      </a:r>
                      <a:endParaRPr lang="zh-CN" sz="1100">
                        <a:effectLst/>
                        <a:latin typeface="Times New Roman" panose="02020603050405020304" pitchFamily="18" charset="0"/>
                        <a:ea typeface="Calibri" panose="020F0502020204030204" pitchFamily="34" charset="0"/>
                      </a:endParaRPr>
                    </a:p>
                  </a:txBody>
                  <a:tcPr marL="68580" marR="68580" marT="0" marB="0"/>
                </a:tc>
              </a:tr>
              <a:tr h="121044">
                <a:tc>
                  <a:txBody>
                    <a:bodyPr/>
                    <a:lstStyle/>
                    <a:p>
                      <a:pPr>
                        <a:lnSpc>
                          <a:spcPct val="115000"/>
                        </a:lnSpc>
                        <a:spcAft>
                          <a:spcPts val="0"/>
                        </a:spcAft>
                      </a:pPr>
                      <a:r>
                        <a:rPr lang="en-GB" sz="1200" u="none" dirty="0">
                          <a:solidFill>
                            <a:schemeClr val="bg1"/>
                          </a:solidFill>
                          <a:effectLst/>
                          <a:latin typeface="Calibri" panose="020F0502020204030204" pitchFamily="34" charset="0"/>
                          <a:ea typeface="Calibri" panose="020F0502020204030204" pitchFamily="34" charset="0"/>
                        </a:rPr>
                        <a:t>S5-214653</a:t>
                      </a:r>
                      <a:endParaRPr lang="zh-CN" sz="1100" u="none" dirty="0">
                        <a:solidFill>
                          <a:schemeClr val="bg1"/>
                        </a:solidFill>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 S5-216621</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-&gt;S5-221379</a:t>
                      </a:r>
                      <a:endParaRPr lang="zh-CN" sz="11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kern="1200" dirty="0" err="1">
                          <a:solidFill>
                            <a:schemeClr val="dk1"/>
                          </a:solidFill>
                          <a:effectLst/>
                          <a:latin typeface="Calibri" panose="020F0502020204030204" pitchFamily="34" charset="0"/>
                          <a:ea typeface="Calibri" panose="020F0502020204030204" pitchFamily="34" charset="0"/>
                          <a:cs typeface="+mn-cs"/>
                        </a:rPr>
                        <a:t>DraftCR</a:t>
                      </a:r>
                      <a:r>
                        <a:rPr lang="en-GB" sz="1200" kern="1200" dirty="0">
                          <a:solidFill>
                            <a:schemeClr val="dk1"/>
                          </a:solidFill>
                          <a:effectLst/>
                          <a:latin typeface="Calibri" panose="020F0502020204030204" pitchFamily="34" charset="0"/>
                          <a:ea typeface="Calibri" panose="020F0502020204030204" pitchFamily="34" charset="0"/>
                          <a:cs typeface="+mn-cs"/>
                        </a:rPr>
                        <a:t> for E_HOO - TS 28.313</a:t>
                      </a:r>
                      <a:endParaRPr lang="zh-CN" sz="12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Per Elmdahl</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6.4.14</a:t>
                      </a:r>
                      <a:endParaRPr lang="zh-CN" sz="1100">
                        <a:effectLst/>
                        <a:latin typeface="Times New Roman" panose="02020603050405020304" pitchFamily="18" charset="0"/>
                        <a:ea typeface="Calibri" panose="020F0502020204030204" pitchFamily="34" charset="0"/>
                      </a:endParaRPr>
                    </a:p>
                  </a:txBody>
                  <a:tcPr marL="68580" marR="68580" marT="0" marB="0"/>
                </a:tc>
              </a:tr>
              <a:tr h="354676">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S5-214654-&gt;S5-215055-&gt;NA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17.0.0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121044">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353291">
                <a:tc>
                  <a:txBody>
                    <a:bodyPr/>
                    <a:lstStyle/>
                    <a:p>
                      <a:pPr>
                        <a:lnSpc>
                          <a:spcPct val="115000"/>
                        </a:lnSpc>
                        <a:spcAft>
                          <a:spcPts val="0"/>
                        </a:spcAft>
                      </a:pPr>
                      <a:r>
                        <a:rPr lang="en-GB" sz="1200" dirty="0">
                          <a:solidFill>
                            <a:schemeClr val="bg1"/>
                          </a:solidFill>
                          <a:effectLst/>
                          <a:latin typeface="Calibri" panose="020F0502020204030204" pitchFamily="34" charset="0"/>
                          <a:ea typeface="Calibri" panose="020F0502020204030204" pitchFamily="34" charset="0"/>
                        </a:rPr>
                        <a:t>S5-214655-&gt;</a:t>
                      </a:r>
                      <a:r>
                        <a:rPr lang="en-GB" sz="1200" u="sng" dirty="0">
                          <a:solidFill>
                            <a:schemeClr val="bg1"/>
                          </a:solidFill>
                          <a:effectLst/>
                          <a:latin typeface="Calibri" panose="020F0502020204030204" pitchFamily="34" charset="0"/>
                          <a:ea typeface="Calibri" panose="020F0502020204030204" pitchFamily="34" charset="0"/>
                        </a:rPr>
                        <a:t>S5-215056</a:t>
                      </a:r>
                      <a:r>
                        <a:rPr lang="en-GB" sz="1200" dirty="0">
                          <a:solidFill>
                            <a:schemeClr val="bg1"/>
                          </a:solidFill>
                          <a:effectLst/>
                          <a:latin typeface="Calibri" panose="020F0502020204030204" pitchFamily="34" charset="0"/>
                          <a:ea typeface="Calibri" panose="020F0502020204030204" pitchFamily="34" charset="0"/>
                        </a:rPr>
                        <a:t>-&gt;NA</a:t>
                      </a:r>
                      <a:endParaRPr lang="zh-CN" sz="1100" dirty="0">
                        <a:solidFill>
                          <a:schemeClr val="bg1"/>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28.622</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326967">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S5-214656-&gt;S5-215057-&gt;NA</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S5-216090</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S5-214759</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eQoE - TS 28.405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Robert Petersen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6.4.5</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S5-215364</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28.622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S5-215492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S5-214592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FIMA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6.4.20</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S5-214758-&gt;S5-216597</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a:t>
                      </a:r>
                      <a:r>
                        <a:rPr lang="en-GB" sz="1100">
                          <a:effectLst/>
                          <a:latin typeface="Times New Roman" panose="02020603050405020304" pitchFamily="18" charset="0"/>
                          <a:ea typeface="Calibri" panose="020F0502020204030204" pitchFamily="34" charset="0"/>
                        </a:rPr>
                        <a:t> </a:t>
                      </a:r>
                      <a:r>
                        <a:rPr lang="en-GB" sz="1200">
                          <a:effectLst/>
                          <a:latin typeface="Calibri" panose="020F0502020204030204" pitchFamily="34" charset="0"/>
                          <a:ea typeface="Calibri" panose="020F0502020204030204" pitchFamily="34" charset="0"/>
                        </a:rPr>
                        <a:t>S5-221745(email approval)</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FIMA TS 28.622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6.4.20</a:t>
                      </a:r>
                      <a:endParaRPr lang="zh-CN" sz="11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LSs(1/2)</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057239891"/>
              </p:ext>
            </p:extLst>
          </p:nvPr>
        </p:nvGraphicFramePr>
        <p:xfrm>
          <a:off x="119811" y="989581"/>
          <a:ext cx="11946577" cy="5272923"/>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Guidelines on Port Allocation for New 3GPP Interfaces</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C4-214848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Guidelines on Port Allocation for New 3GPP Interfaces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first deliverable on use cases for autonomous networks from ITU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FOCUS GROUP ON AUTONOMOUS NETWORKS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APT REPORT ON EMERGING CRITICAL APPLICATIONS &amp; USE CASES OF IMT FOR INDUSTRIAL, SOCIETAL AND ENTERPRISE USERS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APT Wireless Group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Liaison:Minutes and Actions 22nd Nov 2021 Meeting #13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LiaisonMulti-SDO Autonomous Networks Liaison:Intent Management documents for information and feedback</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Liaison:22nd November 2021 Meeting Invitation, Agenda, Bridge, andMeeting Schedule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Liaison:Notification of Open Presentation 14th Jan and 31st Jan 2020 (postponed December) formal meeting #15 Ref AN-SDO2022-01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API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Beam measurement reports for the MDT measurements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MDT Stage 2 and Stage 3 Alignment (reply LS to R3-207222)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R2-2111567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RAN visible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R2-2111603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RAN3 agreements for NR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R3-214477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S5-214652) on the F1 interface for MOCN network sharing for multiple Cell Identity broadcast scenario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R3-216218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Response to LS Reply LS on Enhancement of RAN Slicing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S5-221470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introducing NR </a:t>
                      </a:r>
                      <a:r>
                        <a:rPr lang="en-US" sz="1100" dirty="0" err="1">
                          <a:solidFill>
                            <a:srgbClr val="000000"/>
                          </a:solidFill>
                          <a:effectLst/>
                          <a:latin typeface="Calibri" panose="020F0502020204030204" pitchFamily="34" charset="0"/>
                          <a:ea typeface="宋体" panose="02010600030101010101" pitchFamily="2" charset="-122"/>
                        </a:rPr>
                        <a:t>RedCap</a:t>
                      </a:r>
                      <a:r>
                        <a:rPr lang="en-US" sz="1100" dirty="0">
                          <a:solidFill>
                            <a:srgbClr val="000000"/>
                          </a:solidFill>
                          <a:effectLst/>
                          <a:latin typeface="Calibri" panose="020F0502020204030204" pitchFamily="34" charset="0"/>
                          <a:ea typeface="宋体" panose="02010600030101010101" pitchFamily="2" charset="-122"/>
                        </a:rPr>
                        <a:t> Indication</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S2-2107853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SA5#141e)</a:t>
            </a:r>
            <a:endParaRPr lang="zh-CN" altLang="en-US" sz="3600" dirty="0"/>
          </a:p>
        </p:txBody>
      </p:sp>
      <p:sp>
        <p:nvSpPr>
          <p:cNvPr id="3" name="文本框 2"/>
          <p:cNvSpPr txBox="1"/>
          <p:nvPr/>
        </p:nvSpPr>
        <p:spPr>
          <a:xfrm>
            <a:off x="1178572" y="4527066"/>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a:t>
            </a:r>
            <a:r>
              <a:rPr lang="en-US" altLang="zh-CN" dirty="0" smtClean="0">
                <a:hlinkClick r:id="rId2"/>
              </a:rPr>
              <a:t>www.3gpp.org/ftp/Email_Discussions/SA5/OAM%20rapporteur%20calls/Rapporteur%20call%20%23141e</a:t>
            </a:r>
            <a:r>
              <a:rPr lang="en-US" altLang="zh-CN" dirty="0" smtClean="0"/>
              <a:t> </a:t>
            </a:r>
            <a:endParaRPr lang="zh-CN" altLang="en-US" dirty="0"/>
          </a:p>
        </p:txBody>
      </p:sp>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64353900"/>
              </p:ext>
            </p:extLst>
          </p:nvPr>
        </p:nvGraphicFramePr>
        <p:xfrm>
          <a:off x="269458" y="1259142"/>
          <a:ext cx="11776295" cy="3188291"/>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gridCol w="2932386">
                  <a:extLst>
                    <a:ext uri="{9D8B030D-6E8A-4147-A177-3AD203B41FA5}">
                      <a16:colId xmlns="" xmlns:a16="http://schemas.microsoft.com/office/drawing/2014/main"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Calibri" panose="020F0502020204030204" pitchFamily="34" charset="0"/>
                          <a:hlinkClick r:id="rId2" action="ppaction://hlinkfile"/>
                        </a:rPr>
                        <a:t>S5‑221088</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28.557 for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3" action="ppaction://hlinkfile"/>
                        </a:rPr>
                        <a:t>S5‑221583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28.312 for SA </a:t>
                      </a:r>
                      <a:r>
                        <a:rPr lang="en-US" sz="1200" kern="1200" dirty="0" smtClean="0">
                          <a:solidFill>
                            <a:schemeClr val="tx1"/>
                          </a:solidFill>
                          <a:effectLst/>
                          <a:latin typeface="+mn-lt"/>
                          <a:ea typeface="MS Mincho"/>
                          <a:cs typeface="Calibri" panose="020F0502020204030204" pitchFamily="34" charset="0"/>
                        </a:rPr>
                        <a:t>Information</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4" action="ppaction://hlinkfile"/>
                        </a:rPr>
                        <a:t>S5‑221573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TS 28.104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5" action="ppaction://hlinkfile"/>
                        </a:rPr>
                        <a:t>S5‑221574</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6" action="ppaction://hlinkfile"/>
                        </a:rPr>
                        <a:t>S5‑221055</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TS28.314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7" action="ppaction://hlinkfile"/>
                        </a:rPr>
                        <a:t>S5‑221056</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TS28.315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8" action="ppaction://hlinkfile"/>
                        </a:rPr>
                        <a:t>S5‑221057</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TS28.316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9" action="ppaction://hlinkfile"/>
                        </a:rPr>
                        <a:t>S5‑221762</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approval to TS 28.538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Samsung Electronics Benelux 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088988019"/>
              </p:ext>
            </p:extLst>
          </p:nvPr>
        </p:nvGraphicFramePr>
        <p:xfrm>
          <a:off x="1326147" y="1392577"/>
          <a:ext cx="8843909" cy="3300718"/>
        </p:xfrm>
        <a:graphic>
          <a:graphicData uri="http://schemas.openxmlformats.org/drawingml/2006/table">
            <a:tbl>
              <a:tblPr firstRow="1" bandRow="1">
                <a:tableStyleId>{5C22544A-7EE6-4342-B048-85BDC9FD1C3A}</a:tableStyleId>
              </a:tblPr>
              <a:tblGrid>
                <a:gridCol w="2311256">
                  <a:extLst>
                    <a:ext uri="{9D8B030D-6E8A-4147-A177-3AD203B41FA5}">
                      <a16:colId xmlns="" xmlns:a16="http://schemas.microsoft.com/office/drawing/2014/main" val="570476699"/>
                    </a:ext>
                  </a:extLst>
                </a:gridCol>
                <a:gridCol w="4972178">
                  <a:extLst>
                    <a:ext uri="{9D8B030D-6E8A-4147-A177-3AD203B41FA5}">
                      <a16:colId xmlns="" xmlns:a16="http://schemas.microsoft.com/office/drawing/2014/main"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303790">
                <a:tc>
                  <a:txBody>
                    <a:bodyPr/>
                    <a:lstStyle/>
                    <a:p>
                      <a:r>
                        <a:rPr lang="en-US" sz="1200" dirty="0" smtClean="0">
                          <a:effectLst/>
                          <a:latin typeface="+mn-lt"/>
                          <a:hlinkClick r:id="rId2" action="ppaction://hlinkfile"/>
                        </a:rPr>
                        <a:t>S5‑221763</a:t>
                      </a:r>
                      <a:r>
                        <a:rPr lang="en-US" sz="1200" dirty="0" smtClean="0">
                          <a:effectLst/>
                          <a:latin typeface="+mn-lt"/>
                        </a:rPr>
                        <a:t> (email</a:t>
                      </a:r>
                      <a:r>
                        <a:rPr lang="en-US" sz="1200" baseline="0" dirty="0" smtClean="0">
                          <a:effectLst/>
                          <a:latin typeface="+mn-lt"/>
                        </a:rPr>
                        <a:t>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sheet for </a:t>
                      </a:r>
                      <a:r>
                        <a:rPr lang="en-US" sz="1200" dirty="0" err="1">
                          <a:effectLst/>
                          <a:latin typeface="+mn-lt"/>
                        </a:rPr>
                        <a:t>eQoE</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r>
                        <a:rPr lang="en-US" sz="1200" dirty="0">
                          <a:effectLst/>
                          <a:latin typeface="+mn-lt"/>
                          <a:hlinkClick r:id="rId3" action="ppaction://hlinkfile"/>
                        </a:rPr>
                        <a:t/>
                      </a:r>
                      <a:br>
                        <a:rPr lang="en-US" sz="1200" dirty="0">
                          <a:effectLst/>
                          <a:latin typeface="+mn-lt"/>
                          <a:hlinkClick r:id="rId3" action="ppaction://hlinkfile"/>
                        </a:rPr>
                      </a:br>
                      <a:r>
                        <a:rPr lang="en-US" sz="1200" dirty="0" smtClean="0">
                          <a:effectLst/>
                          <a:latin typeface="+mn-lt"/>
                          <a:hlinkClick r:id="rId3" action="ppaction://hlinkfile"/>
                        </a:rPr>
                        <a:t>S5‑221577</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MADCOL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r>
                        <a:rPr lang="en-US" sz="1200" dirty="0" smtClean="0">
                          <a:effectLst/>
                          <a:latin typeface="+mn-lt"/>
                          <a:hlinkClick r:id="rId4" action="ppaction://hlinkfile"/>
                        </a:rPr>
                        <a:t>S5‑221764</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IDMS_MN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Huawei</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5" action="ppaction://hlinkfile"/>
                        </a:rPr>
                        <a:t>S5‑221765</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a:t>
                      </a:r>
                      <a:r>
                        <a:rPr lang="en-US" sz="1200" dirty="0" err="1">
                          <a:effectLst/>
                          <a:latin typeface="+mn-lt"/>
                        </a:rPr>
                        <a:t>eCOSLA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6" action="ppaction://hlinkfile"/>
                        </a:rPr>
                        <a:t>S5‑221572</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effectLst/>
                          <a:latin typeface="+mn-lt"/>
                        </a:rPr>
                        <a:t>Exception </a:t>
                      </a:r>
                      <a:r>
                        <a:rPr lang="en-US" sz="1200" dirty="0">
                          <a:effectLst/>
                          <a:latin typeface="+mn-lt"/>
                        </a:rPr>
                        <a:t>sheet for </a:t>
                      </a:r>
                      <a:r>
                        <a:rPr lang="en-US" sz="1200" dirty="0" err="1">
                          <a:effectLst/>
                          <a:latin typeface="+mn-lt"/>
                        </a:rPr>
                        <a:t>eMDAS</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Intel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7" action="ppaction://hlinkfile"/>
                        </a:rPr>
                        <a:t>S5‑221761</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sheet for FIMA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8" action="ppaction://hlinkfile"/>
                        </a:rPr>
                        <a:t>S5‑221766</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MSAC</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9" action="ppaction://hlinkfile"/>
                        </a:rPr>
                        <a:t>S5‑221711</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WI Exception for </a:t>
                      </a:r>
                      <a:r>
                        <a:rPr lang="en-US" sz="1200" dirty="0" err="1">
                          <a:effectLst/>
                          <a:latin typeface="+mn-lt"/>
                        </a:rPr>
                        <a:t>eNETSLICE_PRO</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Samsung Electronics Benelux BV</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304156104"/>
              </p:ext>
            </p:extLst>
          </p:nvPr>
        </p:nvGraphicFramePr>
        <p:xfrm>
          <a:off x="1513372" y="1654558"/>
          <a:ext cx="8843909" cy="3188291"/>
        </p:xfrm>
        <a:graphic>
          <a:graphicData uri="http://schemas.openxmlformats.org/drawingml/2006/table">
            <a:tbl>
              <a:tblPr firstRow="1" bandRow="1">
                <a:tableStyleId>{5C22544A-7EE6-4342-B048-85BDC9FD1C3A}</a:tableStyleId>
              </a:tblPr>
              <a:tblGrid>
                <a:gridCol w="1182414">
                  <a:extLst>
                    <a:ext uri="{9D8B030D-6E8A-4147-A177-3AD203B41FA5}">
                      <a16:colId xmlns="" xmlns:a16="http://schemas.microsoft.com/office/drawing/2014/main" val="570476699"/>
                    </a:ext>
                  </a:extLst>
                </a:gridCol>
                <a:gridCol w="6101020">
                  <a:extLst>
                    <a:ext uri="{9D8B030D-6E8A-4147-A177-3AD203B41FA5}">
                      <a16:colId xmlns="" xmlns:a16="http://schemas.microsoft.com/office/drawing/2014/main" val="2618836924"/>
                    </a:ext>
                  </a:extLst>
                </a:gridCol>
                <a:gridCol w="1560475"/>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Calibri" panose="020F0502020204030204" pitchFamily="34" charset="0"/>
                          <a:hlinkClick r:id="rId2" action="ppaction://hlinkfile"/>
                        </a:rPr>
                        <a:t>S5‑221088</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28.557 for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3" action="ppaction://hlinkfile"/>
                        </a:rPr>
                        <a:t>S5‑221583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28.312 for SA </a:t>
                      </a:r>
                      <a:r>
                        <a:rPr lang="en-US" sz="1200" kern="1200" dirty="0" smtClean="0">
                          <a:solidFill>
                            <a:schemeClr val="tx1"/>
                          </a:solidFill>
                          <a:effectLst/>
                          <a:latin typeface="+mn-lt"/>
                          <a:ea typeface="MS Mincho"/>
                          <a:cs typeface="Calibri" panose="020F0502020204030204" pitchFamily="34" charset="0"/>
                        </a:rPr>
                        <a:t>Information</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4" action="ppaction://hlinkfile"/>
                        </a:rPr>
                        <a:t>S5‑221573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TS 28.104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5" action="ppaction://hlinkfile"/>
                        </a:rPr>
                        <a:t>S5‑221574</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6" action="ppaction://hlinkfile"/>
                        </a:rPr>
                        <a:t>S5‑221055</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TS28.314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7" action="ppaction://hlinkfile"/>
                        </a:rPr>
                        <a:t>S5‑221056</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TS28.315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8" action="ppaction://hlinkfile"/>
                        </a:rPr>
                        <a:t>S5‑221057</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TS28.316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9" action="ppaction://hlinkfile"/>
                        </a:rPr>
                        <a:t>S5‑221762</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approval to TS 28.538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Samsung Electronics Benelux 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375024336"/>
              </p:ext>
            </p:extLst>
          </p:nvPr>
        </p:nvGraphicFramePr>
        <p:xfrm>
          <a:off x="231228" y="1259142"/>
          <a:ext cx="11619185" cy="51816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3303" y="4903233"/>
            <a:ext cx="5038839" cy="519616"/>
          </a:xfrm>
        </p:spPr>
        <p:txBody>
          <a:bodyPr/>
          <a:lstStyle/>
          <a:p>
            <a:r>
              <a:rPr lang="sv-SE" sz="4400" dirty="0" err="1"/>
              <a:t>Thank</a:t>
            </a:r>
            <a:r>
              <a:rPr lang="sv-SE" sz="4400" dirty="0"/>
              <a:t> </a:t>
            </a:r>
            <a:r>
              <a:rPr lang="sv-SE" sz="4400" dirty="0" err="1"/>
              <a:t>you</a:t>
            </a:r>
            <a:r>
              <a:rPr lang="sv-SE" sz="4400" dirty="0"/>
              <a:t>!</a:t>
            </a:r>
          </a:p>
        </p:txBody>
      </p:sp>
      <p:pic>
        <p:nvPicPr>
          <p:cNvPr id="3" name="图片 2"/>
          <p:cNvPicPr>
            <a:picLocks noChangeAspect="1"/>
          </p:cNvPicPr>
          <p:nvPr/>
        </p:nvPicPr>
        <p:blipFill>
          <a:blip r:embed="rId2"/>
          <a:stretch>
            <a:fillRect/>
          </a:stretch>
        </p:blipFill>
        <p:spPr>
          <a:xfrm>
            <a:off x="7068065" y="1540476"/>
            <a:ext cx="4994105" cy="2693774"/>
          </a:xfrm>
          <a:prstGeom prst="rect">
            <a:avLst/>
          </a:prstGeom>
        </p:spPr>
      </p:pic>
      <p:pic>
        <p:nvPicPr>
          <p:cNvPr id="6" name="图片 5"/>
          <p:cNvPicPr>
            <a:picLocks noChangeAspect="1"/>
          </p:cNvPicPr>
          <p:nvPr/>
        </p:nvPicPr>
        <p:blipFill>
          <a:blip r:embed="rId3"/>
          <a:stretch>
            <a:fillRect/>
          </a:stretch>
        </p:blipFill>
        <p:spPr>
          <a:xfrm>
            <a:off x="90616" y="1540476"/>
            <a:ext cx="6915468" cy="2693774"/>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LSs(2/2)</a:t>
            </a: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3597082638"/>
              </p:ext>
            </p:extLst>
          </p:nvPr>
        </p:nvGraphicFramePr>
        <p:xfrm>
          <a:off x="128048" y="1195526"/>
          <a:ext cx="11946577" cy="3767283"/>
        </p:xfrm>
        <a:graphic>
          <a:graphicData uri="http://schemas.openxmlformats.org/drawingml/2006/table">
            <a:tbl>
              <a:tblPr firstRow="1" bandRow="1">
                <a:tableStyleId>{5C22544A-7EE6-4342-B048-85BDC9FD1C3A}</a:tableStyleId>
              </a:tblPr>
              <a:tblGrid>
                <a:gridCol w="784540">
                  <a:extLst>
                    <a:ext uri="{9D8B030D-6E8A-4147-A177-3AD203B41FA5}">
                      <a16:colId xmlns:a16="http://schemas.microsoft.com/office/drawing/2014/main" xmlns="" val="570476699"/>
                    </a:ext>
                  </a:extLst>
                </a:gridCol>
                <a:gridCol w="6440994">
                  <a:extLst>
                    <a:ext uri="{9D8B030D-6E8A-4147-A177-3AD203B41FA5}">
                      <a16:colId xmlns:a16="http://schemas.microsoft.com/office/drawing/2014/main" xmlns="" val="2618836924"/>
                    </a:ext>
                  </a:extLst>
                </a:gridCol>
                <a:gridCol w="2334586">
                  <a:extLst>
                    <a:ext uri="{9D8B030D-6E8A-4147-A177-3AD203B41FA5}">
                      <a16:colId xmlns:a16="http://schemas.microsoft.com/office/drawing/2014/main" xmlns="" val="3016348962"/>
                    </a:ext>
                  </a:extLst>
                </a:gridCol>
                <a:gridCol w="1217506">
                  <a:extLst>
                    <a:ext uri="{9D8B030D-6E8A-4147-A177-3AD203B41FA5}">
                      <a16:colId xmlns:a16="http://schemas.microsoft.com/office/drawing/2014/main" xmlns="" val="3690116950"/>
                    </a:ext>
                  </a:extLst>
                </a:gridCol>
                <a:gridCol w="1168951">
                  <a:extLst>
                    <a:ext uri="{9D8B030D-6E8A-4147-A177-3AD203B41FA5}">
                      <a16:colId xmlns:a16="http://schemas.microsoft.com/office/drawing/2014/main" xmlns=""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S2-2108172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S3-214342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S3-214416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QoE report handling at QoE pause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TS 28.404/TS 28.405 Clarification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S4-211234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S6-210709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S5-221477</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S6-212460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smtClean="0">
                          <a:solidFill>
                            <a:srgbClr val="000000"/>
                          </a:solidFill>
                          <a:effectLst/>
                          <a:latin typeface="Calibri" panose="020F0502020204030204" pitchFamily="34" charset="0"/>
                          <a:ea typeface="宋体" panose="02010600030101010101" pitchFamily="2" charset="-122"/>
                        </a:rPr>
                        <a:t>S5-221560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Consent of Recommendation ITU-T M.3381 (ex. M.resm-AI), "Requirements for energy saving management of 5G RAN system with AI"</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consideration of a new work on ITU-T M.fcnhe: "Framework of communication network health evaluation"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methodology harmonization update (reply to 3GPP TSG SA5-S5-215481)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ongoing work within ITU-T Study Group 3 (SG3) on new Technical Report on “IMT2020-Related Policy Considering MVNOs”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SP-211621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 Notification of Open Presentation 14th Jan and 21st February 2022 (postponed December) formal meeting #15 Ref AN-SDO2022-01 rev 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S5-221491</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to GSMA Operator Platform Group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SP-220003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9858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295194482"/>
              </p:ext>
            </p:extLst>
          </p:nvPr>
        </p:nvGraphicFramePr>
        <p:xfrm>
          <a:off x="426491" y="1368213"/>
          <a:ext cx="11310980" cy="2807969"/>
        </p:xfrm>
        <a:graphic>
          <a:graphicData uri="http://schemas.openxmlformats.org/drawingml/2006/table">
            <a:tbl>
              <a:tblPr firstRow="1" bandRow="1">
                <a:tableStyleId>{5C22544A-7EE6-4342-B048-85BDC9FD1C3A}</a:tableStyleId>
              </a:tblPr>
              <a:tblGrid>
                <a:gridCol w="1088400">
                  <a:extLst>
                    <a:ext uri="{9D8B030D-6E8A-4147-A177-3AD203B41FA5}">
                      <a16:colId xmlns:a16="http://schemas.microsoft.com/office/drawing/2014/main" xmlns="" val="570476699"/>
                    </a:ext>
                  </a:extLst>
                </a:gridCol>
                <a:gridCol w="4989642">
                  <a:extLst>
                    <a:ext uri="{9D8B030D-6E8A-4147-A177-3AD203B41FA5}">
                      <a16:colId xmlns:a16="http://schemas.microsoft.com/office/drawing/2014/main" xmlns="" val="2618836924"/>
                    </a:ext>
                  </a:extLst>
                </a:gridCol>
                <a:gridCol w="1837341"/>
                <a:gridCol w="2146137">
                  <a:extLst>
                    <a:ext uri="{9D8B030D-6E8A-4147-A177-3AD203B41FA5}">
                      <a16:colId xmlns:a16="http://schemas.microsoft.com/office/drawing/2014/main" xmlns="" val="3690116950"/>
                    </a:ext>
                  </a:extLst>
                </a:gridCol>
                <a:gridCol w="1249460">
                  <a:extLst>
                    <a:ext uri="{9D8B030D-6E8A-4147-A177-3AD203B41FA5}">
                      <a16:colId xmlns:a16="http://schemas.microsoft.com/office/drawing/2014/main" xmlns="" val="2952368263"/>
                    </a:ext>
                  </a:extLst>
                </a:gridCol>
              </a:tblGrid>
              <a:tr h="429141">
                <a:tc>
                  <a:txBody>
                    <a:bodyPr/>
                    <a:lstStyle/>
                    <a:p>
                      <a:pPr algn="ctr">
                        <a:spcAft>
                          <a:spcPts val="0"/>
                        </a:spcAft>
                      </a:pPr>
                      <a:r>
                        <a:rPr lang="en-US" sz="1100" b="1" dirty="0" err="1">
                          <a:solidFill>
                            <a:srgbClr val="000000"/>
                          </a:solidFill>
                          <a:effectLst/>
                          <a:latin typeface="Calibri" panose="020F0502020204030204" pitchFamily="34" charset="0"/>
                          <a:ea typeface="宋体" panose="02010600030101010101" pitchFamily="2" charset="-122"/>
                        </a:rPr>
                        <a:t>Tdoc</a:t>
                      </a:r>
                      <a:endParaRPr lang="en-US" sz="1100" dirty="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Title</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Cc</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ReplyTo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483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3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SA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RAN, CT, SA1, SA2, SA3, SA4, SA6, RAN1, RAN2, RAN3, RAN4, RAN5, CT1, CT3, CT4, CT6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02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Reply LS on Recommendation ITU-T M.3381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ITU-T SG5, ITU-R WP 5D, TSG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38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S5-221657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LSout on Enhancement on Charging Identifier Uniqueness Mechanism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S5-221680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3GPP SA5 work on 5G network energy efficiency and energy saving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 NGMN, ITU-T SG5, ETSI TC EE, ETSI ISG NFV</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3GPP SA, SA2, RAN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Revised Rel-17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3573888115"/>
              </p:ext>
            </p:extLst>
          </p:nvPr>
        </p:nvGraphicFramePr>
        <p:xfrm>
          <a:off x="682190" y="1399135"/>
          <a:ext cx="10706827" cy="3903515"/>
        </p:xfrm>
        <a:graphic>
          <a:graphicData uri="http://schemas.openxmlformats.org/drawingml/2006/table">
            <a:tbl>
              <a:tblPr/>
              <a:tblGrid>
                <a:gridCol w="1203025"/>
                <a:gridCol w="1014248"/>
                <a:gridCol w="834337"/>
                <a:gridCol w="2934936"/>
                <a:gridCol w="4720281"/>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3" action="ppaction://hlinkfile"/>
                        </a:rPr>
                        <a:t>S5‑221738</a:t>
                      </a:r>
                      <a:endParaRPr lang="en-US" altLang="zh-CN" sz="1200" dirty="0" smtClean="0">
                        <a:effectLst/>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rPr>
                        <a:t>(email approval)</a:t>
                      </a: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work item on management of the enhanced tenant concept</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Huawei</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847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4" action="ppaction://hlinkfile"/>
                        </a:rPr>
                        <a:t>S5‑221576</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rPr>
                        <a:t>(email approval)</a:t>
                      </a: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Revised WID for MADCOL</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Nokia</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5" action="ppaction://hlinkfile"/>
                        </a:rPr>
                        <a:t>S5‑221590</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on Enhanced Closed loop SLS assurance</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 GmbH, </a:t>
                      </a:r>
                      <a:r>
                        <a:rPr lang="en-US" sz="1100" dirty="0" err="1">
                          <a:effectLst/>
                          <a:latin typeface="+mn-lt"/>
                        </a:rPr>
                        <a:t>Eurolab</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6" action="ppaction://hlinkfile"/>
                        </a:rPr>
                        <a:t>S5‑221400</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on Enhancement of Handover Optimization</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 France S.A.S</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7" action="ppaction://hlinkfile"/>
                        </a:rPr>
                        <a:t>S5‑221295</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Updated WID Edge Computing Management</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Samsung Electronics Benelux BV</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8" action="ppaction://hlinkfile"/>
                        </a:rPr>
                        <a:t>S5‑221499</a:t>
                      </a:r>
                      <a:endParaRPr lang="en-US" altLang="zh-CN" sz="1200" dirty="0" smtClean="0">
                        <a:effectLst/>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(email approval)</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Rel-17 NSA_SBMA</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9" action="ppaction://hlinkfile"/>
                        </a:rPr>
                        <a:t>S5‑221740</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SID revised was SP-210131 SID on network slice management capability exposure</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Alibaba Group</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10" action="ppaction://hlinkfile"/>
                        </a:rPr>
                        <a:t>S5‑221767</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Revised SID for FS_CICDNS</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Lenovo, Motorola Mobility, CMCC</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64027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Agreed 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759192149"/>
              </p:ext>
            </p:extLst>
          </p:nvPr>
        </p:nvGraphicFramePr>
        <p:xfrm>
          <a:off x="110690" y="987655"/>
          <a:ext cx="11902965" cy="4852000"/>
        </p:xfrm>
        <a:graphic>
          <a:graphicData uri="http://schemas.openxmlformats.org/drawingml/2006/table">
            <a:tbl>
              <a:tblPr/>
              <a:tblGrid>
                <a:gridCol w="1203025"/>
                <a:gridCol w="903705"/>
                <a:gridCol w="848293"/>
                <a:gridCol w="3031523"/>
                <a:gridCol w="2559084"/>
                <a:gridCol w="3357335"/>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smtClean="0">
                          <a:ln>
                            <a:noFill/>
                          </a:ln>
                          <a:solidFill>
                            <a:schemeClr val="tx1"/>
                          </a:solidFill>
                          <a:effectLst/>
                          <a:latin typeface="+mn-lt"/>
                          <a:ea typeface="宋体" pitchFamily="2" charset="-122"/>
                          <a:cs typeface="Arial" charset="0"/>
                        </a:rPr>
                        <a:t>Tdoc</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Type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Release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Source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3" action="ppaction://hlinkfile"/>
                        </a:rPr>
                        <a:t>S5‑221552</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(email approval)</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WID on Network Slice Management Capability Exposure</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Alibaba Group</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GSMA, </a:t>
                      </a:r>
                      <a:r>
                        <a:rPr lang="en-US" altLang="zh-CN" sz="900" kern="1200" smtClean="0">
                          <a:solidFill>
                            <a:schemeClr val="tx1"/>
                          </a:solidFill>
                          <a:effectLst/>
                          <a:latin typeface="+mn-lt"/>
                          <a:ea typeface="+mn-ea"/>
                          <a:cs typeface="+mn-cs"/>
                        </a:rPr>
                        <a:t>TM Forum</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4" action="ppaction://hlinkfile"/>
                        </a:rPr>
                        <a:t>S5‑221554</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Rel-18 WID on enhanced Edge Computing Management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Samsung Electronics Benelux BV</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 SA6, ETSI NFV,</a:t>
                      </a:r>
                      <a:r>
                        <a:rPr lang="en-US" altLang="zh-CN" sz="900" kern="1200" baseline="0" smtClean="0">
                          <a:solidFill>
                            <a:schemeClr val="tx1"/>
                          </a:solidFill>
                          <a:effectLst/>
                          <a:latin typeface="+mn-lt"/>
                          <a:ea typeface="+mn-ea"/>
                          <a:cs typeface="+mn-cs"/>
                        </a:rPr>
                        <a:t> ETSI MEC</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5" action="ppaction://hlinkfile"/>
                        </a:rPr>
                        <a:t>S5‑221510</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WID on enhancement of 5G+ NRM features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 RAN3</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6" action="ppaction://hlinkfile"/>
                        </a:rPr>
                        <a:t>S5‑221553</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mn-ea"/>
                          <a:cs typeface="+mn-cs"/>
                        </a:rPr>
                        <a:t>(email approval)</a:t>
                      </a:r>
                      <a:endParaRPr lang="zh-CN" alt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Fault Supervision Evolution</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Mobile Com. </a:t>
                      </a:r>
                      <a:r>
                        <a:rPr lang="en-US" sz="900" dirty="0" err="1">
                          <a:effectLst/>
                          <a:latin typeface="+mn-lt"/>
                        </a:rPr>
                        <a:t>Corporation;HUAWEI</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7" action="ppaction://hlinkfile"/>
                        </a:rPr>
                        <a:t>S5‑221506</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Basic SBMA enabler enhancements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8" action="ppaction://hlinkfile"/>
                        </a:rPr>
                        <a:t>S5‑221507</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Management Aspects of URLLC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Unicom</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RAN2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9" action="ppaction://hlinkfile"/>
                        </a:rPr>
                        <a:t>S5‑221508</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Rel-18 SID on alignment with GSMA OPG and ETSI MEC for Edge computing management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Samsung Electronics Benelux BV</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GSMA OPG, ETSI MEC</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0" action="ppaction://hlinkfile"/>
                        </a:rPr>
                        <a:t>S5‑221509</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Management Aspect of User Plane Enhancement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CMCC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1" action="ppaction://hlinkfile"/>
                        </a:rPr>
                        <a:t>S5‑221511</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Study on Management of Cloud Native Virtualized Network Functions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Mobile Com. Corporation</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ETSI</a:t>
                      </a:r>
                      <a:r>
                        <a:rPr lang="en-US" altLang="zh-CN" sz="900" kern="1200" baseline="0" smtClean="0">
                          <a:solidFill>
                            <a:schemeClr val="tx1"/>
                          </a:solidFill>
                          <a:effectLst/>
                          <a:latin typeface="+mn-lt"/>
                          <a:ea typeface="+mn-ea"/>
                          <a:cs typeface="+mn-cs"/>
                        </a:rPr>
                        <a:t> NFV</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2" action="ppaction://hlinkfile"/>
                        </a:rPr>
                        <a:t>S5‑221512</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000" kern="1200" dirty="0" smtClean="0">
                          <a:solidFill>
                            <a:schemeClr val="tx1"/>
                          </a:solidFill>
                          <a:effectLst/>
                          <a:latin typeface="+mn-lt"/>
                          <a:ea typeface="+mn-ea"/>
                          <a:cs typeface="+mn-cs"/>
                        </a:rPr>
                        <a:t>Rel-18</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Management Aspect Enhancement of 5G MOCN Network Sharing</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Unicom</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RAN3</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3" action="ppaction://hlinkfile"/>
                        </a:rPr>
                        <a:t>S5‑221513</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intent-driven management for network slicing</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Ericsson Inc.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TMF, ETSI</a:t>
                      </a:r>
                      <a:r>
                        <a:rPr lang="en-US" altLang="zh-CN" sz="900" kern="1200" baseline="0" smtClean="0">
                          <a:solidFill>
                            <a:schemeClr val="tx1"/>
                          </a:solidFill>
                          <a:effectLst/>
                          <a:latin typeface="+mn-lt"/>
                          <a:ea typeface="+mn-ea"/>
                          <a:cs typeface="+mn-cs"/>
                        </a:rPr>
                        <a:t> ZSM</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4" action="ppaction://hlinkfile"/>
                        </a:rPr>
                        <a:t>S5‑221514</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further Enhancements of Management of Trace/MDT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SA2,</a:t>
                      </a:r>
                      <a:r>
                        <a:rPr lang="en-US" altLang="zh-CN" sz="900" kern="1200" baseline="0" dirty="0" smtClean="0">
                          <a:solidFill>
                            <a:schemeClr val="tx1"/>
                          </a:solidFill>
                          <a:effectLst/>
                          <a:latin typeface="+mn-lt"/>
                          <a:ea typeface="+mn-ea"/>
                          <a:cs typeface="+mn-cs"/>
                        </a:rPr>
                        <a:t> RAN3, RAN2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2236631437"/>
              </p:ext>
            </p:extLst>
          </p:nvPr>
        </p:nvGraphicFramePr>
        <p:xfrm>
          <a:off x="351418" y="1558060"/>
          <a:ext cx="11537378" cy="1623060"/>
        </p:xfrm>
        <a:graphic>
          <a:graphicData uri="http://schemas.openxmlformats.org/drawingml/2006/table">
            <a:tbl>
              <a:tblPr/>
              <a:tblGrid>
                <a:gridCol w="1040524">
                  <a:extLst>
                    <a:ext uri="{9D8B030D-6E8A-4147-A177-3AD203B41FA5}">
                      <a16:colId xmlns:a16="http://schemas.microsoft.com/office/drawing/2014/main" xmlns="" val="20000"/>
                    </a:ext>
                  </a:extLst>
                </a:gridCol>
                <a:gridCol w="5030108">
                  <a:extLst>
                    <a:ext uri="{9D8B030D-6E8A-4147-A177-3AD203B41FA5}">
                      <a16:colId xmlns:a16="http://schemas.microsoft.com/office/drawing/2014/main" xmlns="" val="20001"/>
                    </a:ext>
                  </a:extLst>
                </a:gridCol>
                <a:gridCol w="2733373"/>
                <a:gridCol w="2733373"/>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smtClean="0">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smtClean="0">
                          <a:solidFill>
                            <a:schemeClr val="tx1"/>
                          </a:solidFill>
                          <a:latin typeface="+mn-lt"/>
                          <a:ea typeface="+mn-ea"/>
                          <a:cs typeface="+mn-cs"/>
                        </a:rPr>
                        <a:t>Source</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smtClean="0">
                          <a:solidFill>
                            <a:schemeClr val="tx1"/>
                          </a:solidFill>
                          <a:latin typeface="+mn-lt"/>
                          <a:ea typeface="+mn-ea"/>
                          <a:cs typeface="+mn-cs"/>
                        </a:rPr>
                        <a:t>Potential related topics and related groups</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xmlns=""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3" action="ppaction://hlinkfile"/>
                        </a:rPr>
                        <a:t>S5‑221173</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Rel-18 time plan proposal for OAM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SA5 Vice chair (Huawei),SA5 Chair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4" action="ppaction://hlinkfile"/>
                        </a:rPr>
                        <a:t/>
                      </a:r>
                      <a:br>
                        <a:rPr lang="en-US" sz="1050" kern="1200" dirty="0">
                          <a:solidFill>
                            <a:schemeClr val="tx1"/>
                          </a:solidFill>
                          <a:effectLst/>
                          <a:latin typeface="+mn-lt"/>
                          <a:ea typeface="+mn-ea"/>
                          <a:cs typeface="+mn-cs"/>
                          <a:hlinkClick r:id="rId4" action="ppaction://hlinkfile"/>
                        </a:rPr>
                      </a:br>
                      <a:r>
                        <a:rPr lang="en-US" sz="1050" kern="1200" dirty="0">
                          <a:solidFill>
                            <a:schemeClr val="tx1"/>
                          </a:solidFill>
                          <a:effectLst/>
                          <a:latin typeface="+mn-lt"/>
                          <a:ea typeface="+mn-ea"/>
                          <a:cs typeface="+mn-cs"/>
                          <a:hlinkClick r:id="rId4" action="ppaction://hlinkfile"/>
                        </a:rPr>
                        <a:t>S5‑221537</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Discussion on RACH NSA measurements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Nokia Solutions &amp; Networks (I)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5" action="ppaction://hlinkfile"/>
                        </a:rPr>
                        <a:t>S5‑221589</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a:solidFill>
                            <a:schemeClr val="tx1"/>
                          </a:solidFill>
                          <a:effectLst/>
                          <a:latin typeface="+mn-lt"/>
                          <a:ea typeface="+mn-ea"/>
                          <a:cs typeface="+mn-cs"/>
                        </a:rPr>
                        <a:t>Discussion paper on eCosla completion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Ericsson GmbH, </a:t>
                      </a:r>
                      <a:r>
                        <a:rPr lang="en-US" sz="1050" kern="1200" dirty="0" err="1">
                          <a:solidFill>
                            <a:schemeClr val="tx1"/>
                          </a:solidFill>
                          <a:effectLst/>
                          <a:latin typeface="+mn-lt"/>
                          <a:ea typeface="+mn-ea"/>
                          <a:cs typeface="+mn-cs"/>
                        </a:rPr>
                        <a:t>Eurolab</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6" action="ppaction://hlinkfile"/>
                        </a:rPr>
                        <a:t>S5‑221039</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Next step for FS_YANG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Ericsson Hungary Ltd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7" name="文本框 6"/>
          <p:cNvSpPr txBox="1"/>
          <p:nvPr/>
        </p:nvSpPr>
        <p:spPr>
          <a:xfrm>
            <a:off x="555484" y="925291"/>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8" name="矩形 7"/>
          <p:cNvSpPr/>
          <p:nvPr/>
        </p:nvSpPr>
        <p:spPr>
          <a:xfrm>
            <a:off x="688686" y="1288173"/>
            <a:ext cx="10607040" cy="464434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R18 Time Plan:</a:t>
            </a:r>
            <a:endParaRPr lang="en-US" altLang="zh-CN" sz="1600" dirty="0" smtClean="0">
              <a:solidFill>
                <a:prstClr val="black"/>
              </a:solidFill>
              <a:latin typeface="+mj-lt"/>
              <a:cs typeface="Arial" charset="0"/>
            </a:endParaRPr>
          </a:p>
          <a:p>
            <a:pPr marL="609585" indent="-609585" defTabSz="1219170">
              <a:spcBef>
                <a:spcPct val="20000"/>
              </a:spcBef>
              <a:buBlip>
                <a:blip r:embed="rId2"/>
              </a:buBlip>
              <a:defRPr/>
            </a:pPr>
            <a:r>
              <a:rPr lang="en-US" altLang="zh-CN" sz="1400" dirty="0" smtClean="0">
                <a:solidFill>
                  <a:prstClr val="black"/>
                </a:solidFill>
                <a:latin typeface="Calibri"/>
              </a:rPr>
              <a:t>S5-221173</a:t>
            </a:r>
            <a:r>
              <a:rPr lang="en-US" altLang="zh-CN" sz="1400" dirty="0">
                <a:solidFill>
                  <a:prstClr val="black"/>
                </a:solidFill>
                <a:latin typeface="Calibri"/>
              </a:rPr>
              <a:t>	Rel-18 time plan proposal for </a:t>
            </a:r>
            <a:r>
              <a:rPr lang="en-US" altLang="zh-CN" sz="1400" dirty="0" smtClean="0">
                <a:solidFill>
                  <a:prstClr val="black"/>
                </a:solidFill>
                <a:latin typeface="Calibri"/>
              </a:rPr>
              <a:t>OAM (Endorsed)</a:t>
            </a:r>
            <a:endParaRPr lang="en-US" altLang="zh-CN" sz="1400" dirty="0">
              <a:solidFill>
                <a:prstClr val="black"/>
              </a:solidFill>
              <a:latin typeface="Calibri"/>
            </a:endParaRP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smtClean="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R17 Progress: </a:t>
            </a:r>
          </a:p>
          <a:p>
            <a:pPr marL="609585" indent="-609585" defTabSz="1219170">
              <a:spcBef>
                <a:spcPct val="20000"/>
              </a:spcBef>
              <a:buBlip>
                <a:blip r:embed="rId2"/>
              </a:buBlip>
              <a:defRPr/>
            </a:pPr>
            <a:r>
              <a:rPr lang="en-US" altLang="zh-CN" sz="1400" dirty="0" smtClean="0">
                <a:solidFill>
                  <a:prstClr val="black"/>
                </a:solidFill>
                <a:latin typeface="Calibri"/>
              </a:rPr>
              <a:t>S5-221505	Preparation </a:t>
            </a:r>
            <a:r>
              <a:rPr lang="en-US" altLang="zh-CN" sz="1400" dirty="0">
                <a:solidFill>
                  <a:prstClr val="black"/>
                </a:solidFill>
                <a:latin typeface="Calibri"/>
              </a:rPr>
              <a:t>of checking the Rel-17 OAM work </a:t>
            </a:r>
            <a:r>
              <a:rPr lang="en-US" altLang="zh-CN" sz="1400" dirty="0" smtClean="0">
                <a:solidFill>
                  <a:prstClr val="black"/>
                </a:solidFill>
                <a:latin typeface="Calibri"/>
              </a:rPr>
              <a:t>progress (for information)</a:t>
            </a:r>
            <a:endParaRPr lang="en-US" altLang="zh-CN" sz="1400" dirty="0">
              <a:solidFill>
                <a:prstClr val="black"/>
              </a:solidFill>
              <a:latin typeface="Calibri"/>
            </a:endParaRPr>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Collection of 5G specifications:</a:t>
            </a:r>
          </a:p>
          <a:p>
            <a:pPr marL="609585" indent="-609585" defTabSz="1219170">
              <a:spcBef>
                <a:spcPct val="20000"/>
              </a:spcBef>
              <a:buBlip>
                <a:blip r:embed="rId2"/>
              </a:buBlip>
              <a:defRPr/>
            </a:pPr>
            <a:r>
              <a:rPr lang="en-US" altLang="zh-CN" sz="1400" dirty="0">
                <a:solidFill>
                  <a:prstClr val="black"/>
                </a:solidFill>
                <a:latin typeface="Calibri"/>
              </a:rPr>
              <a:t>S5-221503	TS 28.533 Add 5G Specification </a:t>
            </a:r>
            <a:r>
              <a:rPr lang="en-US" altLang="zh-CN" sz="1400" dirty="0" smtClean="0">
                <a:solidFill>
                  <a:prstClr val="black"/>
                </a:solidFill>
                <a:latin typeface="Calibri"/>
              </a:rPr>
              <a:t>information (</a:t>
            </a:r>
            <a:r>
              <a:rPr lang="en-US" altLang="zh-CN" sz="1400" dirty="0">
                <a:solidFill>
                  <a:prstClr val="black"/>
                </a:solidFill>
                <a:latin typeface="Calibri"/>
              </a:rPr>
              <a:t>agreed)</a:t>
            </a:r>
          </a:p>
        </p:txBody>
      </p:sp>
    </p:spTree>
    <p:extLst>
      <p:ext uri="{BB962C8B-B14F-4D97-AF65-F5344CB8AC3E}">
        <p14:creationId xmlns:p14="http://schemas.microsoft.com/office/powerpoint/2010/main" val="1960207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Rel-17 </a:t>
            </a:r>
            <a:r>
              <a:rPr lang="en-US" sz="3600" dirty="0"/>
              <a:t>SA5 OAM </a:t>
            </a:r>
            <a:r>
              <a:rPr lang="en-US" sz="3600"/>
              <a:t>ongoing </a:t>
            </a:r>
            <a:r>
              <a:rPr lang="en-US" sz="3600" smtClean="0"/>
              <a:t>WIs/S</a:t>
            </a:r>
            <a:r>
              <a:rPr lang="en-US" altLang="zh-CN" sz="3600" smtClean="0"/>
              <a:t>I</a:t>
            </a:r>
            <a:r>
              <a:rPr lang="en-US" sz="3600" smtClean="0"/>
              <a:t>s</a:t>
            </a:r>
            <a:endParaRPr lang="en-US" sz="3600" dirty="0"/>
          </a:p>
        </p:txBody>
      </p:sp>
      <p:graphicFrame>
        <p:nvGraphicFramePr>
          <p:cNvPr id="15" name="表格 14"/>
          <p:cNvGraphicFramePr>
            <a:graphicFrameLocks noGrp="1"/>
          </p:cNvGraphicFramePr>
          <p:nvPr>
            <p:extLst>
              <p:ext uri="{D42A27DB-BD31-4B8C-83A1-F6EECF244321}">
                <p14:modId xmlns:p14="http://schemas.microsoft.com/office/powerpoint/2010/main" val="1913439475"/>
              </p:ext>
            </p:extLst>
          </p:nvPr>
        </p:nvGraphicFramePr>
        <p:xfrm>
          <a:off x="5563858" y="838194"/>
          <a:ext cx="6486211" cy="5447516"/>
        </p:xfrm>
        <a:graphic>
          <a:graphicData uri="http://schemas.openxmlformats.org/drawingml/2006/table">
            <a:tbl>
              <a:tblPr>
                <a:tableStyleId>{5C22544A-7EE6-4342-B048-85BDC9FD1C3A}</a:tableStyleId>
              </a:tblPr>
              <a:tblGrid>
                <a:gridCol w="276331">
                  <a:extLst>
                    <a:ext uri="{9D8B030D-6E8A-4147-A177-3AD203B41FA5}">
                      <a16:colId xmlns="" xmlns:a16="http://schemas.microsoft.com/office/drawing/2014/main" val="20000"/>
                    </a:ext>
                  </a:extLst>
                </a:gridCol>
                <a:gridCol w="4273355">
                  <a:extLst>
                    <a:ext uri="{9D8B030D-6E8A-4147-A177-3AD203B41FA5}">
                      <a16:colId xmlns="" xmlns:a16="http://schemas.microsoft.com/office/drawing/2014/main" val="20001"/>
                    </a:ext>
                  </a:extLst>
                </a:gridCol>
                <a:gridCol w="1260283">
                  <a:extLst>
                    <a:ext uri="{9D8B030D-6E8A-4147-A177-3AD203B41FA5}">
                      <a16:colId xmlns="" xmlns:a16="http://schemas.microsoft.com/office/drawing/2014/main" val="20002"/>
                    </a:ext>
                  </a:extLst>
                </a:gridCol>
                <a:gridCol w="676242">
                  <a:extLst>
                    <a:ext uri="{9D8B030D-6E8A-4147-A177-3AD203B41FA5}">
                      <a16:colId xmlns="" xmlns:a16="http://schemas.microsoft.com/office/drawing/2014/main" val="20003"/>
                    </a:ext>
                  </a:extLst>
                </a:gridCol>
              </a:tblGrid>
              <a:tr h="442114">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Rel-17 Operations, Administration, Maintenance and Provisioning (OAM&amp;P)</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(finished)</a:t>
                      </a:r>
                      <a:r>
                        <a:rPr lang="en-GB" sz="1100" baseline="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features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1"/>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altLang="zh-CN" sz="11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5"/>
                  </a:ext>
                </a:extLst>
              </a:tr>
              <a:tr h="185159">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File </a:t>
                      </a:r>
                      <a:r>
                        <a:rPr 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6"/>
                  </a:ext>
                </a:extLst>
              </a:tr>
              <a:tr h="185159">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Access control on management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MSAC</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930010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 </a:t>
                      </a:r>
                      <a:r>
                        <a:rPr lang="en-US" altLang="zh-CN" sz="1100" kern="1200" dirty="0">
                          <a:solidFill>
                            <a:schemeClr val="tx1"/>
                          </a:solidFill>
                          <a:effectLst/>
                          <a:latin typeface="Arial" panose="020B0604020202020204" pitchFamily="34" charset="0"/>
                          <a:ea typeface="+mn-ea"/>
                          <a:cs typeface="Arial" panose="020B0604020202020204" pitchFamily="34" charset="0"/>
                        </a:rPr>
                        <a:t>of service-based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NSA_SBMA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930009</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0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Intent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driven management service for mobile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0"/>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Enhanced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Closed loop SLS Assurance</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1"/>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2"/>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Enhancements </a:t>
                      </a:r>
                      <a:r>
                        <a:rPr lang="en-US" altLang="zh-CN" sz="1100" kern="1200" dirty="0">
                          <a:solidFill>
                            <a:schemeClr val="tx1"/>
                          </a:solidFill>
                          <a:effectLst/>
                          <a:latin typeface="Arial" panose="020B0604020202020204" pitchFamily="34" charset="0"/>
                          <a:ea typeface="+mn-ea"/>
                          <a:cs typeface="Arial" panose="020B0604020202020204" pitchFamily="34" charset="0"/>
                        </a:rPr>
                        <a:t>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3"/>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Self-Organizing Networks (SON) for 5G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4"/>
                  </a:ext>
                </a:extLst>
              </a:tr>
              <a:tr h="204956">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Generic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extLst>
                  <a:ext uri="{0D108BD9-81ED-4DB2-BD59-A6C34878D82A}">
                    <a16:rowId xmlns="" xmlns:a16="http://schemas.microsoft.com/office/drawing/2014/main" val="10015"/>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Handover Optimization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6"/>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Discovery </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data collection control and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 xmlns:a16="http://schemas.microsoft.com/office/drawing/2014/main" val="1001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0"/>
                  </a:ext>
                </a:extLst>
              </a:tr>
              <a:tr h="196989">
                <a:tc>
                  <a:txBody>
                    <a:bodyPr/>
                    <a:lstStyle/>
                    <a:p>
                      <a:pPr marL="0" algn="just"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1"/>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2"/>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Edge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Computing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3"/>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Network </a:t>
                      </a:r>
                      <a:r>
                        <a:rPr lang="en-US" altLang="zh-CN" sz="1100" kern="1200" dirty="0">
                          <a:solidFill>
                            <a:schemeClr val="tx1"/>
                          </a:solidFill>
                          <a:effectLst/>
                          <a:latin typeface="Arial" panose="020B0604020202020204" pitchFamily="34" charset="0"/>
                          <a:ea typeface="+mn-ea"/>
                          <a:cs typeface="Arial" panose="020B0604020202020204" pitchFamily="34" charset="0"/>
                        </a:rPr>
                        <a:t>slice provisioning enhancement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dk1"/>
                          </a:solidFill>
                          <a:effectLst/>
                          <a:latin typeface="Arial" panose="020B0604020202020204" pitchFamily="34" charset="0"/>
                          <a:ea typeface="+mn-ea"/>
                          <a:cs typeface="Arial" panose="020B0604020202020204" pitchFamily="34" charset="0"/>
                        </a:rPr>
                        <a:t>eNETSLICE_PRO</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940033</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24"/>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194443030"/>
              </p:ext>
            </p:extLst>
          </p:nvPr>
        </p:nvGraphicFramePr>
        <p:xfrm>
          <a:off x="120651" y="1922307"/>
          <a:ext cx="5330580" cy="4363403"/>
        </p:xfrm>
        <a:graphic>
          <a:graphicData uri="http://schemas.openxmlformats.org/drawingml/2006/table">
            <a:tbl>
              <a:tblPr>
                <a:tableStyleId>{5C22544A-7EE6-4342-B048-85BDC9FD1C3A}</a:tableStyleId>
              </a:tblPr>
              <a:tblGrid>
                <a:gridCol w="291331">
                  <a:extLst>
                    <a:ext uri="{9D8B030D-6E8A-4147-A177-3AD203B41FA5}">
                      <a16:colId xmlns="" xmlns:a16="http://schemas.microsoft.com/office/drawing/2014/main" val="20000"/>
                    </a:ext>
                  </a:extLst>
                </a:gridCol>
                <a:gridCol w="3268317">
                  <a:extLst>
                    <a:ext uri="{9D8B030D-6E8A-4147-A177-3AD203B41FA5}">
                      <a16:colId xmlns="" xmlns:a16="http://schemas.microsoft.com/office/drawing/2014/main" val="20001"/>
                    </a:ext>
                  </a:extLst>
                </a:gridCol>
                <a:gridCol w="982110">
                  <a:extLst>
                    <a:ext uri="{9D8B030D-6E8A-4147-A177-3AD203B41FA5}">
                      <a16:colId xmlns="" xmlns:a16="http://schemas.microsoft.com/office/drawing/2014/main" val="20002"/>
                    </a:ext>
                  </a:extLst>
                </a:gridCol>
                <a:gridCol w="788822">
                  <a:extLst>
                    <a:ext uri="{9D8B030D-6E8A-4147-A177-3AD203B41FA5}">
                      <a16:colId xmlns="" xmlns:a16="http://schemas.microsoft.com/office/drawing/2014/main" val="20003"/>
                    </a:ext>
                  </a:extLst>
                </a:gridCol>
              </a:tblGrid>
              <a:tr h="228518">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a:solidFill>
                            <a:schemeClr val="dk1"/>
                          </a:solidFill>
                          <a:effectLst/>
                          <a:latin typeface="Arial" panose="020B0604020202020204" pitchFamily="34" charset="0"/>
                          <a:ea typeface="+mn-ea"/>
                          <a:cs typeface="Arial" panose="020B0604020202020204" pitchFamily="34" charset="0"/>
                        </a:rPr>
                        <a:t>Rel-17 OAM&amp;P Studies</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 xmlns:a16="http://schemas.microsoft.com/office/drawing/2014/main" val="1000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(R18)</a:t>
                      </a:r>
                      <a:r>
                        <a:rPr lang="en-US" altLang="zh-CN" sz="1100" kern="1200" baseline="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FS_CICDNS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2"/>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enhancement of service 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FS_eSBMA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910031</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3"/>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FS_NSCE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910026</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 xmlns:a16="http://schemas.microsoft.com/office/drawing/2014/main" val="10004"/>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autonomous network levels</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5"/>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management and orchestration aspects with integrated satellite components in a 5G network</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6"/>
                  </a:ext>
                </a:extLst>
              </a:tr>
              <a:tr h="0">
                <a:tc>
                  <a:txBody>
                    <a:bodyPr/>
                    <a:lstStyle/>
                    <a:p>
                      <a:pPr marL="0" algn="l" defTabSz="1219170" rtl="0" eaLnBrk="1" fontAlgn="t"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enhancement of Management Data Analytics Service (finished)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850028 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7"/>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a:t>
                      </a:r>
                      <a:r>
                        <a:rPr lang="en-US" sz="1100" dirty="0">
                          <a:effectLst/>
                          <a:latin typeface="Arial" panose="020B0604020202020204" pitchFamily="34" charset="0"/>
                          <a:ea typeface="宋体" panose="02010600030101010101" pitchFamily="2" charset="-122"/>
                          <a:cs typeface="Arial" panose="020B0604020202020204" pitchFamily="34" charset="0"/>
                        </a:rPr>
                        <a:t>Study on enhancements of edge computing management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8"/>
                  </a:ext>
                </a:extLst>
              </a:tr>
              <a:tr h="0">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access control for management service</a:t>
                      </a: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Arial" panose="020B0604020202020204" pitchFamily="34" charset="0"/>
                        </a:rPr>
                        <a:t>890016</a:t>
                      </a:r>
                      <a:endParaRPr lang="zh-CN" alt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09"/>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new aspects of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FS_EE5G</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870021</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(finished) Study on Management Aspects of 5G Network Sharing</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FS_MANS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1"/>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network slice management enhancements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FS_NSMEN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860022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 xmlns:a16="http://schemas.microsoft.com/office/drawing/2014/main" val="10012"/>
                  </a:ext>
                </a:extLst>
              </a:tr>
              <a:tr h="0">
                <a:tc>
                  <a:txBody>
                    <a:bodyPr/>
                    <a:lstStyle/>
                    <a:p>
                      <a:pPr algn="l">
                        <a:spcAft>
                          <a:spcPts val="0"/>
                        </a:spcAft>
                      </a:pPr>
                      <a:r>
                        <a:rPr lang="en-US" alt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12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smtClean="0">
                          <a:solidFill>
                            <a:schemeClr val="dk1"/>
                          </a:solidFill>
                          <a:effectLst/>
                          <a:latin typeface="Arial" panose="020B0604020202020204" pitchFamily="34" charset="0"/>
                          <a:ea typeface="+mn-ea"/>
                          <a:cs typeface="Arial" panose="020B0604020202020204" pitchFamily="34" charset="0"/>
                        </a:rPr>
                        <a:t>(finished)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YANG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PUSH</a:t>
                      </a:r>
                      <a:endPar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FS_YANG</a:t>
                      </a:r>
                    </a:p>
                  </a:txBody>
                  <a:tcPr marL="4763" marR="4763" marT="4763" marB="0">
                    <a:solidFill>
                      <a:schemeClr val="bg1">
                        <a:lumMod val="85000"/>
                      </a:schemeClr>
                    </a:solidFill>
                  </a:tcPr>
                </a:tc>
                <a:tc>
                  <a:txBody>
                    <a:bodyPr/>
                    <a:lstStyle/>
                    <a:p>
                      <a:pPr algn="l">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890017</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r>
            </a:tbl>
          </a:graphicData>
        </a:graphic>
      </p:graphicFrame>
      <p:sp>
        <p:nvSpPr>
          <p:cNvPr id="17" name="矩形 16"/>
          <p:cNvSpPr/>
          <p:nvPr/>
        </p:nvSpPr>
        <p:spPr>
          <a:xfrm>
            <a:off x="151845" y="953477"/>
            <a:ext cx="5380820" cy="830997"/>
          </a:xfrm>
          <a:prstGeom prst="rect">
            <a:avLst/>
          </a:prstGeom>
        </p:spPr>
        <p:txBody>
          <a:bodyPr wrap="square">
            <a:spAutoFit/>
          </a:bodyPr>
          <a:lstStyle/>
          <a:p>
            <a:r>
              <a:rPr lang="en-US" altLang="zh-CN" sz="1600" b="1" dirty="0">
                <a:solidFill>
                  <a:srgbClr val="0000FF"/>
                </a:solidFill>
                <a:latin typeface="+mn-lt"/>
              </a:rPr>
              <a:t>7</a:t>
            </a:r>
            <a:r>
              <a:rPr lang="en-US" altLang="zh-CN" sz="1600" b="1" dirty="0" smtClean="0">
                <a:solidFill>
                  <a:srgbClr val="0000FF"/>
                </a:solidFill>
                <a:latin typeface="+mn-lt"/>
              </a:rPr>
              <a:t> </a:t>
            </a:r>
            <a:r>
              <a:rPr lang="en-US" altLang="zh-CN" sz="1600" b="1" dirty="0">
                <a:solidFill>
                  <a:srgbClr val="0000FF"/>
                </a:solidFill>
                <a:latin typeface="+mn-lt"/>
              </a:rPr>
              <a:t>ongoing WIs/SIs, 17 finished </a:t>
            </a:r>
            <a:r>
              <a:rPr lang="en-US" altLang="zh-CN" sz="1600" b="1" dirty="0" smtClean="0">
                <a:solidFill>
                  <a:srgbClr val="0000FF"/>
                </a:solidFill>
                <a:latin typeface="+mn-lt"/>
              </a:rPr>
              <a:t>WIs</a:t>
            </a:r>
            <a:r>
              <a:rPr lang="en-US" altLang="zh-CN" sz="1600" b="1" dirty="0">
                <a:solidFill>
                  <a:srgbClr val="0000FF"/>
                </a:solidFill>
                <a:latin typeface="+mn-lt"/>
              </a:rPr>
              <a:t>, 9 finished </a:t>
            </a:r>
            <a:r>
              <a:rPr lang="en-US" altLang="zh-CN" sz="1600" b="1" dirty="0" smtClean="0">
                <a:solidFill>
                  <a:srgbClr val="0000FF"/>
                </a:solidFill>
                <a:latin typeface="+mn-lt"/>
              </a:rPr>
              <a:t>SIs</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a:solidFill>
                  <a:srgbClr val="0000FF"/>
                </a:solidFill>
                <a:latin typeface="+mn-lt"/>
              </a:rPr>
              <a:t>7 ongoing WIs, 17 finished WIs</a:t>
            </a:r>
          </a:p>
          <a:p>
            <a:pPr marL="285750" indent="-285750">
              <a:buFont typeface="Wingdings" panose="05000000000000000000" pitchFamily="2" charset="2"/>
              <a:buChar char="Ø"/>
            </a:pPr>
            <a:r>
              <a:rPr lang="en-US" altLang="zh-CN" sz="1600" b="1" dirty="0" smtClean="0">
                <a:solidFill>
                  <a:srgbClr val="0000FF"/>
                </a:solidFill>
                <a:latin typeface="+mn-lt"/>
              </a:rPr>
              <a:t>0 </a:t>
            </a:r>
            <a:r>
              <a:rPr lang="en-US" altLang="zh-CN" sz="1600" b="1" dirty="0">
                <a:solidFill>
                  <a:srgbClr val="0000FF"/>
                </a:solidFill>
                <a:latin typeface="+mn-lt"/>
              </a:rPr>
              <a:t>ongoing SIs, 9 finished </a:t>
            </a:r>
            <a:r>
              <a:rPr lang="en-US" altLang="zh-CN" sz="1600" b="1" dirty="0" smtClean="0">
                <a:solidFill>
                  <a:srgbClr val="0000FF"/>
                </a:solidFill>
                <a:latin typeface="+mn-lt"/>
              </a:rPr>
              <a:t>Sis,3 SIs moved to Rel-18</a:t>
            </a:r>
            <a:endParaRPr lang="en-US" altLang="zh-CN" sz="1600" b="1" dirty="0">
              <a:solidFill>
                <a:srgbClr val="0000FF"/>
              </a:solidFill>
              <a:latin typeface="+mn-lt"/>
            </a:endParaRPr>
          </a:p>
        </p:txBody>
      </p:sp>
    </p:spTree>
    <p:extLst>
      <p:ext uri="{BB962C8B-B14F-4D97-AF65-F5344CB8AC3E}">
        <p14:creationId xmlns:p14="http://schemas.microsoft.com/office/powerpoint/2010/main" val="580412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175040</TotalTime>
  <Words>5667</Words>
  <Application>Microsoft Office PowerPoint</Application>
  <PresentationFormat>宽屏</PresentationFormat>
  <Paragraphs>1392</Paragraphs>
  <Slides>25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MS Mincho</vt:lpstr>
      <vt:lpstr>宋体</vt:lpstr>
      <vt:lpstr>宋体</vt:lpstr>
      <vt:lpstr>微软雅黑</vt:lpstr>
      <vt:lpstr>Arial</vt:lpstr>
      <vt:lpstr>Calibri</vt:lpstr>
      <vt:lpstr>Times New Roman</vt:lpstr>
      <vt:lpstr>Wingdings</vt:lpstr>
      <vt:lpstr>Office Theme</vt:lpstr>
      <vt:lpstr>    SA5 OAM&amp;P Exec Report SA5#141e, 17 – 26 January, 2022 e-meeting </vt:lpstr>
      <vt:lpstr>Incoming LSs(1/2)</vt:lpstr>
      <vt:lpstr>Incoming LSs(2/2)</vt:lpstr>
      <vt:lpstr>Outgoing LSs</vt:lpstr>
      <vt:lpstr>PowerPoint 演示文稿</vt:lpstr>
      <vt:lpstr>PowerPoint 演示文稿</vt:lpstr>
      <vt:lpstr>PowerPoint 演示文稿</vt:lpstr>
      <vt:lpstr>PowerPoint 演示文稿</vt:lpstr>
      <vt:lpstr>Overview of Rel-17 SA5 OAM ongoing WIs/SIs</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SA5#141e)</vt:lpstr>
      <vt:lpstr>TRs / TSs to be sent to SA#95-e </vt:lpstr>
      <vt:lpstr>Exception to be sent to SA#95-e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0210</cp:lastModifiedBy>
  <cp:revision>4241</cp:revision>
  <dcterms:created xsi:type="dcterms:W3CDTF">2008-08-30T09:32:10Z</dcterms:created>
  <dcterms:modified xsi:type="dcterms:W3CDTF">2022-02-10T06:19:12Z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(3)v6/Zpi7/F2gob8zRZ0w4hW2+NV5uuTpN1tM/EZ+OIkKS9dIve7TscSUlaTHEoMQoyMsH/Sac
HMjgW+c3UnNBJoosPBA7jsoKIOxj7NhvNcdX2W24KkAnkr0TZKRfw8+GJz1WTGo8WQeIrGxn
VYqYCLcz3iQ1yrdXCjPMdX2r9h8yx1kTpBVK2VS310RuLHpd+JhRubyUg6wcXqq5LTRPHjZx
rVyEoX4Oyq/bhz34B0</vt:lpwstr>
  </property>
  <property fmtid="{D5CDD505-2E9C-101B-9397-08002B2CF9AE}" pid="3" name="_2015_ms_pID_7253431">
    <vt:lpwstr>Yv3/OcbT7Gf3RAwq54UvjuKk7HoBQw13+RDjJGUuoOVlkQ+2Zr6xZl
TFIh5dPCqWab4rWmRv6xM2dNQ1EgH70tXd52l7nESXNx22yoFHXFxmPtZGmGBhswSe7Q4yLa
U+nR2N1EyBSNXd0Q//YvTzQnzwpacI4J8R+Q9BsOsVjzVHZNpnvKKCxyF3mw5lEYBwPqC3ES
ikxka37mPzjMTWXy2l8baQOMfFP9AGO4vnil</vt:lpwstr>
  </property>
  <property fmtid="{D5CDD505-2E9C-101B-9397-08002B2CF9AE}" pid="4" name="_2015_ms_pID_7253432">
    <vt:lpwstr>9g==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1644195581</vt:lpwstr>
  </property>
</Properties>
</file>