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4"/>
  </p:notesMasterIdLst>
  <p:handoutMasterIdLst>
    <p:handoutMasterId r:id="rId25"/>
  </p:handoutMasterIdLst>
  <p:sldIdLst>
    <p:sldId id="303" r:id="rId5"/>
    <p:sldId id="333" r:id="rId6"/>
    <p:sldId id="320" r:id="rId7"/>
    <p:sldId id="324" r:id="rId8"/>
    <p:sldId id="325" r:id="rId9"/>
    <p:sldId id="307" r:id="rId10"/>
    <p:sldId id="327" r:id="rId11"/>
    <p:sldId id="309" r:id="rId12"/>
    <p:sldId id="332" r:id="rId13"/>
    <p:sldId id="335" r:id="rId14"/>
    <p:sldId id="331" r:id="rId15"/>
    <p:sldId id="337" r:id="rId16"/>
    <p:sldId id="329" r:id="rId17"/>
    <p:sldId id="311" r:id="rId18"/>
    <p:sldId id="328" r:id="rId19"/>
    <p:sldId id="323" r:id="rId20"/>
    <p:sldId id="313" r:id="rId21"/>
    <p:sldId id="330" r:id="rId22"/>
    <p:sldId id="336" r:id="rId2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3979" autoAdjust="0"/>
  </p:normalViewPr>
  <p:slideViewPr>
    <p:cSldViewPr snapToGrid="0">
      <p:cViewPr varScale="1">
        <p:scale>
          <a:sx n="84" d="100"/>
          <a:sy n="84" d="100"/>
        </p:scale>
        <p:origin x="47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6BE25D5F-753B-46D7-A71A-1F0B9568347A}"/>
    <pc:docChg chg="modSld">
      <pc:chgData name="Thomas Tovinger" userId="d52090d9-82c6-45ae-b052-95c46e96cc30" providerId="ADAL" clId="{6BE25D5F-753B-46D7-A71A-1F0B9568347A}" dt="2022-01-14T16:28:56.614" v="11" actId="20577"/>
      <pc:docMkLst>
        <pc:docMk/>
      </pc:docMkLst>
      <pc:sldChg chg="modSp mod">
        <pc:chgData name="Thomas Tovinger" userId="d52090d9-82c6-45ae-b052-95c46e96cc30" providerId="ADAL" clId="{6BE25D5F-753B-46D7-A71A-1F0B9568347A}" dt="2022-01-14T16:28:56.614" v="11" actId="20577"/>
        <pc:sldMkLst>
          <pc:docMk/>
          <pc:sldMk cId="0" sldId="303"/>
        </pc:sldMkLst>
        <pc:spChg chg="mod">
          <ac:chgData name="Thomas Tovinger" userId="d52090d9-82c6-45ae-b052-95c46e96cc30" providerId="ADAL" clId="{6BE25D5F-753B-46D7-A71A-1F0B9568347A}" dt="2022-01-14T16:28:56.614" v="11" actId="20577"/>
          <ac:spMkLst>
            <pc:docMk/>
            <pc:sldMk cId="0" sldId="303"/>
            <ac:spMk id="5123" creationId="{DF018147-2912-4BF3-BB72-2E9217F826DB}"/>
          </ac:spMkLst>
        </pc:spChg>
      </pc:sldChg>
      <pc:sldChg chg="modSp mod">
        <pc:chgData name="Thomas Tovinger" userId="d52090d9-82c6-45ae-b052-95c46e96cc30" providerId="ADAL" clId="{6BE25D5F-753B-46D7-A71A-1F0B9568347A}" dt="2022-01-14T16:28:37.758" v="5" actId="20577"/>
        <pc:sldMkLst>
          <pc:docMk/>
          <pc:sldMk cId="2149436364" sldId="325"/>
        </pc:sldMkLst>
        <pc:spChg chg="mod">
          <ac:chgData name="Thomas Tovinger" userId="d52090d9-82c6-45ae-b052-95c46e96cc30" providerId="ADAL" clId="{6BE25D5F-753B-46D7-A71A-1F0B9568347A}" dt="2022-01-14T16:28:37.758" v="5" actId="20577"/>
          <ac:spMkLst>
            <pc:docMk/>
            <pc:sldMk cId="2149436364" sldId="325"/>
            <ac:spMk id="11267" creationId="{35FC3D26-6967-4E55-9DEF-BA9580F3490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1/14/2022</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1/14/2022</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4</a:t>
            </a:fld>
            <a:endParaRPr lang="en-GB" altLang="en-US" dirty="0"/>
          </a:p>
        </p:txBody>
      </p:sp>
    </p:spTree>
    <p:extLst>
      <p:ext uri="{BB962C8B-B14F-4D97-AF65-F5344CB8AC3E}">
        <p14:creationId xmlns:p14="http://schemas.microsoft.com/office/powerpoint/2010/main" val="3150456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7</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11</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12</a:t>
            </a:fld>
            <a:endParaRPr lang="en-GB" altLang="en-US" dirty="0"/>
          </a:p>
        </p:txBody>
      </p:sp>
    </p:spTree>
    <p:extLst>
      <p:ext uri="{BB962C8B-B14F-4D97-AF65-F5344CB8AC3E}">
        <p14:creationId xmlns:p14="http://schemas.microsoft.com/office/powerpoint/2010/main" val="3259777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16</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t>SA5#141e E-meeting 17-26 January 2022</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pc="300" dirty="0"/>
              <a:t>SA5#141e E-meeting 17-26 January 2022</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00456" y="3429000"/>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SA5#141e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a:solidFill>
                  <a:srgbClr val="0000CC"/>
                </a:solidFill>
                <a:latin typeface="+mj-lt"/>
                <a:ea typeface="+mj-ea"/>
                <a:cs typeface="+mj-cs"/>
              </a:rPr>
              <a:t>S5-221490</a:t>
            </a:r>
            <a:endParaRPr lang="en-GB" altLang="en-US" b="1" dirty="0">
              <a:solidFill>
                <a:srgbClr val="0000CC"/>
              </a:solidFill>
              <a:latin typeface="+mj-lt"/>
              <a:ea typeface="+mj-ea"/>
              <a:cs typeface="+mj-cs"/>
            </a:endParaRP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19515" y="1573015"/>
            <a:ext cx="8388350" cy="5487988"/>
          </a:xfrm>
        </p:spPr>
        <p:txBody>
          <a:bodyPr/>
          <a:lstStyle/>
          <a:p>
            <a:pPr lvl="3">
              <a:defRPr/>
            </a:pPr>
            <a:r>
              <a:rPr lang="en-GB" sz="1600" dirty="0"/>
              <a:t>New </a:t>
            </a:r>
            <a:r>
              <a:rPr lang="en-GB" sz="1600" dirty="0" err="1"/>
              <a:t>tdocs</a:t>
            </a:r>
            <a:r>
              <a:rPr lang="en-GB" sz="1600" dirty="0"/>
              <a:t> created during the meeting should always have a separate thread, even if they relate to an existing tdoc group, to avoid renaming the thread title.</a:t>
            </a:r>
            <a:endParaRPr lang="en-US" altLang="en-US" sz="1600" dirty="0"/>
          </a:p>
          <a:p>
            <a:pPr lvl="3">
              <a:defRPr/>
            </a:pPr>
            <a:r>
              <a:rPr lang="en-GB" altLang="en-US" sz="1600" b="1" dirty="0"/>
              <a:t>If two Tdocs are merged, </a:t>
            </a:r>
            <a:r>
              <a:rPr lang="en-GB" altLang="en-US" sz="1600" dirty="0"/>
              <a:t>e.g. xx1 and xx2, the status of xx2 shall be recorded as “merged in revision of xx1” (as the final tdoc# for the merged document is not known at the time of merge). </a:t>
            </a:r>
            <a:r>
              <a:rPr lang="en-US" altLang="en-US" sz="1600" dirty="0"/>
              <a:t>I</a:t>
            </a:r>
            <a:r>
              <a:rPr lang="en-US" sz="1600" dirty="0"/>
              <a:t>f the merged tdoc revision of xx1 is not agreed/approved, this anyway needs be allocated a tdoc# which will have the “Noted/not pursued” status.</a:t>
            </a:r>
          </a:p>
          <a:p>
            <a:pPr lvl="3">
              <a:defRPr/>
            </a:pPr>
            <a:r>
              <a:rPr lang="en-GB" sz="1600" dirty="0"/>
              <a:t>For a CR which has mirrors: a single thread should be created for the original CR, which also covers the mirrors. In the email body, mirror Tdoc# should be indicated, with dedicated comment if any. </a:t>
            </a:r>
          </a:p>
          <a:p>
            <a:pPr lvl="3">
              <a:defRPr/>
            </a:pPr>
            <a:endParaRPr lang="en-GB" sz="1600" dirty="0">
              <a:highlight>
                <a:srgbClr val="00FFFF"/>
              </a:highlight>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8" name="矩形 7"/>
          <p:cNvSpPr/>
          <p:nvPr/>
        </p:nvSpPr>
        <p:spPr>
          <a:xfrm>
            <a:off x="181865" y="1047383"/>
            <a:ext cx="8566350" cy="3871829"/>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either by ‘copying’ the full comment or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a:p>
            <a:pPr marL="685800" lvl="1" indent="-228600">
              <a:spcBef>
                <a:spcPct val="20000"/>
              </a:spcBef>
              <a:buFont typeface="Arial" panose="020B0604020202020204" pitchFamily="34" charset="0"/>
              <a:buChar char="–"/>
              <a:defRPr/>
            </a:pPr>
            <a:r>
              <a:rPr lang="en-US" altLang="zh-CN" sz="1400" b="1" kern="0" dirty="0">
                <a:latin typeface="Calibri"/>
              </a:rPr>
              <a:t>Tags: </a:t>
            </a:r>
            <a:r>
              <a:rPr lang="en-US" altLang="zh-CN" sz="1400" kern="0" dirty="0">
                <a:latin typeface="Calibri"/>
              </a:rPr>
              <a:t>To be able to find new comments among earlier ones, please start each comment with a tag like [&lt;Company&gt;&lt;Date&gt;]. If more than one delegate per company is commenting, you may add the delegate’s signature, and if more than one comment per day, add a sequence number after the date like “0925-2”.</a:t>
            </a:r>
          </a:p>
        </p:txBody>
      </p:sp>
    </p:spTree>
    <p:extLst>
      <p:ext uri="{BB962C8B-B14F-4D97-AF65-F5344CB8AC3E}">
        <p14:creationId xmlns:p14="http://schemas.microsoft.com/office/powerpoint/2010/main" val="240454621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(7)</a:t>
            </a:r>
            <a:endParaRPr lang="zh-CN" altLang="en-US" dirty="0"/>
          </a:p>
        </p:txBody>
      </p:sp>
      <p:sp>
        <p:nvSpPr>
          <p:cNvPr id="4" name="矩形 3"/>
          <p:cNvSpPr/>
          <p:nvPr/>
        </p:nvSpPr>
        <p:spPr>
          <a:xfrm>
            <a:off x="442152" y="1115563"/>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extLst>
              <p:ext uri="{D42A27DB-BD31-4B8C-83A1-F6EECF244321}">
                <p14:modId xmlns:p14="http://schemas.microsoft.com/office/powerpoint/2010/main" val="1990154371"/>
              </p:ext>
            </p:extLst>
          </p:nvPr>
        </p:nvGraphicFramePr>
        <p:xfrm>
          <a:off x="551751" y="1708605"/>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8138" y="1468440"/>
            <a:ext cx="46057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&lt;Tdoc-1&gt; &lt;Title&gt; &lt;(Source)&gt;:</a:t>
            </a:r>
            <a:endParaRPr kumimoji="0" lang="en-GB" altLang="en-US" sz="400" b="0" i="0" u="none" strike="noStrike" cap="none" normalizeH="0" baseline="0" dirty="0">
              <a:ln>
                <a:noFill/>
              </a:ln>
              <a:solidFill>
                <a:srgbClr val="FF0000"/>
              </a:solidFill>
              <a:effectLst/>
              <a:highlight>
                <a:srgbClr val="FFFF00"/>
              </a:highlight>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50382" y="2625593"/>
            <a:ext cx="532262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&lt;Tdoc-2&gt; &lt;Title&gt; &lt;(Source)&gt;:</a:t>
            </a:r>
            <a:endParaRPr kumimoji="0" lang="en-GB" altLang="en-US" sz="400" b="0" i="0" u="none" strike="noStrike" cap="none" normalizeH="0" baseline="0" dirty="0">
              <a:ln>
                <a:noFill/>
              </a:ln>
              <a:effectLst/>
              <a:highlight>
                <a:srgbClr val="FFFF00"/>
              </a:highlight>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extLst>
              <p:ext uri="{D42A27DB-BD31-4B8C-83A1-F6EECF244321}">
                <p14:modId xmlns:p14="http://schemas.microsoft.com/office/powerpoint/2010/main" val="61861082"/>
              </p:ext>
            </p:extLst>
          </p:nvPr>
        </p:nvGraphicFramePr>
        <p:xfrm>
          <a:off x="551751" y="287181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412962875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(8)</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 coordinator and decision process</a:t>
            </a:r>
            <a:endParaRPr lang="en-GB" altLang="en-US" sz="1800" dirty="0"/>
          </a:p>
          <a:p>
            <a:pPr lvl="3">
              <a:defRPr/>
            </a:pPr>
            <a:r>
              <a:rPr lang="en-GB" sz="1600" dirty="0"/>
              <a:t>The </a:t>
            </a:r>
            <a:r>
              <a:rPr lang="en-GB" sz="1600" b="1" dirty="0"/>
              <a:t>coordinator</a:t>
            </a:r>
            <a:r>
              <a:rPr lang="en-GB" sz="1600" dirty="0"/>
              <a:t> coordinates the discussions and seeks </a:t>
            </a:r>
            <a:r>
              <a:rPr lang="en-US" sz="1600" dirty="0"/>
              <a:t>consensus</a:t>
            </a:r>
            <a:r>
              <a:rPr lang="en-GB" sz="1600" dirty="0"/>
              <a:t>. This may be for a single Tdoc thread (in which case the Tdoc author is the coordinator) or a package of grouped Tdocs (in which case the coordinator is appointed in the “Tdoc sequence proposal” or “CH Agenda and Time Plan”).</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t>Conclusions will </a:t>
            </a:r>
            <a:r>
              <a:rPr lang="en-GB" sz="1600" b="1" u="sng" dirty="0"/>
              <a:t>not</a:t>
            </a:r>
            <a:r>
              <a:rPr lang="en-GB" sz="1600" b="1" dirty="0"/>
              <a:t> be declared in each thread but be shown in intermediate and final distributions of the “OAM chair notes” (also including </a:t>
            </a:r>
            <a:r>
              <a:rPr lang="en-GB" altLang="en-US" sz="1600" b="1" dirty="0"/>
              <a:t>agenda 2-5) </a:t>
            </a:r>
            <a:r>
              <a:rPr lang="en-GB" sz="1600" b="1" dirty="0"/>
              <a:t> and the “CH Agenda &amp; Time plan”. </a:t>
            </a:r>
          </a:p>
          <a:p>
            <a:pPr marL="1371600" lvl="3" indent="0">
              <a:buNone/>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t>Default time slot to use: 14.00-16.00 CET (15.00-17.00 when DST/CEST)</a:t>
            </a:r>
          </a:p>
          <a:p>
            <a:pPr lvl="3"/>
            <a:r>
              <a:rPr lang="en-GB" altLang="en-US" sz="1600" dirty="0"/>
              <a:t>MCC will set up each call with the web/audio conference tool supported by MCC. </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preliminary agreement for the way forward.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(10)</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Opening SA5 plenary (conf. call; </a:t>
            </a:r>
            <a:r>
              <a:rPr lang="en-GB" sz="1800" b="1" dirty="0"/>
              <a:t>date/time: see slide 4</a:t>
            </a:r>
            <a:r>
              <a:rPr lang="en-GB" altLang="en-US" sz="1800" b="1" dirty="0"/>
              <a: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p>
          <a:p>
            <a:pPr lvl="1"/>
            <a:r>
              <a:rPr lang="en-GB" altLang="en-US" sz="1800" b="1" dirty="0"/>
              <a:t>Closing SA5 plenary (conf. call; </a:t>
            </a:r>
            <a:r>
              <a:rPr lang="en-GB" sz="1800" b="1" dirty="0"/>
              <a:t>date/time: see slide 4)</a:t>
            </a:r>
            <a:endParaRPr lang="en-GB" altLang="en-US" sz="1800" b="1" dirty="0"/>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 (</a:t>
            </a:r>
            <a:r>
              <a:rPr lang="en-GB" altLang="en-US" sz="1600" dirty="0"/>
              <a:t>Note 2</a:t>
            </a:r>
            <a:r>
              <a:rPr lang="en-US" altLang="en-US" sz="1600" dirty="0"/>
              <a:t>)</a:t>
            </a:r>
          </a:p>
          <a:p>
            <a:pPr lvl="3"/>
            <a:r>
              <a:rPr lang="en-GB" altLang="en-US" sz="1600" dirty="0"/>
              <a:t>SA5 </a:t>
            </a:r>
            <a:r>
              <a:rPr lang="en-US" altLang="en-US" sz="1600" dirty="0"/>
              <a:t>a</a:t>
            </a:r>
            <a:r>
              <a:rPr lang="en-US" sz="1600" dirty="0"/>
              <a:t>genda item (2.x-5.x)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dirty="0"/>
              <a:t>OAM </a:t>
            </a:r>
            <a:r>
              <a:rPr lang="en-US" altLang="en-US" sz="1600" dirty="0"/>
              <a:t>a</a:t>
            </a:r>
            <a:r>
              <a:rPr lang="en-US" sz="1600" dirty="0"/>
              <a:t>genda item (6.x)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b="1" dirty="0"/>
              <a:t>Note 1: </a:t>
            </a:r>
            <a:r>
              <a:rPr lang="en-GB" altLang="en-US" sz="1600" dirty="0"/>
              <a:t>Reporting the status and completion rate of each WI/SI in OAM and CH, as well as updating the target date if needed, will be done offline by the rapporteurs and leaders after the meeting.</a:t>
            </a:r>
          </a:p>
          <a:p>
            <a:pPr lvl="3"/>
            <a:r>
              <a:rPr lang="en-GB" altLang="en-US" sz="1600" b="1" dirty="0"/>
              <a:t>Note 2:</a:t>
            </a:r>
            <a:r>
              <a:rPr lang="en-GB" altLang="en-US" sz="1600" dirty="0"/>
              <a:t> Correcting any errors in the conclusions and possibly agree some editorial updates.</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 notes” capturing key output so far. </a:t>
            </a:r>
            <a:r>
              <a:rPr lang="en-GB" sz="1600" dirty="0"/>
              <a:t>Location: “Inbox/Drafts/Charging Chair notes”. </a:t>
            </a:r>
            <a:endParaRPr lang="en-GB" altLang="en-US" sz="1600" dirty="0"/>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a:t>
            </a:r>
            <a:r>
              <a:rPr lang="en-GB" altLang="en-US" sz="1600" dirty="0" err="1"/>
              <a:t>Tdocs</a:t>
            </a:r>
            <a:r>
              <a:rPr lang="en-GB" altLang="en-US" sz="1600" dirty="0"/>
              <a:t> will be allocated by the VC and the author will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a:t>
            </a:r>
            <a:r>
              <a:rPr lang="en-US" altLang="en-US" sz="1600"/>
              <a:t>”. </a:t>
            </a:r>
            <a:endParaRPr lang="en-GB" altLang="en-US" sz="1600" dirty="0"/>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t>
            </a:r>
            <a:r>
              <a:rPr lang="en-US" sz="1600" dirty="0" err="1"/>
              <a:t>prel</a:t>
            </a:r>
            <a:r>
              <a:rPr lang="en-US" sz="1600" dirty="0"/>
              <a:t>. agreements, no comments for X days since last revision) </a:t>
            </a:r>
            <a:r>
              <a:rPr lang="en-GB" sz="1600" b="1" dirty="0"/>
              <a:t> in </a:t>
            </a:r>
            <a:r>
              <a:rPr lang="sv-SE" sz="1600" b="1" dirty="0"/>
              <a:t>the ”</a:t>
            </a:r>
            <a:r>
              <a:rPr lang="en-GB" sz="1600" b="1" dirty="0"/>
              <a:t>OAM chair notes</a:t>
            </a:r>
            <a:r>
              <a:rPr lang="sv-SE" sz="1600" b="1" dirty="0"/>
              <a:t>” </a:t>
            </a:r>
            <a:r>
              <a:rPr lang="sv-SE" sz="1600" dirty="0"/>
              <a:t>document</a:t>
            </a:r>
            <a:r>
              <a:rPr lang="en-GB" sz="1600" dirty="0"/>
              <a:t>. Location: “&lt;meeting folder&gt;/Inbox/Drafts/OAM leadership notes”. This document will also capture </a:t>
            </a:r>
            <a:r>
              <a:rPr lang="en-GB" altLang="en-US" sz="1600" dirty="0"/>
              <a:t>all conclusions. </a:t>
            </a:r>
            <a:r>
              <a:rPr lang="en-GB" sz="1600" dirty="0"/>
              <a:t>Final version shall be uploaded before the closing plenary, and it may then be updated to capture decisions at the closing plenary.</a:t>
            </a:r>
          </a:p>
          <a:p>
            <a:pPr lvl="3">
              <a:defRPr/>
            </a:pPr>
            <a:r>
              <a:rPr lang="en-US" sz="1600" b="1" dirty="0"/>
              <a:t>Collection of </a:t>
            </a:r>
            <a:r>
              <a:rPr lang="en-US" sz="1600" b="1" dirty="0" err="1"/>
              <a:t>prel</a:t>
            </a:r>
            <a:r>
              <a:rPr lang="en-US" sz="1600" b="1" dirty="0"/>
              <a:t>. agreements or </a:t>
            </a:r>
            <a:r>
              <a:rPr lang="en-US" altLang="zh-CN" sz="1600" b="1" dirty="0"/>
              <a:t>potential </a:t>
            </a:r>
            <a:r>
              <a:rPr lang="en-US" sz="1600" b="1" dirty="0"/>
              <a:t>way forward options</a:t>
            </a:r>
            <a:r>
              <a:rPr lang="en-US" sz="1600" dirty="0"/>
              <a:t> could be sent by the coordinators to the exploder, to be captured in the chair notes. Preliminary agreements made in conf. calls are also captured in the chair notes.</a:t>
            </a:r>
          </a:p>
          <a:p>
            <a:pPr lvl="3">
              <a:defRPr/>
            </a:pPr>
            <a:r>
              <a:rPr lang="en-GB" altLang="en-US" sz="1600" b="1" dirty="0"/>
              <a:t>The Chair/VC will give out a new Tdoc# for each ‘revised and agreed’ Tdoc (unless it was created during the meeting).</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78245" y="263441"/>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61916"/>
            <a:ext cx="8388350" cy="5487988"/>
          </a:xfrm>
        </p:spPr>
        <p:txBody>
          <a:bodyPr/>
          <a:lstStyle/>
          <a:p>
            <a:pPr lvl="2">
              <a:defRPr/>
            </a:pPr>
            <a:r>
              <a:rPr lang="en-GB" altLang="en-US" sz="1800" dirty="0"/>
              <a:t>Tdoc status</a:t>
            </a:r>
          </a:p>
          <a:p>
            <a:pPr lvl="3">
              <a:defRPr/>
            </a:pPr>
            <a:endParaRPr lang="en-GB" altLang="en-US" sz="1400" dirty="0"/>
          </a:p>
          <a:p>
            <a:pPr lvl="3">
              <a:defRPr/>
            </a:pPr>
            <a:r>
              <a:rPr lang="en-GB" sz="1600" dirty="0"/>
              <a:t>It is allowed to send comments or improvement suggestions on a tdoc at any time before the last revision deadline, and objections at any time before the last comments deadline. However, t</a:t>
            </a:r>
            <a:r>
              <a:rPr lang="en-GB" altLang="en-US" sz="1600" dirty="0"/>
              <a:t>o avoid “last minute initial comments” (which would make it impossible to revise the contribution before the last revision deadline), thus encouraging the cooperation spirit which is the overall goal, </a:t>
            </a:r>
            <a:r>
              <a:rPr lang="en-GB" altLang="en-US" sz="1600" b="1" dirty="0"/>
              <a:t>all </a:t>
            </a:r>
            <a:r>
              <a:rPr lang="en-GB" altLang="en-US" sz="1600" dirty="0"/>
              <a:t>initial </a:t>
            </a:r>
            <a:r>
              <a:rPr lang="en-GB" altLang="en-US" sz="1600" b="1" dirty="0"/>
              <a:t>comments </a:t>
            </a:r>
            <a:r>
              <a:rPr lang="en-GB" altLang="en-US" sz="1600" dirty="0"/>
              <a:t>which imply an objection if not addressed agreeably for the commenter</a:t>
            </a:r>
            <a:r>
              <a:rPr lang="en-GB" altLang="en-US" sz="1600" b="1" dirty="0"/>
              <a:t> should be provided as early as possible but latest by 23.59 CE(S)T the first Thursday of the meeting. </a:t>
            </a:r>
          </a:p>
          <a:p>
            <a:pPr lvl="3">
              <a:defRPr/>
            </a:pPr>
            <a:r>
              <a:rPr lang="en-GB" sz="1600" b="1" dirty="0"/>
              <a:t>For each Tdoc,</a:t>
            </a:r>
            <a:r>
              <a:rPr lang="en-GB" sz="1600" dirty="0"/>
              <a:t> </a:t>
            </a:r>
            <a:r>
              <a:rPr lang="en-GB" sz="1600" b="1" dirty="0"/>
              <a:t>if you have remaining comments that are unresolved</a:t>
            </a:r>
            <a:r>
              <a:rPr lang="en-GB" sz="1600" dirty="0"/>
              <a:t> </a:t>
            </a:r>
            <a:r>
              <a:rPr lang="en-GB" sz="1600" b="1" dirty="0"/>
              <a:t>after the last revision upload,</a:t>
            </a:r>
            <a:r>
              <a:rPr lang="en-GB" sz="1600" dirty="0"/>
              <a:t> latest between the deadline for last revision upload and the deadline for last comments, </a:t>
            </a:r>
            <a:r>
              <a:rPr lang="en-GB" sz="1600" b="1" dirty="0"/>
              <a:t>you must declare an explicit objection</a:t>
            </a:r>
            <a:r>
              <a:rPr lang="en-GB" sz="1600" dirty="0"/>
              <a:t>. </a:t>
            </a:r>
            <a:r>
              <a:rPr lang="en-GB" sz="1600" b="1" dirty="0"/>
              <a:t>If no explicit objections are received after last revision upload and before deadline for last comments, we conclude </a:t>
            </a:r>
            <a:r>
              <a:rPr lang="en-GB" sz="1600" b="1" dirty="0">
                <a:highlight>
                  <a:srgbClr val="00FFFF"/>
                </a:highlight>
              </a:rPr>
              <a:t>in the chair notes </a:t>
            </a:r>
            <a:r>
              <a:rPr lang="en-GB" sz="1600" b="1" dirty="0"/>
              <a:t>that the document is agreed/approved (*). This rule will be strictly applied.</a:t>
            </a:r>
          </a:p>
          <a:p>
            <a:pPr lvl="3">
              <a:defRPr/>
            </a:pPr>
            <a:r>
              <a:rPr lang="en-GB" sz="1600" dirty="0"/>
              <a:t>(*) This means that also objections received before the deadline for last revision upload are regarded as “final objections” if no further revision was made before the last revision upload deadline (unless </a:t>
            </a:r>
            <a:r>
              <a:rPr lang="en-US" sz="1600" dirty="0"/>
              <a:t>some explanation is provided without revision which resolves the concern and the commenter withdraws the objection)</a:t>
            </a:r>
            <a:r>
              <a:rPr lang="en-GB" sz="1600" dirty="0"/>
              <a:t>.</a:t>
            </a:r>
          </a:p>
          <a:p>
            <a:pPr lvl="3">
              <a:defRPr/>
            </a:pPr>
            <a:endParaRPr lang="en-GB" altLang="en-US" sz="1600" dirty="0"/>
          </a:p>
        </p:txBody>
      </p:sp>
    </p:spTree>
    <p:extLst>
      <p:ext uri="{BB962C8B-B14F-4D97-AF65-F5344CB8AC3E}">
        <p14:creationId xmlns:p14="http://schemas.microsoft.com/office/powerpoint/2010/main" val="228221059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(3)</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989606"/>
            <a:ext cx="8388350" cy="5487988"/>
          </a:xfrm>
        </p:spPr>
        <p:txBody>
          <a:bodyPr/>
          <a:lstStyle/>
          <a:p>
            <a:pPr lvl="2">
              <a:defRPr/>
            </a:pPr>
            <a:r>
              <a:rPr lang="en-GB" altLang="en-US" sz="1800" dirty="0"/>
              <a:t>Tdoc status</a:t>
            </a:r>
          </a:p>
          <a:p>
            <a:pPr lvl="3">
              <a:defRPr/>
            </a:pPr>
            <a:r>
              <a:rPr lang="en-GB" sz="1600" b="1" dirty="0">
                <a:highlight>
                  <a:srgbClr val="00FFFF"/>
                </a:highlight>
              </a:rPr>
              <a:t>People who want to make late revisions after the last rev. deadline</a:t>
            </a:r>
            <a:r>
              <a:rPr lang="en-GB" sz="1600" dirty="0">
                <a:highlight>
                  <a:srgbClr val="00FFFF"/>
                </a:highlight>
              </a:rPr>
              <a:t>, e.g. due to very late blocking comments, </a:t>
            </a:r>
            <a:r>
              <a:rPr lang="en-GB" sz="1600" b="1" dirty="0">
                <a:highlight>
                  <a:srgbClr val="00FFFF"/>
                </a:highlight>
              </a:rPr>
              <a:t>need to first ask the leaders for permission</a:t>
            </a:r>
            <a:r>
              <a:rPr lang="en-GB" sz="1600" dirty="0">
                <a:highlight>
                  <a:srgbClr val="00FFFF"/>
                </a:highlight>
              </a:rPr>
              <a:t>. Then we decide case by case if the revision is allowed, if it goes to the closing plenary or email approval or is just ‘noted’ because of too complex discussions. But </a:t>
            </a:r>
            <a:r>
              <a:rPr lang="en-GB" sz="1600" b="1" dirty="0">
                <a:highlight>
                  <a:srgbClr val="00FFFF"/>
                </a:highlight>
              </a:rPr>
              <a:t>all discussions after the last revision deadline should be offline – no more discussions on the exploder after the deadline</a:t>
            </a:r>
            <a:r>
              <a:rPr lang="en-GB" sz="1600" dirty="0">
                <a:highlight>
                  <a:srgbClr val="00FFFF"/>
                </a:highlight>
              </a:rPr>
              <a:t>. Thus, small changes which are shown at the closing plenary may then be directly agreed there. Other cases will be taken for email approval or just “noted” – no big technical discussions in the closing plenary.</a:t>
            </a:r>
          </a:p>
          <a:p>
            <a:pPr lvl="3">
              <a:defRPr/>
            </a:pPr>
            <a:r>
              <a:rPr lang="en-GB" sz="1600" dirty="0"/>
              <a:t>Editorial modifications are still allowed to be included in the final agreed version if the group agrees </a:t>
            </a:r>
            <a:r>
              <a:rPr lang="en-GB" sz="1600" dirty="0">
                <a:highlight>
                  <a:srgbClr val="00FFFF"/>
                </a:highlight>
              </a:rPr>
              <a:t>at the closing plenary</a:t>
            </a:r>
            <a:r>
              <a:rPr lang="en-GB" sz="1600" dirty="0"/>
              <a:t>.</a:t>
            </a:r>
            <a:r>
              <a:rPr lang="en-GB" sz="1600" dirty="0">
                <a:highlight>
                  <a:srgbClr val="FFFF00"/>
                </a:highlight>
              </a:rPr>
              <a:t> </a:t>
            </a:r>
            <a:endParaRPr lang="en-GB" altLang="en-US" sz="1600" dirty="0">
              <a:highlight>
                <a:srgbClr val="FFFF00"/>
              </a:highlight>
            </a:endParaRPr>
          </a:p>
          <a:p>
            <a:pPr lvl="3">
              <a:defRPr/>
            </a:pPr>
            <a:r>
              <a:rPr lang="en-GB" sz="1600" b="1" dirty="0"/>
              <a:t>For tdocs with unresolved comments and/or explicit objections, instead of “Noted/Not pursued” the Chair/VC may also exceptionally conclude “email approval” in the chair notes before the closing plenary (if the time before SA deadline allows it, if requested by the author and if the remaining issues seem relatively easy to address and agree on). </a:t>
            </a:r>
          </a:p>
          <a:p>
            <a:pPr lvl="3">
              <a:defRPr/>
            </a:pPr>
            <a:r>
              <a:rPr lang="en-GB" sz="1600" dirty="0">
                <a:highlight>
                  <a:srgbClr val="00FFFF"/>
                </a:highlight>
              </a:rPr>
              <a:t>For email approvals, it should be clear (in the chair notes) what is the topic (scope) for discussion/agreement in the email approval, so it does not open up discussions on new issues which were not commented before.</a:t>
            </a:r>
          </a:p>
          <a:p>
            <a:pPr lvl="3">
              <a:defRPr/>
            </a:pPr>
            <a:endParaRPr lang="en-GB" sz="1600" b="1" dirty="0"/>
          </a:p>
        </p:txBody>
      </p:sp>
    </p:spTree>
    <p:extLst>
      <p:ext uri="{BB962C8B-B14F-4D97-AF65-F5344CB8AC3E}">
        <p14:creationId xmlns:p14="http://schemas.microsoft.com/office/powerpoint/2010/main" val="265523931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guidelines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endParaRPr lang="en-GB" sz="1600" dirty="0"/>
          </a:p>
        </p:txBody>
      </p:sp>
    </p:spTree>
    <p:extLst>
      <p:ext uri="{BB962C8B-B14F-4D97-AF65-F5344CB8AC3E}">
        <p14:creationId xmlns:p14="http://schemas.microsoft.com/office/powerpoint/2010/main" val="4561562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S5-221000. </a:t>
            </a:r>
          </a:p>
          <a:p>
            <a:pPr lvl="1">
              <a:defRPr/>
            </a:pPr>
            <a:r>
              <a:rPr lang="en-GB" altLang="en-US" sz="1800" dirty="0"/>
              <a:t>The meeting type is ad-hoc, meaning that this meeting will not count for voting powers but MCC strongly encourages delegates to register their participation.</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122947"/>
            <a:ext cx="8484970" cy="5543735"/>
          </a:xfrm>
        </p:spPr>
        <p:txBody>
          <a:bodyPr/>
          <a:lstStyle/>
          <a:p>
            <a:pPr lvl="1"/>
            <a:r>
              <a:rPr lang="en-US" altLang="en-US" sz="2000" dirty="0"/>
              <a:t>E-meeting to run from </a:t>
            </a:r>
            <a:r>
              <a:rPr lang="en-US" altLang="en-US" sz="2000" dirty="0">
                <a:solidFill>
                  <a:srgbClr val="00B0F0"/>
                </a:solidFill>
              </a:rPr>
              <a:t>17 to 26 January 2022</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a:t>Tdoc submission: </a:t>
            </a:r>
            <a:r>
              <a:rPr lang="en-GB" sz="1800" dirty="0">
                <a:solidFill>
                  <a:srgbClr val="00B0F0"/>
                </a:solidFill>
              </a:rPr>
              <a:t>Friday 7 Jan</a:t>
            </a:r>
            <a:r>
              <a:rPr lang="en-US" altLang="en-US" sz="1800" dirty="0">
                <a:solidFill>
                  <a:srgbClr val="00B0F0"/>
                </a:solidFill>
              </a:rPr>
              <a:t> </a:t>
            </a:r>
            <a:r>
              <a:rPr lang="en-GB" altLang="en-US" sz="1800" dirty="0">
                <a:solidFill>
                  <a:srgbClr val="00B0F0"/>
                </a:solidFill>
              </a:rPr>
              <a:t>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sz="1800" dirty="0">
                <a:solidFill>
                  <a:srgbClr val="00B0F0"/>
                </a:solidFill>
              </a:rPr>
              <a:t>Monday 10 Jan</a:t>
            </a:r>
            <a:r>
              <a:rPr lang="en-GB" altLang="en-US" sz="1800" dirty="0">
                <a:solidFill>
                  <a:srgbClr val="00B0F0"/>
                </a:solidFill>
              </a:rPr>
              <a:t>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should be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17 </a:t>
            </a:r>
            <a:r>
              <a:rPr lang="en-US" altLang="en-US" sz="2000" dirty="0">
                <a:solidFill>
                  <a:srgbClr val="00B0F0"/>
                </a:solidFill>
              </a:rPr>
              <a:t>January</a:t>
            </a:r>
            <a:r>
              <a:rPr lang="sv-SE" altLang="en-US" sz="2000" dirty="0">
                <a:solidFill>
                  <a:srgbClr val="00B0F0"/>
                </a:solidFill>
              </a:rPr>
              <a:t> </a:t>
            </a:r>
            <a:r>
              <a:rPr lang="en-US" altLang="en-US" sz="2000" dirty="0">
                <a:solidFill>
                  <a:srgbClr val="00B0F0"/>
                </a:solidFill>
              </a:rPr>
              <a:t>09:00 CET</a:t>
            </a:r>
          </a:p>
          <a:p>
            <a:pPr lvl="1"/>
            <a:r>
              <a:rPr lang="en-US" altLang="en-US" sz="2000" dirty="0"/>
              <a:t>Opening SA5 plenary (conf. call): </a:t>
            </a:r>
            <a:r>
              <a:rPr lang="en-US" altLang="en-US" sz="2000" dirty="0">
                <a:solidFill>
                  <a:srgbClr val="00B0F0"/>
                </a:solidFill>
              </a:rPr>
              <a:t>Monday </a:t>
            </a:r>
            <a:r>
              <a:rPr lang="sv-SE" altLang="en-US" sz="2000" dirty="0">
                <a:solidFill>
                  <a:srgbClr val="00B0F0"/>
                </a:solidFill>
              </a:rPr>
              <a:t>17 Jan </a:t>
            </a:r>
            <a:r>
              <a:rPr lang="en-US" altLang="en-US" sz="2000" dirty="0">
                <a:solidFill>
                  <a:srgbClr val="00B0F0"/>
                </a:solidFill>
              </a:rPr>
              <a:t>14:00-16:00 CET </a:t>
            </a:r>
            <a:endParaRPr lang="en-US" altLang="en-US" sz="2000" dirty="0"/>
          </a:p>
          <a:p>
            <a:pPr lvl="1"/>
            <a:r>
              <a:rPr lang="en-US" altLang="en-US" sz="2000" dirty="0"/>
              <a:t>Closing SA5 plenary (conf. call) </a:t>
            </a:r>
            <a:r>
              <a:rPr lang="en-US" altLang="en-US" sz="2000" dirty="0">
                <a:solidFill>
                  <a:srgbClr val="00B0F0"/>
                </a:solidFill>
              </a:rPr>
              <a:t>Wednesday 26 Jan 14:00-17:00 CET</a:t>
            </a:r>
            <a:endParaRPr lang="en-US" altLang="en-US" sz="2000" dirty="0"/>
          </a:p>
          <a:p>
            <a:pPr lvl="1"/>
            <a:r>
              <a:rPr lang="en-US" altLang="en-US" sz="2000" dirty="0"/>
              <a:t>End of E-meeting: At the end of Closing SA5 plenary </a:t>
            </a:r>
            <a:endParaRPr lang="en-US" altLang="en-US" sz="2000" dirty="0">
              <a:solidFill>
                <a:srgbClr val="00B0F0"/>
              </a:solidFill>
            </a:endParaRPr>
          </a:p>
          <a:p>
            <a:pPr lvl="1"/>
            <a:r>
              <a:rPr lang="en-GB" sz="2000" dirty="0"/>
              <a:t>All </a:t>
            </a:r>
            <a:r>
              <a:rPr lang="en-GB" sz="2000" dirty="0">
                <a:highlight>
                  <a:srgbClr val="FFFF00"/>
                </a:highlight>
              </a:rPr>
              <a:t>final Tdoc versions</a:t>
            </a:r>
            <a:r>
              <a:rPr lang="en-GB" sz="2000" dirty="0"/>
              <a:t> shall be uploaded </a:t>
            </a:r>
            <a:r>
              <a:rPr lang="en-GB" sz="2000" b="1" dirty="0">
                <a:solidFill>
                  <a:srgbClr val="FF0000"/>
                </a:solidFill>
                <a:effectLst/>
                <a:highlight>
                  <a:srgbClr val="FFFF00"/>
                </a:highlight>
                <a:latin typeface="Calibri" panose="020F0502020204030204" pitchFamily="34" charset="0"/>
                <a:ea typeface="Times New Roman" panose="02020603050405020304" pitchFamily="18" charset="0"/>
              </a:rPr>
              <a:t>in zip format</a:t>
            </a:r>
            <a:r>
              <a:rPr lang="en-GB" sz="2400" b="1" dirty="0">
                <a:effectLst/>
                <a:highlight>
                  <a:srgbClr val="FFFF00"/>
                </a:highlight>
                <a:latin typeface="Calibri" panose="020F0502020204030204" pitchFamily="34" charset="0"/>
                <a:ea typeface="Times New Roman" panose="02020603050405020304" pitchFamily="18" charset="0"/>
              </a:rPr>
              <a:t> </a:t>
            </a:r>
            <a:r>
              <a:rPr lang="en-GB" altLang="en-US" sz="2000" b="1" dirty="0">
                <a:highlight>
                  <a:srgbClr val="FFFF00"/>
                </a:highlight>
              </a:rPr>
              <a:t>by the author to the Inbox</a:t>
            </a:r>
            <a:r>
              <a:rPr lang="en-GB" altLang="en-US" sz="2000" dirty="0"/>
              <a:t> folder (not the Drafts folder) </a:t>
            </a:r>
            <a:r>
              <a:rPr lang="en-GB" sz="2000" dirty="0"/>
              <a:t>by </a:t>
            </a:r>
            <a:r>
              <a:rPr lang="sv-SE" altLang="en-US" sz="2000" dirty="0">
                <a:solidFill>
                  <a:srgbClr val="00B0F0"/>
                </a:solidFill>
              </a:rPr>
              <a:t>1h after the closing plenary. </a:t>
            </a:r>
            <a:r>
              <a:rPr lang="sv-SE" altLang="en-US" sz="2000" dirty="0">
                <a:highlight>
                  <a:srgbClr val="00FFFF"/>
                </a:highlight>
              </a:rPr>
              <a:t>Also remember to remove any ’dx’ in the Word file name.</a:t>
            </a:r>
            <a:endParaRPr lang="en-US" altLang="en-US" sz="2000" dirty="0">
              <a:highlight>
                <a:srgbClr val="00FFFF"/>
              </a:highlight>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316872"/>
            <a:ext cx="8388350" cy="5240338"/>
          </a:xfrm>
        </p:spPr>
        <p:txBody>
          <a:bodyPr/>
          <a:lstStyle/>
          <a:p>
            <a:pPr lvl="1"/>
            <a:r>
              <a:rPr lang="en-US" altLang="en-US" sz="2000" dirty="0"/>
              <a:t>Start of OAM E-meeting</a:t>
            </a:r>
            <a:r>
              <a:rPr lang="en-US" altLang="en-US" sz="2000" dirty="0">
                <a:solidFill>
                  <a:srgbClr val="00B0F0"/>
                </a:solidFill>
              </a:rPr>
              <a:t>: Monday </a:t>
            </a:r>
            <a:r>
              <a:rPr lang="sv-SE" altLang="en-US" sz="2000" dirty="0">
                <a:solidFill>
                  <a:srgbClr val="00B0F0"/>
                </a:solidFill>
              </a:rPr>
              <a:t>17 Jan</a:t>
            </a:r>
            <a:r>
              <a:rPr lang="fr-FR" altLang="en-US" sz="2000" dirty="0">
                <a:solidFill>
                  <a:srgbClr val="00B0F0"/>
                </a:solidFill>
              </a:rPr>
              <a:t> </a:t>
            </a:r>
            <a:r>
              <a:rPr lang="en-US" altLang="en-US" sz="2000" dirty="0">
                <a:solidFill>
                  <a:srgbClr val="00B0F0"/>
                </a:solidFill>
              </a:rPr>
              <a:t>9:00 CET</a:t>
            </a:r>
          </a:p>
          <a:p>
            <a:pPr lvl="1"/>
            <a:r>
              <a:rPr lang="en-US" altLang="en-US" sz="2000" dirty="0"/>
              <a:t>Start of CH E-meeting: </a:t>
            </a:r>
            <a:r>
              <a:rPr lang="en-US" altLang="en-US" sz="2000" dirty="0">
                <a:solidFill>
                  <a:srgbClr val="00B0F0"/>
                </a:solidFill>
              </a:rPr>
              <a:t>Tuesday 18 Jan 9:00 CET</a:t>
            </a:r>
            <a:endParaRPr lang="en-US" altLang="en-US" sz="2000" dirty="0">
              <a:solidFill>
                <a:srgbClr val="00B0F0"/>
              </a:solidFill>
              <a:highlight>
                <a:srgbClr val="FF00FF"/>
              </a:highlight>
            </a:endParaRPr>
          </a:p>
          <a:p>
            <a:pPr lvl="1"/>
            <a:r>
              <a:rPr lang="en-US" altLang="en-US" sz="2000" b="1" dirty="0">
                <a:highlight>
                  <a:srgbClr val="FFFF00"/>
                </a:highlight>
              </a:rPr>
              <a:t>Last revision upload: </a:t>
            </a:r>
          </a:p>
          <a:p>
            <a:pPr lvl="2"/>
            <a:r>
              <a:rPr lang="en-US" altLang="en-US" sz="1800" dirty="0">
                <a:solidFill>
                  <a:srgbClr val="00B0F0"/>
                </a:solidFill>
              </a:rPr>
              <a:t>SA5-level and OAM tdocs: </a:t>
            </a:r>
            <a:r>
              <a:rPr lang="en-US" altLang="en-US" sz="1800" b="1" dirty="0">
                <a:solidFill>
                  <a:srgbClr val="00B0F0"/>
                </a:solidFill>
              </a:rPr>
              <a:t>Tuesday 25 Jan 12:00 CET</a:t>
            </a:r>
          </a:p>
          <a:p>
            <a:pPr lvl="2"/>
            <a:r>
              <a:rPr lang="en-US" sz="1800" dirty="0">
                <a:solidFill>
                  <a:srgbClr val="00B0F0"/>
                </a:solidFill>
              </a:rPr>
              <a:t>CH tdocs: </a:t>
            </a:r>
            <a:r>
              <a:rPr lang="en-US" sz="1800" b="1" dirty="0">
                <a:solidFill>
                  <a:srgbClr val="00B0F0"/>
                </a:solidFill>
              </a:rPr>
              <a:t>Monday </a:t>
            </a:r>
            <a:r>
              <a:rPr lang="en-US" altLang="en-US" sz="1800" b="1" dirty="0">
                <a:solidFill>
                  <a:srgbClr val="00B0F0"/>
                </a:solidFill>
              </a:rPr>
              <a:t>24 Jan </a:t>
            </a:r>
            <a:r>
              <a:rPr lang="en-US" sz="1800" b="1" dirty="0">
                <a:solidFill>
                  <a:srgbClr val="00B0F0"/>
                </a:solidFill>
              </a:rPr>
              <a:t>18:00 CET </a:t>
            </a:r>
            <a:endParaRPr lang="en-US" altLang="en-US" sz="1800" b="1" dirty="0">
              <a:solidFill>
                <a:srgbClr val="00B0F0"/>
              </a:solidFill>
            </a:endParaRPr>
          </a:p>
          <a:p>
            <a:pPr lvl="1"/>
            <a:r>
              <a:rPr lang="en-US" altLang="en-US" sz="2000" b="1" dirty="0">
                <a:highlight>
                  <a:srgbClr val="FFFF00"/>
                </a:highlight>
              </a:rPr>
              <a:t>Last comments: </a:t>
            </a:r>
          </a:p>
          <a:p>
            <a:pPr lvl="2"/>
            <a:r>
              <a:rPr lang="en-US" altLang="en-US" sz="1800" dirty="0">
                <a:solidFill>
                  <a:srgbClr val="00B0F0"/>
                </a:solidFill>
              </a:rPr>
              <a:t>SA5-level and OAM tdocs: </a:t>
            </a:r>
            <a:r>
              <a:rPr lang="en-US" altLang="en-US" sz="1800" b="1" dirty="0">
                <a:solidFill>
                  <a:srgbClr val="00B0F0"/>
                </a:solidFill>
              </a:rPr>
              <a:t>Tuesday 25 Jan 23:59 CET</a:t>
            </a:r>
          </a:p>
          <a:p>
            <a:pPr lvl="2"/>
            <a:r>
              <a:rPr lang="en-US" sz="1800" dirty="0">
                <a:solidFill>
                  <a:srgbClr val="00B0F0"/>
                </a:solidFill>
              </a:rPr>
              <a:t>CH</a:t>
            </a:r>
            <a:r>
              <a:rPr lang="en-US" altLang="en-US" sz="1800" dirty="0">
                <a:solidFill>
                  <a:srgbClr val="00B0F0"/>
                </a:solidFill>
              </a:rPr>
              <a:t> tdocs</a:t>
            </a:r>
            <a:r>
              <a:rPr lang="en-US" sz="1800" dirty="0">
                <a:solidFill>
                  <a:srgbClr val="00B0F0"/>
                </a:solidFill>
              </a:rPr>
              <a:t>: </a:t>
            </a:r>
            <a:r>
              <a:rPr lang="en-US" sz="1800" b="1" dirty="0">
                <a:solidFill>
                  <a:srgbClr val="00B0F0"/>
                </a:solidFill>
              </a:rPr>
              <a:t>Tuesday </a:t>
            </a:r>
            <a:r>
              <a:rPr lang="en-US" altLang="en-US" sz="1800" b="1" dirty="0">
                <a:solidFill>
                  <a:srgbClr val="00B0F0"/>
                </a:solidFill>
              </a:rPr>
              <a:t>25 Jan</a:t>
            </a:r>
            <a:r>
              <a:rPr lang="en-US" sz="1800" b="1" dirty="0">
                <a:solidFill>
                  <a:srgbClr val="00B0F0"/>
                </a:solidFill>
              </a:rPr>
              <a:t> 8:00 CET</a:t>
            </a:r>
            <a:endParaRPr lang="en-US" altLang="en-US" sz="1800" b="1" dirty="0">
              <a:solidFill>
                <a:srgbClr val="00B0F0"/>
              </a:solidFill>
            </a:endParaRPr>
          </a:p>
          <a:p>
            <a:pPr lvl="1"/>
            <a:r>
              <a:rPr lang="en-US" altLang="en-US" sz="2000" dirty="0"/>
              <a:t>End of OAM E-meeting: </a:t>
            </a:r>
            <a:r>
              <a:rPr lang="en-US" altLang="en-US" sz="2000" dirty="0">
                <a:solidFill>
                  <a:srgbClr val="00B0F0"/>
                </a:solidFill>
              </a:rPr>
              <a:t>Wednesday 26 Jan 14:00 CET</a:t>
            </a:r>
          </a:p>
          <a:p>
            <a:pPr lvl="1"/>
            <a:r>
              <a:rPr lang="en-US" altLang="en-US" sz="2000" dirty="0"/>
              <a:t>Closing CH Plenary conf call: </a:t>
            </a:r>
            <a:r>
              <a:rPr lang="en-US" altLang="en-US" sz="2000" dirty="0">
                <a:solidFill>
                  <a:srgbClr val="00B0F0"/>
                </a:solidFill>
              </a:rPr>
              <a:t>Tuesday 25 Jan 14:00-16:00 CET</a:t>
            </a:r>
          </a:p>
          <a:p>
            <a:pPr lvl="1"/>
            <a:r>
              <a:rPr lang="en-US" altLang="en-US" sz="2000" dirty="0"/>
              <a:t>End of CH E-meeting:</a:t>
            </a:r>
            <a:r>
              <a:rPr lang="en-US" altLang="en-US" sz="2000" dirty="0">
                <a:solidFill>
                  <a:srgbClr val="00B0F0"/>
                </a:solidFill>
              </a:rPr>
              <a:t> Tuesday 25 Jan 16:00 CET</a:t>
            </a:r>
            <a:endParaRPr lang="en-US" altLang="en-US" sz="2000" dirty="0">
              <a:solidFill>
                <a:srgbClr val="00B0F0"/>
              </a:solidFill>
              <a:highlight>
                <a:srgbClr val="FF00FF"/>
              </a:highlight>
            </a:endParaRPr>
          </a:p>
        </p:txBody>
      </p:sp>
    </p:spTree>
    <p:extLst>
      <p:ext uri="{BB962C8B-B14F-4D97-AF65-F5344CB8AC3E}">
        <p14:creationId xmlns:p14="http://schemas.microsoft.com/office/powerpoint/2010/main" val="21494363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196339" y="748255"/>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sz="1600" dirty="0">
                <a:highlight>
                  <a:srgbClr val="00FFFF"/>
                </a:highlight>
              </a:rPr>
              <a:t>Email </a:t>
            </a:r>
            <a:r>
              <a:rPr lang="en-GB" altLang="en-US" sz="1600" dirty="0">
                <a:highlight>
                  <a:srgbClr val="00FFFF"/>
                </a:highlight>
              </a:rPr>
              <a:t>threads handling</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p>
          <a:p>
            <a:pPr lvl="2"/>
            <a:r>
              <a:rPr lang="en-GB" sz="1600" b="1" dirty="0"/>
              <a:t>Note: Please reply to the latest email in each thread</a:t>
            </a:r>
            <a:r>
              <a:rPr lang="en-GB" sz="1600" dirty="0"/>
              <a:t> (to avoid parallel forks) AND </a:t>
            </a:r>
            <a:r>
              <a:rPr lang="en-GB" sz="1600" b="1" dirty="0"/>
              <a:t>use ONE comment table only for the same tdoc – </a:t>
            </a:r>
            <a:r>
              <a:rPr lang="en-GB" sz="1600" b="1" dirty="0">
                <a:highlight>
                  <a:srgbClr val="00FFFF"/>
                </a:highlight>
              </a:rPr>
              <a:t>don’t create a new table for same tdoc</a:t>
            </a:r>
            <a:r>
              <a:rPr lang="en-GB" sz="1600" b="1" dirty="0"/>
              <a:t>.</a:t>
            </a:r>
          </a:p>
          <a:p>
            <a:pPr lvl="2"/>
            <a:r>
              <a:rPr lang="en-GB" sz="1600" b="1" dirty="0"/>
              <a:t>Note: Coordinators should merge parallel forks if they occurred.</a:t>
            </a:r>
          </a:p>
          <a:p>
            <a:pPr lvl="2"/>
            <a:r>
              <a:rPr lang="en-GB" sz="1600" dirty="0"/>
              <a:t>A tdoc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tdoc is already included in a tdoc group. </a:t>
            </a:r>
            <a:endParaRPr lang="en-GB" altLang="en-US" sz="1600" dirty="0"/>
          </a:p>
          <a:p>
            <a:pPr lvl="2"/>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provided in the “</a:t>
            </a:r>
            <a:r>
              <a:rPr lang="en-US" altLang="en-US" sz="1600" dirty="0" err="1"/>
              <a:t>AgendaWithTdocAllocation</a:t>
            </a:r>
            <a:r>
              <a:rPr lang="en-GB" altLang="zh-CN" sz="1600" dirty="0">
                <a:ea typeface="宋体" panose="02010600030101010101" pitchFamily="2" charset="-122"/>
              </a:rPr>
              <a:t>” and the OAM chair notes, and for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cs typeface="Arial" panose="020B0604020202020204" pitchFamily="34" charset="0"/>
              </a:rPr>
              <a:t>/</a:t>
            </a:r>
            <a:r>
              <a:rPr lang="en-GB" altLang="en-US" sz="1600" dirty="0" err="1">
                <a:solidFill>
                  <a:srgbClr val="000000"/>
                </a:solidFill>
                <a:cs typeface="Arial" panose="020B0604020202020204" pitchFamily="34" charset="0"/>
              </a:rPr>
              <a:t>tsg_sa</a:t>
            </a:r>
            <a:r>
              <a:rPr lang="en-GB" altLang="en-US" sz="1600" dirty="0">
                <a:solidFill>
                  <a:srgbClr val="000000"/>
                </a:solidFill>
                <a:cs typeface="Arial" panose="020B0604020202020204" pitchFamily="34" charset="0"/>
              </a:rPr>
              <a:t>/WG5_TM/</a:t>
            </a:r>
            <a:r>
              <a:rPr lang="en-GB" altLang="en-US" sz="1600" dirty="0">
                <a:solidFill>
                  <a:srgbClr val="00B0F0"/>
                </a:solidFill>
                <a:cs typeface="Arial" panose="020B0604020202020204" pitchFamily="34" charset="0"/>
              </a:rPr>
              <a:t>TSGS5_140e</a:t>
            </a:r>
            <a:r>
              <a:rPr lang="en-GB" altLang="en-US" sz="1600" dirty="0">
                <a:solidFill>
                  <a:srgbClr val="000000"/>
                </a:solidFill>
                <a:cs typeface="Arial" panose="020B0604020202020204" pitchFamily="34" charset="0"/>
              </a:rPr>
              <a: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FFFF00"/>
                </a:highlight>
              </a:rPr>
              <a:t>Revisions of Tdocs submitted before the meeting start: </a:t>
            </a:r>
            <a:r>
              <a:rPr lang="en-US" altLang="en-US" sz="1600" dirty="0">
                <a:highlight>
                  <a:srgbClr val="FFFF00"/>
                </a:highlight>
              </a:rPr>
              <a:t> Use xxxrev1/rev2 etc., and then if agreed, a new Tdoc# will be allocated for the final version. </a:t>
            </a:r>
          </a:p>
          <a:p>
            <a:pPr lvl="3">
              <a:defRPr/>
            </a:pPr>
            <a:r>
              <a:rPr lang="en-GB" altLang="en-US" sz="1600" dirty="0"/>
              <a:t>If a revised Tdoc is not agreed, the original Tdoc is normally Noted / Not pursued and no new Tdoc# will be allocated for the revision. H</a:t>
            </a:r>
            <a:r>
              <a:rPr lang="en-GB" sz="1600" dirty="0"/>
              <a:t>owever, a new Tdoc# could also be allocated upon request for revised &amp; not agreed </a:t>
            </a:r>
            <a:r>
              <a:rPr lang="en-GB" sz="1600" dirty="0" err="1"/>
              <a:t>tdocs</a:t>
            </a:r>
            <a:r>
              <a:rPr lang="en-GB" sz="1600" dirty="0"/>
              <a:t>, or revised </a:t>
            </a:r>
            <a:r>
              <a:rPr lang="en-GB" sz="1600" dirty="0" err="1"/>
              <a:t>tdocs</a:t>
            </a:r>
            <a:r>
              <a:rPr lang="en-GB" sz="1600" dirty="0"/>
              <a:t> for information, if recorded in the minutes (chair notes).</a:t>
            </a:r>
            <a:endParaRPr lang="en-US" altLang="en-US" sz="1600" i="1" dirty="0"/>
          </a:p>
          <a:p>
            <a:pPr lvl="3">
              <a:defRPr/>
            </a:pPr>
            <a:r>
              <a:rPr lang="en-US" altLang="en-US" sz="1600" b="1" dirty="0">
                <a:highlight>
                  <a:srgbClr val="FFFF00"/>
                </a:highlight>
              </a:rPr>
              <a:t>Revisions of new Tdocs created during the meeting, or late Tdocs which were not </a:t>
            </a:r>
            <a:r>
              <a:rPr lang="en-GB" altLang="en-US" sz="1600" b="1" dirty="0">
                <a:highlight>
                  <a:srgbClr val="FFFF00"/>
                </a:highlight>
              </a:rPr>
              <a:t>submitted</a:t>
            </a:r>
            <a:r>
              <a:rPr lang="en-US" altLang="en-US" sz="1600" b="1" dirty="0">
                <a:highlight>
                  <a:srgbClr val="FFFF00"/>
                </a:highlight>
              </a:rPr>
              <a:t> before meeting start:</a:t>
            </a:r>
            <a:r>
              <a:rPr lang="en-US" altLang="en-US" sz="1600" dirty="0">
                <a:highlight>
                  <a:srgbClr val="FFFF00"/>
                </a:highlight>
              </a:rPr>
              <a:t> Use xxxd1/d2 etc., and the same Tdoc# shall be used for the final version.</a:t>
            </a:r>
          </a:p>
          <a:p>
            <a:pPr lvl="3">
              <a:defRPr/>
            </a:pPr>
            <a:r>
              <a:rPr lang="en-US" altLang="en-US" sz="1600" dirty="0">
                <a:highlight>
                  <a:srgbClr val="00FFFF"/>
                </a:highlight>
              </a:rPr>
              <a:t>Please indicate revision status in the form “Revision status: S5-221100rev3” at the </a:t>
            </a:r>
            <a:r>
              <a:rPr lang="en-GB" sz="1600" dirty="0">
                <a:highlight>
                  <a:srgbClr val="00FFFF"/>
                </a:highlight>
              </a:rPr>
              <a:t>top of the email if a tdoc has been revised, as well as in the comments table.</a:t>
            </a:r>
            <a:endParaRPr lang="en-US" altLang="en-US" sz="1600" dirty="0">
              <a:highlight>
                <a:srgbClr val="00FFFF"/>
              </a:highlight>
            </a:endParaRP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31B320A-563D-4283-98FA-3523D68778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105090</TotalTime>
  <Words>3362</Words>
  <Application>Microsoft Office PowerPoint</Application>
  <PresentationFormat>On-screen Show (4:3)</PresentationFormat>
  <Paragraphs>208</Paragraphs>
  <Slides>19</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Times New Roman</vt:lpstr>
      <vt:lpstr>Office Theme</vt:lpstr>
      <vt:lpstr>     SA5#141e  E-Meeting Process        </vt:lpstr>
      <vt:lpstr>Reading guidelines</vt:lpstr>
      <vt:lpstr>General meeting info</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Process (10)</vt:lpstr>
      <vt:lpstr>CH Process (1)</vt:lpstr>
      <vt:lpstr>OAM Process (1)</vt:lpstr>
      <vt:lpstr>OAM Process (2)</vt:lpstr>
      <vt:lpstr>OAM Process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1227</cp:revision>
  <dcterms:created xsi:type="dcterms:W3CDTF">2008-08-30T09:32:10Z</dcterms:created>
  <dcterms:modified xsi:type="dcterms:W3CDTF">2022-01-14T16:29:01Z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