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1" r:id="rId5"/>
    <p:sldId id="262" r:id="rId6"/>
    <p:sldId id="260" r:id="rId7"/>
    <p:sldId id="263" r:id="rId8"/>
    <p:sldId id="264" r:id="rId9"/>
    <p:sldId id="259"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28A0"/>
    <a:srgbClr val="00B3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9" autoAdjust="0"/>
    <p:restoredTop sz="94660"/>
  </p:normalViewPr>
  <p:slideViewPr>
    <p:cSldViewPr snapToGrid="0">
      <p:cViewPr varScale="1">
        <p:scale>
          <a:sx n="82" d="100"/>
          <a:sy n="82" d="100"/>
        </p:scale>
        <p:origin x="96"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A6B13F-2EAC-4B40-BCB4-D8CF4AE636AC}" type="datetimeFigureOut">
              <a:rPr lang="en-US" smtClean="0"/>
              <a:t>11/5/2021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37EA86-B13A-4B88-AF2A-E1A231F3A367}" type="slidenum">
              <a:rPr lang="en-US" smtClean="0"/>
              <a:t>‹#›</a:t>
            </a:fld>
            <a:endParaRPr lang="en-US"/>
          </a:p>
        </p:txBody>
      </p:sp>
    </p:spTree>
    <p:extLst>
      <p:ext uri="{BB962C8B-B14F-4D97-AF65-F5344CB8AC3E}">
        <p14:creationId xmlns:p14="http://schemas.microsoft.com/office/powerpoint/2010/main" val="2319686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806623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5" name="Footer Placeholder 4"/>
          <p:cNvSpPr>
            <a:spLocks noGrp="1"/>
          </p:cNvSpPr>
          <p:nvPr>
            <p:ph type="ftr" sz="quarter" idx="11"/>
          </p:nvPr>
        </p:nvSpPr>
        <p:spPr/>
        <p:txBody>
          <a:bodyPr/>
          <a:lstStyle/>
          <a:p>
            <a:r>
              <a:rPr lang="en-US" smtClean="0"/>
              <a:t>SA1 96e (8-18.11.21)</a:t>
            </a:r>
            <a:endParaRPr lang="en-US"/>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372207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5" name="Footer Placeholder 4"/>
          <p:cNvSpPr>
            <a:spLocks noGrp="1"/>
          </p:cNvSpPr>
          <p:nvPr>
            <p:ph type="ftr" sz="quarter" idx="11"/>
          </p:nvPr>
        </p:nvSpPr>
        <p:spPr/>
        <p:txBody>
          <a:bodyPr/>
          <a:lstStyle/>
          <a:p>
            <a:r>
              <a:rPr lang="en-US" smtClean="0"/>
              <a:t>SA1 96e (8-18.11.21)</a:t>
            </a:r>
            <a:endParaRPr lang="en-US"/>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3922462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pPr algn="l"/>
            <a:r>
              <a:rPr lang="en-US" dirty="0" smtClean="0"/>
              <a:t>SA5 140e (15-24.11.21)</a:t>
            </a:r>
            <a:endParaRPr lang="en-US" dirty="0"/>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202588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5" name="Footer Placeholder 4"/>
          <p:cNvSpPr>
            <a:spLocks noGrp="1"/>
          </p:cNvSpPr>
          <p:nvPr>
            <p:ph type="ftr" sz="quarter" idx="11"/>
          </p:nvPr>
        </p:nvSpPr>
        <p:spPr/>
        <p:txBody>
          <a:bodyPr/>
          <a:lstStyle/>
          <a:p>
            <a:r>
              <a:rPr lang="en-US" smtClean="0"/>
              <a:t>SA1 96e (8-18.11.21)</a:t>
            </a:r>
            <a:endParaRPr lang="en-US"/>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605473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r>
              <a:rPr lang="en-US" smtClean="0"/>
              <a:t>SA1 96e (8-18.11.21)</a:t>
            </a:r>
            <a:endParaRPr lang="en-US"/>
          </a:p>
        </p:txBody>
      </p:sp>
      <p:sp>
        <p:nvSpPr>
          <p:cNvPr id="7" name="Slide Number Placeholder 6"/>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3773753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8" name="Footer Placeholder 7"/>
          <p:cNvSpPr>
            <a:spLocks noGrp="1"/>
          </p:cNvSpPr>
          <p:nvPr>
            <p:ph type="ftr" sz="quarter" idx="11"/>
          </p:nvPr>
        </p:nvSpPr>
        <p:spPr/>
        <p:txBody>
          <a:bodyPr/>
          <a:lstStyle/>
          <a:p>
            <a:r>
              <a:rPr lang="en-US" smtClean="0"/>
              <a:t>SA1 96e (8-18.11.21)</a:t>
            </a:r>
            <a:endParaRPr lang="en-US"/>
          </a:p>
        </p:txBody>
      </p:sp>
      <p:sp>
        <p:nvSpPr>
          <p:cNvPr id="9" name="Slide Number Placeholder 8"/>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221908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pPr algn="l"/>
            <a:r>
              <a:rPr lang="en-US" dirty="0" smtClean="0"/>
              <a:t>SA5 140e (15-24.11.21)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903322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l"/>
            <a:r>
              <a:rPr lang="en-US" dirty="0" smtClean="0"/>
              <a:t>SA1 96e (8-18.11.21)</a:t>
            </a:r>
            <a:endParaRPr lang="en-US" dirty="0"/>
          </a:p>
        </p:txBody>
      </p:sp>
      <p:sp>
        <p:nvSpPr>
          <p:cNvPr id="4" name="Slide Number Placeholder 3"/>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682039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6" name="Footer Placeholder 5"/>
          <p:cNvSpPr>
            <a:spLocks noGrp="1"/>
          </p:cNvSpPr>
          <p:nvPr>
            <p:ph type="ftr" sz="quarter" idx="11"/>
          </p:nvPr>
        </p:nvSpPr>
        <p:spPr/>
        <p:txBody>
          <a:bodyPr/>
          <a:lstStyle/>
          <a:p>
            <a:r>
              <a:rPr lang="en-US" smtClean="0"/>
              <a:t>SA1 96e (8-18.11.21)</a:t>
            </a:r>
            <a:endParaRPr lang="en-US"/>
          </a:p>
        </p:txBody>
      </p:sp>
      <p:sp>
        <p:nvSpPr>
          <p:cNvPr id="7" name="Slide Number Placeholder 6"/>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235243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6" name="Footer Placeholder 5"/>
          <p:cNvSpPr>
            <a:spLocks noGrp="1"/>
          </p:cNvSpPr>
          <p:nvPr>
            <p:ph type="ftr" sz="quarter" idx="11"/>
          </p:nvPr>
        </p:nvSpPr>
        <p:spPr/>
        <p:txBody>
          <a:bodyPr/>
          <a:lstStyle/>
          <a:p>
            <a:r>
              <a:rPr lang="en-US" smtClean="0"/>
              <a:t>SA1 96e (8-18.11.21)</a:t>
            </a:r>
            <a:endParaRPr lang="en-US"/>
          </a:p>
        </p:txBody>
      </p:sp>
      <p:sp>
        <p:nvSpPr>
          <p:cNvPr id="7" name="Slide Number Placeholder 6"/>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1201883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ctr">
              <a:defRPr sz="1200">
                <a:solidFill>
                  <a:schemeClr val="tx1"/>
                </a:solidFill>
                <a:latin typeface="72 Black" panose="020B0A04030603020204" pitchFamily="34" charset="0"/>
                <a:cs typeface="72 Black" panose="020B0A04030603020204" pitchFamily="34" charset="0"/>
              </a:defRPr>
            </a:lvl1pPr>
          </a:lstStyle>
          <a:p>
            <a:pPr algn="l"/>
            <a:r>
              <a:rPr lang="en-US" dirty="0" smtClean="0"/>
              <a:t>SA5 140e (15-24.11.21)</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72 Black" panose="020B0A04030603020204" pitchFamily="34" charset="0"/>
                <a:cs typeface="72 Black" panose="020B0A04030603020204" pitchFamily="34" charset="0"/>
              </a:defRPr>
            </a:lvl1pPr>
          </a:lstStyle>
          <a:p>
            <a:fld id="{EDFCADB0-6470-4236-8615-261E6102B006}" type="slidenum">
              <a:rPr lang="en-US" smtClean="0"/>
              <a:pPr/>
              <a:t>‹#›</a:t>
            </a:fld>
            <a:endParaRPr lang="en-US" dirty="0"/>
          </a:p>
        </p:txBody>
      </p:sp>
      <p:sp>
        <p:nvSpPr>
          <p:cNvPr id="7" name="TextBox 6"/>
          <p:cNvSpPr txBox="1"/>
          <p:nvPr userDrawn="1"/>
        </p:nvSpPr>
        <p:spPr>
          <a:xfrm>
            <a:off x="10802206" y="185738"/>
            <a:ext cx="1383712" cy="369332"/>
          </a:xfrm>
          <a:prstGeom prst="rect">
            <a:avLst/>
          </a:prstGeom>
          <a:noFill/>
        </p:spPr>
        <p:txBody>
          <a:bodyPr wrap="none" rtlCol="0">
            <a:spAutoFit/>
          </a:bodyPr>
          <a:lstStyle/>
          <a:p>
            <a:r>
              <a:rPr lang="en-US" dirty="0" smtClean="0">
                <a:latin typeface="72 Black" panose="020B0A04030603020204" pitchFamily="34" charset="0"/>
                <a:cs typeface="72 Black" panose="020B0A04030603020204" pitchFamily="34" charset="0"/>
              </a:rPr>
              <a:t>S5-216356</a:t>
            </a:r>
            <a:endParaRPr lang="en-US" dirty="0">
              <a:latin typeface="72 Black" panose="020B0A04030603020204" pitchFamily="34" charset="0"/>
              <a:cs typeface="72 Black" panose="020B0A04030603020204" pitchFamily="34" charset="0"/>
            </a:endParaRPr>
          </a:p>
        </p:txBody>
      </p:sp>
    </p:spTree>
    <p:extLst>
      <p:ext uri="{BB962C8B-B14F-4D97-AF65-F5344CB8AC3E}">
        <p14:creationId xmlns:p14="http://schemas.microsoft.com/office/powerpoint/2010/main" val="3974605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rgbClr val="1428A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erik.guttman@samsung.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1" y="1122363"/>
            <a:ext cx="11617568" cy="2387600"/>
          </a:xfrm>
        </p:spPr>
        <p:txBody>
          <a:bodyPr>
            <a:normAutofit fontScale="90000"/>
          </a:bodyPr>
          <a:lstStyle/>
          <a:p>
            <a:r>
              <a:rPr lang="en-GB" dirty="0"/>
              <a:t>Feasibility Study on Network and Service Operations for Energy </a:t>
            </a:r>
            <a:r>
              <a:rPr lang="en-GB" dirty="0" smtClean="0"/>
              <a:t>Verticals</a:t>
            </a:r>
            <a:br>
              <a:rPr lang="en-GB" dirty="0" smtClean="0"/>
            </a:br>
            <a:r>
              <a:rPr lang="en-US" sz="4400" i="1" dirty="0" smtClean="0"/>
              <a:t>A </a:t>
            </a:r>
            <a:r>
              <a:rPr lang="en-US" sz="4400" i="1" dirty="0" smtClean="0"/>
              <a:t>proposed SA5 study item</a:t>
            </a:r>
            <a:endParaRPr lang="en-US" i="1" dirty="0"/>
          </a:p>
        </p:txBody>
      </p:sp>
      <p:sp>
        <p:nvSpPr>
          <p:cNvPr id="3" name="Subtitle 2"/>
          <p:cNvSpPr>
            <a:spLocks noGrp="1"/>
          </p:cNvSpPr>
          <p:nvPr>
            <p:ph type="subTitle" idx="1"/>
          </p:nvPr>
        </p:nvSpPr>
        <p:spPr/>
        <p:txBody>
          <a:bodyPr/>
          <a:lstStyle/>
          <a:p>
            <a:r>
              <a:rPr lang="en-US" dirty="0" smtClean="0"/>
              <a:t>Erik Guttman </a:t>
            </a:r>
            <a:r>
              <a:rPr lang="en-US" dirty="0" smtClean="0">
                <a:hlinkClick r:id="rId2"/>
              </a:rPr>
              <a:t>erik.guttman@samsung.com</a:t>
            </a:r>
            <a:r>
              <a:rPr lang="en-US" dirty="0" smtClean="0"/>
              <a:t/>
            </a:r>
            <a:br>
              <a:rPr lang="en-US" dirty="0" smtClean="0"/>
            </a:br>
            <a:r>
              <a:rPr lang="en-US" dirty="0" smtClean="0"/>
              <a:t>Samsung Research</a:t>
            </a:r>
            <a:br>
              <a:rPr lang="en-US" dirty="0" smtClean="0"/>
            </a:br>
            <a:r>
              <a:rPr lang="en-US" dirty="0" smtClean="0"/>
              <a:t>Naiara Garcia Ahedo, EUTC</a:t>
            </a:r>
            <a:endParaRPr lang="en-US" dirty="0"/>
          </a:p>
        </p:txBody>
      </p:sp>
      <p:sp>
        <p:nvSpPr>
          <p:cNvPr id="5" name="Footer Placeholder 4"/>
          <p:cNvSpPr>
            <a:spLocks noGrp="1"/>
          </p:cNvSpPr>
          <p:nvPr>
            <p:ph type="ftr" sz="quarter" idx="4294967295"/>
          </p:nvPr>
        </p:nvSpPr>
        <p:spPr>
          <a:xfrm>
            <a:off x="838200" y="6356350"/>
            <a:ext cx="7315200" cy="365125"/>
          </a:xfrm>
        </p:spPr>
        <p:txBody>
          <a:bodyPr/>
          <a:lstStyle/>
          <a:p>
            <a:pPr algn="l"/>
            <a:r>
              <a:rPr lang="en-US" dirty="0" smtClean="0"/>
              <a:t>SA5 140e (15-24.11.21)</a:t>
            </a:r>
            <a:endParaRPr lang="en-US" dirty="0"/>
          </a:p>
        </p:txBody>
      </p:sp>
      <p:sp>
        <p:nvSpPr>
          <p:cNvPr id="6" name="Slide Number Placeholder 5"/>
          <p:cNvSpPr>
            <a:spLocks noGrp="1"/>
          </p:cNvSpPr>
          <p:nvPr>
            <p:ph type="sldNum" sz="quarter" idx="4294967295"/>
          </p:nvPr>
        </p:nvSpPr>
        <p:spPr>
          <a:xfrm>
            <a:off x="8610600" y="6356350"/>
            <a:ext cx="2743200" cy="365125"/>
          </a:xfrm>
        </p:spPr>
        <p:txBody>
          <a:bodyPr/>
          <a:lstStyle/>
          <a:p>
            <a:fld id="{EDFCADB0-6470-4236-8615-261E6102B006}" type="slidenum">
              <a:rPr lang="en-US" smtClean="0"/>
              <a:t>1</a:t>
            </a:fld>
            <a:endParaRPr lang="en-US"/>
          </a:p>
        </p:txBody>
      </p:sp>
    </p:spTree>
    <p:extLst>
      <p:ext uri="{BB962C8B-B14F-4D97-AF65-F5344CB8AC3E}">
        <p14:creationId xmlns:p14="http://schemas.microsoft.com/office/powerpoint/2010/main" val="2004351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 of Electrical Energy Distribution (2/3)</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SA1 conclusion - 22.104, 9.2</a:t>
            </a:r>
          </a:p>
          <a:p>
            <a:pPr hangingPunct="0"/>
            <a:r>
              <a:rPr lang="en-GB" dirty="0"/>
              <a:t>Subject to regulatory requirements and operator policy, the 5G system shall support a mechanism by which an MNO can identify the ability of the MNO's infrastructure to continue operation despite a lack of electrical supply service, specifying which physical regions would be affected in terms of physical topology and the remaining time in which operation is possible.</a:t>
            </a:r>
            <a:endParaRPr lang="en-US" dirty="0"/>
          </a:p>
          <a:p>
            <a:pPr lvl="1" hangingPunct="0"/>
            <a:r>
              <a:rPr lang="en-GB" dirty="0"/>
              <a:t>NOTE1: This information can facilitate energy distribution system recovery operations.</a:t>
            </a:r>
            <a:endParaRPr lang="en-US" dirty="0"/>
          </a:p>
          <a:p>
            <a:pPr hangingPunct="0"/>
            <a:r>
              <a:rPr lang="en-GB" dirty="0"/>
              <a:t>Subject </a:t>
            </a:r>
            <a:r>
              <a:rPr lang="en-GB" dirty="0" smtClean="0"/>
              <a:t>to regulatory requirements, the 5G system shall support a mechanism by which a third party </a:t>
            </a:r>
            <a:r>
              <a:rPr lang="en-GB" dirty="0"/>
              <a:t>can, in the event of an energy distribution system service interruption, communicate the energy distribution system recovery status in terms of location and time table to the MNO.</a:t>
            </a:r>
            <a:endParaRPr lang="en-US" dirty="0"/>
          </a:p>
          <a:p>
            <a:pPr lvl="1" hangingPunct="0"/>
            <a:r>
              <a:rPr lang="en-GB" dirty="0"/>
              <a:t>NOTE2: This information can facilitate MNO operations to facilitate energy system recovery.</a:t>
            </a:r>
            <a:endParaRPr lang="en-US" dirty="0"/>
          </a:p>
          <a:p>
            <a:endParaRPr lang="en-US" dirty="0" smtClean="0"/>
          </a:p>
          <a:p>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10</a:t>
            </a:fld>
            <a:endParaRPr lang="en-US"/>
          </a:p>
        </p:txBody>
      </p:sp>
    </p:spTree>
    <p:extLst>
      <p:ext uri="{BB962C8B-B14F-4D97-AF65-F5344CB8AC3E}">
        <p14:creationId xmlns:p14="http://schemas.microsoft.com/office/powerpoint/2010/main" val="1025333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 of Electrical Energy Distribution (3/3)</a:t>
            </a:r>
            <a:endParaRPr lang="en-US" dirty="0"/>
          </a:p>
        </p:txBody>
      </p:sp>
      <p:sp>
        <p:nvSpPr>
          <p:cNvPr id="3" name="Content Placeholder 2"/>
          <p:cNvSpPr>
            <a:spLocks noGrp="1"/>
          </p:cNvSpPr>
          <p:nvPr>
            <p:ph idx="1"/>
          </p:nvPr>
        </p:nvSpPr>
        <p:spPr>
          <a:xfrm>
            <a:off x="838200" y="1825624"/>
            <a:ext cx="10515600" cy="4895851"/>
          </a:xfrm>
        </p:spPr>
        <p:txBody>
          <a:bodyPr>
            <a:normAutofit fontScale="92500" lnSpcReduction="10000"/>
          </a:bodyPr>
          <a:lstStyle/>
          <a:p>
            <a:r>
              <a:rPr lang="en-US" dirty="0" smtClean="0"/>
              <a:t>Why this is not yet supported in SA5 specifications (the gap)</a:t>
            </a:r>
          </a:p>
          <a:p>
            <a:pPr lvl="1"/>
            <a:r>
              <a:rPr lang="en-US" dirty="0" smtClean="0">
                <a:latin typeface="Comic Sans MS" panose="030F0702030302020204" pitchFamily="66" charset="0"/>
              </a:rPr>
              <a:t>This support has never been developed</a:t>
            </a:r>
          </a:p>
          <a:p>
            <a:pPr lvl="1"/>
            <a:r>
              <a:rPr lang="en-US" dirty="0" smtClean="0">
                <a:latin typeface="Comic Sans MS" panose="030F0702030302020204" pitchFamily="66" charset="0"/>
              </a:rPr>
              <a:t>A model can be developed for exchange between </a:t>
            </a:r>
            <a:r>
              <a:rPr lang="en-US" dirty="0">
                <a:latin typeface="Comic Sans MS" panose="030F0702030302020204" pitchFamily="66" charset="0"/>
              </a:rPr>
              <a:t>energy utility service provider  </a:t>
            </a:r>
            <a:r>
              <a:rPr lang="en-US" dirty="0" smtClean="0">
                <a:latin typeface="Comic Sans MS" panose="030F0702030302020204" pitchFamily="66" charset="0"/>
              </a:rPr>
              <a:t>and MNOs that will be mutually beneficial for energy system recovery operations, e.g. </a:t>
            </a:r>
            <a:br>
              <a:rPr lang="en-US" dirty="0" smtClean="0">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	</a:t>
            </a:r>
            <a:br>
              <a:rPr lang="en-US" dirty="0" smtClean="0">
                <a:latin typeface="Comic Sans MS" panose="030F0702030302020204" pitchFamily="66" charset="0"/>
              </a:rPr>
            </a:br>
            <a:endParaRPr lang="en-US" dirty="0" smtClean="0">
              <a:latin typeface="Comic Sans MS" panose="030F0702030302020204" pitchFamily="66" charset="0"/>
            </a:endParaRPr>
          </a:p>
          <a:p>
            <a:pPr marL="457200" lvl="1" indent="0">
              <a:buNone/>
            </a:pP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endParaRPr lang="en-US" dirty="0" smtClean="0">
              <a:latin typeface="Comic Sans MS" panose="030F0702030302020204" pitchFamily="66" charset="0"/>
            </a:endParaRPr>
          </a:p>
          <a:p>
            <a:pPr lvl="1"/>
            <a:r>
              <a:rPr lang="en-US" i="1" dirty="0" smtClean="0">
                <a:solidFill>
                  <a:srgbClr val="00B3E3"/>
                </a:solidFill>
              </a:rPr>
              <a:t>The </a:t>
            </a:r>
            <a:r>
              <a:rPr lang="en-US" i="1" dirty="0">
                <a:solidFill>
                  <a:srgbClr val="00B3E3"/>
                </a:solidFill>
              </a:rPr>
              <a:t>information in </a:t>
            </a:r>
            <a:r>
              <a:rPr lang="en-US" i="1" dirty="0" smtClean="0">
                <a:solidFill>
                  <a:srgbClr val="00B3E3"/>
                </a:solidFill>
              </a:rPr>
              <a:t>the above </a:t>
            </a:r>
            <a:r>
              <a:rPr lang="en-US" i="1" dirty="0">
                <a:solidFill>
                  <a:srgbClr val="00B3E3"/>
                </a:solidFill>
              </a:rPr>
              <a:t>figure is an example only. The actual information is FFS.</a:t>
            </a:r>
          </a:p>
          <a:p>
            <a:pPr lvl="1"/>
            <a:endParaRPr lang="en-US" dirty="0" smtClean="0">
              <a:latin typeface="Comic Sans MS" panose="030F0702030302020204" pitchFamily="66" charset="0"/>
            </a:endParaRPr>
          </a:p>
          <a:p>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11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403" y="3402145"/>
            <a:ext cx="7413193" cy="2717667"/>
          </a:xfrm>
          <a:prstGeom prst="rect">
            <a:avLst/>
          </a:prstGeom>
        </p:spPr>
      </p:pic>
    </p:spTree>
    <p:extLst>
      <p:ext uri="{BB962C8B-B14F-4D97-AF65-F5344CB8AC3E}">
        <p14:creationId xmlns:p14="http://schemas.microsoft.com/office/powerpoint/2010/main" val="476968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b="1" dirty="0" smtClean="0"/>
              <a:t>This study considers how ‘third party customers’ of mobile networks from the “energy utility vertical sector” can be better served if certain management interfaces exist in mobile networks</a:t>
            </a:r>
            <a:r>
              <a:rPr lang="en-US" dirty="0" smtClean="0"/>
              <a:t>.</a:t>
            </a:r>
          </a:p>
          <a:p>
            <a:r>
              <a:rPr lang="en-US" dirty="0" smtClean="0"/>
              <a:t>SA1 has completed work on the “Smart Energy Infrastructure” service requirements.</a:t>
            </a:r>
          </a:p>
          <a:p>
            <a:r>
              <a:rPr lang="en-US" dirty="0" smtClean="0"/>
              <a:t>There are ‘manageability service requirements’ that can be considered in SA5. We propose to initiate a stage 1 analysis in SA5 to pursue this.</a:t>
            </a:r>
          </a:p>
          <a:p>
            <a:r>
              <a:rPr lang="en-US" dirty="0" smtClean="0"/>
              <a:t>This presentation will introduce the motivation and SA1 requirements as a way to help understand the proposal.</a:t>
            </a:r>
          </a:p>
        </p:txBody>
      </p:sp>
      <p:sp>
        <p:nvSpPr>
          <p:cNvPr id="4" name="Footer Placeholder 3"/>
          <p:cNvSpPr>
            <a:spLocks noGrp="1"/>
          </p:cNvSpPr>
          <p:nvPr>
            <p:ph type="ftr" sz="quarter" idx="11"/>
          </p:nvPr>
        </p:nvSpPr>
        <p:spPr/>
        <p:txBody>
          <a:bodyPr/>
          <a:lstStyle/>
          <a:p>
            <a:pPr algn="l"/>
            <a:r>
              <a:rPr lang="en-US" dirty="0" smtClean="0"/>
              <a:t>SA5 140e (15-24.11.21)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2</a:t>
            </a:fld>
            <a:endParaRPr lang="en-US" dirty="0"/>
          </a:p>
        </p:txBody>
      </p:sp>
    </p:spTree>
    <p:extLst>
      <p:ext uri="{BB962C8B-B14F-4D97-AF65-F5344CB8AC3E}">
        <p14:creationId xmlns:p14="http://schemas.microsoft.com/office/powerpoint/2010/main" val="292750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t>
            </a:r>
            <a:r>
              <a:rPr lang="en-US" b="1" dirty="0" smtClean="0"/>
              <a:t>Monitoring</a:t>
            </a:r>
            <a:r>
              <a:rPr lang="en-US" dirty="0" smtClean="0"/>
              <a:t> for Proactive Response – to increase availability (1/3)</a:t>
            </a:r>
            <a:endParaRPr lang="en-US" dirty="0"/>
          </a:p>
        </p:txBody>
      </p:sp>
      <p:sp>
        <p:nvSpPr>
          <p:cNvPr id="3" name="Content Placeholder 2"/>
          <p:cNvSpPr>
            <a:spLocks noGrp="1"/>
          </p:cNvSpPr>
          <p:nvPr>
            <p:ph idx="1"/>
          </p:nvPr>
        </p:nvSpPr>
        <p:spPr/>
        <p:txBody>
          <a:bodyPr>
            <a:normAutofit fontScale="85000" lnSpcReduction="20000"/>
          </a:bodyPr>
          <a:lstStyle/>
          <a:p>
            <a:r>
              <a:rPr lang="en-US" sz="3800" b="1" dirty="0">
                <a:solidFill>
                  <a:srgbClr val="1428A0"/>
                </a:solidFill>
              </a:rPr>
              <a:t>Considers </a:t>
            </a:r>
            <a:r>
              <a:rPr lang="en-US" sz="3800" b="1" dirty="0" smtClean="0">
                <a:solidFill>
                  <a:srgbClr val="1428A0"/>
                </a:solidFill>
              </a:rPr>
              <a:t>reporting &amp; alarms </a:t>
            </a:r>
            <a:r>
              <a:rPr lang="en-US" sz="3800" b="1" dirty="0">
                <a:solidFill>
                  <a:srgbClr val="1428A0"/>
                </a:solidFill>
              </a:rPr>
              <a:t>from the </a:t>
            </a:r>
            <a:r>
              <a:rPr lang="en-US" sz="3800" b="1" dirty="0" smtClean="0">
                <a:solidFill>
                  <a:srgbClr val="1428A0"/>
                </a:solidFill>
              </a:rPr>
              <a:t>MNO to a 3</a:t>
            </a:r>
            <a:r>
              <a:rPr lang="en-US" sz="3800" b="1" baseline="30000" dirty="0" smtClean="0">
                <a:solidFill>
                  <a:srgbClr val="1428A0"/>
                </a:solidFill>
              </a:rPr>
              <a:t>rd</a:t>
            </a:r>
            <a:r>
              <a:rPr lang="en-US" sz="3800" b="1" dirty="0" smtClean="0">
                <a:solidFill>
                  <a:srgbClr val="1428A0"/>
                </a:solidFill>
              </a:rPr>
              <a:t> party.</a:t>
            </a:r>
            <a:endParaRPr lang="en-US" sz="3800" b="1" dirty="0" smtClean="0"/>
          </a:p>
          <a:p>
            <a:r>
              <a:rPr lang="en-US" dirty="0" smtClean="0"/>
              <a:t>The problem</a:t>
            </a:r>
          </a:p>
          <a:p>
            <a:pPr lvl="1"/>
            <a:r>
              <a:rPr lang="en-US" dirty="0" smtClean="0"/>
              <a:t>Availability of the energy system depends upon communication services. Availability of the energy system is a </a:t>
            </a:r>
            <a:r>
              <a:rPr lang="en-US" b="1" dirty="0" smtClean="0"/>
              <a:t>critical service</a:t>
            </a:r>
            <a:r>
              <a:rPr lang="en-US" dirty="0" smtClean="0"/>
              <a:t>.</a:t>
            </a:r>
          </a:p>
          <a:p>
            <a:pPr lvl="1"/>
            <a:r>
              <a:rPr lang="en-US" dirty="0" smtClean="0"/>
              <a:t>Energy utilities use different communication services (mobile wireless access from more than one MNO, fixed, satellite, dedicated fiber, etc.) for many sites to provide redundancy.</a:t>
            </a:r>
          </a:p>
          <a:p>
            <a:pPr lvl="1"/>
            <a:r>
              <a:rPr lang="en-US" dirty="0" smtClean="0"/>
              <a:t>With sufficient performance information that indicates a degradation of service in a cell, region, etc., the energy utility service provider can switch to a redundant communication system with service continuity.</a:t>
            </a:r>
          </a:p>
          <a:p>
            <a:pPr lvl="1"/>
            <a:r>
              <a:rPr lang="en-US" dirty="0" smtClean="0"/>
              <a:t>There are no standards to communicate the required communication performance information, so energy utility service providers have to undertake non-standard integration with each MNO.</a:t>
            </a:r>
          </a:p>
          <a:p>
            <a:r>
              <a:rPr lang="en-US" dirty="0" smtClean="0"/>
              <a:t>The opportunity</a:t>
            </a:r>
          </a:p>
          <a:p>
            <a:pPr lvl="1"/>
            <a:r>
              <a:rPr lang="en-US" dirty="0" smtClean="0"/>
              <a:t>By creating standard interfaces for reporting performance (degradations) in the mobile network, energy utility service providers can achieve improved availability. </a:t>
            </a:r>
          </a:p>
          <a:p>
            <a:pPr lvl="1"/>
            <a:endParaRPr lang="en-US" dirty="0" smtClean="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3</a:t>
            </a:fld>
            <a:endParaRPr lang="en-US"/>
          </a:p>
        </p:txBody>
      </p:sp>
    </p:spTree>
    <p:extLst>
      <p:ext uri="{BB962C8B-B14F-4D97-AF65-F5344CB8AC3E}">
        <p14:creationId xmlns:p14="http://schemas.microsoft.com/office/powerpoint/2010/main" val="459949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t>
            </a:r>
            <a:r>
              <a:rPr lang="en-US" b="1" dirty="0" smtClean="0"/>
              <a:t>Monitoring</a:t>
            </a:r>
            <a:r>
              <a:rPr lang="en-US" dirty="0" smtClean="0"/>
              <a:t> for Proactive Response – to increase availability (2/3)</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use case (SA1) [informative only]</a:t>
            </a:r>
          </a:p>
          <a:p>
            <a:pPr lvl="1"/>
            <a:r>
              <a:rPr lang="en-US" dirty="0" smtClean="0"/>
              <a:t>Upward facing arrows</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endParaRPr lang="en-US" dirty="0" smtClean="0"/>
          </a:p>
          <a:p>
            <a:endParaRPr lang="en-US" dirty="0" smtClean="0"/>
          </a:p>
          <a:p>
            <a:r>
              <a:rPr lang="en-US" dirty="0" smtClean="0"/>
              <a:t>Normative requirements</a:t>
            </a:r>
          </a:p>
          <a:p>
            <a:pPr lvl="1"/>
            <a:r>
              <a:rPr lang="en-GB" dirty="0"/>
              <a:t>The 5G system shall provide information on the current availability of a specific communication service in a particular area (e.g. cell ID) upon request of an authorized entity.</a:t>
            </a:r>
            <a:endParaRPr lang="en-US" dirty="0"/>
          </a:p>
          <a:p>
            <a:pPr lvl="1"/>
            <a:r>
              <a:rPr lang="en-GB" dirty="0"/>
              <a:t>The 5G system shall provide a means by which an MNO informs a third party of network events (failure of network infrastructure affecting UEs in a particular area, etc.).</a:t>
            </a:r>
            <a:endParaRPr lang="en-US" dirty="0"/>
          </a:p>
          <a:p>
            <a:pPr lvl="1"/>
            <a:r>
              <a:rPr lang="en-GB" dirty="0"/>
              <a:t>Based on MNO policy, the 5G system shall provide a mechanism to automatically report service degradations, communications loss, and sustained connection loss in a specific geographic area (e.g., a cell sector, a cell or a group of cells)  to a third party. </a:t>
            </a:r>
            <a:endParaRPr lang="en-US" dirty="0"/>
          </a:p>
          <a:p>
            <a:pPr lvl="2"/>
            <a:r>
              <a:rPr lang="x-none" dirty="0"/>
              <a:t>NOTE </a:t>
            </a:r>
            <a:r>
              <a:rPr lang="en-GB" dirty="0"/>
              <a:t>8</a:t>
            </a:r>
            <a:r>
              <a:rPr lang="x-none" dirty="0"/>
              <a:t>:	These reports use a standard format. The specific values, thresholds, and conditions upon which alarms occur can include the measured values for end-to-end latency, service bit rate, communication service availability, end-to-end latency jitter, etc. for a UE, the UE’s location, and the time(s) during which the degradation occurred.</a:t>
            </a:r>
            <a:endParaRPr lang="en-US" dirty="0"/>
          </a:p>
          <a:p>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4</a:t>
            </a:fld>
            <a:endParaRPr lang="en-US"/>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4104253" y="1537106"/>
            <a:ext cx="6120765" cy="2373630"/>
          </a:xfrm>
          <a:prstGeom prst="rect">
            <a:avLst/>
          </a:prstGeom>
        </p:spPr>
      </p:pic>
    </p:spTree>
    <p:extLst>
      <p:ext uri="{BB962C8B-B14F-4D97-AF65-F5344CB8AC3E}">
        <p14:creationId xmlns:p14="http://schemas.microsoft.com/office/powerpoint/2010/main" val="3808180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t>
            </a:r>
            <a:r>
              <a:rPr lang="en-US" b="1" dirty="0" smtClean="0"/>
              <a:t>Monitoring</a:t>
            </a:r>
            <a:r>
              <a:rPr lang="en-US" dirty="0" smtClean="0"/>
              <a:t> for Proactive Response – to increase availability (3/3)</a:t>
            </a:r>
            <a:endParaRPr lang="en-US" dirty="0"/>
          </a:p>
        </p:txBody>
      </p:sp>
      <p:sp>
        <p:nvSpPr>
          <p:cNvPr id="3" name="Content Placeholder 2"/>
          <p:cNvSpPr>
            <a:spLocks noGrp="1"/>
          </p:cNvSpPr>
          <p:nvPr>
            <p:ph idx="1"/>
          </p:nvPr>
        </p:nvSpPr>
        <p:spPr>
          <a:xfrm>
            <a:off x="838200" y="4645151"/>
            <a:ext cx="10515600" cy="1531811"/>
          </a:xfrm>
        </p:spPr>
        <p:txBody>
          <a:bodyPr>
            <a:normAutofit lnSpcReduction="10000"/>
          </a:bodyPr>
          <a:lstStyle/>
          <a:p>
            <a:pPr marL="685800" lvl="2">
              <a:spcBef>
                <a:spcPts val="1000"/>
              </a:spcBef>
            </a:pPr>
            <a:r>
              <a:rPr lang="en-US" i="1" dirty="0">
                <a:solidFill>
                  <a:srgbClr val="00B3E3"/>
                </a:solidFill>
              </a:rPr>
              <a:t>The information in </a:t>
            </a:r>
            <a:r>
              <a:rPr lang="en-US" i="1" dirty="0" smtClean="0">
                <a:solidFill>
                  <a:srgbClr val="00B3E3"/>
                </a:solidFill>
              </a:rPr>
              <a:t>the </a:t>
            </a:r>
            <a:r>
              <a:rPr lang="en-US" i="1" dirty="0">
                <a:solidFill>
                  <a:srgbClr val="00B3E3"/>
                </a:solidFill>
              </a:rPr>
              <a:t>figure is an example only. The actual information is FFS</a:t>
            </a:r>
            <a:r>
              <a:rPr lang="en-US" i="1" dirty="0" smtClean="0">
                <a:solidFill>
                  <a:srgbClr val="00B3E3"/>
                </a:solidFill>
              </a:rPr>
              <a:t>.</a:t>
            </a:r>
            <a:endParaRPr lang="en-US" dirty="0" smtClean="0">
              <a:solidFill>
                <a:srgbClr val="FF0000"/>
              </a:solidFill>
            </a:endParaRPr>
          </a:p>
          <a:p>
            <a:r>
              <a:rPr lang="en-US" dirty="0" smtClean="0"/>
              <a:t>The gaps with the existing standard need to be identified, by means of corresponding use cases and analysis of the information they require.</a:t>
            </a:r>
          </a:p>
          <a:p>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5</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8471" y="1690689"/>
            <a:ext cx="7185639" cy="2846450"/>
          </a:xfrm>
          <a:prstGeom prst="rect">
            <a:avLst/>
          </a:prstGeom>
        </p:spPr>
      </p:pic>
    </p:spTree>
    <p:extLst>
      <p:ext uri="{BB962C8B-B14F-4D97-AF65-F5344CB8AC3E}">
        <p14:creationId xmlns:p14="http://schemas.microsoft.com/office/powerpoint/2010/main" val="1375035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t>
            </a:r>
            <a:r>
              <a:rPr lang="en-US" b="1" dirty="0" smtClean="0"/>
              <a:t>Reporting</a:t>
            </a:r>
            <a:r>
              <a:rPr lang="en-US" dirty="0" smtClean="0"/>
              <a:t> for Proactive Response – to increase serviceability (1/3)</a:t>
            </a:r>
            <a:endParaRPr lang="en-US" dirty="0"/>
          </a:p>
        </p:txBody>
      </p:sp>
      <p:sp>
        <p:nvSpPr>
          <p:cNvPr id="3" name="Content Placeholder 2"/>
          <p:cNvSpPr>
            <a:spLocks noGrp="1"/>
          </p:cNvSpPr>
          <p:nvPr>
            <p:ph idx="1"/>
          </p:nvPr>
        </p:nvSpPr>
        <p:spPr>
          <a:xfrm>
            <a:off x="838200" y="1825624"/>
            <a:ext cx="10515600" cy="4530725"/>
          </a:xfrm>
        </p:spPr>
        <p:txBody>
          <a:bodyPr>
            <a:normAutofit fontScale="70000" lnSpcReduction="20000"/>
          </a:bodyPr>
          <a:lstStyle/>
          <a:p>
            <a:r>
              <a:rPr lang="en-US" sz="4600" b="1" dirty="0" smtClean="0">
                <a:solidFill>
                  <a:srgbClr val="1428A0"/>
                </a:solidFill>
              </a:rPr>
              <a:t>Considers reporting </a:t>
            </a:r>
            <a:r>
              <a:rPr lang="en-US" sz="4600" b="1" dirty="0">
                <a:solidFill>
                  <a:srgbClr val="1428A0"/>
                </a:solidFill>
              </a:rPr>
              <a:t>from </a:t>
            </a:r>
            <a:r>
              <a:rPr lang="en-US" sz="4600" b="1" dirty="0" smtClean="0">
                <a:solidFill>
                  <a:srgbClr val="1428A0"/>
                </a:solidFill>
              </a:rPr>
              <a:t>a </a:t>
            </a:r>
            <a:r>
              <a:rPr lang="en-US" sz="4600" b="1" dirty="0">
                <a:solidFill>
                  <a:srgbClr val="1428A0"/>
                </a:solidFill>
              </a:rPr>
              <a:t>3</a:t>
            </a:r>
            <a:r>
              <a:rPr lang="en-US" sz="4600" b="1" baseline="30000" dirty="0">
                <a:solidFill>
                  <a:srgbClr val="1428A0"/>
                </a:solidFill>
              </a:rPr>
              <a:t>rd</a:t>
            </a:r>
            <a:r>
              <a:rPr lang="en-US" sz="4600" b="1" dirty="0">
                <a:solidFill>
                  <a:srgbClr val="1428A0"/>
                </a:solidFill>
              </a:rPr>
              <a:t> party to </a:t>
            </a:r>
            <a:r>
              <a:rPr lang="en-US" sz="4600" b="1" dirty="0" smtClean="0">
                <a:solidFill>
                  <a:srgbClr val="1428A0"/>
                </a:solidFill>
              </a:rPr>
              <a:t>an </a:t>
            </a:r>
            <a:r>
              <a:rPr lang="en-US" sz="4600" b="1" dirty="0">
                <a:solidFill>
                  <a:srgbClr val="1428A0"/>
                </a:solidFill>
              </a:rPr>
              <a:t>MNO.</a:t>
            </a:r>
          </a:p>
          <a:p>
            <a:r>
              <a:rPr lang="en-US" dirty="0" smtClean="0"/>
              <a:t>The problem</a:t>
            </a:r>
          </a:p>
          <a:p>
            <a:pPr marL="685800" lvl="2">
              <a:spcBef>
                <a:spcPts val="1000"/>
              </a:spcBef>
            </a:pPr>
            <a:r>
              <a:rPr lang="en-US" dirty="0" smtClean="0"/>
              <a:t>Availability of the energy system depends upon communication services. Availability of the energy system is a </a:t>
            </a:r>
            <a:r>
              <a:rPr lang="en-US" b="1" dirty="0" smtClean="0"/>
              <a:t>critical service</a:t>
            </a:r>
            <a:r>
              <a:rPr lang="en-US" dirty="0" smtClean="0"/>
              <a:t>.</a:t>
            </a:r>
          </a:p>
          <a:p>
            <a:pPr marL="685800" lvl="2">
              <a:spcBef>
                <a:spcPts val="1000"/>
              </a:spcBef>
            </a:pPr>
            <a:r>
              <a:rPr lang="en-US" dirty="0" smtClean="0"/>
              <a:t>When communication performance in the energy utility network degrades or communication fails, it is essential that problem in the communication system (considered ‘end to end’) is identified, or the incident is resolved.</a:t>
            </a:r>
          </a:p>
          <a:p>
            <a:pPr marL="685800" lvl="2">
              <a:spcBef>
                <a:spcPts val="1000"/>
              </a:spcBef>
            </a:pPr>
            <a:r>
              <a:rPr lang="en-US" dirty="0" smtClean="0"/>
              <a:t>The energy utility service provider has extensive insight into their networks and their performance, but this information is not available to the MNO through standard interface.</a:t>
            </a:r>
          </a:p>
          <a:p>
            <a:pPr marL="685800" lvl="2">
              <a:spcBef>
                <a:spcPts val="1000"/>
              </a:spcBef>
            </a:pPr>
            <a:r>
              <a:rPr lang="en-US" dirty="0" smtClean="0"/>
              <a:t>Resolution of problems and ending of outages (incidents) requires substantial communication between the energy utility service provider and MNO at a critical time, which is currently not as efficient as it should be in many cases.</a:t>
            </a:r>
          </a:p>
          <a:p>
            <a:pPr marL="685800" lvl="2">
              <a:spcBef>
                <a:spcPts val="1000"/>
              </a:spcBef>
            </a:pPr>
            <a:r>
              <a:rPr lang="en-US" dirty="0" smtClean="0">
                <a:solidFill>
                  <a:schemeClr val="accent6">
                    <a:lumMod val="75000"/>
                  </a:schemeClr>
                </a:solidFill>
              </a:rPr>
              <a:t>EXAMPLE USE CASE: the energy utility service provider has a communication outage &amp; suspects it is due to a base station problem. The </a:t>
            </a:r>
            <a:r>
              <a:rPr lang="en-US" dirty="0">
                <a:solidFill>
                  <a:schemeClr val="accent6">
                    <a:lumMod val="75000"/>
                  </a:schemeClr>
                </a:solidFill>
              </a:rPr>
              <a:t>energy utility service provider reports </a:t>
            </a:r>
            <a:r>
              <a:rPr lang="en-US" dirty="0" smtClean="0">
                <a:solidFill>
                  <a:schemeClr val="accent6">
                    <a:lumMod val="75000"/>
                  </a:schemeClr>
                </a:solidFill>
              </a:rPr>
              <a:t>this to the MNO. The MNO can confirm whether it is a known problem or not. If the answer is “yes” then the utility operator knows how to handle the issue &amp; ideally does not need to send a service person to the facility in person to troubleshoot the communication issue.</a:t>
            </a:r>
          </a:p>
          <a:p>
            <a:r>
              <a:rPr lang="en-US" dirty="0" smtClean="0"/>
              <a:t>The opportunity</a:t>
            </a:r>
          </a:p>
          <a:p>
            <a:pPr lvl="1"/>
            <a:r>
              <a:rPr lang="en-US" sz="2200" dirty="0" smtClean="0"/>
              <a:t>By creating standard interfaces for reporting performance (degradations) in the customer network, </a:t>
            </a:r>
            <a:r>
              <a:rPr lang="en-US" sz="2200" dirty="0"/>
              <a:t>energy utility service provider  </a:t>
            </a:r>
            <a:r>
              <a:rPr lang="en-US" sz="2200" dirty="0" smtClean="0"/>
              <a:t>can enhance the possibility for the MNO to identify problems and incidents, as well as possibly to eliminate the possibility that these problems or incidents arose in the mobile network.</a:t>
            </a:r>
          </a:p>
          <a:p>
            <a:pPr lvl="1"/>
            <a:r>
              <a:rPr lang="en-US" sz="2200" dirty="0" smtClean="0"/>
              <a:t>This could lead to more efficient problem resolution and incident handling processes by both the MNO and </a:t>
            </a:r>
            <a:r>
              <a:rPr lang="en-US" sz="2200" dirty="0"/>
              <a:t>energy utility service provider . </a:t>
            </a:r>
            <a:endParaRPr lang="en-US" sz="2200" dirty="0" smtClean="0"/>
          </a:p>
          <a:p>
            <a:pPr lvl="1"/>
            <a:endParaRPr lang="en-US" dirty="0" smtClean="0"/>
          </a:p>
          <a:p>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6</a:t>
            </a:fld>
            <a:endParaRPr lang="en-US"/>
          </a:p>
        </p:txBody>
      </p:sp>
    </p:spTree>
    <p:extLst>
      <p:ext uri="{BB962C8B-B14F-4D97-AF65-F5344CB8AC3E}">
        <p14:creationId xmlns:p14="http://schemas.microsoft.com/office/powerpoint/2010/main" val="3856940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t>
            </a:r>
            <a:r>
              <a:rPr lang="en-US" b="1" dirty="0" smtClean="0"/>
              <a:t>Reporting</a:t>
            </a:r>
            <a:r>
              <a:rPr lang="en-US" dirty="0" smtClean="0"/>
              <a:t> for Proactive Response – to increase serviceability (2/3)</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use case (SA1) and output requirements</a:t>
            </a:r>
          </a:p>
          <a:p>
            <a:pPr lvl="1"/>
            <a:r>
              <a:rPr lang="en-US" dirty="0" smtClean="0"/>
              <a:t>Downward facing arrows</a:t>
            </a:r>
          </a:p>
          <a:p>
            <a:pPr lvl="2"/>
            <a:r>
              <a:rPr lang="en-US" dirty="0" smtClean="0"/>
              <a:t>NOTE: This figure from TR 22.867 </a:t>
            </a:r>
            <a:br>
              <a:rPr lang="en-US" dirty="0" smtClean="0"/>
            </a:br>
            <a:r>
              <a:rPr lang="en-US" dirty="0" smtClean="0"/>
              <a:t>is </a:t>
            </a:r>
            <a:r>
              <a:rPr lang="en-US" i="1" dirty="0" smtClean="0"/>
              <a:t>informative</a:t>
            </a:r>
            <a:r>
              <a:rPr lang="en-US" dirty="0" smtClean="0"/>
              <a:t>.</a:t>
            </a:r>
            <a:endParaRPr lang="en-US" dirty="0"/>
          </a:p>
          <a:p>
            <a:endParaRPr lang="en-US" dirty="0" smtClean="0"/>
          </a:p>
          <a:p>
            <a:endParaRPr lang="en-US" dirty="0" smtClean="0"/>
          </a:p>
          <a:p>
            <a:endParaRPr lang="en-US" dirty="0"/>
          </a:p>
          <a:p>
            <a:pPr marL="0" indent="0">
              <a:buNone/>
            </a:pPr>
            <a:endParaRPr lang="en-US" dirty="0"/>
          </a:p>
          <a:p>
            <a:r>
              <a:rPr lang="en-GB" dirty="0" smtClean="0"/>
              <a:t>SA1 agreed requirements TS 22.261, 6.23.2</a:t>
            </a:r>
          </a:p>
          <a:p>
            <a:pPr lvl="1"/>
            <a:r>
              <a:rPr lang="en-GB" dirty="0" smtClean="0"/>
              <a:t>The </a:t>
            </a:r>
            <a:r>
              <a:rPr lang="en-GB" dirty="0"/>
              <a:t>5G system shall provide a mechanism for an authorised third party to report to an MNO service degradations, communication loss, and sustained connection loss. </a:t>
            </a:r>
            <a:endParaRPr lang="en-US" dirty="0"/>
          </a:p>
          <a:p>
            <a:pPr lvl="2"/>
            <a:r>
              <a:rPr lang="x-none" dirty="0"/>
              <a:t>NOTE </a:t>
            </a:r>
            <a:r>
              <a:rPr lang="en-GB" dirty="0"/>
              <a:t>9</a:t>
            </a:r>
            <a:r>
              <a:rPr lang="x-none" dirty="0"/>
              <a:t>:	These reports use a standard format. The specific values, thresholds, and conditions upon which alarms occur can include the measured values for end-to-end latency, service bit rate, communication service availability, end-to-end latency jitter, etc. for a UE, the UE’s location, and the time(s) during which the degradation occurred.</a:t>
            </a:r>
            <a:endParaRPr lang="en-US" dirty="0"/>
          </a:p>
          <a:p>
            <a:pPr lvl="2"/>
            <a:r>
              <a:rPr lang="x-none" dirty="0"/>
              <a:t>NOTE 10:	What the MNO does with such reports is out of scope of 3GPP.</a:t>
            </a:r>
            <a:endParaRPr lang="en-US" dirty="0"/>
          </a:p>
          <a:p>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7</a:t>
            </a:fld>
            <a:endParaRPr lang="en-US"/>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4495800" y="1825625"/>
            <a:ext cx="6120765" cy="2373630"/>
          </a:xfrm>
          <a:prstGeom prst="rect">
            <a:avLst/>
          </a:prstGeom>
        </p:spPr>
      </p:pic>
    </p:spTree>
    <p:extLst>
      <p:ext uri="{BB962C8B-B14F-4D97-AF65-F5344CB8AC3E}">
        <p14:creationId xmlns:p14="http://schemas.microsoft.com/office/powerpoint/2010/main" val="1545918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t>
            </a:r>
            <a:r>
              <a:rPr lang="en-US" b="1" dirty="0" smtClean="0"/>
              <a:t>Reporting</a:t>
            </a:r>
            <a:r>
              <a:rPr lang="en-US" dirty="0" smtClean="0"/>
              <a:t> for Proactive Response – to increase serviceability (3/3)</a:t>
            </a:r>
            <a:endParaRPr lang="en-US" dirty="0"/>
          </a:p>
        </p:txBody>
      </p:sp>
      <p:sp>
        <p:nvSpPr>
          <p:cNvPr id="3" name="Content Placeholder 2"/>
          <p:cNvSpPr>
            <a:spLocks noGrp="1"/>
          </p:cNvSpPr>
          <p:nvPr>
            <p:ph idx="1"/>
          </p:nvPr>
        </p:nvSpPr>
        <p:spPr>
          <a:xfrm>
            <a:off x="838200" y="1825625"/>
            <a:ext cx="10693400" cy="4351338"/>
          </a:xfrm>
        </p:spPr>
        <p:txBody>
          <a:bodyPr/>
          <a:lstStyle/>
          <a:p>
            <a:r>
              <a:rPr lang="en-US" dirty="0" smtClean="0"/>
              <a:t>This is not (yet) supported in SA5 specifications.</a:t>
            </a:r>
          </a:p>
          <a:p>
            <a:pPr lvl="1"/>
            <a:r>
              <a:rPr lang="en-US" i="1" dirty="0" smtClean="0">
                <a:solidFill>
                  <a:srgbClr val="00B3E3"/>
                </a:solidFill>
              </a:rPr>
              <a:t>The information in the figure is an example only. The actual information is FFS.</a:t>
            </a:r>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8</a:t>
            </a:fld>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6007" y="2654301"/>
            <a:ext cx="8130981" cy="3206814"/>
          </a:xfrm>
          <a:prstGeom prst="rect">
            <a:avLst/>
          </a:prstGeom>
        </p:spPr>
      </p:pic>
    </p:spTree>
    <p:extLst>
      <p:ext uri="{BB962C8B-B14F-4D97-AF65-F5344CB8AC3E}">
        <p14:creationId xmlns:p14="http://schemas.microsoft.com/office/powerpoint/2010/main" val="1435949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 of Electrical Energy Distribution (1/3)</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situation as it is now, the problem:</a:t>
            </a:r>
          </a:p>
          <a:p>
            <a:pPr lvl="1"/>
            <a:r>
              <a:rPr lang="en-US" dirty="0" smtClean="0"/>
              <a:t>When there is an energy outage, this will impact the telecommunication network as well. This can result in communication service outages.</a:t>
            </a:r>
          </a:p>
          <a:p>
            <a:pPr lvl="1"/>
            <a:r>
              <a:rPr lang="en-US" dirty="0" smtClean="0"/>
              <a:t>In many cases, energy distribution system requires telecommunication services to recover rapidly by means of ‘distribution automation’ and other smart energy services.</a:t>
            </a:r>
          </a:p>
          <a:p>
            <a:pPr lvl="1"/>
            <a:r>
              <a:rPr lang="en-US" dirty="0" smtClean="0"/>
              <a:t>Recovery can therefore be prolonged to hours instead of minutes, as manual intervention becomes necessary.</a:t>
            </a:r>
          </a:p>
          <a:p>
            <a:r>
              <a:rPr lang="en-US" dirty="0" smtClean="0"/>
              <a:t>There is no standard and formal means for the </a:t>
            </a:r>
            <a:r>
              <a:rPr lang="en-US" dirty="0"/>
              <a:t>energy utility service provider and </a:t>
            </a:r>
            <a:r>
              <a:rPr lang="en-US" dirty="0" smtClean="0"/>
              <a:t>MNO to exchange energy system recovery information and ‘autonomous power operation’ of the telecommunication network.</a:t>
            </a:r>
          </a:p>
          <a:p>
            <a:pPr lvl="1"/>
            <a:r>
              <a:rPr lang="en-US" dirty="0" smtClean="0"/>
              <a:t>If the MNO knew when the </a:t>
            </a:r>
            <a:r>
              <a:rPr lang="en-US" dirty="0"/>
              <a:t>energy utility service provider  </a:t>
            </a:r>
            <a:r>
              <a:rPr lang="en-US" dirty="0" smtClean="0"/>
              <a:t>required telecommunication services for recovery, and where, the MNO could take an active role in the recovery process.</a:t>
            </a:r>
          </a:p>
          <a:p>
            <a:pPr lvl="1"/>
            <a:r>
              <a:rPr lang="en-US" dirty="0" smtClean="0"/>
              <a:t>If the </a:t>
            </a:r>
            <a:r>
              <a:rPr lang="en-US" dirty="0"/>
              <a:t>energy utility service provider  </a:t>
            </a:r>
            <a:r>
              <a:rPr lang="en-US" dirty="0" smtClean="0"/>
              <a:t>knew how much autonomous power capacity the telecommunication network had, and where, they could more effectively plan their recovery.</a:t>
            </a:r>
            <a:endParaRPr lang="en-US" dirty="0"/>
          </a:p>
        </p:txBody>
      </p:sp>
      <p:sp>
        <p:nvSpPr>
          <p:cNvPr id="4" name="Footer Placeholder 3"/>
          <p:cNvSpPr>
            <a:spLocks noGrp="1"/>
          </p:cNvSpPr>
          <p:nvPr>
            <p:ph type="ftr" sz="quarter" idx="11"/>
          </p:nvPr>
        </p:nvSpPr>
        <p:spPr/>
        <p:txBody>
          <a:bodyPr/>
          <a:lstStyle/>
          <a:p>
            <a:pPr algn="l"/>
            <a:r>
              <a:rPr lang="en-US" dirty="0"/>
              <a:t>SA5 140e (15-24.11.21)</a:t>
            </a:r>
          </a:p>
        </p:txBody>
      </p:sp>
      <p:sp>
        <p:nvSpPr>
          <p:cNvPr id="5" name="Slide Number Placeholder 4"/>
          <p:cNvSpPr>
            <a:spLocks noGrp="1"/>
          </p:cNvSpPr>
          <p:nvPr>
            <p:ph type="sldNum" sz="quarter" idx="12"/>
          </p:nvPr>
        </p:nvSpPr>
        <p:spPr/>
        <p:txBody>
          <a:bodyPr/>
          <a:lstStyle/>
          <a:p>
            <a:fld id="{EDFCADB0-6470-4236-8615-261E6102B006}" type="slidenum">
              <a:rPr lang="en-US" smtClean="0"/>
              <a:t>9</a:t>
            </a:fld>
            <a:endParaRPr lang="en-US"/>
          </a:p>
        </p:txBody>
      </p:sp>
    </p:spTree>
    <p:extLst>
      <p:ext uri="{BB962C8B-B14F-4D97-AF65-F5344CB8AC3E}">
        <p14:creationId xmlns:p14="http://schemas.microsoft.com/office/powerpoint/2010/main" val="8556770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1530</Words>
  <Application>Microsoft Office PowerPoint</Application>
  <PresentationFormat>Widescreen</PresentationFormat>
  <Paragraphs>97</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72 Black</vt:lpstr>
      <vt:lpstr>Arial</vt:lpstr>
      <vt:lpstr>Calibri</vt:lpstr>
      <vt:lpstr>Calibri Light</vt:lpstr>
      <vt:lpstr>Comic Sans MS</vt:lpstr>
      <vt:lpstr>Office Theme</vt:lpstr>
      <vt:lpstr>Feasibility Study on Network and Service Operations for Energy Verticals A proposed SA5 study item</vt:lpstr>
      <vt:lpstr>Background</vt:lpstr>
      <vt:lpstr>Performance Monitoring for Proactive Response – to increase availability (1/3)</vt:lpstr>
      <vt:lpstr>Performance Monitoring for Proactive Response – to increase availability (2/3)</vt:lpstr>
      <vt:lpstr>Performance Monitoring for Proactive Response – to increase availability (3/3)</vt:lpstr>
      <vt:lpstr>Performance Reporting for Proactive Response – to increase serviceability (1/3)</vt:lpstr>
      <vt:lpstr>Performance Reporting for Proactive Response – to increase serviceability (2/3)</vt:lpstr>
      <vt:lpstr>Performance Reporting for Proactive Response – to increase serviceability (3/3)</vt:lpstr>
      <vt:lpstr>Recovery of Electrical Energy Distribution (1/3)</vt:lpstr>
      <vt:lpstr>Recovery of Electrical Energy Distribution (2/3)</vt:lpstr>
      <vt:lpstr>Recovery of Electrical Energy Distribution (3/3)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Smart Energy Management</dc:title>
  <dc:creator>Erik Guttman</dc:creator>
  <cp:lastModifiedBy>Erik Guttman</cp:lastModifiedBy>
  <cp:revision>30</cp:revision>
  <dcterms:created xsi:type="dcterms:W3CDTF">2021-10-26T13:12:15Z</dcterms:created>
  <dcterms:modified xsi:type="dcterms:W3CDTF">2021-11-05T16:10:23Z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