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29" r:id="rId1"/>
  </p:sldMasterIdLst>
  <p:notesMasterIdLst>
    <p:notesMasterId r:id="rId24"/>
  </p:notesMasterIdLst>
  <p:handoutMasterIdLst>
    <p:handoutMasterId r:id="rId25"/>
  </p:handoutMasterIdLst>
  <p:sldIdLst>
    <p:sldId id="303" r:id="rId2"/>
    <p:sldId id="308" r:id="rId3"/>
    <p:sldId id="347" r:id="rId4"/>
    <p:sldId id="907" r:id="rId5"/>
    <p:sldId id="928" r:id="rId6"/>
    <p:sldId id="943" r:id="rId7"/>
    <p:sldId id="838" r:id="rId8"/>
    <p:sldId id="932" r:id="rId9"/>
    <p:sldId id="346" r:id="rId10"/>
    <p:sldId id="936" r:id="rId11"/>
    <p:sldId id="352" r:id="rId12"/>
    <p:sldId id="937" r:id="rId13"/>
    <p:sldId id="355" r:id="rId14"/>
    <p:sldId id="364" r:id="rId15"/>
    <p:sldId id="938" r:id="rId16"/>
    <p:sldId id="939" r:id="rId17"/>
    <p:sldId id="354" r:id="rId18"/>
    <p:sldId id="935" r:id="rId19"/>
    <p:sldId id="362" r:id="rId20"/>
    <p:sldId id="931" r:id="rId21"/>
    <p:sldId id="326" r:id="rId22"/>
    <p:sldId id="32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3300"/>
    <a:srgbClr val="FFFFCC"/>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E2ED63-69D2-413B-9E9E-66DFDBE0ED0C}" v="4" dt="2021-06-24T12:47:21.09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2" autoAdjust="0"/>
    <p:restoredTop sz="91867" autoAdjust="0"/>
  </p:normalViewPr>
  <p:slideViewPr>
    <p:cSldViewPr snapToGrid="0">
      <p:cViewPr varScale="1">
        <p:scale>
          <a:sx n="86" d="100"/>
          <a:sy n="86" d="100"/>
        </p:scale>
        <p:origin x="114" y="8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732"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6/24/2021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6/24/2021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4</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dirty="0"/>
          </a:p>
        </p:txBody>
      </p:sp>
    </p:spTree>
    <p:extLst>
      <p:ext uri="{BB962C8B-B14F-4D97-AF65-F5344CB8AC3E}">
        <p14:creationId xmlns:p14="http://schemas.microsoft.com/office/powerpoint/2010/main" val="596253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7</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Tree>
    <p:extLst>
      <p:ext uri="{BB962C8B-B14F-4D97-AF65-F5344CB8AC3E}">
        <p14:creationId xmlns:p14="http://schemas.microsoft.com/office/powerpoint/2010/main" val="1598288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600" dirty="0"/>
              <a:t>A control loop is a building block for management of networks and services. The basic principle of any control loop is to adjust the value of a measured or observed variable (expressed as for example an attribute) to equal the value of a desired goal (expressed as for example an attribute). The producer of the measurements or observations, the control service, and the controlled entity are all required to create a control loop.</a:t>
            </a:r>
            <a:endParaRPr lang="en-GB" altLang="zh-CN" sz="1600" dirty="0"/>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Open control loops</a:t>
            </a:r>
            <a:endParaRPr lang="zh-CN" altLang="zh-CN" sz="1800" kern="1200" dirty="0">
              <a:solidFill>
                <a:schemeClr val="tx1"/>
              </a:solidFill>
              <a:latin typeface="Times New Roman" pitchFamily="18" charset="0"/>
              <a:ea typeface="+mn-ea"/>
              <a:cs typeface="+mn-cs"/>
            </a:endParaRPr>
          </a:p>
          <a:p>
            <a:pPr lvl="0">
              <a:spcBef>
                <a:spcPct val="20000"/>
              </a:spcBef>
            </a:pPr>
            <a:r>
              <a:rPr lang="en-US" altLang="zh-CN" sz="1200" kern="0" dirty="0">
                <a:solidFill>
                  <a:prstClr val="black"/>
                </a:solidFill>
                <a:latin typeface="Times New Roman" pitchFamily="18" charset="0"/>
                <a:ea typeface="+mn-ea"/>
                <a:cs typeface="+mn-cs"/>
              </a:rPr>
              <a:t>In an open control loop, the human operator intervenes in one or more of the process steps inside the loop, see Figure 4.2.3.1. The human operator is in control of the steps in the control loop, including decisions taken in the loop. The management system collects, analyses and presents the data to the operator, but the operator decides which action to take. In this case, the completion time for control loop is dependent on availability and reaction time of a human operator or other management entity.</a:t>
            </a:r>
            <a:endParaRPr lang="zh-CN" altLang="en-US" sz="1200" kern="0" dirty="0">
              <a:solidFill>
                <a:prstClr val="black"/>
              </a:solidFill>
              <a:latin typeface="Times New Roman" pitchFamily="18" charset="0"/>
              <a:ea typeface="+mn-ea"/>
              <a:cs typeface="+mn-cs"/>
            </a:endParaRPr>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Closed control loops</a:t>
            </a:r>
            <a:endParaRPr lang="zh-CN" altLang="zh-CN" sz="1800" kern="1200" dirty="0">
              <a:solidFill>
                <a:schemeClr val="tx1"/>
              </a:solidFill>
              <a:latin typeface="Times New Roman" pitchFamily="18" charset="0"/>
              <a:ea typeface="+mn-ea"/>
              <a:cs typeface="+mn-cs"/>
            </a:endParaRPr>
          </a:p>
          <a:p>
            <a:r>
              <a:rPr lang="en-GB" sz="1200" kern="1200" dirty="0">
                <a:solidFill>
                  <a:schemeClr val="tx1"/>
                </a:solidFill>
                <a:latin typeface="Times New Roman" pitchFamily="18" charset="0"/>
                <a:ea typeface="+mn-ea"/>
                <a:cs typeface="+mn-cs"/>
              </a:rPr>
              <a:t>In a closed control loop, there is no direct involvement of a human operator or other management entity in the control loop, the control loop is fully automated. As shown in Figure 4.2.4.1 the human operator or management entity is not directly controlling the details inside the process steps but provides control outside the loop. For example, configuring goals for the control loop to make autonomous decisions within the boundaries of the set goal. Once the control loop is configured with the goal, the controlled entity is adjusted according to the set goals. </a:t>
            </a:r>
            <a:endParaRPr lang="en-US" sz="1200" kern="1200" dirty="0">
              <a:solidFill>
                <a:schemeClr val="tx1"/>
              </a:solidFill>
              <a:latin typeface="Times New Roman" pitchFamily="18" charset="0"/>
              <a:ea typeface="+mn-ea"/>
              <a:cs typeface="+mn-cs"/>
            </a:endParaRP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13</a:t>
            </a:fld>
            <a:endParaRPr lang="en-GB" altLang="en-US" dirty="0"/>
          </a:p>
        </p:txBody>
      </p:sp>
    </p:spTree>
    <p:extLst>
      <p:ext uri="{BB962C8B-B14F-4D97-AF65-F5344CB8AC3E}">
        <p14:creationId xmlns:p14="http://schemas.microsoft.com/office/powerpoint/2010/main" val="2419568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dirty="0">
                <a:solidFill>
                  <a:schemeClr val="tx1"/>
                </a:solidFill>
                <a:latin typeface="Times New Roman" pitchFamily="18" charset="0"/>
                <a:ea typeface="Times New Roman" panose="02020603050405020304" pitchFamily="18" charset="0"/>
                <a:cs typeface="+mn-cs"/>
              </a:rPr>
              <a:t>Based on the location of the SON algorithm, SON is categorized into four different solutions that are possible for implementing various SON use cases, the solution is selected depending on the needs of the SON use cases.</a:t>
            </a: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17</a:t>
            </a:fld>
            <a:endParaRPr lang="en-GB" altLang="en-US" dirty="0"/>
          </a:p>
        </p:txBody>
      </p:sp>
    </p:spTree>
    <p:extLst>
      <p:ext uri="{BB962C8B-B14F-4D97-AF65-F5344CB8AC3E}">
        <p14:creationId xmlns:p14="http://schemas.microsoft.com/office/powerpoint/2010/main" val="2280752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E28C5-AB53-47DC-8FF4-0B28C0F481C6}"/>
              </a:ext>
            </a:extLst>
          </p:cNvPr>
          <p:cNvSpPr>
            <a:spLocks noGrp="1"/>
          </p:cNvSpPr>
          <p:nvPr>
            <p:ph type="dt" sz="half" idx="10"/>
          </p:nvPr>
        </p:nvSpPr>
        <p:spPr>
          <a:xfrm>
            <a:off x="609600" y="6356350"/>
            <a:ext cx="2844800" cy="366713"/>
          </a:xfrm>
          <a:prstGeom prst="rect">
            <a:avLst/>
          </a:prstGeom>
        </p:spPr>
        <p:txBody>
          <a:bodyPr/>
          <a:lstStyle>
            <a:lvl1pPr>
              <a:defRPr>
                <a:ea typeface="ＭＳ Ｐゴシック" panose="020B0600070205080204" pitchFamily="34" charset="-128"/>
              </a:defRPr>
            </a:lvl1pPr>
          </a:lstStyle>
          <a:p>
            <a:pPr>
              <a:defRPr/>
            </a:pPr>
            <a:fld id="{10322B19-11F1-4172-9E86-9C29488F6B5F}" type="datetimeFigureOut">
              <a:rPr lang="en-US"/>
              <a:pPr>
                <a:defRPr/>
              </a:pPr>
              <a:t>6/24/2021</a:t>
            </a:fld>
            <a:endParaRPr lang="en-US"/>
          </a:p>
        </p:txBody>
      </p:sp>
      <p:sp>
        <p:nvSpPr>
          <p:cNvPr id="3" name="Footer Placeholder 2">
            <a:extLst>
              <a:ext uri="{FF2B5EF4-FFF2-40B4-BE49-F238E27FC236}">
                <a16:creationId xmlns:a16="http://schemas.microsoft.com/office/drawing/2014/main" id="{3B65C6A6-E204-4BDB-856D-5ADF4363107D}"/>
              </a:ext>
            </a:extLst>
          </p:cNvPr>
          <p:cNvSpPr>
            <a:spLocks noGrp="1"/>
          </p:cNvSpPr>
          <p:nvPr>
            <p:ph type="ftr" sz="quarter" idx="11"/>
          </p:nvPr>
        </p:nvSpPr>
        <p:spPr>
          <a:xfrm>
            <a:off x="4165600" y="6356350"/>
            <a:ext cx="3860800" cy="366713"/>
          </a:xfrm>
          <a:prstGeom prst="rect">
            <a:avLst/>
          </a:prstGeom>
        </p:spPr>
        <p:txBody>
          <a:bodyPr/>
          <a:lstStyle>
            <a:lvl1pPr>
              <a:defRPr>
                <a:ea typeface="ＭＳ Ｐゴシック"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177B6DAB-EE2A-4FB4-876E-EB098C8AD387}"/>
              </a:ext>
            </a:extLst>
          </p:cNvPr>
          <p:cNvSpPr>
            <a:spLocks noGrp="1"/>
          </p:cNvSpPr>
          <p:nvPr>
            <p:ph type="sldNum" sz="quarter" idx="12"/>
          </p:nvPr>
        </p:nvSpPr>
        <p:spPr>
          <a:xfrm>
            <a:off x="8737600" y="6356350"/>
            <a:ext cx="2844800" cy="366713"/>
          </a:xfrm>
          <a:prstGeom prst="rect">
            <a:avLst/>
          </a:prstGeom>
        </p:spPr>
        <p:txBody>
          <a:bodyPr/>
          <a:lstStyle>
            <a:lvl1pPr>
              <a:defRPr>
                <a:ea typeface="ＭＳ Ｐゴシック" panose="020B0600070205080204" pitchFamily="34" charset="-128"/>
              </a:defRPr>
            </a:lvl1pPr>
          </a:lstStyle>
          <a:p>
            <a:pPr>
              <a:defRPr/>
            </a:pPr>
            <a:fld id="{75BB4CEE-704D-420A-9013-08F98FFE4298}" type="slidenum">
              <a:rPr lang="en-US"/>
              <a:pPr>
                <a:defRPr/>
              </a:pPr>
              <a:t>‹#›</a:t>
            </a:fld>
            <a:endParaRPr lang="en-US"/>
          </a:p>
        </p:txBody>
      </p:sp>
    </p:spTree>
    <p:extLst>
      <p:ext uri="{BB962C8B-B14F-4D97-AF65-F5344CB8AC3E}">
        <p14:creationId xmlns:p14="http://schemas.microsoft.com/office/powerpoint/2010/main" val="1107305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454145"/>
            <a:ext cx="941302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44515"/>
            <a:ext cx="9238598" cy="19543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100" b="1" spc="300" dirty="0">
                <a:latin typeface="Arial" panose="020B0604020202020204" pitchFamily="34" charset="0"/>
                <a:cs typeface="Arial" panose="020B0604020202020204" pitchFamily="34" charset="0"/>
              </a:rPr>
              <a:t>MWC Barcelona 2021 - 3GPP SA5 standardization work related to autonomous networks</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20.emf"/><Relationship Id="rId4" Type="http://schemas.openxmlformats.org/officeDocument/2006/relationships/package" Target="../embeddings/Microsoft_Word_Document.docx"/></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jpe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mailto:info@3gpp.org" TargetMode="External"/><Relationship Id="rId7" Type="http://schemas.openxmlformats.org/officeDocument/2006/relationships/image" Target="../media/image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hyperlink" Target="mailto:thomas.tovinger@ericsson.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s://www.3gpp.org/about-3gpp/15-bodies-with-which-3gpp-ha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269485" y="2650969"/>
            <a:ext cx="8621712" cy="1468438"/>
          </a:xfrm>
        </p:spPr>
        <p:txBody>
          <a:bodyPr>
            <a:noAutofit/>
          </a:bodyPr>
          <a:lstStyle/>
          <a:p>
            <a:pPr>
              <a:defRPr/>
            </a:pPr>
            <a:r>
              <a:rPr lang="en-GB" sz="3200" b="1" i="1" dirty="0">
                <a:effectLst>
                  <a:outerShdw blurRad="38100" dist="38100" dir="2700000" algn="tl">
                    <a:srgbClr val="C0C0C0"/>
                  </a:outerShdw>
                </a:effectLst>
                <a:latin typeface="Arial" panose="020B0604020202020204" pitchFamily="34" charset="0"/>
                <a:cs typeface="Arial" panose="020B0604020202020204" pitchFamily="34" charset="0"/>
              </a:rPr>
              <a:t>  </a:t>
            </a:r>
            <a:br>
              <a:rPr lang="en-GB" sz="3200" dirty="0">
                <a:latin typeface="Arial" panose="020B0604020202020204" pitchFamily="34" charset="0"/>
                <a:cs typeface="Arial" panose="020B0604020202020204" pitchFamily="34" charset="0"/>
              </a:rPr>
            </a:br>
            <a:r>
              <a:rPr lang="en-US" altLang="zh-CN" sz="3200" b="1" spc="300" dirty="0">
                <a:latin typeface="Arial" panose="020B0604020202020204" pitchFamily="34" charset="0"/>
                <a:cs typeface="Arial" panose="020B0604020202020204" pitchFamily="34" charset="0"/>
              </a:rPr>
              <a:t>3GPP SA5 standardization work related to autonomous networks</a:t>
            </a:r>
            <a:br>
              <a:rPr lang="en-US" altLang="zh-CN" sz="3200" b="1" dirty="0">
                <a:latin typeface="Arial" panose="020B0604020202020204" pitchFamily="34" charset="0"/>
                <a:cs typeface="Arial" panose="020B0604020202020204" pitchFamily="34" charset="0"/>
              </a:rPr>
            </a:br>
            <a:endParaRPr lang="en-GB" sz="32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5"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Thomas Tovinger, SA5 Chair, </a:t>
            </a:r>
            <a:r>
              <a:rPr lang="en-US" altLang="zh-CN" sz="2400" dirty="0">
                <a:latin typeface="Arial" charset="0"/>
              </a:rPr>
              <a:t>Ericsson</a:t>
            </a:r>
          </a:p>
          <a:p>
            <a:pPr>
              <a:lnSpc>
                <a:spcPct val="80000"/>
              </a:lnSpc>
            </a:pP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4" y="427055"/>
            <a:ext cx="106162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Intent driven management for mobile networks - Introduction</a:t>
            </a:r>
            <a:endParaRPr lang="zh-CN" altLang="en-US" sz="3600" dirty="0">
              <a:solidFill>
                <a:srgbClr val="FF0000"/>
              </a:solidFill>
              <a:latin typeface="+mj-lt"/>
              <a:ea typeface="+mj-ea"/>
              <a:cs typeface="+mj-cs"/>
            </a:endParaRPr>
          </a:p>
        </p:txBody>
      </p:sp>
      <p:sp>
        <p:nvSpPr>
          <p:cNvPr id="5" name="矩形 4"/>
          <p:cNvSpPr/>
          <p:nvPr/>
        </p:nvSpPr>
        <p:spPr>
          <a:xfrm>
            <a:off x="1116353" y="2050913"/>
            <a:ext cx="9746484" cy="2816156"/>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2000" b="1" dirty="0">
                <a:latin typeface="+mn-lt"/>
              </a:rPr>
              <a:t>Objective</a:t>
            </a:r>
            <a:r>
              <a:rPr lang="en-GB" altLang="zh-CN" sz="2000" dirty="0">
                <a:latin typeface="+mn-lt"/>
              </a:rPr>
              <a:t>: </a:t>
            </a:r>
            <a:r>
              <a:rPr lang="en-GB" altLang="zh-CN" sz="2000" b="1" dirty="0">
                <a:latin typeface="+mn-lt"/>
              </a:rPr>
              <a:t>To</a:t>
            </a:r>
            <a:r>
              <a:rPr lang="en-GB" altLang="zh-CN" sz="2000" dirty="0">
                <a:latin typeface="+mn-lt"/>
              </a:rPr>
              <a:t> </a:t>
            </a:r>
            <a:r>
              <a:rPr lang="en-GB" altLang="zh-CN" sz="2000" b="1" dirty="0">
                <a:latin typeface="+mn-lt"/>
              </a:rPr>
              <a:t>simplify the management interfaces by using expressions of intent</a:t>
            </a:r>
          </a:p>
          <a:p>
            <a:pPr marL="0" lvl="1" indent="0" algn="just" eaLnBrk="1" fontAlgn="auto" hangingPunct="1">
              <a:lnSpc>
                <a:spcPct val="90000"/>
              </a:lnSpc>
              <a:spcBef>
                <a:spcPts val="1000"/>
              </a:spcBef>
              <a:spcAft>
                <a:spcPts val="0"/>
              </a:spcAft>
            </a:pPr>
            <a:endParaRPr lang="en-GB" altLang="zh-CN" sz="2000" b="1"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study: Concept, scenarios and potential solutions</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a:t>
            </a:r>
            <a:r>
              <a:rPr lang="en-GB" altLang="zh-CN" sz="2000" kern="0" dirty="0">
                <a:latin typeface="Calibri" panose="020F0502020204030204" pitchFamily="34" charset="0"/>
              </a:rPr>
              <a:t>Technical Report (TR)</a:t>
            </a:r>
            <a:r>
              <a:rPr lang="en-GB" altLang="zh-CN" sz="2000" dirty="0">
                <a:solidFill>
                  <a:prstClr val="black"/>
                </a:solidFill>
                <a:latin typeface="Calibri"/>
              </a:rPr>
              <a:t> 28.812: “</a:t>
            </a:r>
            <a:r>
              <a:rPr lang="en-US" altLang="zh-CN" sz="2000" dirty="0">
                <a:solidFill>
                  <a:prstClr val="black"/>
                </a:solidFill>
                <a:latin typeface="Calibri"/>
              </a:rPr>
              <a:t>Telecommunication management; Study on scenarios for Intent driven management services for mobile networks</a:t>
            </a:r>
            <a:r>
              <a:rPr lang="en-GB" altLang="zh-CN" sz="2000" dirty="0">
                <a:solidFill>
                  <a:prstClr val="black"/>
                </a:solidFill>
                <a:latin typeface="Calibri"/>
              </a:rPr>
              <a:t>”</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normative work item – in progress:</a:t>
            </a:r>
          </a:p>
          <a:p>
            <a:pPr marL="990600" lvl="3" indent="-379413">
              <a:lnSpc>
                <a:spcPct val="90000"/>
              </a:lnSpc>
              <a:spcBef>
                <a:spcPct val="20000"/>
              </a:spcBef>
              <a:buClr>
                <a:srgbClr val="C00000"/>
              </a:buClr>
              <a:buBlip>
                <a:blip r:embed="rId3"/>
              </a:buBlip>
            </a:pPr>
            <a:r>
              <a:rPr lang="en-GB" altLang="zh-CN" sz="2000" dirty="0">
                <a:latin typeface="+mn-lt"/>
              </a:rPr>
              <a:t>3GPP draft </a:t>
            </a:r>
            <a:r>
              <a:rPr lang="en-GB" altLang="zh-CN" sz="2000" kern="0" dirty="0">
                <a:latin typeface="Calibri" panose="020F0502020204030204" pitchFamily="34" charset="0"/>
              </a:rPr>
              <a:t>Technical Specification (TS)</a:t>
            </a:r>
            <a:r>
              <a:rPr lang="en-GB" altLang="zh-CN" sz="2000" dirty="0">
                <a:latin typeface="+mn-lt"/>
              </a:rPr>
              <a:t> 28.312 (v050): ”</a:t>
            </a:r>
            <a:r>
              <a:rPr lang="en-US" altLang="zh-CN" sz="2000" dirty="0">
                <a:latin typeface="+mn-lt"/>
              </a:rPr>
              <a:t> Management and orchestration; Intent driven management services for mobile networks</a:t>
            </a:r>
            <a:r>
              <a:rPr lang="en-GB" altLang="zh-CN" sz="2000" dirty="0">
                <a:latin typeface="+mn-lt"/>
              </a:rPr>
              <a:t>”</a:t>
            </a:r>
            <a:endParaRPr lang="zh-CN" altLang="zh-CN" sz="2000" dirty="0">
              <a:latin typeface="+mn-lt"/>
            </a:endParaRPr>
          </a:p>
        </p:txBody>
      </p:sp>
    </p:spTree>
    <p:extLst>
      <p:ext uri="{BB962C8B-B14F-4D97-AF65-F5344CB8AC3E}">
        <p14:creationId xmlns:p14="http://schemas.microsoft.com/office/powerpoint/2010/main" val="230238152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4" y="228600"/>
            <a:ext cx="8866006"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Intent driven management (draft TS 28.312)</a:t>
            </a:r>
            <a:endParaRPr lang="zh-CN" altLang="en-US" sz="3600" kern="1200" dirty="0"/>
          </a:p>
        </p:txBody>
      </p:sp>
      <p:sp>
        <p:nvSpPr>
          <p:cNvPr id="3" name="矩形 2"/>
          <p:cNvSpPr/>
          <p:nvPr/>
        </p:nvSpPr>
        <p:spPr>
          <a:xfrm>
            <a:off x="191945" y="2278227"/>
            <a:ext cx="2393347"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a:t>
            </a:r>
            <a:r>
              <a:rPr lang="en-GB" sz="1600" b="1" dirty="0" err="1">
                <a:latin typeface="+mn-lt"/>
                <a:cs typeface="+mn-cs"/>
              </a:rPr>
              <a:t>MnS</a:t>
            </a:r>
            <a:endParaRPr lang="en-US" sz="1600" b="1" dirty="0">
              <a:latin typeface="+mn-lt"/>
              <a:cs typeface="+mn-cs"/>
            </a:endParaRPr>
          </a:p>
        </p:txBody>
      </p:sp>
      <p:pic>
        <p:nvPicPr>
          <p:cNvPr id="276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5760" y="2745097"/>
            <a:ext cx="1805440" cy="11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91945" y="1422913"/>
            <a:ext cx="5612774" cy="812530"/>
          </a:xfrm>
          <a:prstGeom prst="rect">
            <a:avLst/>
          </a:prstGeom>
        </p:spPr>
        <p:txBody>
          <a:bodyPr wrap="square">
            <a:spAutoFit/>
          </a:bodyPr>
          <a:lstStyle/>
          <a:p>
            <a:pPr marL="609585" lvl="0" indent="-609585">
              <a:spcBef>
                <a:spcPct val="20000"/>
              </a:spcBef>
              <a:buBlip>
                <a:blip r:embed="rId2"/>
              </a:buBlip>
            </a:pPr>
            <a:r>
              <a:rPr lang="en-GB" altLang="zh-CN" sz="1600" b="1" dirty="0">
                <a:latin typeface="+mn-lt"/>
                <a:cs typeface="+mn-cs"/>
              </a:rPr>
              <a:t>Definition</a:t>
            </a:r>
          </a:p>
          <a:p>
            <a:pPr lvl="0">
              <a:spcBef>
                <a:spcPct val="20000"/>
              </a:spcBef>
            </a:pPr>
            <a:r>
              <a:rPr lang="en-GB" sz="1400" b="1" kern="0" dirty="0">
                <a:solidFill>
                  <a:prstClr val="black"/>
                </a:solidFill>
                <a:latin typeface="Calibri"/>
                <a:cs typeface="+mn-cs"/>
              </a:rPr>
              <a:t>Intent:</a:t>
            </a:r>
            <a:r>
              <a:rPr lang="en-GB" sz="1400" kern="0" dirty="0">
                <a:solidFill>
                  <a:prstClr val="black"/>
                </a:solidFill>
                <a:latin typeface="Calibri"/>
                <a:cs typeface="+mn-cs"/>
              </a:rPr>
              <a:t> the expectations including requirements, goals and constraints given to a 3GPP system, without specifying how to achieve them.</a:t>
            </a:r>
            <a:endParaRPr lang="en-GB" altLang="zh-CN" sz="1400" b="1" kern="0" dirty="0">
              <a:solidFill>
                <a:prstClr val="black"/>
              </a:solidFill>
              <a:latin typeface="Calibri"/>
              <a:cs typeface="+mn-cs"/>
            </a:endParaRPr>
          </a:p>
        </p:txBody>
      </p:sp>
      <p:pic>
        <p:nvPicPr>
          <p:cNvPr id="13"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8757" y="1879012"/>
            <a:ext cx="3696893" cy="224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986509" y="1465087"/>
            <a:ext cx="4052584" cy="338554"/>
          </a:xfrm>
          <a:prstGeom prst="rect">
            <a:avLst/>
          </a:prstGeom>
        </p:spPr>
        <p:txBody>
          <a:bodyPr wrap="none">
            <a:spAutoFit/>
          </a:bodyPr>
          <a:lstStyle/>
          <a:p>
            <a:pPr marL="609585" indent="-609585">
              <a:spcBef>
                <a:spcPct val="20000"/>
              </a:spcBef>
              <a:buBlip>
                <a:blip r:embed="rId2"/>
              </a:buBlip>
            </a:pPr>
            <a:r>
              <a:rPr lang="en-GB" altLang="zh-CN" sz="1600" b="1" dirty="0">
                <a:latin typeface="+mn-lt"/>
                <a:cs typeface="+mn-cs"/>
              </a:rPr>
              <a:t>Intent categorizes based on user types</a:t>
            </a:r>
            <a:endParaRPr lang="zh-CN" altLang="zh-CN" sz="1600" b="1" dirty="0">
              <a:latin typeface="+mn-lt"/>
              <a:cs typeface="+mn-cs"/>
            </a:endParaRPr>
          </a:p>
        </p:txBody>
      </p:sp>
      <p:sp>
        <p:nvSpPr>
          <p:cNvPr id="15" name="矩形 14"/>
          <p:cNvSpPr/>
          <p:nvPr/>
        </p:nvSpPr>
        <p:spPr>
          <a:xfrm>
            <a:off x="7197259" y="4314736"/>
            <a:ext cx="4479890" cy="1683538"/>
          </a:xfrm>
          <a:prstGeom prst="rect">
            <a:avLst/>
          </a:prstGeom>
        </p:spPr>
        <p:txBody>
          <a:bodyPr wrap="square">
            <a:spAutoFit/>
          </a:bodyPr>
          <a:lstStyle/>
          <a:p>
            <a:pPr>
              <a:spcBef>
                <a:spcPct val="20000"/>
              </a:spcBef>
            </a:pPr>
            <a:r>
              <a:rPr lang="en-US" altLang="zh-CN" sz="1100" b="1" dirty="0">
                <a:latin typeface="+mn-lt"/>
                <a:cs typeface="+mn-cs"/>
              </a:rPr>
              <a:t>Intent from Communication Service Customer (Intent-CSC): </a:t>
            </a:r>
            <a:r>
              <a:rPr lang="en-US" altLang="zh-CN" sz="1100" dirty="0">
                <a:latin typeface="+mn-lt"/>
                <a:cs typeface="+mn-cs"/>
              </a:rPr>
              <a:t>For example, Intent-CSC can be 'Enable a V2X communication service for a group of vehicles in certain time'.</a:t>
            </a:r>
          </a:p>
          <a:p>
            <a:pPr>
              <a:spcBef>
                <a:spcPct val="20000"/>
              </a:spcBef>
            </a:pPr>
            <a:r>
              <a:rPr lang="en-US" altLang="zh-CN" sz="1100" b="1" dirty="0">
                <a:latin typeface="+mn-lt"/>
                <a:cs typeface="+mn-cs"/>
              </a:rPr>
              <a:t>Intent from Communication Service Provider (Intent-CSP): </a:t>
            </a:r>
            <a:r>
              <a:rPr lang="en-US" altLang="zh-CN" sz="1100" dirty="0">
                <a:latin typeface="+mn-lt"/>
                <a:cs typeface="+mn-cs"/>
              </a:rPr>
              <a:t>For example, Intent-CSP can be 'Provide a network service supporting V2X communications for highway-417 to support 500 vehicles simultaneously'.</a:t>
            </a:r>
          </a:p>
          <a:p>
            <a:pPr>
              <a:spcBef>
                <a:spcPct val="20000"/>
              </a:spcBef>
            </a:pPr>
            <a:r>
              <a:rPr lang="en-US" altLang="zh-CN" sz="1100" b="1" dirty="0">
                <a:latin typeface="+mn-lt"/>
                <a:cs typeface="+mn-cs"/>
              </a:rPr>
              <a:t>Intent from Network Operator (Intent-NOP): </a:t>
            </a:r>
            <a:r>
              <a:rPr lang="en-US" altLang="zh-CN" sz="1100" dirty="0">
                <a:latin typeface="+mn-lt"/>
                <a:cs typeface="+mn-cs"/>
              </a:rPr>
              <a:t>For example, Intent-NOP can be 'Provide a radio network service to satisfy the specified coverage requirements and UE throughput requirement in certain area'.</a:t>
            </a:r>
          </a:p>
        </p:txBody>
      </p:sp>
      <p:pic>
        <p:nvPicPr>
          <p:cNvPr id="307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2419" y="2743126"/>
            <a:ext cx="2564090" cy="222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082" y="4235712"/>
            <a:ext cx="3681042" cy="192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19747" y="4004782"/>
            <a:ext cx="2981650"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closed-loop </a:t>
            </a:r>
            <a:endParaRPr lang="en-US" sz="1600" b="1" dirty="0">
              <a:latin typeface="+mn-lt"/>
              <a:cs typeface="+mn-cs"/>
            </a:endParaRPr>
          </a:p>
        </p:txBody>
      </p:sp>
      <p:sp>
        <p:nvSpPr>
          <p:cNvPr id="19" name="矩形 18"/>
          <p:cNvSpPr/>
          <p:nvPr/>
        </p:nvSpPr>
        <p:spPr>
          <a:xfrm>
            <a:off x="3993591" y="2275478"/>
            <a:ext cx="2705330" cy="584775"/>
          </a:xfrm>
          <a:prstGeom prst="rect">
            <a:avLst/>
          </a:prstGeom>
        </p:spPr>
        <p:txBody>
          <a:bodyPr wrap="square">
            <a:spAutoFit/>
          </a:bodyPr>
          <a:lstStyle/>
          <a:p>
            <a:pPr marL="609585" indent="-609585">
              <a:spcBef>
                <a:spcPct val="20000"/>
              </a:spcBef>
              <a:buBlip>
                <a:blip r:embed="rId2"/>
              </a:buBlip>
            </a:pPr>
            <a:r>
              <a:rPr lang="en-US" sz="1600" b="1" dirty="0">
                <a:latin typeface="+mn-lt"/>
                <a:cs typeface="+mn-cs"/>
              </a:rPr>
              <a:t>Relation between rule, policy and intent </a:t>
            </a:r>
          </a:p>
        </p:txBody>
      </p:sp>
      <p:sp>
        <p:nvSpPr>
          <p:cNvPr id="20" name="文本框 19"/>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28.312.</a:t>
            </a:r>
            <a:endParaRPr lang="zh-CN" altLang="en-US" dirty="0">
              <a:solidFill>
                <a:srgbClr val="C00000"/>
              </a:solidFill>
            </a:endParaRPr>
          </a:p>
        </p:txBody>
      </p:sp>
    </p:spTree>
    <p:extLst>
      <p:ext uri="{BB962C8B-B14F-4D97-AF65-F5344CB8AC3E}">
        <p14:creationId xmlns:p14="http://schemas.microsoft.com/office/powerpoint/2010/main" val="2664931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4569" y="537002"/>
            <a:ext cx="96706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Closed loop communication service assurance - Introduction</a:t>
            </a:r>
            <a:endParaRPr lang="zh-CN" altLang="en-US" sz="3200" dirty="0">
              <a:solidFill>
                <a:srgbClr val="FF0000"/>
              </a:solidFill>
              <a:latin typeface="+mj-lt"/>
              <a:ea typeface="+mj-ea"/>
              <a:cs typeface="+mj-cs"/>
            </a:endParaRPr>
          </a:p>
        </p:txBody>
      </p:sp>
      <p:sp>
        <p:nvSpPr>
          <p:cNvPr id="5" name="矩形 4"/>
          <p:cNvSpPr/>
          <p:nvPr/>
        </p:nvSpPr>
        <p:spPr>
          <a:xfrm>
            <a:off x="1115655" y="2304374"/>
            <a:ext cx="10521351" cy="1474250"/>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16 (normative) 3GPP TS 28.535 (</a:t>
            </a:r>
            <a:r>
              <a:rPr lang="en-US" altLang="zh-CN" sz="1800" kern="0" dirty="0">
                <a:latin typeface="Calibri" panose="020F0502020204030204" pitchFamily="34" charset="0"/>
              </a:rPr>
              <a:t>Requirements</a:t>
            </a:r>
            <a:r>
              <a:rPr lang="en-GB" altLang="zh-CN" sz="1800" kern="0" dirty="0">
                <a:latin typeface="Calibri" panose="020F0502020204030204" pitchFamily="34" charset="0"/>
              </a:rPr>
              <a:t>) and 28.536 (Stage 2 and 3):  </a:t>
            </a: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Concept for open control loops and closed control loops</a:t>
            </a:r>
            <a:endParaRPr lang="en-GB" altLang="zh-CN" sz="1800" kern="0" dirty="0">
              <a:latin typeface="Calibri" panose="020F0502020204030204" pitchFamily="34" charset="0"/>
            </a:endParaRP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Use cases, requirements and a model</a:t>
            </a:r>
            <a:r>
              <a:rPr lang="en-GB" altLang="zh-CN" sz="1800" kern="0" dirty="0">
                <a:latin typeface="Calibri" panose="020F0502020204030204" pitchFamily="34" charset="0"/>
              </a:rPr>
              <a:t> for closed loop communication service assurance</a:t>
            </a:r>
          </a:p>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17: Continuation work item on </a:t>
            </a:r>
            <a:r>
              <a:rPr lang="en-GB" altLang="zh-CN" sz="1800" b="1" kern="0" dirty="0">
                <a:latin typeface="Calibri" panose="020F0502020204030204" pitchFamily="34" charset="0"/>
              </a:rPr>
              <a:t>Enhanced closed loop SLS assurance </a:t>
            </a:r>
            <a:r>
              <a:rPr lang="en-GB" altLang="zh-CN" sz="1800" kern="0" dirty="0">
                <a:latin typeface="Calibri" panose="020F0502020204030204" pitchFamily="34" charset="0"/>
              </a:rPr>
              <a:t>(same TSs 28.535/536)</a:t>
            </a:r>
          </a:p>
        </p:txBody>
      </p:sp>
    </p:spTree>
    <p:extLst>
      <p:ext uri="{BB962C8B-B14F-4D97-AF65-F5344CB8AC3E}">
        <p14:creationId xmlns:p14="http://schemas.microsoft.com/office/powerpoint/2010/main" val="137523575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40281"/>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Control loops (TS 28.535) </a:t>
            </a:r>
            <a:endParaRPr lang="zh-CN" altLang="en-US" sz="3600" kern="1200" dirty="0"/>
          </a:p>
        </p:txBody>
      </p:sp>
      <p:sp>
        <p:nvSpPr>
          <p:cNvPr id="4" name="内容占位符 3"/>
          <p:cNvSpPr>
            <a:spLocks noGrp="1"/>
          </p:cNvSpPr>
          <p:nvPr>
            <p:ph idx="1"/>
          </p:nvPr>
        </p:nvSpPr>
        <p:spPr>
          <a:xfrm>
            <a:off x="205947" y="992682"/>
            <a:ext cx="11878961" cy="1162036"/>
          </a:xfrm>
        </p:spPr>
        <p:txBody>
          <a:bodyPr/>
          <a:lstStyle/>
          <a:p>
            <a:pPr marL="228600" lvl="1" indent="-228600" algn="just" eaLnBrk="1" fontAlgn="auto" hangingPunct="1">
              <a:lnSpc>
                <a:spcPct val="90000"/>
              </a:lnSpc>
              <a:spcBef>
                <a:spcPts val="1000"/>
              </a:spcBef>
              <a:spcAft>
                <a:spcPts val="0"/>
              </a:spcAft>
              <a:buBlip>
                <a:blip r:embed="rId3"/>
              </a:buBlip>
            </a:pPr>
            <a:r>
              <a:rPr lang="en-GB" altLang="zh-CN" sz="1800" kern="1200" dirty="0">
                <a:ea typeface="+mn-ea"/>
                <a:cs typeface="Arial" panose="020B0604020202020204" pitchFamily="34" charset="0"/>
              </a:rPr>
              <a:t> Control loops</a:t>
            </a:r>
            <a:endParaRPr lang="zh-CN" altLang="zh-CN" sz="1800" kern="1200" dirty="0">
              <a:ea typeface="+mn-ea"/>
              <a:cs typeface="Arial" panose="020B0604020202020204" pitchFamily="34" charset="0"/>
            </a:endParaRPr>
          </a:p>
          <a:p>
            <a:pPr marL="0" indent="0">
              <a:buNone/>
            </a:pPr>
            <a:r>
              <a:rPr lang="en-US" altLang="zh-CN" sz="1400" dirty="0"/>
              <a:t>The</a:t>
            </a:r>
            <a:r>
              <a:rPr lang="en-US" altLang="zh-CN" sz="1400" b="1" dirty="0"/>
              <a:t> basic principle: Adjust the value of a measured or observed variable to equal the value of a desired goal</a:t>
            </a:r>
            <a:endParaRPr lang="en-GB" altLang="zh-CN" sz="1400" b="1" dirty="0"/>
          </a:p>
        </p:txBody>
      </p:sp>
      <p:sp>
        <p:nvSpPr>
          <p:cNvPr id="5" name="矩形 4"/>
          <p:cNvSpPr/>
          <p:nvPr/>
        </p:nvSpPr>
        <p:spPr>
          <a:xfrm>
            <a:off x="205947" y="1902702"/>
            <a:ext cx="5580173" cy="74789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 Open control loops</a:t>
            </a:r>
            <a:endParaRPr lang="zh-CN" altLang="zh-CN" sz="1800" dirty="0">
              <a:latin typeface="+mn-lt"/>
            </a:endParaRPr>
          </a:p>
          <a:p>
            <a:pPr lvl="0">
              <a:spcBef>
                <a:spcPct val="20000"/>
              </a:spcBef>
            </a:pPr>
            <a:r>
              <a:rPr lang="en-US" altLang="zh-CN" sz="1200" kern="0" dirty="0">
                <a:solidFill>
                  <a:prstClr val="black"/>
                </a:solidFill>
                <a:latin typeface="+mn-lt"/>
                <a:cs typeface="+mn-cs"/>
              </a:rPr>
              <a:t>In an open control loop, the </a:t>
            </a:r>
            <a:r>
              <a:rPr lang="en-US" altLang="zh-CN" sz="1200" b="1" kern="0" dirty="0">
                <a:solidFill>
                  <a:prstClr val="black"/>
                </a:solidFill>
                <a:latin typeface="+mn-lt"/>
                <a:cs typeface="+mn-cs"/>
              </a:rPr>
              <a:t>human operator intervenes in one or more of the process steps</a:t>
            </a:r>
            <a:r>
              <a:rPr lang="en-US" altLang="zh-CN" sz="1200" kern="0" dirty="0">
                <a:solidFill>
                  <a:prstClr val="black"/>
                </a:solidFill>
                <a:latin typeface="+mn-lt"/>
                <a:cs typeface="+mn-cs"/>
              </a:rPr>
              <a:t> inside the loop, see Figure 4.2.3.1. </a:t>
            </a:r>
            <a:endParaRPr lang="zh-CN" altLang="en-US" sz="1200" kern="0" dirty="0">
              <a:solidFill>
                <a:prstClr val="black"/>
              </a:solidFill>
              <a:latin typeface="+mn-lt"/>
              <a:cs typeface="+mn-cs"/>
            </a:endParaRPr>
          </a:p>
        </p:txBody>
      </p:sp>
      <p:sp>
        <p:nvSpPr>
          <p:cNvPr id="11" name="矩形 10"/>
          <p:cNvSpPr/>
          <p:nvPr/>
        </p:nvSpPr>
        <p:spPr>
          <a:xfrm>
            <a:off x="6746239" y="1933119"/>
            <a:ext cx="5231451" cy="895630"/>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 Closed control loops</a:t>
            </a:r>
            <a:endParaRPr lang="zh-CN" altLang="zh-CN" sz="1800" dirty="0">
              <a:latin typeface="+mn-lt"/>
            </a:endParaRPr>
          </a:p>
          <a:p>
            <a:r>
              <a:rPr lang="en-GB" sz="1200" dirty="0">
                <a:latin typeface="+mn-lt"/>
              </a:rPr>
              <a:t>In a closed control loop, there is </a:t>
            </a:r>
            <a:r>
              <a:rPr lang="en-GB" sz="1200" b="1" dirty="0">
                <a:latin typeface="+mn-lt"/>
              </a:rPr>
              <a:t>no direct involvement of a human operator</a:t>
            </a:r>
            <a:r>
              <a:rPr lang="en-GB" sz="1200" dirty="0">
                <a:latin typeface="+mn-lt"/>
              </a:rPr>
              <a:t> or other management entity in the control loop - the control loop is </a:t>
            </a:r>
            <a:r>
              <a:rPr lang="en-GB" sz="1200" b="1" dirty="0">
                <a:latin typeface="+mn-lt"/>
              </a:rPr>
              <a:t>fully automated. </a:t>
            </a:r>
            <a:endParaRPr lang="en-US" sz="1200" b="1" dirty="0">
              <a:latin typeface="+mn-lt"/>
            </a:endParaRPr>
          </a:p>
        </p:txBody>
      </p:sp>
      <p:sp>
        <p:nvSpPr>
          <p:cNvPr id="15" name="矩形 14"/>
          <p:cNvSpPr/>
          <p:nvPr/>
        </p:nvSpPr>
        <p:spPr>
          <a:xfrm>
            <a:off x="7418119" y="5521062"/>
            <a:ext cx="2661305"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4.2.4.1: Closed control loop entities</a:t>
            </a:r>
            <a:endParaRPr lang="zh-CN" altLang="zh-CN" sz="1100" b="1" dirty="0">
              <a:latin typeface="+mn-lt"/>
              <a:cs typeface="Times New Roman" panose="02020603050405020304" pitchFamily="18" charset="0"/>
            </a:endParaRPr>
          </a:p>
        </p:txBody>
      </p:sp>
      <p:pic>
        <p:nvPicPr>
          <p:cNvPr id="12" name="Picture 4"/>
          <p:cNvPicPr/>
          <p:nvPr/>
        </p:nvPicPr>
        <p:blipFill>
          <a:blip r:embed="rId4">
            <a:extLst>
              <a:ext uri="{28A0092B-C50C-407E-A947-70E740481C1C}">
                <a14:useLocalDpi xmlns:a14="http://schemas.microsoft.com/office/drawing/2010/main" val="0"/>
              </a:ext>
            </a:extLst>
          </a:blip>
          <a:stretch>
            <a:fillRect/>
          </a:stretch>
        </p:blipFill>
        <p:spPr>
          <a:xfrm>
            <a:off x="1174268" y="3065667"/>
            <a:ext cx="3228975" cy="2447925"/>
          </a:xfrm>
          <a:prstGeom prst="rect">
            <a:avLst/>
          </a:prstGeom>
        </p:spPr>
      </p:pic>
      <p:pic>
        <p:nvPicPr>
          <p:cNvPr id="14" name="Picture 3"/>
          <p:cNvPicPr/>
          <p:nvPr/>
        </p:nvPicPr>
        <p:blipFill>
          <a:blip r:embed="rId5">
            <a:extLst>
              <a:ext uri="{28A0092B-C50C-407E-A947-70E740481C1C}">
                <a14:useLocalDpi xmlns:a14="http://schemas.microsoft.com/office/drawing/2010/main" val="0"/>
              </a:ext>
            </a:extLst>
          </a:blip>
          <a:stretch>
            <a:fillRect/>
          </a:stretch>
        </p:blipFill>
        <p:spPr>
          <a:xfrm>
            <a:off x="7316519" y="3168387"/>
            <a:ext cx="3543300" cy="2352675"/>
          </a:xfrm>
          <a:prstGeom prst="rect">
            <a:avLst/>
          </a:prstGeom>
        </p:spPr>
      </p:pic>
      <p:sp>
        <p:nvSpPr>
          <p:cNvPr id="13" name="矩形 12"/>
          <p:cNvSpPr/>
          <p:nvPr/>
        </p:nvSpPr>
        <p:spPr>
          <a:xfrm>
            <a:off x="1293861" y="5466591"/>
            <a:ext cx="2590773"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4.2.3.1: Open control loop entities</a:t>
            </a:r>
            <a:endParaRPr lang="zh-CN" altLang="zh-CN" sz="1100" b="1" dirty="0">
              <a:latin typeface="+mn-lt"/>
              <a:cs typeface="Times New Roman" panose="02020603050405020304" pitchFamily="18" charset="0"/>
            </a:endParaRPr>
          </a:p>
        </p:txBody>
      </p:sp>
      <p:sp>
        <p:nvSpPr>
          <p:cNvPr id="10" name="文本框 9"/>
          <p:cNvSpPr txBox="1"/>
          <p:nvPr/>
        </p:nvSpPr>
        <p:spPr>
          <a:xfrm>
            <a:off x="6508152" y="6025187"/>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417089290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656" y="141855"/>
            <a:ext cx="9782784"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Closed control loop governance and monitoring </a:t>
            </a:r>
            <a:br>
              <a:rPr lang="en-US" altLang="zh-CN" sz="3600" kern="1200" dirty="0"/>
            </a:br>
            <a:r>
              <a:rPr lang="en-US" altLang="zh-CN" sz="3600" kern="1200" dirty="0"/>
              <a:t>(TS 28.535)</a:t>
            </a:r>
            <a:endParaRPr lang="zh-CN" altLang="en-US" sz="3600" kern="1200" dirty="0"/>
          </a:p>
        </p:txBody>
      </p:sp>
      <p:pic>
        <p:nvPicPr>
          <p:cNvPr id="5" name="图片 4"/>
          <p:cNvPicPr>
            <a:picLocks noChangeAspect="1"/>
          </p:cNvPicPr>
          <p:nvPr/>
        </p:nvPicPr>
        <p:blipFill>
          <a:blip r:embed="rId3"/>
          <a:stretch>
            <a:fillRect/>
          </a:stretch>
        </p:blipFill>
        <p:spPr>
          <a:xfrm>
            <a:off x="7135765" y="2978381"/>
            <a:ext cx="3733553" cy="2552281"/>
          </a:xfrm>
          <a:prstGeom prst="rect">
            <a:avLst/>
          </a:prstGeom>
        </p:spPr>
      </p:pic>
      <p:sp>
        <p:nvSpPr>
          <p:cNvPr id="6" name="矩形 5"/>
          <p:cNvSpPr/>
          <p:nvPr/>
        </p:nvSpPr>
        <p:spPr>
          <a:xfrm>
            <a:off x="6477293" y="5758386"/>
            <a:ext cx="546014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4.2.5.1 Closed control loop governance and monitoring</a:t>
            </a:r>
            <a:endParaRPr lang="en-US" sz="1400" b="1" dirty="0">
              <a:ea typeface="Times New Roman" panose="02020603050405020304" pitchFamily="18" charset="0"/>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647020215"/>
              </p:ext>
            </p:extLst>
          </p:nvPr>
        </p:nvGraphicFramePr>
        <p:xfrm>
          <a:off x="381839" y="2574041"/>
          <a:ext cx="5734050" cy="3162300"/>
        </p:xfrm>
        <a:graphic>
          <a:graphicData uri="http://schemas.openxmlformats.org/presentationml/2006/ole">
            <mc:AlternateContent xmlns:mc="http://schemas.openxmlformats.org/markup-compatibility/2006">
              <mc:Choice xmlns:v="urn:schemas-microsoft-com:vml" Requires="v">
                <p:oleObj spid="_x0000_s1027" name="文档" r:id="rId4" imgW="5746119" imgH="3158433" progId="Word.Document.12">
                  <p:embed/>
                </p:oleObj>
              </mc:Choice>
              <mc:Fallback>
                <p:oleObj name="文档" r:id="rId4" imgW="5746119" imgH="3158433" progId="Word.Document.12">
                  <p:embed/>
                  <p:pic>
                    <p:nvPicPr>
                      <p:cNvPr id="8" name="对象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839" y="2574041"/>
                        <a:ext cx="5734050" cy="316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478714" y="5758386"/>
            <a:ext cx="554029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4.3.1: Overview of closed control loop information flows</a:t>
            </a:r>
            <a:endParaRPr lang="en-US" sz="1400" b="1" dirty="0">
              <a:ea typeface="Times New Roman" panose="02020603050405020304" pitchFamily="18" charset="0"/>
              <a:cs typeface="Times New Roman" panose="02020603050405020304" pitchFamily="18" charset="0"/>
            </a:endParaRPr>
          </a:p>
        </p:txBody>
      </p:sp>
      <p:sp>
        <p:nvSpPr>
          <p:cNvPr id="13" name="矩形 12"/>
          <p:cNvSpPr/>
          <p:nvPr/>
        </p:nvSpPr>
        <p:spPr>
          <a:xfrm>
            <a:off x="311499" y="1398717"/>
            <a:ext cx="5622053" cy="978729"/>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6"/>
              </a:buBlip>
            </a:pPr>
            <a:r>
              <a:rPr lang="en-GB" sz="1600" kern="0" dirty="0">
                <a:latin typeface="Calibri" panose="020F0502020204030204" pitchFamily="34" charset="0"/>
              </a:rPr>
              <a:t> Communication service assurance relies on a set of management services that together provide the CSP with the capability to assure the communication service as per agreement (for example an SLS) with a CSC (e.g. enterprise). </a:t>
            </a:r>
            <a:endParaRPr lang="en-US" sz="1600" kern="0" dirty="0">
              <a:latin typeface="Calibri" panose="020F0502020204030204" pitchFamily="34" charset="0"/>
            </a:endParaRPr>
          </a:p>
        </p:txBody>
      </p:sp>
      <p:sp>
        <p:nvSpPr>
          <p:cNvPr id="16" name="矩形 15"/>
          <p:cNvSpPr/>
          <p:nvPr/>
        </p:nvSpPr>
        <p:spPr>
          <a:xfrm>
            <a:off x="6424553" y="1398717"/>
            <a:ext cx="5512889" cy="1618905"/>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6"/>
              </a:buBlip>
            </a:pPr>
            <a:r>
              <a:rPr lang="en-US" sz="1600" kern="0" dirty="0">
                <a:latin typeface="Calibri" panose="020F0502020204030204" pitchFamily="34" charset="0"/>
              </a:rPr>
              <a:t> Closed control loop governance describes a set of capabilities to allow </a:t>
            </a:r>
            <a:r>
              <a:rPr lang="en-US" sz="1600" kern="0" dirty="0" err="1">
                <a:latin typeface="Calibri" panose="020F0502020204030204" pitchFamily="34" charset="0"/>
              </a:rPr>
              <a:t>MnS</a:t>
            </a:r>
            <a:r>
              <a:rPr lang="en-US" sz="1600" kern="0" dirty="0">
                <a:latin typeface="Calibri" panose="020F0502020204030204" pitchFamily="34" charset="0"/>
              </a:rPr>
              <a:t> consumer to govern closed control loop, including:</a:t>
            </a:r>
          </a:p>
          <a:p>
            <a:pPr marL="990600" lvl="3" indent="-379413">
              <a:lnSpc>
                <a:spcPct val="90000"/>
              </a:lnSpc>
              <a:spcBef>
                <a:spcPct val="20000"/>
              </a:spcBef>
              <a:buClr>
                <a:srgbClr val="C00000"/>
              </a:buClr>
              <a:buBlip>
                <a:blip r:embed="rId7"/>
              </a:buBlip>
            </a:pPr>
            <a:r>
              <a:rPr lang="en-US" sz="1400" dirty="0">
                <a:latin typeface="+mn-lt"/>
              </a:rPr>
              <a:t>Lifecycle management of closed control loop, including create, modify, activate/deactivate, delete closed control loop. </a:t>
            </a:r>
          </a:p>
          <a:p>
            <a:pPr marL="990600" lvl="3" indent="-379413">
              <a:lnSpc>
                <a:spcPct val="90000"/>
              </a:lnSpc>
              <a:spcBef>
                <a:spcPct val="20000"/>
              </a:spcBef>
              <a:buClr>
                <a:srgbClr val="C00000"/>
              </a:buClr>
              <a:buBlip>
                <a:blip r:embed="rId7"/>
              </a:buBlip>
            </a:pPr>
            <a:r>
              <a:rPr lang="en-US" sz="1400" dirty="0">
                <a:latin typeface="+mn-lt"/>
              </a:rPr>
              <a:t>Configure goals for closed control loop.</a:t>
            </a:r>
          </a:p>
        </p:txBody>
      </p:sp>
      <p:sp>
        <p:nvSpPr>
          <p:cNvPr id="9" name="文本框 8"/>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177923122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122140" y="1689914"/>
            <a:ext cx="9537939" cy="3093154"/>
          </a:xfrm>
          <a:prstGeom prst="rect">
            <a:avLst/>
          </a:prstGeom>
        </p:spPr>
        <p:txBody>
          <a:bodyPr wrap="square">
            <a:spAutoFit/>
          </a:bodyPr>
          <a:lstStyle/>
          <a:p>
            <a:pPr marL="228600" lvl="1" indent="-228600" eaLnBrk="1" fontAlgn="auto" hangingPunct="1">
              <a:lnSpc>
                <a:spcPct val="90000"/>
              </a:lnSpc>
              <a:spcBef>
                <a:spcPts val="1000"/>
              </a:spcBef>
              <a:spcAft>
                <a:spcPts val="0"/>
              </a:spcAft>
              <a:buBlip>
                <a:blip r:embed="rId2"/>
              </a:buBlip>
            </a:pPr>
            <a:r>
              <a:rPr lang="en-GB" altLang="zh-CN" sz="2000" b="1" dirty="0">
                <a:latin typeface="+mn-lt"/>
              </a:rPr>
              <a:t>Objective: In conjunction with AI and ML techniques to bring intelligence and automation to the network service management and orchestration</a:t>
            </a: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a:t>
            </a:r>
            <a:r>
              <a:rPr lang="en-GB" altLang="zh-CN" sz="2000" b="1" dirty="0">
                <a:latin typeface="+mn-lt"/>
              </a:rPr>
              <a:t>Study</a:t>
            </a:r>
            <a:r>
              <a:rPr lang="en-GB" altLang="zh-CN" sz="2000" dirty="0">
                <a:latin typeface="+mn-lt"/>
              </a:rPr>
              <a:t> on concept, use case, requirements and solutions for Management Data Analytics Service (MDAS) </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TR 28.809: “</a:t>
            </a:r>
            <a:r>
              <a:rPr lang="en-US" altLang="zh-CN" sz="2000" dirty="0">
                <a:solidFill>
                  <a:prstClr val="black"/>
                </a:solidFill>
                <a:latin typeface="Calibri"/>
              </a:rPr>
              <a:t>Study on enhancement of management data analytics</a:t>
            </a:r>
            <a:r>
              <a:rPr lang="en-GB" altLang="zh-CN" sz="2000" dirty="0">
                <a:solidFill>
                  <a:prstClr val="black"/>
                </a:solidFill>
                <a:latin typeface="Calibri"/>
              </a:rPr>
              <a:t>”</a:t>
            </a:r>
          </a:p>
          <a:p>
            <a:pPr marL="228600" lvl="1" indent="-228600" algn="just" eaLnBrk="1" fontAlgn="auto" hangingPunct="1">
              <a:lnSpc>
                <a:spcPct val="90000"/>
              </a:lnSpc>
              <a:spcBef>
                <a:spcPts val="1000"/>
              </a:spcBef>
              <a:spcAft>
                <a:spcPts val="0"/>
              </a:spcAft>
              <a:buBlip>
                <a:blip r:embed="rId2"/>
              </a:buBlip>
            </a:pPr>
            <a:endParaRPr lang="en-US"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Continuation </a:t>
            </a:r>
            <a:r>
              <a:rPr lang="en-GB" altLang="zh-CN" sz="2000" b="1" dirty="0">
                <a:latin typeface="+mn-lt"/>
              </a:rPr>
              <a:t>(normative) work item</a:t>
            </a:r>
            <a:r>
              <a:rPr lang="en-GB" altLang="zh-CN" sz="2000" dirty="0">
                <a:latin typeface="+mn-lt"/>
              </a:rPr>
              <a:t> </a:t>
            </a:r>
            <a:r>
              <a:rPr lang="en-US" altLang="zh-CN" sz="2000" dirty="0">
                <a:latin typeface="+mn-lt"/>
              </a:rPr>
              <a:t>for MDAS</a:t>
            </a:r>
          </a:p>
          <a:p>
            <a:pPr marL="990600" lvl="3" indent="-379413">
              <a:lnSpc>
                <a:spcPct val="90000"/>
              </a:lnSpc>
              <a:spcBef>
                <a:spcPct val="20000"/>
              </a:spcBef>
              <a:buClr>
                <a:srgbClr val="C00000"/>
              </a:buClr>
              <a:buBlip>
                <a:blip r:embed="rId3"/>
              </a:buBlip>
            </a:pPr>
            <a:r>
              <a:rPr lang="en-GB" altLang="zh-CN" sz="2000" dirty="0">
                <a:latin typeface="+mn-lt"/>
              </a:rPr>
              <a:t>3GPP draft TS 28.104: “</a:t>
            </a:r>
            <a:r>
              <a:rPr lang="en-US" altLang="zh-CN" sz="2000" dirty="0">
                <a:latin typeface="+mn-lt"/>
              </a:rPr>
              <a:t>Management and orchestration; Management Data Analytics”</a:t>
            </a:r>
            <a:endParaRPr lang="zh-CN" altLang="zh-CN" sz="2000" dirty="0">
              <a:latin typeface="+mn-lt"/>
            </a:endParaRPr>
          </a:p>
        </p:txBody>
      </p:sp>
      <p:sp>
        <p:nvSpPr>
          <p:cNvPr id="6" name="矩形 5"/>
          <p:cNvSpPr/>
          <p:nvPr/>
        </p:nvSpPr>
        <p:spPr>
          <a:xfrm>
            <a:off x="227997" y="384720"/>
            <a:ext cx="95870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Management Data Analytics Service - Introduction</a:t>
            </a:r>
            <a:endParaRPr lang="zh-CN" altLang="en-US" sz="3600" dirty="0">
              <a:solidFill>
                <a:srgbClr val="FF0000"/>
              </a:solidFill>
              <a:latin typeface="+mj-lt"/>
              <a:ea typeface="+mj-ea"/>
              <a:cs typeface="+mj-cs"/>
            </a:endParaRPr>
          </a:p>
        </p:txBody>
      </p:sp>
    </p:spTree>
    <p:extLst>
      <p:ext uri="{BB962C8B-B14F-4D97-AF65-F5344CB8AC3E}">
        <p14:creationId xmlns:p14="http://schemas.microsoft.com/office/powerpoint/2010/main" val="235411333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50472" y="71124"/>
            <a:ext cx="100814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Management Data Analytics Service Study (TR 28.809)</a:t>
            </a:r>
            <a:endParaRPr lang="zh-CN" altLang="en-US" sz="3200" dirty="0">
              <a:solidFill>
                <a:srgbClr val="FF0000"/>
              </a:solidFill>
              <a:latin typeface="+mj-lt"/>
              <a:ea typeface="+mj-ea"/>
              <a:cs typeface="+mj-cs"/>
            </a:endParaRPr>
          </a:p>
        </p:txBody>
      </p:sp>
      <p:sp>
        <p:nvSpPr>
          <p:cNvPr id="6" name="Rectangle 2"/>
          <p:cNvSpPr>
            <a:spLocks noChangeArrowheads="1"/>
          </p:cNvSpPr>
          <p:nvPr/>
        </p:nvSpPr>
        <p:spPr bwMode="auto">
          <a:xfrm>
            <a:off x="3830128" y="272594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19082" y="1038648"/>
            <a:ext cx="6483191" cy="1332673"/>
          </a:xfrm>
          <a:prstGeom prst="rect">
            <a:avLst/>
          </a:prstGeom>
          <a:solidFill>
            <a:schemeClr val="bg1"/>
          </a:solidFill>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An example of MDA process </a:t>
            </a:r>
            <a:r>
              <a:rPr lang="en-US" altLang="zh-CN" sz="1800" dirty="0">
                <a:latin typeface="+mn-lt"/>
              </a:rPr>
              <a:t>where the ML model and the management data analysis module are residing in the MDAS producer</a:t>
            </a:r>
            <a:endParaRPr lang="en-GB" altLang="zh-CN" sz="1800" dirty="0">
              <a:latin typeface="+mn-lt"/>
            </a:endParaRPr>
          </a:p>
          <a:p>
            <a:pPr marL="990600" lvl="3" indent="-379413">
              <a:lnSpc>
                <a:spcPct val="90000"/>
              </a:lnSpc>
              <a:spcBef>
                <a:spcPct val="20000"/>
              </a:spcBef>
              <a:buClr>
                <a:srgbClr val="C00000"/>
              </a:buClr>
              <a:buBlip>
                <a:blip r:embed="rId4"/>
              </a:buBlip>
            </a:pPr>
            <a:r>
              <a:rPr lang="en-GB" altLang="zh-CN" sz="1600" dirty="0">
                <a:latin typeface="+mn-lt"/>
              </a:rPr>
              <a:t>There are two kinds of processes for MDA, the process for ML model training and the process for management data analysis.</a:t>
            </a:r>
          </a:p>
        </p:txBody>
      </p:sp>
      <p:pic>
        <p:nvPicPr>
          <p:cNvPr id="15" name="图片 14"/>
          <p:cNvPicPr>
            <a:picLocks noChangeAspect="1"/>
          </p:cNvPicPr>
          <p:nvPr/>
        </p:nvPicPr>
        <p:blipFill>
          <a:blip r:embed="rId5"/>
          <a:stretch>
            <a:fillRect/>
          </a:stretch>
        </p:blipFill>
        <p:spPr>
          <a:xfrm>
            <a:off x="5728173" y="2450317"/>
            <a:ext cx="5859038" cy="3427736"/>
          </a:xfrm>
          <a:prstGeom prst="rect">
            <a:avLst/>
          </a:prstGeom>
        </p:spPr>
      </p:pic>
      <p:pic>
        <p:nvPicPr>
          <p:cNvPr id="21" name="图片 20"/>
          <p:cNvPicPr>
            <a:picLocks noChangeAspect="1"/>
          </p:cNvPicPr>
          <p:nvPr/>
        </p:nvPicPr>
        <p:blipFill>
          <a:blip r:embed="rId6"/>
          <a:stretch>
            <a:fillRect/>
          </a:stretch>
        </p:blipFill>
        <p:spPr>
          <a:xfrm>
            <a:off x="513714" y="1950608"/>
            <a:ext cx="4258028" cy="4023137"/>
          </a:xfrm>
          <a:prstGeom prst="rect">
            <a:avLst/>
          </a:prstGeom>
        </p:spPr>
      </p:pic>
      <p:sp>
        <p:nvSpPr>
          <p:cNvPr id="22" name="矩形 21"/>
          <p:cNvSpPr/>
          <p:nvPr/>
        </p:nvSpPr>
        <p:spPr>
          <a:xfrm>
            <a:off x="293104" y="1044971"/>
            <a:ext cx="4896870" cy="590931"/>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32 MDA related use cases in 10 categories are recognized in the study phase. </a:t>
            </a:r>
          </a:p>
        </p:txBody>
      </p:sp>
      <p:sp>
        <p:nvSpPr>
          <p:cNvPr id="2" name="矩形 1"/>
          <p:cNvSpPr/>
          <p:nvPr/>
        </p:nvSpPr>
        <p:spPr>
          <a:xfrm>
            <a:off x="7176132" y="5845906"/>
            <a:ext cx="344010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5.3-1: Example of MDA process</a:t>
            </a:r>
            <a:endParaRPr lang="en-US" sz="14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7261798"/>
      </p:ext>
    </p:extLst>
  </p:cSld>
  <p:clrMapOvr>
    <a:overrideClrMapping bg1="lt1" tx1="dk1" bg2="lt2" tx2="dk2" accent1="accent1" accent2="accent2" accent3="accent3" accent4="accent4" accent5="accent5" accent6="accent6" hlink="hlink" folHlink="folHlink"/>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98132"/>
            <a:ext cx="942037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5G SON (Self Organizing Networks) (TS 28.313 / 28.541)</a:t>
            </a:r>
            <a:endParaRPr lang="zh-CN" altLang="en-US" sz="3600" kern="1200" dirty="0"/>
          </a:p>
        </p:txBody>
      </p:sp>
      <p:sp>
        <p:nvSpPr>
          <p:cNvPr id="11" name="矩形 10"/>
          <p:cNvSpPr/>
          <p:nvPr/>
        </p:nvSpPr>
        <p:spPr>
          <a:xfrm>
            <a:off x="495542" y="5790541"/>
            <a:ext cx="3906840" cy="307777"/>
          </a:xfrm>
          <a:prstGeom prst="rect">
            <a:avLst/>
          </a:prstGeom>
        </p:spPr>
        <p:txBody>
          <a:bodyPr wrap="none">
            <a:spAutoFit/>
          </a:bodyPr>
          <a:lstStyle/>
          <a:p>
            <a:pPr algn="ctr">
              <a:spcAft>
                <a:spcPts val="1200"/>
              </a:spcAft>
            </a:pPr>
            <a:r>
              <a:rPr lang="en-US" sz="1400" b="1" dirty="0">
                <a:ea typeface="Times New Roman" panose="02020603050405020304" pitchFamily="18" charset="0"/>
                <a:cs typeface="Times New Roman" panose="02020603050405020304" pitchFamily="18" charset="0"/>
              </a:rPr>
              <a:t>Figure 4.1.1-1: Overview of SON Framework</a:t>
            </a:r>
          </a:p>
        </p:txBody>
      </p:sp>
      <p:sp>
        <p:nvSpPr>
          <p:cNvPr id="13" name="矩形 12"/>
          <p:cNvSpPr/>
          <p:nvPr/>
        </p:nvSpPr>
        <p:spPr>
          <a:xfrm>
            <a:off x="306475" y="1132436"/>
            <a:ext cx="5330649" cy="208364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US" sz="1800" dirty="0">
                <a:latin typeface="+mn-lt"/>
              </a:rPr>
              <a:t>5G SON Concepts: </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Centralized SON:</a:t>
            </a:r>
          </a:p>
          <a:p>
            <a:pPr marL="1600200" lvl="4" indent="-379413">
              <a:lnSpc>
                <a:spcPct val="90000"/>
              </a:lnSpc>
              <a:spcBef>
                <a:spcPct val="20000"/>
              </a:spcBef>
              <a:buClr>
                <a:srgbClr val="C00000"/>
              </a:buClr>
              <a:buBlip>
                <a:blip r:embed="rId4"/>
              </a:buBlip>
            </a:pPr>
            <a:r>
              <a:rPr lang="en-US" sz="1800" dirty="0">
                <a:latin typeface="+mn-lt"/>
              </a:rPr>
              <a:t>	Cross Domain-Centralized SON</a:t>
            </a:r>
          </a:p>
          <a:p>
            <a:pPr marL="1600200" lvl="4" indent="-379413">
              <a:lnSpc>
                <a:spcPct val="90000"/>
              </a:lnSpc>
              <a:spcBef>
                <a:spcPct val="20000"/>
              </a:spcBef>
              <a:buClr>
                <a:srgbClr val="C00000"/>
              </a:buClr>
              <a:buBlip>
                <a:blip r:embed="rId4"/>
              </a:buBlip>
            </a:pPr>
            <a:r>
              <a:rPr lang="en-US" sz="1800" dirty="0">
                <a:latin typeface="+mn-lt"/>
              </a:rPr>
              <a:t>	Domain-Centralized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Distributed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Hybrid SON. </a:t>
            </a:r>
          </a:p>
        </p:txBody>
      </p:sp>
      <p:sp>
        <p:nvSpPr>
          <p:cNvPr id="16" name="矩形 15"/>
          <p:cNvSpPr/>
          <p:nvPr/>
        </p:nvSpPr>
        <p:spPr>
          <a:xfrm>
            <a:off x="6082909" y="1152693"/>
            <a:ext cx="5482744" cy="3825663"/>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sz="1800" dirty="0">
                <a:latin typeface="+mn-lt"/>
              </a:rPr>
              <a:t>Management services for SON:</a:t>
            </a:r>
          </a:p>
          <a:p>
            <a:endParaRPr lang="en-GB" sz="1600" dirty="0">
              <a:latin typeface="+mn-lt"/>
            </a:endParaRPr>
          </a:p>
          <a:p>
            <a:pPr marL="990600" lvl="3" indent="-379413">
              <a:lnSpc>
                <a:spcPct val="90000"/>
              </a:lnSpc>
              <a:spcBef>
                <a:spcPct val="20000"/>
              </a:spcBef>
              <a:buClr>
                <a:srgbClr val="C00000"/>
              </a:buClr>
              <a:buBlip>
                <a:blip r:embed="rId4"/>
              </a:buBlip>
            </a:pPr>
            <a:r>
              <a:rPr lang="en-US" sz="1800" dirty="0">
                <a:latin typeface="+mn-lt"/>
              </a:rPr>
              <a:t>RACH Optimization (Random Access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MRO (Mobility Robustness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ANR management in NG-RAN</a:t>
            </a:r>
          </a:p>
          <a:p>
            <a:pPr marL="990600" lvl="3" indent="-379413">
              <a:lnSpc>
                <a:spcPct val="90000"/>
              </a:lnSpc>
              <a:spcBef>
                <a:spcPct val="20000"/>
              </a:spcBef>
              <a:buClr>
                <a:srgbClr val="C00000"/>
              </a:buClr>
              <a:buBlip>
                <a:blip r:embed="rId4"/>
              </a:buBlip>
            </a:pPr>
            <a:r>
              <a:rPr lang="en-US" sz="1800" dirty="0">
                <a:latin typeface="+mn-lt"/>
              </a:rPr>
              <a:t>PCI configuration</a:t>
            </a:r>
          </a:p>
          <a:p>
            <a:pPr marL="990600" lvl="3" indent="-379413">
              <a:lnSpc>
                <a:spcPct val="90000"/>
              </a:lnSpc>
              <a:spcBef>
                <a:spcPct val="20000"/>
              </a:spcBef>
              <a:buClr>
                <a:srgbClr val="C00000"/>
              </a:buClr>
              <a:buBlip>
                <a:blip r:embed="rId4"/>
              </a:buBlip>
            </a:pPr>
            <a:r>
              <a:rPr lang="en-US" sz="1800" dirty="0">
                <a:latin typeface="+mn-lt"/>
              </a:rPr>
              <a:t>Load Balancing Optimization</a:t>
            </a:r>
          </a:p>
          <a:p>
            <a:pPr marL="990600" lvl="3" indent="-379413">
              <a:lnSpc>
                <a:spcPct val="90000"/>
              </a:lnSpc>
              <a:spcBef>
                <a:spcPct val="20000"/>
              </a:spcBef>
              <a:buClr>
                <a:srgbClr val="C00000"/>
              </a:buClr>
              <a:buBlip>
                <a:blip r:embed="rId4"/>
              </a:buBlip>
            </a:pPr>
            <a:r>
              <a:rPr lang="en-US" sz="1800" dirty="0">
                <a:latin typeface="+mn-lt"/>
              </a:rPr>
              <a:t>NSI resource allocation optimization</a:t>
            </a:r>
          </a:p>
          <a:p>
            <a:pPr marL="990600" lvl="3" indent="-379413">
              <a:lnSpc>
                <a:spcPct val="90000"/>
              </a:lnSpc>
              <a:spcBef>
                <a:spcPct val="20000"/>
              </a:spcBef>
              <a:buClr>
                <a:srgbClr val="C00000"/>
              </a:buClr>
              <a:buBlip>
                <a:blip r:embed="rId4"/>
              </a:buBlip>
            </a:pPr>
            <a:r>
              <a:rPr lang="en-US" altLang="zh-CN" sz="1800" dirty="0">
                <a:latin typeface="+mn-lt"/>
              </a:rPr>
              <a:t>Handover Optimization (separate WI)</a:t>
            </a:r>
            <a:r>
              <a:rPr lang="en-US" sz="1800" dirty="0">
                <a:latin typeface="+mn-lt"/>
              </a:rPr>
              <a:t> </a:t>
            </a:r>
          </a:p>
          <a:p>
            <a:pPr marL="990600" lvl="3" indent="-379413">
              <a:lnSpc>
                <a:spcPct val="90000"/>
              </a:lnSpc>
              <a:spcBef>
                <a:spcPct val="20000"/>
              </a:spcBef>
              <a:buClr>
                <a:srgbClr val="C00000"/>
              </a:buClr>
              <a:buBlip>
                <a:blip r:embed="rId4"/>
              </a:buBlip>
            </a:pPr>
            <a:r>
              <a:rPr lang="en-US" sz="1800" dirty="0">
                <a:latin typeface="+mn-lt"/>
              </a:rPr>
              <a:t>Capacity and Coverage Optimization </a:t>
            </a:r>
            <a:r>
              <a:rPr lang="en-US" dirty="0">
                <a:solidFill>
                  <a:srgbClr val="C00000"/>
                </a:solidFill>
              </a:rPr>
              <a:t>(Note 1)</a:t>
            </a:r>
          </a:p>
          <a:p>
            <a:pPr marL="990600" lvl="3" indent="-379413">
              <a:lnSpc>
                <a:spcPct val="90000"/>
              </a:lnSpc>
              <a:spcBef>
                <a:spcPct val="20000"/>
              </a:spcBef>
              <a:buClr>
                <a:srgbClr val="C00000"/>
              </a:buClr>
              <a:buBlip>
                <a:blip r:embed="rId4"/>
              </a:buBlip>
            </a:pPr>
            <a:r>
              <a:rPr lang="en-GB" sz="1800" dirty="0">
                <a:latin typeface="+mn-lt"/>
              </a:rPr>
              <a:t>Self-establishment of 3GPP NF </a:t>
            </a:r>
            <a:r>
              <a:rPr lang="en-GB" dirty="0">
                <a:solidFill>
                  <a:srgbClr val="C00000"/>
                </a:solidFill>
              </a:rPr>
              <a:t>(</a:t>
            </a:r>
            <a:r>
              <a:rPr lang="en-US" dirty="0">
                <a:solidFill>
                  <a:srgbClr val="C00000"/>
                </a:solidFill>
              </a:rPr>
              <a:t>Note 1</a:t>
            </a:r>
            <a:r>
              <a:rPr lang="en-GB" dirty="0">
                <a:solidFill>
                  <a:srgbClr val="C00000"/>
                </a:solidFill>
              </a:rPr>
              <a:t>)</a:t>
            </a:r>
            <a:endParaRPr lang="en-US" dirty="0">
              <a:solidFill>
                <a:srgbClr val="C00000"/>
              </a:solidFill>
            </a:endParaRPr>
          </a:p>
          <a:p>
            <a:endParaRPr lang="en-US" sz="1600" dirty="0">
              <a:latin typeface="+mn-lt"/>
            </a:endParaRPr>
          </a:p>
        </p:txBody>
      </p:sp>
      <p:pic>
        <p:nvPicPr>
          <p:cNvPr id="18" name="图片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419" y="3361764"/>
            <a:ext cx="3098800" cy="2355850"/>
          </a:xfrm>
          <a:prstGeom prst="rect">
            <a:avLst/>
          </a:prstGeom>
          <a:noFill/>
          <a:ln>
            <a:noFill/>
          </a:ln>
        </p:spPr>
      </p:pic>
      <p:sp>
        <p:nvSpPr>
          <p:cNvPr id="7" name="文本框 6"/>
          <p:cNvSpPr txBox="1"/>
          <p:nvPr/>
        </p:nvSpPr>
        <p:spPr>
          <a:xfrm>
            <a:off x="5998866" y="5541456"/>
            <a:ext cx="6008914" cy="292388"/>
          </a:xfrm>
          <a:prstGeom prst="rect">
            <a:avLst/>
          </a:prstGeom>
          <a:noFill/>
        </p:spPr>
        <p:txBody>
          <a:bodyPr wrap="square" rtlCol="0">
            <a:spAutoFit/>
          </a:bodyPr>
          <a:lstStyle/>
          <a:p>
            <a:r>
              <a:rPr lang="en-US" altLang="zh-CN" dirty="0">
                <a:solidFill>
                  <a:srgbClr val="C00000"/>
                </a:solidFill>
              </a:rPr>
              <a:t>Note 1: The content of these two services is in the WI scope but not yet defined</a:t>
            </a:r>
            <a:endParaRPr lang="zh-CN" altLang="en-US" dirty="0">
              <a:solidFill>
                <a:srgbClr val="C00000"/>
              </a:solidFill>
            </a:endParaRPr>
          </a:p>
        </p:txBody>
      </p:sp>
    </p:spTree>
    <p:extLst>
      <p:ext uri="{BB962C8B-B14F-4D97-AF65-F5344CB8AC3E}">
        <p14:creationId xmlns:p14="http://schemas.microsoft.com/office/powerpoint/2010/main" val="277128789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0038" y="359673"/>
            <a:ext cx="8745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Levels of Autonomous Network - Introduction</a:t>
            </a:r>
            <a:endParaRPr lang="zh-CN" altLang="en-US" sz="3600" dirty="0">
              <a:solidFill>
                <a:srgbClr val="FF0000"/>
              </a:solidFill>
              <a:latin typeface="+mj-lt"/>
              <a:ea typeface="+mj-ea"/>
              <a:cs typeface="+mj-cs"/>
            </a:endParaRPr>
          </a:p>
        </p:txBody>
      </p:sp>
      <p:sp>
        <p:nvSpPr>
          <p:cNvPr id="5" name="矩形 4"/>
          <p:cNvSpPr/>
          <p:nvPr/>
        </p:nvSpPr>
        <p:spPr>
          <a:xfrm>
            <a:off x="715682" y="1763506"/>
            <a:ext cx="9995141" cy="2613023"/>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In 3GPP Release 17, SA5 has started a normative work item using a Rel-16 study/TR as input, developing the following draft TS:</a:t>
            </a:r>
          </a:p>
          <a:p>
            <a:pPr marL="989013" lvl="1" indent="-379413">
              <a:lnSpc>
                <a:spcPct val="90000"/>
              </a:lnSpc>
              <a:spcBef>
                <a:spcPct val="20000"/>
              </a:spcBef>
              <a:buClr>
                <a:srgbClr val="C00000"/>
              </a:buClr>
              <a:buBlip>
                <a:blip r:embed="rId3"/>
              </a:buBlip>
            </a:pPr>
            <a:r>
              <a:rPr lang="en-GB" altLang="zh-CN" sz="1800" dirty="0">
                <a:latin typeface="+mn-lt"/>
              </a:rPr>
              <a:t>3GPP draft TS 28.100: “</a:t>
            </a:r>
            <a:r>
              <a:rPr lang="en-US" altLang="zh-CN" sz="1800" dirty="0">
                <a:latin typeface="+mn-lt"/>
              </a:rPr>
              <a:t>Management and orchestration; Levels of autonomous network”</a:t>
            </a:r>
          </a:p>
          <a:p>
            <a:pPr marL="989013" lvl="1" indent="-379413">
              <a:lnSpc>
                <a:spcPct val="90000"/>
              </a:lnSpc>
              <a:spcBef>
                <a:spcPct val="20000"/>
              </a:spcBef>
              <a:buClr>
                <a:srgbClr val="C00000"/>
              </a:buClr>
              <a:buBlip>
                <a:blip r:embed="rId3"/>
              </a:buBlip>
            </a:pPr>
            <a:r>
              <a:rPr lang="en-US" altLang="zh-CN" sz="1800" dirty="0">
                <a:latin typeface="+mn-lt"/>
              </a:rPr>
              <a:t>Status summary of this work item: </a:t>
            </a:r>
          </a:p>
          <a:p>
            <a:pPr marL="1598613" lvl="2" indent="-379413">
              <a:lnSpc>
                <a:spcPct val="90000"/>
              </a:lnSpc>
              <a:spcBef>
                <a:spcPct val="20000"/>
              </a:spcBef>
              <a:buClr>
                <a:srgbClr val="C00000"/>
              </a:buClr>
              <a:buBlip>
                <a:blip r:embed="rId3"/>
              </a:buBlip>
            </a:pPr>
            <a:r>
              <a:rPr lang="en-US" altLang="zh-CN" sz="1800" dirty="0">
                <a:latin typeface="+mn-lt"/>
              </a:rPr>
              <a:t>Aiming to define the different levels of autonomy of a network, from fully manual to fully automatic</a:t>
            </a:r>
          </a:p>
          <a:p>
            <a:pPr marL="1598613" lvl="2" indent="-379413">
              <a:lnSpc>
                <a:spcPct val="90000"/>
              </a:lnSpc>
              <a:spcBef>
                <a:spcPct val="20000"/>
              </a:spcBef>
              <a:buClr>
                <a:srgbClr val="C00000"/>
              </a:buClr>
              <a:buBlip>
                <a:blip r:embed="rId3"/>
              </a:buBlip>
            </a:pPr>
            <a:r>
              <a:rPr lang="en-GB" altLang="zh-CN" sz="1800" dirty="0">
                <a:latin typeface="+mn-lt"/>
              </a:rPr>
              <a:t>Currently (version 0.5.0): d</a:t>
            </a:r>
            <a:r>
              <a:rPr lang="en-GB" sz="1800" dirty="0">
                <a:latin typeface="+mn-lt"/>
              </a:rPr>
              <a:t>escribed a possibility and examples of classifying autonomous level properties of (individual) functions in a 3GPP system (e.g. Fault management).</a:t>
            </a:r>
            <a:endParaRPr lang="en-US" altLang="zh-CN" sz="1800" dirty="0">
              <a:latin typeface="+mn-lt"/>
            </a:endParaRPr>
          </a:p>
          <a:p>
            <a:pPr marL="381000" indent="-379413">
              <a:lnSpc>
                <a:spcPct val="90000"/>
              </a:lnSpc>
              <a:spcBef>
                <a:spcPct val="20000"/>
              </a:spcBef>
              <a:buClr>
                <a:srgbClr val="C00000"/>
              </a:buClr>
              <a:buBlip>
                <a:blip r:embed="rId3"/>
              </a:buBlip>
            </a:pPr>
            <a:endParaRPr lang="zh-CN" altLang="zh-CN" sz="1800" kern="0" dirty="0">
              <a:latin typeface="Calibri" panose="020F0502020204030204" pitchFamily="34" charset="0"/>
            </a:endParaRPr>
          </a:p>
        </p:txBody>
      </p:sp>
    </p:spTree>
    <p:extLst>
      <p:ext uri="{BB962C8B-B14F-4D97-AF65-F5344CB8AC3E}">
        <p14:creationId xmlns:p14="http://schemas.microsoft.com/office/powerpoint/2010/main" val="79643542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2575" y="82317"/>
            <a:ext cx="9620552"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draft TS 28.100</a:t>
            </a:r>
            <a:endParaRPr lang="zh-CN" altLang="en-US" sz="3600" kern="1200" dirty="0"/>
          </a:p>
        </p:txBody>
      </p:sp>
      <p:sp>
        <p:nvSpPr>
          <p:cNvPr id="3" name="内容占位符 2"/>
          <p:cNvSpPr>
            <a:spLocks noGrp="1"/>
          </p:cNvSpPr>
          <p:nvPr>
            <p:ph idx="1"/>
          </p:nvPr>
        </p:nvSpPr>
        <p:spPr>
          <a:xfrm>
            <a:off x="8524197" y="2475977"/>
            <a:ext cx="3368609" cy="2316750"/>
          </a:xfrm>
        </p:spPr>
        <p:txBody>
          <a:bodyPr/>
          <a:lstStyle/>
          <a:p>
            <a:pPr marL="0" indent="0">
              <a:buNone/>
            </a:pPr>
            <a:r>
              <a:rPr lang="en-GB" sz="1600" b="1" dirty="0"/>
              <a:t>Scenarios</a:t>
            </a:r>
          </a:p>
          <a:p>
            <a:pPr marL="381000" lvl="1"/>
            <a:r>
              <a:rPr lang="en-US" altLang="zh-CN" sz="1400" kern="1200" dirty="0">
                <a:ea typeface="+mn-ea"/>
                <a:cs typeface="Arial" panose="020B0604020202020204" pitchFamily="34" charset="0"/>
              </a:rPr>
              <a:t>Network and service planning</a:t>
            </a:r>
          </a:p>
          <a:p>
            <a:pPr marL="381000" lvl="1"/>
            <a:r>
              <a:rPr lang="en-US" altLang="zh-CN" sz="1400" kern="1200" dirty="0">
                <a:ea typeface="+mn-ea"/>
                <a:cs typeface="Arial" panose="020B0604020202020204" pitchFamily="34" charset="0"/>
              </a:rPr>
              <a:t>Network and service deployment</a:t>
            </a:r>
          </a:p>
          <a:p>
            <a:pPr marL="381000" lvl="1"/>
            <a:r>
              <a:rPr lang="en-US" altLang="zh-CN" sz="1400" kern="1200" dirty="0">
                <a:ea typeface="+mn-ea"/>
                <a:cs typeface="Arial" panose="020B0604020202020204" pitchFamily="34" charset="0"/>
              </a:rPr>
              <a:t>Network and service maintenance</a:t>
            </a:r>
          </a:p>
          <a:p>
            <a:pPr marL="381000" lvl="1"/>
            <a:r>
              <a:rPr lang="en-US" altLang="zh-CN" sz="1400" kern="1200" dirty="0">
                <a:ea typeface="+mn-ea"/>
                <a:cs typeface="Arial" panose="020B0604020202020204" pitchFamily="34" charset="0"/>
              </a:rPr>
              <a:t>Network and service optimization</a:t>
            </a:r>
            <a:endParaRPr lang="en-GB" altLang="zh-CN" sz="1400" kern="1200" dirty="0">
              <a:ea typeface="+mn-ea"/>
              <a:cs typeface="Arial" panose="020B0604020202020204" pitchFamily="34" charset="0"/>
            </a:endParaRPr>
          </a:p>
        </p:txBody>
      </p:sp>
      <p:sp>
        <p:nvSpPr>
          <p:cNvPr id="4" name="矩形 3"/>
          <p:cNvSpPr/>
          <p:nvPr/>
        </p:nvSpPr>
        <p:spPr>
          <a:xfrm>
            <a:off x="4324227" y="2421681"/>
            <a:ext cx="4201617" cy="207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20000"/>
              </a:spcBef>
            </a:pPr>
            <a:r>
              <a:rPr lang="en-GB" sz="1600" b="1" dirty="0">
                <a:latin typeface="+mn-lt"/>
                <a:cs typeface="+mn-cs"/>
              </a:rPr>
              <a:t>Management scope</a:t>
            </a:r>
          </a:p>
          <a:p>
            <a:pPr marL="381000" indent="-379413">
              <a:spcBef>
                <a:spcPct val="20000"/>
              </a:spcBef>
              <a:buClr>
                <a:srgbClr val="C00000"/>
              </a:buClr>
              <a:buBlip>
                <a:blip r:embed="rId2"/>
              </a:buBlip>
            </a:pPr>
            <a:r>
              <a:rPr lang="en-US" sz="1400" dirty="0">
                <a:latin typeface="+mn-lt"/>
              </a:rPr>
              <a:t>Autonomy in NE/NF layer</a:t>
            </a:r>
          </a:p>
          <a:p>
            <a:pPr marL="381000" indent="-379413">
              <a:spcBef>
                <a:spcPct val="20000"/>
              </a:spcBef>
              <a:buClr>
                <a:srgbClr val="C00000"/>
              </a:buClr>
              <a:buBlip>
                <a:blip r:embed="rId2"/>
              </a:buBlip>
            </a:pPr>
            <a:r>
              <a:rPr lang="en-US" sz="1400" dirty="0">
                <a:latin typeface="+mn-lt"/>
              </a:rPr>
              <a:t>Autonomy in domain network layer</a:t>
            </a:r>
          </a:p>
          <a:p>
            <a:pPr marL="381000" indent="-379413">
              <a:spcBef>
                <a:spcPct val="20000"/>
              </a:spcBef>
              <a:buClr>
                <a:srgbClr val="C00000"/>
              </a:buClr>
              <a:buBlip>
                <a:blip r:embed="rId2"/>
              </a:buBlip>
            </a:pPr>
            <a:r>
              <a:rPr lang="en-US" sz="1400" dirty="0">
                <a:latin typeface="+mn-lt"/>
              </a:rPr>
              <a:t>Autonomy in cross domain network layer</a:t>
            </a:r>
          </a:p>
          <a:p>
            <a:pPr marL="381000" indent="-379413">
              <a:spcBef>
                <a:spcPct val="20000"/>
              </a:spcBef>
              <a:buClr>
                <a:srgbClr val="C00000"/>
              </a:buClr>
              <a:buBlip>
                <a:blip r:embed="rId2"/>
              </a:buBlip>
            </a:pPr>
            <a:r>
              <a:rPr lang="en-US" sz="1400" dirty="0">
                <a:latin typeface="+mn-lt"/>
              </a:rPr>
              <a:t>Autonomy in communication service layer</a:t>
            </a:r>
          </a:p>
        </p:txBody>
      </p:sp>
      <p:pic>
        <p:nvPicPr>
          <p:cNvPr id="5" name="图片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5101" y="3713297"/>
            <a:ext cx="1867634" cy="2197303"/>
          </a:xfrm>
          <a:prstGeom prst="rect">
            <a:avLst/>
          </a:prstGeom>
          <a:noFill/>
          <a:ln>
            <a:noFill/>
          </a:ln>
        </p:spPr>
      </p:pic>
      <p:pic>
        <p:nvPicPr>
          <p:cNvPr id="6" name="图片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575" y="4043520"/>
            <a:ext cx="3981566" cy="1880235"/>
          </a:xfrm>
          <a:prstGeom prst="rect">
            <a:avLst/>
          </a:prstGeom>
          <a:noFill/>
        </p:spPr>
      </p:pic>
      <p:sp>
        <p:nvSpPr>
          <p:cNvPr id="7" name="内容占位符 2"/>
          <p:cNvSpPr txBox="1">
            <a:spLocks/>
          </p:cNvSpPr>
          <p:nvPr/>
        </p:nvSpPr>
        <p:spPr bwMode="auto">
          <a:xfrm>
            <a:off x="390534" y="2421681"/>
            <a:ext cx="3398524" cy="19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GB" sz="1600" b="1" kern="0" dirty="0"/>
              <a:t>Workflow</a:t>
            </a:r>
          </a:p>
          <a:p>
            <a:pPr marL="381000" indent="-379413">
              <a:buClr>
                <a:srgbClr val="C00000"/>
              </a:buClr>
              <a:buBlip>
                <a:blip r:embed="rId2"/>
              </a:buBlip>
            </a:pPr>
            <a:r>
              <a:rPr lang="en-GB" sz="1400" dirty="0">
                <a:cs typeface="Arial" panose="020B0604020202020204" pitchFamily="34" charset="0"/>
              </a:rPr>
              <a:t>Intent handling</a:t>
            </a:r>
          </a:p>
          <a:p>
            <a:pPr marL="381000" indent="-379413">
              <a:buClr>
                <a:srgbClr val="C00000"/>
              </a:buClr>
              <a:buBlip>
                <a:blip r:embed="rId2"/>
              </a:buBlip>
            </a:pPr>
            <a:r>
              <a:rPr lang="en-GB" sz="1400" dirty="0">
                <a:cs typeface="Arial" panose="020B0604020202020204" pitchFamily="34" charset="0"/>
              </a:rPr>
              <a:t>Awareness</a:t>
            </a:r>
          </a:p>
          <a:p>
            <a:pPr marL="381000" indent="-379413">
              <a:buClr>
                <a:srgbClr val="C00000"/>
              </a:buClr>
              <a:buBlip>
                <a:blip r:embed="rId2"/>
              </a:buBlip>
            </a:pPr>
            <a:r>
              <a:rPr lang="en-GB" sz="1400" dirty="0">
                <a:cs typeface="Arial" panose="020B0604020202020204" pitchFamily="34" charset="0"/>
              </a:rPr>
              <a:t>Analysis</a:t>
            </a:r>
          </a:p>
          <a:p>
            <a:pPr marL="381000" indent="-379413">
              <a:buClr>
                <a:srgbClr val="C00000"/>
              </a:buClr>
              <a:buBlip>
                <a:blip r:embed="rId2"/>
              </a:buBlip>
            </a:pPr>
            <a:r>
              <a:rPr lang="en-GB" sz="1400" dirty="0">
                <a:cs typeface="Arial" panose="020B0604020202020204" pitchFamily="34" charset="0"/>
              </a:rPr>
              <a:t>Decision</a:t>
            </a:r>
          </a:p>
          <a:p>
            <a:pPr marL="381000" indent="-379413">
              <a:buClr>
                <a:srgbClr val="C00000"/>
              </a:buClr>
              <a:buBlip>
                <a:blip r:embed="rId2"/>
              </a:buBlip>
            </a:pPr>
            <a:r>
              <a:rPr lang="en-GB" sz="1400" dirty="0">
                <a:cs typeface="Arial" panose="020B0604020202020204" pitchFamily="34" charset="0"/>
              </a:rPr>
              <a:t>Execution</a:t>
            </a:r>
          </a:p>
        </p:txBody>
      </p:sp>
      <p:cxnSp>
        <p:nvCxnSpPr>
          <p:cNvPr id="8" name="直接连接符 7"/>
          <p:cNvCxnSpPr/>
          <p:nvPr/>
        </p:nvCxnSpPr>
        <p:spPr bwMode="auto">
          <a:xfrm>
            <a:off x="4300225" y="2504882"/>
            <a:ext cx="6232" cy="384851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a:off x="8524197" y="2404481"/>
            <a:ext cx="663" cy="377368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矩形 11"/>
          <p:cNvSpPr/>
          <p:nvPr/>
        </p:nvSpPr>
        <p:spPr>
          <a:xfrm>
            <a:off x="202575" y="2101264"/>
            <a:ext cx="6562359" cy="313932"/>
          </a:xfrm>
          <a:prstGeom prst="rect">
            <a:avLst/>
          </a:prstGeom>
        </p:spPr>
        <p:txBody>
          <a:bodyPr wrap="square">
            <a:spAutoFit/>
          </a:bodyPr>
          <a:lstStyle/>
          <a:p>
            <a:pPr marL="609585" lvl="1" indent="-609585">
              <a:lnSpc>
                <a:spcPct val="90000"/>
              </a:lnSpc>
              <a:spcBef>
                <a:spcPct val="20000"/>
              </a:spcBef>
              <a:buBlip>
                <a:blip r:embed="rId5"/>
              </a:buBlip>
              <a:tabLst>
                <a:tab pos="723900" algn="l"/>
              </a:tabLst>
            </a:pPr>
            <a:r>
              <a:rPr lang="en-GB" altLang="zh-CN" sz="1600" b="1" kern="0" dirty="0">
                <a:solidFill>
                  <a:prstClr val="black"/>
                </a:solidFill>
                <a:latin typeface="Calibri"/>
                <a:cs typeface="+mn-cs"/>
              </a:rPr>
              <a:t>Three Dimensions for evaluating autonomous network levels</a:t>
            </a:r>
            <a:endParaRPr lang="zh-CN" altLang="en-US" sz="1600" b="1" kern="0" dirty="0">
              <a:solidFill>
                <a:prstClr val="black"/>
              </a:solidFill>
              <a:latin typeface="Calibri"/>
              <a:cs typeface="+mn-cs"/>
            </a:endParaRPr>
          </a:p>
        </p:txBody>
      </p:sp>
      <p:sp>
        <p:nvSpPr>
          <p:cNvPr id="16" name="矩形 15"/>
          <p:cNvSpPr/>
          <p:nvPr/>
        </p:nvSpPr>
        <p:spPr>
          <a:xfrm>
            <a:off x="202575" y="1071710"/>
            <a:ext cx="11583648" cy="1071062"/>
          </a:xfrm>
          <a:prstGeom prst="rect">
            <a:avLst/>
          </a:prstGeom>
        </p:spPr>
        <p:txBody>
          <a:bodyPr wrap="square">
            <a:spAutoFit/>
          </a:bodyPr>
          <a:lstStyle/>
          <a:p>
            <a:pPr marL="609585" indent="-609585">
              <a:spcBef>
                <a:spcPct val="20000"/>
              </a:spcBef>
              <a:buBlip>
                <a:blip r:embed="rId5"/>
              </a:buBlip>
            </a:pPr>
            <a:r>
              <a:rPr lang="en-GB" altLang="zh-CN" sz="1600" b="1" kern="0" dirty="0">
                <a:solidFill>
                  <a:prstClr val="black"/>
                </a:solidFill>
                <a:latin typeface="Calibri"/>
                <a:cs typeface="+mn-cs"/>
              </a:rPr>
              <a:t>Definition:</a:t>
            </a:r>
          </a:p>
          <a:p>
            <a:pPr marL="989013" lvl="1" indent="-379413">
              <a:spcBef>
                <a:spcPct val="20000"/>
              </a:spcBef>
              <a:buClr>
                <a:srgbClr val="C00000"/>
              </a:buClr>
              <a:buBlip>
                <a:blip r:embed="rId2"/>
              </a:buBlip>
            </a:pPr>
            <a:r>
              <a:rPr lang="en-US" altLang="zh-CN" sz="1400" b="1" kern="0" dirty="0">
                <a:solidFill>
                  <a:prstClr val="black"/>
                </a:solidFill>
                <a:latin typeface="Calibri"/>
              </a:rPr>
              <a:t>Autonomous Network: </a:t>
            </a:r>
            <a:r>
              <a:rPr lang="en-US" altLang="zh-CN" sz="1400" kern="0" dirty="0">
                <a:solidFill>
                  <a:prstClr val="black"/>
                </a:solidFill>
                <a:latin typeface="Calibri"/>
              </a:rPr>
              <a:t>telecommunication system (including management system and network) with autonomy capabilities which is able to be governed by itself with minimal to no human intervention.</a:t>
            </a:r>
          </a:p>
          <a:p>
            <a:pPr marL="989013" lvl="1" indent="-379413">
              <a:spcBef>
                <a:spcPct val="20000"/>
              </a:spcBef>
              <a:buClr>
                <a:srgbClr val="C00000"/>
              </a:buClr>
              <a:buBlip>
                <a:blip r:embed="rId2"/>
              </a:buBlip>
            </a:pPr>
            <a:r>
              <a:rPr lang="en-GB" sz="1400" b="1" kern="0" dirty="0">
                <a:solidFill>
                  <a:prstClr val="black"/>
                </a:solidFill>
                <a:latin typeface="Calibri"/>
                <a:cs typeface="+mn-cs"/>
              </a:rPr>
              <a:t>Autonomous Network Level</a:t>
            </a:r>
            <a:r>
              <a:rPr lang="en-GB" sz="1400" kern="0" dirty="0">
                <a:solidFill>
                  <a:prstClr val="black"/>
                </a:solidFill>
                <a:latin typeface="Calibri"/>
                <a:cs typeface="+mn-cs"/>
              </a:rPr>
              <a:t>:</a:t>
            </a:r>
            <a:r>
              <a:rPr lang="en-GB" sz="1400" i="1" kern="0" dirty="0">
                <a:solidFill>
                  <a:prstClr val="black"/>
                </a:solidFill>
                <a:latin typeface="Calibri"/>
                <a:cs typeface="+mn-cs"/>
              </a:rPr>
              <a:t> </a:t>
            </a:r>
            <a:r>
              <a:rPr lang="en-GB" sz="1400" kern="0" dirty="0">
                <a:solidFill>
                  <a:prstClr val="black"/>
                </a:solidFill>
                <a:latin typeface="Calibri"/>
                <a:cs typeface="+mn-cs"/>
              </a:rPr>
              <a:t>describes the level of autonomy capabilities in the autonomous network.</a:t>
            </a:r>
            <a:endParaRPr lang="en-GB" altLang="zh-CN" sz="1400" b="1" kern="0" dirty="0">
              <a:solidFill>
                <a:prstClr val="black"/>
              </a:solidFill>
              <a:latin typeface="Calibri"/>
              <a:cs typeface="+mn-cs"/>
            </a:endParaRPr>
          </a:p>
        </p:txBody>
      </p:sp>
      <p:sp>
        <p:nvSpPr>
          <p:cNvPr id="17" name="文本框 16"/>
          <p:cNvSpPr txBox="1"/>
          <p:nvPr/>
        </p:nvSpPr>
        <p:spPr>
          <a:xfrm>
            <a:off x="6700410" y="6082290"/>
            <a:ext cx="5545605"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28.100.</a:t>
            </a:r>
            <a:endParaRPr lang="zh-CN" altLang="en-US" dirty="0">
              <a:solidFill>
                <a:srgbClr val="C00000"/>
              </a:solidFill>
            </a:endParaRPr>
          </a:p>
        </p:txBody>
      </p:sp>
      <p:sp>
        <p:nvSpPr>
          <p:cNvPr id="10" name="矩形 9"/>
          <p:cNvSpPr/>
          <p:nvPr/>
        </p:nvSpPr>
        <p:spPr>
          <a:xfrm>
            <a:off x="4407365" y="5870359"/>
            <a:ext cx="4116832" cy="276999"/>
          </a:xfrm>
          <a:prstGeom prst="rect">
            <a:avLst/>
          </a:prstGeom>
        </p:spPr>
        <p:txBody>
          <a:bodyPr wrap="non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4.3.3-1: Autonomy for different management scope</a:t>
            </a:r>
            <a:endParaRPr lang="en-US" sz="1200" dirty="0">
              <a:effectLst/>
              <a:latin typeface="Times New Roman" panose="02020603050405020304" pitchFamily="18" charset="0"/>
              <a:ea typeface="等线" panose="02010600030101010101" pitchFamily="2" charset="-122"/>
            </a:endParaRPr>
          </a:p>
        </p:txBody>
      </p:sp>
      <p:sp>
        <p:nvSpPr>
          <p:cNvPr id="11" name="矩形 10"/>
          <p:cNvSpPr/>
          <p:nvPr/>
        </p:nvSpPr>
        <p:spPr>
          <a:xfrm>
            <a:off x="84059" y="5916525"/>
            <a:ext cx="4100082" cy="461665"/>
          </a:xfrm>
          <a:prstGeom prst="rect">
            <a:avLst/>
          </a:prstGeom>
        </p:spPr>
        <p:txBody>
          <a:bodyPr wrap="squar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4.3.4-1: Categorization of the tasks in the workflow for evaluating autonomous network levels</a:t>
            </a:r>
            <a:endParaRPr lang="en-US" sz="1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7038171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05503" y="1460937"/>
            <a:ext cx="9777579" cy="4059573"/>
          </a:xfrm>
          <a:prstGeom prst="rect">
            <a:avLst/>
          </a:prstGeom>
        </p:spPr>
        <p:txBody>
          <a:bodyPr wrap="square">
            <a:spAutoFit/>
          </a:bodyPr>
          <a:lstStyle/>
          <a:p>
            <a:pPr marL="608013" lvl="0" indent="-608013" eaLnBrk="1" hangingPunct="1">
              <a:lnSpc>
                <a:spcPct val="90000"/>
              </a:lnSpc>
              <a:spcBef>
                <a:spcPts val="1000"/>
              </a:spcBef>
              <a:buBlip>
                <a:blip r:embed="rId2"/>
              </a:buBlip>
              <a:defRPr/>
            </a:pPr>
            <a:r>
              <a:rPr lang="en-GB" altLang="en-US" sz="2800" dirty="0">
                <a:latin typeface="Calibri" panose="020F0502020204030204"/>
                <a:cs typeface="+mn-cs"/>
              </a:rPr>
              <a:t>3GPP &amp; SA5 introduction</a:t>
            </a:r>
          </a:p>
          <a:p>
            <a:pPr marL="608013" lvl="0" indent="-608013" eaLnBrk="1" hangingPunct="1">
              <a:lnSpc>
                <a:spcPct val="90000"/>
              </a:lnSpc>
              <a:spcBef>
                <a:spcPts val="1000"/>
              </a:spcBef>
              <a:buBlip>
                <a:blip r:embed="rId2"/>
              </a:buBlip>
              <a:defRPr/>
            </a:pPr>
            <a:r>
              <a:rPr lang="en-US" altLang="en-US" sz="2800" dirty="0">
                <a:solidFill>
                  <a:prstClr val="black"/>
                </a:solidFill>
                <a:latin typeface="Calibri" panose="020F0502020204030204"/>
                <a:cs typeface="+mn-cs"/>
              </a:rPr>
              <a:t>Overview of 3GPP SA5 Rel-17 WIs/SIs</a:t>
            </a:r>
          </a:p>
          <a:p>
            <a:pPr marL="608013" lvl="0" indent="-608013" eaLnBrk="1" hangingPunct="1">
              <a:lnSpc>
                <a:spcPct val="90000"/>
              </a:lnSpc>
              <a:spcBef>
                <a:spcPts val="1000"/>
              </a:spcBef>
              <a:buBlip>
                <a:blip r:embed="rId2"/>
              </a:buBlip>
              <a:defRPr/>
            </a:pPr>
            <a:r>
              <a:rPr lang="en-US" altLang="en-US" sz="2800" dirty="0">
                <a:solidFill>
                  <a:prstClr val="black"/>
                </a:solidFill>
                <a:latin typeface="Calibri" panose="020F0502020204030204"/>
                <a:cs typeface="+mn-cs"/>
              </a:rPr>
              <a:t>3</a:t>
            </a:r>
            <a:r>
              <a:rPr lang="en-US" altLang="zh-CN" sz="2800" dirty="0">
                <a:solidFill>
                  <a:prstClr val="black"/>
                </a:solidFill>
                <a:latin typeface="Calibri" panose="020F0502020204030204"/>
                <a:cs typeface="+mn-cs"/>
              </a:rPr>
              <a:t>GPP SA5 Autonomous Network related work</a:t>
            </a:r>
          </a:p>
          <a:p>
            <a:pPr marL="990600" lvl="2" indent="-379413">
              <a:lnSpc>
                <a:spcPct val="90000"/>
              </a:lnSpc>
              <a:spcBef>
                <a:spcPct val="20000"/>
              </a:spcBef>
              <a:buClr>
                <a:srgbClr val="C00000"/>
              </a:buClr>
              <a:buBlip>
                <a:blip r:embed="rId3"/>
              </a:buBlip>
              <a:defRPr/>
            </a:pPr>
            <a:r>
              <a:rPr lang="en-US" altLang="en-US" sz="2000" dirty="0">
                <a:latin typeface="+mn-lt"/>
              </a:rPr>
              <a:t>Intent driven management</a:t>
            </a:r>
          </a:p>
          <a:p>
            <a:pPr marL="990600" lvl="2" indent="-379413">
              <a:lnSpc>
                <a:spcPct val="90000"/>
              </a:lnSpc>
              <a:spcBef>
                <a:spcPct val="20000"/>
              </a:spcBef>
              <a:buClr>
                <a:srgbClr val="C00000"/>
              </a:buClr>
              <a:buBlip>
                <a:blip r:embed="rId3"/>
              </a:buBlip>
              <a:defRPr/>
            </a:pPr>
            <a:r>
              <a:rPr lang="en-US" altLang="en-US" sz="2000" dirty="0">
                <a:latin typeface="+mn-lt"/>
              </a:rPr>
              <a:t>Control loops</a:t>
            </a:r>
          </a:p>
          <a:p>
            <a:pPr marL="990600" lvl="2" indent="-379413">
              <a:lnSpc>
                <a:spcPct val="90000"/>
              </a:lnSpc>
              <a:spcBef>
                <a:spcPct val="20000"/>
              </a:spcBef>
              <a:buClr>
                <a:srgbClr val="C00000"/>
              </a:buClr>
              <a:buBlip>
                <a:blip r:embed="rId3"/>
              </a:buBlip>
              <a:defRPr/>
            </a:pPr>
            <a:r>
              <a:rPr lang="en-US" altLang="zh-CN" sz="2000" dirty="0">
                <a:latin typeface="+mn-lt"/>
              </a:rPr>
              <a:t>Management data analytics</a:t>
            </a:r>
          </a:p>
          <a:p>
            <a:pPr marL="990600" lvl="2" indent="-379413">
              <a:lnSpc>
                <a:spcPct val="90000"/>
              </a:lnSpc>
              <a:spcBef>
                <a:spcPct val="20000"/>
              </a:spcBef>
              <a:buClr>
                <a:srgbClr val="C00000"/>
              </a:buClr>
              <a:buBlip>
                <a:blip r:embed="rId3"/>
              </a:buBlip>
              <a:defRPr/>
            </a:pPr>
            <a:r>
              <a:rPr lang="en-US" altLang="zh-CN" sz="2000" dirty="0">
                <a:latin typeface="+mn-lt"/>
              </a:rPr>
              <a:t>SON</a:t>
            </a:r>
          </a:p>
          <a:p>
            <a:pPr marL="990600" lvl="2" indent="-379413">
              <a:lnSpc>
                <a:spcPct val="90000"/>
              </a:lnSpc>
              <a:spcBef>
                <a:spcPct val="20000"/>
              </a:spcBef>
              <a:buClr>
                <a:srgbClr val="C00000"/>
              </a:buClr>
              <a:buBlip>
                <a:blip r:embed="rId3"/>
              </a:buBlip>
              <a:defRPr/>
            </a:pPr>
            <a:r>
              <a:rPr lang="en-US" altLang="en-US" sz="2000" dirty="0">
                <a:latin typeface="+mn-lt"/>
              </a:rPr>
              <a:t>Levels of Autonomous Network</a:t>
            </a:r>
            <a:endParaRPr lang="en-GB" altLang="en-US" sz="2000" dirty="0">
              <a:latin typeface="+mn-lt"/>
            </a:endParaRPr>
          </a:p>
          <a:p>
            <a:pPr marL="990600" lvl="2" indent="-379413">
              <a:lnSpc>
                <a:spcPct val="90000"/>
              </a:lnSpc>
              <a:spcBef>
                <a:spcPct val="20000"/>
              </a:spcBef>
              <a:buClr>
                <a:srgbClr val="C00000"/>
              </a:buClr>
              <a:buBlip>
                <a:blip r:embed="rId3"/>
              </a:buBlip>
              <a:defRPr/>
            </a:pPr>
            <a:r>
              <a:rPr lang="en-US" altLang="en-US" sz="2000" dirty="0">
                <a:latin typeface="+mn-lt"/>
              </a:rPr>
              <a:t>Network slicing</a:t>
            </a:r>
          </a:p>
          <a:p>
            <a:pPr marL="608013" lvl="0" indent="-608013" eaLnBrk="1" hangingPunct="1">
              <a:lnSpc>
                <a:spcPct val="90000"/>
              </a:lnSpc>
              <a:spcBef>
                <a:spcPts val="1000"/>
              </a:spcBef>
              <a:buBlip>
                <a:blip r:embed="rId2"/>
              </a:buBlip>
              <a:defRPr/>
            </a:pPr>
            <a:r>
              <a:rPr lang="en-US" altLang="zh-CN" sz="2800" dirty="0">
                <a:solidFill>
                  <a:prstClr val="black"/>
                </a:solidFill>
                <a:latin typeface="Calibri" panose="020F0502020204030204"/>
                <a:cs typeface="+mn-cs"/>
              </a:rPr>
              <a:t>Summary</a:t>
            </a:r>
            <a:endParaRPr lang="en-GB" altLang="en-US" sz="2800" dirty="0">
              <a:solidFill>
                <a:prstClr val="black"/>
              </a:solidFill>
              <a:latin typeface="Calibri" panose="020F0502020204030204"/>
              <a:cs typeface="+mn-cs"/>
            </a:endParaRPr>
          </a:p>
        </p:txBody>
      </p:sp>
      <p:sp>
        <p:nvSpPr>
          <p:cNvPr id="18" name="Title 1"/>
          <p:cNvSpPr>
            <a:spLocks noGrp="1"/>
          </p:cNvSpPr>
          <p:nvPr>
            <p:ph type="title"/>
          </p:nvPr>
        </p:nvSpPr>
        <p:spPr>
          <a:xfrm>
            <a:off x="850106" y="350405"/>
            <a:ext cx="10491787" cy="1325562"/>
          </a:xfrm>
        </p:spPr>
        <p:txBody>
          <a:bodyPr/>
          <a:lstStyle/>
          <a:p>
            <a:pPr algn="l" eaLnBrk="1" hangingPunct="1"/>
            <a:r>
              <a:rPr lang="en-GB" altLang="en-US" sz="4000" kern="1200" dirty="0">
                <a:solidFill>
                  <a:sysClr val="windowText" lastClr="000000"/>
                </a:solidFill>
                <a:latin typeface="Calibri Light" panose="020F0302020204030204"/>
              </a:rPr>
              <a:t>Contents</a:t>
            </a:r>
          </a:p>
        </p:txBody>
      </p:sp>
    </p:spTree>
    <p:extLst>
      <p:ext uri="{BB962C8B-B14F-4D97-AF65-F5344CB8AC3E}">
        <p14:creationId xmlns:p14="http://schemas.microsoft.com/office/powerpoint/2010/main" val="219496855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5947" y="98132"/>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3GPP SA5 External collaboration on E2E network slicing</a:t>
            </a:r>
            <a:endParaRPr lang="zh-CN" altLang="en-US" sz="3600" kern="1200" dirty="0"/>
          </a:p>
        </p:txBody>
      </p:sp>
      <p:grpSp>
        <p:nvGrpSpPr>
          <p:cNvPr id="7" name="Group 24"/>
          <p:cNvGrpSpPr/>
          <p:nvPr/>
        </p:nvGrpSpPr>
        <p:grpSpPr>
          <a:xfrm>
            <a:off x="6901595" y="1599106"/>
            <a:ext cx="4000528" cy="4053080"/>
            <a:chOff x="714348" y="428604"/>
            <a:chExt cx="4500594" cy="4559715"/>
          </a:xfrm>
          <a:effectLst>
            <a:outerShdw blurRad="76200" dir="18900000" sy="23000" kx="-1200000" algn="bl" rotWithShape="0">
              <a:prstClr val="black">
                <a:alpha val="20000"/>
              </a:prstClr>
            </a:outerShdw>
          </a:effectLst>
        </p:grpSpPr>
        <p:sp>
          <p:nvSpPr>
            <p:cNvPr id="8" name="Hexagon 16"/>
            <p:cNvSpPr/>
            <p:nvPr/>
          </p:nvSpPr>
          <p:spPr>
            <a:xfrm>
              <a:off x="2143108" y="3571876"/>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ETSI NFV</a:t>
              </a:r>
            </a:p>
          </p:txBody>
        </p:sp>
        <p:sp>
          <p:nvSpPr>
            <p:cNvPr id="9" name="Hexagon 17"/>
            <p:cNvSpPr/>
            <p:nvPr/>
          </p:nvSpPr>
          <p:spPr>
            <a:xfrm>
              <a:off x="714348" y="2786058"/>
              <a:ext cx="1643074" cy="1416443"/>
            </a:xfrm>
            <a:prstGeom prst="hexagon">
              <a:avLst/>
            </a:prstGeom>
            <a:solidFill>
              <a:schemeClr val="bg1">
                <a:alpha val="55000"/>
              </a:schemeClr>
            </a:solidFill>
            <a:ln w="3175">
              <a:solidFill>
                <a:schemeClr val="bg1">
                  <a:lumMod val="85000"/>
                </a:schemeClr>
              </a:solidFill>
            </a:ln>
            <a:scene3d>
              <a:camera prst="orthographicFront"/>
              <a:lightRig rig="threePt" dir="t"/>
            </a:scene3d>
            <a:sp3d prstMaterial="clear">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IETF</a:t>
              </a:r>
            </a:p>
          </p:txBody>
        </p:sp>
        <p:sp>
          <p:nvSpPr>
            <p:cNvPr id="10" name="Hexagon 18"/>
            <p:cNvSpPr/>
            <p:nvPr/>
          </p:nvSpPr>
          <p:spPr>
            <a:xfrm>
              <a:off x="2143108" y="2000240"/>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b="1" dirty="0">
                  <a:solidFill>
                    <a:srgbClr val="0000FF"/>
                  </a:solidFill>
                </a:rPr>
                <a:t>3GPP SA5</a:t>
              </a:r>
            </a:p>
          </p:txBody>
        </p:sp>
        <p:sp>
          <p:nvSpPr>
            <p:cNvPr id="11" name="Hexagon 19"/>
            <p:cNvSpPr/>
            <p:nvPr/>
          </p:nvSpPr>
          <p:spPr>
            <a:xfrm>
              <a:off x="714348" y="1226739"/>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NGMN</a:t>
              </a:r>
            </a:p>
          </p:txBody>
        </p:sp>
        <p:sp>
          <p:nvSpPr>
            <p:cNvPr id="12" name="Hexagon 21"/>
            <p:cNvSpPr/>
            <p:nvPr/>
          </p:nvSpPr>
          <p:spPr>
            <a:xfrm>
              <a:off x="3571868" y="1214422"/>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5G-ACIA</a:t>
              </a:r>
            </a:p>
          </p:txBody>
        </p:sp>
        <p:sp>
          <p:nvSpPr>
            <p:cNvPr id="13" name="Hexagon 22"/>
            <p:cNvSpPr/>
            <p:nvPr/>
          </p:nvSpPr>
          <p:spPr>
            <a:xfrm>
              <a:off x="3571868" y="2786058"/>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SG" sz="1800" dirty="0">
                  <a:solidFill>
                    <a:srgbClr val="0000FF"/>
                  </a:solidFill>
                </a:rPr>
                <a:t>ETSI ZSM</a:t>
              </a:r>
            </a:p>
            <a:p>
              <a:pPr algn="ctr"/>
              <a:endParaRPr lang="en-SG" dirty="0"/>
            </a:p>
          </p:txBody>
        </p:sp>
        <p:sp>
          <p:nvSpPr>
            <p:cNvPr id="14" name="Hexagon 23"/>
            <p:cNvSpPr/>
            <p:nvPr/>
          </p:nvSpPr>
          <p:spPr>
            <a:xfrm>
              <a:off x="2143108" y="428604"/>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GSMA</a:t>
              </a:r>
            </a:p>
          </p:txBody>
        </p:sp>
      </p:grpSp>
      <p:sp>
        <p:nvSpPr>
          <p:cNvPr id="16" name="矩形 15"/>
          <p:cNvSpPr/>
          <p:nvPr/>
        </p:nvSpPr>
        <p:spPr>
          <a:xfrm>
            <a:off x="528355" y="1574590"/>
            <a:ext cx="5738236" cy="4213461"/>
          </a:xfrm>
          <a:prstGeom prst="rect">
            <a:avLst/>
          </a:prstGeom>
        </p:spPr>
        <p:txBody>
          <a:bodyPr wrap="square">
            <a:spAutoFit/>
          </a:bodyPr>
          <a:lstStyle/>
          <a:p>
            <a:r>
              <a:rPr lang="en-US" sz="1800" b="1" dirty="0">
                <a:latin typeface="+mn-lt"/>
                <a:ea typeface="Times New Roman" panose="02020603050405020304" pitchFamily="18" charset="0"/>
              </a:rPr>
              <a:t>3GPP SA5 has close collaboration on E2E network slicing </a:t>
            </a:r>
            <a:r>
              <a:rPr lang="en-US" altLang="zh-CN" sz="1800" b="1" dirty="0">
                <a:latin typeface="+mn-lt"/>
                <a:ea typeface="Times New Roman" panose="02020603050405020304" pitchFamily="18" charset="0"/>
              </a:rPr>
              <a:t>with the following industry groups/SDOs:</a:t>
            </a:r>
          </a:p>
          <a:p>
            <a:endParaRPr lang="en-US" altLang="zh-CN" sz="1800" dirty="0">
              <a:latin typeface="+mn-lt"/>
              <a:ea typeface="Times New Roman" panose="02020603050405020304" pitchFamily="18" charset="0"/>
            </a:endParaRP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GSMA: </a:t>
            </a:r>
            <a:r>
              <a:rPr lang="en-US" sz="1800" dirty="0">
                <a:solidFill>
                  <a:prstClr val="black"/>
                </a:solidFill>
                <a:latin typeface="Calibri" panose="020F0502020204030204"/>
                <a:cs typeface="+mn-cs"/>
              </a:rPr>
              <a:t>Align service profile with GSMA GST</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5G-ACIA:</a:t>
            </a:r>
            <a:r>
              <a:rPr lang="en-US" sz="1800" dirty="0">
                <a:solidFill>
                  <a:prstClr val="black"/>
                </a:solidFill>
                <a:latin typeface="Calibri" panose="020F0502020204030204"/>
                <a:cs typeface="+mn-cs"/>
              </a:rPr>
              <a:t>  Management exposure capability taking requirements related to Connected Industries and Automation Applications</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NGMN:</a:t>
            </a:r>
            <a:r>
              <a:rPr lang="en-US" sz="1800" dirty="0">
                <a:solidFill>
                  <a:prstClr val="black"/>
                </a:solidFill>
                <a:latin typeface="Calibri" panose="020F0502020204030204"/>
                <a:cs typeface="+mn-cs"/>
              </a:rPr>
              <a:t> Network slicing concept and operators’ requirements</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ETSI ZSM: </a:t>
            </a:r>
            <a:r>
              <a:rPr lang="en-US" sz="1800" dirty="0">
                <a:solidFill>
                  <a:prstClr val="black"/>
                </a:solidFill>
                <a:latin typeface="Calibri" panose="020F0502020204030204"/>
                <a:cs typeface="+mn-cs"/>
              </a:rPr>
              <a:t>End to end network slicing procedure</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IETF:</a:t>
            </a:r>
            <a:r>
              <a:rPr lang="en-US" sz="1800" dirty="0">
                <a:solidFill>
                  <a:prstClr val="black"/>
                </a:solidFill>
                <a:latin typeface="Calibri" panose="020F0502020204030204"/>
                <a:cs typeface="+mn-cs"/>
              </a:rPr>
              <a:t> Collaboration on </a:t>
            </a:r>
            <a:r>
              <a:rPr lang="en-US" sz="1800" dirty="0">
                <a:solidFill>
                  <a:prstClr val="black"/>
                </a:solidFill>
                <a:latin typeface="Calibri" panose="020F0502020204030204"/>
              </a:rPr>
              <a:t>Transport network</a:t>
            </a:r>
            <a:endParaRPr lang="en-US" sz="1800" dirty="0">
              <a:solidFill>
                <a:prstClr val="black"/>
              </a:solidFill>
              <a:latin typeface="Calibri" panose="020F0502020204030204"/>
              <a:cs typeface="+mn-cs"/>
            </a:endParaRP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ETSI NFV: </a:t>
            </a:r>
            <a:r>
              <a:rPr lang="en-US" sz="1800" dirty="0">
                <a:solidFill>
                  <a:prstClr val="black"/>
                </a:solidFill>
                <a:latin typeface="Calibri" panose="020F0502020204030204"/>
                <a:cs typeface="+mn-cs"/>
              </a:rPr>
              <a:t>Collaboration on virtualization aspects</a:t>
            </a:r>
          </a:p>
          <a:p>
            <a:endParaRPr lang="en-US" sz="1800" dirty="0">
              <a:latin typeface="+mn-lt"/>
              <a:ea typeface="Times New Roman" panose="02020603050405020304" pitchFamily="18" charset="0"/>
            </a:endParaRPr>
          </a:p>
        </p:txBody>
      </p:sp>
    </p:spTree>
    <p:extLst>
      <p:ext uri="{BB962C8B-B14F-4D97-AF65-F5344CB8AC3E}">
        <p14:creationId xmlns:p14="http://schemas.microsoft.com/office/powerpoint/2010/main" val="21273830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3339" y="405677"/>
            <a:ext cx="1989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Summary</a:t>
            </a:r>
            <a:endParaRPr lang="zh-CN" altLang="en-US" sz="3600" dirty="0">
              <a:solidFill>
                <a:srgbClr val="FF0000"/>
              </a:solidFill>
              <a:latin typeface="+mj-lt"/>
              <a:ea typeface="+mj-ea"/>
              <a:cs typeface="+mj-cs"/>
            </a:endParaRPr>
          </a:p>
        </p:txBody>
      </p:sp>
      <p:sp>
        <p:nvSpPr>
          <p:cNvPr id="5" name="矩形 4"/>
          <p:cNvSpPr/>
          <p:nvPr/>
        </p:nvSpPr>
        <p:spPr>
          <a:xfrm>
            <a:off x="651436" y="1601930"/>
            <a:ext cx="10692248" cy="2416046"/>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sz="2000" dirty="0">
                <a:latin typeface="+mn-lt"/>
              </a:rPr>
              <a:t> SA5 already has experience of management of automation from the SON work in 4G/LTE, reused and further developed for 5G.</a:t>
            </a:r>
          </a:p>
          <a:p>
            <a:pPr marL="228600" lvl="1" indent="-228600" algn="just" eaLnBrk="1" fontAlgn="auto" hangingPunct="1">
              <a:lnSpc>
                <a:spcPct val="90000"/>
              </a:lnSpc>
              <a:spcBef>
                <a:spcPts val="1000"/>
              </a:spcBef>
              <a:spcAft>
                <a:spcPts val="0"/>
              </a:spcAft>
              <a:buBlip>
                <a:blip r:embed="rId2"/>
              </a:buBlip>
            </a:pPr>
            <a:r>
              <a:rPr lang="en-GB" sz="2000" dirty="0">
                <a:latin typeface="+mn-lt"/>
              </a:rPr>
              <a:t> SA5 now has 10 active work items directly related to autonomous networks.</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 Reaching full autonomous network is a step by step approach. SA5 is working on the management features and management services which support different levels of autonomy. </a:t>
            </a:r>
          </a:p>
          <a:p>
            <a:pPr marL="228600" lvl="1" indent="-228600" algn="just" eaLnBrk="1" fontAlgn="auto" hangingPunct="1">
              <a:lnSpc>
                <a:spcPct val="90000"/>
              </a:lnSpc>
              <a:spcBef>
                <a:spcPts val="1000"/>
              </a:spcBef>
              <a:spcAft>
                <a:spcPts val="0"/>
              </a:spcAft>
              <a:buBlip>
                <a:blip r:embed="rId2"/>
              </a:buBlip>
            </a:pPr>
            <a:r>
              <a:rPr lang="en-US" altLang="zh-CN" sz="2000">
                <a:latin typeface="+mn-lt"/>
              </a:rPr>
              <a:t>SA5 </a:t>
            </a:r>
            <a:r>
              <a:rPr lang="en-US" altLang="zh-CN" sz="2000" dirty="0">
                <a:latin typeface="+mn-lt"/>
              </a:rPr>
              <a:t>is currently collaborating with GSMA, TM Forum, NGMN, 5G-ACIA, ETSI ZSM, ETSI NFV and IETF on autonomous networks related work. </a:t>
            </a:r>
            <a:endParaRPr lang="en-GB" altLang="zh-CN" sz="2000" dirty="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683048921"/>
              </p:ext>
            </p:extLst>
          </p:nvPr>
        </p:nvGraphicFramePr>
        <p:xfrm>
          <a:off x="1326326" y="4795989"/>
          <a:ext cx="8127999" cy="74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p>
                      <a:r>
                        <a:rPr lang="en-US" sz="1600" dirty="0"/>
                        <a:t>Meeting </a:t>
                      </a:r>
                    </a:p>
                  </a:txBody>
                  <a:tcPr/>
                </a:tc>
                <a:tc>
                  <a:txBody>
                    <a:bodyPr/>
                    <a:lstStyle/>
                    <a:p>
                      <a:r>
                        <a:rPr lang="en-US" sz="1600" dirty="0"/>
                        <a:t>Start</a:t>
                      </a:r>
                      <a:r>
                        <a:rPr lang="en-US" sz="1600" baseline="0" dirty="0"/>
                        <a:t> date</a:t>
                      </a:r>
                      <a:endParaRPr lang="en-US" sz="1600" dirty="0"/>
                    </a:p>
                  </a:txBody>
                  <a:tcPr/>
                </a:tc>
                <a:tc>
                  <a:txBody>
                    <a:bodyPr/>
                    <a:lstStyle/>
                    <a:p>
                      <a:r>
                        <a:rPr lang="en-US" sz="1600" dirty="0"/>
                        <a:t>End date</a:t>
                      </a:r>
                    </a:p>
                  </a:txBody>
                  <a:tcPr/>
                </a:tc>
                <a:extLst>
                  <a:ext uri="{0D108BD9-81ED-4DB2-BD59-A6C34878D82A}">
                    <a16:rowId xmlns:a16="http://schemas.microsoft.com/office/drawing/2014/main" val="10000"/>
                  </a:ext>
                </a:extLst>
              </a:tr>
              <a:tr h="370840">
                <a:tc>
                  <a:txBody>
                    <a:bodyPr/>
                    <a:lstStyle/>
                    <a:p>
                      <a:r>
                        <a:rPr lang="en-US" sz="1600" b="1" dirty="0"/>
                        <a:t>SA5#138-e</a:t>
                      </a:r>
                    </a:p>
                  </a:txBody>
                  <a:tcPr/>
                </a:tc>
                <a:tc>
                  <a:txBody>
                    <a:bodyPr/>
                    <a:lstStyle/>
                    <a:p>
                      <a:r>
                        <a:rPr lang="en-US" sz="1600" b="0" dirty="0"/>
                        <a:t>23 Aug 2021</a:t>
                      </a:r>
                    </a:p>
                  </a:txBody>
                  <a:tcPr/>
                </a:tc>
                <a:tc>
                  <a:txBody>
                    <a:bodyPr/>
                    <a:lstStyle/>
                    <a:p>
                      <a:r>
                        <a:rPr lang="en-US" sz="1600" b="0" dirty="0"/>
                        <a:t>31 Aug 2021</a:t>
                      </a:r>
                    </a:p>
                  </a:txBody>
                  <a:tcPr/>
                </a:tc>
                <a:extLst>
                  <a:ext uri="{0D108BD9-81ED-4DB2-BD59-A6C34878D82A}">
                    <a16:rowId xmlns:a16="http://schemas.microsoft.com/office/drawing/2014/main" val="10001"/>
                  </a:ext>
                </a:extLst>
              </a:tr>
            </a:tbl>
          </a:graphicData>
        </a:graphic>
      </p:graphicFrame>
      <p:sp>
        <p:nvSpPr>
          <p:cNvPr id="3" name="矩形 2"/>
          <p:cNvSpPr/>
          <p:nvPr/>
        </p:nvSpPr>
        <p:spPr>
          <a:xfrm>
            <a:off x="651436" y="4260122"/>
            <a:ext cx="2628925" cy="369332"/>
          </a:xfrm>
          <a:prstGeom prst="rect">
            <a:avLst/>
          </a:prstGeom>
        </p:spPr>
        <p:txBody>
          <a:bodyPr wrap="none">
            <a:spAutoFit/>
          </a:bodyPr>
          <a:lstStyle/>
          <a:p>
            <a:pPr marL="228600" lvl="1" indent="-228600" algn="just" eaLnBrk="1" fontAlgn="auto" hangingPunct="1">
              <a:lnSpc>
                <a:spcPct val="90000"/>
              </a:lnSpc>
              <a:spcBef>
                <a:spcPts val="1000"/>
              </a:spcBef>
              <a:spcAft>
                <a:spcPts val="0"/>
              </a:spcAft>
              <a:buBlip>
                <a:blip r:embed="rId2"/>
              </a:buBlip>
            </a:pPr>
            <a:r>
              <a:rPr lang="en-US" altLang="zh-CN" sz="2000" dirty="0">
                <a:solidFill>
                  <a:prstClr val="black"/>
                </a:solidFill>
                <a:latin typeface="Calibri"/>
              </a:rPr>
              <a:t> Next</a:t>
            </a:r>
            <a:r>
              <a:rPr lang="en-GB" altLang="zh-CN" sz="2000" dirty="0">
                <a:solidFill>
                  <a:prstClr val="black"/>
                </a:solidFill>
                <a:latin typeface="Calibri"/>
              </a:rPr>
              <a:t> SA5 meeting</a:t>
            </a:r>
            <a:r>
              <a:rPr lang="zh-CN" altLang="en-US" sz="2000" dirty="0">
                <a:solidFill>
                  <a:prstClr val="black"/>
                </a:solidFill>
                <a:latin typeface="Calibri"/>
              </a:rPr>
              <a:t>：</a:t>
            </a:r>
            <a:endParaRPr lang="en-GB" altLang="zh-CN" sz="2000" dirty="0">
              <a:solidFill>
                <a:prstClr val="black"/>
              </a:solidFill>
              <a:latin typeface="Calibri"/>
            </a:endParaRPr>
          </a:p>
        </p:txBody>
      </p:sp>
    </p:spTree>
    <p:extLst>
      <p:ext uri="{BB962C8B-B14F-4D97-AF65-F5344CB8AC3E}">
        <p14:creationId xmlns:p14="http://schemas.microsoft.com/office/powerpoint/2010/main" val="27189317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08500"/>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id="{9FFA9908-C567-4D89-99E0-D4FCBE8EFED8}"/>
              </a:ext>
            </a:extLst>
          </p:cNvPr>
          <p:cNvSpPr txBox="1"/>
          <p:nvPr/>
        </p:nvSpPr>
        <p:spPr>
          <a:xfrm>
            <a:off x="1331913"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www.3gpp.org</a:t>
            </a:r>
          </a:p>
        </p:txBody>
      </p:sp>
      <p:sp>
        <p:nvSpPr>
          <p:cNvPr id="6" name="Rectangle 11">
            <a:extLst>
              <a:ext uri="{FF2B5EF4-FFF2-40B4-BE49-F238E27FC236}">
                <a16:creationId xmlns:a16="http://schemas.microsoft.com/office/drawing/2014/main" id="{6728113F-0EF0-4278-8C78-563CA28BC5AC}"/>
              </a:ext>
            </a:extLst>
          </p:cNvPr>
          <p:cNvSpPr>
            <a:spLocks noChangeArrowheads="1"/>
          </p:cNvSpPr>
          <p:nvPr/>
        </p:nvSpPr>
        <p:spPr bwMode="auto">
          <a:xfrm>
            <a:off x="415925" y="1739900"/>
            <a:ext cx="6408738" cy="522288"/>
          </a:xfrm>
          <a:prstGeom prst="rect">
            <a:avLst/>
          </a:prstGeom>
          <a:noFill/>
          <a:ln w="9525">
            <a:noFill/>
            <a:miter lim="800000"/>
            <a:headEnd/>
            <a:tailEnd/>
          </a:ln>
        </p:spPr>
        <p:txBody>
          <a:bodyPr>
            <a:spAutoFit/>
          </a:bodyPr>
          <a:lstStyle/>
          <a:p>
            <a:pPr eaLnBrk="1" hangingPunct="1">
              <a:defRPr/>
            </a:pPr>
            <a:r>
              <a:rPr lang="fi-FI" sz="2800" dirty="0">
                <a:latin typeface="+mj-lt"/>
              </a:rPr>
              <a:t>For more Information:</a:t>
            </a:r>
          </a:p>
        </p:txBody>
      </p:sp>
      <p:sp>
        <p:nvSpPr>
          <p:cNvPr id="7" name="Title 1">
            <a:extLst>
              <a:ext uri="{FF2B5EF4-FFF2-40B4-BE49-F238E27FC236}">
                <a16:creationId xmlns:a16="http://schemas.microsoft.com/office/drawing/2014/main" id="{A509E91C-DB29-48E1-B532-23718DB74535}"/>
              </a:ext>
            </a:extLst>
          </p:cNvPr>
          <p:cNvSpPr>
            <a:spLocks/>
          </p:cNvSpPr>
          <p:nvPr/>
        </p:nvSpPr>
        <p:spPr bwMode="auto">
          <a:xfrm>
            <a:off x="3537743" y="2832894"/>
            <a:ext cx="4668838" cy="1104900"/>
          </a:xfrm>
          <a:prstGeom prst="rect">
            <a:avLst/>
          </a:prstGeom>
          <a:noFill/>
          <a:ln w="9525">
            <a:noFill/>
            <a:miter lim="800000"/>
            <a:headEnd/>
            <a:tailEnd/>
          </a:ln>
        </p:spPr>
        <p:txBody>
          <a:bodyPr anchor="ctr"/>
          <a:lstStyle/>
          <a:p>
            <a:pPr algn="ctr">
              <a:defRPr/>
            </a:pPr>
            <a:r>
              <a:rPr lang="en-GB" sz="2667" dirty="0">
                <a:solidFill>
                  <a:srgbClr val="FF0000"/>
                </a:solidFill>
                <a:latin typeface="+mn-lt"/>
                <a:hlinkClick r:id="rId3"/>
              </a:rPr>
              <a:t>info@3gpp.org</a:t>
            </a:r>
            <a:endParaRPr lang="en-GB" sz="2667" dirty="0">
              <a:solidFill>
                <a:srgbClr val="FF0000"/>
              </a:solidFill>
              <a:latin typeface="+mn-lt"/>
            </a:endParaRPr>
          </a:p>
          <a:p>
            <a:pPr algn="ctr">
              <a:defRPr/>
            </a:pPr>
            <a:r>
              <a:rPr lang="en-GB" sz="2667" dirty="0">
                <a:solidFill>
                  <a:srgbClr val="FF0000"/>
                </a:solidFill>
                <a:latin typeface="+mn-lt"/>
                <a:hlinkClick r:id="rId4"/>
              </a:rPr>
              <a:t>thomas.tovinger@ericsson.com</a:t>
            </a:r>
            <a:endParaRPr lang="en-GB" sz="2667" dirty="0">
              <a:solidFill>
                <a:srgbClr val="FF0000"/>
              </a:solidFill>
              <a:latin typeface="+mn-lt"/>
            </a:endParaRPr>
          </a:p>
          <a:p>
            <a:pPr algn="ctr">
              <a:defRPr/>
            </a:pPr>
            <a:r>
              <a:rPr lang="en-GB" sz="2667" u="sng" dirty="0">
                <a:solidFill>
                  <a:srgbClr val="0000FF"/>
                </a:solidFill>
                <a:latin typeface="+mn-lt"/>
              </a:rPr>
              <a:t>zoulan@huawei.com</a:t>
            </a:r>
          </a:p>
        </p:txBody>
      </p:sp>
      <p:pic>
        <p:nvPicPr>
          <p:cNvPr id="8" name="Picture 8" descr="http://paranormalehradio.files.wordpress.com/2011/10/100091-green-metallic-orb-icon-social-media-logos-mai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53263" y="3956050"/>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C3A22DD7-E9E2-421B-8F87-A646CFF74672}"/>
              </a:ext>
            </a:extLst>
          </p:cNvPr>
          <p:cNvSpPr txBox="1"/>
          <p:nvPr/>
        </p:nvSpPr>
        <p:spPr>
          <a:xfrm>
            <a:off x="7245350"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portal.3gpp.org</a:t>
            </a:r>
          </a:p>
        </p:txBody>
      </p:sp>
      <p:sp>
        <p:nvSpPr>
          <p:cNvPr id="11" name="Rectangle 1"/>
          <p:cNvSpPr>
            <a:spLocks noChangeArrowheads="1"/>
          </p:cNvSpPr>
          <p:nvPr/>
        </p:nvSpPr>
        <p:spPr bwMode="auto">
          <a:xfrm>
            <a:off x="4241800" y="403225"/>
            <a:ext cx="3260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i-FI" altLang="sv-SE" sz="4400" dirty="0">
                <a:latin typeface="Arial" panose="020B0604020202020204" pitchFamily="34" charset="0"/>
              </a:rPr>
              <a:t>Thank you!</a:t>
            </a:r>
          </a:p>
        </p:txBody>
      </p:sp>
      <p:pic>
        <p:nvPicPr>
          <p:cNvPr id="20" name="图片 19"/>
          <p:cNvPicPr>
            <a:picLocks noChangeAspect="1"/>
          </p:cNvPicPr>
          <p:nvPr/>
        </p:nvPicPr>
        <p:blipFill>
          <a:blip r:embed="rId8"/>
          <a:stretch>
            <a:fillRect/>
          </a:stretch>
        </p:blipFill>
        <p:spPr>
          <a:xfrm>
            <a:off x="0" y="1380010"/>
            <a:ext cx="11104880" cy="331315"/>
          </a:xfrm>
          <a:prstGeom prst="rect">
            <a:avLst/>
          </a:prstGeom>
        </p:spPr>
      </p:pic>
    </p:spTree>
    <p:extLst>
      <p:ext uri="{BB962C8B-B14F-4D97-AF65-F5344CB8AC3E}">
        <p14:creationId xmlns:p14="http://schemas.microsoft.com/office/powerpoint/2010/main" val="166414497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60235" y="2153195"/>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600" b="1" kern="1200" dirty="0">
                <a:latin typeface="Calibri Light" panose="020F0302020204030204"/>
              </a:rPr>
              <a:t>3GPP &amp; SA5 Introduction</a:t>
            </a:r>
            <a:endParaRPr lang="zh-CN" altLang="en-US" sz="3600" b="1" kern="1200" dirty="0">
              <a:latin typeface="Calibri Light" panose="020F0302020204030204"/>
            </a:endParaRPr>
          </a:p>
        </p:txBody>
      </p:sp>
    </p:spTree>
    <p:extLst>
      <p:ext uri="{BB962C8B-B14F-4D97-AF65-F5344CB8AC3E}">
        <p14:creationId xmlns:p14="http://schemas.microsoft.com/office/powerpoint/2010/main" val="23040912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creenshot&#10;&#10;Description automatically generated">
            <a:extLst>
              <a:ext uri="{FF2B5EF4-FFF2-40B4-BE49-F238E27FC236}">
                <a16:creationId xmlns:a16="http://schemas.microsoft.com/office/drawing/2014/main" id="{42F5E725-3EDF-4075-9D5C-C5E4187FA8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16" y="4810225"/>
            <a:ext cx="2822108" cy="1437615"/>
          </a:xfrm>
          <a:prstGeom prst="rect">
            <a:avLst/>
          </a:prstGeom>
        </p:spPr>
      </p:pic>
      <p:pic>
        <p:nvPicPr>
          <p:cNvPr id="5" name="Picture 4" descr="A picture containing device&#10;&#10;Description automatically generated">
            <a:extLst>
              <a:ext uri="{FF2B5EF4-FFF2-40B4-BE49-F238E27FC236}">
                <a16:creationId xmlns:a16="http://schemas.microsoft.com/office/drawing/2014/main" id="{F2C866D5-0E64-43E9-A284-602CFACF4B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446" y="2159016"/>
            <a:ext cx="2060246" cy="1659573"/>
          </a:xfrm>
          <a:prstGeom prst="rect">
            <a:avLst/>
          </a:prstGeom>
        </p:spPr>
      </p:pic>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273152" y="195278"/>
            <a:ext cx="9726180" cy="1140114"/>
          </a:xfrm>
        </p:spPr>
        <p:txBody>
          <a:bodyPr/>
          <a:lstStyle/>
          <a:p>
            <a:r>
              <a:rPr lang="en-GB" altLang="en-US" dirty="0"/>
              <a:t>3GPP standards eco-system </a:t>
            </a:r>
          </a:p>
        </p:txBody>
      </p:sp>
      <p:pic>
        <p:nvPicPr>
          <p:cNvPr id="29701" name="Picture 8">
            <a:extLst>
              <a:ext uri="{FF2B5EF4-FFF2-40B4-BE49-F238E27FC236}">
                <a16:creationId xmlns:a16="http://schemas.microsoft.com/office/drawing/2014/main" id="{41D87770-BF29-4A8C-B1C2-13A555F5E7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31110" y="5337240"/>
            <a:ext cx="1497013"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38855715-C8AC-47F8-BC89-4DBAC9BCB5F4}"/>
              </a:ext>
            </a:extLst>
          </p:cNvPr>
          <p:cNvSpPr txBox="1"/>
          <p:nvPr/>
        </p:nvSpPr>
        <p:spPr>
          <a:xfrm>
            <a:off x="4151553"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pic>
        <p:nvPicPr>
          <p:cNvPr id="29704" name="Picture 11">
            <a:extLst>
              <a:ext uri="{FF2B5EF4-FFF2-40B4-BE49-F238E27FC236}">
                <a16:creationId xmlns:a16="http://schemas.microsoft.com/office/drawing/2014/main" id="{A4DE6070-2A88-4A5E-BF0B-5DD6B8EF938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06259" y="5359480"/>
            <a:ext cx="133985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7332D254-C8C2-4EC7-88E6-041420948204}"/>
              </a:ext>
            </a:extLst>
          </p:cNvPr>
          <p:cNvSpPr txBox="1"/>
          <p:nvPr/>
        </p:nvSpPr>
        <p:spPr bwMode="auto">
          <a:xfrm>
            <a:off x="5695626" y="5062455"/>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837210"/>
            <a:ext cx="2378486"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964169"/>
            <a:ext cx="5006975" cy="2873646"/>
          </a:xfrm>
        </p:spPr>
        <p:txBody>
          <a:bodyPr/>
          <a:lstStyle/>
          <a:p>
            <a:pPr marL="266700" indent="-266700" algn="just">
              <a:defRPr/>
            </a:pPr>
            <a:r>
              <a:rPr lang="" altLang="en-US" sz="1600" dirty="0">
                <a:latin typeface="Century Gothic" panose="020B0502020202020204" pitchFamily="34" charset="0"/>
              </a:rPr>
              <a:t>T</a:t>
            </a:r>
            <a:r>
              <a:rPr lang="en-GB" altLang="en-US" sz="1600" dirty="0">
                <a:latin typeface="Century Gothic" panose="020B0502020202020204" pitchFamily="34" charset="0"/>
              </a:rPr>
              <a:t>he 3GPP </a:t>
            </a:r>
            <a:r>
              <a:rPr lang="en-GB" altLang="en-US" sz="1600" b="1" dirty="0">
                <a:solidFill>
                  <a:schemeClr val="accent6"/>
                </a:solidFill>
                <a:latin typeface="Century Gothic" panose="020B0502020202020204" pitchFamily="34" charset="0"/>
              </a:rPr>
              <a:t>Organizational Partners</a:t>
            </a:r>
            <a:r>
              <a:rPr lang="" altLang="en-US" sz="1600" b="1" dirty="0">
                <a:solidFill>
                  <a:schemeClr val="accent6"/>
                </a:solidFill>
                <a:latin typeface="Century Gothic" panose="020B0502020202020204" pitchFamily="34" charset="0"/>
              </a:rPr>
              <a:t> (OP) </a:t>
            </a:r>
            <a:r>
              <a:rPr lang="en-GB" altLang="en-US" sz="1600" b="1" dirty="0">
                <a:solidFill>
                  <a:schemeClr val="accent6"/>
                </a:solidFill>
                <a:latin typeface="Century Gothic" panose="020B0502020202020204" pitchFamily="34" charset="0"/>
              </a:rPr>
              <a:t> </a:t>
            </a:r>
            <a:r>
              <a:rPr lang="en-GB" altLang="en-US" sz="1600" dirty="0">
                <a:latin typeface="Century Gothic" panose="020B0502020202020204" pitchFamily="34" charset="0"/>
              </a:rPr>
              <a:t>- 7 Standards Organizations - from China, Europe, India, Japan, Korea and the United States.</a:t>
            </a:r>
            <a:endParaRPr lang="" altLang="en-US" sz="1600" dirty="0">
              <a:latin typeface="Century Gothic" panose="020B0502020202020204" pitchFamily="34" charset="0"/>
            </a:endParaRPr>
          </a:p>
          <a:p>
            <a:pPr marL="266700" indent="-266700" algn="just">
              <a:defRPr/>
            </a:pPr>
            <a:r>
              <a:rPr lang="en-GB" altLang="en-US" sz="1600" dirty="0">
                <a:latin typeface="Century Gothic" panose="020B0502020202020204" pitchFamily="34" charset="0"/>
              </a:rPr>
              <a:t>Participation in 3GPP by companies and organizations becoming </a:t>
            </a:r>
            <a:r>
              <a:rPr lang="" altLang="en-US" sz="1600" dirty="0">
                <a:latin typeface="Century Gothic" panose="020B0502020202020204" pitchFamily="34" charset="0"/>
              </a:rPr>
              <a:t>M</a:t>
            </a:r>
            <a:r>
              <a:rPr lang="en-GB" altLang="en-US" sz="1600" dirty="0">
                <a:latin typeface="Century Gothic" panose="020B0502020202020204" pitchFamily="34" charset="0"/>
              </a:rPr>
              <a:t>embers of one of</a:t>
            </a:r>
            <a:r>
              <a:rPr lang="" altLang="en-US" sz="1600" dirty="0">
                <a:latin typeface="Century Gothic" panose="020B0502020202020204" pitchFamily="34" charset="0"/>
              </a:rPr>
              <a:t> the</a:t>
            </a:r>
            <a:r>
              <a:rPr lang="en-GB" altLang="en-US" sz="1600" dirty="0">
                <a:latin typeface="Century Gothic" panose="020B0502020202020204" pitchFamily="34" charset="0"/>
              </a:rPr>
              <a:t>se</a:t>
            </a:r>
            <a:r>
              <a:rPr lang="" altLang="en-US" sz="1600" dirty="0">
                <a:latin typeface="Century Gothic" panose="020B0502020202020204" pitchFamily="34" charset="0"/>
              </a:rPr>
              <a:t>  7  OPs.</a:t>
            </a:r>
          </a:p>
          <a:p>
            <a:pPr marL="266700" indent="-266700" algn="just">
              <a:defRPr/>
            </a:pPr>
            <a:r>
              <a:rPr lang="en-GB" altLang="en-US" sz="1600" dirty="0">
                <a:latin typeface="Century Gothic" panose="020B0502020202020204" pitchFamily="34" charset="0"/>
              </a:rPr>
              <a:t>Inputs on market requirements may come in to the Project via 3GPP </a:t>
            </a:r>
            <a:r>
              <a:rPr lang="en-GB" altLang="en-US" sz="1600" b="1" dirty="0">
                <a:solidFill>
                  <a:schemeClr val="accent6"/>
                </a:solidFill>
                <a:latin typeface="Century Gothic" panose="020B0502020202020204" pitchFamily="34" charset="0"/>
              </a:rPr>
              <a:t>Market Representation Partners</a:t>
            </a:r>
            <a:r>
              <a:rPr lang="" altLang="en-US" sz="1600" b="1" dirty="0">
                <a:solidFill>
                  <a:schemeClr val="accent6"/>
                </a:solidFill>
                <a:latin typeface="Century Gothic" panose="020B0502020202020204" pitchFamily="34" charset="0"/>
              </a:rPr>
              <a:t> (MRP)</a:t>
            </a:r>
            <a:r>
              <a:rPr lang="en-GB" altLang="en-US" sz="1600" dirty="0">
                <a:latin typeface="Century Gothic" panose="020B0502020202020204" pitchFamily="34" charset="0"/>
              </a:rPr>
              <a:t>. </a:t>
            </a:r>
          </a:p>
          <a:p>
            <a:pPr marL="266700" indent="-266700" algn="just">
              <a:defRPr/>
            </a:pPr>
            <a:r>
              <a:rPr lang="en-GB" altLang="en-US" sz="1600" dirty="0">
                <a:latin typeface="Century Gothic" panose="020B0502020202020204" pitchFamily="34" charset="0"/>
              </a:rPr>
              <a:t>There is a lot of additional </a:t>
            </a:r>
            <a:r>
              <a:rPr lang="en-GB" altLang="en-US" sz="1600" b="1" dirty="0">
                <a:solidFill>
                  <a:schemeClr val="accent2"/>
                </a:solidFill>
                <a:latin typeface="Century Gothic" panose="020B0502020202020204" pitchFamily="34" charset="0"/>
              </a:rPr>
              <a:t>external liaison </a:t>
            </a:r>
            <a:r>
              <a:rPr lang="en-GB" altLang="en-US" sz="1600" dirty="0">
                <a:latin typeface="Century Gothic" panose="020B0502020202020204" pitchFamily="34" charset="0"/>
              </a:rPr>
              <a:t>activity…SDOs, Industry bodies, projects…</a:t>
            </a:r>
          </a:p>
          <a:p>
            <a:pPr algn="just">
              <a:defRPr/>
            </a:pPr>
            <a:endParaRPr lang="en-GB" altLang="en-US" sz="1400" dirty="0"/>
          </a:p>
        </p:txBody>
      </p:sp>
      <p:sp>
        <p:nvSpPr>
          <p:cNvPr id="23" name="TextBox 22">
            <a:extLst>
              <a:ext uri="{FF2B5EF4-FFF2-40B4-BE49-F238E27FC236}">
                <a16:creationId xmlns:a16="http://schemas.microsoft.com/office/drawing/2014/main" id="{A4437C27-D4BC-4BB1-967F-2D2F65A94EA2}"/>
              </a:ext>
            </a:extLst>
          </p:cNvPr>
          <p:cNvSpPr txBox="1"/>
          <p:nvPr/>
        </p:nvSpPr>
        <p:spPr>
          <a:xfrm>
            <a:off x="221671" y="4083762"/>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764432"/>
            <a:ext cx="2955715" cy="148340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84DCB819-A895-4229-B470-5E7B8DA4C0E4}"/>
              </a:ext>
            </a:extLst>
          </p:cNvPr>
          <p:cNvSpPr/>
          <p:nvPr/>
        </p:nvSpPr>
        <p:spPr>
          <a:xfrm>
            <a:off x="273152" y="2200329"/>
            <a:ext cx="2358621" cy="152435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287668"/>
            <a:ext cx="3689499" cy="4062651"/>
          </a:xfrm>
          <a:prstGeom prst="rect">
            <a:avLst/>
          </a:prstGeom>
          <a:noFill/>
        </p:spPr>
        <p:txBody>
          <a:bodyPr wrap="square" rtlCol="0">
            <a:spAutoFit/>
          </a:bodyPr>
          <a:lstStyle/>
          <a:p>
            <a:pPr algn="just"/>
            <a:r>
              <a:rPr lang="en-GB" sz="900" dirty="0">
                <a:latin typeface="Century Gothic" panose="020B0502020202020204" pitchFamily="34" charset="0"/>
              </a:rPr>
              <a:t>450 MHz Alliance, </a:t>
            </a:r>
            <a:r>
              <a:rPr lang="en-GB" sz="900" dirty="0">
                <a:solidFill>
                  <a:schemeClr val="accent2"/>
                </a:solidFill>
                <a:latin typeface="Century Gothic" panose="020B0502020202020204" pitchFamily="34" charset="0"/>
              </a:rPr>
              <a:t>AISG, Bluetooth</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Broadband Forum (BBF), </a:t>
            </a:r>
            <a:r>
              <a:rPr lang="en-GB" sz="900" dirty="0" err="1">
                <a:latin typeface="Century Gothic" panose="020B0502020202020204" pitchFamily="34" charset="0"/>
              </a:rPr>
              <a:t>CableLabs</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International Special Committee on Radio Interference (CISPR), </a:t>
            </a:r>
            <a:r>
              <a:rPr lang="en-GB" sz="900" dirty="0">
                <a:solidFill>
                  <a:schemeClr val="accent1"/>
                </a:solidFill>
                <a:latin typeface="Century Gothic" panose="020B0502020202020204" pitchFamily="34" charset="0"/>
              </a:rPr>
              <a:t>CTIA</a:t>
            </a:r>
            <a:r>
              <a:rPr lang="en-GB" sz="900" dirty="0">
                <a:latin typeface="Century Gothic" panose="020B0502020202020204" pitchFamily="34" charset="0"/>
              </a:rPr>
              <a:t>, Digital Video Broadcasting (DVB) Project, </a:t>
            </a:r>
            <a:r>
              <a:rPr lang="en-GB" sz="900" dirty="0" err="1">
                <a:solidFill>
                  <a:schemeClr val="accent2"/>
                </a:solidFill>
                <a:latin typeface="Century Gothic" panose="020B0502020202020204" pitchFamily="34" charset="0"/>
              </a:rPr>
              <a:t>Ecma</a:t>
            </a:r>
            <a:r>
              <a:rPr lang="en-GB" sz="900" dirty="0">
                <a:solidFill>
                  <a:schemeClr val="accent2"/>
                </a:solidFill>
                <a:latin typeface="Century Gothic" panose="020B0502020202020204" pitchFamily="34" charset="0"/>
              </a:rPr>
              <a:t>, International</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Expert Group for Emergency Access (EGEA), </a:t>
            </a:r>
            <a:r>
              <a:rPr lang="en-GB" sz="900" dirty="0" err="1">
                <a:latin typeface="Century Gothic" panose="020B0502020202020204" pitchFamily="34" charset="0"/>
              </a:rPr>
              <a:t>Eurescom</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COST 273</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European Radiocommunications Committee (ERC), </a:t>
            </a:r>
            <a:r>
              <a:rPr lang="en-GB" sz="900" dirty="0">
                <a:latin typeface="Century Gothic" panose="020B0502020202020204" pitchFamily="34" charset="0"/>
              </a:rPr>
              <a:t>Fixed Mobile Convergence Alliance (FMCA), </a:t>
            </a:r>
            <a:r>
              <a:rPr lang="en-GB" sz="900" dirty="0">
                <a:solidFill>
                  <a:schemeClr val="accent2"/>
                </a:solidFill>
                <a:latin typeface="Century Gothic" panose="020B0502020202020204" pitchFamily="34" charset="0"/>
              </a:rPr>
              <a:t>GCF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Global TD-LTE Initiative (GTD)</a:t>
            </a:r>
            <a:r>
              <a:rPr lang="en-GB" sz="900" dirty="0">
                <a:latin typeface="Century Gothic" panose="020B0502020202020204" pitchFamily="34" charset="0"/>
              </a:rPr>
              <a:t>, GPS Industry Council, GSM Association, </a:t>
            </a:r>
            <a:r>
              <a:rPr lang="en-GB" sz="900" dirty="0" err="1">
                <a:solidFill>
                  <a:schemeClr val="accent2"/>
                </a:solidFill>
                <a:latin typeface="Century Gothic" panose="020B0502020202020204" pitchFamily="34" charset="0"/>
              </a:rPr>
              <a:t>HomeRF</a:t>
            </a:r>
            <a:r>
              <a:rPr lang="en-GB" sz="900" dirty="0">
                <a:solidFill>
                  <a:schemeClr val="accent2"/>
                </a:solidFill>
                <a:latin typeface="Century Gothic" panose="020B0502020202020204" pitchFamily="34" charset="0"/>
              </a:rPr>
              <a:t> Forum</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IDB Forum</a:t>
            </a:r>
            <a:r>
              <a:rPr lang="en-GB" sz="900" dirty="0">
                <a:latin typeface="Century Gothic" panose="020B0502020202020204" pitchFamily="34" charset="0"/>
              </a:rPr>
              <a:t>, IEEE, </a:t>
            </a:r>
            <a:r>
              <a:rPr lang="en-GB" sz="900" dirty="0">
                <a:solidFill>
                  <a:schemeClr val="accent2"/>
                </a:solidFill>
                <a:latin typeface="Century Gothic" panose="020B0502020202020204" pitchFamily="34" charset="0"/>
              </a:rPr>
              <a:t>Internet Engineering Task Force (IETF), </a:t>
            </a:r>
            <a:r>
              <a:rPr lang="en-GB" sz="900" dirty="0">
                <a:solidFill>
                  <a:schemeClr val="accent1"/>
                </a:solidFill>
                <a:latin typeface="Century Gothic" panose="020B0502020202020204" pitchFamily="34" charset="0"/>
              </a:rPr>
              <a:t>IrDA</a:t>
            </a:r>
            <a:r>
              <a:rPr lang="en-GB" sz="900" dirty="0">
                <a:latin typeface="Century Gothic" panose="020B0502020202020204" pitchFamily="34" charset="0"/>
              </a:rPr>
              <a:t>, International Multimedia </a:t>
            </a:r>
            <a:r>
              <a:rPr lang="en-GB" sz="900" dirty="0" err="1">
                <a:latin typeface="Century Gothic" panose="020B0502020202020204" pitchFamily="34" charset="0"/>
              </a:rPr>
              <a:t>Telecomunications</a:t>
            </a:r>
            <a:r>
              <a:rPr lang="en-GB" sz="900" dirty="0">
                <a:latin typeface="Century Gothic" panose="020B0502020202020204" pitchFamily="34" charset="0"/>
              </a:rPr>
              <a:t> Consortium (IMTC), </a:t>
            </a:r>
            <a:r>
              <a:rPr lang="en-GB" sz="900" dirty="0">
                <a:solidFill>
                  <a:schemeClr val="accent2"/>
                </a:solidFill>
                <a:latin typeface="Century Gothic" panose="020B0502020202020204" pitchFamily="34" charset="0"/>
              </a:rPr>
              <a:t>Internet Streaming Media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ISO-ITU expert group</a:t>
            </a:r>
            <a:r>
              <a:rPr lang="en-GB" sz="900" dirty="0">
                <a:latin typeface="Century Gothic" panose="020B0502020202020204" pitchFamily="34" charset="0"/>
              </a:rPr>
              <a:t>, ISO MPEG / JPEG, ITU-T SG2, </a:t>
            </a:r>
            <a:r>
              <a:rPr lang="en-GB" sz="900" dirty="0">
                <a:solidFill>
                  <a:schemeClr val="accent2"/>
                </a:solidFill>
                <a:latin typeface="Century Gothic" panose="020B0502020202020204" pitchFamily="34" charset="0"/>
              </a:rPr>
              <a:t>JAIN tm (</a:t>
            </a:r>
            <a:r>
              <a:rPr lang="en-GB" sz="900" dirty="0" err="1">
                <a:solidFill>
                  <a:schemeClr val="accent2"/>
                </a:solidFill>
                <a:latin typeface="Century Gothic" panose="020B0502020202020204" pitchFamily="34" charset="0"/>
              </a:rPr>
              <a:t>Javatm</a:t>
            </a:r>
            <a:r>
              <a:rPr lang="en-GB" sz="900" dirty="0">
                <a:solidFill>
                  <a:schemeClr val="accent2"/>
                </a:solidFill>
                <a:latin typeface="Century Gothic" panose="020B0502020202020204" pitchFamily="34" charset="0"/>
              </a:rPr>
              <a:t> APIs for Integrated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The Java Community Process (JCP), </a:t>
            </a:r>
            <a:r>
              <a:rPr lang="en-GB" sz="900" dirty="0">
                <a:latin typeface="Century Gothic" panose="020B0502020202020204" pitchFamily="34" charset="0"/>
              </a:rPr>
              <a:t>Liberty Alliance Project, </a:t>
            </a:r>
            <a:r>
              <a:rPr lang="en-GB" sz="900" dirty="0">
                <a:solidFill>
                  <a:schemeClr val="accent1"/>
                </a:solidFill>
                <a:latin typeface="Century Gothic" panose="020B0502020202020204" pitchFamily="34" charset="0"/>
              </a:rPr>
              <a:t>Metro Ethernet Forum (MEF)</a:t>
            </a:r>
            <a:r>
              <a:rPr lang="en-GB" sz="900" dirty="0">
                <a:latin typeface="Century Gothic" panose="020B0502020202020204" pitchFamily="34" charset="0"/>
              </a:rPr>
              <a:t>, NENA, </a:t>
            </a:r>
            <a:r>
              <a:rPr lang="en-GB" sz="900" dirty="0">
                <a:solidFill>
                  <a:schemeClr val="accent2"/>
                </a:solidFill>
                <a:latin typeface="Century Gothic" panose="020B0502020202020204" pitchFamily="34" charset="0"/>
              </a:rPr>
              <a:t>NGMN (Next Generation Mobile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oneM2M</a:t>
            </a:r>
            <a:r>
              <a:rPr lang="en-GB" sz="900" dirty="0">
                <a:latin typeface="Century Gothic" panose="020B0502020202020204" pitchFamily="34" charset="0"/>
              </a:rPr>
              <a:t>, OMA (Open Mobile Alliance ), </a:t>
            </a:r>
            <a:r>
              <a:rPr lang="en-GB" sz="900" dirty="0">
                <a:solidFill>
                  <a:schemeClr val="accent2"/>
                </a:solidFill>
                <a:latin typeface="Century Gothic" panose="020B0502020202020204" pitchFamily="34" charset="0"/>
              </a:rPr>
              <a:t>Open Networking Foundation (ONF),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Open IPTV Forum</a:t>
            </a:r>
            <a:r>
              <a:rPr lang="en-GB" sz="900" dirty="0">
                <a:latin typeface="Century Gothic" panose="020B0502020202020204" pitchFamily="34" charset="0"/>
              </a:rPr>
              <a:t>, Object Management Group (OMG), </a:t>
            </a:r>
            <a:r>
              <a:rPr lang="en-GB" sz="900" dirty="0">
                <a:solidFill>
                  <a:schemeClr val="accent2"/>
                </a:solidFill>
                <a:latin typeface="Century Gothic" panose="020B0502020202020204" pitchFamily="34" charset="0"/>
              </a:rPr>
              <a:t>PCS Type Certification Review Board (PTCRB)</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Portable Computer and Communications Association (PCCA)</a:t>
            </a:r>
            <a:r>
              <a:rPr lang="en-GB" sz="900" dirty="0">
                <a:latin typeface="Century Gothic" panose="020B0502020202020204" pitchFamily="34" charset="0"/>
              </a:rPr>
              <a:t>, Presence and Availability Management (PAM) Forum, </a:t>
            </a:r>
            <a:r>
              <a:rPr lang="en-GB" sz="900" dirty="0">
                <a:solidFill>
                  <a:schemeClr val="accent2"/>
                </a:solidFill>
                <a:latin typeface="Century Gothic" panose="020B0502020202020204" pitchFamily="34" charset="0"/>
              </a:rPr>
              <a:t>RSA Laboratories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SDR Forum</a:t>
            </a:r>
            <a:r>
              <a:rPr lang="en-GB" sz="900" dirty="0">
                <a:latin typeface="Century Gothic" panose="020B0502020202020204" pitchFamily="34" charset="0"/>
              </a:rPr>
              <a:t>, Sun Micro Systems Inc., Steerco, </a:t>
            </a:r>
            <a:r>
              <a:rPr lang="en-GB" sz="900" dirty="0" err="1">
                <a:solidFill>
                  <a:schemeClr val="accent2"/>
                </a:solidFill>
                <a:latin typeface="Century Gothic" panose="020B0502020202020204" pitchFamily="34" charset="0"/>
              </a:rPr>
              <a:t>SyncML</a:t>
            </a:r>
            <a:r>
              <a:rPr lang="en-GB" sz="900" dirty="0">
                <a:solidFill>
                  <a:schemeClr val="accent2"/>
                </a:solidFill>
                <a:latin typeface="Century Gothic" panose="020B0502020202020204" pitchFamily="34" charset="0"/>
              </a:rPr>
              <a:t> Initiative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Trusted Computing Group (TCG), </a:t>
            </a:r>
            <a:r>
              <a:rPr lang="en-GB" sz="900" dirty="0" err="1">
                <a:latin typeface="Century Gothic" panose="020B0502020202020204" pitchFamily="34" charset="0"/>
              </a:rPr>
              <a:t>TeleManagement</a:t>
            </a:r>
            <a:r>
              <a:rPr lang="en-GB" sz="900" dirty="0">
                <a:latin typeface="Century Gothic" panose="020B0502020202020204" pitchFamily="34" charset="0"/>
              </a:rPr>
              <a:t> Forum (TMF), TCCA, </a:t>
            </a:r>
            <a:r>
              <a:rPr lang="en-GB" sz="900" dirty="0">
                <a:solidFill>
                  <a:schemeClr val="accent1"/>
                </a:solidFill>
                <a:latin typeface="Century Gothic" panose="020B0502020202020204" pitchFamily="34" charset="0"/>
              </a:rPr>
              <a:t>TIA /TR45</a:t>
            </a:r>
            <a:r>
              <a:rPr lang="en-GB" sz="900" dirty="0">
                <a:latin typeface="Century Gothic" panose="020B0502020202020204" pitchFamily="34" charset="0"/>
              </a:rPr>
              <a:t>, TIA/TR47, </a:t>
            </a:r>
            <a:r>
              <a:rPr lang="en-GB" sz="900" dirty="0">
                <a:solidFill>
                  <a:schemeClr val="accent2"/>
                </a:solidFill>
                <a:latin typeface="Century Gothic" panose="020B0502020202020204" pitchFamily="34" charset="0"/>
              </a:rPr>
              <a:t>ITU</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TV-anytime Forum</a:t>
            </a:r>
            <a:r>
              <a:rPr lang="en-GB" sz="900" dirty="0">
                <a:latin typeface="Century Gothic" panose="020B0502020202020204" pitchFamily="34" charset="0"/>
              </a:rPr>
              <a:t>, Voice </a:t>
            </a:r>
            <a:r>
              <a:rPr lang="en-GB" sz="900" dirty="0" err="1">
                <a:latin typeface="Century Gothic" panose="020B0502020202020204" pitchFamily="34" charset="0"/>
              </a:rPr>
              <a:t>eXtensible</a:t>
            </a:r>
            <a:r>
              <a:rPr lang="en-GB" sz="900" dirty="0">
                <a:latin typeface="Century Gothic" panose="020B0502020202020204" pitchFamily="34" charset="0"/>
              </a:rPr>
              <a:t> Mark-up Language (VXML) Forum, </a:t>
            </a:r>
            <a:r>
              <a:rPr lang="en-GB" sz="900" dirty="0">
                <a:solidFill>
                  <a:schemeClr val="accent2"/>
                </a:solidFill>
                <a:latin typeface="Century Gothic" panose="020B0502020202020204" pitchFamily="34" charset="0"/>
              </a:rPr>
              <a:t>Wi-Fi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Wireless Broadband Alliance (WBA)</a:t>
            </a:r>
            <a:r>
              <a:rPr lang="en-GB" sz="900" dirty="0">
                <a:latin typeface="Century Gothic" panose="020B0502020202020204" pitchFamily="34" charset="0"/>
              </a:rPr>
              <a:t>, WLAN Smart Card Consortium, </a:t>
            </a:r>
            <a:r>
              <a:rPr lang="en-GB" sz="900" dirty="0">
                <a:solidFill>
                  <a:schemeClr val="accent2"/>
                </a:solidFill>
                <a:latin typeface="Century Gothic" panose="020B0502020202020204" pitchFamily="34" charset="0"/>
              </a:rPr>
              <a:t>Wireless World Research Forum (WWRF), </a:t>
            </a:r>
            <a:r>
              <a:rPr lang="en-GB" sz="900" dirty="0">
                <a:solidFill>
                  <a:schemeClr val="accent1"/>
                </a:solidFill>
                <a:latin typeface="Century Gothic" panose="020B0502020202020204" pitchFamily="34" charset="0"/>
              </a:rPr>
              <a:t>World Wide Web Consortium (W3C)</a:t>
            </a:r>
          </a:p>
          <a:p>
            <a:pPr algn="just"/>
            <a:endParaRPr lang="en-GB" sz="900" dirty="0">
              <a:solidFill>
                <a:schemeClr val="accent1"/>
              </a:solidFill>
              <a:latin typeface="Century Gothic" panose="020B0502020202020204" pitchFamily="34" charset="0"/>
            </a:endParaRPr>
          </a:p>
          <a:p>
            <a:pPr algn="r"/>
            <a:r>
              <a:rPr lang="en-GB" sz="600" dirty="0">
                <a:latin typeface="Century Gothic" panose="020B0502020202020204" pitchFamily="34" charset="0"/>
              </a:rPr>
              <a:t>(Source: extract from </a:t>
            </a:r>
            <a:r>
              <a:rPr lang="en-GB" sz="600" dirty="0">
                <a:latin typeface="Century Gothic" panose="020B0502020202020204" pitchFamily="34" charset="0"/>
                <a:hlinkClick r:id="rId7"/>
              </a:rPr>
              <a:t>https://www.3gpp.org/about-3gpp/15-bodies-with-which-3gpp-has</a:t>
            </a:r>
            <a:r>
              <a:rPr lang="en-GB" sz="600" dirty="0">
                <a:latin typeface="Century Gothic" panose="020B0502020202020204" pitchFamily="34"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1999333" y="3538047"/>
            <a:ext cx="894521" cy="40750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700+ </a:t>
            </a:r>
            <a:r>
              <a:rPr lang="en-GB" sz="1000" dirty="0"/>
              <a:t>companies</a:t>
            </a:r>
            <a:endParaRPr lang="en-GB"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E3A5F5DF-08D8-42E3-8648-C9CB520D5D84}"/>
              </a:ext>
            </a:extLst>
          </p:cNvPr>
          <p:cNvSpPr txBox="1">
            <a:spLocks/>
          </p:cNvSpPr>
          <p:nvPr/>
        </p:nvSpPr>
        <p:spPr bwMode="auto">
          <a:xfrm>
            <a:off x="468990" y="1920052"/>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entury Gothic" panose="020B0502020202020204" pitchFamily="34" charset="0"/>
              </a:rPr>
              <a:t>The TSGs prepare, approve and maintain the 3GPP Technical Specifications and Technical Reports.</a:t>
            </a:r>
          </a:p>
          <a:p>
            <a:r>
              <a:rPr lang="en-GB" sz="1600" dirty="0">
                <a:latin typeface="Century Gothic" panose="020B0502020202020204" pitchFamily="34" charset="0"/>
              </a:rPr>
              <a:t>They are responsible for the detailed time frame and management of the work’s progress;</a:t>
            </a:r>
          </a:p>
          <a:p>
            <a:pPr lvl="1"/>
            <a:r>
              <a:rPr lang="en-GB" sz="1200" dirty="0">
                <a:latin typeface="Century Gothic" panose="020B0502020202020204" pitchFamily="34" charset="0"/>
              </a:rPr>
              <a:t>Management of work items;</a:t>
            </a:r>
          </a:p>
          <a:p>
            <a:pPr lvl="1"/>
            <a:r>
              <a:rPr lang="en-GB" sz="1200" dirty="0">
                <a:latin typeface="Century Gothic" panose="020B0502020202020204" pitchFamily="34" charset="0"/>
              </a:rPr>
              <a:t>Technical Co-ordination;</a:t>
            </a:r>
          </a:p>
          <a:p>
            <a:pPr lvl="1"/>
            <a:r>
              <a:rPr lang="en-GB" sz="1200" dirty="0">
                <a:latin typeface="Century Gothic" panose="020B0502020202020204" pitchFamily="34" charset="0"/>
              </a:rPr>
              <a:t>Proposal and approval of work items within the agreed scope and terms of reference of the TSG</a:t>
            </a:r>
          </a:p>
          <a:p>
            <a:r>
              <a:rPr lang="en-GB" sz="1600" dirty="0">
                <a:latin typeface="Century Gothic" panose="020B0502020202020204" pitchFamily="34" charset="0"/>
              </a:rPr>
              <a:t>The TSG Chairman is responsible for the overall management of the technical work within the TSG and its Working Groups. </a:t>
            </a:r>
          </a:p>
          <a:p>
            <a:r>
              <a:rPr lang="en-GB" sz="1600" dirty="0">
                <a:latin typeface="Century Gothic" panose="020B0502020202020204" pitchFamily="34" charset="0"/>
              </a:rPr>
              <a:t>The WG Chairman is responsible for the overall management of the technical work within the WG and its sub-groups.</a:t>
            </a:r>
          </a:p>
        </p:txBody>
      </p:sp>
      <p:sp>
        <p:nvSpPr>
          <p:cNvPr id="19" name="Title 1">
            <a:extLst>
              <a:ext uri="{FF2B5EF4-FFF2-40B4-BE49-F238E27FC236}">
                <a16:creationId xmlns:a16="http://schemas.microsoft.com/office/drawing/2014/main" id="{1413E06A-0E6A-44FC-A647-7095B652F5F1}"/>
              </a:ext>
            </a:extLst>
          </p:cNvPr>
          <p:cNvSpPr>
            <a:spLocks noGrp="1"/>
          </p:cNvSpPr>
          <p:nvPr>
            <p:ph type="title"/>
          </p:nvPr>
        </p:nvSpPr>
        <p:spPr>
          <a:xfrm>
            <a:off x="555625" y="82550"/>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dirty="0"/>
              <a:t>Specification Groups</a:t>
            </a:r>
          </a:p>
        </p:txBody>
      </p:sp>
      <p:pic>
        <p:nvPicPr>
          <p:cNvPr id="2" name="Picture 1">
            <a:extLst>
              <a:ext uri="{FF2B5EF4-FFF2-40B4-BE49-F238E27FC236}">
                <a16:creationId xmlns:a16="http://schemas.microsoft.com/office/drawing/2014/main" id="{42C4B8FA-08B9-40E4-A769-FA5D4A1043D3}"/>
              </a:ext>
            </a:extLst>
          </p:cNvPr>
          <p:cNvPicPr>
            <a:picLocks noChangeAspect="1"/>
          </p:cNvPicPr>
          <p:nvPr/>
        </p:nvPicPr>
        <p:blipFill>
          <a:blip r:embed="rId4"/>
          <a:stretch>
            <a:fillRect/>
          </a:stretch>
        </p:blipFill>
        <p:spPr>
          <a:xfrm>
            <a:off x="6286051" y="1286555"/>
            <a:ext cx="5742534" cy="4881154"/>
          </a:xfrm>
          <a:prstGeom prst="rect">
            <a:avLst/>
          </a:prstGeom>
        </p:spPr>
      </p:pic>
      <p:sp>
        <p:nvSpPr>
          <p:cNvPr id="3" name="Oval 2">
            <a:extLst>
              <a:ext uri="{FF2B5EF4-FFF2-40B4-BE49-F238E27FC236}">
                <a16:creationId xmlns:a16="http://schemas.microsoft.com/office/drawing/2014/main" id="{2D9A533E-9972-4ECF-BA03-C6A1224CD3A5}"/>
              </a:ext>
            </a:extLst>
          </p:cNvPr>
          <p:cNvSpPr/>
          <p:nvPr/>
        </p:nvSpPr>
        <p:spPr bwMode="auto">
          <a:xfrm>
            <a:off x="10241280" y="4709024"/>
            <a:ext cx="1950720" cy="705393"/>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44BFF-3F87-42A4-B131-1BED3942F252}"/>
              </a:ext>
            </a:extLst>
          </p:cNvPr>
          <p:cNvSpPr>
            <a:spLocks noGrp="1"/>
          </p:cNvSpPr>
          <p:nvPr>
            <p:ph type="title"/>
          </p:nvPr>
        </p:nvSpPr>
        <p:spPr/>
        <p:txBody>
          <a:bodyPr/>
          <a:lstStyle/>
          <a:p>
            <a:r>
              <a:rPr lang="sv-SE" dirty="0"/>
              <a:t>Operators in SA5 </a:t>
            </a:r>
            <a:br>
              <a:rPr lang="sv-SE" dirty="0"/>
            </a:br>
            <a:r>
              <a:rPr lang="sv-SE" sz="2400" dirty="0"/>
              <a:t>(attending the May SA5#137e meeting)</a:t>
            </a:r>
            <a:endParaRPr lang="en-GB" sz="2400" dirty="0"/>
          </a:p>
        </p:txBody>
      </p:sp>
      <p:sp>
        <p:nvSpPr>
          <p:cNvPr id="3" name="Content Placeholder 2">
            <a:extLst>
              <a:ext uri="{FF2B5EF4-FFF2-40B4-BE49-F238E27FC236}">
                <a16:creationId xmlns:a16="http://schemas.microsoft.com/office/drawing/2014/main" id="{E153C386-BD96-4FD5-A9C7-981A284B6828}"/>
              </a:ext>
            </a:extLst>
          </p:cNvPr>
          <p:cNvSpPr>
            <a:spLocks noGrp="1"/>
          </p:cNvSpPr>
          <p:nvPr>
            <p:ph idx="1"/>
          </p:nvPr>
        </p:nvSpPr>
        <p:spPr>
          <a:xfrm>
            <a:off x="781812" y="1786382"/>
            <a:ext cx="3887724" cy="4775962"/>
          </a:xfrm>
        </p:spPr>
        <p:txBody>
          <a:bodyPr/>
          <a:lstStyle/>
          <a:p>
            <a:pPr lvl="1"/>
            <a:r>
              <a:rPr lang="en-GB" sz="2800" dirty="0"/>
              <a:t>AT&amp;T</a:t>
            </a:r>
          </a:p>
          <a:p>
            <a:pPr lvl="1"/>
            <a:r>
              <a:rPr lang="en-GB" sz="2800" dirty="0"/>
              <a:t>China Mobile</a:t>
            </a:r>
          </a:p>
          <a:p>
            <a:pPr lvl="1"/>
            <a:r>
              <a:rPr lang="en-GB" sz="2800" dirty="0"/>
              <a:t>China Telecom</a:t>
            </a:r>
          </a:p>
          <a:p>
            <a:pPr lvl="1"/>
            <a:r>
              <a:rPr lang="en-GB" sz="2800" dirty="0"/>
              <a:t>China Unicom</a:t>
            </a:r>
          </a:p>
          <a:p>
            <a:pPr lvl="1"/>
            <a:r>
              <a:rPr lang="en-GB" sz="2800" dirty="0"/>
              <a:t>Deutsche Telecom</a:t>
            </a:r>
          </a:p>
          <a:p>
            <a:pPr lvl="1"/>
            <a:r>
              <a:rPr lang="en-GB" sz="2800" dirty="0"/>
              <a:t>KDDI</a:t>
            </a:r>
          </a:p>
          <a:p>
            <a:pPr lvl="1"/>
            <a:r>
              <a:rPr lang="en-GB" sz="2800" dirty="0"/>
              <a:t>KPN/TNO</a:t>
            </a:r>
          </a:p>
          <a:p>
            <a:pPr lvl="1"/>
            <a:endParaRPr lang="en-GB" sz="2800" dirty="0"/>
          </a:p>
          <a:p>
            <a:pPr lvl="1"/>
            <a:endParaRPr lang="en-GB" dirty="0"/>
          </a:p>
          <a:p>
            <a:pPr lvl="1"/>
            <a:endParaRPr lang="en-GB" dirty="0"/>
          </a:p>
        </p:txBody>
      </p:sp>
      <p:sp>
        <p:nvSpPr>
          <p:cNvPr id="4" name="Content Placeholder 2">
            <a:extLst>
              <a:ext uri="{FF2B5EF4-FFF2-40B4-BE49-F238E27FC236}">
                <a16:creationId xmlns:a16="http://schemas.microsoft.com/office/drawing/2014/main" id="{7D288A6E-A4FA-4312-ADA7-728B4C8B6968}"/>
              </a:ext>
            </a:extLst>
          </p:cNvPr>
          <p:cNvSpPr txBox="1">
            <a:spLocks/>
          </p:cNvSpPr>
          <p:nvPr/>
        </p:nvSpPr>
        <p:spPr bwMode="auto">
          <a:xfrm>
            <a:off x="6188964" y="1786382"/>
            <a:ext cx="4155948" cy="412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lvl="1"/>
            <a:r>
              <a:rPr lang="en-GB" sz="2800" dirty="0"/>
              <a:t>Orange</a:t>
            </a:r>
          </a:p>
          <a:p>
            <a:pPr lvl="1"/>
            <a:r>
              <a:rPr lang="en-GB" sz="2800" dirty="0"/>
              <a:t>T-Mobile USA</a:t>
            </a:r>
          </a:p>
          <a:p>
            <a:pPr lvl="1"/>
            <a:r>
              <a:rPr lang="en-GB" sz="2800" dirty="0"/>
              <a:t>Telecom Italia</a:t>
            </a:r>
          </a:p>
          <a:p>
            <a:pPr lvl="1"/>
            <a:r>
              <a:rPr lang="en-GB" sz="2800" dirty="0"/>
              <a:t>Telefonica</a:t>
            </a:r>
          </a:p>
          <a:p>
            <a:pPr lvl="1"/>
            <a:r>
              <a:rPr lang="en-GB" sz="2800" dirty="0"/>
              <a:t>U S Cellular</a:t>
            </a:r>
          </a:p>
          <a:p>
            <a:pPr lvl="1"/>
            <a:r>
              <a:rPr lang="en-GB" sz="2800" dirty="0"/>
              <a:t>Verizon</a:t>
            </a:r>
          </a:p>
          <a:p>
            <a:pPr lvl="1"/>
            <a:r>
              <a:rPr lang="en-GB" sz="2800" dirty="0"/>
              <a:t>Vodafone</a:t>
            </a:r>
            <a:endParaRPr lang="en-GB" sz="2800" kern="0" dirty="0"/>
          </a:p>
        </p:txBody>
      </p:sp>
    </p:spTree>
    <p:extLst>
      <p:ext uri="{BB962C8B-B14F-4D97-AF65-F5344CB8AC3E}">
        <p14:creationId xmlns:p14="http://schemas.microsoft.com/office/powerpoint/2010/main" val="34500195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id="{41B4A64F-2F17-458D-856B-9777ACFB7CA4}"/>
              </a:ext>
            </a:extLst>
          </p:cNvPr>
          <p:cNvSpPr>
            <a:spLocks noChangeArrowheads="1"/>
          </p:cNvSpPr>
          <p:nvPr/>
        </p:nvSpPr>
        <p:spPr bwMode="auto">
          <a:xfrm>
            <a:off x="725488" y="203200"/>
            <a:ext cx="68262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US" altLang="en-US" sz="4200" dirty="0">
                <a:solidFill>
                  <a:srgbClr val="FF0000"/>
                </a:solidFill>
                <a:latin typeface="+mj-lt"/>
                <a:ea typeface="+mj-ea"/>
                <a:cs typeface="+mj-cs"/>
              </a:rPr>
              <a:t>3GPP 5G Timeline</a:t>
            </a:r>
          </a:p>
        </p:txBody>
      </p:sp>
      <p:sp>
        <p:nvSpPr>
          <p:cNvPr id="13314" name="Rectangle 2">
            <a:extLst>
              <a:ext uri="{FF2B5EF4-FFF2-40B4-BE49-F238E27FC236}">
                <a16:creationId xmlns:a16="http://schemas.microsoft.com/office/drawing/2014/main" id="{C80AF7F6-85B4-4E3B-9EBC-7ED04555951C}"/>
              </a:ext>
            </a:extLst>
          </p:cNvPr>
          <p:cNvSpPr>
            <a:spLocks noChangeArrowheads="1"/>
          </p:cNvSpPr>
          <p:nvPr/>
        </p:nvSpPr>
        <p:spPr bwMode="auto">
          <a:xfrm>
            <a:off x="725488" y="2166938"/>
            <a:ext cx="8302625" cy="4165600"/>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Release timing</a:t>
            </a: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Phases for the normative 5G work:</a:t>
            </a:r>
            <a:endParaRPr lang="en-US" sz="2000" dirty="0">
              <a:solidFill>
                <a:srgbClr val="40404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Normally planned as 18-month cycles. Pandemic =&gt; 2 years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1 (Rel-15) addresses the more urgent subset for commercial deployments</a:t>
            </a:r>
            <a:endParaRPr lang="en-US" sz="1400" dirty="0">
              <a:solidFill>
                <a:srgbClr val="00000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2 (Rel-16) Completes the 3GPP IMT 2020 submission (ITU-R) and addresses all identified use cases &amp; requirements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Release 17 and Release 18 are 5G Releases too…</a:t>
            </a:r>
          </a:p>
          <a:p>
            <a:pPr marL="742950" indent="-282575">
              <a:lnSpc>
                <a:spcPct val="80000"/>
              </a:lnSpc>
              <a:spcBef>
                <a:spcPts val="6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p:txBody>
      </p:sp>
      <p:pic>
        <p:nvPicPr>
          <p:cNvPr id="25604" name="Picture 14">
            <a:extLst>
              <a:ext uri="{FF2B5EF4-FFF2-40B4-BE49-F238E27FC236}">
                <a16:creationId xmlns:a16="http://schemas.microsoft.com/office/drawing/2014/main" id="{F1FB4291-BC19-4B51-8D18-F5F3EC4D91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2330" y="127000"/>
            <a:ext cx="17843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BA453310-7A09-487A-945F-511054364943}"/>
              </a:ext>
            </a:extLst>
          </p:cNvPr>
          <p:cNvGrpSpPr/>
          <p:nvPr/>
        </p:nvGrpSpPr>
        <p:grpSpPr>
          <a:xfrm>
            <a:off x="334565" y="2641882"/>
            <a:ext cx="11522869" cy="560697"/>
            <a:chOff x="725488" y="3227821"/>
            <a:chExt cx="11522869" cy="560697"/>
          </a:xfrm>
        </p:grpSpPr>
        <p:sp>
          <p:nvSpPr>
            <p:cNvPr id="20" name="Right Arrow 13">
              <a:extLst>
                <a:ext uri="{FF2B5EF4-FFF2-40B4-BE49-F238E27FC236}">
                  <a16:creationId xmlns:a16="http://schemas.microsoft.com/office/drawing/2014/main" id="{D85EE6C5-7C9B-4C96-BA31-0ACB8F37DE55}"/>
                </a:ext>
              </a:extLst>
            </p:cNvPr>
            <p:cNvSpPr/>
            <p:nvPr/>
          </p:nvSpPr>
          <p:spPr bwMode="auto">
            <a:xfrm>
              <a:off x="9246394" y="3268828"/>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18</a:t>
              </a:r>
            </a:p>
          </p:txBody>
        </p:sp>
        <p:sp>
          <p:nvSpPr>
            <p:cNvPr id="14" name="Right Arrow 13">
              <a:extLst>
                <a:ext uri="{FF2B5EF4-FFF2-40B4-BE49-F238E27FC236}">
                  <a16:creationId xmlns:a16="http://schemas.microsoft.com/office/drawing/2014/main" id="{1A89BBC6-C0D2-4CC2-B6D7-DEDF34F29CFA}"/>
                </a:ext>
              </a:extLst>
            </p:cNvPr>
            <p:cNvSpPr/>
            <p:nvPr/>
          </p:nvSpPr>
          <p:spPr bwMode="auto">
            <a:xfrm>
              <a:off x="6400800" y="3272580"/>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17</a:t>
              </a:r>
            </a:p>
          </p:txBody>
        </p:sp>
        <p:sp>
          <p:nvSpPr>
            <p:cNvPr id="25609" name="Rectangle 9">
              <a:extLst>
                <a:ext uri="{FF2B5EF4-FFF2-40B4-BE49-F238E27FC236}">
                  <a16:creationId xmlns:a16="http://schemas.microsoft.com/office/drawing/2014/main" id="{52F9F4B1-8D84-4735-9E0C-B8C8D0359A7F}"/>
                </a:ext>
              </a:extLst>
            </p:cNvPr>
            <p:cNvSpPr>
              <a:spLocks noChangeArrowheads="1"/>
            </p:cNvSpPr>
            <p:nvPr/>
          </p:nvSpPr>
          <p:spPr bwMode="auto">
            <a:xfrm>
              <a:off x="1855788" y="3269354"/>
              <a:ext cx="765175" cy="2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lnSpc>
                  <a:spcPct val="90000"/>
                </a:lnSpc>
                <a:spcBef>
                  <a:spcPts val="1000"/>
                </a:spcBef>
                <a:buBlip>
                  <a:blip r:embed="rId3"/>
                </a:buBlip>
                <a:tabLst>
                  <a:tab pos="4572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solidFill>
                    <a:srgbClr val="FFFFFF"/>
                  </a:solidFill>
                  <a:latin typeface="Century Gothic" panose="020B0502020202020204" pitchFamily="34" charset="0"/>
                  <a:ea typeface="DejaVu Sans"/>
                  <a:cs typeface="DejaVu Sans"/>
                </a:rPr>
                <a:t>5G Study</a:t>
              </a:r>
            </a:p>
          </p:txBody>
        </p:sp>
        <p:sp>
          <p:nvSpPr>
            <p:cNvPr id="13" name="Right Arrow 12">
              <a:extLst>
                <a:ext uri="{FF2B5EF4-FFF2-40B4-BE49-F238E27FC236}">
                  <a16:creationId xmlns:a16="http://schemas.microsoft.com/office/drawing/2014/main" id="{73F241CA-66FE-4FEC-8309-D8649E3B0849}"/>
                </a:ext>
              </a:extLst>
            </p:cNvPr>
            <p:cNvSpPr/>
            <p:nvPr/>
          </p:nvSpPr>
          <p:spPr bwMode="auto">
            <a:xfrm>
              <a:off x="3516313" y="3272580"/>
              <a:ext cx="3098800"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16</a:t>
              </a:r>
            </a:p>
          </p:txBody>
        </p:sp>
        <p:sp>
          <p:nvSpPr>
            <p:cNvPr id="2" name="Right Arrow 1">
              <a:extLst>
                <a:ext uri="{FF2B5EF4-FFF2-40B4-BE49-F238E27FC236}">
                  <a16:creationId xmlns:a16="http://schemas.microsoft.com/office/drawing/2014/main" id="{69E695CA-A3D8-4104-8394-14F99B4B96BF}"/>
                </a:ext>
              </a:extLst>
            </p:cNvPr>
            <p:cNvSpPr/>
            <p:nvPr/>
          </p:nvSpPr>
          <p:spPr bwMode="auto">
            <a:xfrm>
              <a:off x="725488" y="3272580"/>
              <a:ext cx="3084512"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15</a:t>
              </a:r>
            </a:p>
          </p:txBody>
        </p:sp>
        <p:sp>
          <p:nvSpPr>
            <p:cNvPr id="28682" name="Rectangle 8">
              <a:extLst>
                <a:ext uri="{FF2B5EF4-FFF2-40B4-BE49-F238E27FC236}">
                  <a16:creationId xmlns:a16="http://schemas.microsoft.com/office/drawing/2014/main" id="{D1F2DE32-7319-4E05-AD83-42C7498698E5}"/>
                </a:ext>
              </a:extLst>
            </p:cNvPr>
            <p:cNvSpPr>
              <a:spLocks noChangeArrowheads="1"/>
            </p:cNvSpPr>
            <p:nvPr/>
          </p:nvSpPr>
          <p:spPr bwMode="auto">
            <a:xfrm>
              <a:off x="5848350" y="3524993"/>
              <a:ext cx="9207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2</a:t>
              </a:r>
            </a:p>
          </p:txBody>
        </p:sp>
        <p:pic>
          <p:nvPicPr>
            <p:cNvPr id="25616" name="Picture 17">
              <a:extLst>
                <a:ext uri="{FF2B5EF4-FFF2-40B4-BE49-F238E27FC236}">
                  <a16:creationId xmlns:a16="http://schemas.microsoft.com/office/drawing/2014/main" id="{7C9AF9FA-4A8F-4D40-AAE2-5F876F0D7D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03132" y="3227821"/>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8">
              <a:extLst>
                <a:ext uri="{FF2B5EF4-FFF2-40B4-BE49-F238E27FC236}">
                  <a16:creationId xmlns:a16="http://schemas.microsoft.com/office/drawing/2014/main" id="{31D01120-2293-4F67-A1AD-0C5FF1472CE9}"/>
                </a:ext>
              </a:extLst>
            </p:cNvPr>
            <p:cNvSpPr>
              <a:spLocks noChangeArrowheads="1"/>
            </p:cNvSpPr>
            <p:nvPr/>
          </p:nvSpPr>
          <p:spPr bwMode="auto">
            <a:xfrm>
              <a:off x="3048000" y="3531343"/>
              <a:ext cx="92075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1</a:t>
              </a:r>
            </a:p>
          </p:txBody>
        </p:sp>
        <p:pic>
          <p:nvPicPr>
            <p:cNvPr id="25618" name="Picture 19">
              <a:extLst>
                <a:ext uri="{FF2B5EF4-FFF2-40B4-BE49-F238E27FC236}">
                  <a16:creationId xmlns:a16="http://schemas.microsoft.com/office/drawing/2014/main" id="{545D589B-07FE-45E8-B56D-C6ED5A804E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2781" y="3235508"/>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a:extLst>
              <a:ext uri="{FF2B5EF4-FFF2-40B4-BE49-F238E27FC236}">
                <a16:creationId xmlns:a16="http://schemas.microsoft.com/office/drawing/2014/main" id="{B3D2E33C-872B-41D3-9C83-F3200CF2CA15}"/>
              </a:ext>
            </a:extLst>
          </p:cNvPr>
          <p:cNvSpPr txBox="1"/>
          <p:nvPr/>
        </p:nvSpPr>
        <p:spPr>
          <a:xfrm>
            <a:off x="8524020" y="3202579"/>
            <a:ext cx="1008185" cy="292388"/>
          </a:xfrm>
          <a:prstGeom prst="rect">
            <a:avLst/>
          </a:prstGeom>
          <a:noFill/>
        </p:spPr>
        <p:txBody>
          <a:bodyPr wrap="square" rtlCol="0">
            <a:spAutoFit/>
          </a:bodyPr>
          <a:lstStyle/>
          <a:p>
            <a:r>
              <a:rPr lang="sv-SE" dirty="0">
                <a:solidFill>
                  <a:srgbClr val="FF0000"/>
                </a:solidFill>
              </a:rPr>
              <a:t>03/2022</a:t>
            </a:r>
            <a:endParaRPr lang="en-GB" dirty="0">
              <a:solidFill>
                <a:srgbClr val="FF0000"/>
              </a:solidFill>
            </a:endParaRPr>
          </a:p>
        </p:txBody>
      </p:sp>
      <p:sp>
        <p:nvSpPr>
          <p:cNvPr id="16" name="TextBox 15">
            <a:extLst>
              <a:ext uri="{FF2B5EF4-FFF2-40B4-BE49-F238E27FC236}">
                <a16:creationId xmlns:a16="http://schemas.microsoft.com/office/drawing/2014/main" id="{F6F07A3D-3DA7-411C-9E87-05786A324109}"/>
              </a:ext>
            </a:extLst>
          </p:cNvPr>
          <p:cNvSpPr txBox="1"/>
          <p:nvPr/>
        </p:nvSpPr>
        <p:spPr>
          <a:xfrm>
            <a:off x="5784589" y="3177179"/>
            <a:ext cx="1008185" cy="292388"/>
          </a:xfrm>
          <a:prstGeom prst="rect">
            <a:avLst/>
          </a:prstGeom>
          <a:noFill/>
        </p:spPr>
        <p:txBody>
          <a:bodyPr wrap="square" rtlCol="0">
            <a:spAutoFit/>
          </a:bodyPr>
          <a:lstStyle/>
          <a:p>
            <a:r>
              <a:rPr lang="sv-SE" dirty="0">
                <a:solidFill>
                  <a:srgbClr val="FF0000"/>
                </a:solidFill>
              </a:rPr>
              <a:t>06/2020</a:t>
            </a:r>
            <a:endParaRPr lang="en-GB" dirty="0">
              <a:solidFill>
                <a:srgbClr val="FF0000"/>
              </a:solidFill>
            </a:endParaRPr>
          </a:p>
        </p:txBody>
      </p:sp>
      <p:sp>
        <p:nvSpPr>
          <p:cNvPr id="17" name="TextBox 16">
            <a:extLst>
              <a:ext uri="{FF2B5EF4-FFF2-40B4-BE49-F238E27FC236}">
                <a16:creationId xmlns:a16="http://schemas.microsoft.com/office/drawing/2014/main" id="{2F313FA2-45A6-4496-8A85-1C52C0876644}"/>
              </a:ext>
            </a:extLst>
          </p:cNvPr>
          <p:cNvSpPr txBox="1"/>
          <p:nvPr/>
        </p:nvSpPr>
        <p:spPr>
          <a:xfrm>
            <a:off x="2960565" y="3202579"/>
            <a:ext cx="1008185" cy="292388"/>
          </a:xfrm>
          <a:prstGeom prst="rect">
            <a:avLst/>
          </a:prstGeom>
          <a:noFill/>
        </p:spPr>
        <p:txBody>
          <a:bodyPr wrap="square" rtlCol="0">
            <a:spAutoFit/>
          </a:bodyPr>
          <a:lstStyle/>
          <a:p>
            <a:r>
              <a:rPr lang="sv-SE" dirty="0">
                <a:solidFill>
                  <a:srgbClr val="FF0000"/>
                </a:solidFill>
              </a:rPr>
              <a:t>06/2018</a:t>
            </a:r>
            <a:endParaRPr lang="en-GB" dirty="0">
              <a:solidFill>
                <a:srgbClr val="FF0000"/>
              </a:solidFill>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660" y="2173291"/>
            <a:ext cx="1094759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altLang="zh-CN" sz="3600" b="1" kern="1200" dirty="0">
                <a:latin typeface="Calibri Light" panose="020F0302020204030204"/>
              </a:rPr>
              <a:t>3GPP SA5 Autonomous Network related work</a:t>
            </a:r>
            <a:endParaRPr lang="zh-CN" altLang="en-US" sz="3600" b="1" kern="1200" dirty="0">
              <a:latin typeface="Calibri Light" panose="020F0302020204030204"/>
            </a:endParaRPr>
          </a:p>
        </p:txBody>
      </p:sp>
    </p:spTree>
    <p:extLst>
      <p:ext uri="{BB962C8B-B14F-4D97-AF65-F5344CB8AC3E}">
        <p14:creationId xmlns:p14="http://schemas.microsoft.com/office/powerpoint/2010/main" val="64399135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2" y="30839"/>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4000" kern="1200" dirty="0"/>
              <a:t>Overview of 3GPP SA5 OAM Rel-17 WIs/SIs</a:t>
            </a:r>
            <a:endParaRPr lang="zh-CN" altLang="en-US" sz="4000" kern="1200" dirty="0"/>
          </a:p>
        </p:txBody>
      </p:sp>
      <p:pic>
        <p:nvPicPr>
          <p:cNvPr id="3" name="图片 2"/>
          <p:cNvPicPr>
            <a:picLocks noChangeAspect="1"/>
          </p:cNvPicPr>
          <p:nvPr/>
        </p:nvPicPr>
        <p:blipFill>
          <a:blip r:embed="rId2"/>
          <a:stretch>
            <a:fillRect/>
          </a:stretch>
        </p:blipFill>
        <p:spPr>
          <a:xfrm>
            <a:off x="702967" y="1173839"/>
            <a:ext cx="10691866" cy="5065998"/>
          </a:xfrm>
          <a:prstGeom prst="rect">
            <a:avLst/>
          </a:prstGeom>
        </p:spPr>
      </p:pic>
      <p:sp>
        <p:nvSpPr>
          <p:cNvPr id="4" name="圆角矩形 3"/>
          <p:cNvSpPr/>
          <p:nvPr/>
        </p:nvSpPr>
        <p:spPr bwMode="auto">
          <a:xfrm>
            <a:off x="5576836" y="3145134"/>
            <a:ext cx="5868502" cy="200467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 name="圆角矩形 8"/>
          <p:cNvSpPr/>
          <p:nvPr/>
        </p:nvSpPr>
        <p:spPr bwMode="auto">
          <a:xfrm>
            <a:off x="592722" y="5104562"/>
            <a:ext cx="4958862" cy="246185"/>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0" name="圆角矩形 9"/>
          <p:cNvSpPr/>
          <p:nvPr/>
        </p:nvSpPr>
        <p:spPr bwMode="auto">
          <a:xfrm>
            <a:off x="592722" y="5809621"/>
            <a:ext cx="4958862" cy="370115"/>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 name="Rectangle: Rounded Corners 4">
            <a:extLst>
              <a:ext uri="{FF2B5EF4-FFF2-40B4-BE49-F238E27FC236}">
                <a16:creationId xmlns:a16="http://schemas.microsoft.com/office/drawing/2014/main" id="{A9B4C59C-E27B-4E86-A0D9-A818907DF28B}"/>
              </a:ext>
            </a:extLst>
          </p:cNvPr>
          <p:cNvSpPr/>
          <p:nvPr/>
        </p:nvSpPr>
        <p:spPr bwMode="auto">
          <a:xfrm>
            <a:off x="5576836" y="1708189"/>
            <a:ext cx="5817997" cy="1436945"/>
          </a:xfrm>
          <a:prstGeom prst="roundRect">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19823648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151404</TotalTime>
  <Words>2383</Words>
  <Application>Microsoft Office PowerPoint</Application>
  <PresentationFormat>Widescreen</PresentationFormat>
  <Paragraphs>239</Paragraphs>
  <Slides>22</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Arial</vt:lpstr>
      <vt:lpstr>Calibri</vt:lpstr>
      <vt:lpstr>Calibri Light</vt:lpstr>
      <vt:lpstr>Century Gothic</vt:lpstr>
      <vt:lpstr>Times New Roman</vt:lpstr>
      <vt:lpstr>Office Theme</vt:lpstr>
      <vt:lpstr>文档</vt:lpstr>
      <vt:lpstr>   3GPP SA5 standardization work related to autonomous networks </vt:lpstr>
      <vt:lpstr>Contents</vt:lpstr>
      <vt:lpstr>3GPP &amp; SA5 Introduction</vt:lpstr>
      <vt:lpstr>3GPP standards eco-system </vt:lpstr>
      <vt:lpstr>Specification Groups</vt:lpstr>
      <vt:lpstr>Operators in SA5  (attending the May SA5#137e meeting)</vt:lpstr>
      <vt:lpstr>PowerPoint Presentation</vt:lpstr>
      <vt:lpstr>3GPP SA5 Autonomous Network related work</vt:lpstr>
      <vt:lpstr>Overview of 3GPP SA5 OAM Rel-17 WIs/SIs</vt:lpstr>
      <vt:lpstr>PowerPoint Presentation</vt:lpstr>
      <vt:lpstr>Definition and concept - Intent driven management (draft TS 28.312)</vt:lpstr>
      <vt:lpstr>PowerPoint Presentation</vt:lpstr>
      <vt:lpstr>Definition and concept - Control loops (TS 28.535) </vt:lpstr>
      <vt:lpstr>Closed control loop governance and monitoring  (TS 28.535)</vt:lpstr>
      <vt:lpstr>PowerPoint Presentation</vt:lpstr>
      <vt:lpstr>PowerPoint Presentation</vt:lpstr>
      <vt:lpstr>5G SON (Self Organizing Networks) (TS 28.313 / 28.541)</vt:lpstr>
      <vt:lpstr>PowerPoint Presentation</vt:lpstr>
      <vt:lpstr>Definition and concept – draft TS 28.100</vt:lpstr>
      <vt:lpstr>3GPP SA5 External collaboration on E2E network slicing</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Thomas Tovinger</cp:lastModifiedBy>
  <cp:revision>3689</cp:revision>
  <dcterms:created xsi:type="dcterms:W3CDTF">2008-08-30T09:32:10Z</dcterms:created>
  <dcterms:modified xsi:type="dcterms:W3CDTF">2021-06-24T18:52:36Z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(3)C9oRHm1vSRWpaZfEZiB/d0CoqWXLHJjMAR6i7TCFqrhIYgycfPxUA5LqW+AbZ/0pOJCQ4LKS
j9xV5NASKU1qaSuf1gkBtBsErwrLeSvdUpDdtSlWNeu55LPiDbINexKKry/Y8sY4gKmPBjaT
SqrDvrm8UF7g5bt1h4f/fq0V9JbpzjxPvmJjy54vKrhuZ8N/DLWm+Yu5UNoSZ/yj2zbhgjpS
zJcsL9X+zvbPS7FsOf</vt:lpwstr>
  </property>
  <property fmtid="{D5CDD505-2E9C-101B-9397-08002B2CF9AE}" pid="3" name="_2015_ms_pID_7253431">
    <vt:lpwstr>aI8LisUO2Z+kiTl1eRtTVLtFsDZVgfDGQDTaOTH6xgsFfS0TtDmkzy
OnlwmA3ly83bRykKI5Dzlp2FHTRIsv5ojdIj1cMU+BF9fswJwjfq6EBT9OP2AJ/cuXSITyIP
stt+GdI25DmI6GuPfTGzMNDLWLKN0eCrIShKrmGXESR+pp+u4xocTaRK9IJFu7chqGUOjg56
hdHzxqTiJTbRTkNbqE4ruBX0pWXV3GKXhupT</vt:lpwstr>
  </property>
  <property fmtid="{D5CDD505-2E9C-101B-9397-08002B2CF9AE}" pid="4" name="_2015_ms_pID_7253432">
    <vt:lpwstr>Jw==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1598527233</vt:lpwstr>
  </property>
</Properties>
</file>