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30"/>
  </p:notesMasterIdLst>
  <p:handoutMasterIdLst>
    <p:handoutMasterId r:id="rId31"/>
  </p:handoutMasterIdLst>
  <p:sldIdLst>
    <p:sldId id="303" r:id="rId7"/>
    <p:sldId id="726" r:id="rId8"/>
    <p:sldId id="668" r:id="rId9"/>
    <p:sldId id="670" r:id="rId10"/>
    <p:sldId id="930" r:id="rId11"/>
    <p:sldId id="635" r:id="rId12"/>
    <p:sldId id="627" r:id="rId13"/>
    <p:sldId id="931" r:id="rId14"/>
    <p:sldId id="861" r:id="rId15"/>
    <p:sldId id="932" r:id="rId16"/>
    <p:sldId id="945" r:id="rId17"/>
    <p:sldId id="947" r:id="rId18"/>
    <p:sldId id="946" r:id="rId19"/>
    <p:sldId id="865" r:id="rId20"/>
    <p:sldId id="934" r:id="rId21"/>
    <p:sldId id="935" r:id="rId22"/>
    <p:sldId id="938" r:id="rId23"/>
    <p:sldId id="939" r:id="rId24"/>
    <p:sldId id="943" r:id="rId25"/>
    <p:sldId id="944" r:id="rId26"/>
    <p:sldId id="634" r:id="rId27"/>
    <p:sldId id="936" r:id="rId28"/>
    <p:sldId id="704" r:id="rId29"/>
  </p:sldIdLst>
  <p:sldSz cx="12192000" cy="6858000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608013" indent="-1508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217613" indent="-3032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827213" indent="-4556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2436813" indent="-6080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72AF2F"/>
    <a:srgbClr val="FFFFCC"/>
    <a:srgbClr val="C1E442"/>
    <a:srgbClr val="FFFF99"/>
    <a:srgbClr val="C6D254"/>
    <a:srgbClr val="000000"/>
    <a:srgbClr val="5C88D0"/>
    <a:srgbClr val="2A6EA8"/>
    <a:srgbClr val="B1D254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000" autoAdjust="0"/>
    <p:restoredTop sz="92197" autoAdjust="0"/>
  </p:normalViewPr>
  <p:slideViewPr>
    <p:cSldViewPr snapToGrid="0">
      <p:cViewPr varScale="1">
        <p:scale>
          <a:sx n="100" d="100"/>
          <a:sy n="100" d="100"/>
        </p:scale>
        <p:origin x="366" y="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73" d="100"/>
          <a:sy n="73" d="100"/>
        </p:scale>
        <p:origin x="-2280" y="-10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34" Type="http://schemas.openxmlformats.org/officeDocument/2006/relationships/theme" Target="theme/theme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slide" Target="slides/slide23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presProps" Target="presProps.xml"/><Relationship Id="rId5" Type="http://schemas.openxmlformats.org/officeDocument/2006/relationships/customXml" Target="../customXml/item5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handoutMaster" Target="handoutMasters/handout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AA78BAD3-FC21-4679-B770-3EA085F20603}" type="datetime1">
              <a:rPr lang="en-US"/>
              <a:pPr>
                <a:defRPr/>
              </a:pPr>
              <a:t>11/24/2021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17FF792-3EB9-44FA-9386-5606498586B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522078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E730920-F8FB-4BAB-A0E2-B112E44812FA}" type="datetime1">
              <a:rPr lang="en-US"/>
              <a:pPr>
                <a:defRPr/>
              </a:pPr>
              <a:t>11/24/2021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2950"/>
            <a:ext cx="66198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7BB3565-DE1F-45E8-8B92-B6CEF3A5A93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564593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6080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2176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8272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4368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13128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08145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33366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05063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013" y="0"/>
            <a:ext cx="5145087" cy="633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0231849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609585" indent="-609585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623381228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en-IE" noProof="0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11410952" y="6483350"/>
            <a:ext cx="527049" cy="222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B78E712-7E90-46AF-8873-540771249AD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130468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Relationship Id="rId9" Type="http://schemas.openxmlformats.org/officeDocument/2006/relationships/image" Target="../media/image5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938327" y="6413501"/>
            <a:ext cx="8224837" cy="333374"/>
          </a:xfrm>
          <a:prstGeom prst="homePlate">
            <a:avLst>
              <a:gd name="adj" fmla="val 91600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333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2463" y="228600"/>
            <a:ext cx="91027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0" y="1454150"/>
            <a:ext cx="11183938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1212963" y="6511925"/>
            <a:ext cx="7950201" cy="234950"/>
          </a:xfrm>
          <a:prstGeom prst="rect">
            <a:avLst/>
          </a:prstGeom>
          <a:noFill/>
        </p:spPr>
        <p:txBody>
          <a:bodyPr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33" spc="400" dirty="0">
                <a:solidFill>
                  <a:schemeClr val="bg1"/>
                </a:solidFill>
              </a:rPr>
              <a:t> </a:t>
            </a:r>
            <a:r>
              <a:rPr lang="en-GB" sz="1100" b="1" spc="300" dirty="0">
                <a:ea typeface="+mn-ea"/>
                <a:cs typeface="Arial" panose="020B0604020202020204" pitchFamily="34" charset="0"/>
              </a:rPr>
              <a:t>S5-216009 CH exec report from SA5#140e</a:t>
            </a:r>
          </a:p>
        </p:txBody>
      </p:sp>
      <p:sp>
        <p:nvSpPr>
          <p:cNvPr id="1030" name="Rectangle 15"/>
          <p:cNvSpPr>
            <a:spLocks noChangeArrowheads="1"/>
          </p:cNvSpPr>
          <p:nvPr userDrawn="1"/>
        </p:nvSpPr>
        <p:spPr bwMode="auto">
          <a:xfrm>
            <a:off x="5448300" y="3303588"/>
            <a:ext cx="123825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>
                <a:solidFill>
                  <a:schemeClr val="bg1"/>
                </a:solidFill>
              </a:rPr>
              <a:t>© 3GPP 2012</a:t>
            </a:r>
            <a:endParaRPr lang="en-GB" altLang="en-US" sz="1333"/>
          </a:p>
        </p:txBody>
      </p:sp>
      <p:pic>
        <p:nvPicPr>
          <p:cNvPr id="1031" name="Picture 10" descr="3GPP_TM_RD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8088" y="306388"/>
            <a:ext cx="1584325" cy="92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0" y="6462713"/>
            <a:ext cx="1027845" cy="256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67" dirty="0"/>
              <a:t>© 3GPP 2021</a:t>
            </a:r>
          </a:p>
        </p:txBody>
      </p:sp>
      <p:pic>
        <p:nvPicPr>
          <p:cNvPr id="11" name="Picture 13" descr="green2.jpg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81467" y="6423704"/>
            <a:ext cx="365125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Oval 11"/>
          <p:cNvSpPr/>
          <p:nvPr userDrawn="1"/>
        </p:nvSpPr>
        <p:spPr bwMode="auto">
          <a:xfrm>
            <a:off x="11157629" y="6330667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435BA645-663C-49B9-8214-3A0DBAD6F1FF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8" r:id="rId1"/>
    <p:sldLayoutId id="2147483936" r:id="rId2"/>
    <p:sldLayoutId id="2147483939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608013" indent="-608013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3700">
          <a:solidFill>
            <a:schemeClr val="tx1"/>
          </a:solidFill>
          <a:latin typeface="+mn-lt"/>
          <a:ea typeface="+mn-ea"/>
          <a:cs typeface="+mn-cs"/>
        </a:defRPr>
      </a:lvl1pPr>
      <a:lvl2pPr marL="989013" indent="-379413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Blip>
          <a:blip r:embed="rId8"/>
        </a:buBlip>
        <a:defRPr sz="3200">
          <a:solidFill>
            <a:schemeClr val="tx1"/>
          </a:solidFill>
          <a:latin typeface="+mn-lt"/>
        </a:defRPr>
      </a:lvl2pPr>
      <a:lvl3pPr marL="1522413" indent="-303213" algn="l" rtl="0" eaLnBrk="0" fontAlgn="base" hangingPunct="0">
        <a:spcBef>
          <a:spcPct val="20000"/>
        </a:spcBef>
        <a:spcAft>
          <a:spcPct val="0"/>
        </a:spcAft>
        <a:buBlip>
          <a:blip r:embed="rId9"/>
        </a:buBlip>
        <a:defRPr sz="2600">
          <a:solidFill>
            <a:schemeClr val="tx1"/>
          </a:solidFill>
          <a:latin typeface="+mn-lt"/>
        </a:defRPr>
      </a:lvl3pPr>
      <a:lvl4pPr marL="21320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00">
          <a:solidFill>
            <a:schemeClr val="tx1"/>
          </a:solidFill>
          <a:latin typeface="+mn-lt"/>
        </a:defRPr>
      </a:lvl4pPr>
      <a:lvl5pPr marL="27416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00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sa/TSG_SA/TSGs_89E_Electronic/Docs/SP-210861.zip" TargetMode="Externa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sa/TSG_SA/TSGs_89E_Electronic/Docs/SP-210861.zip" TargetMode="Externa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sa/TSG_SA/TSGs_89E_Electronic/Docs/SP-210861.zip" TargetMode="Externa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sa/TSG_SA/TSGs_89E_Electronic/Docs/SP-210861.zip" TargetMode="Externa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3gpp.org/ftp/tsg_sa/TSG_SA/TSGS_88E_Electronic/Docs/SP-200467.zip" TargetMode="Externa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sa/TSG_SA/TSGs_89E_Electronic/Docs/SP-200771.zip" TargetMode="Externa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sa/TSG_SA/TSGs_89E_Electronic/Docs/SP-200767.zip" TargetMode="Externa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sa/TSG_SA/TSGs_90E_Electronic/Docs/SP-201081.zip" TargetMode="Externa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sa/TSG_SA/TSGs_90E_Electronic/Docs/SP-201082.zip" TargetMode="Externa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sa/TSG_SA/TSGs_92E_Electronic_2021_06/Docs/SP-210390.zip" TargetMode="Externa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sa/TSG_SA/TSGs_92E_Electronic_2021_06/Docs/SP-210391.zip" TargetMode="Externa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7.emf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3gpp.org/ftp/tsg_sa/TSG_SA/TSGS_84/Docs/SP-190367.zip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2551671"/>
            <a:ext cx="10363200" cy="147002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GB" sz="4800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sz="4800" dirty="0"/>
            </a:br>
            <a:br>
              <a:rPr lang="en-GB" sz="4800" dirty="0"/>
            </a:br>
            <a:r>
              <a:rPr lang="en-GB" altLang="zh-CN" sz="4800" b="1" dirty="0"/>
              <a:t>Exec Report SA5#140e</a:t>
            </a:r>
            <a:br>
              <a:rPr lang="en-GB" sz="4800" b="1" i="1" dirty="0"/>
            </a:br>
            <a:r>
              <a:rPr lang="en-GB" sz="4800" dirty="0">
                <a:latin typeface="Arial" pitchFamily="34" charset="0"/>
              </a:rPr>
              <a:t> </a:t>
            </a:r>
            <a:r>
              <a:rPr lang="en-GB" altLang="zh-CN" sz="3200" b="1" dirty="0"/>
              <a:t>Charging Management (CH)</a:t>
            </a:r>
            <a:br>
              <a:rPr lang="en-GB" altLang="zh-CN" sz="3200" b="1" dirty="0"/>
            </a:br>
            <a:br>
              <a:rPr lang="en-US" sz="4800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48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>
          <a:xfrm>
            <a:off x="2019300" y="4328507"/>
            <a:ext cx="8534400" cy="1752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GB" altLang="zh-CN" sz="2400" dirty="0">
                <a:latin typeface="Arial" charset="0"/>
              </a:rPr>
              <a:t>Gerald G</a:t>
            </a:r>
            <a:r>
              <a:rPr lang="en-US" sz="2400" dirty="0">
                <a:latin typeface="Arial" charset="0"/>
              </a:rPr>
              <a:t>ö</a:t>
            </a:r>
            <a:r>
              <a:rPr lang="en-GB" altLang="zh-CN" sz="2400" dirty="0">
                <a:latin typeface="Arial" charset="0"/>
              </a:rPr>
              <a:t>rmer</a:t>
            </a:r>
            <a:r>
              <a:rPr lang="de-DE" altLang="de-DE" sz="2400" dirty="0">
                <a:latin typeface="Arial" charset="0"/>
              </a:rPr>
              <a:t> SA5 Vice Chair, MATRIXX Software</a:t>
            </a:r>
            <a:endParaRPr lang="en-GB" sz="2400" dirty="0">
              <a:latin typeface="Arial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34194505"/>
              </p:ext>
            </p:extLst>
          </p:nvPr>
        </p:nvGraphicFramePr>
        <p:xfrm>
          <a:off x="448394" y="1623105"/>
          <a:ext cx="11295212" cy="14991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2629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2263294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122259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9358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0605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32095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2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6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7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algn="ctr"/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891359"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sv-SE" sz="11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EDGE_CH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Charging aspects of Edge Computing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0% -&gt; 5%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highlight>
                          <a:srgbClr val="00FF00"/>
                        </a:highlight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32.240,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32.297,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32.291, TS 32.298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Nokia Pure Text Light" panose="020B0403020202020204" pitchFamily="34" charset="0"/>
                          <a:cs typeface="+mn-cs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SP-210861</a:t>
                      </a:r>
                      <a:endParaRPr lang="sv-SE" altLang="zh-CN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SA#95 (03/2022)</a:t>
                      </a:r>
                      <a:r>
                        <a:rPr lang="en-GB" altLang="zh-CN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Intel Corporation (UK) Ltd</a:t>
                      </a:r>
                      <a:endParaRPr kumimoji="0" lang="en-GB" altLang="zh-CN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9444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05572" y="440033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/>
              <a:t>5G_EDGE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448393" y="3136612"/>
            <a:ext cx="11201932" cy="292388"/>
          </a:xfrm>
          <a:prstGeom prst="rect">
            <a:avLst/>
          </a:prstGeom>
          <a:solidFill>
            <a:srgbClr val="C1E4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Working Progress</a:t>
            </a:r>
            <a:endParaRPr lang="zh-CN" altLang="en-US" b="1" dirty="0"/>
          </a:p>
        </p:txBody>
      </p:sp>
      <p:sp>
        <p:nvSpPr>
          <p:cNvPr id="6" name="矩形 8">
            <a:extLst>
              <a:ext uri="{FF2B5EF4-FFF2-40B4-BE49-F238E27FC236}">
                <a16:creationId xmlns:a16="http://schemas.microsoft.com/office/drawing/2014/main" id="{6F1189A6-539C-4702-8B28-3981E6DDC8BE}"/>
              </a:ext>
            </a:extLst>
          </p:cNvPr>
          <p:cNvSpPr/>
          <p:nvPr/>
        </p:nvSpPr>
        <p:spPr>
          <a:xfrm>
            <a:off x="448393" y="3528493"/>
            <a:ext cx="11108721" cy="246221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285750" lvl="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fr-FR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pCRs  agreed to TS 32.257 on :</a:t>
            </a:r>
            <a:endParaRPr lang="en-US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High-level 5G System architecture and for enabling edge applications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Edge Computing domain converged charging architecture</a:t>
            </a:r>
            <a:endParaRPr lang="en-US" sz="18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Charging principles and scenarios for 5GS usage charging for Edge Computing</a:t>
            </a: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en-US" sz="18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Draft TS 32.257 (email approval S5-216484)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2800" dirty="0">
              <a:latin typeface="Calibri" pitchFamily="34" charset="0"/>
              <a:ea typeface="宋体" pitchFamily="2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64171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16080235"/>
              </p:ext>
            </p:extLst>
          </p:nvPr>
        </p:nvGraphicFramePr>
        <p:xfrm>
          <a:off x="448394" y="1623105"/>
          <a:ext cx="11295212" cy="14991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2629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2263294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122259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9358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0605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32095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2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6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7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algn="ctr"/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89135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ARCH _NR_REDCAP</a:t>
                      </a:r>
                      <a:endParaRPr lang="en-US" sz="11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Charging aspects of Edge Computing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0% 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highlight>
                          <a:srgbClr val="00FF00"/>
                        </a:highlight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32.255,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32.291, TS 32.298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sng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Nokia Pure Text Light" panose="020B0403020202020204" pitchFamily="34" charset="0"/>
                          <a:cs typeface="+mn-cs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tbd</a:t>
                      </a:r>
                      <a:endParaRPr lang="sv-SE" altLang="zh-CN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SA#96 (06/2022)</a:t>
                      </a:r>
                      <a:r>
                        <a:rPr lang="en-GB" altLang="zh-CN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China Mobile Com. Corporation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9444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05572" y="440033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/>
              <a:t>ARCH _NR_REDCAP</a:t>
            </a:r>
            <a:br>
              <a:rPr lang="en-US" altLang="zh-CN" sz="3200" kern="0" dirty="0"/>
            </a:br>
            <a:r>
              <a:rPr lang="en-GB" sz="1800" b="0" kern="1200" dirty="0">
                <a:solidFill>
                  <a:schemeClr val="bg1">
                    <a:lumMod val="65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(preliminary work before SA approval)</a:t>
            </a:r>
            <a:endParaRPr lang="en-US" altLang="zh-CN" sz="1800" kern="0" dirty="0"/>
          </a:p>
        </p:txBody>
      </p:sp>
      <p:sp>
        <p:nvSpPr>
          <p:cNvPr id="10" name="文本框 9"/>
          <p:cNvSpPr txBox="1"/>
          <p:nvPr/>
        </p:nvSpPr>
        <p:spPr>
          <a:xfrm>
            <a:off x="448393" y="3136612"/>
            <a:ext cx="11201932" cy="292388"/>
          </a:xfrm>
          <a:prstGeom prst="rect">
            <a:avLst/>
          </a:prstGeom>
          <a:solidFill>
            <a:srgbClr val="C1E4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Working Progress</a:t>
            </a:r>
            <a:endParaRPr lang="zh-CN" altLang="en-US" b="1" dirty="0"/>
          </a:p>
        </p:txBody>
      </p:sp>
      <p:sp>
        <p:nvSpPr>
          <p:cNvPr id="6" name="矩形 8">
            <a:extLst>
              <a:ext uri="{FF2B5EF4-FFF2-40B4-BE49-F238E27FC236}">
                <a16:creationId xmlns:a16="http://schemas.microsoft.com/office/drawing/2014/main" id="{6F1189A6-539C-4702-8B28-3981E6DDC8BE}"/>
              </a:ext>
            </a:extLst>
          </p:cNvPr>
          <p:cNvSpPr/>
          <p:nvPr/>
        </p:nvSpPr>
        <p:spPr>
          <a:xfrm>
            <a:off x="448393" y="3528493"/>
            <a:ext cx="11108721" cy="107721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285750" lvl="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fr-FR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285750" lvl="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No contribution at this meeting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2800" dirty="0">
              <a:latin typeface="Calibri" pitchFamily="34" charset="0"/>
              <a:ea typeface="宋体" pitchFamily="2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22811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27605175"/>
              </p:ext>
            </p:extLst>
          </p:nvPr>
        </p:nvGraphicFramePr>
        <p:xfrm>
          <a:off x="448394" y="1623105"/>
          <a:ext cx="11295212" cy="14991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9461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2186462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122259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9358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0605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32095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2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6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7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algn="ctr"/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89135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5G_ProSe_CH</a:t>
                      </a:r>
                      <a:endParaRPr lang="en-US" sz="11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Charging aspects of Proximity-based Services in 5GS 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0% -&gt; 5%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highlight>
                          <a:srgbClr val="00FF00"/>
                        </a:highlight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32.240,</a:t>
                      </a:r>
                      <a:b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</a:b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32.277,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32.290,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32.291, TS 32.298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sng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Nokia Pure Text Light" panose="020B0403020202020204" pitchFamily="34" charset="0"/>
                          <a:cs typeface="+mn-cs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tbd</a:t>
                      </a:r>
                      <a:endParaRPr lang="sv-SE" altLang="zh-CN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SA#96 (06/2022)</a:t>
                      </a:r>
                      <a:r>
                        <a:rPr lang="en-GB" altLang="zh-CN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CATT</a:t>
                      </a:r>
                      <a:endParaRPr kumimoji="0" lang="en-GB" altLang="zh-CN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9444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05572" y="440033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/>
              <a:t>5G_ProSe_CH</a:t>
            </a:r>
            <a:br>
              <a:rPr lang="en-US" altLang="zh-CN" sz="3200" kern="0" dirty="0"/>
            </a:br>
            <a:r>
              <a:rPr lang="en-GB" sz="1800" b="0" kern="1200" dirty="0">
                <a:solidFill>
                  <a:schemeClr val="bg1">
                    <a:lumMod val="65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(preliminary work before SA approval)</a:t>
            </a:r>
            <a:endParaRPr lang="en-US" altLang="zh-CN" sz="1800" kern="0" dirty="0"/>
          </a:p>
        </p:txBody>
      </p:sp>
      <p:sp>
        <p:nvSpPr>
          <p:cNvPr id="10" name="文本框 9"/>
          <p:cNvSpPr txBox="1"/>
          <p:nvPr/>
        </p:nvSpPr>
        <p:spPr>
          <a:xfrm>
            <a:off x="448393" y="3136612"/>
            <a:ext cx="11201932" cy="292388"/>
          </a:xfrm>
          <a:prstGeom prst="rect">
            <a:avLst/>
          </a:prstGeom>
          <a:solidFill>
            <a:srgbClr val="C1E4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Working Progress</a:t>
            </a:r>
            <a:endParaRPr lang="zh-CN" altLang="en-US" b="1" dirty="0"/>
          </a:p>
        </p:txBody>
      </p:sp>
      <p:sp>
        <p:nvSpPr>
          <p:cNvPr id="6" name="矩形 8">
            <a:extLst>
              <a:ext uri="{FF2B5EF4-FFF2-40B4-BE49-F238E27FC236}">
                <a16:creationId xmlns:a16="http://schemas.microsoft.com/office/drawing/2014/main" id="{6F1189A6-539C-4702-8B28-3981E6DDC8BE}"/>
              </a:ext>
            </a:extLst>
          </p:cNvPr>
          <p:cNvSpPr/>
          <p:nvPr/>
        </p:nvSpPr>
        <p:spPr>
          <a:xfrm>
            <a:off x="448393" y="3528493"/>
            <a:ext cx="11108721" cy="218521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285750" lvl="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fr-FR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285750" lvl="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CRs agreed to TS 32.240 for introduction of 5G DDNMF in charging architecture for 5GS</a:t>
            </a:r>
          </a:p>
          <a:p>
            <a:pPr marL="285750" lvl="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en-US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285750" lvl="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CRs were agreed to TS 32.277 for introduction of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5G ProSe charging and high-level architecture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Add converged charging architecture for ProSe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2800" dirty="0">
              <a:latin typeface="Calibri" pitchFamily="34" charset="0"/>
              <a:ea typeface="宋体" pitchFamily="2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93814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66163615"/>
              </p:ext>
            </p:extLst>
          </p:nvPr>
        </p:nvGraphicFramePr>
        <p:xfrm>
          <a:off x="448394" y="1623105"/>
          <a:ext cx="11295212" cy="14991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2629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2263294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122259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9358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0605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32095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2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6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7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algn="ctr"/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891359"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sv-SE" sz="11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5GLAN_CH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Charging Aspects of 5G LAN VN Group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0% -&gt; 5%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highlight>
                          <a:srgbClr val="00FF00"/>
                        </a:highlight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32.240,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32.255,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32.291, TS 32.298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sng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Nokia Pure Text Light" panose="020B0403020202020204" pitchFamily="34" charset="0"/>
                          <a:cs typeface="+mn-cs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tbd</a:t>
                      </a:r>
                      <a:endParaRPr lang="sv-SE" altLang="zh-CN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SA#96 (06/2022)</a:t>
                      </a:r>
                      <a:r>
                        <a:rPr lang="en-GB" altLang="zh-CN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Huawei</a:t>
                      </a:r>
                      <a:endParaRPr kumimoji="0" lang="en-GB" altLang="zh-CN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9444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05572" y="440033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/>
              <a:t>5GLAN_CH</a:t>
            </a:r>
          </a:p>
          <a:p>
            <a:r>
              <a:rPr lang="en-GB" sz="1800" b="0" kern="1200" dirty="0">
                <a:solidFill>
                  <a:schemeClr val="bg1">
                    <a:lumMod val="65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(preliminary work before SA approval)</a:t>
            </a:r>
            <a:endParaRPr lang="en-US" altLang="zh-CN" sz="1800" kern="0" dirty="0"/>
          </a:p>
        </p:txBody>
      </p:sp>
      <p:sp>
        <p:nvSpPr>
          <p:cNvPr id="10" name="文本框 9"/>
          <p:cNvSpPr txBox="1"/>
          <p:nvPr/>
        </p:nvSpPr>
        <p:spPr>
          <a:xfrm>
            <a:off x="448393" y="3136612"/>
            <a:ext cx="11295212" cy="292388"/>
          </a:xfrm>
          <a:prstGeom prst="rect">
            <a:avLst/>
          </a:prstGeom>
          <a:solidFill>
            <a:srgbClr val="C1E4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Working Progress</a:t>
            </a:r>
            <a:endParaRPr lang="zh-CN" altLang="en-US" b="1" dirty="0"/>
          </a:p>
        </p:txBody>
      </p:sp>
      <p:sp>
        <p:nvSpPr>
          <p:cNvPr id="6" name="矩形 8">
            <a:extLst>
              <a:ext uri="{FF2B5EF4-FFF2-40B4-BE49-F238E27FC236}">
                <a16:creationId xmlns:a16="http://schemas.microsoft.com/office/drawing/2014/main" id="{6F1189A6-539C-4702-8B28-3981E6DDC8BE}"/>
              </a:ext>
            </a:extLst>
          </p:cNvPr>
          <p:cNvSpPr/>
          <p:nvPr/>
        </p:nvSpPr>
        <p:spPr>
          <a:xfrm>
            <a:off x="448393" y="3528493"/>
            <a:ext cx="11295212" cy="30162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285750" lvl="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fr-FR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285750" lvl="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CRs were agreed to TS 32.240 for introduction of :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New clause 6 for the “Service specific charging”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5G LAN-type service charging, including the 5G LAN VN Group membership management and 5G LAN VN Group Communication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285750" lvl="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CRs  agreed to TS 32.255 (5G data connectivity domain charging) for introduction of: 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Addition of the 5G LAN service charging requirements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Addition of the 5G LAN service charging in charging principle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2800" dirty="0">
              <a:latin typeface="Calibri" pitchFamily="34" charset="0"/>
              <a:ea typeface="宋体" pitchFamily="2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63405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47134056"/>
              </p:ext>
            </p:extLst>
          </p:nvPr>
        </p:nvGraphicFramePr>
        <p:xfrm>
          <a:off x="406837" y="1080857"/>
          <a:ext cx="11295212" cy="14991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2629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2263294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122259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9358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8420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2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6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7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algn="ctr"/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891359"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sv-SE" sz="11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FS_EDGE_CH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charging aspects of Edge Computing 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95% -&gt; 100%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TR 28.815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  <a:hlinkClick r:id="rId2"/>
                        </a:rPr>
                        <a:t>SP-200467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SA#94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(12/2021)</a:t>
                      </a:r>
                      <a:r>
                        <a:rPr lang="en-GB" altLang="zh-CN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Intel Corporation (UK) Ltd</a:t>
                      </a:r>
                      <a:endParaRPr kumimoji="0" lang="en-GB" altLang="zh-CN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9444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05572" y="396490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/>
              <a:t>FS_EDGE_CH</a:t>
            </a:r>
          </a:p>
        </p:txBody>
      </p:sp>
      <p:sp>
        <p:nvSpPr>
          <p:cNvPr id="9" name="矩形 8"/>
          <p:cNvSpPr/>
          <p:nvPr/>
        </p:nvSpPr>
        <p:spPr>
          <a:xfrm>
            <a:off x="406837" y="3263455"/>
            <a:ext cx="11269350" cy="227754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285750" lvl="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pCRs  agreed to TR 28.815 on :</a:t>
            </a:r>
            <a:endParaRPr lang="en-US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Correction on CEF based architecture in solution 7.4.4.9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Update High-level 5G System architecture and possible solutions for aggregated charging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Add evaluation of edge application access charging via EASS5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endParaRPr lang="en-US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Draft TR 28.815 (email approval S5-216485)</a:t>
            </a: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Send TR 28.815 for approval</a:t>
            </a: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en-US" sz="1600" dirty="0">
              <a:latin typeface="Calibri" pitchFamily="34" charset="0"/>
              <a:ea typeface="宋体" pitchFamily="2" charset="-122"/>
              <a:cs typeface="Arial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406837" y="2579960"/>
            <a:ext cx="11269350" cy="292388"/>
          </a:xfrm>
          <a:prstGeom prst="rect">
            <a:avLst/>
          </a:prstGeom>
          <a:solidFill>
            <a:srgbClr val="C1E4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Working Progress</a:t>
            </a:r>
            <a:endParaRPr lang="zh-CN" altLang="en-US" b="1" dirty="0"/>
          </a:p>
        </p:txBody>
      </p:sp>
    </p:spTree>
    <p:extLst>
      <p:ext uri="{BB962C8B-B14F-4D97-AF65-F5344CB8AC3E}">
        <p14:creationId xmlns:p14="http://schemas.microsoft.com/office/powerpoint/2010/main" val="20407692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73407853"/>
              </p:ext>
            </p:extLst>
          </p:nvPr>
        </p:nvGraphicFramePr>
        <p:xfrm>
          <a:off x="380975" y="1594564"/>
          <a:ext cx="11295212" cy="14991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8716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2988297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989814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2382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  <a:gridCol w="9426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5783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9523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7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algn="ctr"/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891359"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sv-SE" sz="11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FS_5G_CIoT_CH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charging aspects of 5GS </a:t>
                      </a:r>
                      <a:r>
                        <a:rPr lang="en-US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CIoT</a:t>
                      </a:r>
                      <a:endParaRPr lang="en-US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95% -&gt; 100%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TR 28.816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u="sng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hlinkClick r:id="rId2"/>
                        </a:rPr>
                        <a:t>SP-200771</a:t>
                      </a:r>
                      <a:endParaRPr lang="sv-SE" altLang="zh-CN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SA#94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(12/2021)</a:t>
                      </a:r>
                      <a:r>
                        <a:rPr lang="en-GB" altLang="zh-CN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Huawei</a:t>
                      </a:r>
                      <a:endParaRPr kumimoji="0" lang="en-GB" altLang="zh-CN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9444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05572" y="396490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/>
              <a:t>FS_5G_CIoT_CH</a:t>
            </a:r>
          </a:p>
        </p:txBody>
      </p:sp>
      <p:sp>
        <p:nvSpPr>
          <p:cNvPr id="9" name="矩形 8"/>
          <p:cNvSpPr/>
          <p:nvPr/>
        </p:nvSpPr>
        <p:spPr>
          <a:xfrm>
            <a:off x="393906" y="3592496"/>
            <a:ext cx="11269350" cy="203132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pCRs  agreed to TR 28.816 for introduction of :</a:t>
            </a: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en-US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Editorial clean up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endParaRPr lang="en-US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Draft TR 28.816 (email approval S5-216486)</a:t>
            </a: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Send TR 28.816 for approval</a:t>
            </a:r>
            <a:endParaRPr lang="en-US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lvl="1" indent="0"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 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380975" y="3093667"/>
            <a:ext cx="11269350" cy="292388"/>
          </a:xfrm>
          <a:prstGeom prst="rect">
            <a:avLst/>
          </a:prstGeom>
          <a:solidFill>
            <a:srgbClr val="C1E4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Working Progress</a:t>
            </a:r>
            <a:endParaRPr lang="zh-CN" altLang="en-US" b="1" dirty="0"/>
          </a:p>
        </p:txBody>
      </p:sp>
    </p:spTree>
    <p:extLst>
      <p:ext uri="{BB962C8B-B14F-4D97-AF65-F5344CB8AC3E}">
        <p14:creationId xmlns:p14="http://schemas.microsoft.com/office/powerpoint/2010/main" val="1416011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55943077"/>
              </p:ext>
            </p:extLst>
          </p:nvPr>
        </p:nvGraphicFramePr>
        <p:xfrm>
          <a:off x="448394" y="1053369"/>
          <a:ext cx="11295212" cy="14991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2629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2263294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122259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9358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8420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2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6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7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algn="ctr"/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891359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1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FS_5G_Prose_CH</a:t>
                      </a:r>
                      <a:endParaRPr lang="fr-FR" sz="11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Study on charging aspects of Proximity-based Services in 5GC</a:t>
                      </a:r>
                      <a:endParaRPr lang="en-US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95% -&gt; 100%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TR 32.846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u="sng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hlinkClick r:id="rId2"/>
                        </a:rPr>
                        <a:t>SP-200767</a:t>
                      </a:r>
                      <a:endParaRPr lang="sv-SE" altLang="zh-CN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SA#94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(12/2021)</a:t>
                      </a:r>
                      <a:r>
                        <a:rPr lang="en-GB" altLang="zh-CN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CATT</a:t>
                      </a:r>
                      <a:endParaRPr kumimoji="0" lang="en-GB" altLang="zh-CN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9444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05572" y="396490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/>
              <a:t>FS_5G_Prose_CH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448394" y="2552472"/>
            <a:ext cx="11269350" cy="292388"/>
          </a:xfrm>
          <a:prstGeom prst="rect">
            <a:avLst/>
          </a:prstGeom>
          <a:solidFill>
            <a:srgbClr val="C1E4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Working Progress</a:t>
            </a:r>
            <a:endParaRPr lang="zh-CN" altLang="en-US" b="1" dirty="0"/>
          </a:p>
        </p:txBody>
      </p:sp>
      <p:sp>
        <p:nvSpPr>
          <p:cNvPr id="6" name="矩形 8">
            <a:extLst>
              <a:ext uri="{FF2B5EF4-FFF2-40B4-BE49-F238E27FC236}">
                <a16:creationId xmlns:a16="http://schemas.microsoft.com/office/drawing/2014/main" id="{E2F50771-D582-4BB4-AC25-5A8582F5DEDC}"/>
              </a:ext>
            </a:extLst>
          </p:cNvPr>
          <p:cNvSpPr/>
          <p:nvPr/>
        </p:nvSpPr>
        <p:spPr>
          <a:xfrm>
            <a:off x="448394" y="2916545"/>
            <a:ext cx="11269350" cy="1631216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"/>
              <a:tabLst>
                <a:tab pos="914400" algn="l"/>
              </a:tabLst>
            </a:pPr>
            <a:endParaRPr lang="en-US" sz="1800" dirty="0">
              <a:latin typeface="Calibri" panose="020F0502020204030204" pitchFamily="34" charset="0"/>
              <a:ea typeface="宋体" pitchFamily="2" charset="-122"/>
              <a:cs typeface="Calibri" panose="020F050202020403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457200" algn="l"/>
              </a:tabLst>
            </a:pPr>
            <a:r>
              <a:rPr lang="en-US" sz="1800" dirty="0">
                <a:latin typeface="Calibri" panose="020F0502020204030204" pitchFamily="34" charset="0"/>
                <a:ea typeface="宋体" pitchFamily="2" charset="-122"/>
                <a:cs typeface="Calibri" panose="020F0502020204030204" pitchFamily="34" charset="0"/>
              </a:rPr>
              <a:t>Draft TR 32.846 (email approval S5-216487)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457200" algn="l"/>
              </a:tabLst>
            </a:pPr>
            <a:endParaRPr lang="en-US" sz="14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342900" indent="-3429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457200" algn="l"/>
              </a:tabLst>
            </a:pP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Send TR </a:t>
            </a:r>
            <a:r>
              <a:rPr lang="en-US" sz="1800" dirty="0">
                <a:latin typeface="Calibri" panose="020F0502020204030204" pitchFamily="34" charset="0"/>
                <a:ea typeface="宋体" pitchFamily="2" charset="-122"/>
                <a:cs typeface="Calibri" panose="020F0502020204030204" pitchFamily="34" charset="0"/>
              </a:rPr>
              <a:t>32.846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for approval</a:t>
            </a:r>
          </a:p>
          <a:p>
            <a:pPr marL="342900" indent="-3429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457200" algn="l"/>
              </a:tabLst>
            </a:pPr>
            <a:endParaRPr lang="en-US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1400" dirty="0">
              <a:latin typeface="Calibri" pitchFamily="34" charset="0"/>
              <a:ea typeface="宋体" pitchFamily="2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00227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66124998"/>
              </p:ext>
            </p:extLst>
          </p:nvPr>
        </p:nvGraphicFramePr>
        <p:xfrm>
          <a:off x="380975" y="1594564"/>
          <a:ext cx="11295212" cy="14991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2629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2263294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122259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9358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3991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98240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2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6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7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algn="ctr"/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891359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1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FS_5GLAN_CH</a:t>
                      </a:r>
                      <a:endParaRPr lang="fr-FR" sz="11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SID on Charging Aspects of 5G LAN-type Services</a:t>
                      </a:r>
                      <a:endParaRPr lang="en-US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90% -&gt; 95%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TR 28.822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u="sng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hlinkClick r:id="rId2"/>
                        </a:rPr>
                        <a:t>SP-201081</a:t>
                      </a:r>
                      <a:endParaRPr lang="sv-SE" altLang="zh-CN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SA#94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(12/2021</a:t>
                      </a:r>
                      <a:r>
                        <a:rPr lang="en-GB" altLang="zh-CN" sz="11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)</a:t>
                      </a:r>
                      <a:r>
                        <a:rPr lang="en-GB" altLang="zh-CN" sz="11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b="1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Huawei</a:t>
                      </a:r>
                      <a:endParaRPr kumimoji="0" lang="en-GB" altLang="zh-CN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9444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05572" y="396490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/>
              <a:t>FS_5GLAN_CH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380975" y="3093667"/>
            <a:ext cx="11269350" cy="292388"/>
          </a:xfrm>
          <a:prstGeom prst="rect">
            <a:avLst/>
          </a:prstGeom>
          <a:solidFill>
            <a:srgbClr val="C1E4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Working Progress</a:t>
            </a:r>
            <a:endParaRPr lang="zh-CN" altLang="en-US" b="1" dirty="0"/>
          </a:p>
        </p:txBody>
      </p:sp>
      <p:sp>
        <p:nvSpPr>
          <p:cNvPr id="6" name="矩形 8">
            <a:extLst>
              <a:ext uri="{FF2B5EF4-FFF2-40B4-BE49-F238E27FC236}">
                <a16:creationId xmlns:a16="http://schemas.microsoft.com/office/drawing/2014/main" id="{E2F50771-D582-4BB4-AC25-5A8582F5DEDC}"/>
              </a:ext>
            </a:extLst>
          </p:cNvPr>
          <p:cNvSpPr/>
          <p:nvPr/>
        </p:nvSpPr>
        <p:spPr>
          <a:xfrm>
            <a:off x="380975" y="3722299"/>
            <a:ext cx="11269350" cy="273921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pCRs  agreed to TR 28.822 for introduction of :</a:t>
            </a: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en-US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3763" marR="0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914400" algn="l"/>
              </a:tabLst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Editorial issues correction </a:t>
            </a:r>
          </a:p>
          <a:p>
            <a:pPr marL="893763" marR="0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914400" algn="l"/>
              </a:tabLst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Reference correction</a:t>
            </a:r>
          </a:p>
          <a:p>
            <a:pPr marL="742950" marR="0" lvl="1" indent="-285750"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"/>
              <a:tabLst>
                <a:tab pos="914400" algn="l"/>
              </a:tabLst>
            </a:pPr>
            <a:endParaRPr lang="en-US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Draft TR 28.822 (email approval S5-216488)</a:t>
            </a: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Send TR 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28.822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for information</a:t>
            </a: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en-US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09585" lvl="1" indent="0"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4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1400" dirty="0">
              <a:latin typeface="Calibri" pitchFamily="34" charset="0"/>
              <a:ea typeface="宋体" pitchFamily="2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06559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23032602"/>
              </p:ext>
            </p:extLst>
          </p:nvPr>
        </p:nvGraphicFramePr>
        <p:xfrm>
          <a:off x="317026" y="1167695"/>
          <a:ext cx="11295212" cy="14991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2629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2263294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122259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9358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3991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98240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2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6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7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algn="ctr"/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891359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1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FS_NETSLICE_CH_Ph2</a:t>
                      </a:r>
                      <a:endParaRPr lang="fr-FR" sz="11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Study on Charging Aspects for Network Slicing Phase 2 </a:t>
                      </a:r>
                      <a:endParaRPr lang="en-US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60</a:t>
                      </a:r>
                      <a:r>
                        <a:rPr lang="en-US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% -&gt; 65%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TR 32.847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u="sng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hlinkClick r:id="rId2"/>
                        </a:rPr>
                        <a:t>SP-201082</a:t>
                      </a:r>
                      <a:endParaRPr lang="sv-SE" altLang="zh-CN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SA#94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(12/2021)</a:t>
                      </a:r>
                      <a:r>
                        <a:rPr lang="en-GB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MATRIXX Software</a:t>
                      </a:r>
                      <a:endParaRPr kumimoji="0" lang="en-GB" altLang="zh-CN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9444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05572" y="396490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/>
              <a:t>FS_NETSLICE_CH_Ph2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342888" y="2666798"/>
            <a:ext cx="11269350" cy="292388"/>
          </a:xfrm>
          <a:prstGeom prst="rect">
            <a:avLst/>
          </a:prstGeom>
          <a:solidFill>
            <a:srgbClr val="C1E4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Working Progress</a:t>
            </a:r>
            <a:endParaRPr lang="zh-CN" altLang="en-US" b="1" dirty="0"/>
          </a:p>
        </p:txBody>
      </p:sp>
      <p:sp>
        <p:nvSpPr>
          <p:cNvPr id="6" name="矩形 8">
            <a:extLst>
              <a:ext uri="{FF2B5EF4-FFF2-40B4-BE49-F238E27FC236}">
                <a16:creationId xmlns:a16="http://schemas.microsoft.com/office/drawing/2014/main" id="{E2F50771-D582-4BB4-AC25-5A8582F5DEDC}"/>
              </a:ext>
            </a:extLst>
          </p:cNvPr>
          <p:cNvSpPr/>
          <p:nvPr/>
        </p:nvSpPr>
        <p:spPr>
          <a:xfrm>
            <a:off x="342888" y="3180638"/>
            <a:ext cx="11269350" cy="221599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pCRs  agreed to TR 32.847 for introduction of :</a:t>
            </a: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en-US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New key issue on two different maximum types used by OAM and NSACF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endParaRPr lang="en-US" sz="17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Draft TR 32.847 (email approval S5-216489)</a:t>
            </a:r>
            <a:endParaRPr lang="en-US" sz="14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Send TR 32.847 for Information</a:t>
            </a:r>
            <a:endParaRPr lang="en-US" sz="17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endParaRPr lang="en-US" sz="17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1400" dirty="0">
              <a:latin typeface="Calibri" pitchFamily="34" charset="0"/>
              <a:ea typeface="宋体" pitchFamily="2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49068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14091852"/>
              </p:ext>
            </p:extLst>
          </p:nvPr>
        </p:nvGraphicFramePr>
        <p:xfrm>
          <a:off x="317026" y="1167695"/>
          <a:ext cx="11295212" cy="14991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3555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2724347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923827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8861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3898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61534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  <a:gridCol w="105580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7096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800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7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algn="ctr"/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891359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1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FS_NCHF_Ph2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SID on </a:t>
                      </a:r>
                      <a:r>
                        <a:rPr lang="en-US" sz="1100" b="0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Nchf</a:t>
                      </a:r>
                      <a:r>
                        <a:rPr lang="en-US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charging services phase 2 </a:t>
                      </a:r>
                      <a:endParaRPr lang="en-US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10</a:t>
                      </a:r>
                      <a:r>
                        <a:rPr lang="en-US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%-&gt;  20%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TR 28.826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u="sng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hlinkClick r:id="rId2"/>
                        </a:rPr>
                        <a:t>SP-210390</a:t>
                      </a:r>
                      <a:endParaRPr lang="sv-SE" altLang="zh-CN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SA#95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(03/2022)</a:t>
                      </a:r>
                      <a:r>
                        <a:rPr lang="en-GB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Ericsson</a:t>
                      </a:r>
                      <a:endParaRPr kumimoji="0" lang="en-GB" altLang="zh-CN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9444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05572" y="396490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/>
              <a:t>FS_NCHF_Ph2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342888" y="2666798"/>
            <a:ext cx="11269350" cy="292388"/>
          </a:xfrm>
          <a:prstGeom prst="rect">
            <a:avLst/>
          </a:prstGeom>
          <a:solidFill>
            <a:srgbClr val="C1E4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Working Progress</a:t>
            </a:r>
            <a:endParaRPr lang="zh-CN" altLang="en-US" b="1" dirty="0"/>
          </a:p>
        </p:txBody>
      </p:sp>
      <p:sp>
        <p:nvSpPr>
          <p:cNvPr id="6" name="矩形 8">
            <a:extLst>
              <a:ext uri="{FF2B5EF4-FFF2-40B4-BE49-F238E27FC236}">
                <a16:creationId xmlns:a16="http://schemas.microsoft.com/office/drawing/2014/main" id="{E2F50771-D582-4BB4-AC25-5A8582F5DEDC}"/>
              </a:ext>
            </a:extLst>
          </p:cNvPr>
          <p:cNvSpPr/>
          <p:nvPr/>
        </p:nvSpPr>
        <p:spPr>
          <a:xfrm>
            <a:off x="342888" y="3126762"/>
            <a:ext cx="11269350" cy="216982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285750" marR="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pCRs  agreed to TR 28.826 for introduction of :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dirty="0">
              <a:effectLst/>
            </a:endParaRP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n-GB" sz="1800" dirty="0">
                <a:latin typeface="Calibri" pitchFamily="34" charset="0"/>
                <a:ea typeface="宋体" pitchFamily="2" charset="-122"/>
                <a:cs typeface="Arial" charset="0"/>
              </a:rPr>
              <a:t>New use cases for trigger without usage and size of charging information</a:t>
            </a:r>
            <a:endParaRPr lang="en-US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fr-FR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Draft TR 28.826 (email approval S5-216490)</a:t>
            </a: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en-US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1400" dirty="0">
              <a:latin typeface="Calibri" pitchFamily="34" charset="0"/>
              <a:ea typeface="宋体" pitchFamily="2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95489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altLang="zh-CN" sz="4400" dirty="0"/>
              <a:t>Administrative aspects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2258946" y="3429000"/>
            <a:ext cx="9467558" cy="2797139"/>
          </a:xfrm>
        </p:spPr>
        <p:txBody>
          <a:bodyPr/>
          <a:lstStyle/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fr-FR" sz="2500" dirty="0"/>
              <a:t>Next </a:t>
            </a:r>
            <a:r>
              <a:rPr lang="en-US" sz="2500" dirty="0"/>
              <a:t>SA5#141e</a:t>
            </a:r>
            <a:r>
              <a:rPr lang="fr-FR" sz="2500" dirty="0"/>
              <a:t> CH meeting schedule: </a:t>
            </a:r>
          </a:p>
          <a:p>
            <a:pPr marL="952485" lvl="1" indent="-342900" algn="l">
              <a:buFont typeface="Wingdings" panose="05000000000000000000" pitchFamily="2" charset="2"/>
              <a:buChar char="§"/>
            </a:pPr>
            <a:r>
              <a:rPr lang="fr-FR" sz="2400" dirty="0"/>
              <a:t>Start of CH on Tuesday (first week)</a:t>
            </a:r>
          </a:p>
          <a:p>
            <a:pPr marL="952485" lvl="1" indent="-342900" algn="l">
              <a:buFont typeface="Wingdings" panose="05000000000000000000" pitchFamily="2" charset="2"/>
              <a:buChar char="§"/>
            </a:pPr>
            <a:r>
              <a:rPr lang="fr-FR" sz="2400" dirty="0"/>
              <a:t>End of CH on Tuesday (second week)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sz="2500" dirty="0"/>
              <a:t>Planned CH rapporteur calls on 15th Dec and 5th Jan </a:t>
            </a:r>
            <a:br>
              <a:rPr lang="en-US" sz="2500" dirty="0"/>
            </a:br>
            <a:r>
              <a:rPr lang="en-US" sz="2500" dirty="0"/>
              <a:t>(</a:t>
            </a:r>
            <a:r>
              <a:rPr lang="en-GB" sz="2500" dirty="0"/>
              <a:t>14:00 -16:00 MEZ) </a:t>
            </a:r>
            <a:r>
              <a:rPr lang="en-US" sz="2500" dirty="0"/>
              <a:t>before the next SA5#141e meeting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sz="2500" dirty="0"/>
              <a:t>ASN.1 code rapporteur is Robert Törnkvist (Ericsson)</a:t>
            </a:r>
            <a:endParaRPr lang="fr-FR" sz="2500" dirty="0"/>
          </a:p>
        </p:txBody>
      </p:sp>
    </p:spTree>
    <p:extLst>
      <p:ext uri="{BB962C8B-B14F-4D97-AF65-F5344CB8AC3E}">
        <p14:creationId xmlns:p14="http://schemas.microsoft.com/office/powerpoint/2010/main" val="3524770648"/>
      </p:ext>
    </p:extLst>
  </p:cSld>
  <p:clrMapOvr>
    <a:masterClrMapping/>
  </p:clrMapOvr>
  <p:transition spd="slow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48162317"/>
              </p:ext>
            </p:extLst>
          </p:nvPr>
        </p:nvGraphicFramePr>
        <p:xfrm>
          <a:off x="317026" y="1167695"/>
          <a:ext cx="11295212" cy="14991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9861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2226062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122259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9150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6072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98240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2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6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7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algn="ctr"/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891359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1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FS_CHROAM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SID on 5G roaming charging architecture for wholesale and retail scenarios</a:t>
                      </a:r>
                      <a:endParaRPr lang="en-US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20</a:t>
                      </a:r>
                      <a:r>
                        <a:rPr lang="en-US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%-&gt;  30%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TR 28.827</a:t>
                      </a:r>
                      <a:endParaRPr lang="en-US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u="sng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hlinkClick r:id="rId2"/>
                        </a:rPr>
                        <a:t>SP-210391</a:t>
                      </a:r>
                      <a:endParaRPr lang="sv-SE" altLang="zh-CN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SA#95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(03/2022)</a:t>
                      </a:r>
                      <a:r>
                        <a:rPr lang="en-GB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Ericsson</a:t>
                      </a:r>
                      <a:endParaRPr kumimoji="0" lang="en-GB" altLang="zh-CN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9444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05572" y="396490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/>
              <a:t>FS_CHROAM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342888" y="2666798"/>
            <a:ext cx="11269350" cy="292388"/>
          </a:xfrm>
          <a:prstGeom prst="rect">
            <a:avLst/>
          </a:prstGeom>
          <a:solidFill>
            <a:srgbClr val="C1E4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Working Progress</a:t>
            </a:r>
            <a:endParaRPr lang="zh-CN" altLang="en-US" b="1" dirty="0"/>
          </a:p>
        </p:txBody>
      </p:sp>
      <p:sp>
        <p:nvSpPr>
          <p:cNvPr id="6" name="矩形 8">
            <a:extLst>
              <a:ext uri="{FF2B5EF4-FFF2-40B4-BE49-F238E27FC236}">
                <a16:creationId xmlns:a16="http://schemas.microsoft.com/office/drawing/2014/main" id="{E2F50771-D582-4BB4-AC25-5A8582F5DEDC}"/>
              </a:ext>
            </a:extLst>
          </p:cNvPr>
          <p:cNvSpPr/>
          <p:nvPr/>
        </p:nvSpPr>
        <p:spPr>
          <a:xfrm>
            <a:off x="317026" y="2908422"/>
            <a:ext cx="11269350" cy="224676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en-US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pCRs  agreed to TR 28.827 for introduction of :</a:t>
            </a: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en-US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700" dirty="0">
                <a:latin typeface="Calibri" pitchFamily="34" charset="0"/>
                <a:ea typeface="宋体" pitchFamily="2" charset="-122"/>
                <a:cs typeface="Arial" charset="0"/>
              </a:rPr>
              <a:t>Addition of architectures SBI and reference point architectures for </a:t>
            </a:r>
            <a:r>
              <a:rPr lang="en-US" sz="1700" dirty="0" err="1">
                <a:latin typeface="Calibri" pitchFamily="34" charset="0"/>
                <a:ea typeface="宋体" pitchFamily="2" charset="-122"/>
                <a:cs typeface="Arial" charset="0"/>
              </a:rPr>
              <a:t>for</a:t>
            </a:r>
            <a:r>
              <a:rPr lang="en-US" sz="1700" dirty="0">
                <a:latin typeface="Calibri" pitchFamily="34" charset="0"/>
                <a:ea typeface="宋体" pitchFamily="2" charset="-122"/>
                <a:cs typeface="Arial" charset="0"/>
              </a:rPr>
              <a:t> several solutions.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700" dirty="0">
                <a:latin typeface="Calibri" pitchFamily="34" charset="0"/>
                <a:ea typeface="宋体" pitchFamily="2" charset="-122"/>
                <a:cs typeface="Arial" charset="0"/>
              </a:rPr>
              <a:t>New use cases for MVNO with and without CHF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700" dirty="0">
                <a:latin typeface="Calibri" pitchFamily="34" charset="0"/>
                <a:ea typeface="宋体" pitchFamily="2" charset="-122"/>
                <a:cs typeface="Arial" charset="0"/>
              </a:rPr>
              <a:t>Correction of solution architectures.</a:t>
            </a:r>
          </a:p>
          <a:p>
            <a:pPr lvl="1" indent="0"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7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285750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Draft TR 28.827 (email approval S5-216491)</a:t>
            </a:r>
          </a:p>
        </p:txBody>
      </p:sp>
    </p:spTree>
    <p:extLst>
      <p:ext uri="{BB962C8B-B14F-4D97-AF65-F5344CB8AC3E}">
        <p14:creationId xmlns:p14="http://schemas.microsoft.com/office/powerpoint/2010/main" val="294267686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ChangeArrowheads="1"/>
          </p:cNvSpPr>
          <p:nvPr/>
        </p:nvSpPr>
        <p:spPr bwMode="auto">
          <a:xfrm>
            <a:off x="1636523" y="670114"/>
            <a:ext cx="7362825" cy="685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>
              <a:defRPr/>
            </a:pPr>
            <a:r>
              <a:rPr lang="en-GB" altLang="zh-CN" sz="3200" kern="0" dirty="0">
                <a:solidFill>
                  <a:srgbClr val="FF0000"/>
                </a:solidFill>
                <a:latin typeface="Calibri"/>
                <a:cs typeface="+mj-cs"/>
              </a:rPr>
              <a:t>Charging TSs &amp; TRs </a:t>
            </a:r>
            <a:r>
              <a:rPr lang="en-US" altLang="zh-CN" sz="3200" kern="0" dirty="0">
                <a:solidFill>
                  <a:srgbClr val="FF0000"/>
                </a:solidFill>
                <a:latin typeface="Calibri"/>
                <a:cs typeface="+mj-cs"/>
              </a:rPr>
              <a:t>to be sent to SA#94e</a:t>
            </a:r>
            <a:endParaRPr lang="en-GB" altLang="zh-CN" sz="3200" dirty="0">
              <a:solidFill>
                <a:srgbClr val="FF0000"/>
              </a:solidFill>
              <a:latin typeface="Calibri"/>
              <a:cs typeface="Times New Roman" pitchFamily="18" charset="0"/>
            </a:endParaRPr>
          </a:p>
        </p:txBody>
      </p:sp>
      <p:graphicFrame>
        <p:nvGraphicFramePr>
          <p:cNvPr id="6" name="Group 7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57440904"/>
              </p:ext>
            </p:extLst>
          </p:nvPr>
        </p:nvGraphicFramePr>
        <p:xfrm>
          <a:off x="1128524" y="2073555"/>
          <a:ext cx="9663653" cy="3258512"/>
        </p:xfrm>
        <a:graphic>
          <a:graphicData uri="http://schemas.openxmlformats.org/drawingml/2006/table">
            <a:tbl>
              <a:tblPr/>
              <a:tblGrid>
                <a:gridCol w="11618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764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25351">
                  <a:extLst>
                    <a:ext uri="{9D8B030D-6E8A-4147-A177-3AD203B41FA5}">
                      <a16:colId xmlns:a16="http://schemas.microsoft.com/office/drawing/2014/main" val="1307580657"/>
                    </a:ext>
                  </a:extLst>
                </a:gridCol>
              </a:tblGrid>
              <a:tr h="46312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Number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Title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For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6137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900"/>
                        </a:spcAft>
                      </a:pPr>
                      <a:r>
                        <a:rPr lang="fr-FR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S5-216508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 32.847 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Study on Charging Aspects for Network Slicing Phase 2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Information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3823583"/>
                  </a:ext>
                </a:extLst>
              </a:tr>
              <a:tr h="569091"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S5-216520</a:t>
                      </a:r>
                    </a:p>
                    <a:p>
                      <a:pPr marL="0" algn="ctr" defTabSz="1219170" rtl="0" eaLnBrk="1" latinLnBrk="0" hangingPunct="1">
                        <a:spcAft>
                          <a:spcPts val="900"/>
                        </a:spcAft>
                      </a:pP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 28.822 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Study on charging aspect of 5G LAN-type Services</a:t>
                      </a:r>
                    </a:p>
                    <a:p>
                      <a:pPr>
                        <a:spcAft>
                          <a:spcPts val="900"/>
                        </a:spcAft>
                      </a:pP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Information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01274537"/>
                  </a:ext>
                </a:extLst>
              </a:tr>
              <a:tr h="569091"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S5-216485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fr-F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 28.815 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Study on charging aspects of edge computing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900"/>
                        </a:spcAft>
                      </a:pPr>
                      <a:r>
                        <a:rPr lang="fr-FR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Approval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6427811"/>
                  </a:ext>
                </a:extLst>
              </a:tr>
              <a:tr h="569091"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S5-216486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fr-F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 28.816 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Study on charging aspects of 5GS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CIoT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Approval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65591411"/>
                  </a:ext>
                </a:extLst>
              </a:tr>
              <a:tr h="569091"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S5-216487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fr-F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 32.846 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Study on charging aspects of Proximity-based Services (ProSe) in 5GS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Approval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29409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5739943"/>
      </p:ext>
    </p:extLst>
  </p:cSld>
  <p:clrMapOvr>
    <a:masterClrMapping/>
  </p:clrMapOvr>
  <p:transition spd="slow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9A4462-8410-4856-8E91-37BCEC64D8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945" y="228600"/>
            <a:ext cx="9725891" cy="1143000"/>
          </a:xfrm>
        </p:spPr>
        <p:txBody>
          <a:bodyPr/>
          <a:lstStyle/>
          <a:p>
            <a:r>
              <a:rPr lang="en-US" sz="3200" dirty="0">
                <a:ea typeface="+mn-ea"/>
                <a:cs typeface="Arial" panose="020B0604020202020204" pitchFamily="34" charset="0"/>
              </a:rPr>
              <a:t>Charging CRs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6A0F4C-1F3F-4B7E-AB9C-EEE50D4A05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5397" y="1878676"/>
            <a:ext cx="11183938" cy="2313896"/>
          </a:xfrm>
        </p:spPr>
        <p:txBody>
          <a:bodyPr/>
          <a:lstStyle/>
          <a:p>
            <a:r>
              <a:rPr lang="en-US" sz="2800" dirty="0"/>
              <a:t>5GSIMSCH CRs</a:t>
            </a:r>
          </a:p>
          <a:p>
            <a:r>
              <a:rPr lang="en-GB" sz="2800" dirty="0"/>
              <a:t>5G_ProSe_CH CRs </a:t>
            </a:r>
            <a:r>
              <a:rPr lang="en-GB" sz="1800" b="0" kern="1200" dirty="0">
                <a:solidFill>
                  <a:schemeClr val="bg1">
                    <a:lumMod val="65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(preliminary work before SA approval)</a:t>
            </a:r>
            <a:endParaRPr lang="en-GB" sz="1800" dirty="0"/>
          </a:p>
          <a:p>
            <a:r>
              <a:rPr lang="en-GB" sz="2800" dirty="0"/>
              <a:t>5GLAN_CH CRs </a:t>
            </a:r>
            <a:r>
              <a:rPr lang="en-GB" sz="1800" b="0" kern="1200" dirty="0">
                <a:solidFill>
                  <a:schemeClr val="bg1">
                    <a:lumMod val="65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(preliminary work before SA approval)</a:t>
            </a:r>
            <a:endParaRPr lang="en-GB" sz="1800" dirty="0"/>
          </a:p>
          <a:p>
            <a:r>
              <a:rPr lang="en-US" sz="2800" dirty="0"/>
              <a:t>Maintenance and Rel-17 small Enhancements</a:t>
            </a:r>
          </a:p>
          <a:p>
            <a:pPr marL="0" indent="0">
              <a:buNone/>
            </a:pPr>
            <a:endParaRPr lang="en-US" sz="2800" dirty="0"/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D49E2123-C61D-4E44-9E3E-EA7A96B4D91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711599"/>
              </p:ext>
            </p:extLst>
          </p:nvPr>
        </p:nvGraphicFramePr>
        <p:xfrm>
          <a:off x="5565421" y="4349649"/>
          <a:ext cx="1799233" cy="15181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" name="Document" showAsIcon="1" r:id="rId3" imgW="914400" imgH="771702" progId="Word.Document.8">
                  <p:embed/>
                </p:oleObj>
              </mc:Choice>
              <mc:Fallback>
                <p:oleObj name="Document" showAsIcon="1" r:id="rId3" imgW="914400" imgH="771702" progId="Word.Documen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565421" y="4349649"/>
                        <a:ext cx="1799233" cy="151810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82765894"/>
      </p:ext>
    </p:extLst>
  </p:cSld>
  <p:clrMapOvr>
    <a:masterClrMapping/>
  </p:clrMapOvr>
  <p:transition spd="slow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815" y="2879729"/>
            <a:ext cx="8221835" cy="519616"/>
          </a:xfrm>
        </p:spPr>
        <p:txBody>
          <a:bodyPr/>
          <a:lstStyle/>
          <a:p>
            <a:r>
              <a:rPr lang="sv-SE" sz="6000" dirty="0"/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11954805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7409" y="0"/>
            <a:ext cx="8973312" cy="768101"/>
          </a:xfrm>
        </p:spPr>
        <p:txBody>
          <a:bodyPr/>
          <a:lstStyle/>
          <a:p>
            <a:r>
              <a:rPr lang="sv-SE"/>
              <a:t>Incoming LSs</a:t>
            </a:r>
            <a:endParaRPr lang="sv-SE" dirty="0"/>
          </a:p>
        </p:txBody>
      </p:sp>
      <p:graphicFrame>
        <p:nvGraphicFramePr>
          <p:cNvPr id="6" name="Table Placeholder 4">
            <a:extLst>
              <a:ext uri="{FF2B5EF4-FFF2-40B4-BE49-F238E27FC236}">
                <a16:creationId xmlns:a16="http://schemas.microsoft.com/office/drawing/2014/main" id="{81E1A320-EF42-4A25-A368-F111EC773BB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6855795"/>
              </p:ext>
            </p:extLst>
          </p:nvPr>
        </p:nvGraphicFramePr>
        <p:xfrm>
          <a:off x="264160" y="1754406"/>
          <a:ext cx="11663679" cy="27477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6726">
                  <a:extLst>
                    <a:ext uri="{9D8B030D-6E8A-4147-A177-3AD203B41FA5}">
                      <a16:colId xmlns:a16="http://schemas.microsoft.com/office/drawing/2014/main" val="570476699"/>
                    </a:ext>
                  </a:extLst>
                </a:gridCol>
                <a:gridCol w="6092062">
                  <a:extLst>
                    <a:ext uri="{9D8B030D-6E8A-4147-A177-3AD203B41FA5}">
                      <a16:colId xmlns:a16="http://schemas.microsoft.com/office/drawing/2014/main" val="2618836924"/>
                    </a:ext>
                  </a:extLst>
                </a:gridCol>
                <a:gridCol w="1210770">
                  <a:extLst>
                    <a:ext uri="{9D8B030D-6E8A-4147-A177-3AD203B41FA5}">
                      <a16:colId xmlns:a16="http://schemas.microsoft.com/office/drawing/2014/main" val="3016348962"/>
                    </a:ext>
                  </a:extLst>
                </a:gridCol>
                <a:gridCol w="1127269">
                  <a:extLst>
                    <a:ext uri="{9D8B030D-6E8A-4147-A177-3AD203B41FA5}">
                      <a16:colId xmlns:a16="http://schemas.microsoft.com/office/drawing/2014/main" val="3690116950"/>
                    </a:ext>
                  </a:extLst>
                </a:gridCol>
                <a:gridCol w="1196852">
                  <a:extLst>
                    <a:ext uri="{9D8B030D-6E8A-4147-A177-3AD203B41FA5}">
                      <a16:colId xmlns:a16="http://schemas.microsoft.com/office/drawing/2014/main" val="2952368263"/>
                    </a:ext>
                  </a:extLst>
                </a:gridCol>
              </a:tblGrid>
              <a:tr h="1152381">
                <a:tc>
                  <a:txBody>
                    <a:bodyPr/>
                    <a:lstStyle/>
                    <a:p>
                      <a:pPr algn="ctr"/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Tdoc</a:t>
                      </a:r>
                      <a:endParaRPr lang="sv-SE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Source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Decision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ReplyIn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3687663"/>
                  </a:ext>
                </a:extLst>
              </a:tr>
              <a:tr h="452863">
                <a:tc>
                  <a:txBody>
                    <a:bodyPr/>
                    <a:lstStyle/>
                    <a:p>
                      <a:pPr marL="0" marR="0" algn="ctr" defTabSz="121917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 S5-216034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defTabSz="121917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LS Reply ccSA5 on the offline charging only indication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121917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600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S2-2107863</a:t>
                      </a:r>
                      <a:endParaRPr lang="en-US" sz="1600" kern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Noted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-</a:t>
                      </a: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1303816"/>
                  </a:ext>
                </a:extLst>
              </a:tr>
              <a:tr h="380827">
                <a:tc>
                  <a:txBody>
                    <a:bodyPr/>
                    <a:lstStyle/>
                    <a:p>
                      <a:pPr marL="0" marR="0" algn="ctr" defTabSz="121917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 S5-216028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defTabSz="121917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600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LS reply on UPF reporting for redundant transmission on transport layer</a:t>
                      </a:r>
                      <a:endParaRPr lang="en-US" sz="1600" kern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121917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600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S2-2107862</a:t>
                      </a:r>
                      <a:endParaRPr lang="en-US" sz="1600" kern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Noted</a:t>
                      </a:r>
                      <a:endParaRPr kumimoji="0" 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-</a:t>
                      </a: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7523074"/>
                  </a:ext>
                </a:extLst>
              </a:tr>
              <a:tr h="380827">
                <a:tc>
                  <a:txBody>
                    <a:bodyPr/>
                    <a:lstStyle/>
                    <a:p>
                      <a:pPr marL="0" marR="0" algn="ctr" defTabSz="121917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 S5-216029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defTabSz="121917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Reply LS on UPF reporting for redundant transmission on transport layer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121917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600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C4-215505</a:t>
                      </a:r>
                      <a:endParaRPr lang="en-US" sz="1600" kern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Noted</a:t>
                      </a:r>
                      <a:endParaRPr kumimoji="0" 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-</a:t>
                      </a: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4839893"/>
                  </a:ext>
                </a:extLst>
              </a:tr>
              <a:tr h="380827">
                <a:tc>
                  <a:txBody>
                    <a:bodyPr/>
                    <a:lstStyle/>
                    <a:p>
                      <a:pPr marL="0" marR="0" algn="ctr" defTabSz="121917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 S5-216030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 defTabSz="121917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600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Reply LS on PSCELL ID availability in SGW CDR</a:t>
                      </a:r>
                      <a:endParaRPr lang="en-US" sz="1600" kern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121917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ETSI TC LI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Noted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-</a:t>
                      </a: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01826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38350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680" y="116142"/>
            <a:ext cx="9112251" cy="1143000"/>
          </a:xfrm>
        </p:spPr>
        <p:txBody>
          <a:bodyPr/>
          <a:lstStyle/>
          <a:p>
            <a:r>
              <a:rPr lang="sv-SE" dirty="0"/>
              <a:t>Outgoing LSs</a:t>
            </a:r>
          </a:p>
        </p:txBody>
      </p:sp>
      <p:graphicFrame>
        <p:nvGraphicFramePr>
          <p:cNvPr id="5" name="Table Placeholder 4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3389670960"/>
              </p:ext>
            </p:extLst>
          </p:nvPr>
        </p:nvGraphicFramePr>
        <p:xfrm>
          <a:off x="487680" y="1828506"/>
          <a:ext cx="11020140" cy="27635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7282">
                  <a:extLst>
                    <a:ext uri="{9D8B030D-6E8A-4147-A177-3AD203B41FA5}">
                      <a16:colId xmlns:a16="http://schemas.microsoft.com/office/drawing/2014/main" val="570476699"/>
                    </a:ext>
                  </a:extLst>
                </a:gridCol>
                <a:gridCol w="5637072">
                  <a:extLst>
                    <a:ext uri="{9D8B030D-6E8A-4147-A177-3AD203B41FA5}">
                      <a16:colId xmlns:a16="http://schemas.microsoft.com/office/drawing/2014/main" val="2618836924"/>
                    </a:ext>
                  </a:extLst>
                </a:gridCol>
                <a:gridCol w="1352833">
                  <a:extLst>
                    <a:ext uri="{9D8B030D-6E8A-4147-A177-3AD203B41FA5}">
                      <a16:colId xmlns:a16="http://schemas.microsoft.com/office/drawing/2014/main" val="3016348962"/>
                    </a:ext>
                  </a:extLst>
                </a:gridCol>
                <a:gridCol w="1263494">
                  <a:extLst>
                    <a:ext uri="{9D8B030D-6E8A-4147-A177-3AD203B41FA5}">
                      <a16:colId xmlns:a16="http://schemas.microsoft.com/office/drawing/2014/main" val="3690116950"/>
                    </a:ext>
                  </a:extLst>
                </a:gridCol>
                <a:gridCol w="1569459">
                  <a:extLst>
                    <a:ext uri="{9D8B030D-6E8A-4147-A177-3AD203B41FA5}">
                      <a16:colId xmlns:a16="http://schemas.microsoft.com/office/drawing/2014/main" val="2952368263"/>
                    </a:ext>
                  </a:extLst>
                </a:gridCol>
              </a:tblGrid>
              <a:tr h="131538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Tdoc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Cc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ReplyTo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3687663"/>
                  </a:ext>
                </a:extLst>
              </a:tr>
              <a:tr h="465724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900"/>
                        </a:spcAft>
                      </a:pP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600" u="none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900"/>
                        </a:spcAft>
                      </a:pP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7730782"/>
                  </a:ext>
                </a:extLst>
              </a:tr>
              <a:tr h="457543"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600" u="none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0117901"/>
                  </a:ext>
                </a:extLst>
              </a:tr>
              <a:tr h="524881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900"/>
                        </a:spcAft>
                      </a:pPr>
                      <a:endParaRPr lang="fr-FR" sz="1600" kern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900"/>
                        </a:spcAft>
                      </a:pPr>
                      <a:endParaRPr lang="fr-FR" sz="1600" kern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900"/>
                        </a:spcAft>
                      </a:pP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600" u="none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9989177"/>
                  </a:ext>
                </a:extLst>
              </a:tr>
            </a:tbl>
          </a:graphicData>
        </a:graphic>
      </p:graphicFrame>
      <p:sp>
        <p:nvSpPr>
          <p:cNvPr id="4" name="Rectangle 4">
            <a:extLst>
              <a:ext uri="{FF2B5EF4-FFF2-40B4-BE49-F238E27FC236}">
                <a16:creationId xmlns:a16="http://schemas.microsoft.com/office/drawing/2014/main" id="{CA865BC3-9A1B-48D5-8394-667ED30ED6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6359" y="5169773"/>
            <a:ext cx="10408635" cy="685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400" dirty="0">
                <a:latin typeface="Calibri" panose="020F0502020204030204" pitchFamily="34" charset="0"/>
                <a:ea typeface="DengXian" panose="02010600030101010101" pitchFamily="2" charset="-122"/>
              </a:rPr>
              <a:t>none</a:t>
            </a:r>
            <a:r>
              <a:rPr lang="fr-FR" sz="2400" dirty="0">
                <a:latin typeface="Calibri" panose="020F0502020204030204" pitchFamily="34" charset="0"/>
                <a:ea typeface="DengXian" panose="02010600030101010101" pitchFamily="2" charset="-122"/>
              </a:rPr>
              <a:t>   </a:t>
            </a:r>
            <a:endParaRPr lang="en-GB" sz="2400" dirty="0">
              <a:latin typeface="Calibri" panose="020F0502020204030204" pitchFamily="34" charset="0"/>
              <a:ea typeface="DengXian" panose="02010600030101010101" pitchFamily="2" charset="-122"/>
            </a:endParaRPr>
          </a:p>
          <a:p>
            <a:r>
              <a:rPr lang="fr-FR" sz="2400" dirty="0">
                <a:latin typeface="Calibri" panose="020F0502020204030204" pitchFamily="34" charset="0"/>
                <a:ea typeface="DengXian" panose="02010600030101010101" pitchFamily="2" charset="-122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3976364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78C1BF-313B-4838-85C8-7573D7717E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6001" y="2454388"/>
            <a:ext cx="9102725" cy="1143000"/>
          </a:xfrm>
        </p:spPr>
        <p:txBody>
          <a:bodyPr/>
          <a:lstStyle/>
          <a:p>
            <a:r>
              <a:rPr lang="sv-SE" dirty="0"/>
              <a:t>Charging (CH) WIs/SIs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35062416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ChangeArrowheads="1"/>
          </p:cNvSpPr>
          <p:nvPr/>
        </p:nvSpPr>
        <p:spPr bwMode="auto">
          <a:xfrm>
            <a:off x="1847849" y="541566"/>
            <a:ext cx="7362825" cy="685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 eaLnBrk="0" hangingPunct="0">
              <a:defRPr/>
            </a:pPr>
            <a:r>
              <a:rPr lang="en-GB" altLang="zh-CN" sz="3200" kern="0" dirty="0">
                <a:solidFill>
                  <a:srgbClr val="FF0000"/>
                </a:solidFill>
                <a:latin typeface="Calibri"/>
                <a:cs typeface="+mj-cs"/>
              </a:rPr>
              <a:t>New or Revised Charging SIDs/WIDs</a:t>
            </a:r>
            <a:endParaRPr lang="en-GB" altLang="zh-CN" sz="3200" dirty="0">
              <a:solidFill>
                <a:srgbClr val="FF0000"/>
              </a:solidFill>
              <a:latin typeface="Calibri"/>
              <a:cs typeface="Times New Roman" pitchFamily="18" charset="0"/>
            </a:endParaRPr>
          </a:p>
        </p:txBody>
      </p:sp>
      <p:graphicFrame>
        <p:nvGraphicFramePr>
          <p:cNvPr id="8" name="Group 76">
            <a:extLst>
              <a:ext uri="{FF2B5EF4-FFF2-40B4-BE49-F238E27FC236}">
                <a16:creationId xmlns:a16="http://schemas.microsoft.com/office/drawing/2014/main" id="{9969EA0D-50CF-4183-B85E-7E445686F9F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47853193"/>
              </p:ext>
            </p:extLst>
          </p:nvPr>
        </p:nvGraphicFramePr>
        <p:xfrm>
          <a:off x="995680" y="1899704"/>
          <a:ext cx="10281920" cy="2615693"/>
        </p:xfrm>
        <a:graphic>
          <a:graphicData uri="http://schemas.openxmlformats.org/drawingml/2006/table">
            <a:tbl>
              <a:tblPr/>
              <a:tblGrid>
                <a:gridCol w="1320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22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38960">
                  <a:extLst>
                    <a:ext uri="{9D8B030D-6E8A-4147-A177-3AD203B41FA5}">
                      <a16:colId xmlns:a16="http://schemas.microsoft.com/office/drawing/2014/main" val="1853449902"/>
                    </a:ext>
                  </a:extLst>
                </a:gridCol>
              </a:tblGrid>
              <a:tr h="4378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Number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Title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Source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6229">
                <a:tc>
                  <a:txBody>
                    <a:bodyPr/>
                    <a:lstStyle/>
                    <a:p>
                      <a:pPr marL="0" marR="0" algn="ctr" defTabSz="121917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S5-216503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600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New SID on Charging Aspects for Non-Public Networks</a:t>
                      </a:r>
                      <a:endParaRPr lang="en-US" sz="1600" kern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China Mobile Com. Corporation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1712055"/>
                  </a:ext>
                </a:extLst>
              </a:tr>
              <a:tr h="486229"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S5-216533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(for email approval)</a:t>
                      </a:r>
                    </a:p>
                    <a:p>
                      <a:pPr marL="0" marR="0" algn="ctr" defTabSz="121917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New SID on new network resource usage type for charging in the 5G System (5GS)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600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Huawei</a:t>
                      </a:r>
                      <a:endParaRPr lang="en-US" sz="1600" kern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4101755"/>
                  </a:ext>
                </a:extLst>
              </a:tr>
              <a:tr h="486229">
                <a:tc>
                  <a:txBody>
                    <a:bodyPr/>
                    <a:lstStyle/>
                    <a:p>
                      <a:pPr marL="0" marR="0" algn="ctr" defTabSz="1219170" rtl="0" eaLnBrk="1" latinLnBrk="0" hangingPunct="1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S5-216518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600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New Work Item on charging enhancement for 5GS CIoT</a:t>
                      </a:r>
                      <a:endParaRPr lang="en-US" sz="1600" kern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Huawei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61976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2750734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4655" y="278490"/>
            <a:ext cx="9102725" cy="828207"/>
          </a:xfrm>
        </p:spPr>
        <p:txBody>
          <a:bodyPr/>
          <a:lstStyle/>
          <a:p>
            <a:r>
              <a:rPr lang="sv-SE" sz="3200" dirty="0"/>
              <a:t>Summary of </a:t>
            </a:r>
            <a:r>
              <a:rPr lang="sv-SE" sz="3200" dirty="0" err="1"/>
              <a:t>ongoing</a:t>
            </a:r>
            <a:r>
              <a:rPr lang="sv-SE" sz="3200" dirty="0"/>
              <a:t> CH </a:t>
            </a:r>
            <a:r>
              <a:rPr lang="sv-SE" sz="3200" dirty="0" err="1"/>
              <a:t>WIs</a:t>
            </a:r>
            <a:r>
              <a:rPr lang="sv-SE" sz="3200" dirty="0"/>
              <a:t>/SIs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437172"/>
              </p:ext>
            </p:extLst>
          </p:nvPr>
        </p:nvGraphicFramePr>
        <p:xfrm>
          <a:off x="362538" y="1328508"/>
          <a:ext cx="11466924" cy="49554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52239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6317672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548246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1648767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</a:tblGrid>
              <a:tr h="44157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6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6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dirty="0" err="1"/>
                        <a:t>Completion</a:t>
                      </a:r>
                      <a:r>
                        <a:rPr lang="sv-SE" sz="16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36803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5GSIMSCH</a:t>
                      </a:r>
                      <a:endParaRPr lang="sv-SE" sz="13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IMS Charging in 5G System Architecture</a:t>
                      </a:r>
                      <a:endParaRPr lang="sv-SE" sz="13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sv-SE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90% -&gt; 95%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SA#94 (12/2021) 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6051932"/>
                  </a:ext>
                </a:extLst>
              </a:tr>
              <a:tr h="328616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sv-SE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EDGE_CH</a:t>
                      </a:r>
                      <a:endParaRPr lang="fr-FR" sz="13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Charging aspects of Edge Computing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altLang="zh-CN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5</a:t>
                      </a:r>
                      <a:r>
                        <a:rPr kumimoji="0" lang="en-US" altLang="zh-CN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% -&gt; 20%</a:t>
                      </a:r>
                      <a:endParaRPr kumimoji="0" lang="sv-SE" sz="13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00FF00"/>
                        </a:highlight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SA#95 (03/2022)  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903681"/>
                  </a:ext>
                </a:extLst>
              </a:tr>
              <a:tr h="41042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ARCH _NR_REDCAP</a:t>
                      </a:r>
                      <a:endParaRPr lang="en-US" sz="13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Charging aspects of Architecture Enhancement for NR Reduced Capability Devices </a:t>
                      </a:r>
                      <a:r>
                        <a:rPr lang="en-GB" sz="1300" b="0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(preliminary work before SA approval)</a:t>
                      </a:r>
                      <a:endParaRPr lang="en-US" sz="1300" b="0" kern="12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0% -&gt; 0%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SA#96 (06/2022)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8229340"/>
                  </a:ext>
                </a:extLst>
              </a:tr>
              <a:tr h="41042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5G_ProSe_CH</a:t>
                      </a:r>
                      <a:endParaRPr lang="en-US" sz="13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Charging aspects of Proximity-based Services in 5GS </a:t>
                      </a:r>
                      <a:br>
                        <a:rPr lang="en-GB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en-GB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</a:t>
                      </a:r>
                      <a:r>
                        <a:rPr lang="en-GB" sz="1300" b="0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preliminary work before SA approval)</a:t>
                      </a:r>
                      <a:endParaRPr lang="en-US" sz="1300" b="0" kern="12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0% -&gt; 5%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SA#96 (06/2022)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7757662"/>
                  </a:ext>
                </a:extLst>
              </a:tr>
              <a:tr h="41042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5GLAN_CH</a:t>
                      </a:r>
                      <a:endParaRPr lang="en-US" sz="13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Charging Aspects of 5G LAN VN Group </a:t>
                      </a:r>
                      <a:br>
                        <a:rPr lang="en-GB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en-GB" sz="1300" b="0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(preliminary work before SA approval)</a:t>
                      </a:r>
                      <a:endParaRPr lang="en-US" sz="1300" b="0" kern="12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0% -&gt; 5%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SA#96 (06/2022)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1735441"/>
                  </a:ext>
                </a:extLst>
              </a:tr>
              <a:tr h="366274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sv-SE" sz="1300" b="1" kern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FS_EDGE_CH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kern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Study on charging aspects of Edge Computing 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3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completed</a:t>
                      </a:r>
                      <a:endParaRPr kumimoji="0" lang="sv-SE" sz="13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300" b="1" kern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SA#94 (12/2021</a:t>
                      </a:r>
                      <a:r>
                        <a:rPr lang="en-GB" altLang="zh-CN" sz="1300" b="0" kern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) </a:t>
                      </a:r>
                      <a:endParaRPr lang="en-GB" altLang="zh-CN" sz="1300" b="0" kern="1200" noProof="0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7845709"/>
                  </a:ext>
                </a:extLst>
              </a:tr>
              <a:tr h="353601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300" b="1" kern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FS_5G_CIoT_CH</a:t>
                      </a:r>
                      <a:endParaRPr lang="fr-FR" sz="1300" b="1" kern="1200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300" b="1" kern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Study on charging aspects of 5GS </a:t>
                      </a:r>
                      <a:r>
                        <a:rPr lang="en-US" sz="1300" b="1" kern="1200" dirty="0" err="1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CIoT</a:t>
                      </a:r>
                      <a:endParaRPr lang="en-US" sz="1300" b="1" kern="1200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3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completed</a:t>
                      </a:r>
                      <a:endParaRPr kumimoji="0" lang="sv-SE" sz="13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300" b="1" kern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SA#94 (12/2021) 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6521851"/>
                  </a:ext>
                </a:extLst>
              </a:tr>
              <a:tr h="308077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300" b="1" kern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FS_5G_Prose_CH</a:t>
                      </a:r>
                      <a:endParaRPr lang="fr-FR" sz="1300" b="1" kern="1200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900"/>
                        </a:spcAft>
                      </a:pPr>
                      <a:r>
                        <a:rPr lang="en-US" sz="1300" b="1" kern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  Study on charging aspects of Proximity-based Services in 5GC</a:t>
                      </a:r>
                      <a:endParaRPr lang="fr-FR" sz="1300" b="1" kern="1200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3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completed</a:t>
                      </a:r>
                      <a:endParaRPr kumimoji="0" lang="sv-SE" sz="13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300" b="1" kern="12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SA#94 (12/2021) 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9364704"/>
                  </a:ext>
                </a:extLst>
              </a:tr>
              <a:tr h="287539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fr-FR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FS_5GLAN_CH</a:t>
                      </a:r>
                    </a:p>
                  </a:txBody>
                  <a:tcPr marL="9525" marR="9525" marT="9525" marB="9525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900"/>
                        </a:spcAft>
                      </a:pPr>
                      <a:r>
                        <a:rPr lang="en-US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Study on Charging Aspect of 5G LAN-type Services </a:t>
                      </a:r>
                      <a:endParaRPr lang="fr-FR" sz="13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90% -&gt; 95%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SA#94 (12/2021)</a:t>
                      </a:r>
                      <a:endParaRPr lang="en-GB" altLang="zh-CN" sz="1300" b="0" kern="12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3766177"/>
                  </a:ext>
                </a:extLst>
              </a:tr>
              <a:tr h="440066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fr-FR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FS_NETSLICE_CH_Ph2</a:t>
                      </a:r>
                    </a:p>
                  </a:txBody>
                  <a:tcPr marL="9525" marR="9525" marT="9525" marB="9525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900"/>
                        </a:spcAft>
                      </a:pPr>
                      <a:r>
                        <a:rPr lang="en-US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Study on charging aspects for enhancements of Network Slicing Phase 2</a:t>
                      </a:r>
                      <a:endParaRPr lang="fr-FR" sz="13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60% -&gt; 65%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SA#94 (12/2021) 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3082543"/>
                  </a:ext>
                </a:extLst>
              </a:tr>
              <a:tr h="337515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FS_NCHF_Ph2</a:t>
                      </a:r>
                      <a:endParaRPr lang="fr-FR" sz="13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300" b="0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Study on Nchf charging services phase 2</a:t>
                      </a:r>
                      <a:endParaRPr lang="fr-FR" sz="1300" b="0" kern="1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10% -&gt; 20%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altLang="zh-CN" sz="1300" b="0" kern="1200" noProof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SA#95  (03/2022)</a:t>
                      </a:r>
                      <a:endParaRPr lang="en-GB" altLang="zh-CN" sz="1300" b="0" kern="12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5473571"/>
                  </a:ext>
                </a:extLst>
              </a:tr>
              <a:tr h="478324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FS_CHROAM</a:t>
                      </a:r>
                      <a:endParaRPr lang="fr-FR" sz="13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3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Study on 5G roaming charging architecture for wholesale and retail scenarios</a:t>
                      </a:r>
                      <a:endParaRPr lang="fr-FR" sz="13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20% -&gt; 30%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altLang="zh-CN" sz="1300" b="0" kern="1200" noProof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SA#95  (03/2022)</a:t>
                      </a:r>
                      <a:endParaRPr lang="en-GB" altLang="zh-CN" sz="1300" b="0" kern="12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70481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8086271"/>
      </p:ext>
    </p:extLst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ChangeArrowheads="1"/>
          </p:cNvSpPr>
          <p:nvPr/>
        </p:nvSpPr>
        <p:spPr bwMode="auto">
          <a:xfrm>
            <a:off x="1847849" y="541566"/>
            <a:ext cx="7362825" cy="685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 eaLnBrk="0" hangingPunct="0">
              <a:defRPr/>
            </a:pPr>
            <a:r>
              <a:rPr lang="en-GB" altLang="zh-CN" sz="3200" kern="0" dirty="0">
                <a:solidFill>
                  <a:srgbClr val="FF0000"/>
                </a:solidFill>
                <a:latin typeface="Calibri"/>
                <a:cs typeface="+mj-cs"/>
              </a:rPr>
              <a:t>Charging Exception requests</a:t>
            </a:r>
            <a:endParaRPr lang="en-GB" altLang="zh-CN" sz="3200" dirty="0">
              <a:solidFill>
                <a:srgbClr val="FF0000"/>
              </a:solidFill>
              <a:latin typeface="Calibri"/>
              <a:cs typeface="Times New Roman" pitchFamily="18" charset="0"/>
            </a:endParaRPr>
          </a:p>
        </p:txBody>
      </p:sp>
      <p:graphicFrame>
        <p:nvGraphicFramePr>
          <p:cNvPr id="6" name="Group 7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37089315"/>
              </p:ext>
            </p:extLst>
          </p:nvPr>
        </p:nvGraphicFramePr>
        <p:xfrm>
          <a:off x="1384176" y="1899704"/>
          <a:ext cx="8290169" cy="991501"/>
        </p:xfrm>
        <a:graphic>
          <a:graphicData uri="http://schemas.openxmlformats.org/drawingml/2006/table">
            <a:tbl>
              <a:tblPr/>
              <a:tblGrid>
                <a:gridCol w="11947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953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52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宋体" pitchFamily="2" charset="-122"/>
                          <a:cs typeface="Arial" charset="0"/>
                        </a:rPr>
                        <a:t>Number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宋体" pitchFamily="2" charset="-122"/>
                          <a:cs typeface="Arial" charset="0"/>
                        </a:rPr>
                        <a:t>Title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6229">
                <a:tc>
                  <a:txBody>
                    <a:bodyPr/>
                    <a:lstStyle/>
                    <a:p>
                      <a:pPr marL="0" algn="l" defTabSz="1219170" rtl="0" eaLnBrk="1" fontAlgn="t" latinLnBrk="0" hangingPunct="1">
                        <a:spcAft>
                          <a:spcPts val="900"/>
                        </a:spcAft>
                      </a:pP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89848610"/>
                  </a:ext>
                </a:extLst>
              </a:tr>
            </a:tbl>
          </a:graphicData>
        </a:graphic>
      </p:graphicFrame>
      <p:sp>
        <p:nvSpPr>
          <p:cNvPr id="4" name="Rectangle 4">
            <a:extLst>
              <a:ext uri="{FF2B5EF4-FFF2-40B4-BE49-F238E27FC236}">
                <a16:creationId xmlns:a16="http://schemas.microsoft.com/office/drawing/2014/main" id="{F8F9EB86-1F1E-42D5-851F-262346EC7D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1712" y="4443909"/>
            <a:ext cx="10408635" cy="685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400" dirty="0">
                <a:latin typeface="Calibri" panose="020F0502020204030204" pitchFamily="34" charset="0"/>
                <a:ea typeface="DengXian" panose="02010600030101010101" pitchFamily="2" charset="-122"/>
              </a:rPr>
              <a:t>none</a:t>
            </a:r>
            <a:r>
              <a:rPr lang="fr-FR" sz="2400" dirty="0">
                <a:latin typeface="Calibri" panose="020F0502020204030204" pitchFamily="34" charset="0"/>
                <a:ea typeface="DengXian" panose="02010600030101010101" pitchFamily="2" charset="-122"/>
              </a:rPr>
              <a:t>   </a:t>
            </a:r>
            <a:endParaRPr lang="en-GB" sz="2400" dirty="0">
              <a:latin typeface="Calibri" panose="020F0502020204030204" pitchFamily="34" charset="0"/>
              <a:ea typeface="DengXian" panose="02010600030101010101" pitchFamily="2" charset="-122"/>
            </a:endParaRPr>
          </a:p>
          <a:p>
            <a:r>
              <a:rPr lang="fr-FR" sz="2400" dirty="0">
                <a:latin typeface="Calibri" panose="020F0502020204030204" pitchFamily="34" charset="0"/>
                <a:ea typeface="DengXian" panose="02010600030101010101" pitchFamily="2" charset="-122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3075603900"/>
      </p:ext>
    </p:extLst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61409878"/>
              </p:ext>
            </p:extLst>
          </p:nvPr>
        </p:nvGraphicFramePr>
        <p:xfrm>
          <a:off x="448394" y="1623105"/>
          <a:ext cx="11295212" cy="19488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2629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2263294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122259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9358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8420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2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6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7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algn="ctr"/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891359"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sv-SE" sz="1100" b="1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5GSIMSCH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IMS Charging in 5G System Architecture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90% -&gt; 95%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32.240, TS 32.260, TS 32.275, TS 32.281,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32.290, TS 32.291, TS 32.298, TS 32.297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  <a:hlinkClick r:id="rId2"/>
                        </a:rPr>
                        <a:t>SP-190367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SA#94 (12/2021)</a:t>
                      </a:r>
                      <a:r>
                        <a:rPr lang="en-GB" altLang="zh-CN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b="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Ericsson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9444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05572" y="440033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/>
              <a:t>5GSIMSCH</a:t>
            </a:r>
          </a:p>
        </p:txBody>
      </p:sp>
      <p:sp>
        <p:nvSpPr>
          <p:cNvPr id="9" name="矩形 8"/>
          <p:cNvSpPr/>
          <p:nvPr/>
        </p:nvSpPr>
        <p:spPr>
          <a:xfrm>
            <a:off x="448394" y="4270872"/>
            <a:ext cx="11295212" cy="64633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285750" lvl="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CRs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were agreed to 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TS 32.275, TS 32.281 and 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TS 32.291 to complete the a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ddition of IMS charging information for 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MMTel as well as for announcement handling </a:t>
            </a:r>
            <a:endParaRPr lang="fr-FR" sz="1800" dirty="0">
              <a:latin typeface="Calibri" pitchFamily="34" charset="0"/>
              <a:ea typeface="宋体" pitchFamily="2" charset="-122"/>
              <a:cs typeface="Arial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448394" y="3614338"/>
            <a:ext cx="11295212" cy="297785"/>
          </a:xfrm>
          <a:prstGeom prst="rect">
            <a:avLst/>
          </a:prstGeom>
          <a:solidFill>
            <a:srgbClr val="C1E4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Working Progress</a:t>
            </a:r>
            <a:endParaRPr lang="zh-CN" altLang="en-US" b="1" dirty="0"/>
          </a:p>
        </p:txBody>
      </p:sp>
    </p:spTree>
    <p:extLst>
      <p:ext uri="{BB962C8B-B14F-4D97-AF65-F5344CB8AC3E}">
        <p14:creationId xmlns:p14="http://schemas.microsoft.com/office/powerpoint/2010/main" val="18688736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pe:Receivers xmlns:spe="http://schemas.microsoft.com/sharepoint/events"/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3185B6FD968AC4F8244C98DADFCDDF2" ma:contentTypeVersion="13" ma:contentTypeDescription="Create a new document." ma:contentTypeScope="" ma:versionID="82ad2bae7f0c06f2affd04e202398948">
  <xsd:schema xmlns:xsd="http://www.w3.org/2001/XMLSchema" xmlns:xs="http://www.w3.org/2001/XMLSchema" xmlns:p="http://schemas.microsoft.com/office/2006/metadata/properties" xmlns:ns3="71c5aaf6-e6ce-465b-b873-5148d2a4c105" xmlns:ns4="687e87d0-d0a8-4c48-8f94-14f0c67212c5" xmlns:ns5="b4d06219-a142-4c5f-be55-53f74cb980c7" targetNamespace="http://schemas.microsoft.com/office/2006/metadata/properties" ma:root="true" ma:fieldsID="f9959177c7080051a0232d0818074d39" ns3:_="" ns4:_="" ns5:_="">
    <xsd:import namespace="71c5aaf6-e6ce-465b-b873-5148d2a4c105"/>
    <xsd:import namespace="687e87d0-d0a8-4c48-8f94-14f0c67212c5"/>
    <xsd:import namespace="b4d06219-a142-4c5f-be55-53f74cb980c7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FastMetadata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Location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7e87d0-d0a8-4c48-8f94-14f0c67212c5" elementFormDefault="qualified">
    <xsd:import namespace="http://schemas.microsoft.com/office/2006/documentManagement/types"/>
    <xsd:import namespace="http://schemas.microsoft.com/office/infopath/2007/PartnerControls"/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Metadata" ma:index="16" nillable="true" ma:displayName="MediaServiceMetadata" ma:hidden="true" ma:internalName="MediaServiceMetadata" ma:readOnly="true">
      <xsd:simpleType>
        <xsd:restriction base="dms:Note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8" nillable="true" ma:displayName="MediaServiceAutoTags" ma:internalName="MediaServiceAutoTags" ma:readOnly="true">
      <xsd:simpleType>
        <xsd:restriction base="dms:Text"/>
      </xsd:simpleType>
    </xsd:element>
    <xsd:element name="MediaServiceOCR" ma:index="19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ServiceGenerationTime" ma:index="2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d06219-a142-4c5f-be55-53f74cb980c7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?mso-contentType ?>
<SharedContentType xmlns="Microsoft.SharePoint.Taxonomy.ContentTypeSync" SourceId="34c87397-5fc1-491e-85e7-d6110dbe9cbd" ContentTypeId="0x0101" PreviousValue="false"/>
</file>

<file path=customXml/itemProps1.xml><?xml version="1.0" encoding="utf-8"?>
<ds:datastoreItem xmlns:ds="http://schemas.openxmlformats.org/officeDocument/2006/customXml" ds:itemID="{C533F262-609D-4DE1-971D-E33E47E685D8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D8EFD60F-3529-4261-B094-766615A3369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13C568A-0C46-4592-BB68-CDB41342D77A}">
  <ds:schemaRefs>
    <ds:schemaRef ds:uri="http://schemas.microsoft.com/office/2006/metadata/properties"/>
    <ds:schemaRef ds:uri="http://schemas.microsoft.com/office/infopath/2007/PartnerControls"/>
    <ds:schemaRef ds:uri="71c5aaf6-e6ce-465b-b873-5148d2a4c105"/>
  </ds:schemaRefs>
</ds:datastoreItem>
</file>

<file path=customXml/itemProps4.xml><?xml version="1.0" encoding="utf-8"?>
<ds:datastoreItem xmlns:ds="http://schemas.openxmlformats.org/officeDocument/2006/customXml" ds:itemID="{362C99FD-0342-4981-9E51-9B4B3D0AAD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687e87d0-d0a8-4c48-8f94-14f0c67212c5"/>
    <ds:schemaRef ds:uri="b4d06219-a142-4c5f-be55-53f74cb980c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5.xml><?xml version="1.0" encoding="utf-8"?>
<ds:datastoreItem xmlns:ds="http://schemas.openxmlformats.org/officeDocument/2006/customXml" ds:itemID="{DB86EE5A-C607-470A-B2B8-6CB953A47714}">
  <ds:schemaRefs>
    <ds:schemaRef ds:uri="Microsoft.SharePoint.Taxonomy.ContentTypeSyn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22591</TotalTime>
  <Words>1808</Words>
  <Application>Microsoft Office PowerPoint</Application>
  <PresentationFormat>Widescreen</PresentationFormat>
  <Paragraphs>467</Paragraphs>
  <Slides>23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Arial</vt:lpstr>
      <vt:lpstr>Calibri</vt:lpstr>
      <vt:lpstr>Times New Roman</vt:lpstr>
      <vt:lpstr>Wingdings</vt:lpstr>
      <vt:lpstr>Office Theme</vt:lpstr>
      <vt:lpstr>Document</vt:lpstr>
      <vt:lpstr>    Exec Report SA5#140e  Charging Management (CH)  </vt:lpstr>
      <vt:lpstr>Administrative aspects</vt:lpstr>
      <vt:lpstr>Incoming LSs</vt:lpstr>
      <vt:lpstr>Outgoing LSs</vt:lpstr>
      <vt:lpstr>Charging (CH) WIs/SIs</vt:lpstr>
      <vt:lpstr>PowerPoint Presentation</vt:lpstr>
      <vt:lpstr>Summary of ongoing CH WIs/SIs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Charging CRs  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SA5 Status Report to SA#83  Charging Management (CH) Operation, Administration, Maintenance &amp; Provisioning (OAM&amp;P)</dc:title>
  <dc:creator>Thomas Tovinger</dc:creator>
  <cp:lastModifiedBy>S5-216522</cp:lastModifiedBy>
  <cp:revision>295</cp:revision>
  <dcterms:created xsi:type="dcterms:W3CDTF">2019-03-13T01:38:36Z</dcterms:created>
  <dcterms:modified xsi:type="dcterms:W3CDTF">2021-11-24T10:31:08Z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0x01010083185B6FD968AC4F8244C98DADFCDDF2</vt:lpwstr>
  </property>
  <property fmtid="{D5CDD505-2E9C-101B-9397-08002B2CF9AE}" pid="3" name="_2015_ms_pID_725343">
    <vt:lpwstr>(3)j5DyKr/9ztn2R3WhsbN2tKLwFsa7oHYXQVnp0tIZ/+0Hze0xIfyIprhkhhCA6/mLnwNF+9Ol
fB76OGGHaQsn4AtAra4o5hGlBf9SGcByym32dnNr8lTDugm9pcwSVqzVLW5t0oMSZcVdHbal
Bljy71TdMU67HjwQgF+NEZfTRH++lwzg/mElTNDOLZ0ccAJYay5QRiY4nTazwaNilIC6gWk4
+Tttt4q5J/KMLVGMrH</vt:lpwstr>
  </property>
  <property fmtid="{D5CDD505-2E9C-101B-9397-08002B2CF9AE}" pid="4" name="_2015_ms_pID_7253431">
    <vt:lpwstr>Ma2CcSAAA8Gnp4sZzsPs6puQz/kEo+IBvY1p+sfE8x0HrVm8jNjr6r
4rSETsFQHBkojDKwboIHtrf6OTxksvbHuFIYnWeemj8/3gVA3AQAOTIYKwgcsZRLkK2o3lYL
HD5/yJSH9MahXmEBP1ZdBAjjuWYmlxpu51eXsWGcXOIaVo+iAE6BJPrAt2KEIUF9pYMR2IWE
y0c10tiUADp3sKbpLKeEREOuxy0Z41x8HsY7</vt:lpwstr>
  </property>
  <property fmtid="{D5CDD505-2E9C-101B-9397-08002B2CF9AE}" pid="5" name="_readonly">
    <vt:lpwstr/>
  </property>
  <property fmtid="{D5CDD505-2E9C-101B-9397-08002B2CF9AE}" pid="6" name="_change">
    <vt:lpwstr/>
  </property>
  <property fmtid="{D5CDD505-2E9C-101B-9397-08002B2CF9AE}" pid="7" name="_full-control">
    <vt:lpwstr/>
  </property>
  <property fmtid="{D5CDD505-2E9C-101B-9397-08002B2CF9AE}" pid="8" name="sflag">
    <vt:lpwstr>1574815908</vt:lpwstr>
  </property>
  <property fmtid="{D5CDD505-2E9C-101B-9397-08002B2CF9AE}" pid="9" name="_2015_ms_pID_7253432">
    <vt:lpwstr>rSMWCN/yLONsXB4oX7szqmo=</vt:lpwstr>
  </property>
</Properties>
</file>