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27"/>
  </p:notesMasterIdLst>
  <p:handoutMasterIdLst>
    <p:handoutMasterId r:id="rId28"/>
  </p:handoutMasterIdLst>
  <p:sldIdLst>
    <p:sldId id="303" r:id="rId2"/>
    <p:sldId id="893" r:id="rId3"/>
    <p:sldId id="894" r:id="rId4"/>
    <p:sldId id="670" r:id="rId5"/>
    <p:sldId id="636" r:id="rId6"/>
    <p:sldId id="897" r:id="rId7"/>
    <p:sldId id="726" r:id="rId8"/>
    <p:sldId id="895" r:id="rId9"/>
    <p:sldId id="869" r:id="rId10"/>
    <p:sldId id="896" r:id="rId11"/>
    <p:sldId id="877" r:id="rId12"/>
    <p:sldId id="888" r:id="rId13"/>
    <p:sldId id="889" r:id="rId14"/>
    <p:sldId id="883" r:id="rId15"/>
    <p:sldId id="884" r:id="rId16"/>
    <p:sldId id="887" r:id="rId17"/>
    <p:sldId id="885" r:id="rId18"/>
    <p:sldId id="886" r:id="rId19"/>
    <p:sldId id="891" r:id="rId20"/>
    <p:sldId id="876" r:id="rId21"/>
    <p:sldId id="737" r:id="rId22"/>
    <p:sldId id="859" r:id="rId23"/>
    <p:sldId id="793" r:id="rId24"/>
    <p:sldId id="860" r:id="rId25"/>
    <p:sldId id="704" r:id="rId26"/>
  </p:sldIdLst>
  <p:sldSz cx="12192000" cy="6858000"/>
  <p:notesSz cx="6797675" cy="9928225"/>
  <p:defaultTextStyle>
    <a:defPPr>
      <a:defRPr lang="en-GB"/>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608013" indent="-1508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1217613" indent="-3032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827213" indent="-4556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2436813" indent="-6080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72AF2F"/>
    <a:srgbClr val="FF3300"/>
    <a:srgbClr val="C1E442"/>
    <a:srgbClr val="FFFFCC"/>
    <a:srgbClr val="C6D254"/>
    <a:srgbClr val="000000"/>
    <a:srgbClr val="5C88D0"/>
    <a:srgbClr val="2A6EA8"/>
    <a:srgbClr val="B1D2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09" autoAdjust="0"/>
    <p:restoredTop sz="97931" autoAdjust="0"/>
  </p:normalViewPr>
  <p:slideViewPr>
    <p:cSldViewPr snapToGrid="0">
      <p:cViewPr varScale="1">
        <p:scale>
          <a:sx n="116" d="100"/>
          <a:sy n="116" d="100"/>
        </p:scale>
        <p:origin x="18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200" d="100"/>
          <a:sy n="200" d="100"/>
        </p:scale>
        <p:origin x="318" y="-405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AA78BAD3-FC21-4679-B770-3EA085F20603}" type="datetime1">
              <a:rPr lang="en-US"/>
              <a:pPr>
                <a:defRPr/>
              </a:pPr>
              <a:t>12/1/2021</a:t>
            </a:fld>
            <a:endParaRPr lang="en-US" dirty="0"/>
          </a:p>
        </p:txBody>
      </p:sp>
      <p:sp>
        <p:nvSpPr>
          <p:cNvPr id="9220"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817FF792-3EB9-44FA-9386-5606498586BD}" type="slidenum">
              <a:rPr lang="en-GB" altLang="en-US"/>
              <a:pPr>
                <a:defRPr/>
              </a:pPr>
              <a:t>‹#›</a:t>
            </a:fld>
            <a:endParaRPr lang="en-GB" altLang="en-US"/>
          </a:p>
        </p:txBody>
      </p:sp>
    </p:spTree>
    <p:extLst>
      <p:ext uri="{BB962C8B-B14F-4D97-AF65-F5344CB8AC3E}">
        <p14:creationId xmlns:p14="http://schemas.microsoft.com/office/powerpoint/2010/main" val="2131652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099"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BE730920-F8FB-4BAB-A0E2-B112E44812FA}" type="datetime1">
              <a:rPr lang="en-US"/>
              <a:pPr>
                <a:defRPr/>
              </a:pPr>
              <a:t>12/1/2021</a:t>
            </a:fld>
            <a:endParaRPr lang="en-US" dirty="0"/>
          </a:p>
        </p:txBody>
      </p:sp>
      <p:sp>
        <p:nvSpPr>
          <p:cNvPr id="4100" name="Rectangle 4"/>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6463"/>
            <a:ext cx="4984750" cy="4468812"/>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27BB3565-DE1F-45E8-8B92-B6CEF3A5A934}" type="slidenum">
              <a:rPr lang="en-GB" altLang="en-US"/>
              <a:pPr>
                <a:defRPr/>
              </a:pPr>
              <a:t>‹#›</a:t>
            </a:fld>
            <a:endParaRPr lang="en-GB" altLang="en-US"/>
          </a:p>
        </p:txBody>
      </p:sp>
    </p:spTree>
    <p:extLst>
      <p:ext uri="{BB962C8B-B14F-4D97-AF65-F5344CB8AC3E}">
        <p14:creationId xmlns:p14="http://schemas.microsoft.com/office/powerpoint/2010/main" val="1817830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608013"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1217613"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827213"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2436813"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E31A0830-7958-478F-A687-980EFBB47EC2}" type="slidenum">
              <a:rPr lang="en-GB" altLang="en-US" sz="1200" smtClean="0"/>
              <a:pPr>
                <a:spcBef>
                  <a:spcPct val="0"/>
                </a:spcBef>
              </a:pPr>
              <a:t>1</a:t>
            </a:fld>
            <a:endParaRPr lang="en-GB" altLang="en-US" sz="1200"/>
          </a:p>
        </p:txBody>
      </p:sp>
      <p:sp>
        <p:nvSpPr>
          <p:cNvPr id="7171" name="Rectangle 2"/>
          <p:cNvSpPr>
            <a:spLocks noGrp="1" noRot="1" noChangeAspect="1" noChangeArrowheads="1" noTextEdit="1"/>
          </p:cNvSpPr>
          <p:nvPr>
            <p:ph type="sldImg"/>
          </p:nvPr>
        </p:nvSpPr>
        <p:spPr>
          <a:xfrm>
            <a:off x="88900" y="742950"/>
            <a:ext cx="6621463" cy="3725863"/>
          </a:xfrm>
          <a:ln/>
        </p:spPr>
      </p:sp>
      <p:sp>
        <p:nvSpPr>
          <p:cNvPr id="7172" name="Rectangle 3"/>
          <p:cNvSpPr>
            <a:spLocks noGrp="1" noChangeArrowheads="1"/>
          </p:cNvSpPr>
          <p:nvPr>
            <p:ph type="body" idx="1"/>
          </p:nvPr>
        </p:nvSpPr>
        <p:spPr>
          <a:xfrm>
            <a:off x="904875" y="4718050"/>
            <a:ext cx="49879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52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ubbles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0"/>
            <a:ext cx="5145087"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0"/>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10043" y="3839308"/>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930231849"/>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609585" indent="-609585">
              <a:buFontTx/>
              <a:buBlip>
                <a:blip r:embed="rId2"/>
              </a:buBlip>
              <a:defRPr/>
            </a:lvl1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623381228"/>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12251" cy="1143000"/>
          </a:xfrm>
        </p:spPr>
        <p:txBody>
          <a:bodyPr/>
          <a:lstStyle/>
          <a:p>
            <a:r>
              <a:rPr lang="en-US" dirty="0"/>
              <a:t>Click to edit Master title style</a:t>
            </a:r>
            <a:endParaRPr lang="en-IE" dirty="0"/>
          </a:p>
        </p:txBody>
      </p:sp>
      <p:sp>
        <p:nvSpPr>
          <p:cNvPr id="3" name="Table Placeholder 2"/>
          <p:cNvSpPr>
            <a:spLocks noGrp="1"/>
          </p:cNvSpPr>
          <p:nvPr>
            <p:ph type="tbl" idx="1"/>
          </p:nvPr>
        </p:nvSpPr>
        <p:spPr>
          <a:xfrm>
            <a:off x="609600" y="1600201"/>
            <a:ext cx="10972800" cy="4525963"/>
          </a:xfrm>
        </p:spPr>
        <p:txBody>
          <a:bodyPr/>
          <a:lstStyle/>
          <a:p>
            <a:pPr lvl="0"/>
            <a:endParaRPr lang="en-IE" noProof="0" dirty="0"/>
          </a:p>
        </p:txBody>
      </p:sp>
      <p:sp>
        <p:nvSpPr>
          <p:cNvPr id="4" name="Slide Number Placeholder 5"/>
          <p:cNvSpPr>
            <a:spLocks noGrp="1"/>
          </p:cNvSpPr>
          <p:nvPr>
            <p:ph type="sldNum" sz="quarter" idx="10"/>
          </p:nvPr>
        </p:nvSpPr>
        <p:spPr>
          <a:xfrm>
            <a:off x="11410952" y="6483350"/>
            <a:ext cx="527049" cy="222250"/>
          </a:xfrm>
          <a:prstGeom prst="rect">
            <a:avLst/>
          </a:prstGeom>
        </p:spPr>
        <p:txBody>
          <a:bodyPr/>
          <a:lstStyle>
            <a:lvl1pPr>
              <a:defRPr>
                <a:latin typeface="Arial" charset="0"/>
                <a:cs typeface="Arial" charset="0"/>
              </a:defRPr>
            </a:lvl1pPr>
          </a:lstStyle>
          <a:p>
            <a:pPr>
              <a:defRPr/>
            </a:pPr>
            <a:fld id="{8B78E712-7E90-46AF-8873-540771249AD5}" type="slidenum">
              <a:rPr lang="en-GB"/>
              <a:pPr>
                <a:defRPr/>
              </a:pPr>
              <a:t>‹#›</a:t>
            </a:fld>
            <a:endParaRPr lang="en-GB" dirty="0"/>
          </a:p>
        </p:txBody>
      </p:sp>
    </p:spTree>
    <p:extLst>
      <p:ext uri="{BB962C8B-B14F-4D97-AF65-F5344CB8AC3E}">
        <p14:creationId xmlns:p14="http://schemas.microsoft.com/office/powerpoint/2010/main" val="19130468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4"/>
          <p:cNvSpPr>
            <a:spLocks noChangeArrowheads="1"/>
          </p:cNvSpPr>
          <p:nvPr userDrawn="1"/>
        </p:nvSpPr>
        <p:spPr bwMode="auto">
          <a:xfrm>
            <a:off x="11113" y="6364288"/>
            <a:ext cx="8224837" cy="333374"/>
          </a:xfrm>
          <a:prstGeom prst="homePlate">
            <a:avLst>
              <a:gd name="adj" fmla="val 91600"/>
            </a:avLst>
          </a:prstGeom>
          <a:solidFill>
            <a:srgbClr val="72AF2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defRPr/>
            </a:pPr>
            <a:endParaRPr lang="en-US" altLang="en-US" sz="1333"/>
          </a:p>
        </p:txBody>
      </p:sp>
      <p:sp>
        <p:nvSpPr>
          <p:cNvPr id="1027" name="Title Placeholder 1"/>
          <p:cNvSpPr>
            <a:spLocks noGrp="1"/>
          </p:cNvSpPr>
          <p:nvPr>
            <p:ph type="title"/>
          </p:nvPr>
        </p:nvSpPr>
        <p:spPr bwMode="auto">
          <a:xfrm>
            <a:off x="652463" y="228600"/>
            <a:ext cx="9102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47700" y="1454150"/>
            <a:ext cx="111839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TextBox 13"/>
          <p:cNvSpPr txBox="1"/>
          <p:nvPr userDrawn="1"/>
        </p:nvSpPr>
        <p:spPr>
          <a:xfrm>
            <a:off x="11113" y="6502232"/>
            <a:ext cx="7950201" cy="23495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33" spc="400" dirty="0">
                <a:solidFill>
                  <a:schemeClr val="bg1"/>
                </a:solidFill>
              </a:rPr>
              <a:t> </a:t>
            </a:r>
            <a:r>
              <a:rPr lang="en-GB" sz="1100" b="1" spc="300" dirty="0" smtClean="0">
                <a:ea typeface="+mn-ea"/>
                <a:cs typeface="Arial" panose="020B0604020202020204" pitchFamily="34" charset="0"/>
              </a:rPr>
              <a:t>S5-216006, SA5#140e, </a:t>
            </a:r>
            <a:r>
              <a:rPr lang="en-US" sz="1100" b="1" spc="300" dirty="0" smtClean="0">
                <a:ea typeface="+mn-ea"/>
                <a:cs typeface="Arial" panose="020B0604020202020204" pitchFamily="34" charset="0"/>
              </a:rPr>
              <a:t>e-meeting</a:t>
            </a:r>
            <a:r>
              <a:rPr lang="en-GB" sz="1100" b="1" spc="300" dirty="0" smtClean="0">
                <a:ea typeface="+mn-ea"/>
                <a:cs typeface="Arial" panose="020B0604020202020204" pitchFamily="34" charset="0"/>
              </a:rPr>
              <a:t>, 15</a:t>
            </a:r>
            <a:r>
              <a:rPr lang="en-US" sz="1100" b="1" spc="300" dirty="0" smtClean="0">
                <a:ea typeface="+mn-ea"/>
                <a:cs typeface="Arial" panose="020B0604020202020204" pitchFamily="34" charset="0"/>
              </a:rPr>
              <a:t>– 24 </a:t>
            </a:r>
            <a:r>
              <a:rPr lang="en-US" altLang="zh-CN" sz="1100" b="1" spc="300" dirty="0" smtClean="0">
                <a:ea typeface="+mn-ea"/>
                <a:cs typeface="Arial" panose="020B0604020202020204" pitchFamily="34" charset="0"/>
              </a:rPr>
              <a:t>November</a:t>
            </a:r>
            <a:r>
              <a:rPr lang="en-US" sz="1100" b="1" spc="300" dirty="0" smtClean="0">
                <a:ea typeface="+mn-ea"/>
                <a:cs typeface="Arial" panose="020B0604020202020204" pitchFamily="34" charset="0"/>
              </a:rPr>
              <a:t> 2021</a:t>
            </a:r>
            <a:endParaRPr lang="en-GB" sz="1100" b="1" spc="300" dirty="0">
              <a:ea typeface="+mn-ea"/>
              <a:cs typeface="Arial" panose="020B0604020202020204" pitchFamily="34" charset="0"/>
            </a:endParaRPr>
          </a:p>
          <a:p>
            <a:pPr>
              <a:defRPr/>
            </a:pPr>
            <a:endParaRPr lang="en-GB" sz="1067" b="1" spc="400" dirty="0">
              <a:solidFill>
                <a:schemeClr val="bg1"/>
              </a:solidFill>
            </a:endParaRPr>
          </a:p>
        </p:txBody>
      </p:sp>
      <p:sp>
        <p:nvSpPr>
          <p:cNvPr id="1030" name="Rectangle 15"/>
          <p:cNvSpPr>
            <a:spLocks noChangeArrowheads="1"/>
          </p:cNvSpPr>
          <p:nvPr userDrawn="1"/>
        </p:nvSpPr>
        <p:spPr bwMode="auto">
          <a:xfrm>
            <a:off x="5448300" y="3303588"/>
            <a:ext cx="1238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333">
                <a:solidFill>
                  <a:schemeClr val="bg1"/>
                </a:solidFill>
              </a:rPr>
              <a:t>© 3GPP 2012</a:t>
            </a:r>
            <a:endParaRPr lang="en-GB" altLang="en-US" sz="1333"/>
          </a:p>
        </p:txBody>
      </p:sp>
      <p:pic>
        <p:nvPicPr>
          <p:cNvPr id="1031" name="Picture 10" descr="3GPP_TM_RD.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98088" y="306388"/>
            <a:ext cx="15843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6"/>
          <p:cNvSpPr>
            <a:spLocks noChangeArrowheads="1"/>
          </p:cNvSpPr>
          <p:nvPr userDrawn="1"/>
        </p:nvSpPr>
        <p:spPr bwMode="auto">
          <a:xfrm>
            <a:off x="9918700" y="6462713"/>
            <a:ext cx="102784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067" dirty="0"/>
              <a:t>© 3GPP </a:t>
            </a:r>
            <a:r>
              <a:rPr lang="en-GB" altLang="en-US" sz="1067" smtClean="0"/>
              <a:t>20</a:t>
            </a:r>
            <a:r>
              <a:rPr lang="en-US" altLang="zh-CN" sz="1067" smtClean="0"/>
              <a:t>21</a:t>
            </a:r>
            <a:endParaRPr lang="en-GB" altLang="en-US" sz="1067" dirty="0"/>
          </a:p>
        </p:txBody>
      </p:sp>
      <p:sp>
        <p:nvSpPr>
          <p:cNvPr id="12" name="Oval 11"/>
          <p:cNvSpPr/>
          <p:nvPr userDrawn="1"/>
        </p:nvSpPr>
        <p:spPr bwMode="auto">
          <a:xfrm>
            <a:off x="11079163" y="6364288"/>
            <a:ext cx="812800" cy="419100"/>
          </a:xfrm>
          <a:prstGeom prst="ellipse">
            <a:avLst/>
          </a:prstGeom>
          <a:solidFill>
            <a:schemeClr val="bg1">
              <a:alpha val="50000"/>
            </a:schemeClr>
          </a:solidFill>
          <a:ln w="9525" cap="flat" cmpd="sng" algn="ctr">
            <a:noFill/>
            <a:prstDash val="solid"/>
            <a:round/>
            <a:headEnd type="none" w="med" len="med"/>
            <a:tailEnd type="none" w="med" len="med"/>
          </a:ln>
          <a:effectLst/>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defRPr/>
            </a:pPr>
            <a:fld id="{435BA645-663C-49B9-8214-3A0DBAD6F1FF}" type="slidenum">
              <a:rPr lang="en-GB" altLang="en-US" sz="1333" b="1" smtClean="0"/>
              <a:pPr algn="ctr">
                <a:defRPr/>
              </a:pPr>
              <a:t>‹#›</a:t>
            </a:fld>
            <a:endParaRPr lang="en-GB" altLang="en-US" sz="1333" b="1"/>
          </a:p>
          <a:p>
            <a:pPr>
              <a:defRPr/>
            </a:pPr>
            <a:endParaRPr lang="en-GB" altLang="en-US" sz="1333"/>
          </a:p>
        </p:txBody>
      </p:sp>
    </p:spTree>
  </p:cSld>
  <p:clrMap bg1="lt1" tx1="dk1" bg2="lt2" tx2="dk2" accent1="accent1" accent2="accent2" accent3="accent3" accent4="accent4" accent5="accent5" accent6="accent6" hlink="hlink" folHlink="folHlink"/>
  <p:sldLayoutIdLst>
    <p:sldLayoutId id="2147483938" r:id="rId1"/>
    <p:sldLayoutId id="2147483936" r:id="rId2"/>
    <p:sldLayoutId id="2147483939" r:id="rId3"/>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p:titleStyle>
    <p:bodyStyle>
      <a:lvl1pPr marL="608013" indent="-608013" algn="l" rtl="0" eaLnBrk="0" fontAlgn="base" hangingPunct="0">
        <a:spcBef>
          <a:spcPct val="20000"/>
        </a:spcBef>
        <a:spcAft>
          <a:spcPct val="0"/>
        </a:spcAft>
        <a:buBlip>
          <a:blip r:embed="rId6"/>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7"/>
        </a:buBlip>
        <a:defRPr sz="3200">
          <a:solidFill>
            <a:schemeClr val="tx1"/>
          </a:solidFill>
          <a:latin typeface="+mn-lt"/>
        </a:defRPr>
      </a:lvl2pPr>
      <a:lvl3pPr marL="1522413" indent="-303213" algn="l" rtl="0" eaLnBrk="0" fontAlgn="base" hangingPunct="0">
        <a:spcBef>
          <a:spcPct val="20000"/>
        </a:spcBef>
        <a:spcAft>
          <a:spcPct val="0"/>
        </a:spcAft>
        <a:buBlip>
          <a:blip r:embed="rId8"/>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www.3gpp.org/ftp/Email_Discussions/SA5/OAM%20rapporteur%20calls/Rapporteur%20call%20#140e"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file:///D:\2021%25E5%25B9%25B4%25E5%25B7%25A5%25E4%25BD%259C\%25E6%25A0%2587%25E5%2587%2586%25E5%25B7%25A5%25E4%25BD%259C\3GPP\SA5#140e\docs\S5-216549.zip" TargetMode="External"/><Relationship Id="rId13" Type="http://schemas.openxmlformats.org/officeDocument/2006/relationships/hyperlink" Target="file:///D:\2021%25E5%25B9%25B4%25E5%25B7%25A5%25E4%25BD%259C\%25E6%25A0%2587%25E5%2587%2586%25E5%25B7%25A5%25E4%25BD%259C\3GPP\SA5#140e\docs\S5-216068.zip" TargetMode="External"/><Relationship Id="rId3" Type="http://schemas.openxmlformats.org/officeDocument/2006/relationships/hyperlink" Target="file:///D:\2021%25E5%25B9%25B4%25E5%25B7%25A5%25E4%25BD%259C\%25E6%25A0%2587%25E5%2587%2586%25E5%25B7%25A5%25E4%25BD%259C\3GPP\SA5#140e\docs\S5-216424.zip" TargetMode="External"/><Relationship Id="rId7" Type="http://schemas.openxmlformats.org/officeDocument/2006/relationships/hyperlink" Target="file:///D:\2021%25E5%25B9%25B4%25E5%25B7%25A5%25E4%25BD%259C\%25E6%25A0%2587%25E5%2587%2586%25E5%25B7%25A5%25E4%25BD%259C\3GPP\SA5#140e\docs\S5-216427.zip" TargetMode="External"/><Relationship Id="rId12" Type="http://schemas.openxmlformats.org/officeDocument/2006/relationships/hyperlink" Target="file:///D:\2021%25E5%25B9%25B4%25E5%25B7%25A5%25E4%25BD%259C\%25E6%25A0%2587%25E5%2587%2586%25E5%25B7%25A5%25E4%25BD%259C\3GPP\SA5#140e\docs\S5-216067.zip"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file:///D:\2021%25E5%25B9%25B4%25E5%25B7%25A5%25E4%25BD%259C\%25E6%25A0%2587%25E5%2587%2586%25E5%25B7%25A5%25E4%25BD%259C\3GPP\SA5#140e\docs\S5-216426.zip" TargetMode="External"/><Relationship Id="rId11" Type="http://schemas.openxmlformats.org/officeDocument/2006/relationships/hyperlink" Target="file:///D:\2021%25E5%25B9%25B4%25E5%25B7%25A5%25E4%25BD%259C\%25E6%25A0%2587%25E5%2587%2586%25E5%25B7%25A5%25E4%25BD%259C\3GPP\SA5#140e\docs\S5-216430.zip" TargetMode="External"/><Relationship Id="rId5" Type="http://schemas.openxmlformats.org/officeDocument/2006/relationships/hyperlink" Target="file:///D:\2021%25E5%25B9%25B4%25E5%25B7%25A5%25E4%25BD%259C\%25E6%25A0%2587%25E5%2587%2586%25E5%25B7%25A5%25E4%25BD%259C\3GPP\SA5#140e\docs\S5-216577.zip" TargetMode="External"/><Relationship Id="rId15" Type="http://schemas.openxmlformats.org/officeDocument/2006/relationships/hyperlink" Target="file:///D:\2021%25E5%25B9%25B4%25E5%25B7%25A5%25E4%25BD%259C\%25E6%25A0%2587%25E5%2587%2586%25E5%25B7%25A5%25E4%25BD%259C\3GPP\SA5#140e\docs\S5-216595.zip" TargetMode="External"/><Relationship Id="rId10" Type="http://schemas.openxmlformats.org/officeDocument/2006/relationships/hyperlink" Target="file:///D:\2021%25E5%25B9%25B4%25E5%25B7%25A5%25E4%25BD%259C\%25E6%25A0%2587%25E5%2587%2586%25E5%25B7%25A5%25E4%25BD%259C\3GPP\SA5#140e\docs\S5-216429.zip" TargetMode="External"/><Relationship Id="rId4" Type="http://schemas.openxmlformats.org/officeDocument/2006/relationships/hyperlink" Target="file:///D:\2021%25E5%25B9%25B4%25E5%25B7%25A5%25E4%25BD%259C\%25E6%25A0%2587%25E5%2587%2586%25E5%25B7%25A5%25E4%25BD%259C\3GPP\SA5#140e\docs\S5-216425.zip" TargetMode="External"/><Relationship Id="rId9" Type="http://schemas.openxmlformats.org/officeDocument/2006/relationships/hyperlink" Target="file:///D:\2021%25E5%25B9%25B4%25E5%25B7%25A5%25E4%25BD%259C\%25E6%25A0%2587%25E5%2587%2586%25E5%25B7%25A5%25E4%25BD%259C\3GPP\SA5#140e\docs\S5-216428.zip" TargetMode="External"/><Relationship Id="rId14" Type="http://schemas.openxmlformats.org/officeDocument/2006/relationships/hyperlink" Target="file:///D:\2021%25E5%25B9%25B4%25E5%25B7%25A5%25E4%25BD%259C\%25E6%25A0%2587%25E5%2587%2586%25E5%25B7%25A5%25E4%25BD%259C\3GPP\SA5#140e\docs\S5-216348.zi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file:///D:\2021%25E5%25B9%25B4%25E5%25B7%25A5%25E4%25BD%259C\%25E6%25A0%2587%25E5%2587%2586%25E5%25B7%25A5%25E4%25BD%259C\3GPP\SA5#140e\docs\S5-216551.zip" TargetMode="External"/><Relationship Id="rId3" Type="http://schemas.openxmlformats.org/officeDocument/2006/relationships/hyperlink" Target="file:///D:\2021%25E5%25B9%25B4%25E5%25B7%25A5%25E4%25BD%259C\%25E6%25A0%2587%25E5%2587%2586%25E5%25B7%25A5%25E4%25BD%259C\3GPP\SA5#140e\docs\S5-216327.zip" TargetMode="External"/><Relationship Id="rId7" Type="http://schemas.openxmlformats.org/officeDocument/2006/relationships/hyperlink" Target="file:///D:\2021%25E5%25B9%25B4%25E5%25B7%25A5%25E4%25BD%259C\%25E6%25A0%2587%25E5%2587%2586%25E5%25B7%25A5%25E4%25BD%259C\3GPP\SA5#140e\docs\S5-216584.zip"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file:///D:\2021%25E5%25B9%25B4%25E5%25B7%25A5%25E4%25BD%259C\%25E6%25A0%2587%25E5%2587%2586%25E5%25B7%25A5%25E4%25BD%259C\3GPP\SA5#140e\docs\S5-216311.zip" TargetMode="External"/><Relationship Id="rId5" Type="http://schemas.openxmlformats.org/officeDocument/2006/relationships/hyperlink" Target="file:///D:\2021%25E5%25B9%25B4%25E5%25B7%25A5%25E4%25BD%259C\%25E6%25A0%2587%25E5%2587%2586%25E5%25B7%25A5%25E4%25BD%259C\3GPP\SA5#140e\docs\S5-216401.zip" TargetMode="External"/><Relationship Id="rId4" Type="http://schemas.openxmlformats.org/officeDocument/2006/relationships/hyperlink" Target="file:///D:\2021%25E5%25B9%25B4%25E5%25B7%25A5%25E4%25BD%259C\%25E6%25A0%2587%25E5%2587%2586%25E5%25B7%25A5%25E4%25BD%259C\3GPP\SA5#140e\docs\S5-216547.zi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2054990" y="2501576"/>
            <a:ext cx="8621712" cy="1468438"/>
          </a:xfrm>
        </p:spPr>
        <p:txBody>
          <a:bodyPr>
            <a:noAutofit/>
          </a:bodyPr>
          <a:lstStyle/>
          <a:p>
            <a:pPr>
              <a:defRPr/>
            </a:pPr>
            <a:r>
              <a:rPr lang="en-GB" sz="4800" b="1" i="1" dirty="0">
                <a:effectLst>
                  <a:outerShdw blurRad="38100" dist="38100" dir="2700000" algn="tl">
                    <a:srgbClr val="C0C0C0"/>
                  </a:outerShdw>
                </a:effectLst>
              </a:rPr>
              <a:t>  </a:t>
            </a:r>
            <a:r>
              <a:rPr lang="en-GB" sz="4800" dirty="0"/>
              <a:t/>
            </a:r>
            <a:br>
              <a:rPr lang="en-GB" sz="4800" dirty="0"/>
            </a:br>
            <a:r>
              <a:rPr lang="en-GB" sz="4800" dirty="0"/>
              <a:t> </a:t>
            </a:r>
            <a:r>
              <a:rPr lang="en-GB" altLang="zh-CN" sz="4800" b="1" dirty="0"/>
              <a:t>SA5 </a:t>
            </a:r>
            <a:r>
              <a:rPr lang="en-GB" altLang="zh-CN" sz="4800" b="1" dirty="0" smtClean="0"/>
              <a:t>OAM&amp;P Exec Report</a:t>
            </a:r>
            <a:r>
              <a:rPr lang="en-GB" sz="4800" b="1" i="1" dirty="0"/>
              <a:t/>
            </a:r>
            <a:br>
              <a:rPr lang="en-GB" sz="4800" b="1" i="1" dirty="0"/>
            </a:br>
            <a:r>
              <a:rPr lang="fr-FR" sz="2400" dirty="0" smtClean="0">
                <a:latin typeface="Arial" pitchFamily="34" charset="0"/>
              </a:rPr>
              <a:t>SA5#140e, 15 – 24 </a:t>
            </a:r>
            <a:r>
              <a:rPr lang="en-US" altLang="zh-CN" sz="2400" dirty="0" smtClean="0">
                <a:latin typeface="Arial" pitchFamily="34" charset="0"/>
              </a:rPr>
              <a:t>November</a:t>
            </a:r>
            <a:r>
              <a:rPr lang="en-US" sz="2400" dirty="0" smtClean="0">
                <a:latin typeface="Arial" pitchFamily="34" charset="0"/>
              </a:rPr>
              <a:t>, 2021</a:t>
            </a:r>
            <a:r>
              <a:rPr lang="fr-FR" sz="2400" dirty="0" smtClean="0">
                <a:latin typeface="Arial" pitchFamily="34" charset="0"/>
              </a:rPr>
              <a:t/>
            </a:r>
            <a:br>
              <a:rPr lang="fr-FR" sz="2400" dirty="0" smtClean="0">
                <a:latin typeface="Arial" pitchFamily="34" charset="0"/>
              </a:rPr>
            </a:br>
            <a:r>
              <a:rPr lang="en-US" sz="2400" dirty="0" smtClean="0">
                <a:latin typeface="Arial" pitchFamily="34" charset="0"/>
              </a:rPr>
              <a:t>e-meeting</a:t>
            </a:r>
            <a:r>
              <a:rPr lang="fr-FR" sz="2400" dirty="0" smtClean="0">
                <a:latin typeface="Arial" pitchFamily="34" charset="0"/>
              </a:rPr>
              <a:t> </a:t>
            </a:r>
            <a:endParaRPr lang="en-GB" sz="4800" dirty="0">
              <a:effectLst>
                <a:outerShdw blurRad="38100" dist="38100" dir="2700000" algn="tl">
                  <a:srgbClr val="C0C0C0"/>
                </a:outerShdw>
              </a:effectLst>
            </a:endParaRPr>
          </a:p>
        </p:txBody>
      </p:sp>
      <p:sp>
        <p:nvSpPr>
          <p:cNvPr id="6147" name="Subtitle 6"/>
          <p:cNvSpPr>
            <a:spLocks noGrp="1"/>
          </p:cNvSpPr>
          <p:nvPr>
            <p:ph type="subTitle" idx="1"/>
          </p:nvPr>
        </p:nvSpPr>
        <p:spPr>
          <a:xfrm>
            <a:off x="2054990" y="4523069"/>
            <a:ext cx="8534400" cy="1752600"/>
          </a:xfrm>
        </p:spPr>
        <p:txBody>
          <a:bodyPr/>
          <a:lstStyle/>
          <a:p>
            <a:pPr>
              <a:lnSpc>
                <a:spcPct val="80000"/>
              </a:lnSpc>
            </a:pPr>
            <a:r>
              <a:rPr lang="en-US" altLang="en-US" sz="2667" dirty="0"/>
              <a:t/>
            </a:r>
            <a:br>
              <a:rPr lang="en-US" altLang="en-US" sz="2667" dirty="0"/>
            </a:br>
            <a:r>
              <a:rPr lang="en-US" altLang="en-US" sz="2400" dirty="0">
                <a:latin typeface="Arial" charset="0"/>
              </a:rPr>
              <a:t>Zou Lan, </a:t>
            </a:r>
            <a:r>
              <a:rPr lang="en-GB" altLang="zh-CN" sz="2400" dirty="0">
                <a:latin typeface="Arial" charset="0"/>
              </a:rPr>
              <a:t>SA5 </a:t>
            </a:r>
            <a:r>
              <a:rPr lang="en-GB" altLang="zh-CN" sz="2400" dirty="0" smtClean="0">
                <a:latin typeface="Arial" charset="0"/>
              </a:rPr>
              <a:t>Vice-Chair, </a:t>
            </a:r>
            <a:r>
              <a:rPr lang="en-US" altLang="zh-CN" sz="2400" dirty="0">
                <a:latin typeface="Arial" charset="0"/>
              </a:rPr>
              <a:t>HUAWEI</a:t>
            </a:r>
            <a:endParaRPr lang="en-US" altLang="en-US" sz="2400" dirty="0">
              <a:latin typeface="Arial" charset="0"/>
            </a:endParaRPr>
          </a:p>
          <a:p>
            <a:pPr>
              <a:lnSpc>
                <a:spcPct val="80000"/>
              </a:lnSpc>
            </a:pPr>
            <a:r>
              <a:rPr lang="en-US" altLang="en-US" sz="2400" dirty="0">
                <a:latin typeface="Arial" charset="0"/>
              </a:rPr>
              <a:t>Thomas </a:t>
            </a:r>
            <a:r>
              <a:rPr lang="en-US" altLang="en-US" sz="2400" dirty="0" smtClean="0">
                <a:latin typeface="Arial" charset="0"/>
              </a:rPr>
              <a:t>Tovinger, </a:t>
            </a:r>
            <a:r>
              <a:rPr lang="en-US" altLang="en-US" sz="2400" dirty="0">
                <a:latin typeface="Arial" charset="0"/>
              </a:rPr>
              <a:t>SA5 Chair, </a:t>
            </a:r>
            <a:r>
              <a:rPr lang="en-US" altLang="zh-CN" sz="2400" dirty="0" smtClean="0">
                <a:latin typeface="Arial" charset="0"/>
              </a:rPr>
              <a:t>ERICSSON</a:t>
            </a:r>
          </a:p>
          <a:p>
            <a:pPr>
              <a:lnSpc>
                <a:spcPct val="80000"/>
              </a:lnSpc>
            </a:pPr>
            <a:r>
              <a:rPr lang="en-US" altLang="zh-CN" sz="2400" dirty="0">
                <a:latin typeface="Arial" charset="0"/>
              </a:rPr>
              <a:t>Mirko Cano </a:t>
            </a:r>
            <a:r>
              <a:rPr lang="en-US" altLang="zh-CN" sz="2400" dirty="0" smtClean="0">
                <a:latin typeface="Arial" charset="0"/>
              </a:rPr>
              <a:t>Soveri, MCC</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20651" y="0"/>
            <a:ext cx="9759950" cy="1016000"/>
          </a:xfrm>
        </p:spPr>
        <p:txBody>
          <a:bodyPr/>
          <a:lstStyle/>
          <a:p>
            <a:pPr algn="l"/>
            <a:r>
              <a:rPr lang="en-US" sz="3600" dirty="0" smtClean="0"/>
              <a:t>Overview of </a:t>
            </a:r>
            <a:r>
              <a:rPr lang="en-US" altLang="zh-CN" sz="3600" dirty="0" smtClean="0"/>
              <a:t>Rel-18 </a:t>
            </a:r>
            <a:r>
              <a:rPr lang="en-US" sz="3600" dirty="0" smtClean="0"/>
              <a:t>SA5 OAM ongoing WIs/SIs</a:t>
            </a:r>
            <a:endParaRPr lang="en-US" sz="3600" dirty="0"/>
          </a:p>
        </p:txBody>
      </p:sp>
      <p:graphicFrame>
        <p:nvGraphicFramePr>
          <p:cNvPr id="12" name="表格 11"/>
          <p:cNvGraphicFramePr>
            <a:graphicFrameLocks noGrp="1"/>
          </p:cNvGraphicFramePr>
          <p:nvPr>
            <p:extLst>
              <p:ext uri="{D42A27DB-BD31-4B8C-83A1-F6EECF244321}">
                <p14:modId xmlns:p14="http://schemas.microsoft.com/office/powerpoint/2010/main" val="687469359"/>
              </p:ext>
            </p:extLst>
          </p:nvPr>
        </p:nvGraphicFramePr>
        <p:xfrm>
          <a:off x="6536539" y="1214437"/>
          <a:ext cx="5255217" cy="1957557"/>
        </p:xfrm>
        <a:graphic>
          <a:graphicData uri="http://schemas.openxmlformats.org/drawingml/2006/table">
            <a:tbl>
              <a:tblPr>
                <a:tableStyleId>{5C22544A-7EE6-4342-B048-85BDC9FD1C3A}</a:tableStyleId>
              </a:tblPr>
              <a:tblGrid>
                <a:gridCol w="164877"/>
                <a:gridCol w="1810843"/>
                <a:gridCol w="1580777"/>
                <a:gridCol w="789867"/>
                <a:gridCol w="908853"/>
              </a:tblGrid>
              <a:tr h="345882">
                <a:tc>
                  <a:txBody>
                    <a:bodyPr/>
                    <a:lstStyle/>
                    <a:p>
                      <a:pPr algn="l">
                        <a:spcAft>
                          <a:spcPts val="0"/>
                        </a:spcAft>
                      </a:pPr>
                      <a:endParaRPr lang="zh-CN" sz="20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gridSpan="4">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200" b="1" kern="1200" dirty="0" smtClean="0">
                          <a:solidFill>
                            <a:schemeClr val="dk1"/>
                          </a:solidFill>
                          <a:effectLst/>
                          <a:latin typeface="Arial" panose="020B0604020202020204" pitchFamily="34" charset="0"/>
                          <a:ea typeface="+mn-ea"/>
                          <a:cs typeface="Arial" panose="020B0604020202020204" pitchFamily="34" charset="0"/>
                        </a:rPr>
                        <a:t>Rel-18 </a:t>
                      </a:r>
                      <a:r>
                        <a:rPr lang="en-GB" sz="1200" b="1" kern="1200" dirty="0">
                          <a:solidFill>
                            <a:schemeClr val="dk1"/>
                          </a:solidFill>
                          <a:effectLst/>
                          <a:latin typeface="Arial" panose="020B0604020202020204" pitchFamily="34" charset="0"/>
                          <a:ea typeface="+mn-ea"/>
                          <a:cs typeface="Arial" panose="020B0604020202020204" pitchFamily="34" charset="0"/>
                        </a:rPr>
                        <a:t>Operations, Administration, Maintenance and Provisioning (OAM&amp;P</a:t>
                      </a:r>
                      <a:r>
                        <a:rPr lang="en-GB" sz="1200" b="1" kern="1200" dirty="0" smtClean="0">
                          <a:solidFill>
                            <a:schemeClr val="dk1"/>
                          </a:solidFill>
                          <a:effectLst/>
                          <a:latin typeface="Arial" panose="020B0604020202020204" pitchFamily="34" charset="0"/>
                          <a:ea typeface="+mn-ea"/>
                          <a:cs typeface="Arial" panose="020B0604020202020204" pitchFamily="34" charset="0"/>
                        </a:rPr>
                        <a:t>)</a:t>
                      </a:r>
                      <a:r>
                        <a:rPr lang="en-GB" sz="1100" b="1" dirty="0">
                          <a:effectLst/>
                          <a:latin typeface="Arial" panose="020B0604020202020204" pitchFamily="34" charset="0"/>
                          <a:cs typeface="Arial" panose="020B0604020202020204" pitchFamily="34" charset="0"/>
                        </a:rPr>
                        <a:t> </a:t>
                      </a: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pPr algn="l">
                        <a:spcAft>
                          <a:spcPts val="0"/>
                        </a:spcAft>
                      </a:pPr>
                      <a:endParaRPr lang="zh-CN" sz="2000">
                        <a:effectLst/>
                        <a:latin typeface="Times New Roman" panose="02020603050405020304" pitchFamily="18" charset="0"/>
                        <a:ea typeface="宋体" panose="02010600030101010101" pitchFamily="2" charset="-122"/>
                      </a:endParaRPr>
                    </a:p>
                  </a:txBody>
                  <a:tcPr marL="9525" marR="9525" marT="9525" marB="9525"/>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185159">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smtClean="0">
                          <a:effectLst/>
                          <a:latin typeface="Arial" panose="020B0604020202020204" pitchFamily="34" charset="0"/>
                          <a:ea typeface="+mn-ea"/>
                          <a:cs typeface="Arial" panose="020B0604020202020204" pitchFamily="34" charset="0"/>
                        </a:rPr>
                        <a:t>Intelligence and Automation</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1</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New WID on Self-Configuration of RAN </a:t>
                      </a:r>
                      <a:r>
                        <a:rPr lang="en-US" sz="1050" kern="1200" dirty="0" err="1"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Nes</a:t>
                      </a: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China Mobile, Huawei</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RANSC</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smtClean="0">
                          <a:effectLst/>
                          <a:latin typeface="Arial" panose="020B0604020202020204" pitchFamily="34" charset="0"/>
                          <a:ea typeface="+mn-ea"/>
                          <a:cs typeface="Arial" panose="020B0604020202020204" pitchFamily="34" charset="0"/>
                        </a:rPr>
                        <a:t>Management Architecture and Mechanisms</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algn="l" defTabSz="1219170" rtl="0" eaLnBrk="1" latinLnBrk="0" hangingPunct="1">
                        <a:spcAft>
                          <a:spcPts val="0"/>
                        </a:spcAft>
                      </a:pP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2</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WID on network slicing provisioning rules</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mn-ea"/>
                          <a:cs typeface="Arial" panose="020B0604020202020204" pitchFamily="34" charset="0"/>
                        </a:rPr>
                        <a:t>Ericsson </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NSRULE</a:t>
                      </a: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kern="1200" smtClean="0">
                          <a:solidFill>
                            <a:schemeClr val="dk1"/>
                          </a:solidFill>
                          <a:effectLst/>
                          <a:latin typeface="Arial" panose="020B0604020202020204" pitchFamily="34" charset="0"/>
                          <a:ea typeface="+mn-ea"/>
                          <a:cs typeface="Arial" panose="020B0604020202020204" pitchFamily="34" charset="0"/>
                        </a:rPr>
                        <a:t>Support of New Services</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algn="l" defTabSz="1219170" rtl="0" eaLnBrk="1" latinLnBrk="0" hangingPunct="1">
                        <a:spcAft>
                          <a:spcPts val="0"/>
                        </a:spcAft>
                      </a:pP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r>
              <a:tr h="185159">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3</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WID on enhancements of EE for 5G phase 2</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mn-ea"/>
                          <a:cs typeface="Arial" panose="020B0604020202020204" pitchFamily="34" charset="0"/>
                        </a:rPr>
                        <a:t>Orange</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EE5GPLUS_Ph2</a:t>
                      </a: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981177205"/>
              </p:ext>
            </p:extLst>
          </p:nvPr>
        </p:nvGraphicFramePr>
        <p:xfrm>
          <a:off x="346740" y="1214437"/>
          <a:ext cx="6070535" cy="4546283"/>
        </p:xfrm>
        <a:graphic>
          <a:graphicData uri="http://schemas.openxmlformats.org/drawingml/2006/table">
            <a:tbl>
              <a:tblPr>
                <a:tableStyleId>{5C22544A-7EE6-4342-B048-85BDC9FD1C3A}</a:tableStyleId>
              </a:tblPr>
              <a:tblGrid>
                <a:gridCol w="284686"/>
                <a:gridCol w="2693276"/>
                <a:gridCol w="861538"/>
                <a:gridCol w="861538"/>
                <a:gridCol w="1369497"/>
              </a:tblGrid>
              <a:tr h="249170">
                <a:tc>
                  <a:txBody>
                    <a:bodyPr/>
                    <a:lstStyle/>
                    <a:p>
                      <a:pPr algn="l">
                        <a:spcAft>
                          <a:spcPts val="0"/>
                        </a:spcAft>
                      </a:pPr>
                      <a:endParaRPr lang="zh-CN" sz="18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gridSpan="4">
                  <a:txBody>
                    <a:bodyPr/>
                    <a:lstStyle/>
                    <a:p>
                      <a:pPr marL="0" algn="l" defTabSz="1219170" rtl="0" eaLnBrk="1" latinLnBrk="0" hangingPunct="1">
                        <a:spcAft>
                          <a:spcPts val="0"/>
                        </a:spcAft>
                      </a:pPr>
                      <a:r>
                        <a:rPr lang="en-US" altLang="zh-CN" sz="1400" b="1" kern="1200" dirty="0" smtClean="0">
                          <a:solidFill>
                            <a:schemeClr val="dk1"/>
                          </a:solidFill>
                          <a:effectLst/>
                          <a:latin typeface="Arial" panose="020B0604020202020204" pitchFamily="34" charset="0"/>
                          <a:ea typeface="+mn-ea"/>
                          <a:cs typeface="Arial" panose="020B0604020202020204" pitchFamily="34" charset="0"/>
                        </a:rPr>
                        <a:t>Rel-18 OAM&amp;P Studies</a:t>
                      </a:r>
                      <a:endParaRPr lang="zh-CN" sz="14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c hMerge="1">
                  <a:txBody>
                    <a:bodyPr/>
                    <a:lstStyle/>
                    <a:p>
                      <a:endParaRPr lang="zh-CN" altLang="en-US"/>
                    </a:p>
                  </a:txBody>
                  <a:tcPr/>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158563">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smtClean="0">
                          <a:effectLst/>
                          <a:latin typeface="Arial" panose="020B0604020202020204" pitchFamily="34" charset="0"/>
                          <a:ea typeface="+mn-ea"/>
                          <a:cs typeface="Arial" panose="020B0604020202020204" pitchFamily="34" charset="0"/>
                        </a:rPr>
                        <a:t>Intelligence and Automation</a:t>
                      </a:r>
                      <a:endParaRPr lang="zh-CN" sz="105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58563">
                <a:tc>
                  <a:txBody>
                    <a:bodyPr/>
                    <a:lstStyle/>
                    <a:p>
                      <a:pPr marL="0" algn="l" defTabSz="1219170" rtl="0" eaLnBrk="1" latinLnBrk="0" hangingPunct="1">
                        <a:spcAft>
                          <a:spcPts val="0"/>
                        </a:spcAft>
                      </a:pPr>
                      <a:r>
                        <a:rPr lang="en-US" altLang="zh-CN" sz="1050" kern="1200" dirty="0" smtClean="0">
                          <a:solidFill>
                            <a:schemeClr val="dk1"/>
                          </a:solidFill>
                          <a:effectLst/>
                          <a:latin typeface="Arial" panose="020B0604020202020204" pitchFamily="34" charset="0"/>
                          <a:ea typeface="+mn-ea"/>
                          <a:cs typeface="Arial" panose="020B0604020202020204" pitchFamily="34" charset="0"/>
                        </a:rPr>
                        <a:t>1</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SID on enhancement of autonomous network levels</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smtClean="0">
                          <a:solidFill>
                            <a:srgbClr val="000000"/>
                          </a:solidFill>
                          <a:effectLst/>
                          <a:latin typeface="Arial" panose="020B0604020202020204" pitchFamily="34" charset="0"/>
                          <a:ea typeface="+mn-ea"/>
                          <a:cs typeface="Arial" panose="020B0604020202020204" pitchFamily="34" charset="0"/>
                        </a:rPr>
                        <a:t>China Mobile, 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latin typeface="Arial" panose="020B0604020202020204" pitchFamily="34" charset="0"/>
                          <a:cs typeface="Arial" panose="020B0604020202020204" pitchFamily="34" charset="0"/>
                        </a:rPr>
                        <a:t>FS_eANL</a:t>
                      </a:r>
                      <a:endParaRPr lang="zh-CN" altLang="en-US" sz="105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262923">
                <a:tc>
                  <a:txBody>
                    <a:bodyPr/>
                    <a:lstStyle/>
                    <a:p>
                      <a:pPr marL="0" algn="l" defTabSz="1219170" rtl="0" eaLnBrk="1" latinLnBrk="0" hangingPunct="1">
                        <a:spcAft>
                          <a:spcPts val="0"/>
                        </a:spcAft>
                      </a:pPr>
                      <a:r>
                        <a:rPr lang="en-US" altLang="zh-CN" sz="1050" kern="1200" dirty="0" smtClean="0">
                          <a:solidFill>
                            <a:schemeClr val="dk1"/>
                          </a:solidFill>
                          <a:effectLst/>
                          <a:latin typeface="Arial" panose="020B0604020202020204" pitchFamily="34" charset="0"/>
                          <a:ea typeface="+mn-ea"/>
                          <a:cs typeface="Arial" panose="020B0604020202020204" pitchFamily="34" charset="0"/>
                        </a:rPr>
                        <a:t>2</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SID on evaluation of autonomous network levels</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smtClean="0">
                          <a:solidFill>
                            <a:srgbClr val="000000"/>
                          </a:solidFill>
                          <a:effectLst/>
                          <a:latin typeface="Arial" panose="020B0604020202020204" pitchFamily="34" charset="0"/>
                          <a:ea typeface="+mn-ea"/>
                          <a:cs typeface="Arial" panose="020B0604020202020204" pitchFamily="34" charset="0"/>
                        </a:rPr>
                        <a:t>China Mobile, 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latin typeface="Arial" panose="020B0604020202020204" pitchFamily="34" charset="0"/>
                          <a:cs typeface="Arial" panose="020B0604020202020204" pitchFamily="34" charset="0"/>
                        </a:rPr>
                        <a:t>FS_ANLEVA</a:t>
                      </a:r>
                      <a:endParaRPr lang="zh-CN" altLang="en-US" sz="105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275058">
                <a:tc>
                  <a:txBody>
                    <a:bodyPr/>
                    <a:lstStyle/>
                    <a:p>
                      <a:pPr marL="0" algn="l" defTabSz="1219170" rtl="0" eaLnBrk="1" latinLnBrk="0" hangingPunct="1">
                        <a:spcAft>
                          <a:spcPts val="0"/>
                        </a:spcAft>
                      </a:pPr>
                      <a:r>
                        <a:rPr lang="en-US" altLang="zh-CN" sz="1050" kern="1200" dirty="0" smtClean="0">
                          <a:solidFill>
                            <a:schemeClr val="dk1"/>
                          </a:solidFill>
                          <a:effectLst/>
                          <a:latin typeface="Arial" panose="020B0604020202020204" pitchFamily="34" charset="0"/>
                          <a:ea typeface="+mn-ea"/>
                          <a:cs typeface="Arial" panose="020B0604020202020204" pitchFamily="34" charset="0"/>
                        </a:rPr>
                        <a:t>3</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Rel-18 SID on Enhanced intent driven management services for mobile network</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dirty="0" smtClean="0">
                          <a:solidFill>
                            <a:srgbClr val="000000"/>
                          </a:solidFill>
                          <a:effectLst/>
                          <a:latin typeface="Arial" panose="020B0604020202020204" pitchFamily="34" charset="0"/>
                          <a:ea typeface="+mn-ea"/>
                          <a:cs typeface="Arial" panose="020B0604020202020204" pitchFamily="34" charset="0"/>
                        </a:rPr>
                        <a:t>Huawei, Ericsson</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dirty="0" err="1" smtClean="0">
                          <a:latin typeface="Arial" panose="020B0604020202020204" pitchFamily="34" charset="0"/>
                          <a:cs typeface="Arial" panose="020B0604020202020204" pitchFamily="34" charset="0"/>
                        </a:rPr>
                        <a:t>FS_eIDMS_MN</a:t>
                      </a:r>
                      <a:endParaRPr lang="zh-CN" altLang="en-US" sz="1050" dirty="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220362">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4</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Rel-18 SID AI/ML management</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Intel, NEC</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dirty="0" smtClean="0">
                          <a:latin typeface="Arial" panose="020B0604020202020204" pitchFamily="34" charset="0"/>
                          <a:cs typeface="Arial" panose="020B0604020202020204" pitchFamily="34" charset="0"/>
                        </a:rPr>
                        <a:t>FS_AIML_MGMT</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r>
              <a:tr h="220362">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5</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50" kern="1200" dirty="0" smtClean="0">
                          <a:solidFill>
                            <a:schemeClr val="tx1"/>
                          </a:solidFill>
                          <a:effectLst/>
                          <a:latin typeface="Arial" panose="020B0604020202020204" pitchFamily="34" charset="0"/>
                          <a:ea typeface="+mn-ea"/>
                          <a:cs typeface="Arial" panose="020B0604020202020204" pitchFamily="34" charset="0"/>
                        </a:rPr>
                        <a:t>Study on Enhancement of the management aspects related to NWDAF </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Telecom</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050" kern="1200" dirty="0" smtClean="0">
                          <a:solidFill>
                            <a:schemeClr val="tx1"/>
                          </a:solidFill>
                          <a:effectLst/>
                          <a:latin typeface="Arial" panose="020B0604020202020204" pitchFamily="34" charset="0"/>
                          <a:ea typeface="+mn-ea"/>
                          <a:cs typeface="Arial" panose="020B0604020202020204" pitchFamily="34" charset="0"/>
                        </a:rPr>
                        <a:t>FS_MANWDAF</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solidFill>
                            <a:srgbClr val="000000"/>
                          </a:solidFill>
                          <a:effectLst/>
                          <a:latin typeface="Arial" panose="020B0604020202020204" pitchFamily="34" charset="0"/>
                          <a:ea typeface="+mn-ea"/>
                          <a:cs typeface="Arial" panose="020B0604020202020204" pitchFamily="34" charset="0"/>
                        </a:rPr>
                        <a:t>Wait for SA approval</a:t>
                      </a:r>
                      <a:endParaRPr lang="zh-CN" altLang="en-US" sz="1050" smtClean="0">
                        <a:effectLst/>
                        <a:latin typeface="Arial" panose="020B0604020202020204" pitchFamily="34" charset="0"/>
                        <a:ea typeface="+mn-ea"/>
                        <a:cs typeface="Arial" panose="020B0604020202020204" pitchFamily="34" charset="0"/>
                      </a:endParaRPr>
                    </a:p>
                    <a:p>
                      <a:pPr algn="l">
                        <a:spcAft>
                          <a:spcPts val="0"/>
                        </a:spcAft>
                      </a:pP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r>
              <a:tr h="158563">
                <a:tc gridSpan="5">
                  <a:txBody>
                    <a:bodyPr/>
                    <a:lstStyle/>
                    <a:p>
                      <a:pPr algn="l">
                        <a:spcAft>
                          <a:spcPts val="0"/>
                        </a:spcAft>
                      </a:pPr>
                      <a:r>
                        <a:rPr lang="en-US" altLang="zh-CN" sz="1050" b="1" smtClean="0">
                          <a:effectLst/>
                          <a:latin typeface="Arial" panose="020B0604020202020204" pitchFamily="34" charset="0"/>
                          <a:ea typeface="+mn-ea"/>
                          <a:cs typeface="Arial" panose="020B0604020202020204" pitchFamily="34" charset="0"/>
                        </a:rPr>
                        <a:t>Management Architecture and Mechanisms</a:t>
                      </a:r>
                      <a:endParaRPr lang="zh-CN" sz="105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6</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New SID on Fault Supervision Evolution </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r>
                        <a:rPr lang="en-US" altLang="zh-CN" sz="1050" smtClean="0">
                          <a:latin typeface="Arial" panose="020B0604020202020204" pitchFamily="34" charset="0"/>
                          <a:cs typeface="Arial" panose="020B0604020202020204" pitchFamily="34" charset="0"/>
                        </a:rPr>
                        <a:t>Huawei,China Mobile</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GB"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FS_FSEV</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r>
              <a:tr h="158563">
                <a:tc gridSpan="5">
                  <a:txBody>
                    <a:bodyPr/>
                    <a:lstStyle/>
                    <a:p>
                      <a:pPr marL="0" algn="l" defTabSz="1219170" rtl="0" eaLnBrk="1" latinLnBrk="0" hangingPunct="1">
                        <a:spcAft>
                          <a:spcPts val="0"/>
                        </a:spcAft>
                      </a:pPr>
                      <a:r>
                        <a:rPr lang="en-US" altLang="zh-CN" sz="1050" b="1" kern="1200" smtClean="0">
                          <a:solidFill>
                            <a:schemeClr val="dk1"/>
                          </a:solidFill>
                          <a:effectLst/>
                          <a:latin typeface="Arial" panose="020B0604020202020204" pitchFamily="34" charset="0"/>
                          <a:ea typeface="+mn-ea"/>
                          <a:cs typeface="Arial" panose="020B0604020202020204" pitchFamily="34" charset="0"/>
                        </a:rPr>
                        <a:t>Support of New Services</a:t>
                      </a:r>
                      <a:endParaRPr lang="zh-CN" sz="105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7</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New SID on enhancement on management of NPN </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r>
                        <a:rPr lang="en-US" altLang="zh-CN" sz="1050" smtClean="0">
                          <a:latin typeface="Arial" panose="020B0604020202020204" pitchFamily="34" charset="0"/>
                          <a:cs typeface="Arial" panose="020B0604020202020204" pitchFamily="34" charset="0"/>
                        </a:rPr>
                        <a:t>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GB" sz="1050" dirty="0" err="1"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FS_OAM_eNPN</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8</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SID on new aspects of EE for 5G networks Phase 2</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Orange</a:t>
                      </a: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dirty="0" smtClean="0">
                          <a:latin typeface="Arial" panose="020B0604020202020204" pitchFamily="34" charset="0"/>
                          <a:cs typeface="Arial" panose="020B0604020202020204" pitchFamily="34" charset="0"/>
                        </a:rPr>
                        <a:t>FS_EE5G_Ph2</a:t>
                      </a: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9</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SID on Network and Service Operations for Energy Verticals</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Samsung</a:t>
                      </a:r>
                    </a:p>
                    <a:p>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latin typeface="Arial" panose="020B0604020202020204" pitchFamily="34" charset="0"/>
                          <a:cs typeface="Arial" panose="020B0604020202020204" pitchFamily="34" charset="0"/>
                        </a:rPr>
                        <a:t>FS_NSOEV</a:t>
                      </a:r>
                      <a:endParaRPr lang="zh-CN" altLang="en-US" sz="1050" smtClean="0">
                        <a:latin typeface="Arial" panose="020B0604020202020204" pitchFamily="34" charset="0"/>
                        <a:cs typeface="Arial" panose="020B0604020202020204" pitchFamily="34" charset="0"/>
                      </a:endParaRPr>
                    </a:p>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10</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fontAlgn="t" latinLnBrk="0" hangingPunct="1">
                        <a:spcAft>
                          <a:spcPts val="0"/>
                        </a:spcAft>
                      </a:pPr>
                      <a:r>
                        <a:rPr lang="en-US" sz="105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New SID on Key Quality Indicators(KQIs)for 5G service experience </a:t>
                      </a:r>
                      <a:endParaRPr lang="en-US" sz="105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4763" marR="4763" marT="4763" marB="0">
                    <a:solidFill>
                      <a:schemeClr val="accent3">
                        <a:lumMod val="20000"/>
                        <a:lumOff val="80000"/>
                      </a:schemeClr>
                    </a:solidFill>
                  </a:tcPr>
                </a:tc>
                <a:tc>
                  <a:txBody>
                    <a:bodyPr/>
                    <a:lstStyle/>
                    <a:p>
                      <a:r>
                        <a:rPr lang="en-US" altLang="zh-CN" sz="1050" smtClean="0">
                          <a:latin typeface="Arial" panose="020B0604020202020204" pitchFamily="34" charset="0"/>
                          <a:cs typeface="Arial" panose="020B0604020202020204" pitchFamily="34" charset="0"/>
                        </a:rPr>
                        <a:t>Huawei</a:t>
                      </a:r>
                      <a:endParaRPr lang="zh-CN" altLang="en-US" sz="1050">
                        <a:latin typeface="Arial" panose="020B0604020202020204" pitchFamily="34" charset="0"/>
                        <a:cs typeface="Arial" panose="020B0604020202020204" pitchFamily="34" charset="0"/>
                      </a:endParaRPr>
                    </a:p>
                  </a:txBody>
                  <a:tcPr marL="4763" marR="4763" marT="4763" marB="0">
                    <a:solidFill>
                      <a:schemeClr val="accent3">
                        <a:lumMod val="20000"/>
                        <a:lumOff val="80000"/>
                      </a:schemeClr>
                    </a:solidFill>
                  </a:tcPr>
                </a:tc>
                <a:tc>
                  <a:txBody>
                    <a:bodyPr/>
                    <a:lstStyle/>
                    <a:p>
                      <a:pPr marL="0" algn="l" defTabSz="1219170" rtl="0" eaLnBrk="1" fontAlgn="t" latinLnBrk="0" hangingPunct="1">
                        <a:spcAft>
                          <a:spcPts val="0"/>
                        </a:spcAft>
                      </a:pPr>
                      <a:r>
                        <a:rPr lang="en-US" sz="105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KQI_5G</a:t>
                      </a:r>
                      <a:endParaRPr lang="en-US" sz="105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4763" marR="4763" marT="4763" marB="0">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11</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SID on deterministic communication service assurance</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smtClean="0">
                          <a:solidFill>
                            <a:srgbClr val="000000"/>
                          </a:solidFill>
                          <a:effectLst/>
                          <a:latin typeface="Arial" panose="020B0604020202020204" pitchFamily="34" charset="0"/>
                          <a:ea typeface="+mn-ea"/>
                          <a:cs typeface="Arial" panose="020B0604020202020204" pitchFamily="34" charset="0"/>
                        </a:rPr>
                        <a:t>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dirty="0" smtClean="0">
                          <a:latin typeface="Arial" panose="020B0604020202020204" pitchFamily="34" charset="0"/>
                          <a:cs typeface="Arial" panose="020B0604020202020204" pitchFamily="34" charset="0"/>
                        </a:rPr>
                        <a:t>FS_DCSA</a:t>
                      </a:r>
                      <a:endParaRPr lang="zh-CN" altLang="en-US" sz="1050" dirty="0" smtClean="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bl>
          </a:graphicData>
        </a:graphic>
      </p:graphicFrame>
      <p:sp>
        <p:nvSpPr>
          <p:cNvPr id="14" name="矩形 13"/>
          <p:cNvSpPr/>
          <p:nvPr/>
        </p:nvSpPr>
        <p:spPr>
          <a:xfrm>
            <a:off x="291321" y="846723"/>
            <a:ext cx="5506805" cy="338554"/>
          </a:xfrm>
          <a:prstGeom prst="rect">
            <a:avLst/>
          </a:prstGeom>
        </p:spPr>
        <p:txBody>
          <a:bodyPr wrap="square">
            <a:spAutoFit/>
          </a:bodyPr>
          <a:lstStyle/>
          <a:p>
            <a:r>
              <a:rPr lang="en-US" altLang="zh-CN" sz="1600" b="1" smtClean="0">
                <a:solidFill>
                  <a:srgbClr val="0000FF"/>
                </a:solidFill>
                <a:latin typeface="+mn-lt"/>
              </a:rPr>
              <a:t>14 </a:t>
            </a:r>
            <a:r>
              <a:rPr lang="en-US" altLang="zh-CN" sz="1600" b="1" dirty="0" smtClean="0">
                <a:solidFill>
                  <a:srgbClr val="0000FF"/>
                </a:solidFill>
                <a:latin typeface="+mn-lt"/>
              </a:rPr>
              <a:t>Rel-18 WIs/SIs waiting for SA approval</a:t>
            </a:r>
            <a:endParaRPr lang="en-US" altLang="zh-CN" sz="1600" b="1" dirty="0">
              <a:solidFill>
                <a:srgbClr val="0000FF"/>
              </a:solidFill>
              <a:latin typeface="+mn-lt"/>
            </a:endParaRPr>
          </a:p>
        </p:txBody>
      </p:sp>
    </p:spTree>
    <p:extLst>
      <p:ext uri="{BB962C8B-B14F-4D97-AF65-F5344CB8AC3E}">
        <p14:creationId xmlns:p14="http://schemas.microsoft.com/office/powerpoint/2010/main" val="1966397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813248" y="966789"/>
            <a:ext cx="6052751" cy="5101397"/>
          </a:xfrm>
          <a:prstGeom prst="rect">
            <a:avLst/>
          </a:prstGeom>
          <a:solidFill>
            <a:schemeClr val="bg1"/>
          </a:solidFill>
        </p:spPr>
        <p:txBody>
          <a:bodyPr wrap="square">
            <a:spAutoFit/>
          </a:bodyPr>
          <a:lstStyle/>
          <a:p>
            <a:r>
              <a:rPr lang="en-GB" altLang="zh-CN" sz="1050"/>
              <a:t>[SA5#140e], 6.3-MAINT, S5-216246 Rel-17 network slice isolation </a:t>
            </a:r>
            <a:endParaRPr lang="zh-CN" altLang="zh-CN" sz="1050"/>
          </a:p>
          <a:p>
            <a:r>
              <a:rPr lang="en-GB" altLang="zh-CN" sz="1050"/>
              <a:t>[SA5#140e], 6.3-MAINT, S5-216247 network slice protection on N6 interface </a:t>
            </a:r>
            <a:endParaRPr lang="zh-CN" altLang="zh-CN" sz="1050"/>
          </a:p>
          <a:p>
            <a:r>
              <a:rPr lang="en-GB" altLang="zh-CN" sz="1050"/>
              <a:t>[SA5#140e], 6.3-MAINT, S5-216248 network slice specific </a:t>
            </a:r>
            <a:r>
              <a:rPr lang="en-GB" altLang="zh-CN" sz="1050" smtClean="0"/>
              <a:t>authentication</a:t>
            </a:r>
            <a:endParaRPr lang="en-GB" altLang="zh-CN" sz="1050" b="1" smtClean="0"/>
          </a:p>
          <a:p>
            <a:r>
              <a:rPr lang="en-GB" altLang="zh-CN" sz="1050" b="1" smtClean="0"/>
              <a:t>TS </a:t>
            </a:r>
            <a:r>
              <a:rPr lang="en-GB" altLang="zh-CN" sz="1050" b="1"/>
              <a:t>28.622:</a:t>
            </a:r>
            <a:endParaRPr lang="zh-CN" altLang="zh-CN" sz="1050"/>
          </a:p>
          <a:p>
            <a:r>
              <a:rPr lang="en-GB" altLang="zh-CN" sz="1050"/>
              <a:t>[SA5#140e], 6.3-MAINT, GROUP#10(S5-216209/S5-216210) CR TS 28.622 Update the scope to be applicable for SBMA</a:t>
            </a:r>
            <a:endParaRPr lang="zh-CN" altLang="zh-CN" sz="1050"/>
          </a:p>
          <a:p>
            <a:r>
              <a:rPr lang="en-GB" altLang="zh-CN" sz="1050"/>
              <a:t>[SA5#140e], 6.3-MAINT, S5-216287 Rel-16 CR 28.622 Add missing definitions of common data types</a:t>
            </a:r>
            <a:endParaRPr lang="zh-CN" altLang="zh-CN" sz="1050"/>
          </a:p>
          <a:p>
            <a:r>
              <a:rPr lang="en-GB" altLang="zh-CN" sz="1050"/>
              <a:t>[SA5#140e], 6.3-MAINT, S5-216347 Rel-16 CR 28.622 Clarify behavior of NtfSubscriptionControl</a:t>
            </a:r>
            <a:endParaRPr lang="zh-CN" altLang="zh-CN" sz="1050"/>
          </a:p>
          <a:p>
            <a:r>
              <a:rPr lang="en-GB" altLang="zh-CN" sz="1050" b="1"/>
              <a:t>TS 28.623:</a:t>
            </a:r>
            <a:endParaRPr lang="zh-CN" altLang="zh-CN" sz="1050"/>
          </a:p>
          <a:p>
            <a:r>
              <a:rPr lang="en-GB" altLang="zh-CN" sz="1050"/>
              <a:t>[SA5#140e], 6.3-MAINT, S5-216037 Add new common types for YANG</a:t>
            </a:r>
            <a:endParaRPr lang="zh-CN" altLang="zh-CN" sz="1050"/>
          </a:p>
          <a:p>
            <a:r>
              <a:rPr lang="en-GB" altLang="zh-CN" sz="1050" b="1"/>
              <a:t>TS 28.658:</a:t>
            </a:r>
            <a:endParaRPr lang="zh-CN" altLang="zh-CN" sz="1050"/>
          </a:p>
          <a:p>
            <a:r>
              <a:rPr lang="en-GB" altLang="zh-CN" sz="1050"/>
              <a:t>[SA5#140e], 6.3-MAINT, GROUP#11(S5-216211/S5-216212) CR TS 28.658 Update EUTRAN NRM to be applicable for SBMA</a:t>
            </a:r>
            <a:endParaRPr lang="zh-CN" altLang="zh-CN" sz="1050"/>
          </a:p>
          <a:p>
            <a:r>
              <a:rPr lang="en-GB" altLang="zh-CN" sz="1050" b="1"/>
              <a:t>TS 28.662:</a:t>
            </a:r>
            <a:endParaRPr lang="zh-CN" altLang="zh-CN" sz="1050"/>
          </a:p>
          <a:p>
            <a:r>
              <a:rPr lang="en-GB" altLang="zh-CN" sz="1050"/>
              <a:t>[SA5#140e], 6.3-MAINT, GROUP#12(S5-216213/S5-216214) Update Generic RAN NRM to be applicable for SBMA</a:t>
            </a:r>
            <a:endParaRPr lang="zh-CN" altLang="zh-CN" sz="1050"/>
          </a:p>
          <a:p>
            <a:r>
              <a:rPr lang="en-GB" altLang="zh-CN" sz="1050" b="1"/>
              <a:t>TS 28.552:</a:t>
            </a:r>
            <a:endParaRPr lang="zh-CN" altLang="zh-CN" sz="1050"/>
          </a:p>
          <a:p>
            <a:r>
              <a:rPr lang="en-GB" altLang="zh-CN" sz="1050"/>
              <a:t>[SA5#140e], 6.3-MAINT, GROUP#13(S5-216307/S5-216310) CR 28.552 Correct definition of Distribution of UL UE throughput in gNB</a:t>
            </a:r>
            <a:endParaRPr lang="zh-CN" altLang="zh-CN" sz="1050"/>
          </a:p>
          <a:p>
            <a:r>
              <a:rPr lang="en-GB" altLang="zh-CN" sz="1050"/>
              <a:t>[SA5#140e], 6.3-MAINT, S5-216327 Rel-17 CR 28.552 Correct wording and header</a:t>
            </a:r>
            <a:endParaRPr lang="zh-CN" altLang="zh-CN" sz="1050"/>
          </a:p>
          <a:p>
            <a:r>
              <a:rPr lang="en-GB" altLang="zh-CN" sz="1050" b="1"/>
              <a:t>TS 32.160:</a:t>
            </a:r>
            <a:endParaRPr lang="zh-CN" altLang="zh-CN" sz="1050"/>
          </a:p>
          <a:p>
            <a:r>
              <a:rPr lang="en-GB" altLang="zh-CN" sz="1050"/>
              <a:t>[SA5#140e], 6.3-MAINT, S5-216288,Rel-17 CR 28.160 Amend stage 2 NRM specification template </a:t>
            </a:r>
            <a:endParaRPr lang="zh-CN" altLang="zh-CN" sz="1050"/>
          </a:p>
          <a:p>
            <a:r>
              <a:rPr lang="en-GB" altLang="zh-CN" sz="1050" b="1"/>
              <a:t>TS 32.422:</a:t>
            </a:r>
            <a:endParaRPr lang="zh-CN" altLang="zh-CN" sz="1050"/>
          </a:p>
          <a:p>
            <a:r>
              <a:rPr lang="en-GB" altLang="zh-CN" sz="1050"/>
              <a:t>[SA5#140e], 6.3-MAINT, GROUP#14(S5-216331/S5-216333) CR 32.422 Update to include Trace Failure admin messages</a:t>
            </a:r>
            <a:endParaRPr lang="zh-CN" altLang="zh-CN" sz="1050"/>
          </a:p>
          <a:p>
            <a:r>
              <a:rPr lang="en-GB" altLang="zh-CN" sz="1050"/>
              <a:t>[SA5#140e], 6.3-MAINT, GROUP#15(S5-216337/S5-216339) CR 32.422 Correction of IP Address of Trace Collection Entity</a:t>
            </a:r>
            <a:endParaRPr lang="zh-CN" altLang="zh-CN" sz="1050"/>
          </a:p>
          <a:p>
            <a:r>
              <a:rPr lang="en-GB" altLang="zh-CN" sz="1050" b="1"/>
              <a:t>TS 32.421&amp;TS 32.422&amp; TS 32.423&amp; TS28.623</a:t>
            </a:r>
            <a:endParaRPr lang="zh-CN" altLang="zh-CN" sz="1050"/>
          </a:p>
          <a:p>
            <a:r>
              <a:rPr lang="en-GB" altLang="zh-CN" sz="1050"/>
              <a:t>[SA5#140e], 6.3-MAINT, GROUP#16(S5-216100/S5-216101/S5-216102/S5-216103/S5-216104/S5-216105/S5-216106) Introduce missing interfaces of HSS</a:t>
            </a:r>
            <a:endParaRPr lang="en-US" altLang="zh-CN" sz="1050" b="1" dirty="0">
              <a:solidFill>
                <a:prstClr val="black"/>
              </a:solidFill>
            </a:endParaRPr>
          </a:p>
        </p:txBody>
      </p:sp>
      <p:sp>
        <p:nvSpPr>
          <p:cNvPr id="5" name="Title 1"/>
          <p:cNvSpPr txBox="1">
            <a:spLocks/>
          </p:cNvSpPr>
          <p:nvPr/>
        </p:nvSpPr>
        <p:spPr>
          <a:xfrm>
            <a:off x="205572" y="-10470"/>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Rel-16/Rel-17 CRs</a:t>
            </a:r>
            <a:endParaRPr lang="sv-SE" sz="3200" kern="0" dirty="0"/>
          </a:p>
        </p:txBody>
      </p:sp>
      <p:sp>
        <p:nvSpPr>
          <p:cNvPr id="10" name="文本框 9"/>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sp>
        <p:nvSpPr>
          <p:cNvPr id="6" name="矩形 5"/>
          <p:cNvSpPr/>
          <p:nvPr/>
        </p:nvSpPr>
        <p:spPr>
          <a:xfrm>
            <a:off x="139921" y="966789"/>
            <a:ext cx="5622926" cy="5447645"/>
          </a:xfrm>
          <a:prstGeom prst="rect">
            <a:avLst/>
          </a:prstGeom>
        </p:spPr>
        <p:txBody>
          <a:bodyPr wrap="square">
            <a:spAutoFit/>
          </a:bodyPr>
          <a:lstStyle/>
          <a:p>
            <a:pPr defTabSz="1219170" eaLnBrk="1" fontAlgn="auto" hangingPunct="1">
              <a:spcBef>
                <a:spcPts val="0"/>
              </a:spcBef>
              <a:spcAft>
                <a:spcPts val="0"/>
              </a:spcAft>
              <a:defRPr/>
            </a:pPr>
            <a:r>
              <a:rPr lang="en-US" altLang="zh-CN" sz="1200" b="1" dirty="0" smtClean="0">
                <a:solidFill>
                  <a:prstClr val="black"/>
                </a:solidFill>
                <a:latin typeface="+mj-lt"/>
              </a:rPr>
              <a:t>The following topics are discussed in the meeting.</a:t>
            </a:r>
          </a:p>
          <a:p>
            <a:r>
              <a:rPr lang="en-GB" altLang="zh-CN" sz="1050" b="1"/>
              <a:t>TS 28.310:</a:t>
            </a:r>
            <a:endParaRPr lang="zh-CN" altLang="zh-CN" sz="1050"/>
          </a:p>
          <a:p>
            <a:r>
              <a:rPr lang="en-GB" altLang="zh-CN" sz="1050"/>
              <a:t>[SA5#140e], 6.3-MAINT, GROUP#1(S5-216054/S5-216055) Update energy saving solutions</a:t>
            </a:r>
            <a:endParaRPr lang="zh-CN" altLang="zh-CN" sz="1050"/>
          </a:p>
          <a:p>
            <a:r>
              <a:rPr lang="en-GB" altLang="zh-CN" sz="1050" b="1"/>
              <a:t>TS 28.313:</a:t>
            </a:r>
            <a:endParaRPr lang="zh-CN" altLang="zh-CN" sz="1050"/>
          </a:p>
          <a:p>
            <a:r>
              <a:rPr lang="en-GB" altLang="zh-CN" sz="1050"/>
              <a:t>[SA5#140e], 6.3-MAINT, GROUP#2(S5-216323/S5-216324)  Correct handover trigger</a:t>
            </a:r>
            <a:endParaRPr lang="zh-CN" altLang="zh-CN" sz="1050"/>
          </a:p>
          <a:p>
            <a:r>
              <a:rPr lang="en-GB" altLang="zh-CN" sz="1050" b="1"/>
              <a:t>TS 28.405:</a:t>
            </a:r>
            <a:endParaRPr lang="zh-CN" altLang="zh-CN" sz="1050"/>
          </a:p>
          <a:p>
            <a:r>
              <a:rPr lang="en-GB" altLang="zh-CN" sz="1050"/>
              <a:t>[SA5#140e], 6.3-MAINT, S5-216122 Rel-16 CR TS 28.405 Correct the description of QoE reference and PLMN target </a:t>
            </a:r>
            <a:endParaRPr lang="zh-CN" altLang="zh-CN" sz="1050"/>
          </a:p>
          <a:p>
            <a:r>
              <a:rPr lang="en-GB" altLang="zh-CN" sz="1050" b="1"/>
              <a:t>TS 28.532:</a:t>
            </a:r>
            <a:endParaRPr lang="zh-CN" altLang="zh-CN" sz="1050"/>
          </a:p>
          <a:p>
            <a:r>
              <a:rPr lang="en-GB" altLang="zh-CN" sz="1050"/>
              <a:t>[SA5#140e], 6.3-MAINT, S5-216352 Rel-16 CR 28.532 Correct spelling of notifyAlarmListRebuilt</a:t>
            </a:r>
            <a:endParaRPr lang="zh-CN" altLang="zh-CN" sz="1050"/>
          </a:p>
          <a:p>
            <a:r>
              <a:rPr lang="en-GB" altLang="zh-CN" sz="1050" b="1"/>
              <a:t>TS 28.533:</a:t>
            </a:r>
            <a:endParaRPr lang="zh-CN" altLang="zh-CN" sz="1050"/>
          </a:p>
          <a:p>
            <a:r>
              <a:rPr lang="en-GB" altLang="zh-CN" sz="1050"/>
              <a:t>[SA5#140e], 6.3-MAINT, GROUP#3(S5-216215/S5-216216) CR TS 28.533 Fix editorial issues</a:t>
            </a:r>
            <a:endParaRPr lang="zh-CN" altLang="zh-CN" sz="1050"/>
          </a:p>
          <a:p>
            <a:r>
              <a:rPr lang="en-GB" altLang="zh-CN" sz="1050" b="1"/>
              <a:t>TS 28.535:</a:t>
            </a:r>
            <a:endParaRPr lang="zh-CN" altLang="zh-CN" sz="1050"/>
          </a:p>
          <a:p>
            <a:r>
              <a:rPr lang="en-GB" altLang="zh-CN" sz="1050"/>
              <a:t>[SA5#140e], 6.3-MAINT, GROUP#4(S5-216393/S5-216395)  Clarify business requirement and correct punctuation</a:t>
            </a:r>
            <a:endParaRPr lang="zh-CN" altLang="zh-CN" sz="1050"/>
          </a:p>
          <a:p>
            <a:r>
              <a:rPr lang="en-GB" altLang="zh-CN" sz="1050"/>
              <a:t>[SA5#140e], 6.3-MAINT, GROUP#5(S5-216394/S5-216396)  Clarify communication service in requirement CSA-CON-06</a:t>
            </a:r>
            <a:endParaRPr lang="zh-CN" altLang="zh-CN" sz="1050"/>
          </a:p>
          <a:p>
            <a:r>
              <a:rPr lang="en-GB" altLang="zh-CN" sz="1050" b="1"/>
              <a:t>TS 28.541:</a:t>
            </a:r>
            <a:endParaRPr lang="zh-CN" altLang="zh-CN" sz="1050"/>
          </a:p>
          <a:p>
            <a:r>
              <a:rPr lang="en-GB" altLang="zh-CN" sz="1050"/>
              <a:t>[SA5#140e], 6.3-MAINT, GROUP#6(S5-216207/S5-216208) CR TS 28.541 Correct the wrong reference for TS 32.160</a:t>
            </a:r>
            <a:endParaRPr lang="zh-CN" altLang="zh-CN" sz="1050"/>
          </a:p>
          <a:p>
            <a:r>
              <a:rPr lang="en-GB" altLang="zh-CN" sz="1050"/>
              <a:t>[SA5#140e], 6.3-MAINT, GROUP#7(S5-216244/S5-216245) Fix stage3 definition for plmnId</a:t>
            </a:r>
            <a:endParaRPr lang="zh-CN" altLang="zh-CN" sz="1050"/>
          </a:p>
          <a:p>
            <a:r>
              <a:rPr lang="en-GB" altLang="zh-CN" sz="1050"/>
              <a:t>[SA5#140e], 6.3-MAINT, GROUP#8(S5-216325/S5-216326) Correct maximumDeviationHoTrigger</a:t>
            </a:r>
            <a:endParaRPr lang="zh-CN" altLang="zh-CN" sz="1050"/>
          </a:p>
          <a:p>
            <a:r>
              <a:rPr lang="en-GB" altLang="zh-CN" sz="1050"/>
              <a:t>[SA5#140e], 6.3-MAINT, GROUP#9(S5-216389/S5-216402) Correct spelling of Attribute properties</a:t>
            </a:r>
            <a:endParaRPr lang="zh-CN" altLang="zh-CN" sz="1050"/>
          </a:p>
          <a:p>
            <a:r>
              <a:rPr lang="en-GB" altLang="zh-CN" sz="1050"/>
              <a:t>[SA5#140e], 6.3-MAINT, S5-216039 Rel-17 CR 28.541 Correction of YANG Solution set</a:t>
            </a:r>
            <a:endParaRPr lang="zh-CN" altLang="zh-CN" sz="1050"/>
          </a:p>
          <a:p>
            <a:r>
              <a:rPr lang="en-GB" altLang="zh-CN" sz="1050"/>
              <a:t>[SA5#140e], 6.3-MAINT, S5-216066 Rel-17 CR 28.541 Update 5GC NRM for 5G_DDNMF reference point</a:t>
            </a:r>
            <a:endParaRPr lang="zh-CN" altLang="zh-CN" sz="1050"/>
          </a:p>
          <a:p>
            <a:r>
              <a:rPr lang="en-GB" altLang="zh-CN" sz="1050"/>
              <a:t>[SA5#140e], 6.3-MAINT, S5-216198 Rel-17 CR TS 28.541 Update inclusive language modification for TS </a:t>
            </a:r>
            <a:r>
              <a:rPr lang="en-GB" altLang="zh-CN" sz="1050" smtClean="0"/>
              <a:t>28.541</a:t>
            </a:r>
            <a:endParaRPr lang="zh-CN" altLang="zh-CN" sz="1050"/>
          </a:p>
        </p:txBody>
      </p:sp>
    </p:spTree>
    <p:extLst>
      <p:ext uri="{BB962C8B-B14F-4D97-AF65-F5344CB8AC3E}">
        <p14:creationId xmlns:p14="http://schemas.microsoft.com/office/powerpoint/2010/main" val="1964389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WI MADCOL/ePM_KPI_5G/e_5GMDT/</a:t>
            </a:r>
            <a:r>
              <a:rPr lang="en-US" altLang="zh-CN" sz="3200" kern="0" dirty="0" err="1" smtClean="0"/>
              <a:t>eQoE</a:t>
            </a:r>
            <a:endParaRPr lang="sv-SE" sz="3200" kern="0" dirty="0"/>
          </a:p>
        </p:txBody>
      </p:sp>
      <p:sp>
        <p:nvSpPr>
          <p:cNvPr id="9" name="矩形 8"/>
          <p:cNvSpPr/>
          <p:nvPr/>
        </p:nvSpPr>
        <p:spPr>
          <a:xfrm>
            <a:off x="6275197" y="3547616"/>
            <a:ext cx="5823019" cy="2308324"/>
          </a:xfrm>
          <a:prstGeom prst="rect">
            <a:avLst/>
          </a:prstGeom>
          <a:ln>
            <a:noFill/>
          </a:ln>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Calibri" pitchFamily="34" charset="0"/>
                <a:cs typeface="Arial" charset="0"/>
              </a:rPr>
              <a:t>e_5GMDT</a:t>
            </a:r>
            <a:r>
              <a:rPr lang="en-US" altLang="zh-CN" sz="1200" b="1" dirty="0">
                <a:solidFill>
                  <a:prstClr val="black"/>
                </a:solidFill>
                <a:latin typeface="Calibri" pitchFamily="34" charset="0"/>
                <a:cs typeface="Arial" charset="0"/>
              </a:rPr>
              <a:t>: </a:t>
            </a:r>
            <a:r>
              <a:rPr lang="en-US" altLang="zh-CN" sz="1200" dirty="0">
                <a:solidFill>
                  <a:prstClr val="black"/>
                </a:solidFill>
                <a:latin typeface="Calibri" pitchFamily="34" charset="0"/>
                <a:cs typeface="Arial" charset="0"/>
              </a:rPr>
              <a:t>The WI e_5GMDT has made the following contributions during this e-meeting:</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Add </a:t>
            </a:r>
            <a:r>
              <a:rPr lang="en-US" altLang="zh-CN" sz="1200" dirty="0">
                <a:solidFill>
                  <a:prstClr val="black"/>
                </a:solidFill>
                <a:latin typeface="Calibri" pitchFamily="34" charset="0"/>
                <a:cs typeface="Arial" charset="0"/>
              </a:rPr>
              <a:t>requirement for beam level configuration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Add </a:t>
            </a:r>
            <a:r>
              <a:rPr lang="en-US" altLang="zh-CN" sz="1200" dirty="0">
                <a:solidFill>
                  <a:prstClr val="black"/>
                </a:solidFill>
                <a:latin typeface="Calibri" pitchFamily="34" charset="0"/>
                <a:cs typeface="Arial" charset="0"/>
              </a:rPr>
              <a:t>new parameter for beam level configuration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Update </a:t>
            </a:r>
            <a:r>
              <a:rPr lang="en-US" altLang="zh-CN" sz="1200" dirty="0">
                <a:solidFill>
                  <a:prstClr val="black"/>
                </a:solidFill>
                <a:latin typeface="Calibri" pitchFamily="34" charset="0"/>
                <a:cs typeface="Arial" charset="0"/>
              </a:rPr>
              <a:t>to include trace failure admin messages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Correction </a:t>
            </a:r>
            <a:r>
              <a:rPr lang="en-US" altLang="zh-CN" sz="1200" dirty="0">
                <a:solidFill>
                  <a:prstClr val="black"/>
                </a:solidFill>
                <a:latin typeface="Calibri" pitchFamily="34" charset="0"/>
                <a:cs typeface="Arial" charset="0"/>
              </a:rPr>
              <a:t>of IP Address of Trace Collection Entity</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Introduce </a:t>
            </a:r>
            <a:r>
              <a:rPr lang="en-US" altLang="zh-CN" sz="1200" dirty="0">
                <a:solidFill>
                  <a:prstClr val="black"/>
                </a:solidFill>
                <a:latin typeface="Calibri" pitchFamily="34" charset="0"/>
                <a:cs typeface="Arial" charset="0"/>
              </a:rPr>
              <a:t>missing interfaces of HSS</a:t>
            </a:r>
          </a:p>
          <a:p>
            <a:pPr defTabSz="1219170" eaLnBrk="1" fontAlgn="auto" hangingPunct="1">
              <a:spcBef>
                <a:spcPts val="0"/>
              </a:spcBef>
              <a:spcAft>
                <a:spcPts val="0"/>
              </a:spcAft>
              <a:defRPr/>
            </a:pPr>
            <a:endParaRPr lang="en-US" altLang="zh-CN" sz="1200" b="1" dirty="0" smtClean="0">
              <a:solidFill>
                <a:prstClr val="black"/>
              </a:solidFill>
              <a:latin typeface="+mj-lt"/>
              <a:cs typeface="Arial" charset="0"/>
            </a:endParaRPr>
          </a:p>
          <a:p>
            <a:r>
              <a:rPr lang="en-US" altLang="zh-CN" sz="1200" b="1" dirty="0">
                <a:solidFill>
                  <a:prstClr val="black"/>
                </a:solidFill>
                <a:latin typeface="Calibri" pitchFamily="34" charset="0"/>
                <a:cs typeface="Arial" charset="0"/>
              </a:rPr>
              <a:t>ePM_KPI_5G</a:t>
            </a:r>
            <a:r>
              <a:rPr lang="en-US" altLang="zh-CN" sz="1200" b="1" smtClean="0">
                <a:solidFill>
                  <a:prstClr val="black"/>
                </a:solidFill>
                <a:latin typeface="+mj-lt"/>
                <a:cs typeface="Arial" charset="0"/>
              </a:rPr>
              <a:t>: </a:t>
            </a:r>
            <a:r>
              <a:rPr lang="en-US" altLang="zh-CN" sz="1200">
                <a:solidFill>
                  <a:prstClr val="black"/>
                </a:solidFill>
                <a:latin typeface="Calibri" pitchFamily="34" charset="0"/>
                <a:cs typeface="Arial" charset="0"/>
              </a:rPr>
              <a:t>Group agreed the measurements related to:</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enhanced </a:t>
            </a:r>
            <a:r>
              <a:rPr lang="en-US" altLang="zh-CN" sz="1200">
                <a:solidFill>
                  <a:prstClr val="black"/>
                </a:solidFill>
                <a:latin typeface="Calibri" pitchFamily="34" charset="0"/>
                <a:cs typeface="Arial" charset="0"/>
              </a:rPr>
              <a:t>MIMO PRB Usage for cell</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subscriber </a:t>
            </a:r>
            <a:r>
              <a:rPr lang="en-US" altLang="zh-CN" sz="1200">
                <a:solidFill>
                  <a:prstClr val="black"/>
                </a:solidFill>
                <a:latin typeface="Calibri" pitchFamily="34" charset="0"/>
                <a:cs typeface="Arial" charset="0"/>
              </a:rPr>
              <a:t>data management for UDM</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parameter </a:t>
            </a:r>
            <a:r>
              <a:rPr lang="en-US" altLang="zh-CN" sz="1200">
                <a:solidFill>
                  <a:prstClr val="black"/>
                </a:solidFill>
                <a:latin typeface="Calibri" pitchFamily="34" charset="0"/>
                <a:cs typeface="Arial" charset="0"/>
              </a:rPr>
              <a:t>provision for UDM</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Handover </a:t>
            </a:r>
            <a:r>
              <a:rPr lang="en-US" altLang="zh-CN" sz="1200">
                <a:solidFill>
                  <a:prstClr val="black"/>
                </a:solidFill>
                <a:latin typeface="Calibri" pitchFamily="34" charset="0"/>
                <a:cs typeface="Arial" charset="0"/>
              </a:rPr>
              <a:t>failures per beam related to MRO for intra-system mobility</a:t>
            </a:r>
            <a:endParaRPr lang="en-US" altLang="zh-CN" sz="1200" dirty="0">
              <a:solidFill>
                <a:prstClr val="black"/>
              </a:solidFill>
              <a:latin typeface="Calibri" pitchFamily="34" charset="0"/>
              <a:cs typeface="Arial" charset="0"/>
            </a:endParaRPr>
          </a:p>
        </p:txBody>
      </p:sp>
      <p:sp>
        <p:nvSpPr>
          <p:cNvPr id="10" name="文本框 9"/>
          <p:cNvSpPr txBox="1"/>
          <p:nvPr/>
        </p:nvSpPr>
        <p:spPr>
          <a:xfrm>
            <a:off x="205572" y="3218902"/>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948817725"/>
              </p:ext>
            </p:extLst>
          </p:nvPr>
        </p:nvGraphicFramePr>
        <p:xfrm>
          <a:off x="205572" y="838103"/>
          <a:ext cx="11681825" cy="2380799"/>
        </p:xfrm>
        <a:graphic>
          <a:graphicData uri="http://schemas.openxmlformats.org/drawingml/2006/table">
            <a:tbl>
              <a:tblPr firstRow="1" bandRow="1">
                <a:tableStyleId>{5C22544A-7EE6-4342-B048-85BDC9FD1C3A}</a:tableStyleId>
              </a:tblPr>
              <a:tblGrid>
                <a:gridCol w="788313"/>
                <a:gridCol w="1949340"/>
                <a:gridCol w="1504950"/>
                <a:gridCol w="2174243"/>
                <a:gridCol w="1007795"/>
                <a:gridCol w="1461649"/>
                <a:gridCol w="771207"/>
                <a:gridCol w="1153299"/>
                <a:gridCol w="871029"/>
              </a:tblGrid>
              <a:tr h="337665">
                <a:tc>
                  <a:txBody>
                    <a:bodyPr/>
                    <a:lstStyle/>
                    <a:p>
                      <a:pPr algn="ctr">
                        <a:spcAft>
                          <a:spcPts val="0"/>
                        </a:spcAft>
                      </a:pPr>
                      <a:r>
                        <a:rPr lang="en-GB" sz="1400" b="1" kern="1200" dirty="0">
                          <a:solidFill>
                            <a:schemeClr val="lt1"/>
                          </a:solidFill>
                          <a:latin typeface="+mn-lt"/>
                          <a:ea typeface="+mn-ea"/>
                          <a:cs typeface="Arial" panose="020B0604020202020204" pitchFamily="34" charset="0"/>
                        </a:rPr>
                        <a:t>WI code</a:t>
                      </a:r>
                      <a:endParaRPr lang="sv-SE" sz="14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400" b="1" kern="1200" dirty="0">
                          <a:solidFill>
                            <a:schemeClr val="lt1"/>
                          </a:solidFill>
                          <a:latin typeface="+mn-lt"/>
                          <a:ea typeface="+mn-ea"/>
                          <a:cs typeface="Arial" panose="020B0604020202020204" pitchFamily="34" charset="0"/>
                        </a:rPr>
                        <a:t>WI Title</a:t>
                      </a:r>
                      <a:endParaRPr lang="sv-SE" sz="14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err="1">
                          <a:latin typeface="+mn-lt"/>
                          <a:cs typeface="Arial" panose="020B0604020202020204" pitchFamily="34" charset="0"/>
                        </a:rPr>
                        <a:t>Completion</a:t>
                      </a:r>
                      <a:r>
                        <a:rPr lang="sv-SE" sz="140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err="1">
                          <a:latin typeface="+mn-lt"/>
                          <a:cs typeface="Arial" panose="020B0604020202020204" pitchFamily="34" charset="0"/>
                        </a:rPr>
                        <a:t>Tdoc</a:t>
                      </a:r>
                      <a:r>
                        <a:rPr lang="en-US" altLang="zh-CN" sz="1400" dirty="0">
                          <a:latin typeface="+mn-lt"/>
                          <a:cs typeface="Arial" panose="020B0604020202020204" pitchFamily="34" charset="0"/>
                        </a:rPr>
                        <a:t> reference</a:t>
                      </a:r>
                      <a:endParaRPr lang="sv-SE" sz="1400" dirty="0">
                        <a:latin typeface="+mn-lt"/>
                        <a:cs typeface="Arial" panose="020B0604020202020204" pitchFamily="34" charset="0"/>
                      </a:endParaRPr>
                    </a:p>
                  </a:txBody>
                  <a:tcPr anchor="ctr">
                    <a:solidFill>
                      <a:srgbClr val="92D050"/>
                    </a:solidFill>
                  </a:tcPr>
                </a:tc>
                <a:tc>
                  <a:txBody>
                    <a:bodyPr/>
                    <a:lstStyle/>
                    <a:p>
                      <a:pPr algn="ctr"/>
                      <a:r>
                        <a:rPr lang="sv-SE" sz="1400" dirty="0">
                          <a:latin typeface="+mn-lt"/>
                          <a:cs typeface="Arial" panose="020B0604020202020204" pitchFamily="34" charset="0"/>
                        </a:rPr>
                        <a:t>Target date</a:t>
                      </a:r>
                    </a:p>
                  </a:txBody>
                  <a:tcPr anchor="ctr">
                    <a:solidFill>
                      <a:srgbClr val="92D050"/>
                    </a:solidFill>
                  </a:tcPr>
                </a:tc>
                <a:tc>
                  <a:txBody>
                    <a:bodyPr/>
                    <a:lstStyle/>
                    <a:p>
                      <a:pPr algn="ctr"/>
                      <a:r>
                        <a:rPr lang="sv-SE" sz="140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400" dirty="0">
                          <a:latin typeface="+mn-lt"/>
                          <a:cs typeface="Arial" panose="020B0604020202020204" pitchFamily="34" charset="0"/>
                        </a:rPr>
                        <a:t>Related</a:t>
                      </a:r>
                      <a:r>
                        <a:rPr lang="sv-SE" altLang="zh-CN" sz="1400" baseline="0" dirty="0">
                          <a:latin typeface="+mn-lt"/>
                          <a:cs typeface="Arial" panose="020B0604020202020204" pitchFamily="34" charset="0"/>
                        </a:rPr>
                        <a:t> groups</a:t>
                      </a:r>
                      <a:endParaRPr lang="sv-SE" sz="140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400" dirty="0">
                          <a:latin typeface="+mn-lt"/>
                          <a:cs typeface="Arial" panose="020B0604020202020204" pitchFamily="34" charset="0"/>
                        </a:rPr>
                        <a:t>Related</a:t>
                      </a:r>
                      <a:r>
                        <a:rPr lang="sv-SE" sz="1400" baseline="0" dirty="0">
                          <a:latin typeface="+mn-lt"/>
                          <a:cs typeface="Arial" panose="020B0604020202020204" pitchFamily="34" charset="0"/>
                        </a:rPr>
                        <a:t> </a:t>
                      </a:r>
                      <a:r>
                        <a:rPr lang="en-US" altLang="zh-CN" sz="1400" dirty="0">
                          <a:latin typeface="+mn-lt"/>
                          <a:cs typeface="Arial" panose="020B0604020202020204" pitchFamily="34" charset="0"/>
                        </a:rPr>
                        <a:t>topic</a:t>
                      </a:r>
                      <a:endParaRPr lang="sv-SE" sz="1400" dirty="0">
                        <a:latin typeface="+mn-lt"/>
                        <a:cs typeface="Arial" panose="020B0604020202020204" pitchFamily="34" charset="0"/>
                      </a:endParaRPr>
                    </a:p>
                  </a:txBody>
                  <a:tcPr anchor="ctr">
                    <a:solidFill>
                      <a:srgbClr val="92D050"/>
                    </a:solidFill>
                  </a:tcPr>
                </a:tc>
              </a:tr>
              <a:tr h="407219">
                <a:tc>
                  <a:txBody>
                    <a:bodyPr/>
                    <a:lstStyle/>
                    <a:p>
                      <a:pPr algn="ctr">
                        <a:spcAft>
                          <a:spcPts val="0"/>
                        </a:spcAft>
                      </a:pPr>
                      <a:r>
                        <a:rPr lang="en-GB" sz="1200" b="1" dirty="0">
                          <a:solidFill>
                            <a:schemeClr val="tx1"/>
                          </a:solidFill>
                          <a:effectLst/>
                          <a:latin typeface="+mn-lt"/>
                          <a:ea typeface="宋体" panose="02010600030101010101" pitchFamily="2" charset="-122"/>
                          <a:cs typeface="Arial" panose="020B0604020202020204" pitchFamily="34" charset="0"/>
                        </a:rPr>
                        <a:t>MADCOL</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200" dirty="0">
                          <a:solidFill>
                            <a:srgbClr val="000000"/>
                          </a:solidFill>
                          <a:effectLst/>
                          <a:latin typeface="+mn-lt"/>
                          <a:ea typeface="宋体" panose="02010600030101010101" pitchFamily="2" charset="-122"/>
                          <a:cs typeface="Arial" panose="020B0604020202020204" pitchFamily="34" charset="0"/>
                        </a:rPr>
                        <a:t>Management data collection control and discovery</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smtClean="0">
                          <a:solidFill>
                            <a:schemeClr val="tx1"/>
                          </a:solidFill>
                          <a:effectLst/>
                          <a:latin typeface="+mn-lt"/>
                          <a:ea typeface="+mn-ea"/>
                          <a:cs typeface="Arial" panose="020B0604020202020204" pitchFamily="34" charset="0"/>
                        </a:rPr>
                        <a:t>35</a:t>
                      </a:r>
                      <a:r>
                        <a:rPr lang="en-US" altLang="zh-CN" sz="1100" b="0" kern="1200" dirty="0" smtClean="0">
                          <a:solidFill>
                            <a:schemeClr val="tx1"/>
                          </a:solidFill>
                          <a:effectLst/>
                          <a:latin typeface="+mn-lt"/>
                          <a:ea typeface="+mn-ea"/>
                          <a:cs typeface="Arial" panose="020B0604020202020204" pitchFamily="34" charset="0"/>
                        </a:rPr>
                        <a:t>%-&gt;</a:t>
                      </a:r>
                      <a:r>
                        <a:rPr lang="en-US" altLang="zh-CN" sz="1100" b="0" kern="1200" smtClean="0">
                          <a:solidFill>
                            <a:schemeClr val="tx1"/>
                          </a:solidFill>
                          <a:effectLst/>
                          <a:latin typeface="+mn-lt"/>
                          <a:ea typeface="+mn-ea"/>
                          <a:cs typeface="Arial" panose="020B0604020202020204" pitchFamily="34" charset="0"/>
                        </a:rPr>
                        <a:t>40%-&gt;40%</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TS28.533/28.532/28.622/</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28.623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dirty="0" smtClean="0">
                          <a:solidFill>
                            <a:schemeClr val="dk1"/>
                          </a:solidFill>
                          <a:effectLst/>
                          <a:latin typeface="+mn-lt"/>
                          <a:ea typeface="+mn-ea"/>
                          <a:cs typeface="Arial" panose="020B0604020202020204" pitchFamily="34" charset="0"/>
                        </a:rPr>
                        <a:t>SP-200465</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dk1"/>
                          </a:solidFill>
                          <a:effectLst/>
                          <a:latin typeface="+mn-lt"/>
                          <a:ea typeface="+mn-ea"/>
                          <a:cs typeface="Arial" panose="020B0604020202020204" pitchFamily="34" charset="0"/>
                        </a:rPr>
                        <a:t>SA#95 (Mar. 2022)</a:t>
                      </a:r>
                      <a:endParaRPr lang="sv-SE" altLang="zh-CN"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smtClean="0">
                          <a:solidFill>
                            <a:schemeClr val="dk1"/>
                          </a:solidFill>
                          <a:effectLst/>
                          <a:latin typeface="+mn-lt"/>
                          <a:ea typeface="+mn-ea"/>
                          <a:cs typeface="Arial" panose="020B0604020202020204" pitchFamily="34" charset="0"/>
                        </a:rPr>
                        <a:t>Nokia</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smtClean="0">
                          <a:solidFill>
                            <a:schemeClr val="tx1"/>
                          </a:solidFill>
                          <a:effectLst/>
                          <a:latin typeface="+mn-lt"/>
                          <a:ea typeface="+mn-ea"/>
                          <a:cs typeface="Arial" panose="020B0604020202020204" pitchFamily="34" charset="0"/>
                        </a:rPr>
                        <a:t>SA2/RAN2/RAN3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507442">
                <a:tc>
                  <a:txBody>
                    <a:bodyPr/>
                    <a:lstStyle/>
                    <a:p>
                      <a:pPr algn="ctr">
                        <a:spcAft>
                          <a:spcPts val="0"/>
                        </a:spcAft>
                      </a:pPr>
                      <a:r>
                        <a:rPr lang="en-GB" sz="1200" b="1" dirty="0">
                          <a:solidFill>
                            <a:schemeClr val="tx1"/>
                          </a:solidFill>
                          <a:effectLst/>
                          <a:latin typeface="+mn-lt"/>
                          <a:ea typeface="宋体" panose="02010600030101010101" pitchFamily="2" charset="-122"/>
                          <a:cs typeface="Arial" panose="020B0604020202020204" pitchFamily="34" charset="0"/>
                        </a:rPr>
                        <a:t>ePM_KPI_5G</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200">
                          <a:solidFill>
                            <a:srgbClr val="000000"/>
                          </a:solidFill>
                          <a:effectLst/>
                          <a:latin typeface="+mn-lt"/>
                          <a:ea typeface="宋体" panose="02010600030101010101" pitchFamily="2" charset="-122"/>
                          <a:cs typeface="Arial" panose="020B0604020202020204" pitchFamily="34" charset="0"/>
                        </a:rPr>
                        <a:t>Enhancements of 5G performance measurements and KPIs</a:t>
                      </a:r>
                      <a:endParaRPr lang="zh-CN" sz="120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smtClean="0">
                          <a:solidFill>
                            <a:schemeClr val="tx1"/>
                          </a:solidFill>
                          <a:effectLst/>
                          <a:latin typeface="+mn-lt"/>
                          <a:ea typeface="+mn-ea"/>
                          <a:cs typeface="Arial" panose="020B0604020202020204" pitchFamily="34" charset="0"/>
                        </a:rPr>
                        <a:t>50%-&gt;60%-&gt;</a:t>
                      </a:r>
                      <a:r>
                        <a:rPr lang="en-US" altLang="zh-CN" sz="1100" b="0" kern="1200" smtClean="0">
                          <a:solidFill>
                            <a:schemeClr val="tx1"/>
                          </a:solidFill>
                          <a:effectLst/>
                          <a:latin typeface="+mn-lt"/>
                          <a:ea typeface="+mn-ea"/>
                          <a:cs typeface="Arial" panose="020B0604020202020204" pitchFamily="34" charset="0"/>
                        </a:rPr>
                        <a:t>70%-&gt;80%</a:t>
                      </a:r>
                      <a:endParaRPr lang="sv-SE" altLang="zh-CN" sz="1100" b="0" kern="1200" dirty="0" smtClean="0">
                        <a:solidFill>
                          <a:schemeClr val="tx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10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Arial" panose="020B0604020202020204" pitchFamily="34" charset="0"/>
                        </a:rPr>
                        <a:t>TS28.552/32.425/28.554/32.426/32.450/32.451/32.455</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Arial" panose="020B0604020202020204" pitchFamily="34" charset="0"/>
                        </a:rPr>
                        <a:t>SP-200462</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dk1"/>
                          </a:solidFill>
                          <a:effectLst/>
                          <a:latin typeface="+mn-lt"/>
                          <a:ea typeface="+mn-ea"/>
                          <a:cs typeface="Arial" panose="020B0604020202020204" pitchFamily="34" charset="0"/>
                        </a:rPr>
                        <a:t>SA#95 (Mar. 2022)</a:t>
                      </a:r>
                      <a:endParaRPr lang="sv-SE" altLang="zh-CN"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smtClean="0">
                          <a:solidFill>
                            <a:schemeClr val="dk1"/>
                          </a:solidFill>
                          <a:effectLst/>
                          <a:latin typeface="+mn-lt"/>
                          <a:ea typeface="+mn-ea"/>
                          <a:cs typeface="Arial" panose="020B0604020202020204" pitchFamily="34" charset="0"/>
                        </a:rPr>
                        <a:t>Intel</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smtClean="0">
                          <a:solidFill>
                            <a:schemeClr val="tx1"/>
                          </a:solidFill>
                          <a:effectLst/>
                          <a:latin typeface="+mn-lt"/>
                          <a:ea typeface="+mn-ea"/>
                          <a:cs typeface="Arial" panose="020B0604020202020204" pitchFamily="34" charset="0"/>
                        </a:rPr>
                        <a:t>SA2/RAN2/RAN3</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251976">
                <a:tc>
                  <a:txBody>
                    <a:bodyPr/>
                    <a:lstStyle/>
                    <a:p>
                      <a:pPr algn="ctr">
                        <a:spcAft>
                          <a:spcPts val="0"/>
                        </a:spcAft>
                      </a:pPr>
                      <a:r>
                        <a:rPr lang="en-GB" sz="1200" b="1" dirty="0">
                          <a:solidFill>
                            <a:schemeClr val="tx1"/>
                          </a:solidFill>
                          <a:effectLst/>
                          <a:latin typeface="+mn-lt"/>
                          <a:ea typeface="宋体" panose="02010600030101010101" pitchFamily="2" charset="-122"/>
                          <a:cs typeface="Arial" panose="020B0604020202020204" pitchFamily="34" charset="0"/>
                        </a:rPr>
                        <a:t>e_5GMDT</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200" dirty="0">
                          <a:solidFill>
                            <a:srgbClr val="000000"/>
                          </a:solidFill>
                          <a:effectLst/>
                          <a:latin typeface="+mn-lt"/>
                          <a:ea typeface="宋体" panose="02010600030101010101" pitchFamily="2" charset="-122"/>
                          <a:cs typeface="Arial" panose="020B0604020202020204" pitchFamily="34" charset="0"/>
                        </a:rPr>
                        <a:t>Management of MDT enhancement in 5G</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100" b="0" kern="1200" smtClean="0">
                          <a:solidFill>
                            <a:schemeClr val="tx1"/>
                          </a:solidFill>
                          <a:effectLst/>
                          <a:latin typeface="+mn-lt"/>
                          <a:ea typeface="+mn-ea"/>
                          <a:cs typeface="Arial" panose="020B0604020202020204" pitchFamily="34" charset="0"/>
                        </a:rPr>
                        <a:t>85</a:t>
                      </a:r>
                      <a:r>
                        <a:rPr lang="en-US" altLang="zh-CN" sz="1100" b="0" kern="1200" dirty="0" smtClean="0">
                          <a:solidFill>
                            <a:schemeClr val="tx1"/>
                          </a:solidFill>
                          <a:effectLst/>
                          <a:latin typeface="+mn-lt"/>
                          <a:ea typeface="+mn-ea"/>
                          <a:cs typeface="Arial" panose="020B0604020202020204" pitchFamily="34" charset="0"/>
                        </a:rPr>
                        <a:t>%-&gt;</a:t>
                      </a:r>
                      <a:r>
                        <a:rPr lang="en-US" altLang="zh-CN" sz="1100" b="0" kern="1200" smtClean="0">
                          <a:solidFill>
                            <a:schemeClr val="tx1"/>
                          </a:solidFill>
                          <a:effectLst/>
                          <a:latin typeface="+mn-lt"/>
                          <a:ea typeface="+mn-ea"/>
                          <a:cs typeface="Arial" panose="020B0604020202020204" pitchFamily="34" charset="0"/>
                        </a:rPr>
                        <a:t>88%-&gt;95%</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kern="1200" smtClean="0">
                          <a:solidFill>
                            <a:schemeClr val="dk1"/>
                          </a:solidFill>
                          <a:effectLst/>
                          <a:latin typeface="+mn-lt"/>
                          <a:ea typeface="SimSun" panose="02010600030101010101" pitchFamily="2" charset="-122"/>
                          <a:cs typeface="Arial" panose="020B0604020202020204" pitchFamily="34" charset="0"/>
                        </a:rPr>
                        <a:t>TS32.421/32.422/32.423/28.622/28.623/28.523</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Arial" panose="020B0604020202020204" pitchFamily="34" charset="0"/>
                        </a:rPr>
                        <a:t>SP-200191</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100" b="0" kern="1200" dirty="0" smtClean="0">
                          <a:solidFill>
                            <a:schemeClr val="tx1"/>
                          </a:solidFill>
                          <a:effectLst/>
                          <a:latin typeface="+mn-lt"/>
                          <a:ea typeface="+mn-ea"/>
                          <a:cs typeface="Arial" panose="020B0604020202020204" pitchFamily="34" charset="0"/>
                        </a:rPr>
                        <a:t>SA#94 (Dec. </a:t>
                      </a:r>
                      <a:r>
                        <a:rPr lang="en-GB" altLang="zh-CN" sz="110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100" b="1" kern="1200" smtClean="0">
                          <a:solidFill>
                            <a:schemeClr val="tx1"/>
                          </a:solidFill>
                          <a:effectLst/>
                          <a:latin typeface="+mn-lt"/>
                          <a:ea typeface="+mn-ea"/>
                          <a:cs typeface="Arial" panose="020B0604020202020204" pitchFamily="34" charset="0"/>
                        </a:rPr>
                        <a:t>-&gt;SA#95 (Mar. 2022)</a:t>
                      </a:r>
                      <a:endParaRPr lang="en-GB" altLang="zh-CN" sz="110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smtClean="0">
                          <a:solidFill>
                            <a:schemeClr val="dk1"/>
                          </a:solidFill>
                          <a:effectLst/>
                          <a:latin typeface="+mn-lt"/>
                          <a:ea typeface="SimSun" panose="02010600030101010101" pitchFamily="2" charset="-122"/>
                          <a:cs typeface="Arial" panose="020B0604020202020204" pitchFamily="34" charset="0"/>
                        </a:rPr>
                        <a:t>Ericsson</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smtClean="0">
                          <a:solidFill>
                            <a:schemeClr val="tx1"/>
                          </a:solidFill>
                          <a:effectLst/>
                          <a:latin typeface="+mn-lt"/>
                          <a:ea typeface="+mn-ea"/>
                          <a:cs typeface="Arial" panose="020B0604020202020204" pitchFamily="34" charset="0"/>
                        </a:rPr>
                        <a:t>SA2/RAN2/RAN3</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251976">
                <a:tc>
                  <a:txBody>
                    <a:bodyPr/>
                    <a:lstStyle/>
                    <a:p>
                      <a:pPr algn="ctr">
                        <a:spcAft>
                          <a:spcPts val="0"/>
                        </a:spcAft>
                      </a:pPr>
                      <a:r>
                        <a:rPr lang="en-GB" sz="1200" b="1" dirty="0" err="1">
                          <a:solidFill>
                            <a:schemeClr val="tx1"/>
                          </a:solidFill>
                          <a:effectLst/>
                          <a:latin typeface="+mn-lt"/>
                          <a:ea typeface="宋体" panose="02010600030101010101" pitchFamily="2" charset="-122"/>
                          <a:cs typeface="Arial" panose="020B0604020202020204" pitchFamily="34" charset="0"/>
                        </a:rPr>
                        <a:t>eQoE</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200">
                          <a:solidFill>
                            <a:srgbClr val="000000"/>
                          </a:solidFill>
                          <a:effectLst/>
                          <a:latin typeface="+mn-lt"/>
                          <a:ea typeface="宋体" panose="02010600030101010101" pitchFamily="2" charset="-122"/>
                          <a:cs typeface="Arial" panose="020B0604020202020204" pitchFamily="34" charset="0"/>
                        </a:rPr>
                        <a:t>Enhancement of QoE Measurement Collection</a:t>
                      </a:r>
                      <a:endParaRPr lang="zh-CN" sz="120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smtClean="0">
                          <a:solidFill>
                            <a:schemeClr val="tx1"/>
                          </a:solidFill>
                          <a:effectLst/>
                          <a:latin typeface="+mn-lt"/>
                          <a:ea typeface="+mn-ea"/>
                          <a:cs typeface="Arial" panose="020B0604020202020204" pitchFamily="34" charset="0"/>
                        </a:rPr>
                        <a:t>15%-&gt;20%-&gt;</a:t>
                      </a:r>
                      <a:r>
                        <a:rPr lang="en-US" altLang="zh-CN" sz="1100" b="0" kern="1200" smtClean="0">
                          <a:solidFill>
                            <a:schemeClr val="tx1"/>
                          </a:solidFill>
                          <a:effectLst/>
                          <a:latin typeface="+mn-lt"/>
                          <a:ea typeface="+mn-ea"/>
                          <a:cs typeface="Arial" panose="020B0604020202020204" pitchFamily="34" charset="0"/>
                        </a:rPr>
                        <a:t>40%-&gt;60%</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100" b="0" kern="1200" dirty="0" smtClean="0">
                          <a:solidFill>
                            <a:schemeClr val="dk1"/>
                          </a:solidFill>
                          <a:effectLst/>
                          <a:latin typeface="+mn-lt"/>
                          <a:ea typeface="+mn-ea"/>
                          <a:cs typeface="Arial" panose="020B0604020202020204" pitchFamily="34" charset="0"/>
                        </a:rPr>
                        <a:t>TS28.307/28.308/28.309/28.404/28.405/28.406/28.622/28.623/28.533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dirty="0" smtClean="0">
                          <a:solidFill>
                            <a:schemeClr val="dk1"/>
                          </a:solidFill>
                          <a:effectLst/>
                          <a:latin typeface="+mn-lt"/>
                          <a:ea typeface="+mn-ea"/>
                          <a:cs typeface="Arial" panose="020B0604020202020204" pitchFamily="34" charset="0"/>
                        </a:rPr>
                        <a:t>SP-200193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baseline="0" dirty="0" smtClean="0">
                          <a:solidFill>
                            <a:schemeClr val="dk1"/>
                          </a:solidFill>
                          <a:effectLst/>
                          <a:latin typeface="+mn-lt"/>
                          <a:ea typeface="+mn-ea"/>
                          <a:cs typeface="Arial" panose="020B0604020202020204" pitchFamily="34" charset="0"/>
                        </a:rPr>
                        <a:t>SA#95 (Mar. 2022)</a:t>
                      </a:r>
                      <a:endParaRPr lang="sv-SE" altLang="zh-CN"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smtClean="0">
                          <a:solidFill>
                            <a:schemeClr val="dk1"/>
                          </a:solidFill>
                          <a:effectLst/>
                          <a:latin typeface="+mn-lt"/>
                          <a:ea typeface="+mn-ea"/>
                          <a:cs typeface="Arial" panose="020B0604020202020204" pitchFamily="34" charset="0"/>
                        </a:rPr>
                        <a:t>Ericsson</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RAN2/RAN3/SA4</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110534" y="3547616"/>
            <a:ext cx="6054131" cy="1384995"/>
          </a:xfrm>
          <a:prstGeom prst="rect">
            <a:avLst/>
          </a:prstGeom>
        </p:spPr>
        <p:txBody>
          <a:bodyPr wrap="square">
            <a:spAutoFit/>
          </a:bodyPr>
          <a:lstStyle/>
          <a:p>
            <a:r>
              <a:rPr lang="en-US" altLang="zh-CN" sz="1200" b="1" dirty="0" smtClean="0">
                <a:latin typeface="Calibri" pitchFamily="34" charset="0"/>
                <a:cs typeface="Arial" charset="0"/>
              </a:rPr>
              <a:t>MADCOL</a:t>
            </a:r>
            <a:r>
              <a:rPr lang="en-US" altLang="zh-CN" sz="1200" b="1" dirty="0">
                <a:latin typeface="Calibri" pitchFamily="34" charset="0"/>
                <a:cs typeface="Arial" charset="0"/>
              </a:rPr>
              <a:t>:</a:t>
            </a:r>
            <a:r>
              <a:rPr lang="en-US" altLang="zh-CN" sz="1200" dirty="0">
                <a:latin typeface="Calibri" pitchFamily="34" charset="0"/>
                <a:cs typeface="Arial" charset="0"/>
              </a:rPr>
              <a:t> </a:t>
            </a:r>
            <a:endParaRPr lang="en-US" altLang="zh-CN" sz="1200" dirty="0" smtClean="0">
              <a:latin typeface="Calibri" pitchFamily="34" charset="0"/>
              <a:cs typeface="Arial" charset="0"/>
            </a:endParaRPr>
          </a:p>
          <a:p>
            <a:r>
              <a:rPr lang="en-US" altLang="zh-CN" sz="1200" dirty="0" smtClean="0">
                <a:latin typeface="Calibri" pitchFamily="34" charset="0"/>
                <a:cs typeface="Arial" charset="0"/>
              </a:rPr>
              <a:t>Discussions </a:t>
            </a:r>
            <a:r>
              <a:rPr lang="en-US" altLang="zh-CN" sz="1200" dirty="0">
                <a:latin typeface="Calibri" pitchFamily="34" charset="0"/>
                <a:cs typeface="Arial" charset="0"/>
              </a:rPr>
              <a:t>on the controversial topics continued. No agreements we made</a:t>
            </a:r>
            <a:r>
              <a:rPr lang="en-US" altLang="zh-CN" sz="1200" dirty="0" smtClean="0">
                <a:latin typeface="Calibri" pitchFamily="34" charset="0"/>
                <a:cs typeface="Arial" charset="0"/>
              </a:rPr>
              <a:t>.</a:t>
            </a:r>
          </a:p>
          <a:p>
            <a:endParaRPr lang="en-US" altLang="zh-CN" sz="1200" b="1" dirty="0" smtClean="0">
              <a:solidFill>
                <a:prstClr val="black"/>
              </a:solidFill>
              <a:latin typeface="Calibri" pitchFamily="34" charset="0"/>
              <a:cs typeface="Arial" charset="0"/>
            </a:endParaRPr>
          </a:p>
          <a:p>
            <a:r>
              <a:rPr lang="en-US" altLang="zh-CN" sz="1200" b="1" err="1" smtClean="0">
                <a:solidFill>
                  <a:prstClr val="black"/>
                </a:solidFill>
                <a:latin typeface="Calibri" pitchFamily="34" charset="0"/>
                <a:cs typeface="Arial" charset="0"/>
              </a:rPr>
              <a:t>eQoE</a:t>
            </a:r>
            <a:r>
              <a:rPr lang="en-US" altLang="zh-CN" sz="1200" b="1">
                <a:solidFill>
                  <a:prstClr val="black"/>
                </a:solidFill>
                <a:latin typeface="Calibri" pitchFamily="34" charset="0"/>
                <a:cs typeface="Arial" charset="0"/>
              </a:rPr>
              <a:t>: The following </a:t>
            </a:r>
            <a:r>
              <a:rPr lang="en-US" altLang="zh-CN" sz="1200" b="1" smtClean="0">
                <a:solidFill>
                  <a:prstClr val="black"/>
                </a:solidFill>
                <a:latin typeface="Calibri" pitchFamily="34" charset="0"/>
                <a:cs typeface="Arial" charset="0"/>
              </a:rPr>
              <a:t>topics are discussed </a:t>
            </a:r>
            <a:r>
              <a:rPr lang="en-US" altLang="zh-CN" sz="1200" b="1">
                <a:solidFill>
                  <a:prstClr val="black"/>
                </a:solidFill>
                <a:latin typeface="Calibri" pitchFamily="34" charset="0"/>
                <a:cs typeface="Arial" charset="0"/>
              </a:rPr>
              <a:t>and agreed</a:t>
            </a:r>
            <a:endParaRPr lang="en-US" altLang="zh-CN" sz="1200" smtClean="0">
              <a:latin typeface="+mn-lt"/>
            </a:endParaRPr>
          </a:p>
          <a:p>
            <a:pPr marL="171450" indent="-171450">
              <a:buFont typeface="Wingdings" panose="05000000000000000000" pitchFamily="2" charset="2"/>
              <a:buChar char="Ø"/>
            </a:pPr>
            <a:r>
              <a:rPr lang="en-US" altLang="zh-CN" sz="1200">
                <a:latin typeface="+mn-lt"/>
              </a:rPr>
              <a:t>Adding Signalling Based Activation for UTRAN and LTE.</a:t>
            </a:r>
          </a:p>
          <a:p>
            <a:pPr marL="171450" indent="-171450">
              <a:buFont typeface="Wingdings" panose="05000000000000000000" pitchFamily="2" charset="2"/>
              <a:buChar char="Ø"/>
            </a:pPr>
            <a:r>
              <a:rPr lang="en-US" altLang="zh-CN" sz="1200">
                <a:latin typeface="+mn-lt"/>
              </a:rPr>
              <a:t>Adding Management Based Activation and Temporary stop and restart during RAN overload in NR.</a:t>
            </a:r>
            <a:endParaRPr lang="en-US" altLang="zh-CN" sz="1200" dirty="0">
              <a:latin typeface="+mn-lt"/>
            </a:endParaRPr>
          </a:p>
        </p:txBody>
      </p:sp>
    </p:spTree>
    <p:extLst>
      <p:ext uri="{BB962C8B-B14F-4D97-AF65-F5344CB8AC3E}">
        <p14:creationId xmlns:p14="http://schemas.microsoft.com/office/powerpoint/2010/main" val="824970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Rel-17 WI </a:t>
            </a:r>
            <a:r>
              <a:rPr lang="en-US" altLang="zh-CN" sz="3200" kern="0" dirty="0" err="1" smtClean="0"/>
              <a:t>adNRM</a:t>
            </a:r>
            <a:r>
              <a:rPr lang="en-US" altLang="zh-CN" sz="3200" kern="0" dirty="0" smtClean="0"/>
              <a:t>/MANS/FIMA/ECM/NSA_SBMA</a:t>
            </a:r>
            <a:endParaRPr lang="sv-SE" sz="3200" kern="0" dirty="0"/>
          </a:p>
        </p:txBody>
      </p:sp>
      <p:sp>
        <p:nvSpPr>
          <p:cNvPr id="9" name="矩形 8"/>
          <p:cNvSpPr/>
          <p:nvPr/>
        </p:nvSpPr>
        <p:spPr>
          <a:xfrm>
            <a:off x="205572" y="3685207"/>
            <a:ext cx="5663600" cy="2123658"/>
          </a:xfrm>
          <a:prstGeom prst="rect">
            <a:avLst/>
          </a:prstGeom>
          <a:ln>
            <a:noFill/>
          </a:ln>
        </p:spPr>
        <p:txBody>
          <a:bodyPr wrap="square">
            <a:spAutoFit/>
          </a:bodyPr>
          <a:lstStyle/>
          <a:p>
            <a:pPr lvl="0" defTabSz="1219170" eaLnBrk="1" fontAlgn="auto" hangingPunct="1">
              <a:spcBef>
                <a:spcPts val="0"/>
              </a:spcBef>
              <a:spcAft>
                <a:spcPts val="0"/>
              </a:spcAft>
              <a:defRPr/>
            </a:pPr>
            <a:r>
              <a:rPr lang="en-US" altLang="zh-CN" sz="1200" b="1" dirty="0" err="1" smtClean="0">
                <a:latin typeface="+mj-lt"/>
                <a:cs typeface="Arial" charset="0"/>
              </a:rPr>
              <a:t>adNRM</a:t>
            </a:r>
            <a:r>
              <a:rPr lang="en-US" altLang="zh-CN" sz="1200" b="1" dirty="0" smtClean="0">
                <a:latin typeface="+mj-lt"/>
                <a:cs typeface="Arial" charset="0"/>
              </a:rPr>
              <a:t>: </a:t>
            </a:r>
            <a:r>
              <a:rPr lang="en-US" altLang="zh-CN" sz="1200" dirty="0" smtClean="0">
                <a:latin typeface="+mj-lt"/>
                <a:cs typeface="Arial" charset="0"/>
              </a:rPr>
              <a:t>several </a:t>
            </a:r>
            <a:r>
              <a:rPr lang="en-US" altLang="zh-CN" sz="1200" dirty="0">
                <a:latin typeface="+mj-lt"/>
                <a:cs typeface="Arial" charset="0"/>
              </a:rPr>
              <a:t>CRs for NR, 5GC and IMS NRM enhancement were agreed. A few CRs related to association between </a:t>
            </a:r>
            <a:r>
              <a:rPr lang="en-US" altLang="zh-CN" sz="1200" dirty="0" err="1">
                <a:latin typeface="+mj-lt"/>
                <a:cs typeface="Arial" charset="0"/>
              </a:rPr>
              <a:t>NRCellDU</a:t>
            </a:r>
            <a:r>
              <a:rPr lang="en-US" altLang="zh-CN" sz="1200" dirty="0">
                <a:latin typeface="+mj-lt"/>
                <a:cs typeface="Arial" charset="0"/>
              </a:rPr>
              <a:t> and Beam, IMS mapping to YANG/YAML, IMA N70/71 stage3 and condition information for threshold monitoring were discussed but were noted or Not pursued. </a:t>
            </a:r>
            <a:endParaRPr lang="en-US" altLang="zh-CN" sz="1200" dirty="0" smtClean="0">
              <a:latin typeface="+mj-lt"/>
              <a:cs typeface="Arial" charset="0"/>
            </a:endParaRPr>
          </a:p>
          <a:p>
            <a:pPr lvl="0" defTabSz="1219170" eaLnBrk="1" fontAlgn="auto" hangingPunct="1">
              <a:spcBef>
                <a:spcPts val="0"/>
              </a:spcBef>
              <a:spcAft>
                <a:spcPts val="0"/>
              </a:spcAft>
              <a:defRPr/>
            </a:pPr>
            <a:endParaRPr lang="en-US" altLang="zh-CN" sz="1200" dirty="0" smtClean="0">
              <a:latin typeface="+mj-lt"/>
              <a:cs typeface="Arial" charset="0"/>
            </a:endParaRPr>
          </a:p>
          <a:p>
            <a:pPr lvl="0" defTabSz="1219170" eaLnBrk="1" fontAlgn="auto" hangingPunct="1">
              <a:spcBef>
                <a:spcPts val="0"/>
              </a:spcBef>
              <a:spcAft>
                <a:spcPts val="0"/>
              </a:spcAft>
              <a:defRPr/>
            </a:pPr>
            <a:r>
              <a:rPr lang="en-US" altLang="zh-CN" sz="1200" b="1" dirty="0" smtClean="0">
                <a:latin typeface="+mj-lt"/>
                <a:cs typeface="Arial" charset="0"/>
              </a:rPr>
              <a:t>FIMA</a:t>
            </a:r>
            <a:r>
              <a:rPr lang="en-US" altLang="zh-CN" sz="1200" b="1" dirty="0">
                <a:latin typeface="+mj-lt"/>
                <a:cs typeface="Arial" charset="0"/>
              </a:rPr>
              <a:t>: </a:t>
            </a:r>
            <a:r>
              <a:rPr lang="en-US" altLang="zh-CN" sz="1200" dirty="0">
                <a:latin typeface="+mj-lt"/>
                <a:cs typeface="Arial" charset="0"/>
              </a:rPr>
              <a:t>The file retrieval NRM fragment was almost finalized. Good progress was made for the file download NRM fragment.</a:t>
            </a:r>
            <a:endParaRPr lang="en-US" altLang="zh-CN" sz="1200" dirty="0" smtClean="0">
              <a:latin typeface="+mj-lt"/>
              <a:cs typeface="Arial" charset="0"/>
            </a:endParaRPr>
          </a:p>
          <a:p>
            <a:pPr lvl="0" defTabSz="1219170" eaLnBrk="1" fontAlgn="auto" hangingPunct="1">
              <a:spcBef>
                <a:spcPts val="0"/>
              </a:spcBef>
              <a:spcAft>
                <a:spcPts val="0"/>
              </a:spcAft>
              <a:defRPr/>
            </a:pPr>
            <a:endParaRPr lang="en-US" altLang="zh-CN" sz="1200" dirty="0">
              <a:latin typeface="+mj-lt"/>
              <a:cs typeface="Arial" charset="0"/>
            </a:endParaRPr>
          </a:p>
          <a:p>
            <a:pPr lvl="0" defTabSz="1219170" eaLnBrk="1" fontAlgn="auto" hangingPunct="1">
              <a:spcBef>
                <a:spcPts val="0"/>
              </a:spcBef>
              <a:spcAft>
                <a:spcPts val="0"/>
              </a:spcAft>
              <a:defRPr/>
            </a:pPr>
            <a:r>
              <a:rPr lang="en-US" altLang="zh-CN" sz="1200" b="1" dirty="0">
                <a:solidFill>
                  <a:prstClr val="black"/>
                </a:solidFill>
                <a:latin typeface="Calibri"/>
                <a:cs typeface="Arial" charset="0"/>
              </a:rPr>
              <a:t>MANS: </a:t>
            </a:r>
            <a:r>
              <a:rPr lang="en-US" altLang="zh-CN" sz="1200" dirty="0">
                <a:solidFill>
                  <a:prstClr val="black"/>
                </a:solidFill>
                <a:latin typeface="Calibri"/>
                <a:cs typeface="Arial" charset="0"/>
              </a:rPr>
              <a:t>the following topic is discussed and agreed:</a:t>
            </a:r>
            <a:r>
              <a:rPr lang="en-US" altLang="zh-CN" sz="1200" dirty="0" smtClean="0">
                <a:solidFill>
                  <a:prstClr val="black"/>
                </a:solidFill>
                <a:latin typeface="Calibri"/>
              </a:rPr>
              <a:t>Rel-17 </a:t>
            </a:r>
            <a:r>
              <a:rPr lang="en-US" altLang="zh-CN" sz="1200" dirty="0">
                <a:solidFill>
                  <a:prstClr val="black"/>
                </a:solidFill>
                <a:latin typeface="Calibri"/>
              </a:rPr>
              <a:t>CR TS 32.130 Update RAN sharing scenarios to cover 5G RAN sharing; Rel-17 CR TS 32.130 Update </a:t>
            </a:r>
            <a:r>
              <a:rPr lang="en-US" altLang="zh-CN" sz="1200" dirty="0" err="1">
                <a:solidFill>
                  <a:prstClr val="black"/>
                </a:solidFill>
                <a:latin typeface="Calibri"/>
              </a:rPr>
              <a:t>requirments</a:t>
            </a:r>
            <a:r>
              <a:rPr lang="en-US" altLang="zh-CN" sz="1200" dirty="0">
                <a:solidFill>
                  <a:prstClr val="black"/>
                </a:solidFill>
                <a:latin typeface="Calibri"/>
              </a:rPr>
              <a:t> for NG-RAN MOCN network sharing scenarios</a:t>
            </a:r>
            <a:r>
              <a:rPr lang="en-US" altLang="zh-CN" sz="1200" dirty="0" smtClean="0">
                <a:solidFill>
                  <a:prstClr val="black"/>
                </a:solidFill>
                <a:latin typeface="Calibri"/>
                <a:cs typeface="Arial" charset="0"/>
              </a:rPr>
              <a:t>.</a:t>
            </a:r>
            <a:endParaRPr lang="en-US" altLang="zh-CN" sz="1200" b="1" dirty="0" smtClean="0">
              <a:latin typeface="+mj-lt"/>
              <a:cs typeface="Arial" charset="0"/>
            </a:endParaRPr>
          </a:p>
        </p:txBody>
      </p:sp>
      <p:sp>
        <p:nvSpPr>
          <p:cNvPr id="10" name="文本框 9"/>
          <p:cNvSpPr txBox="1"/>
          <p:nvPr/>
        </p:nvSpPr>
        <p:spPr>
          <a:xfrm>
            <a:off x="218610" y="3305580"/>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467477235"/>
              </p:ext>
            </p:extLst>
          </p:nvPr>
        </p:nvGraphicFramePr>
        <p:xfrm>
          <a:off x="218609" y="674894"/>
          <a:ext cx="11681825" cy="2584386"/>
        </p:xfrm>
        <a:graphic>
          <a:graphicData uri="http://schemas.openxmlformats.org/drawingml/2006/table">
            <a:tbl>
              <a:tblPr firstRow="1" bandRow="1">
                <a:tableStyleId>{5C22544A-7EE6-4342-B048-85BDC9FD1C3A}</a:tableStyleId>
              </a:tblPr>
              <a:tblGrid>
                <a:gridCol w="788313"/>
                <a:gridCol w="1936303"/>
                <a:gridCol w="1517987"/>
                <a:gridCol w="2143544"/>
                <a:gridCol w="1038494"/>
                <a:gridCol w="1461649"/>
                <a:gridCol w="771207"/>
                <a:gridCol w="1153299"/>
                <a:gridCol w="871029"/>
              </a:tblGrid>
              <a:tr h="402164">
                <a:tc>
                  <a:txBody>
                    <a:bodyPr/>
                    <a:lstStyle/>
                    <a:p>
                      <a:pPr algn="ctr">
                        <a:spcAft>
                          <a:spcPts val="0"/>
                        </a:spcAft>
                      </a:pPr>
                      <a:r>
                        <a:rPr lang="en-GB" sz="1200" b="1" kern="1200" dirty="0">
                          <a:solidFill>
                            <a:schemeClr val="lt1"/>
                          </a:solidFill>
                          <a:latin typeface="+mn-lt"/>
                          <a:ea typeface="+mn-ea"/>
                          <a:cs typeface="Arial" panose="020B0604020202020204" pitchFamily="34" charset="0"/>
                        </a:rPr>
                        <a:t>WI code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Arial" panose="020B0604020202020204" pitchFamily="34" charset="0"/>
                        </a:rPr>
                        <a:t>WI Title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cs typeface="Arial" panose="020B0604020202020204" pitchFamily="34" charset="0"/>
                        </a:rPr>
                        <a:t>Completion</a:t>
                      </a:r>
                      <a:r>
                        <a:rPr lang="sv-SE" sz="120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cs typeface="Arial" panose="020B0604020202020204" pitchFamily="34" charset="0"/>
                        </a:rPr>
                        <a:t>Tdoc</a:t>
                      </a:r>
                      <a:r>
                        <a:rPr lang="en-US" altLang="zh-CN" sz="1200" dirty="0">
                          <a:latin typeface="+mn-lt"/>
                          <a:cs typeface="Arial" panose="020B0604020202020204" pitchFamily="34" charset="0"/>
                        </a:rPr>
                        <a:t> reference</a:t>
                      </a:r>
                      <a:endParaRPr lang="sv-SE" sz="1200" dirty="0">
                        <a:latin typeface="+mn-lt"/>
                        <a:cs typeface="Arial" panose="020B0604020202020204" pitchFamily="34" charset="0"/>
                      </a:endParaRPr>
                    </a:p>
                  </a:txBody>
                  <a:tcPr anchor="ctr">
                    <a:solidFill>
                      <a:srgbClr val="92D050"/>
                    </a:solidFill>
                  </a:tcPr>
                </a:tc>
                <a:tc>
                  <a:txBody>
                    <a:bodyPr/>
                    <a:lstStyle/>
                    <a:p>
                      <a:pPr algn="ctr"/>
                      <a:r>
                        <a:rPr lang="sv-SE" sz="1200" dirty="0">
                          <a:latin typeface="+mn-lt"/>
                          <a:cs typeface="Arial" panose="020B0604020202020204" pitchFamily="34" charset="0"/>
                        </a:rPr>
                        <a:t>Target date</a:t>
                      </a:r>
                    </a:p>
                  </a:txBody>
                  <a:tcPr anchor="ctr">
                    <a:solidFill>
                      <a:srgbClr val="92D050"/>
                    </a:solidFill>
                  </a:tcPr>
                </a:tc>
                <a:tc>
                  <a:txBody>
                    <a:bodyPr/>
                    <a:lstStyle/>
                    <a:p>
                      <a:pPr algn="ctr"/>
                      <a:r>
                        <a:rPr lang="sv-SE" sz="120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cs typeface="Arial" panose="020B0604020202020204" pitchFamily="34" charset="0"/>
                        </a:rPr>
                        <a:t>Related</a:t>
                      </a:r>
                      <a:r>
                        <a:rPr lang="sv-SE" altLang="zh-CN" sz="1200" baseline="0" dirty="0">
                          <a:latin typeface="+mn-lt"/>
                          <a:cs typeface="Arial" panose="020B0604020202020204" pitchFamily="34" charset="0"/>
                        </a:rPr>
                        <a:t> groups</a:t>
                      </a:r>
                      <a:endParaRPr lang="sv-SE" sz="120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Related</a:t>
                      </a:r>
                      <a:r>
                        <a:rPr lang="sv-SE" sz="1200" baseline="0" dirty="0">
                          <a:latin typeface="+mn-lt"/>
                          <a:cs typeface="Arial" panose="020B0604020202020204" pitchFamily="34" charset="0"/>
                        </a:rPr>
                        <a:t> </a:t>
                      </a:r>
                      <a:r>
                        <a:rPr lang="en-US" altLang="zh-CN" sz="1200" dirty="0">
                          <a:latin typeface="+mn-lt"/>
                          <a:cs typeface="Arial" panose="020B0604020202020204" pitchFamily="34" charset="0"/>
                        </a:rPr>
                        <a:t>topic</a:t>
                      </a:r>
                      <a:endParaRPr lang="sv-SE" sz="1200" dirty="0">
                        <a:latin typeface="+mn-lt"/>
                        <a:cs typeface="Arial" panose="020B0604020202020204" pitchFamily="34" charset="0"/>
                      </a:endParaRPr>
                    </a:p>
                  </a:txBody>
                  <a:tcPr anchor="ctr">
                    <a:solidFill>
                      <a:srgbClr val="92D050"/>
                    </a:solidFill>
                  </a:tcPr>
                </a:tc>
              </a:tr>
              <a:tr h="401304">
                <a:tc>
                  <a:txBody>
                    <a:bodyPr/>
                    <a:lstStyle/>
                    <a:p>
                      <a:pPr algn="ctr">
                        <a:spcAft>
                          <a:spcPts val="0"/>
                        </a:spcAft>
                      </a:pPr>
                      <a:r>
                        <a:rPr lang="en-GB" sz="1100" b="1" dirty="0" err="1">
                          <a:solidFill>
                            <a:schemeClr val="tx1"/>
                          </a:solidFill>
                          <a:effectLst/>
                          <a:latin typeface="+mn-lt"/>
                          <a:ea typeface="宋体" panose="02010600030101010101" pitchFamily="2" charset="-122"/>
                          <a:cs typeface="Arial" panose="020B0604020202020204" pitchFamily="34" charset="0"/>
                        </a:rPr>
                        <a:t>adNRM</a:t>
                      </a:r>
                      <a:endParaRPr lang="zh-CN" sz="11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smtClean="0">
                          <a:solidFill>
                            <a:srgbClr val="000000"/>
                          </a:solidFill>
                          <a:effectLst/>
                          <a:latin typeface="+mn-lt"/>
                          <a:ea typeface="宋体" panose="02010600030101010101" pitchFamily="2" charset="-122"/>
                          <a:cs typeface="Arial" panose="020B0604020202020204" pitchFamily="34" charset="0"/>
                        </a:rPr>
                        <a:t>Additional </a:t>
                      </a:r>
                      <a:r>
                        <a:rPr lang="en-GB" sz="1100" dirty="0">
                          <a:solidFill>
                            <a:srgbClr val="000000"/>
                          </a:solidFill>
                          <a:effectLst/>
                          <a:latin typeface="+mn-lt"/>
                          <a:ea typeface="宋体" panose="02010600030101010101" pitchFamily="2" charset="-122"/>
                          <a:cs typeface="Arial" panose="020B0604020202020204" pitchFamily="34" charset="0"/>
                        </a:rPr>
                        <a:t>NRM features</a:t>
                      </a:r>
                      <a:endParaRPr lang="zh-CN" sz="11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50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75%-&gt;80%</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Arial" panose="020B0604020202020204" pitchFamily="34" charset="0"/>
                        </a:rPr>
                        <a:t>TS28.540/28.541/28.622/</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Arial" panose="020B0604020202020204" pitchFamily="34" charset="0"/>
                        </a:rPr>
                        <a:t>28.623</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dirty="0" smtClean="0">
                        <a:solidFill>
                          <a:schemeClr val="dk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Arial" panose="020B0604020202020204" pitchFamily="34" charset="0"/>
                        </a:rPr>
                        <a:t>SP-200192</a:t>
                      </a:r>
                      <a:endParaRPr lang="en-US" sz="1050" kern="1200" dirty="0">
                        <a:solidFill>
                          <a:schemeClr val="dk1"/>
                        </a:solidFill>
                        <a:effectLst/>
                        <a:latin typeface="+mn-lt"/>
                        <a:ea typeface="+mn-ea"/>
                        <a:cs typeface="Arial" panose="020B0604020202020204" pitchFamily="34" charset="0"/>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a:t>
                      </a:r>
                      <a:r>
                        <a:rPr lang="en-GB"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 -&gt;SA#95 (Mar. 2022)</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tx1"/>
                          </a:solidFill>
                          <a:effectLst/>
                          <a:latin typeface="+mn-lt"/>
                          <a:ea typeface="+mn-ea"/>
                          <a:cs typeface="Arial" panose="020B0604020202020204" pitchFamily="34" charset="0"/>
                        </a:rPr>
                        <a:t>Nokia</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tx1"/>
                          </a:solidFill>
                          <a:effectLst/>
                          <a:latin typeface="+mn-lt"/>
                          <a:ea typeface="+mn-ea"/>
                          <a:cs typeface="Arial" panose="020B0604020202020204" pitchFamily="34" charset="0"/>
                        </a:rPr>
                        <a:t>SA2/RAN3</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algn="ctr">
                        <a:spcAft>
                          <a:spcPts val="0"/>
                        </a:spcAft>
                      </a:pPr>
                      <a:r>
                        <a:rPr lang="en-US" altLang="zh-CN" sz="1100" b="1" dirty="0" smtClean="0">
                          <a:solidFill>
                            <a:schemeClr val="tx1"/>
                          </a:solidFill>
                          <a:effectLst/>
                          <a:latin typeface="+mn-lt"/>
                          <a:ea typeface="宋体" panose="02010600030101010101" pitchFamily="2" charset="-122"/>
                          <a:cs typeface="Arial" panose="020B0604020202020204" pitchFamily="34" charset="0"/>
                        </a:rPr>
                        <a:t>MANS</a:t>
                      </a:r>
                    </a:p>
                  </a:txBody>
                  <a:tcPr marL="9525" marR="9525" marT="9525" marB="9525">
                    <a:solidFill>
                      <a:schemeClr val="tx2">
                        <a:lumMod val="20000"/>
                        <a:lumOff val="80000"/>
                      </a:schemeClr>
                    </a:solidFill>
                  </a:tcPr>
                </a:tc>
                <a:tc>
                  <a:txBody>
                    <a:bodyPr/>
                    <a:lstStyle/>
                    <a:p>
                      <a:pPr algn="l">
                        <a:spcAft>
                          <a:spcPts val="0"/>
                        </a:spcAft>
                      </a:pPr>
                      <a:r>
                        <a:rPr lang="en-US" altLang="zh-CN" sz="1100" dirty="0" smtClean="0">
                          <a:effectLst/>
                          <a:latin typeface="+mn-lt"/>
                          <a:ea typeface="+mn-ea"/>
                          <a:cs typeface="Arial" panose="020B0604020202020204" pitchFamily="34" charset="0"/>
                        </a:rPr>
                        <a:t>Management Aspects of 5G Network Sharing</a:t>
                      </a:r>
                      <a:endParaRPr lang="zh-CN" sz="11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30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40%-&gt;60%</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TS 28.541/28.552/32.130</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SP-201080</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China Unicom</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RAN2/RAN3</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marL="0" algn="ctr" defTabSz="1219170" rtl="0" eaLnBrk="1" latinLnBrk="0" hangingPunct="1">
                        <a:spcAft>
                          <a:spcPts val="0"/>
                        </a:spcAft>
                      </a:pPr>
                      <a:r>
                        <a:rPr lang="en-US" altLang="zh-CN" sz="1100" b="1" kern="1200" dirty="0" smtClean="0">
                          <a:solidFill>
                            <a:schemeClr val="tx1"/>
                          </a:solidFill>
                          <a:effectLst/>
                          <a:latin typeface="+mn-lt"/>
                          <a:ea typeface="+mn-ea"/>
                          <a:cs typeface="Arial" panose="020B0604020202020204" pitchFamily="34" charset="0"/>
                        </a:rPr>
                        <a:t>FIMA</a:t>
                      </a: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Arial" panose="020B0604020202020204" pitchFamily="34" charset="0"/>
                        </a:rPr>
                        <a:t>New WID on File Management</a:t>
                      </a:r>
                      <a:endParaRPr lang="zh-CN" sz="110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Arial" panose="020B0604020202020204" pitchFamily="34" charset="0"/>
                        </a:rPr>
                        <a:t>60</a:t>
                      </a:r>
                      <a:r>
                        <a:rPr lang="en-US" altLang="zh-CN" sz="1050" kern="1200" dirty="0" smtClean="0">
                          <a:solidFill>
                            <a:schemeClr val="dk1"/>
                          </a:solidFill>
                          <a:effectLst/>
                          <a:latin typeface="+mn-lt"/>
                          <a:ea typeface="+mn-ea"/>
                          <a:cs typeface="Arial" panose="020B0604020202020204" pitchFamily="34" charset="0"/>
                        </a:rPr>
                        <a:t>%-&gt;</a:t>
                      </a:r>
                      <a:r>
                        <a:rPr lang="en-US" altLang="zh-CN" sz="1050" kern="1200" smtClean="0">
                          <a:solidFill>
                            <a:schemeClr val="dk1"/>
                          </a:solidFill>
                          <a:effectLst/>
                          <a:latin typeface="+mn-lt"/>
                          <a:ea typeface="+mn-ea"/>
                          <a:cs typeface="Arial" panose="020B0604020202020204" pitchFamily="34" charset="0"/>
                        </a:rPr>
                        <a:t>65%-&gt;75%</a:t>
                      </a:r>
                      <a:endParaRPr lang="zh-CN" sz="105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28.537/28.622/28.623/28.532</a:t>
                      </a:r>
                      <a:endParaRPr lang="zh-CN" altLang="zh-CN" sz="1050" kern="1200" dirty="0" smtClean="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SP-210135</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SA#94 (Dec </a:t>
                      </a:r>
                      <a:r>
                        <a:rPr lang="sv-SE" altLang="zh-CN" sz="1050" b="0" kern="1200" smtClean="0">
                          <a:solidFill>
                            <a:schemeClr val="dk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-&gt;SA#95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Nokia</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marL="0" algn="ctr" defTabSz="1219170" rtl="0" eaLnBrk="1" latinLnBrk="0" hangingPunct="1">
                        <a:spcAft>
                          <a:spcPts val="0"/>
                        </a:spcAft>
                      </a:pPr>
                      <a:r>
                        <a:rPr lang="en-US" altLang="zh-CN" sz="1100" b="1" kern="1200" dirty="0" smtClean="0">
                          <a:solidFill>
                            <a:schemeClr val="tx1"/>
                          </a:solidFill>
                          <a:effectLst/>
                          <a:latin typeface="+mn-lt"/>
                          <a:ea typeface="+mn-ea"/>
                          <a:cs typeface="Arial" panose="020B0604020202020204" pitchFamily="34" charset="0"/>
                        </a:rPr>
                        <a:t>ECM</a:t>
                      </a: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mn-lt"/>
                          <a:ea typeface="+mn-ea"/>
                          <a:cs typeface="Arial" panose="020B0604020202020204" pitchFamily="34" charset="0"/>
                        </a:rPr>
                        <a:t>Edge Computing Management</a:t>
                      </a:r>
                      <a:endParaRPr lang="zh-CN" altLang="zh-CN" sz="1100" kern="1200" dirty="0" smtClean="0">
                        <a:solidFill>
                          <a:schemeClr val="dk1"/>
                        </a:solidFill>
                        <a:effectLst/>
                        <a:latin typeface="+mn-lt"/>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sz="110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0%-&gt;10%-&gt;</a:t>
                      </a:r>
                      <a:r>
                        <a:rPr lang="en-US" altLang="zh-CN" sz="1050" kern="1200" smtClean="0">
                          <a:solidFill>
                            <a:schemeClr val="dk1"/>
                          </a:solidFill>
                          <a:effectLst/>
                          <a:latin typeface="+mn-lt"/>
                          <a:ea typeface="+mn-ea"/>
                          <a:cs typeface="Arial" panose="020B0604020202020204" pitchFamily="34" charset="0"/>
                        </a:rPr>
                        <a:t>25%</a:t>
                      </a:r>
                      <a:r>
                        <a:rPr lang="en-US" altLang="zh-CN" sz="1050" b="0" kern="1200" smtClean="0">
                          <a:solidFill>
                            <a:schemeClr val="tx1"/>
                          </a:solidFill>
                          <a:effectLst/>
                          <a:latin typeface="+mn-lt"/>
                          <a:ea typeface="+mn-ea"/>
                          <a:cs typeface="Arial" panose="020B0604020202020204" pitchFamily="34" charset="0"/>
                        </a:rPr>
                        <a:t>-&gt;50%</a:t>
                      </a:r>
                      <a:endParaRPr lang="zh-CN" sz="105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28.538</a:t>
                      </a:r>
                      <a:endParaRPr lang="zh-CN" altLang="zh-CN" sz="1050" kern="1200" dirty="0" smtClean="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SP-210388</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 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Samsung</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SA2/SA6/NFV</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marL="0" algn="ctr" defTabSz="1219170" rtl="0" eaLnBrk="1" latinLnBrk="0" hangingPunct="1">
                        <a:spcAft>
                          <a:spcPts val="0"/>
                        </a:spcAft>
                      </a:pPr>
                      <a:r>
                        <a:rPr lang="en-US" altLang="zh-CN" sz="1100" b="1" kern="1200" dirty="0" smtClean="0">
                          <a:solidFill>
                            <a:schemeClr val="tx1"/>
                          </a:solidFill>
                          <a:effectLst/>
                          <a:latin typeface="+mn-lt"/>
                          <a:ea typeface="+mn-ea"/>
                          <a:cs typeface="Arial" panose="020B0604020202020204" pitchFamily="34" charset="0"/>
                        </a:rPr>
                        <a:t>NSA_SBMA</a:t>
                      </a: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mn-lt"/>
                          <a:ea typeface="+mn-ea"/>
                          <a:cs typeface="Arial" panose="020B0604020202020204" pitchFamily="34" charset="0"/>
                        </a:rPr>
                        <a:t>Improved support for NSA in the service-based management architecture</a:t>
                      </a:r>
                      <a:endParaRPr lang="zh-CN" sz="110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0%-&gt;</a:t>
                      </a:r>
                      <a:r>
                        <a:rPr lang="en-US" altLang="zh-CN" sz="1050" kern="1200" smtClean="0">
                          <a:solidFill>
                            <a:schemeClr val="dk1"/>
                          </a:solidFill>
                          <a:effectLst/>
                          <a:latin typeface="+mn-lt"/>
                          <a:ea typeface="+mn-ea"/>
                          <a:cs typeface="Arial" panose="020B0604020202020204" pitchFamily="34" charset="0"/>
                        </a:rPr>
                        <a:t>10%-&gt;20%</a:t>
                      </a:r>
                      <a:endParaRPr lang="zh-CN" sz="105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28.622/28.623/28.659/28.663</a:t>
                      </a:r>
                      <a:endParaRPr lang="zh-CN" altLang="zh-CN" sz="1050" kern="1200" dirty="0" smtClean="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SP-210858</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Huawei/Ericsson</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5869172" y="3685207"/>
            <a:ext cx="5975157" cy="2677656"/>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mn-lt"/>
                <a:cs typeface="Arial" charset="0"/>
              </a:rPr>
              <a:t>ECM</a:t>
            </a:r>
            <a:r>
              <a:rPr lang="en-US" altLang="zh-CN" sz="1200" b="1" smtClean="0">
                <a:solidFill>
                  <a:prstClr val="black"/>
                </a:solidFill>
                <a:latin typeface="+mn-lt"/>
                <a:cs typeface="Arial" charset="0"/>
              </a:rPr>
              <a:t>: </a:t>
            </a:r>
            <a:r>
              <a:rPr lang="en-US" altLang="zh-CN" sz="1200">
                <a:solidFill>
                  <a:prstClr val="black"/>
                </a:solidFill>
                <a:latin typeface="+mn-lt"/>
                <a:cs typeface="Arial" charset="0"/>
              </a:rPr>
              <a:t>We agreed to Performance Assurance, ECS and EAS termination and transport view EAS. The target is to complete the work in next meeting</a:t>
            </a:r>
            <a:r>
              <a:rPr lang="en-US" altLang="zh-CN" sz="1200" smtClean="0">
                <a:solidFill>
                  <a:prstClr val="black"/>
                </a:solidFill>
                <a:latin typeface="+mn-lt"/>
                <a:cs typeface="Arial" charset="0"/>
              </a:rPr>
              <a:t>. The </a:t>
            </a:r>
            <a:r>
              <a:rPr lang="en-US" altLang="zh-CN" sz="1200" dirty="0" smtClean="0">
                <a:solidFill>
                  <a:prstClr val="black"/>
                </a:solidFill>
                <a:latin typeface="+mn-lt"/>
                <a:cs typeface="Arial" charset="0"/>
              </a:rPr>
              <a:t>following topics are approved.</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Import attribute </a:t>
            </a:r>
            <a:r>
              <a:rPr lang="en-US" altLang="zh-CN" sz="1200" dirty="0" err="1">
                <a:solidFill>
                  <a:prstClr val="black"/>
                </a:solidFill>
                <a:latin typeface="+mn-lt"/>
                <a:cs typeface="Arial" charset="0"/>
              </a:rPr>
              <a:t>tAI</a:t>
            </a:r>
            <a:r>
              <a:rPr lang="en-US" altLang="zh-CN" sz="1200" dirty="0">
                <a:solidFill>
                  <a:prstClr val="black"/>
                </a:solidFill>
                <a:latin typeface="+mn-lt"/>
                <a:cs typeface="Arial" charset="0"/>
              </a:rPr>
              <a:t> to for Edge NRM.</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28.552 Add EAS data volume </a:t>
            </a:r>
            <a:r>
              <a:rPr lang="en-US" altLang="zh-CN" sz="1200" dirty="0" smtClean="0">
                <a:solidFill>
                  <a:prstClr val="black"/>
                </a:solidFill>
                <a:latin typeface="+mn-lt"/>
                <a:cs typeface="Arial" charset="0"/>
              </a:rPr>
              <a:t>measurements.</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a:t>
            </a:r>
            <a:r>
              <a:rPr lang="en-US" altLang="zh-CN" sz="1200" dirty="0" err="1">
                <a:solidFill>
                  <a:prstClr val="black"/>
                </a:solidFill>
                <a:latin typeface="+mn-lt"/>
                <a:cs typeface="Arial" charset="0"/>
              </a:rPr>
              <a:t>MnS</a:t>
            </a:r>
            <a:r>
              <a:rPr lang="en-US" altLang="zh-CN" sz="1200" dirty="0">
                <a:solidFill>
                  <a:prstClr val="black"/>
                </a:solidFill>
                <a:latin typeface="+mn-lt"/>
                <a:cs typeface="Arial" charset="0"/>
              </a:rPr>
              <a:t> information for EAS performance </a:t>
            </a:r>
            <a:r>
              <a:rPr lang="en-US" altLang="zh-CN" sz="1200" dirty="0" smtClean="0">
                <a:solidFill>
                  <a:prstClr val="black"/>
                </a:solidFill>
                <a:latin typeface="+mn-lt"/>
                <a:cs typeface="Arial" charset="0"/>
              </a:rPr>
              <a:t>assurance</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ECS termination </a:t>
            </a:r>
            <a:r>
              <a:rPr lang="en-US" altLang="zh-CN" sz="1200" dirty="0" smtClean="0">
                <a:solidFill>
                  <a:prstClr val="black"/>
                </a:solidFill>
                <a:latin typeface="+mn-lt"/>
                <a:cs typeface="Arial" charset="0"/>
              </a:rPr>
              <a:t>procedure</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updating EAS termination </a:t>
            </a:r>
            <a:r>
              <a:rPr lang="en-US" altLang="zh-CN" sz="1200" dirty="0" smtClean="0">
                <a:solidFill>
                  <a:prstClr val="black"/>
                </a:solidFill>
                <a:latin typeface="+mn-lt"/>
                <a:cs typeface="Arial" charset="0"/>
              </a:rPr>
              <a:t>procedure</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Provisioning </a:t>
            </a:r>
            <a:r>
              <a:rPr lang="en-US" altLang="zh-CN" sz="1200" dirty="0" err="1">
                <a:solidFill>
                  <a:prstClr val="black"/>
                </a:solidFill>
                <a:latin typeface="+mn-lt"/>
                <a:cs typeface="Arial" charset="0"/>
              </a:rPr>
              <a:t>MnS</a:t>
            </a:r>
            <a:r>
              <a:rPr lang="en-US" altLang="zh-CN" sz="1200" dirty="0">
                <a:solidFill>
                  <a:prstClr val="black"/>
                </a:solidFill>
                <a:latin typeface="+mn-lt"/>
                <a:cs typeface="Arial" charset="0"/>
              </a:rPr>
              <a:t> for Edge </a:t>
            </a:r>
            <a:r>
              <a:rPr lang="en-US" altLang="zh-CN" sz="1200" dirty="0" smtClean="0">
                <a:solidFill>
                  <a:prstClr val="black"/>
                </a:solidFill>
                <a:latin typeface="+mn-lt"/>
                <a:cs typeface="Arial" charset="0"/>
              </a:rPr>
              <a:t>Computing</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transport view for EAS</a:t>
            </a:r>
          </a:p>
          <a:p>
            <a:pPr lvl="0" defTabSz="1219170" eaLnBrk="1" fontAlgn="auto" hangingPunct="1">
              <a:spcBef>
                <a:spcPts val="0"/>
              </a:spcBef>
              <a:spcAft>
                <a:spcPts val="0"/>
              </a:spcAft>
              <a:defRPr/>
            </a:pPr>
            <a:endParaRPr lang="en-US" altLang="zh-CN" sz="1200" dirty="0" smtClean="0">
              <a:solidFill>
                <a:prstClr val="black"/>
              </a:solidFill>
              <a:latin typeface="+mn-lt"/>
              <a:cs typeface="Arial" charset="0"/>
            </a:endParaRPr>
          </a:p>
          <a:p>
            <a:pPr lvl="0" defTabSz="1219170" eaLnBrk="1" fontAlgn="auto" hangingPunct="1">
              <a:spcBef>
                <a:spcPts val="0"/>
              </a:spcBef>
              <a:spcAft>
                <a:spcPts val="0"/>
              </a:spcAft>
              <a:defRPr/>
            </a:pPr>
            <a:r>
              <a:rPr lang="en-US" altLang="zh-CN" sz="1200" b="1" dirty="0" smtClean="0">
                <a:solidFill>
                  <a:prstClr val="black"/>
                </a:solidFill>
                <a:latin typeface="+mn-lt"/>
                <a:cs typeface="Arial" charset="0"/>
              </a:rPr>
              <a:t>NSA_SBMA: </a:t>
            </a:r>
            <a:r>
              <a:rPr lang="en-US" altLang="zh-CN" sz="1200" dirty="0">
                <a:solidFill>
                  <a:prstClr val="black"/>
                </a:solidFill>
                <a:latin typeface="Calibri"/>
              </a:rPr>
              <a:t>All proposals for updating the IRP specifications that are used in SBMA were objected.</a:t>
            </a:r>
          </a:p>
          <a:p>
            <a:pPr lvl="0" defTabSz="1219170" eaLnBrk="1" fontAlgn="auto" hangingPunct="1">
              <a:spcBef>
                <a:spcPts val="0"/>
              </a:spcBef>
              <a:spcAft>
                <a:spcPts val="0"/>
              </a:spcAft>
              <a:defRPr/>
            </a:pPr>
            <a:r>
              <a:rPr lang="en-US" altLang="zh-CN" sz="1200" dirty="0">
                <a:solidFill>
                  <a:prstClr val="black"/>
                </a:solidFill>
                <a:latin typeface="Calibri"/>
              </a:rPr>
              <a:t>A discussion paper on YANG solution set for Inventory specifications was endorsed.</a:t>
            </a:r>
          </a:p>
          <a:p>
            <a:pPr lvl="0" defTabSz="1219170" eaLnBrk="1" fontAlgn="auto" hangingPunct="1">
              <a:spcBef>
                <a:spcPts val="0"/>
              </a:spcBef>
              <a:spcAft>
                <a:spcPts val="0"/>
              </a:spcAft>
              <a:defRPr/>
            </a:pPr>
            <a:r>
              <a:rPr lang="en-US" altLang="zh-CN" sz="1200" dirty="0">
                <a:solidFill>
                  <a:prstClr val="black"/>
                </a:solidFill>
                <a:latin typeface="Calibri"/>
              </a:rPr>
              <a:t>A proposal for SBMA supporting management of  5G SA and NSA scenarios was agreed.</a:t>
            </a:r>
          </a:p>
        </p:txBody>
      </p:sp>
    </p:spTree>
    <p:extLst>
      <p:ext uri="{BB962C8B-B14F-4D97-AF65-F5344CB8AC3E}">
        <p14:creationId xmlns:p14="http://schemas.microsoft.com/office/powerpoint/2010/main" val="3051203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07163" y="3090385"/>
            <a:ext cx="5702638" cy="3631763"/>
          </a:xfrm>
          <a:prstGeom prst="rect">
            <a:avLst/>
          </a:prstGeom>
          <a:solidFill>
            <a:schemeClr val="bg1"/>
          </a:solidFill>
          <a:ln>
            <a:noFill/>
          </a:ln>
        </p:spPr>
        <p:txBody>
          <a:bodyPr wrap="square">
            <a:spAutoFit/>
          </a:bodyPr>
          <a:lstStyle/>
          <a:p>
            <a:pPr lvl="0" defTabSz="1219170" eaLnBrk="1" fontAlgn="auto" hangingPunct="1">
              <a:spcBef>
                <a:spcPts val="0"/>
              </a:spcBef>
              <a:spcAft>
                <a:spcPts val="0"/>
              </a:spcAft>
              <a:defRPr/>
            </a:pPr>
            <a:r>
              <a:rPr lang="en-US" altLang="zh-CN" sz="1000" dirty="0">
                <a:solidFill>
                  <a:prstClr val="black"/>
                </a:solidFill>
                <a:latin typeface="Calibri"/>
                <a:cs typeface="Arial" charset="0"/>
              </a:rPr>
              <a:t>Group also agreed the stage 2 definitions related to:</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dirty="0">
                <a:solidFill>
                  <a:prstClr val="black"/>
                </a:solidFill>
                <a:latin typeface="Calibri"/>
                <a:cs typeface="Arial" charset="0"/>
              </a:rPr>
              <a:t>structure for TS 28.104</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dirty="0">
                <a:solidFill>
                  <a:prstClr val="black"/>
                </a:solidFill>
                <a:latin typeface="Calibri"/>
                <a:cs typeface="Arial" charset="0"/>
              </a:rPr>
              <a:t>MDA capability for coverage problem </a:t>
            </a:r>
            <a:r>
              <a:rPr lang="en-US" altLang="zh-CN" sz="1000" dirty="0" smtClean="0">
                <a:solidFill>
                  <a:prstClr val="black"/>
                </a:solidFill>
                <a:latin typeface="Calibri"/>
                <a:cs typeface="Arial" charset="0"/>
              </a:rPr>
              <a:t>analysis</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000" dirty="0">
                <a:solidFill>
                  <a:srgbClr val="0000FF"/>
                </a:solidFill>
                <a:latin typeface="Calibri"/>
                <a:cs typeface="Arial" charset="0"/>
              </a:rPr>
              <a:t>NRM </a:t>
            </a:r>
            <a:r>
              <a:rPr lang="en-US" altLang="zh-CN" sz="1000" dirty="0">
                <a:solidFill>
                  <a:srgbClr val="0000FF"/>
                </a:solidFill>
                <a:latin typeface="Calibri"/>
                <a:cs typeface="Arial" charset="0"/>
              </a:rPr>
              <a:t>for MDA request</a:t>
            </a:r>
            <a:endParaRPr lang="en-US" altLang="zh-CN" sz="1000" dirty="0">
              <a:solidFill>
                <a:srgbClr val="0000FF"/>
              </a:solidFill>
              <a:latin typeface="Calibri"/>
              <a:cs typeface="Arial" charset="0"/>
            </a:endParaRPr>
          </a:p>
          <a:p>
            <a:pPr lvl="0" defTabSz="1219170" eaLnBrk="1" fontAlgn="auto" hangingPunct="1">
              <a:spcBef>
                <a:spcPts val="0"/>
              </a:spcBef>
              <a:spcAft>
                <a:spcPts val="0"/>
              </a:spcAft>
              <a:defRPr/>
            </a:pPr>
            <a:r>
              <a:rPr lang="en-US" altLang="zh-CN" sz="1000" b="1" dirty="0" smtClean="0">
                <a:solidFill>
                  <a:prstClr val="black"/>
                </a:solidFill>
                <a:latin typeface="+mj-lt"/>
                <a:cs typeface="Arial" charset="0"/>
              </a:rPr>
              <a:t>IDMS_MN:</a:t>
            </a:r>
            <a:r>
              <a:rPr lang="en-US" sz="1000" dirty="0" smtClean="0">
                <a:latin typeface="+mj-lt"/>
              </a:rPr>
              <a:t>.</a:t>
            </a:r>
            <a:endParaRPr lang="en-US" sz="1000" dirty="0">
              <a:latin typeface="+mj-lt"/>
            </a:endParaRPr>
          </a:p>
          <a:p>
            <a:pPr marL="171450" indent="-171450">
              <a:buFont typeface="Wingdings" panose="05000000000000000000" pitchFamily="2" charset="2"/>
              <a:buChar char="Ø"/>
            </a:pPr>
            <a:r>
              <a:rPr lang="en-US" altLang="zh-CN" sz="1000" dirty="0" smtClean="0">
                <a:solidFill>
                  <a:prstClr val="black"/>
                </a:solidFill>
                <a:latin typeface="+mj-lt"/>
                <a:cs typeface="Arial" charset="0"/>
              </a:rPr>
              <a:t>The </a:t>
            </a:r>
            <a:r>
              <a:rPr lang="en-US" altLang="zh-CN" sz="1000" dirty="0">
                <a:solidFill>
                  <a:prstClr val="black"/>
                </a:solidFill>
                <a:latin typeface="+mj-lt"/>
                <a:cs typeface="Arial" charset="0"/>
              </a:rPr>
              <a:t>group discussed several contributions to align the intent concepts and use cases with intent definition (focus on what without how);</a:t>
            </a:r>
          </a:p>
          <a:p>
            <a:pPr marL="171450" indent="-171450">
              <a:buFont typeface="Wingdings" panose="05000000000000000000" pitchFamily="2" charset="2"/>
              <a:buChar char="Ø"/>
            </a:pPr>
            <a:r>
              <a:rPr lang="en-US" altLang="zh-CN" sz="1000" dirty="0" smtClean="0">
                <a:solidFill>
                  <a:prstClr val="black"/>
                </a:solidFill>
                <a:latin typeface="+mj-lt"/>
                <a:cs typeface="Arial" charset="0"/>
              </a:rPr>
              <a:t>The </a:t>
            </a:r>
            <a:r>
              <a:rPr lang="en-US" altLang="zh-CN" sz="1000" dirty="0">
                <a:solidFill>
                  <a:prstClr val="black"/>
                </a:solidFill>
                <a:latin typeface="+mj-lt"/>
                <a:cs typeface="Arial" charset="0"/>
              </a:rPr>
              <a:t>description for Intent Life Cycle Management is rephrased;</a:t>
            </a:r>
          </a:p>
          <a:p>
            <a:pPr marL="171450" indent="-171450">
              <a:buFont typeface="Wingdings" panose="05000000000000000000" pitchFamily="2" charset="2"/>
              <a:buChar char="Ø"/>
            </a:pPr>
            <a:r>
              <a:rPr lang="en-US" altLang="zh-CN" sz="1000" dirty="0" smtClean="0">
                <a:solidFill>
                  <a:prstClr val="black"/>
                </a:solidFill>
                <a:latin typeface="+mj-lt"/>
                <a:cs typeface="Arial" charset="0"/>
              </a:rPr>
              <a:t>The </a:t>
            </a:r>
            <a:r>
              <a:rPr lang="en-US" altLang="zh-CN" sz="1000" dirty="0">
                <a:solidFill>
                  <a:prstClr val="black"/>
                </a:solidFill>
                <a:latin typeface="+mj-lt"/>
                <a:cs typeface="Arial" charset="0"/>
              </a:rPr>
              <a:t>group discussed  a package of contributions related to intent model from several companies, and reach an agreement on a generic intent model (mainly for intent Expectation) and an example of Intent Expectation for Radio Network, which are under email approval process;</a:t>
            </a:r>
          </a:p>
          <a:p>
            <a:pPr marL="171450" indent="-171450">
              <a:buFont typeface="Wingdings" panose="05000000000000000000" pitchFamily="2" charset="2"/>
              <a:buChar char="Ø"/>
            </a:pPr>
            <a:r>
              <a:rPr lang="en-US" altLang="zh-CN" sz="1000" dirty="0" smtClean="0">
                <a:solidFill>
                  <a:prstClr val="black"/>
                </a:solidFill>
                <a:latin typeface="+mj-lt"/>
                <a:cs typeface="Arial" charset="0"/>
              </a:rPr>
              <a:t>There </a:t>
            </a:r>
            <a:r>
              <a:rPr lang="en-US" altLang="zh-CN" sz="1000" dirty="0">
                <a:solidFill>
                  <a:prstClr val="black"/>
                </a:solidFill>
                <a:latin typeface="+mj-lt"/>
                <a:cs typeface="Arial" charset="0"/>
              </a:rPr>
              <a:t>is one proposal for introducing TM Forum RDFS Intent model in 3GPP, which is discussed and haven’t reach an agreement, which need further </a:t>
            </a:r>
            <a:r>
              <a:rPr lang="en-US" altLang="zh-CN" sz="1000" dirty="0" smtClean="0">
                <a:solidFill>
                  <a:prstClr val="black"/>
                </a:solidFill>
                <a:latin typeface="+mj-lt"/>
                <a:cs typeface="Arial" charset="0"/>
              </a:rPr>
              <a:t>discussion</a:t>
            </a:r>
            <a:endParaRPr lang="en-US" sz="1000" dirty="0">
              <a:solidFill>
                <a:prstClr val="black"/>
              </a:solidFill>
              <a:latin typeface="+mj-lt"/>
              <a:cs typeface="Arial" charset="0"/>
            </a:endParaRPr>
          </a:p>
          <a:p>
            <a:r>
              <a:rPr lang="en-US" altLang="zh-CN" sz="1000" b="1" dirty="0">
                <a:solidFill>
                  <a:prstClr val="black"/>
                </a:solidFill>
                <a:latin typeface="+mj-lt"/>
                <a:cs typeface="Arial" charset="0"/>
              </a:rPr>
              <a:t>NPM: </a:t>
            </a:r>
            <a:r>
              <a:rPr lang="en-US" altLang="zh-CN" sz="1000" dirty="0">
                <a:solidFill>
                  <a:prstClr val="black"/>
                </a:solidFill>
                <a:latin typeface="+mj-lt"/>
                <a:cs typeface="Arial" charset="0"/>
              </a:rPr>
              <a:t>Several contributions regarding Stage 2 updates and Stage 3 </a:t>
            </a:r>
            <a:r>
              <a:rPr lang="en-US" altLang="zh-CN" sz="1000" dirty="0" err="1">
                <a:solidFill>
                  <a:prstClr val="black"/>
                </a:solidFill>
                <a:latin typeface="+mj-lt"/>
                <a:cs typeface="Arial" charset="0"/>
              </a:rPr>
              <a:t>definiton</a:t>
            </a:r>
            <a:r>
              <a:rPr lang="en-US" altLang="zh-CN" sz="1000" dirty="0">
                <a:solidFill>
                  <a:prstClr val="black"/>
                </a:solidFill>
                <a:latin typeface="+mj-lt"/>
                <a:cs typeface="Arial" charset="0"/>
              </a:rPr>
              <a:t>  have been approved/endorsed:</a:t>
            </a:r>
          </a:p>
          <a:p>
            <a:pPr marL="171450" indent="-171450">
              <a:buFont typeface="Wingdings" panose="05000000000000000000" pitchFamily="2" charset="2"/>
              <a:buChar char="Ø"/>
            </a:pPr>
            <a:r>
              <a:rPr lang="en-US" altLang="zh-CN" sz="1000" dirty="0" err="1" smtClean="0">
                <a:solidFill>
                  <a:prstClr val="black"/>
                </a:solidFill>
                <a:latin typeface="+mj-lt"/>
                <a:cs typeface="Arial" charset="0"/>
              </a:rPr>
              <a:t>pCR</a:t>
            </a:r>
            <a:r>
              <a:rPr lang="en-US" altLang="zh-CN" sz="1000" dirty="0" smtClean="0">
                <a:solidFill>
                  <a:prstClr val="black"/>
                </a:solidFill>
                <a:latin typeface="+mj-lt"/>
                <a:cs typeface="Arial" charset="0"/>
              </a:rPr>
              <a:t> </a:t>
            </a:r>
            <a:r>
              <a:rPr lang="en-US" altLang="zh-CN" sz="1000" dirty="0">
                <a:solidFill>
                  <a:prstClr val="black"/>
                </a:solidFill>
                <a:latin typeface="+mj-lt"/>
                <a:cs typeface="Arial" charset="0"/>
              </a:rPr>
              <a:t>28.556 Add </a:t>
            </a:r>
            <a:r>
              <a:rPr lang="en-US" altLang="zh-CN" sz="1000" dirty="0" err="1">
                <a:solidFill>
                  <a:prstClr val="black"/>
                </a:solidFill>
                <a:latin typeface="+mj-lt"/>
                <a:cs typeface="Arial" charset="0"/>
              </a:rPr>
              <a:t>notificaition</a:t>
            </a:r>
            <a:r>
              <a:rPr lang="en-US" altLang="zh-CN" sz="1000" dirty="0">
                <a:solidFill>
                  <a:prstClr val="black"/>
                </a:solidFill>
                <a:latin typeface="+mj-lt"/>
                <a:cs typeface="Arial" charset="0"/>
              </a:rPr>
              <a:t> definition</a:t>
            </a:r>
          </a:p>
          <a:p>
            <a:pPr marL="171450" indent="-171450">
              <a:buFont typeface="Wingdings" panose="05000000000000000000" pitchFamily="2" charset="2"/>
              <a:buChar char="Ø"/>
            </a:pPr>
            <a:r>
              <a:rPr lang="en-US" altLang="zh-CN" sz="1000" dirty="0" err="1" smtClean="0">
                <a:solidFill>
                  <a:prstClr val="black"/>
                </a:solidFill>
                <a:latin typeface="+mj-lt"/>
                <a:cs typeface="Arial" charset="0"/>
              </a:rPr>
              <a:t>pCR</a:t>
            </a:r>
            <a:r>
              <a:rPr lang="en-US" altLang="zh-CN" sz="1000" dirty="0" smtClean="0">
                <a:solidFill>
                  <a:prstClr val="black"/>
                </a:solidFill>
                <a:latin typeface="+mj-lt"/>
                <a:cs typeface="Arial" charset="0"/>
              </a:rPr>
              <a:t> </a:t>
            </a:r>
            <a:r>
              <a:rPr lang="en-US" altLang="zh-CN" sz="1000" dirty="0">
                <a:solidFill>
                  <a:prstClr val="black"/>
                </a:solidFill>
                <a:latin typeface="+mj-lt"/>
                <a:cs typeface="Arial" charset="0"/>
              </a:rPr>
              <a:t>28.556 Change stage 2 information attribute definition</a:t>
            </a:r>
          </a:p>
          <a:p>
            <a:pPr marL="171450" indent="-171450">
              <a:buFont typeface="Wingdings" panose="05000000000000000000" pitchFamily="2" charset="2"/>
              <a:buChar char="Ø"/>
            </a:pPr>
            <a:r>
              <a:rPr lang="en-US" altLang="zh-CN" sz="1000" dirty="0" err="1" smtClean="0">
                <a:solidFill>
                  <a:prstClr val="black"/>
                </a:solidFill>
                <a:latin typeface="+mj-lt"/>
                <a:cs typeface="Arial" charset="0"/>
              </a:rPr>
              <a:t>pCR</a:t>
            </a:r>
            <a:r>
              <a:rPr lang="en-US" altLang="zh-CN" sz="1000" dirty="0" smtClean="0">
                <a:solidFill>
                  <a:prstClr val="black"/>
                </a:solidFill>
                <a:latin typeface="+mj-lt"/>
                <a:cs typeface="Arial" charset="0"/>
              </a:rPr>
              <a:t> </a:t>
            </a:r>
            <a:r>
              <a:rPr lang="en-US" altLang="zh-CN" sz="1000" dirty="0">
                <a:solidFill>
                  <a:prstClr val="black"/>
                </a:solidFill>
                <a:latin typeface="+mj-lt"/>
                <a:cs typeface="Arial" charset="0"/>
              </a:rPr>
              <a:t>28.556 update Policy activation and deactivation procedure</a:t>
            </a:r>
          </a:p>
          <a:p>
            <a:pPr marL="171450" indent="-171450">
              <a:buFont typeface="Wingdings" panose="05000000000000000000" pitchFamily="2" charset="2"/>
              <a:buChar char="Ø"/>
            </a:pPr>
            <a:r>
              <a:rPr lang="en-US" altLang="zh-CN" sz="1000" dirty="0" err="1" smtClean="0">
                <a:solidFill>
                  <a:prstClr val="black"/>
                </a:solidFill>
                <a:latin typeface="+mj-lt"/>
                <a:cs typeface="Arial" charset="0"/>
              </a:rPr>
              <a:t>pCR</a:t>
            </a:r>
            <a:r>
              <a:rPr lang="en-US" altLang="zh-CN" sz="1000" dirty="0" smtClean="0">
                <a:solidFill>
                  <a:prstClr val="black"/>
                </a:solidFill>
                <a:latin typeface="+mj-lt"/>
                <a:cs typeface="Arial" charset="0"/>
              </a:rPr>
              <a:t> </a:t>
            </a:r>
            <a:r>
              <a:rPr lang="en-US" altLang="zh-CN" sz="1000" dirty="0">
                <a:solidFill>
                  <a:prstClr val="black"/>
                </a:solidFill>
                <a:latin typeface="+mj-lt"/>
                <a:cs typeface="Arial" charset="0"/>
              </a:rPr>
              <a:t>28.556 Add stage 3 definition</a:t>
            </a:r>
          </a:p>
          <a:p>
            <a:pPr marL="171450" indent="-171450">
              <a:buFont typeface="Wingdings" panose="05000000000000000000" pitchFamily="2" charset="2"/>
              <a:buChar char="Ø"/>
            </a:pPr>
            <a:r>
              <a:rPr lang="en-US" altLang="zh-CN" sz="1000" dirty="0" err="1" smtClean="0">
                <a:solidFill>
                  <a:prstClr val="black"/>
                </a:solidFill>
                <a:latin typeface="+mj-lt"/>
                <a:cs typeface="Arial" charset="0"/>
              </a:rPr>
              <a:t>pCR</a:t>
            </a:r>
            <a:r>
              <a:rPr lang="en-US" altLang="zh-CN" sz="1000" dirty="0" smtClean="0">
                <a:solidFill>
                  <a:prstClr val="black"/>
                </a:solidFill>
                <a:latin typeface="+mj-lt"/>
                <a:cs typeface="Arial" charset="0"/>
              </a:rPr>
              <a:t> </a:t>
            </a:r>
            <a:r>
              <a:rPr lang="en-US" altLang="zh-CN" sz="1000" dirty="0">
                <a:solidFill>
                  <a:prstClr val="black"/>
                </a:solidFill>
                <a:latin typeface="+mj-lt"/>
                <a:cs typeface="Arial" charset="0"/>
              </a:rPr>
              <a:t>28.556 update </a:t>
            </a:r>
            <a:r>
              <a:rPr lang="en-US" altLang="zh-CN" sz="1000" dirty="0" err="1">
                <a:solidFill>
                  <a:prstClr val="black"/>
                </a:solidFill>
                <a:latin typeface="+mj-lt"/>
                <a:cs typeface="Arial" charset="0"/>
              </a:rPr>
              <a:t>PolicyContent</a:t>
            </a:r>
            <a:r>
              <a:rPr lang="en-US" altLang="zh-CN" sz="1000" dirty="0">
                <a:solidFill>
                  <a:prstClr val="black"/>
                </a:solidFill>
                <a:latin typeface="+mj-lt"/>
                <a:cs typeface="Arial" charset="0"/>
              </a:rPr>
              <a:t> </a:t>
            </a:r>
            <a:r>
              <a:rPr lang="en-US" altLang="zh-CN" sz="1000" dirty="0" smtClean="0">
                <a:solidFill>
                  <a:prstClr val="black"/>
                </a:solidFill>
                <a:latin typeface="+mj-lt"/>
                <a:cs typeface="Arial" charset="0"/>
              </a:rPr>
              <a:t>definition</a:t>
            </a:r>
            <a:endParaRPr lang="en-US" altLang="zh-CN" sz="1000" b="1" dirty="0" smtClean="0">
              <a:solidFill>
                <a:prstClr val="black"/>
              </a:solidFill>
              <a:latin typeface="+mj-lt"/>
              <a:cs typeface="Arial" charset="0"/>
            </a:endParaRPr>
          </a:p>
          <a:p>
            <a:r>
              <a:rPr lang="en-US" altLang="zh-CN" sz="1000" b="1" dirty="0" err="1" smtClean="0">
                <a:solidFill>
                  <a:prstClr val="black"/>
                </a:solidFill>
                <a:latin typeface="+mj-lt"/>
                <a:cs typeface="Arial" charset="0"/>
              </a:rPr>
              <a:t>eCOSLA</a:t>
            </a:r>
            <a:r>
              <a:rPr lang="en-US" altLang="zh-CN" sz="1000" b="1" dirty="0" smtClean="0">
                <a:solidFill>
                  <a:prstClr val="black"/>
                </a:solidFill>
                <a:latin typeface="+mj-lt"/>
                <a:cs typeface="Arial" charset="0"/>
              </a:rPr>
              <a:t>:</a:t>
            </a:r>
            <a:r>
              <a:rPr lang="en-US" altLang="zh-CN" sz="1000" dirty="0">
                <a:solidFill>
                  <a:prstClr val="black"/>
                </a:solidFill>
                <a:latin typeface="+mj-lt"/>
                <a:cs typeface="Arial" charset="0"/>
              </a:rPr>
              <a:t> The group has been working on use cases, requirements and solutions. A discussion paper on composite management services was presented. Main topics under discussion are pause-point and reporting. During the meeting good progress was made for the reporting solution. </a:t>
            </a:r>
          </a:p>
        </p:txBody>
      </p:sp>
      <p:sp>
        <p:nvSpPr>
          <p:cNvPr id="8" name="矩形 7"/>
          <p:cNvSpPr/>
          <p:nvPr/>
        </p:nvSpPr>
        <p:spPr>
          <a:xfrm>
            <a:off x="70944" y="3073909"/>
            <a:ext cx="6236219" cy="3323987"/>
          </a:xfrm>
          <a:prstGeom prst="rect">
            <a:avLst/>
          </a:prstGeom>
          <a:solidFill>
            <a:schemeClr val="bg1"/>
          </a:solidFill>
        </p:spPr>
        <p:txBody>
          <a:bodyPr wrap="square">
            <a:spAutoFit/>
          </a:bodyPr>
          <a:lstStyle/>
          <a:p>
            <a:pPr lvl="0" defTabSz="1219170" eaLnBrk="1" fontAlgn="auto" hangingPunct="1">
              <a:spcBef>
                <a:spcPts val="0"/>
              </a:spcBef>
              <a:spcAft>
                <a:spcPts val="0"/>
              </a:spcAft>
              <a:defRPr/>
            </a:pPr>
            <a:r>
              <a:rPr lang="en-US" altLang="zh-CN" sz="1000" b="1" dirty="0" smtClean="0">
                <a:solidFill>
                  <a:prstClr val="black"/>
                </a:solidFill>
                <a:latin typeface="+mn-lt"/>
                <a:cs typeface="Arial" charset="0"/>
              </a:rPr>
              <a:t>ANL</a:t>
            </a:r>
            <a:r>
              <a:rPr lang="en-US" altLang="zh-CN" sz="1000" b="1" smtClean="0">
                <a:solidFill>
                  <a:prstClr val="black"/>
                </a:solidFill>
                <a:latin typeface="+mn-lt"/>
                <a:cs typeface="Arial" charset="0"/>
              </a:rPr>
              <a:t>: </a:t>
            </a:r>
            <a:endParaRPr lang="en-US" altLang="zh-CN" sz="1000" smtClean="0">
              <a:solidFill>
                <a:prstClr val="black"/>
              </a:solidFill>
              <a:latin typeface="+mn-lt"/>
              <a:cs typeface="Arial" charset="0"/>
            </a:endParaRP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Based </a:t>
            </a:r>
            <a:r>
              <a:rPr lang="en-US" altLang="zh-CN" sz="1000">
                <a:solidFill>
                  <a:prstClr val="black"/>
                </a:solidFill>
                <a:latin typeface="+mn-lt"/>
                <a:cs typeface="Arial" charset="0"/>
              </a:rPr>
              <a:t>on Draft TS 28.100-070 EditHelp review version, scope (S5-216256), workflow, tasks, generic autonomous network level description (S5-216257) and Annex A (S5-216217) are updated, all editor's notes are addressed and cleaned up (S5-216258).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The </a:t>
            </a:r>
            <a:r>
              <a:rPr lang="en-US" altLang="zh-CN" sz="1000">
                <a:solidFill>
                  <a:prstClr val="black"/>
                </a:solidFill>
                <a:latin typeface="+mn-lt"/>
                <a:cs typeface="Arial" charset="0"/>
              </a:rPr>
              <a:t>proposal of TS 28.100 2.0.0 presentation to TSG for information and approval (S5-216259) is approved by SA5</a:t>
            </a:r>
            <a:r>
              <a:rPr lang="en-US" altLang="zh-CN" sz="1000" smtClean="0">
                <a:solidFill>
                  <a:prstClr val="black"/>
                </a:solidFill>
                <a:latin typeface="+mn-lt"/>
                <a:cs typeface="Arial" charset="0"/>
              </a:rPr>
              <a:t>.</a:t>
            </a:r>
            <a:endParaRPr lang="en-US" altLang="zh-CN" sz="1000">
              <a:solidFill>
                <a:prstClr val="black"/>
              </a:solidFill>
              <a:latin typeface="+mn-lt"/>
              <a:cs typeface="Arial" charset="0"/>
            </a:endParaRPr>
          </a:p>
          <a:p>
            <a:pPr lvl="0" defTabSz="1219170" eaLnBrk="1" fontAlgn="auto" hangingPunct="1">
              <a:spcBef>
                <a:spcPts val="0"/>
              </a:spcBef>
              <a:spcAft>
                <a:spcPts val="0"/>
              </a:spcAft>
              <a:defRPr/>
            </a:pPr>
            <a:r>
              <a:rPr lang="en-US" altLang="zh-CN" sz="1000" b="1" smtClean="0">
                <a:solidFill>
                  <a:prstClr val="black"/>
                </a:solidFill>
                <a:latin typeface="+mn-lt"/>
                <a:cs typeface="Arial" charset="0"/>
              </a:rPr>
              <a:t>eMDAS</a:t>
            </a:r>
            <a:r>
              <a:rPr lang="en-US" altLang="zh-CN" sz="1000" b="1">
                <a:solidFill>
                  <a:prstClr val="black"/>
                </a:solidFill>
                <a:latin typeface="+mn-lt"/>
                <a:cs typeface="Arial" charset="0"/>
              </a:rPr>
              <a:t>: </a:t>
            </a:r>
            <a:r>
              <a:rPr lang="en-US" altLang="zh-CN" sz="1000">
                <a:solidFill>
                  <a:prstClr val="black"/>
                </a:solidFill>
                <a:latin typeface="+mn-lt"/>
                <a:cs typeface="Arial" charset="0"/>
              </a:rPr>
              <a:t>Group agreed the UCs and requirements related to:</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Replacement </a:t>
            </a:r>
            <a:r>
              <a:rPr lang="en-US" altLang="zh-CN" sz="1000">
                <a:solidFill>
                  <a:prstClr val="black"/>
                </a:solidFill>
                <a:latin typeface="+mn-lt"/>
                <a:cs typeface="Arial" charset="0"/>
              </a:rPr>
              <a:t>of alarm incident by alarm information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software </a:t>
            </a:r>
            <a:r>
              <a:rPr lang="en-US" altLang="zh-CN" sz="1000">
                <a:solidFill>
                  <a:prstClr val="black"/>
                </a:solidFill>
                <a:latin typeface="+mn-lt"/>
                <a:cs typeface="Arial" charset="0"/>
              </a:rPr>
              <a:t>management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paging </a:t>
            </a:r>
            <a:r>
              <a:rPr lang="en-US" altLang="zh-CN" sz="1000">
                <a:solidFill>
                  <a:prstClr val="black"/>
                </a:solidFill>
                <a:latin typeface="+mn-lt"/>
                <a:cs typeface="Arial" charset="0"/>
              </a:rPr>
              <a:t>optimization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HO </a:t>
            </a:r>
            <a:r>
              <a:rPr lang="en-US" altLang="zh-CN" sz="1000">
                <a:solidFill>
                  <a:prstClr val="black"/>
                </a:solidFill>
                <a:latin typeface="+mn-lt"/>
                <a:cs typeface="Arial" charset="0"/>
              </a:rPr>
              <a:t>optimization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Alignment </a:t>
            </a:r>
            <a:r>
              <a:rPr lang="en-US" altLang="zh-CN" sz="1000">
                <a:solidFill>
                  <a:prstClr val="black"/>
                </a:solidFill>
                <a:latin typeface="+mn-lt"/>
                <a:cs typeface="Arial" charset="0"/>
              </a:rPr>
              <a:t>of terminology</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coverage </a:t>
            </a:r>
            <a:r>
              <a:rPr lang="en-US" altLang="zh-CN" sz="1000">
                <a:solidFill>
                  <a:prstClr val="black"/>
                </a:solidFill>
                <a:latin typeface="+mn-lt"/>
                <a:cs typeface="Arial" charset="0"/>
              </a:rPr>
              <a:t>problem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MDA </a:t>
            </a:r>
            <a:r>
              <a:rPr lang="en-US" altLang="zh-CN" sz="1000">
                <a:solidFill>
                  <a:prstClr val="black"/>
                </a:solidFill>
                <a:latin typeface="+mn-lt"/>
                <a:cs typeface="Arial" charset="0"/>
              </a:rPr>
              <a:t>assisted Energy Saving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MDA </a:t>
            </a:r>
            <a:r>
              <a:rPr lang="en-US" altLang="zh-CN" sz="1000">
                <a:solidFill>
                  <a:prstClr val="black"/>
                </a:solidFill>
                <a:latin typeface="+mn-lt"/>
                <a:cs typeface="Arial" charset="0"/>
              </a:rPr>
              <a:t>Request and Control</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obtaining </a:t>
            </a:r>
            <a:r>
              <a:rPr lang="en-US" altLang="zh-CN" sz="1000">
                <a:solidFill>
                  <a:prstClr val="black"/>
                </a:solidFill>
                <a:latin typeface="+mn-lt"/>
                <a:cs typeface="Arial" charset="0"/>
              </a:rPr>
              <a:t>MDA output</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E2E </a:t>
            </a:r>
            <a:r>
              <a:rPr lang="en-US" altLang="zh-CN" sz="1000">
                <a:solidFill>
                  <a:prstClr val="black"/>
                </a:solidFill>
                <a:latin typeface="+mn-lt"/>
                <a:cs typeface="Arial" charset="0"/>
              </a:rPr>
              <a:t>latency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network </a:t>
            </a:r>
            <a:r>
              <a:rPr lang="en-US" altLang="zh-CN" sz="1000">
                <a:solidFill>
                  <a:prstClr val="black"/>
                </a:solidFill>
                <a:latin typeface="+mn-lt"/>
                <a:cs typeface="Arial" charset="0"/>
              </a:rPr>
              <a:t>slice load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inter-gNB </a:t>
            </a:r>
            <a:r>
              <a:rPr lang="en-US" altLang="zh-CN" sz="1000">
                <a:solidFill>
                  <a:prstClr val="black"/>
                </a:solidFill>
                <a:latin typeface="+mn-lt"/>
                <a:cs typeface="Arial" charset="0"/>
              </a:rPr>
              <a:t>beam selection optimization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slice </a:t>
            </a:r>
            <a:r>
              <a:rPr lang="en-US" altLang="zh-CN" sz="1000">
                <a:solidFill>
                  <a:prstClr val="black"/>
                </a:solidFill>
                <a:latin typeface="+mn-lt"/>
                <a:cs typeface="Arial" charset="0"/>
              </a:rPr>
              <a:t>coverage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Consumer </a:t>
            </a:r>
            <a:r>
              <a:rPr lang="en-US" altLang="zh-CN" sz="1000">
                <a:solidFill>
                  <a:prstClr val="black"/>
                </a:solidFill>
                <a:latin typeface="+mn-lt"/>
                <a:cs typeface="Arial" charset="0"/>
              </a:rPr>
              <a:t>requested ML model training</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Producer </a:t>
            </a:r>
            <a:r>
              <a:rPr lang="en-US" altLang="zh-CN" sz="1000">
                <a:solidFill>
                  <a:prstClr val="black"/>
                </a:solidFill>
                <a:latin typeface="+mn-lt"/>
                <a:cs typeface="Arial" charset="0"/>
              </a:rPr>
              <a:t>initiated ML model </a:t>
            </a:r>
            <a:r>
              <a:rPr lang="en-US" altLang="zh-CN" sz="1000" smtClean="0">
                <a:solidFill>
                  <a:prstClr val="black"/>
                </a:solidFill>
                <a:latin typeface="+mn-lt"/>
                <a:cs typeface="Arial" charset="0"/>
              </a:rPr>
              <a:t>training</a:t>
            </a:r>
            <a:endParaRPr lang="en-US" altLang="zh-CN" sz="1000">
              <a:solidFill>
                <a:prstClr val="black"/>
              </a:solidFill>
              <a:latin typeface="+mn-lt"/>
              <a:cs typeface="Arial" charset="0"/>
            </a:endParaRPr>
          </a:p>
        </p:txBody>
      </p:sp>
      <p:sp>
        <p:nvSpPr>
          <p:cNvPr id="10" name="文本框 9"/>
          <p:cNvSpPr txBox="1"/>
          <p:nvPr/>
        </p:nvSpPr>
        <p:spPr>
          <a:xfrm>
            <a:off x="270888" y="2851986"/>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3568049020"/>
              </p:ext>
            </p:extLst>
          </p:nvPr>
        </p:nvGraphicFramePr>
        <p:xfrm>
          <a:off x="270887" y="464947"/>
          <a:ext cx="11681825" cy="2379345"/>
        </p:xfrm>
        <a:graphic>
          <a:graphicData uri="http://schemas.openxmlformats.org/drawingml/2006/table">
            <a:tbl>
              <a:tblPr firstRow="1" bandRow="1">
                <a:tableStyleId>{5C22544A-7EE6-4342-B048-85BDC9FD1C3A}</a:tableStyleId>
              </a:tblPr>
              <a:tblGrid>
                <a:gridCol w="788313"/>
                <a:gridCol w="2016015"/>
                <a:gridCol w="1438275"/>
                <a:gridCol w="2174243"/>
                <a:gridCol w="1007795"/>
                <a:gridCol w="1461649"/>
                <a:gridCol w="771207"/>
                <a:gridCol w="1153299"/>
                <a:gridCol w="871029"/>
              </a:tblGrid>
              <a:tr h="300237">
                <a:tc>
                  <a:txBody>
                    <a:bodyPr/>
                    <a:lstStyle/>
                    <a:p>
                      <a:pPr algn="ctr">
                        <a:spcAft>
                          <a:spcPts val="0"/>
                        </a:spcAft>
                      </a:pPr>
                      <a:r>
                        <a:rPr lang="en-GB" sz="1050" b="1" kern="1200" dirty="0">
                          <a:solidFill>
                            <a:schemeClr val="lt1"/>
                          </a:solidFill>
                          <a:latin typeface="+mn-lt"/>
                          <a:ea typeface="+mn-ea"/>
                          <a:cs typeface="Arial" panose="020B0604020202020204" pitchFamily="34" charset="0"/>
                        </a:rPr>
                        <a:t>WI code</a:t>
                      </a:r>
                      <a:endParaRPr lang="sv-SE" sz="105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050" b="1" kern="1200" dirty="0">
                          <a:solidFill>
                            <a:schemeClr val="lt1"/>
                          </a:solidFill>
                          <a:latin typeface="+mn-lt"/>
                          <a:ea typeface="+mn-ea"/>
                          <a:cs typeface="Arial" panose="020B0604020202020204" pitchFamily="34" charset="0"/>
                        </a:rPr>
                        <a:t>WI Title</a:t>
                      </a:r>
                      <a:endParaRPr lang="sv-SE" sz="105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dirty="0" err="1">
                          <a:latin typeface="+mn-lt"/>
                          <a:cs typeface="Arial" panose="020B0604020202020204" pitchFamily="34" charset="0"/>
                        </a:rPr>
                        <a:t>Completion</a:t>
                      </a:r>
                      <a:r>
                        <a:rPr lang="sv-SE" sz="105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dirty="0" err="1">
                          <a:latin typeface="+mn-lt"/>
                          <a:cs typeface="Arial" panose="020B0604020202020204" pitchFamily="34" charset="0"/>
                        </a:rPr>
                        <a:t>Tdoc</a:t>
                      </a:r>
                      <a:r>
                        <a:rPr lang="en-US" altLang="zh-CN" sz="1050" dirty="0">
                          <a:latin typeface="+mn-lt"/>
                          <a:cs typeface="Arial" panose="020B0604020202020204" pitchFamily="34" charset="0"/>
                        </a:rPr>
                        <a:t> reference</a:t>
                      </a:r>
                      <a:endParaRPr lang="sv-SE" sz="1050" dirty="0">
                        <a:latin typeface="+mn-lt"/>
                        <a:cs typeface="Arial" panose="020B0604020202020204" pitchFamily="34" charset="0"/>
                      </a:endParaRPr>
                    </a:p>
                  </a:txBody>
                  <a:tcPr anchor="ctr">
                    <a:solidFill>
                      <a:srgbClr val="92D050"/>
                    </a:solidFill>
                  </a:tcPr>
                </a:tc>
                <a:tc>
                  <a:txBody>
                    <a:bodyPr/>
                    <a:lstStyle/>
                    <a:p>
                      <a:pPr algn="ctr"/>
                      <a:r>
                        <a:rPr lang="sv-SE" sz="1050" dirty="0">
                          <a:latin typeface="+mn-lt"/>
                          <a:cs typeface="Arial" panose="020B0604020202020204" pitchFamily="34" charset="0"/>
                        </a:rPr>
                        <a:t>Target date</a:t>
                      </a:r>
                    </a:p>
                  </a:txBody>
                  <a:tcPr anchor="ctr">
                    <a:solidFill>
                      <a:srgbClr val="92D050"/>
                    </a:solidFill>
                  </a:tcPr>
                </a:tc>
                <a:tc>
                  <a:txBody>
                    <a:bodyPr/>
                    <a:lstStyle/>
                    <a:p>
                      <a:pPr algn="ctr"/>
                      <a:r>
                        <a:rPr lang="sv-SE" sz="105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dirty="0">
                          <a:latin typeface="+mn-lt"/>
                          <a:cs typeface="Arial" panose="020B0604020202020204" pitchFamily="34" charset="0"/>
                        </a:rPr>
                        <a:t>Related</a:t>
                      </a:r>
                      <a:r>
                        <a:rPr lang="sv-SE" altLang="zh-CN" sz="1050" baseline="0" dirty="0">
                          <a:latin typeface="+mn-lt"/>
                          <a:cs typeface="Arial" panose="020B0604020202020204" pitchFamily="34" charset="0"/>
                        </a:rPr>
                        <a:t> groups</a:t>
                      </a:r>
                      <a:endParaRPr lang="sv-SE" sz="105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dirty="0">
                          <a:latin typeface="+mn-lt"/>
                          <a:cs typeface="Arial" panose="020B0604020202020204" pitchFamily="34" charset="0"/>
                        </a:rPr>
                        <a:t>Related</a:t>
                      </a:r>
                      <a:r>
                        <a:rPr lang="sv-SE" sz="1050" baseline="0" dirty="0">
                          <a:latin typeface="+mn-lt"/>
                          <a:cs typeface="Arial" panose="020B0604020202020204" pitchFamily="34" charset="0"/>
                        </a:rPr>
                        <a:t> </a:t>
                      </a:r>
                      <a:r>
                        <a:rPr lang="en-US" altLang="zh-CN" sz="1050" dirty="0">
                          <a:latin typeface="+mn-lt"/>
                          <a:cs typeface="Arial" panose="020B0604020202020204" pitchFamily="34" charset="0"/>
                        </a:rPr>
                        <a:t>topic</a:t>
                      </a:r>
                      <a:endParaRPr lang="sv-SE" sz="1050" dirty="0">
                        <a:latin typeface="+mn-lt"/>
                        <a:cs typeface="Arial" panose="020B0604020202020204" pitchFamily="34" charset="0"/>
                      </a:endParaRPr>
                    </a:p>
                  </a:txBody>
                  <a:tcPr anchor="ctr">
                    <a:solidFill>
                      <a:srgbClr val="92D050"/>
                    </a:solidFill>
                  </a:tcPr>
                </a:tc>
              </a:tr>
              <a:tr h="240467">
                <a:tc>
                  <a:txBody>
                    <a:bodyPr/>
                    <a:lstStyle/>
                    <a:p>
                      <a:pPr algn="ctr">
                        <a:spcAft>
                          <a:spcPts val="0"/>
                        </a:spcAft>
                      </a:pPr>
                      <a:r>
                        <a:rPr lang="en-US" altLang="zh-CN" sz="1050" b="1" dirty="0" smtClean="0">
                          <a:solidFill>
                            <a:schemeClr val="tx1"/>
                          </a:solidFill>
                          <a:effectLst/>
                          <a:latin typeface="+mn-lt"/>
                          <a:ea typeface="宋体" panose="02010600030101010101" pitchFamily="2" charset="-122"/>
                          <a:cs typeface="Arial" panose="020B0604020202020204" pitchFamily="34" charset="0"/>
                        </a:rPr>
                        <a:t>ANL</a:t>
                      </a:r>
                      <a:endParaRPr lang="zh-CN" sz="105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a:solidFill>
                            <a:srgbClr val="000000"/>
                          </a:solidFill>
                          <a:effectLst/>
                          <a:latin typeface="+mn-lt"/>
                          <a:ea typeface="宋体" panose="02010600030101010101" pitchFamily="2" charset="-122"/>
                          <a:cs typeface="Arial" panose="020B0604020202020204" pitchFamily="34" charset="0"/>
                        </a:rPr>
                        <a:t>Autonomous network levels</a:t>
                      </a:r>
                      <a:endParaRPr lang="zh-CN" sz="105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dirty="0" smtClean="0">
                          <a:solidFill>
                            <a:schemeClr val="tx1"/>
                          </a:solidFill>
                          <a:effectLst/>
                          <a:latin typeface="+mn-lt"/>
                          <a:ea typeface="+mn-ea"/>
                          <a:cs typeface="Arial" panose="020B0604020202020204" pitchFamily="34" charset="0"/>
                        </a:rPr>
                        <a:t>71%-&gt;85%-&gt;100%</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Arial" panose="020B0604020202020204" pitchFamily="34" charset="0"/>
                        </a:rPr>
                        <a:t>TS 28.100</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smtClean="0">
                        <a:solidFill>
                          <a:schemeClr val="dk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smtClean="0">
                          <a:solidFill>
                            <a:schemeClr val="dk1"/>
                          </a:solidFill>
                          <a:effectLst/>
                          <a:latin typeface="+mn-lt"/>
                          <a:ea typeface="+mn-ea"/>
                          <a:cs typeface="Arial" panose="020B0604020202020204" pitchFamily="34" charset="0"/>
                        </a:rPr>
                        <a:t>SP-200464</a:t>
                      </a:r>
                      <a:endParaRPr lang="en-US" sz="1050" kern="1200">
                        <a:solidFill>
                          <a:schemeClr val="dk1"/>
                        </a:solidFill>
                        <a:effectLst/>
                        <a:latin typeface="+mn-lt"/>
                        <a:ea typeface="+mn-ea"/>
                        <a:cs typeface="Arial" panose="020B0604020202020204" pitchFamily="34" charset="0"/>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2021)</a:t>
                      </a:r>
                      <a:endParaRPr lang="sv-SE" altLang="zh-CN" sz="105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CMCC</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tx1"/>
                          </a:solidFill>
                          <a:effectLst/>
                          <a:latin typeface="+mn-lt"/>
                          <a:ea typeface="+mn-ea"/>
                          <a:cs typeface="Arial" panose="020B0604020202020204" pitchFamily="34" charset="0"/>
                        </a:rPr>
                        <a:t>TMF/SA2/RAN3/ZSM</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Autonomous network</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247417">
                <a:tc>
                  <a:txBody>
                    <a:bodyPr/>
                    <a:lstStyle/>
                    <a:p>
                      <a:pPr algn="ctr">
                        <a:spcAft>
                          <a:spcPts val="0"/>
                        </a:spcAft>
                      </a:pPr>
                      <a:r>
                        <a:rPr lang="en-GB" sz="1050" b="1" dirty="0" smtClean="0">
                          <a:solidFill>
                            <a:schemeClr val="tx1"/>
                          </a:solidFill>
                          <a:effectLst/>
                          <a:latin typeface="+mn-lt"/>
                          <a:ea typeface="宋体" panose="02010600030101010101" pitchFamily="2" charset="-122"/>
                          <a:cs typeface="Arial" panose="020B0604020202020204" pitchFamily="34" charset="0"/>
                        </a:rPr>
                        <a:t>IDMS_MN</a:t>
                      </a:r>
                      <a:endParaRPr lang="zh-CN" sz="105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dirty="0">
                          <a:solidFill>
                            <a:srgbClr val="000000"/>
                          </a:solidFill>
                          <a:effectLst/>
                          <a:latin typeface="+mn-lt"/>
                          <a:ea typeface="宋体" panose="02010600030101010101" pitchFamily="2" charset="-122"/>
                          <a:cs typeface="Arial" panose="020B0604020202020204" pitchFamily="34" charset="0"/>
                        </a:rPr>
                        <a:t>Intent driven management service for mobile networks</a:t>
                      </a:r>
                      <a:endParaRPr lang="zh-CN" sz="105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75%-&gt;85%</a:t>
                      </a:r>
                      <a:endParaRPr lang="sv-SE" altLang="zh-CN" sz="105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TR28.812/TS 28.312</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Arial" panose="020B0604020202020204" pitchFamily="34" charset="0"/>
                        </a:rPr>
                        <a:t>SP-180899</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a:t>
                      </a:r>
                      <a:r>
                        <a:rPr lang="en-GB"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smtClean="0">
                          <a:solidFill>
                            <a:schemeClr val="tx1"/>
                          </a:solidFill>
                          <a:effectLst/>
                          <a:latin typeface="+mn-lt"/>
                          <a:ea typeface="+mn-ea"/>
                          <a:cs typeface="Arial" panose="020B0604020202020204" pitchFamily="34" charset="0"/>
                        </a:rPr>
                        <a:t>-&gt;SA#95 (Mar. 2022)</a:t>
                      </a:r>
                      <a:endParaRPr lang="sv-SE" altLang="zh-CN" sz="1050" b="1"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Arial" panose="020B0604020202020204" pitchFamily="34" charset="0"/>
                        </a:rPr>
                        <a:t>Huawei</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smtClean="0">
                          <a:solidFill>
                            <a:schemeClr val="tx1"/>
                          </a:solidFill>
                          <a:effectLst/>
                          <a:latin typeface="+mn-lt"/>
                          <a:ea typeface="+mn-ea"/>
                          <a:cs typeface="Arial" panose="020B0604020202020204" pitchFamily="34" charset="0"/>
                        </a:rPr>
                        <a:t>SA2/RAN3/ZSM</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Arial" panose="020B0604020202020204" pitchFamily="34" charset="0"/>
                        </a:rPr>
                        <a:t>Intent</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364176">
                <a:tc>
                  <a:txBody>
                    <a:bodyPr/>
                    <a:lstStyle/>
                    <a:p>
                      <a:pPr algn="ctr">
                        <a:spcAft>
                          <a:spcPts val="0"/>
                        </a:spcAft>
                      </a:pPr>
                      <a:r>
                        <a:rPr lang="en-GB" sz="1050" b="1" dirty="0" smtClean="0">
                          <a:solidFill>
                            <a:schemeClr val="tx1"/>
                          </a:solidFill>
                          <a:effectLst/>
                          <a:latin typeface="+mn-lt"/>
                          <a:ea typeface="宋体" panose="02010600030101010101" pitchFamily="2" charset="-122"/>
                          <a:cs typeface="Arial" panose="020B0604020202020204" pitchFamily="34" charset="0"/>
                        </a:rPr>
                        <a:t>NPM</a:t>
                      </a:r>
                      <a:endParaRPr lang="zh-CN" sz="105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a:solidFill>
                            <a:srgbClr val="000000"/>
                          </a:solidFill>
                          <a:effectLst/>
                          <a:latin typeface="+mn-lt"/>
                          <a:ea typeface="宋体" panose="02010600030101010101" pitchFamily="2" charset="-122"/>
                          <a:cs typeface="Arial" panose="020B0604020202020204" pitchFamily="34" charset="0"/>
                        </a:rPr>
                        <a:t>Network policy management for 5G mobile networks based on NFV scenarios</a:t>
                      </a:r>
                      <a:endParaRPr lang="zh-CN" sz="105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78</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85%-&gt;100%</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Arial" panose="020B0604020202020204" pitchFamily="34" charset="0"/>
                        </a:rPr>
                        <a:t>TS 28.555/28.556</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Arial" panose="020B0604020202020204" pitchFamily="34" charset="0"/>
                        </a:rPr>
                        <a:t>SP-191211</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r>
                        <a:rPr lang="en-US" sz="1050" b="0" kern="1200" dirty="0" smtClean="0">
                          <a:solidFill>
                            <a:schemeClr val="tx1"/>
                          </a:solidFill>
                          <a:effectLst/>
                          <a:latin typeface="+mn-lt"/>
                          <a:ea typeface="+mn-ea"/>
                          <a:cs typeface="Arial" panose="020B0604020202020204" pitchFamily="34" charset="0"/>
                        </a:rPr>
                        <a:t>SA#95 (Mar. 2022)</a:t>
                      </a:r>
                      <a:endParaRPr lang="sv-SE" sz="105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Arial" panose="020B0604020202020204" pitchFamily="34" charset="0"/>
                        </a:rPr>
                        <a:t>CMCC</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smtClean="0">
                          <a:solidFill>
                            <a:schemeClr val="tx1"/>
                          </a:solidFill>
                          <a:effectLst/>
                          <a:latin typeface="+mn-lt"/>
                          <a:ea typeface="+mn-ea"/>
                          <a:cs typeface="Arial" panose="020B0604020202020204" pitchFamily="34" charset="0"/>
                        </a:rPr>
                        <a:t>SA2/RAN2/RAN3</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Arial" panose="020B0604020202020204" pitchFamily="34" charset="0"/>
                        </a:rPr>
                        <a:t>Policy</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233517">
                <a:tc>
                  <a:txBody>
                    <a:bodyPr/>
                    <a:lstStyle/>
                    <a:p>
                      <a:pPr marL="0" algn="ctr" defTabSz="1219170" rtl="0" eaLnBrk="1" latinLnBrk="0" hangingPunct="1">
                        <a:spcAft>
                          <a:spcPts val="0"/>
                        </a:spcAft>
                      </a:pPr>
                      <a:r>
                        <a:rPr lang="en-US" altLang="zh-CN" sz="1050" b="1" kern="1200" dirty="0" err="1" smtClean="0">
                          <a:solidFill>
                            <a:schemeClr val="tx1"/>
                          </a:solidFill>
                          <a:effectLst/>
                          <a:latin typeface="+mn-lt"/>
                          <a:ea typeface="宋体" panose="02010600030101010101" pitchFamily="2" charset="-122"/>
                          <a:cs typeface="Arial" panose="020B0604020202020204" pitchFamily="34" charset="0"/>
                        </a:rPr>
                        <a:t>eCOSLA</a:t>
                      </a:r>
                      <a:endParaRPr lang="en-US" altLang="zh-CN" sz="1050" b="1"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dirty="0">
                          <a:solidFill>
                            <a:srgbClr val="000000"/>
                          </a:solidFill>
                          <a:effectLst/>
                          <a:latin typeface="+mn-lt"/>
                          <a:ea typeface="宋体" panose="02010600030101010101" pitchFamily="2" charset="-122"/>
                          <a:cs typeface="Arial" panose="020B0604020202020204" pitchFamily="34" charset="0"/>
                        </a:rPr>
                        <a:t>Enhanced Closed loop SLS Assurance</a:t>
                      </a:r>
                      <a:endParaRPr lang="zh-CN" sz="105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60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70%-&gt;80%</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dk1"/>
                          </a:solidFill>
                          <a:effectLst/>
                          <a:latin typeface="+mn-lt"/>
                          <a:ea typeface="+mn-ea"/>
                          <a:cs typeface="Arial" panose="020B0604020202020204" pitchFamily="34" charset="0"/>
                        </a:rPr>
                        <a:t>TS28.535/28.536/28.533/28.541/28.546/28.552/28.553</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b="0" kern="1200" smtClean="0">
                          <a:solidFill>
                            <a:schemeClr val="dk1"/>
                          </a:solidFill>
                          <a:effectLst/>
                          <a:latin typeface="+mn-lt"/>
                          <a:ea typeface="+mn-ea"/>
                          <a:cs typeface="Arial" panose="020B0604020202020204" pitchFamily="34" charset="0"/>
                        </a:rPr>
                        <a:t>SP-200196</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SA#95 (Mar. 2022)</a:t>
                      </a:r>
                      <a:endParaRPr lang="sv-SE" altLang="zh-CN" sz="105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b="0" kern="1200" dirty="0" smtClean="0">
                          <a:solidFill>
                            <a:schemeClr val="dk1"/>
                          </a:solidFill>
                          <a:effectLst/>
                          <a:latin typeface="+mn-lt"/>
                          <a:ea typeface="+mn-ea"/>
                          <a:cs typeface="Arial" panose="020B0604020202020204" pitchFamily="34" charset="0"/>
                        </a:rPr>
                        <a:t>Ericsson</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tx1"/>
                          </a:solidFill>
                          <a:effectLst/>
                          <a:latin typeface="+mn-lt"/>
                          <a:ea typeface="+mn-ea"/>
                          <a:cs typeface="Arial" panose="020B0604020202020204" pitchFamily="34" charset="0"/>
                        </a:rPr>
                        <a:t>ZSM/SA2/RAN3</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050" b="0" kern="1200" dirty="0" smtClean="0">
                          <a:solidFill>
                            <a:schemeClr val="dk1"/>
                          </a:solidFill>
                          <a:effectLst/>
                          <a:latin typeface="+mn-lt"/>
                          <a:ea typeface="+mn-ea"/>
                          <a:cs typeface="Arial" panose="020B0604020202020204" pitchFamily="34" charset="0"/>
                        </a:rPr>
                        <a:t>Closed loop interaction</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247417">
                <a:tc>
                  <a:txBody>
                    <a:bodyPr/>
                    <a:lstStyle/>
                    <a:p>
                      <a:pPr algn="ctr">
                        <a:spcAft>
                          <a:spcPts val="0"/>
                        </a:spcAft>
                      </a:pPr>
                      <a:r>
                        <a:rPr lang="en-US" sz="1050" b="1" dirty="0" err="1" smtClean="0">
                          <a:solidFill>
                            <a:schemeClr val="tx1"/>
                          </a:solidFill>
                          <a:effectLst/>
                          <a:latin typeface="+mn-lt"/>
                          <a:ea typeface="宋体" panose="02010600030101010101" pitchFamily="2" charset="-122"/>
                          <a:cs typeface="Arial" panose="020B0604020202020204" pitchFamily="34" charset="0"/>
                        </a:rPr>
                        <a:t>eMDAS</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050" dirty="0" smtClean="0">
                          <a:solidFill>
                            <a:srgbClr val="000000"/>
                          </a:solidFill>
                          <a:effectLst/>
                          <a:latin typeface="+mn-lt"/>
                          <a:ea typeface="宋体" panose="02010600030101010101" pitchFamily="2" charset="-122"/>
                          <a:cs typeface="Arial" panose="020B0604020202020204" pitchFamily="34" charset="0"/>
                        </a:rPr>
                        <a:t>Enhancements of Management Data Analytics Service</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dirty="0" smtClean="0">
                          <a:solidFill>
                            <a:schemeClr val="tx1"/>
                          </a:solidFill>
                          <a:effectLst/>
                          <a:latin typeface="+mn-lt"/>
                          <a:ea typeface="+mn-ea"/>
                          <a:cs typeface="Arial" panose="020B0604020202020204" pitchFamily="34" charset="0"/>
                        </a:rPr>
                        <a:t>0%-&gt;10%-&gt;</a:t>
                      </a:r>
                      <a:r>
                        <a:rPr lang="en-US" altLang="zh-CN" sz="1050" b="0" kern="1200" smtClean="0">
                          <a:solidFill>
                            <a:schemeClr val="tx1"/>
                          </a:solidFill>
                          <a:effectLst/>
                          <a:latin typeface="+mn-lt"/>
                          <a:ea typeface="+mn-ea"/>
                          <a:cs typeface="Arial" panose="020B0604020202020204" pitchFamily="34" charset="0"/>
                        </a:rPr>
                        <a:t>25%-&gt;45%</a:t>
                      </a:r>
                      <a:endParaRPr lang="sv-SE" altLang="zh-CN" sz="1050" b="0" kern="1200" dirty="0" smtClean="0">
                        <a:solidFill>
                          <a:schemeClr val="tx1"/>
                        </a:solidFill>
                        <a:effectLst/>
                        <a:highlight>
                          <a:srgbClr val="00FF00"/>
                        </a:highligh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a:t>
                      </a:r>
                      <a:r>
                        <a:rPr lang="en-US" altLang="zh-CN" sz="1050" kern="1200" dirty="0" smtClean="0">
                          <a:solidFill>
                            <a:schemeClr val="dk1"/>
                          </a:solidFill>
                          <a:effectLst/>
                          <a:latin typeface="+mn-lt"/>
                          <a:ea typeface="+mn-ea"/>
                          <a:cs typeface="Arial" panose="020B0604020202020204" pitchFamily="34" charset="0"/>
                        </a:rPr>
                        <a:t>28.104/</a:t>
                      </a:r>
                      <a:r>
                        <a:rPr lang="en-US" altLang="zh-CN" sz="1050" kern="1200" dirty="0" smtClean="0">
                          <a:solidFill>
                            <a:srgbClr val="0000FF"/>
                          </a:solidFill>
                          <a:effectLst/>
                          <a:latin typeface="+mn-lt"/>
                          <a:ea typeface="+mn-ea"/>
                          <a:cs typeface="Arial" panose="020B0604020202020204" pitchFamily="34" charset="0"/>
                        </a:rPr>
                        <a:t> and another new TS (being requested by the revised WID)</a:t>
                      </a:r>
                      <a:endParaRPr lang="sv-SE" sz="1050" kern="1200" dirty="0">
                        <a:solidFill>
                          <a:srgbClr val="0000FF"/>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SP-210132 </a:t>
                      </a:r>
                      <a:r>
                        <a:rPr lang="en-US" sz="1050" kern="1200" dirty="0" smtClean="0">
                          <a:solidFill>
                            <a:srgbClr val="0000FF"/>
                          </a:solidFill>
                          <a:effectLst/>
                          <a:latin typeface="+mn-lt"/>
                          <a:ea typeface="+mn-ea"/>
                          <a:cs typeface="Arial" panose="020B0604020202020204" pitchFamily="34" charset="0"/>
                        </a:rPr>
                        <a:t>-&gt;</a:t>
                      </a:r>
                      <a:r>
                        <a:rPr lang="en-US" sz="1050" kern="1200" baseline="0" dirty="0" smtClean="0">
                          <a:solidFill>
                            <a:srgbClr val="0000FF"/>
                          </a:solidFill>
                          <a:effectLst/>
                          <a:latin typeface="+mn-lt"/>
                          <a:ea typeface="+mn-ea"/>
                          <a:cs typeface="Arial" panose="020B0604020202020204" pitchFamily="34" charset="0"/>
                        </a:rPr>
                        <a:t> Revised WID in S5 216348</a:t>
                      </a:r>
                      <a:endParaRPr lang="sv-SE" sz="1050" kern="1200" dirty="0">
                        <a:solidFill>
                          <a:srgbClr val="0000FF"/>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SA#94 (Dec. </a:t>
                      </a:r>
                      <a:r>
                        <a:rPr lang="en-GB" altLang="zh-CN"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-&gt;SA#95 (Mar. 2022)</a:t>
                      </a:r>
                      <a:endParaRPr lang="en-GB" altLang="zh-CN" sz="105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Intel,NEC</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tx1"/>
                          </a:solidFill>
                          <a:effectLst/>
                          <a:latin typeface="+mn-lt"/>
                          <a:ea typeface="+mn-ea"/>
                          <a:cs typeface="Arial" panose="020B0604020202020204" pitchFamily="34" charset="0"/>
                        </a:rPr>
                        <a:t>SA2/RAN3</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Data analytics</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WI ANL/</a:t>
            </a:r>
            <a:r>
              <a:rPr lang="en-GB" altLang="zh-CN" sz="3200" dirty="0"/>
              <a:t>IDMS_MN</a:t>
            </a:r>
            <a:r>
              <a:rPr lang="en-US" altLang="zh-CN" sz="3200" kern="0" dirty="0" smtClean="0"/>
              <a:t>/</a:t>
            </a:r>
            <a:r>
              <a:rPr lang="en-GB" altLang="zh-CN" sz="3200" dirty="0" smtClean="0"/>
              <a:t>NPM</a:t>
            </a:r>
            <a:r>
              <a:rPr lang="en-US" altLang="zh-CN" sz="3200" dirty="0" smtClean="0"/>
              <a:t>/</a:t>
            </a:r>
            <a:r>
              <a:rPr lang="en-US" altLang="zh-CN" sz="3200" dirty="0" err="1" smtClean="0"/>
              <a:t>eCOSLA</a:t>
            </a:r>
            <a:r>
              <a:rPr lang="en-US" altLang="zh-CN" sz="3200" dirty="0" smtClean="0"/>
              <a:t>/</a:t>
            </a:r>
            <a:r>
              <a:rPr lang="en-US" altLang="zh-CN" sz="3200" dirty="0" err="1" smtClean="0"/>
              <a:t>eMDAS</a:t>
            </a:r>
            <a:endParaRPr lang="sv-SE" sz="3200" kern="0" dirty="0"/>
          </a:p>
        </p:txBody>
      </p:sp>
    </p:spTree>
    <p:extLst>
      <p:ext uri="{BB962C8B-B14F-4D97-AF65-F5344CB8AC3E}">
        <p14:creationId xmlns:p14="http://schemas.microsoft.com/office/powerpoint/2010/main" val="3008247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05573" y="3369611"/>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801631598"/>
              </p:ext>
            </p:extLst>
          </p:nvPr>
        </p:nvGraphicFramePr>
        <p:xfrm>
          <a:off x="205571" y="729707"/>
          <a:ext cx="11681825" cy="2661914"/>
        </p:xfrm>
        <a:graphic>
          <a:graphicData uri="http://schemas.openxmlformats.org/drawingml/2006/table">
            <a:tbl>
              <a:tblPr firstRow="1" bandRow="1">
                <a:tableStyleId>{5C22544A-7EE6-4342-B048-85BDC9FD1C3A}</a:tableStyleId>
              </a:tblPr>
              <a:tblGrid>
                <a:gridCol w="788313"/>
                <a:gridCol w="1939816"/>
                <a:gridCol w="1514474"/>
                <a:gridCol w="2174243"/>
                <a:gridCol w="1007795"/>
                <a:gridCol w="1461649"/>
                <a:gridCol w="771207"/>
                <a:gridCol w="1153299"/>
                <a:gridCol w="871029"/>
              </a:tblGrid>
              <a:tr h="337665">
                <a:tc>
                  <a:txBody>
                    <a:bodyPr/>
                    <a:lstStyle/>
                    <a:p>
                      <a:pPr algn="ctr">
                        <a:spcAft>
                          <a:spcPts val="0"/>
                        </a:spcAft>
                      </a:pPr>
                      <a:r>
                        <a:rPr lang="en-GB" sz="1200" b="1" kern="1200" dirty="0">
                          <a:solidFill>
                            <a:schemeClr val="lt1"/>
                          </a:solidFill>
                          <a:latin typeface="+mn-lt"/>
                          <a:ea typeface="+mn-ea"/>
                          <a:cs typeface="+mn-cs"/>
                        </a:rPr>
                        <a:t>WI code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mn-cs"/>
                        </a:rPr>
                        <a:t>WI Title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rPr>
                        <a:t>Completion</a:t>
                      </a:r>
                      <a:r>
                        <a:rPr lang="sv-SE" sz="1200" dirty="0">
                          <a:latin typeface="+mn-lt"/>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rPr>
                        <a:t>Tdoc</a:t>
                      </a:r>
                      <a:r>
                        <a:rPr lang="en-US" altLang="zh-CN" sz="1200" dirty="0">
                          <a:latin typeface="+mn-lt"/>
                        </a:rPr>
                        <a:t> reference</a:t>
                      </a:r>
                      <a:endParaRPr lang="sv-SE" sz="1200" dirty="0">
                        <a:latin typeface="+mn-lt"/>
                      </a:endParaRPr>
                    </a:p>
                  </a:txBody>
                  <a:tcPr anchor="ctr">
                    <a:solidFill>
                      <a:srgbClr val="92D050"/>
                    </a:solidFill>
                  </a:tcPr>
                </a:tc>
                <a:tc>
                  <a:txBody>
                    <a:bodyPr/>
                    <a:lstStyle/>
                    <a:p>
                      <a:pPr algn="ctr"/>
                      <a:r>
                        <a:rPr lang="sv-SE" sz="1200" dirty="0">
                          <a:latin typeface="+mn-lt"/>
                        </a:rPr>
                        <a:t>Target date</a:t>
                      </a:r>
                    </a:p>
                  </a:txBody>
                  <a:tcPr anchor="ctr">
                    <a:solidFill>
                      <a:srgbClr val="92D050"/>
                    </a:solidFill>
                  </a:tcPr>
                </a:tc>
                <a:tc>
                  <a:txBody>
                    <a:bodyPr/>
                    <a:lstStyle/>
                    <a:p>
                      <a:pPr algn="ctr"/>
                      <a:r>
                        <a:rPr lang="sv-SE" sz="1200" dirty="0">
                          <a:latin typeface="+mn-lt"/>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rPr>
                        <a:t>Related</a:t>
                      </a:r>
                      <a:r>
                        <a:rPr lang="sv-SE" altLang="zh-CN" sz="1200" baseline="0" dirty="0">
                          <a:latin typeface="+mn-lt"/>
                        </a:rPr>
                        <a:t> groups</a:t>
                      </a:r>
                      <a:endParaRPr lang="sv-SE" sz="1200" dirty="0">
                        <a:latin typeface="+mn-lt"/>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rPr>
                        <a:t>Related</a:t>
                      </a:r>
                      <a:r>
                        <a:rPr lang="sv-SE" sz="1200" baseline="0" dirty="0">
                          <a:latin typeface="+mn-lt"/>
                        </a:rPr>
                        <a:t> </a:t>
                      </a:r>
                      <a:r>
                        <a:rPr lang="en-US" altLang="zh-CN" sz="1200" dirty="0">
                          <a:latin typeface="+mn-lt"/>
                        </a:rPr>
                        <a:t>topic</a:t>
                      </a:r>
                      <a:endParaRPr lang="sv-SE" sz="1200" dirty="0">
                        <a:latin typeface="+mn-lt"/>
                      </a:endParaRPr>
                    </a:p>
                  </a:txBody>
                  <a:tcPr anchor="ctr">
                    <a:solidFill>
                      <a:srgbClr val="92D050"/>
                    </a:solidFill>
                  </a:tcPr>
                </a:tc>
              </a:tr>
              <a:tr h="526224">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a:solidFill>
                            <a:schemeClr val="tx1"/>
                          </a:solidFill>
                          <a:effectLst/>
                          <a:latin typeface="+mn-lt"/>
                          <a:ea typeface="+mn-ea"/>
                          <a:cs typeface="+mn-cs"/>
                        </a:rPr>
                        <a:t>eSON_5G</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mn-cs"/>
                        </a:rPr>
                        <a:t>Enhancements of Self-Organizing Networks (SON) for 5G networks </a:t>
                      </a:r>
                      <a:endParaRPr lang="zh-CN" alt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70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85%-&gt;90%</a:t>
                      </a: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TS 28.313/28.552/28.541/28.545</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SP-200194</a:t>
                      </a:r>
                      <a:endParaRPr lang="en-US" sz="1050" kern="1200" dirty="0">
                        <a:solidFill>
                          <a:schemeClr val="dk1"/>
                        </a:solidFill>
                        <a:effectLst/>
                        <a:latin typeface="+mn-lt"/>
                        <a:ea typeface="+mn-ea"/>
                        <a:cs typeface="+mn-cs"/>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a:t>
                      </a:r>
                      <a:r>
                        <a:rPr lang="en-GB"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smtClean="0">
                          <a:solidFill>
                            <a:schemeClr val="tx1"/>
                          </a:solidFill>
                          <a:effectLst/>
                          <a:latin typeface="+mn-lt"/>
                          <a:ea typeface="+mn-ea"/>
                          <a:cs typeface="Arial" panose="020B0604020202020204" pitchFamily="34" charset="0"/>
                        </a:rPr>
                        <a:t>-</a:t>
                      </a:r>
                      <a:r>
                        <a:rPr lang="en-US" sz="1050" b="0" kern="1200" smtClean="0">
                          <a:solidFill>
                            <a:schemeClr val="tx1"/>
                          </a:solidFill>
                          <a:effectLst/>
                          <a:latin typeface="+mn-lt"/>
                          <a:ea typeface="+mn-ea"/>
                          <a:cs typeface="Arial" panose="020B0604020202020204" pitchFamily="34" charset="0"/>
                        </a:rPr>
                        <a:t>&gt;</a:t>
                      </a:r>
                      <a:r>
                        <a:rPr lang="en-US" sz="1050" b="1" kern="1200" smtClean="0">
                          <a:solidFill>
                            <a:schemeClr val="tx1"/>
                          </a:solidFill>
                          <a:effectLst/>
                          <a:latin typeface="+mn-lt"/>
                          <a:ea typeface="+mn-ea"/>
                          <a:cs typeface="Arial" panose="020B0604020202020204" pitchFamily="34" charset="0"/>
                        </a:rPr>
                        <a:t>SA#95 (Mar. 2022)</a:t>
                      </a:r>
                      <a:endParaRPr lang="sv-SE" altLang="zh-CN" sz="1050" b="1"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Intel</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RAN3</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37928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1" kern="1200" dirty="0" smtClean="0">
                          <a:solidFill>
                            <a:schemeClr val="tx1"/>
                          </a:solidFill>
                          <a:effectLst/>
                          <a:latin typeface="+mn-lt"/>
                          <a:ea typeface="+mn-ea"/>
                          <a:cs typeface="+mn-cs"/>
                        </a:rPr>
                        <a:t>PACMAN</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mn-cs"/>
                        </a:rPr>
                        <a:t>Generic Plug and connect</a:t>
                      </a:r>
                      <a:endParaRPr lang="zh-CN" altLang="en-US"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zh-CN" alt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20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60%</a:t>
                      </a:r>
                      <a:r>
                        <a:rPr lang="en-US" altLang="zh-CN" sz="1050" b="0" kern="1200" smtClean="0">
                          <a:solidFill>
                            <a:schemeClr val="tx1"/>
                          </a:solidFill>
                          <a:effectLst/>
                          <a:latin typeface="+mn-lt"/>
                          <a:ea typeface="+mn-ea"/>
                          <a:cs typeface="Arial" panose="020B0604020202020204" pitchFamily="34" charset="0"/>
                        </a:rPr>
                        <a:t>-&gt;70%</a:t>
                      </a: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TS 28.313/28.314/28.315/28.316</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SP-210260</a:t>
                      </a:r>
                      <a:endParaRPr lang="en-US" sz="1050" kern="1200" dirty="0">
                        <a:solidFill>
                          <a:schemeClr val="dk1"/>
                        </a:solidFill>
                        <a:effectLst/>
                        <a:latin typeface="+mn-lt"/>
                        <a:ea typeface="+mn-ea"/>
                        <a:cs typeface="+mn-cs"/>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mn-cs"/>
                        </a:rPr>
                        <a:t>SA#96 (June </a:t>
                      </a:r>
                      <a:r>
                        <a:rPr lang="sv-SE" altLang="zh-CN" sz="1050" b="0" kern="1200" smtClean="0">
                          <a:solidFill>
                            <a:schemeClr val="dk1"/>
                          </a:solidFill>
                          <a:effectLst/>
                          <a:latin typeface="+mn-lt"/>
                          <a:ea typeface="+mn-ea"/>
                          <a:cs typeface="+mn-cs"/>
                        </a:rPr>
                        <a:t>2022)</a:t>
                      </a:r>
                      <a:r>
                        <a:rPr lang="en-GB" altLang="zh-CN" sz="1050" b="0" kern="1200" smtClean="0">
                          <a:solidFill>
                            <a:schemeClr val="tx1"/>
                          </a:solidFill>
                          <a:effectLst/>
                          <a:latin typeface="+mn-lt"/>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smtClean="0">
                          <a:solidFill>
                            <a:schemeClr val="tx1"/>
                          </a:solidFill>
                          <a:effectLst/>
                          <a:latin typeface="+mn-lt"/>
                          <a:ea typeface="+mn-ea"/>
                          <a:cs typeface="Arial" panose="020B0604020202020204" pitchFamily="34" charset="0"/>
                        </a:rPr>
                        <a:t>-</a:t>
                      </a:r>
                      <a:r>
                        <a:rPr lang="en-US" altLang="zh-CN" sz="1050" b="0" kern="1200" smtClean="0">
                          <a:solidFill>
                            <a:schemeClr val="tx1"/>
                          </a:solidFill>
                          <a:effectLst/>
                          <a:latin typeface="+mn-lt"/>
                          <a:ea typeface="+mn-ea"/>
                          <a:cs typeface="Arial" panose="020B0604020202020204" pitchFamily="34" charset="0"/>
                        </a:rPr>
                        <a:t>&gt;</a:t>
                      </a:r>
                      <a:r>
                        <a:rPr lang="en-US" altLang="zh-CN" sz="1050" b="1" kern="1200" smtClean="0">
                          <a:solidFill>
                            <a:schemeClr val="tx1"/>
                          </a:solidFill>
                          <a:effectLst/>
                          <a:latin typeface="+mn-lt"/>
                          <a:ea typeface="+mn-ea"/>
                          <a:cs typeface="Arial" panose="020B0604020202020204" pitchFamily="34" charset="0"/>
                        </a:rPr>
                        <a:t>SA#95 (Mar. 2022)</a:t>
                      </a:r>
                      <a:endParaRPr lang="sv-SE" altLang="zh-CN" sz="1050" b="1"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Ericsson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32951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a:solidFill>
                            <a:schemeClr val="tx1"/>
                          </a:solidFill>
                          <a:effectLst/>
                          <a:latin typeface="+mn-lt"/>
                          <a:ea typeface="+mn-ea"/>
                          <a:cs typeface="+mn-cs"/>
                        </a:rPr>
                        <a:t>E_HOO</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effectLst/>
                          <a:latin typeface="+mn-lt"/>
                          <a:ea typeface="+mn-ea"/>
                          <a:cs typeface="+mn-cs"/>
                        </a:rPr>
                        <a:t>Enhancement of Handover Optimization</a:t>
                      </a:r>
                      <a:endParaRPr 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30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40%-&gt;90%</a:t>
                      </a:r>
                      <a:endParaRPr lang="sv-SE" altLang="zh-CN"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TS28.552/28.313/28.541</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SP-200466</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b="0" kern="1200" dirty="0" smtClean="0">
                          <a:solidFill>
                            <a:schemeClr val="dk1"/>
                          </a:solidFill>
                          <a:effectLst/>
                          <a:latin typeface="+mn-lt"/>
                          <a:ea typeface="+mn-ea"/>
                          <a:cs typeface="+mn-cs"/>
                        </a:rPr>
                        <a:t>SA#95 (Mar. 2022)</a:t>
                      </a:r>
                      <a:endParaRPr lang="sv-SE" altLang="zh-CN" sz="1050" b="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Ericsson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smtClean="0">
                          <a:solidFill>
                            <a:schemeClr val="dk1"/>
                          </a:solidFill>
                          <a:effectLst/>
                          <a:latin typeface="+mn-lt"/>
                          <a:ea typeface="+mn-ea"/>
                          <a:cs typeface="+mn-cs"/>
                        </a:rPr>
                        <a:t>RAN3</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251976">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a:solidFill>
                            <a:schemeClr val="tx1"/>
                          </a:solidFill>
                          <a:effectLst/>
                          <a:latin typeface="+mn-lt"/>
                          <a:ea typeface="+mn-ea"/>
                          <a:cs typeface="+mn-cs"/>
                        </a:rPr>
                        <a:t>EE5GPLUS</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kern="1200" dirty="0">
                          <a:solidFill>
                            <a:schemeClr val="dk1"/>
                          </a:solidFill>
                          <a:effectLst/>
                          <a:latin typeface="+mn-lt"/>
                          <a:ea typeface="+mn-ea"/>
                          <a:cs typeface="+mn-cs"/>
                        </a:rPr>
                        <a:t>Enhancements on EE for 5G networks</a:t>
                      </a:r>
                      <a:endParaRPr 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70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90%-&gt;100%</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TS28.310/28.552/28.554/28.541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SP-200188</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dk1"/>
                          </a:solidFill>
                          <a:effectLst/>
                          <a:latin typeface="+mn-lt"/>
                          <a:ea typeface="+mn-ea"/>
                          <a:cs typeface="+mn-cs"/>
                        </a:rPr>
                        <a:t>SA#94 (Dec. 2021)</a:t>
                      </a:r>
                      <a:endParaRPr lang="sv-SE" altLang="zh-CN" sz="1050" b="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Orange</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SA2/RAN2/RAN3/ETSI EE/ITU-T/GSMA</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Energy saving</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251976">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smtClean="0">
                          <a:solidFill>
                            <a:schemeClr val="tx1"/>
                          </a:solidFill>
                          <a:effectLst/>
                          <a:latin typeface="+mn-lt"/>
                          <a:ea typeface="+mn-ea"/>
                          <a:cs typeface="+mn-cs"/>
                        </a:rPr>
                        <a:t>5GD</a:t>
                      </a:r>
                      <a:r>
                        <a:rPr lang="en-US" altLang="zh-CN" sz="1050" b="1" kern="1200" dirty="0" smtClean="0">
                          <a:solidFill>
                            <a:schemeClr val="tx1"/>
                          </a:solidFill>
                          <a:effectLst/>
                          <a:latin typeface="+mn-lt"/>
                          <a:ea typeface="+mn-ea"/>
                          <a:cs typeface="+mn-cs"/>
                        </a:rPr>
                        <a:t>MS</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kern="1200" dirty="0">
                          <a:solidFill>
                            <a:schemeClr val="dk1"/>
                          </a:solidFill>
                          <a:effectLst/>
                          <a:latin typeface="+mn-lt"/>
                          <a:ea typeface="+mn-ea"/>
                          <a:cs typeface="+mn-cs"/>
                        </a:rPr>
                        <a:t>Discovery of management services in 5G  </a:t>
                      </a:r>
                      <a:endParaRPr 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80%-&gt;90%-&gt;95%</a:t>
                      </a: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TS 28.533/28.532/531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SP-181072</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SA#95 (Mar. 2022)</a:t>
                      </a:r>
                      <a:endParaRPr lang="sv-SE" altLang="zh-CN" sz="1050" b="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Huawei</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Service based discovery</a:t>
                      </a:r>
                    </a:p>
                  </a:txBody>
                  <a:tcPr marL="68580" marR="68580" marT="0" marB="0" anchor="ctr">
                    <a:solidFill>
                      <a:schemeClr val="tx2">
                        <a:lumMod val="20000"/>
                        <a:lumOff val="80000"/>
                      </a:schemeClr>
                    </a:solidFill>
                  </a:tcPr>
                </a:tc>
              </a:tr>
            </a:tbl>
          </a:graphicData>
        </a:graphic>
      </p:graphicFrame>
      <p:sp>
        <p:nvSpPr>
          <p:cNvPr id="6" name="矩形 5"/>
          <p:cNvSpPr/>
          <p:nvPr/>
        </p:nvSpPr>
        <p:spPr>
          <a:xfrm>
            <a:off x="205571" y="3661999"/>
            <a:ext cx="5342643" cy="2677656"/>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mn-lt"/>
                <a:cs typeface="Arial" charset="0"/>
              </a:rPr>
              <a:t>eSON_5G</a:t>
            </a:r>
            <a:r>
              <a:rPr lang="en-US" altLang="zh-CN" sz="1200" b="1" smtClean="0">
                <a:solidFill>
                  <a:prstClr val="black"/>
                </a:solidFill>
                <a:latin typeface="+mn-lt"/>
                <a:cs typeface="Arial" charset="0"/>
              </a:rPr>
              <a:t>: </a:t>
            </a:r>
            <a:r>
              <a:rPr lang="en-US" altLang="zh-CN" sz="1200" smtClean="0">
                <a:solidFill>
                  <a:prstClr val="black"/>
                </a:solidFill>
                <a:latin typeface="+mn-lt"/>
                <a:cs typeface="Arial" charset="0"/>
              </a:rPr>
              <a:t>The </a:t>
            </a:r>
            <a:r>
              <a:rPr lang="en-US" altLang="zh-CN" sz="1200">
                <a:solidFill>
                  <a:prstClr val="black"/>
                </a:solidFill>
                <a:latin typeface="+mn-lt"/>
                <a:cs typeface="Arial" charset="0"/>
              </a:rPr>
              <a:t>group agreed CRs to add C-SON CCO control information and beam specific handover counters to MRO, and the conversion of draft CR for LBO SON function to CR. The main issue remain open has to do with how to notify consumers for actions taken by SON functions.</a:t>
            </a:r>
            <a:endParaRPr lang="en-US" altLang="zh-CN" sz="1200" b="1" dirty="0" smtClean="0">
              <a:solidFill>
                <a:prstClr val="black"/>
              </a:solidFill>
              <a:latin typeface="+mn-lt"/>
              <a:cs typeface="Arial" charset="0"/>
            </a:endParaRPr>
          </a:p>
          <a:p>
            <a:pPr defTabSz="1219170" eaLnBrk="1" fontAlgn="auto" hangingPunct="1">
              <a:spcBef>
                <a:spcPts val="0"/>
              </a:spcBef>
              <a:spcAft>
                <a:spcPts val="0"/>
              </a:spcAft>
              <a:defRPr/>
            </a:pPr>
            <a:endParaRPr lang="en-US" altLang="zh-CN" sz="1200" b="1" smtClean="0">
              <a:solidFill>
                <a:prstClr val="black"/>
              </a:solidFill>
              <a:latin typeface="+mn-lt"/>
              <a:cs typeface="Arial" charset="0"/>
            </a:endParaRPr>
          </a:p>
          <a:p>
            <a:pPr defTabSz="1219170" eaLnBrk="1" fontAlgn="auto" hangingPunct="1">
              <a:spcBef>
                <a:spcPts val="0"/>
              </a:spcBef>
              <a:spcAft>
                <a:spcPts val="0"/>
              </a:spcAft>
              <a:defRPr/>
            </a:pPr>
            <a:r>
              <a:rPr lang="en-US" altLang="zh-CN" sz="1200" b="1" smtClean="0">
                <a:solidFill>
                  <a:prstClr val="black"/>
                </a:solidFill>
                <a:latin typeface="+mn-lt"/>
                <a:cs typeface="Arial" charset="0"/>
              </a:rPr>
              <a:t>EE5GPLUS</a:t>
            </a:r>
            <a:r>
              <a:rPr lang="en-US" altLang="zh-CN" sz="1200" b="1">
                <a:solidFill>
                  <a:prstClr val="black"/>
                </a:solidFill>
                <a:latin typeface="+mn-lt"/>
                <a:cs typeface="Arial" charset="0"/>
              </a:rPr>
              <a:t>: </a:t>
            </a:r>
            <a:endParaRPr lang="en-US" altLang="zh-CN" sz="1200">
              <a:solidFill>
                <a:prstClr val="black"/>
              </a:solidFill>
              <a:latin typeface="+mn-lt"/>
              <a:cs typeface="Arial" charset="0"/>
            </a:endParaRP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A </a:t>
            </a:r>
            <a:r>
              <a:rPr lang="en-US" altLang="zh-CN" sz="1200">
                <a:solidFill>
                  <a:prstClr val="black"/>
                </a:solidFill>
                <a:latin typeface="+mn-lt"/>
                <a:cs typeface="Arial" charset="0"/>
              </a:rPr>
              <a:t>Rel-17 CR (Energy Efficiency of the 5GC based on the useful output of 5GC user plane) to TS 28.554 has been agreed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The </a:t>
            </a:r>
            <a:r>
              <a:rPr lang="en-US" altLang="zh-CN" sz="1200">
                <a:solidFill>
                  <a:prstClr val="black"/>
                </a:solidFill>
                <a:latin typeface="+mn-lt"/>
                <a:cs typeface="Arial" charset="0"/>
              </a:rPr>
              <a:t>WID has been revised to reflect what has really been achieved during </a:t>
            </a:r>
            <a:r>
              <a:rPr lang="en-US" altLang="zh-CN" sz="1200" smtClean="0">
                <a:solidFill>
                  <a:prstClr val="black"/>
                </a:solidFill>
                <a:latin typeface="+mn-lt"/>
                <a:cs typeface="Arial" charset="0"/>
              </a:rPr>
              <a:t>Rel-17</a:t>
            </a:r>
          </a:p>
          <a:p>
            <a:pPr marL="171450" indent="-171450" defTabSz="1219170" eaLnBrk="1" fontAlgn="auto" hangingPunct="1">
              <a:spcBef>
                <a:spcPts val="0"/>
              </a:spcBef>
              <a:spcAft>
                <a:spcPts val="0"/>
              </a:spcAft>
              <a:buFont typeface="Wingdings" panose="05000000000000000000" pitchFamily="2" charset="2"/>
              <a:buChar char="Ø"/>
              <a:defRPr/>
            </a:pPr>
            <a:endParaRPr lang="en-US" altLang="zh-CN" sz="1200">
              <a:solidFill>
                <a:prstClr val="black"/>
              </a:solidFill>
              <a:latin typeface="+mn-lt"/>
              <a:cs typeface="Arial" charset="0"/>
            </a:endParaRPr>
          </a:p>
          <a:p>
            <a:pPr lvl="0" defTabSz="1219170" eaLnBrk="1" fontAlgn="auto" hangingPunct="1">
              <a:spcBef>
                <a:spcPts val="0"/>
              </a:spcBef>
              <a:spcAft>
                <a:spcPts val="0"/>
              </a:spcAft>
              <a:defRPr/>
            </a:pPr>
            <a:r>
              <a:rPr lang="en-US" altLang="zh-CN" sz="1200" b="1">
                <a:solidFill>
                  <a:prstClr val="black"/>
                </a:solidFill>
                <a:latin typeface="+mn-lt"/>
                <a:cs typeface="Arial" charset="0"/>
              </a:rPr>
              <a:t>PACMAN: </a:t>
            </a:r>
            <a:r>
              <a:rPr lang="en-US" altLang="zh-CN" sz="1200">
                <a:solidFill>
                  <a:prstClr val="black"/>
                </a:solidFill>
                <a:latin typeface="+mn-lt"/>
                <a:cs typeface="Arial" charset="0"/>
              </a:rPr>
              <a:t>the following contributions were approved</a:t>
            </a:r>
            <a:r>
              <a:rPr lang="en-US" altLang="zh-CN" sz="1200" b="1">
                <a:solidFill>
                  <a:prstClr val="black"/>
                </a:solidFill>
                <a:latin typeface="+mn-lt"/>
                <a:cs typeface="Arial" charset="0"/>
              </a:rPr>
              <a:t>.</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a:solidFill>
                  <a:prstClr val="black"/>
                </a:solidFill>
                <a:latin typeface="+mn-lt"/>
                <a:cs typeface="Arial" charset="0"/>
              </a:rPr>
              <a:t>Both TS 28.314 and TS 28.315 are completed.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PnC </a:t>
            </a:r>
            <a:r>
              <a:rPr lang="en-US" altLang="zh-CN" sz="1200">
                <a:solidFill>
                  <a:prstClr val="black"/>
                </a:solidFill>
                <a:latin typeface="+mn-lt"/>
                <a:cs typeface="Arial" charset="0"/>
              </a:rPr>
              <a:t>Concepts and Requirements, procedure minor updates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a:solidFill>
                  <a:prstClr val="black"/>
                </a:solidFill>
                <a:latin typeface="+mn-lt"/>
                <a:cs typeface="Arial" charset="0"/>
              </a:rPr>
              <a:t>28.316 PnC Data formats - DHCP </a:t>
            </a:r>
            <a:r>
              <a:rPr lang="en-US" altLang="zh-CN" sz="1200" smtClean="0">
                <a:solidFill>
                  <a:prstClr val="black"/>
                </a:solidFill>
                <a:latin typeface="+mn-lt"/>
                <a:cs typeface="Arial" charset="0"/>
              </a:rPr>
              <a:t>Request</a:t>
            </a:r>
            <a:endParaRPr lang="en-US" altLang="zh-CN" sz="1200" dirty="0">
              <a:solidFill>
                <a:prstClr val="black"/>
              </a:solidFill>
              <a:latin typeface="+mn-lt"/>
              <a:cs typeface="Arial" charset="0"/>
            </a:endParaRPr>
          </a:p>
        </p:txBody>
      </p:sp>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WI eSON_5G/PACMAN/E_HOO/EE5GPLUS/5GDMS</a:t>
            </a:r>
            <a:endParaRPr lang="sv-SE" sz="3200" kern="0" dirty="0"/>
          </a:p>
        </p:txBody>
      </p:sp>
      <p:sp>
        <p:nvSpPr>
          <p:cNvPr id="4" name="矩形 3"/>
          <p:cNvSpPr/>
          <p:nvPr/>
        </p:nvSpPr>
        <p:spPr>
          <a:xfrm>
            <a:off x="5695933" y="3661999"/>
            <a:ext cx="6043745" cy="2308324"/>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mn-lt"/>
                <a:cs typeface="Arial" charset="0"/>
              </a:rPr>
              <a:t>E_HOO:</a:t>
            </a:r>
            <a:r>
              <a:rPr lang="en-US" altLang="zh-CN" sz="1200" dirty="0">
                <a:solidFill>
                  <a:prstClr val="black"/>
                </a:solidFill>
                <a:latin typeface="+mn-lt"/>
                <a:cs typeface="Arial" charset="0"/>
              </a:rPr>
              <a:t> </a:t>
            </a:r>
            <a:endParaRPr lang="en-US" altLang="zh-CN" sz="1200" dirty="0" smtClean="0">
              <a:solidFill>
                <a:prstClr val="black"/>
              </a:solidFill>
              <a:latin typeface="+mn-lt"/>
              <a:cs typeface="Arial" charset="0"/>
            </a:endParaRP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mn-lt"/>
                <a:cs typeface="Arial" charset="0"/>
              </a:rPr>
              <a:t>Most </a:t>
            </a:r>
            <a:r>
              <a:rPr lang="en-US" altLang="zh-CN" sz="1200" dirty="0">
                <a:solidFill>
                  <a:prstClr val="black"/>
                </a:solidFill>
                <a:latin typeface="+mn-lt"/>
                <a:cs typeface="Arial" charset="0"/>
              </a:rPr>
              <a:t>of Stage 1 is agreed, only two clauses not agreed this meeting. They need to be contributed to next meeting, which is the last for the WI.</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mn-lt"/>
                <a:cs typeface="Arial" charset="0"/>
              </a:rPr>
              <a:t>Stage </a:t>
            </a:r>
            <a:r>
              <a:rPr lang="en-US" altLang="zh-CN" sz="1200" dirty="0">
                <a:solidFill>
                  <a:prstClr val="black"/>
                </a:solidFill>
                <a:latin typeface="+mn-lt"/>
                <a:cs typeface="Arial" charset="0"/>
              </a:rPr>
              <a:t>1 is collected in a Draft CR, which needs to be converted to a proper CR for next meeting.</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mn-lt"/>
                <a:cs typeface="Arial" charset="0"/>
              </a:rPr>
              <a:t>Stage </a:t>
            </a:r>
            <a:r>
              <a:rPr lang="en-US" altLang="zh-CN" sz="1200" dirty="0">
                <a:solidFill>
                  <a:prstClr val="black"/>
                </a:solidFill>
                <a:latin typeface="+mn-lt"/>
                <a:cs typeface="Arial" charset="0"/>
              </a:rPr>
              <a:t>2 and 3 finished.</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mn-lt"/>
                <a:cs typeface="Arial" charset="0"/>
              </a:rPr>
              <a:t>Measurements </a:t>
            </a:r>
            <a:r>
              <a:rPr lang="en-US" altLang="zh-CN" sz="1200" dirty="0">
                <a:solidFill>
                  <a:prstClr val="black"/>
                </a:solidFill>
                <a:latin typeface="+mn-lt"/>
                <a:cs typeface="Arial" charset="0"/>
              </a:rPr>
              <a:t>finished.</a:t>
            </a:r>
          </a:p>
          <a:p>
            <a:pPr defTabSz="1219170" eaLnBrk="1" fontAlgn="auto" hangingPunct="1">
              <a:spcBef>
                <a:spcPts val="0"/>
              </a:spcBef>
              <a:spcAft>
                <a:spcPts val="0"/>
              </a:spcAft>
              <a:defRPr/>
            </a:pPr>
            <a:endParaRPr lang="en-US" altLang="zh-CN" sz="1200" b="1" dirty="0" smtClean="0">
              <a:solidFill>
                <a:prstClr val="black"/>
              </a:solidFill>
              <a:latin typeface="+mn-lt"/>
              <a:cs typeface="Arial" charset="0"/>
            </a:endParaRPr>
          </a:p>
          <a:p>
            <a:pPr defTabSz="1219170" eaLnBrk="1" fontAlgn="auto" hangingPunct="1">
              <a:spcBef>
                <a:spcPts val="0"/>
              </a:spcBef>
              <a:spcAft>
                <a:spcPts val="0"/>
              </a:spcAft>
              <a:defRPr/>
            </a:pPr>
            <a:r>
              <a:rPr lang="en-US" altLang="zh-CN" sz="1200" b="1" dirty="0" smtClean="0">
                <a:solidFill>
                  <a:prstClr val="black"/>
                </a:solidFill>
                <a:latin typeface="+mn-lt"/>
                <a:cs typeface="Arial" charset="0"/>
              </a:rPr>
              <a:t>5GDMS:</a:t>
            </a:r>
          </a:p>
          <a:p>
            <a:pPr marL="285750" indent="-2857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srgbClr val="0000FF"/>
                </a:solidFill>
                <a:latin typeface="+mn-lt"/>
                <a:cs typeface="Arial" charset="0"/>
              </a:rPr>
              <a:t>Error </a:t>
            </a:r>
            <a:r>
              <a:rPr lang="en-US" altLang="zh-CN" sz="1200" dirty="0">
                <a:solidFill>
                  <a:srgbClr val="0000FF"/>
                </a:solidFill>
                <a:latin typeface="+mn-lt"/>
                <a:cs typeface="Arial" charset="0"/>
              </a:rPr>
              <a:t>in YANG solution set is corrected.</a:t>
            </a:r>
          </a:p>
          <a:p>
            <a:pPr marL="285750" indent="-2857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srgbClr val="0000FF"/>
                </a:solidFill>
                <a:latin typeface="+mn-lt"/>
                <a:cs typeface="Arial" charset="0"/>
              </a:rPr>
              <a:t>A </a:t>
            </a:r>
            <a:r>
              <a:rPr lang="en-US" altLang="zh-CN" sz="1200" dirty="0">
                <a:solidFill>
                  <a:srgbClr val="0000FF"/>
                </a:solidFill>
                <a:latin typeface="+mn-lt"/>
                <a:cs typeface="Arial" charset="0"/>
              </a:rPr>
              <a:t>solution for discovery of managed entities was discussed, but agreement could not be reached.</a:t>
            </a:r>
            <a:endParaRPr lang="en-US" altLang="zh-CN" sz="1200" dirty="0">
              <a:solidFill>
                <a:srgbClr val="0000FF"/>
              </a:solidFill>
              <a:latin typeface="+mn-lt"/>
              <a:cs typeface="Arial" charset="0"/>
            </a:endParaRPr>
          </a:p>
        </p:txBody>
      </p:sp>
    </p:spTree>
    <p:extLst>
      <p:ext uri="{BB962C8B-B14F-4D97-AF65-F5344CB8AC3E}">
        <p14:creationId xmlns:p14="http://schemas.microsoft.com/office/powerpoint/2010/main" val="1898283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05573" y="3598962"/>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758019524"/>
              </p:ext>
            </p:extLst>
          </p:nvPr>
        </p:nvGraphicFramePr>
        <p:xfrm>
          <a:off x="205572" y="1014738"/>
          <a:ext cx="11681825" cy="2586351"/>
        </p:xfrm>
        <a:graphic>
          <a:graphicData uri="http://schemas.openxmlformats.org/drawingml/2006/table">
            <a:tbl>
              <a:tblPr firstRow="1" bandRow="1">
                <a:tableStyleId>{5C22544A-7EE6-4342-B048-85BDC9FD1C3A}</a:tableStyleId>
              </a:tblPr>
              <a:tblGrid>
                <a:gridCol w="888236"/>
                <a:gridCol w="1830367"/>
                <a:gridCol w="1524000"/>
                <a:gridCol w="2174243"/>
                <a:gridCol w="1007795"/>
                <a:gridCol w="1461649"/>
                <a:gridCol w="771207"/>
                <a:gridCol w="1153299"/>
                <a:gridCol w="871029"/>
              </a:tblGrid>
              <a:tr h="337665">
                <a:tc>
                  <a:txBody>
                    <a:bodyPr/>
                    <a:lstStyle/>
                    <a:p>
                      <a:pPr algn="ctr">
                        <a:spcAft>
                          <a:spcPts val="0"/>
                        </a:spcAft>
                      </a:pPr>
                      <a:r>
                        <a:rPr lang="en-GB" sz="1200" b="1" kern="1200" dirty="0">
                          <a:solidFill>
                            <a:schemeClr val="lt1"/>
                          </a:solidFill>
                          <a:latin typeface="+mn-lt"/>
                          <a:ea typeface="+mn-ea"/>
                          <a:cs typeface="+mn-cs"/>
                        </a:rPr>
                        <a:t>WI code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mn-cs"/>
                        </a:rPr>
                        <a:t>WI Title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rPr>
                        <a:t>Completion</a:t>
                      </a:r>
                      <a:r>
                        <a:rPr lang="sv-SE" sz="1200" dirty="0">
                          <a:latin typeface="+mn-lt"/>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rPr>
                        <a:t>Tdoc</a:t>
                      </a:r>
                      <a:r>
                        <a:rPr lang="en-US" altLang="zh-CN" sz="1200" dirty="0">
                          <a:latin typeface="+mn-lt"/>
                        </a:rPr>
                        <a:t> reference</a:t>
                      </a:r>
                      <a:endParaRPr lang="sv-SE" sz="1200" dirty="0">
                        <a:latin typeface="+mn-lt"/>
                      </a:endParaRPr>
                    </a:p>
                  </a:txBody>
                  <a:tcPr anchor="ctr">
                    <a:solidFill>
                      <a:srgbClr val="92D050"/>
                    </a:solidFill>
                  </a:tcPr>
                </a:tc>
                <a:tc>
                  <a:txBody>
                    <a:bodyPr/>
                    <a:lstStyle/>
                    <a:p>
                      <a:pPr algn="ctr"/>
                      <a:r>
                        <a:rPr lang="sv-SE" sz="1200" dirty="0">
                          <a:latin typeface="+mn-lt"/>
                        </a:rPr>
                        <a:t>Target date</a:t>
                      </a:r>
                    </a:p>
                  </a:txBody>
                  <a:tcPr anchor="ctr">
                    <a:solidFill>
                      <a:srgbClr val="92D050"/>
                    </a:solidFill>
                  </a:tcPr>
                </a:tc>
                <a:tc>
                  <a:txBody>
                    <a:bodyPr/>
                    <a:lstStyle/>
                    <a:p>
                      <a:pPr algn="ctr"/>
                      <a:r>
                        <a:rPr lang="sv-SE" sz="1200" dirty="0">
                          <a:latin typeface="+mn-lt"/>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rPr>
                        <a:t>Related</a:t>
                      </a:r>
                      <a:r>
                        <a:rPr lang="sv-SE" altLang="zh-CN" sz="1200" baseline="0" dirty="0">
                          <a:latin typeface="+mn-lt"/>
                        </a:rPr>
                        <a:t> groups</a:t>
                      </a:r>
                      <a:endParaRPr lang="sv-SE" sz="1200" dirty="0">
                        <a:latin typeface="+mn-lt"/>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rPr>
                        <a:t>Related</a:t>
                      </a:r>
                      <a:r>
                        <a:rPr lang="sv-SE" sz="1200" baseline="0" dirty="0">
                          <a:latin typeface="+mn-lt"/>
                        </a:rPr>
                        <a:t> </a:t>
                      </a:r>
                      <a:r>
                        <a:rPr lang="en-US" altLang="zh-CN" sz="1200" dirty="0">
                          <a:latin typeface="+mn-lt"/>
                        </a:rPr>
                        <a:t>topic</a:t>
                      </a:r>
                      <a:endParaRPr lang="sv-SE" sz="1200" dirty="0">
                        <a:latin typeface="+mn-lt"/>
                      </a:endParaRPr>
                    </a:p>
                  </a:txBody>
                  <a:tcPr anchor="ctr">
                    <a:solidFill>
                      <a:srgbClr val="92D050"/>
                    </a:solidFill>
                  </a:tcPr>
                </a:tc>
              </a:tr>
              <a:tr h="407031">
                <a:tc>
                  <a:txBody>
                    <a:bodyPr/>
                    <a:lstStyle/>
                    <a:p>
                      <a:pPr algn="ctr">
                        <a:spcAft>
                          <a:spcPts val="0"/>
                        </a:spcAft>
                      </a:pPr>
                      <a:r>
                        <a:rPr lang="en-GB" sz="1200" b="1" dirty="0">
                          <a:solidFill>
                            <a:schemeClr val="tx1"/>
                          </a:solidFill>
                          <a:effectLst/>
                          <a:latin typeface="+mn-lt"/>
                          <a:ea typeface="宋体" panose="02010600030101010101" pitchFamily="2" charset="-122"/>
                        </a:rPr>
                        <a:t>OAM_NPN</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GB" sz="1200">
                          <a:solidFill>
                            <a:srgbClr val="000000"/>
                          </a:solidFill>
                          <a:effectLst/>
                          <a:latin typeface="+mn-lt"/>
                          <a:ea typeface="宋体" panose="02010600030101010101" pitchFamily="2" charset="-122"/>
                        </a:rPr>
                        <a:t>Management of non-public networks</a:t>
                      </a:r>
                      <a:endParaRPr lang="zh-CN" sz="120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80%-&gt;85%</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TS28.557/</a:t>
                      </a:r>
                      <a:r>
                        <a:rPr lang="sv-SE" altLang="zh-CN" sz="1050" kern="1200" smtClean="0">
                          <a:solidFill>
                            <a:schemeClr val="dk1"/>
                          </a:solidFill>
                          <a:effectLst/>
                          <a:latin typeface="+mn-lt"/>
                          <a:ea typeface="+mn-ea"/>
                          <a:cs typeface="+mn-cs"/>
                        </a:rPr>
                        <a:t>28.541/28.531/28.533/28.552/28.554</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SP-200189</a:t>
                      </a:r>
                      <a:endParaRPr lang="en-US" sz="1050" kern="1200" dirty="0">
                        <a:solidFill>
                          <a:schemeClr val="dk1"/>
                        </a:solidFill>
                        <a:effectLst/>
                        <a:latin typeface="+mn-lt"/>
                        <a:ea typeface="+mn-ea"/>
                        <a:cs typeface="+mn-cs"/>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SA#94 (Dec. </a:t>
                      </a:r>
                      <a:r>
                        <a:rPr lang="en-GB" altLang="zh-CN"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-&gt;SA#95 (Mar. 2022)</a:t>
                      </a:r>
                      <a:endParaRPr lang="sv-SE" altLang="zh-CN" sz="105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Huawei</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SA2/RAN3</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NPN</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515135">
                <a:tc>
                  <a:txBody>
                    <a:bodyPr/>
                    <a:lstStyle/>
                    <a:p>
                      <a:pPr algn="ctr">
                        <a:spcAft>
                          <a:spcPts val="0"/>
                        </a:spcAft>
                      </a:pPr>
                      <a:r>
                        <a:rPr lang="en-GB" sz="1200" b="1" dirty="0">
                          <a:solidFill>
                            <a:schemeClr val="tx1"/>
                          </a:solidFill>
                          <a:effectLst/>
                          <a:latin typeface="+mn-lt"/>
                          <a:ea typeface="宋体" panose="02010600030101010101" pitchFamily="2" charset="-122"/>
                        </a:rPr>
                        <a:t>EMA5SLA</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GB" sz="1200">
                          <a:solidFill>
                            <a:srgbClr val="000000"/>
                          </a:solidFill>
                          <a:effectLst/>
                          <a:latin typeface="+mn-lt"/>
                          <a:ea typeface="宋体" panose="02010600030101010101" pitchFamily="2" charset="-122"/>
                        </a:rPr>
                        <a:t>Enhancement on Management Aspects of 5G Service-Level Agreement</a:t>
                      </a:r>
                      <a:endParaRPr lang="zh-CN" sz="120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75%-&gt;85%</a:t>
                      </a:r>
                      <a:endParaRPr lang="sv-SE" altLang="zh-CN" sz="1050" b="0" kern="1200" dirty="0" smtClean="0">
                        <a:solidFill>
                          <a:schemeClr val="tx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TS28.531/28.541</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SP-200190</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smtClean="0">
                          <a:solidFill>
                            <a:schemeClr val="tx1"/>
                          </a:solidFill>
                          <a:effectLst/>
                          <a:latin typeface="+mn-lt"/>
                          <a:ea typeface="+mn-ea"/>
                          <a:cs typeface="Arial" panose="020B0604020202020204" pitchFamily="34" charset="0"/>
                        </a:rPr>
                        <a:t>SA#94 </a:t>
                      </a:r>
                      <a:r>
                        <a:rPr lang="en-GB" sz="1050" b="0" kern="1200" dirty="0" smtClean="0">
                          <a:solidFill>
                            <a:schemeClr val="tx1"/>
                          </a:solidFill>
                          <a:effectLst/>
                          <a:latin typeface="+mn-lt"/>
                          <a:ea typeface="+mn-ea"/>
                          <a:cs typeface="Arial" panose="020B0604020202020204" pitchFamily="34" charset="0"/>
                        </a:rPr>
                        <a:t>(Dec. </a:t>
                      </a:r>
                      <a:r>
                        <a:rPr lang="en-GB" sz="1050" b="0" kern="1200" smtClean="0">
                          <a:solidFill>
                            <a:schemeClr val="tx1"/>
                          </a:solidFill>
                          <a:effectLst/>
                          <a:latin typeface="+mn-lt"/>
                          <a:ea typeface="+mn-ea"/>
                          <a:cs typeface="Arial" panose="020B0604020202020204" pitchFamily="34" charset="0"/>
                        </a:rPr>
                        <a:t>2021)</a:t>
                      </a:r>
                      <a:r>
                        <a:rPr lang="sv-SE" altLang="zh-CN" sz="1050" b="1" kern="1200" smtClean="0">
                          <a:solidFill>
                            <a:schemeClr val="dk1"/>
                          </a:solidFill>
                          <a:effectLst/>
                          <a:latin typeface="+mn-lt"/>
                          <a:ea typeface="SimSun" panose="02010600030101010101" pitchFamily="2" charset="-122"/>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-&gt;SA#95 (Mar.2022)</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05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China Mobile</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smtClean="0">
                          <a:solidFill>
                            <a:schemeClr val="tx1"/>
                          </a:solidFill>
                          <a:effectLst/>
                          <a:latin typeface="+mn-lt"/>
                          <a:ea typeface="+mn-ea"/>
                          <a:cs typeface="Arial" panose="020B0604020202020204" pitchFamily="34" charset="0"/>
                        </a:rPr>
                        <a:t>SA2/RAN3</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SLA</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192405">
                <a:tc>
                  <a:txBody>
                    <a:bodyPr/>
                    <a:lstStyle/>
                    <a:p>
                      <a:pPr algn="ctr">
                        <a:spcAft>
                          <a:spcPts val="0"/>
                        </a:spcAft>
                      </a:pPr>
                      <a:r>
                        <a:rPr lang="en-GB" sz="1200" b="1" dirty="0" err="1">
                          <a:solidFill>
                            <a:schemeClr val="tx1"/>
                          </a:solidFill>
                          <a:effectLst/>
                          <a:latin typeface="+mn-lt"/>
                          <a:ea typeface="宋体" panose="02010600030101010101" pitchFamily="2" charset="-122"/>
                        </a:rPr>
                        <a:t>eMEMTANE</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US" sz="1200" dirty="0">
                          <a:solidFill>
                            <a:srgbClr val="000000"/>
                          </a:solidFill>
                          <a:effectLst/>
                          <a:latin typeface="+mn-lt"/>
                          <a:ea typeface="宋体" panose="02010600030101010101" pitchFamily="2" charset="-122"/>
                        </a:rPr>
                        <a:t>Management of the enhanced tenant concept</a:t>
                      </a:r>
                      <a:endParaRPr lang="zh-CN" sz="1200" dirty="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20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40%-&gt;45%</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SimSun" panose="02010600030101010101" pitchFamily="2" charset="-122"/>
                          <a:cs typeface="+mn-cs"/>
                        </a:rPr>
                        <a:t>TS28.531/28.532/28.533/28.541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SP-200463</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SA#94 (Dec. </a:t>
                      </a:r>
                      <a:r>
                        <a:rPr lang="en-GB" altLang="zh-CN"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-&gt;SA#95 (Mar.2022)</a:t>
                      </a:r>
                      <a:endParaRPr lang="sv-SE" altLang="zh-CN" sz="105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Huawei</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SA2</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Tenant</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r h="192405">
                <a:tc>
                  <a:txBody>
                    <a:bodyPr/>
                    <a:lstStyle/>
                    <a:p>
                      <a:pPr algn="ctr">
                        <a:spcAft>
                          <a:spcPts val="0"/>
                        </a:spcAft>
                      </a:pPr>
                      <a:r>
                        <a:rPr lang="en-US" altLang="zh-CN" sz="1200" b="1" dirty="0" smtClean="0">
                          <a:solidFill>
                            <a:schemeClr val="tx1"/>
                          </a:solidFill>
                          <a:effectLst/>
                          <a:latin typeface="+mn-lt"/>
                          <a:ea typeface="+mn-ea"/>
                        </a:rPr>
                        <a:t>MSAC</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US" altLang="zh-CN" sz="1200" dirty="0" smtClean="0">
                          <a:effectLst/>
                          <a:latin typeface="+mn-lt"/>
                          <a:ea typeface="+mn-ea"/>
                        </a:rPr>
                        <a:t>Access control for management service</a:t>
                      </a:r>
                      <a:endParaRPr lang="zh-CN" sz="1200" dirty="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0</a:t>
                      </a:r>
                      <a:r>
                        <a:rPr lang="en-US" altLang="zh-CN" sz="1050" kern="1200" dirty="0" smtClean="0">
                          <a:solidFill>
                            <a:schemeClr val="dk1"/>
                          </a:solidFill>
                          <a:effectLst/>
                          <a:latin typeface="+mn-lt"/>
                          <a:ea typeface="SimSun" panose="02010600030101010101" pitchFamily="2" charset="-122"/>
                          <a:cs typeface="+mn-cs"/>
                        </a:rPr>
                        <a:t>%-&gt;</a:t>
                      </a:r>
                      <a:r>
                        <a:rPr lang="sv-SE" sz="1050" kern="1200" smtClean="0">
                          <a:solidFill>
                            <a:schemeClr val="dk1"/>
                          </a:solidFill>
                          <a:effectLst/>
                          <a:latin typeface="+mn-lt"/>
                          <a:ea typeface="SimSun" panose="02010600030101010101" pitchFamily="2" charset="-122"/>
                          <a:cs typeface="+mn-cs"/>
                        </a:rPr>
                        <a:t>10%-&gt;50%</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SimSun" panose="02010600030101010101" pitchFamily="2" charset="-122"/>
                          <a:cs typeface="+mn-cs"/>
                        </a:rPr>
                        <a:t>TS28.533/28.622/28.623/28.532</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altLang="zh-CN" sz="1050" kern="1200" dirty="0" smtClean="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SP-210859</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SimSun" panose="02010600030101010101" pitchFamily="2" charset="-122"/>
                          <a:cs typeface="+mn-cs"/>
                        </a:rPr>
                        <a:t>SA#94 (Dec. </a:t>
                      </a:r>
                      <a:r>
                        <a:rPr lang="sv-SE" altLang="zh-CN" sz="1050" b="0" kern="1200" smtClean="0">
                          <a:solidFill>
                            <a:schemeClr val="dk1"/>
                          </a:solidFill>
                          <a:effectLst/>
                          <a:latin typeface="+mn-lt"/>
                          <a:ea typeface="SimSun" panose="02010600030101010101" pitchFamily="2" charset="-122"/>
                          <a:cs typeface="+mn-cs"/>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-&gt;SA#95 (Mar.2022)</a:t>
                      </a:r>
                      <a:endParaRPr lang="sv-SE" altLang="zh-CN" sz="1050" b="1"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Nokia</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SA3</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r h="192405">
                <a:tc>
                  <a:txBody>
                    <a:bodyPr/>
                    <a:lstStyle/>
                    <a:p>
                      <a:pPr algn="ctr">
                        <a:spcAft>
                          <a:spcPts val="0"/>
                        </a:spcAft>
                      </a:pPr>
                      <a:r>
                        <a:rPr lang="en-US" altLang="zh-CN" sz="1200" b="1" smtClean="0">
                          <a:solidFill>
                            <a:schemeClr val="tx1"/>
                          </a:solidFill>
                        </a:rPr>
                        <a:t>eNETSLICE_PRO</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US" altLang="zh-CN" sz="1200" smtClean="0">
                          <a:effectLst/>
                          <a:latin typeface="+mn-lt"/>
                          <a:ea typeface="+mn-ea"/>
                        </a:rPr>
                        <a:t>Network slice provisioning enhancement</a:t>
                      </a:r>
                      <a:endParaRPr lang="zh-CN" sz="1200" dirty="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0%-&gt;0</a:t>
                      </a:r>
                      <a:r>
                        <a:rPr lang="en-US" altLang="zh-CN" sz="1050" b="0" kern="1200" smtClean="0">
                          <a:solidFill>
                            <a:schemeClr val="tx1"/>
                          </a:solidFill>
                          <a:effectLst/>
                          <a:latin typeface="+mn-lt"/>
                          <a:ea typeface="+mn-ea"/>
                          <a:cs typeface="Arial" panose="020B0604020202020204" pitchFamily="34" charset="0"/>
                        </a:rPr>
                        <a:t>%</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SimSun" panose="02010600030101010101" pitchFamily="2" charset="-122"/>
                          <a:cs typeface="+mn-cs"/>
                        </a:rPr>
                        <a:t>TS 28.531/28.541</a:t>
                      </a:r>
                      <a:endParaRPr lang="en-US" altLang="zh-CN" sz="1050" kern="1200" dirty="0" smtClean="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S5-215497</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SA#95 (Mar. 2022)</a:t>
                      </a:r>
                      <a:endParaRPr lang="sv-SE" altLang="zh-CN" sz="1050" b="1"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Samsung</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Slicing</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157081" y="3972350"/>
            <a:ext cx="5229223" cy="1938992"/>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Calibri" pitchFamily="34" charset="0"/>
                <a:cs typeface="Arial" charset="0"/>
              </a:rPr>
              <a:t>OAM_NPN</a:t>
            </a:r>
            <a:r>
              <a:rPr lang="en-US" altLang="zh-CN" sz="1200" b="1" smtClean="0">
                <a:solidFill>
                  <a:prstClr val="black"/>
                </a:solidFill>
                <a:latin typeface="Calibri" pitchFamily="34" charset="0"/>
                <a:cs typeface="Arial" charset="0"/>
              </a:rPr>
              <a:t>: </a:t>
            </a:r>
            <a:endParaRPr lang="en-US" altLang="zh-CN" sz="1200">
              <a:solidFill>
                <a:prstClr val="black"/>
              </a:solidFill>
              <a:latin typeface="Calibri" pitchFamily="34" charset="0"/>
              <a:cs typeface="Arial" charset="0"/>
            </a:endParaRP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Calibri" pitchFamily="34" charset="0"/>
                <a:cs typeface="Arial" charset="0"/>
              </a:rPr>
              <a:t>The </a:t>
            </a:r>
            <a:r>
              <a:rPr lang="en-US" altLang="zh-CN" sz="1200">
                <a:solidFill>
                  <a:prstClr val="black"/>
                </a:solidFill>
                <a:latin typeface="Calibri" pitchFamily="34" charset="0"/>
                <a:cs typeface="Arial" charset="0"/>
              </a:rPr>
              <a:t>group agreed the update of NPN management aspects and mode names.</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Calibri" pitchFamily="34" charset="0"/>
                <a:cs typeface="Arial" charset="0"/>
              </a:rPr>
              <a:t>The </a:t>
            </a:r>
            <a:r>
              <a:rPr lang="en-US" altLang="zh-CN" sz="1200">
                <a:solidFill>
                  <a:prstClr val="black"/>
                </a:solidFill>
                <a:latin typeface="Calibri" pitchFamily="34" charset="0"/>
                <a:cs typeface="Arial" charset="0"/>
              </a:rPr>
              <a:t>group needs further discussion on the solutions for SNPN and exposure of management capabilities of  PNI-NPN</a:t>
            </a:r>
          </a:p>
          <a:p>
            <a:pPr lvl="0" defTabSz="1219170" eaLnBrk="1" fontAlgn="auto" hangingPunct="1">
              <a:spcBef>
                <a:spcPts val="0"/>
              </a:spcBef>
              <a:spcAft>
                <a:spcPts val="0"/>
              </a:spcAft>
              <a:defRPr/>
            </a:pPr>
            <a:endParaRPr lang="en-US" altLang="zh-CN" sz="1200" b="1" dirty="0" smtClean="0">
              <a:solidFill>
                <a:prstClr val="black"/>
              </a:solidFill>
              <a:latin typeface="Calibri" pitchFamily="34" charset="0"/>
              <a:cs typeface="Arial" charset="0"/>
            </a:endParaRPr>
          </a:p>
          <a:p>
            <a:pPr defTabSz="1219170" eaLnBrk="1" fontAlgn="auto" hangingPunct="1">
              <a:spcBef>
                <a:spcPts val="0"/>
              </a:spcBef>
              <a:spcAft>
                <a:spcPts val="0"/>
              </a:spcAft>
              <a:defRPr/>
            </a:pPr>
            <a:r>
              <a:rPr lang="en-US" altLang="zh-CN" sz="1200" b="1" dirty="0" err="1" smtClean="0">
                <a:solidFill>
                  <a:prstClr val="black"/>
                </a:solidFill>
                <a:latin typeface="Calibri" pitchFamily="34" charset="0"/>
                <a:cs typeface="Arial" charset="0"/>
              </a:rPr>
              <a:t>eMEMTANE</a:t>
            </a:r>
            <a:r>
              <a:rPr lang="en-US" altLang="zh-CN" sz="1200" b="1" smtClean="0">
                <a:solidFill>
                  <a:prstClr val="black"/>
                </a:solidFill>
                <a:latin typeface="Calibri" pitchFamily="34" charset="0"/>
                <a:cs typeface="Arial" charset="0"/>
              </a:rPr>
              <a:t>: </a:t>
            </a:r>
            <a:r>
              <a:rPr lang="en-US" altLang="zh-CN" sz="1200">
                <a:solidFill>
                  <a:prstClr val="black"/>
                </a:solidFill>
                <a:latin typeface="Calibri" pitchFamily="34" charset="0"/>
                <a:cs typeface="Arial" charset="0"/>
              </a:rPr>
              <a:t>Three CRs and one discussion paper are submitted and discussed. The CRs are not pursued, the discussion paper is noted.</a:t>
            </a:r>
            <a:endParaRPr lang="en-US" altLang="zh-CN" sz="1200" dirty="0">
              <a:latin typeface="+mn-lt"/>
            </a:endParaRPr>
          </a:p>
          <a:p>
            <a:pPr defTabSz="1219170" eaLnBrk="1" fontAlgn="auto" hangingPunct="1">
              <a:spcBef>
                <a:spcPts val="0"/>
              </a:spcBef>
              <a:spcAft>
                <a:spcPts val="0"/>
              </a:spcAft>
              <a:defRPr/>
            </a:pPr>
            <a:endParaRPr lang="en-US" altLang="zh-CN" sz="1200" smtClean="0">
              <a:latin typeface="+mn-lt"/>
            </a:endParaRPr>
          </a:p>
          <a:p>
            <a:pPr lvl="0" defTabSz="1219170" eaLnBrk="1" fontAlgn="auto" hangingPunct="1">
              <a:spcBef>
                <a:spcPts val="0"/>
              </a:spcBef>
              <a:spcAft>
                <a:spcPts val="0"/>
              </a:spcAft>
              <a:defRPr/>
            </a:pPr>
            <a:r>
              <a:rPr lang="en-US" altLang="zh-CN" sz="1200" b="1">
                <a:solidFill>
                  <a:prstClr val="black"/>
                </a:solidFill>
                <a:latin typeface="Calibri"/>
                <a:cs typeface="Arial" charset="0"/>
              </a:rPr>
              <a:t>EMA5SLA: </a:t>
            </a:r>
            <a:r>
              <a:rPr lang="en-US" altLang="zh-CN" sz="1200">
                <a:solidFill>
                  <a:prstClr val="black"/>
                </a:solidFill>
                <a:latin typeface="Calibri"/>
                <a:cs typeface="Arial" charset="0"/>
              </a:rPr>
              <a:t>Correction of existed stage 2 work, add new features of SLA requirement modification and specific authentication</a:t>
            </a:r>
            <a:r>
              <a:rPr lang="en-US" altLang="zh-CN" sz="1200" smtClean="0">
                <a:solidFill>
                  <a:prstClr val="black"/>
                </a:solidFill>
                <a:latin typeface="Calibri"/>
                <a:cs typeface="Arial" charset="0"/>
              </a:rPr>
              <a:t>.</a:t>
            </a:r>
            <a:endParaRPr lang="en-US" altLang="zh-CN" sz="1200" dirty="0">
              <a:latin typeface="+mn-lt"/>
            </a:endParaRPr>
          </a:p>
        </p:txBody>
      </p:sp>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a:t>
            </a:r>
            <a:r>
              <a:rPr lang="en-US" altLang="zh-CN" sz="3200" kern="0" smtClean="0"/>
              <a:t>WI OAM_NPN/EMA5SLA/eMEMTANE/</a:t>
            </a:r>
            <a:r>
              <a:rPr lang="en-US" altLang="zh-CN" sz="3200"/>
              <a:t>eNETSLICE_PRO</a:t>
            </a:r>
            <a:endParaRPr lang="sv-SE" sz="3200" kern="0" dirty="0"/>
          </a:p>
        </p:txBody>
      </p:sp>
      <p:sp>
        <p:nvSpPr>
          <p:cNvPr id="4" name="矩形 3"/>
          <p:cNvSpPr/>
          <p:nvPr/>
        </p:nvSpPr>
        <p:spPr>
          <a:xfrm>
            <a:off x="5860474" y="4055478"/>
            <a:ext cx="5906928" cy="1754326"/>
          </a:xfrm>
          <a:prstGeom prst="rect">
            <a:avLst/>
          </a:prstGeom>
        </p:spPr>
        <p:txBody>
          <a:bodyPr wrap="square">
            <a:spAutoFit/>
          </a:bodyPr>
          <a:lstStyle/>
          <a:p>
            <a:pPr defTabSz="1219170" eaLnBrk="1" fontAlgn="auto" hangingPunct="1">
              <a:spcBef>
                <a:spcPts val="0"/>
              </a:spcBef>
              <a:spcAft>
                <a:spcPts val="0"/>
              </a:spcAft>
              <a:defRPr/>
            </a:pPr>
            <a:r>
              <a:rPr lang="en-US" altLang="zh-CN" sz="1200" b="1" smtClean="0">
                <a:latin typeface="+mn-lt"/>
              </a:rPr>
              <a:t>MSAC</a:t>
            </a:r>
            <a:r>
              <a:rPr lang="en-US" altLang="zh-CN" sz="1200" b="1" smtClean="0">
                <a:solidFill>
                  <a:prstClr val="black"/>
                </a:solidFill>
                <a:latin typeface="+mn-lt"/>
                <a:cs typeface="Arial" charset="0"/>
              </a:rPr>
              <a:t>: </a:t>
            </a:r>
            <a:r>
              <a:rPr lang="en-US" altLang="zh-CN" sz="1200">
                <a:solidFill>
                  <a:prstClr val="black"/>
                </a:solidFill>
                <a:latin typeface="+mn-lt"/>
                <a:cs typeface="Arial" charset="0"/>
              </a:rPr>
              <a:t>Made good progress in this meeting. The contributions of stage 1 changes for architecture and management services, workflows and NRM requirements were agreed. However stage 2 and 3 are still missing. Need 1 or 2 more meetings to complete</a:t>
            </a:r>
            <a:r>
              <a:rPr lang="en-US" altLang="zh-CN" sz="1200" smtClean="0">
                <a:solidFill>
                  <a:prstClr val="black"/>
                </a:solidFill>
                <a:latin typeface="+mn-lt"/>
                <a:cs typeface="Arial" charset="0"/>
              </a:rPr>
              <a:t>.</a:t>
            </a:r>
          </a:p>
          <a:p>
            <a:pPr defTabSz="1219170" eaLnBrk="1" fontAlgn="auto" hangingPunct="1">
              <a:spcBef>
                <a:spcPts val="0"/>
              </a:spcBef>
              <a:spcAft>
                <a:spcPts val="0"/>
              </a:spcAft>
              <a:defRPr/>
            </a:pPr>
            <a:endParaRPr lang="en-US" altLang="zh-CN" sz="1200" b="1" smtClean="0">
              <a:latin typeface="+mn-lt"/>
            </a:endParaRPr>
          </a:p>
          <a:p>
            <a:pPr defTabSz="1219170" eaLnBrk="1" fontAlgn="auto" hangingPunct="1">
              <a:spcBef>
                <a:spcPts val="0"/>
              </a:spcBef>
              <a:spcAft>
                <a:spcPts val="0"/>
              </a:spcAft>
              <a:defRPr/>
            </a:pPr>
            <a:r>
              <a:rPr lang="en-US" altLang="zh-CN" sz="1200" b="1" smtClean="0">
                <a:latin typeface="+mn-lt"/>
              </a:rPr>
              <a:t>eNETSLICE_PRO: The following topics are discussed, but no progress are made in this meeting.</a:t>
            </a:r>
          </a:p>
          <a:p>
            <a:pPr marL="285750" indent="-285750" defTabSz="1219170" eaLnBrk="1" fontAlgn="auto" hangingPunct="1">
              <a:spcBef>
                <a:spcPts val="0"/>
              </a:spcBef>
              <a:spcAft>
                <a:spcPts val="0"/>
              </a:spcAft>
              <a:buFont typeface="Wingdings" panose="05000000000000000000" pitchFamily="2" charset="2"/>
              <a:buChar char="Ø"/>
              <a:defRPr/>
            </a:pPr>
            <a:r>
              <a:rPr lang="en-GB" altLang="zh-CN" sz="1200">
                <a:solidFill>
                  <a:prstClr val="black"/>
                </a:solidFill>
                <a:latin typeface="Calibri" pitchFamily="34" charset="0"/>
                <a:cs typeface="Arial" charset="0"/>
              </a:rPr>
              <a:t>Fixing NetworkSlice and NetworkSliceSubnet Allocation and Deallocation</a:t>
            </a:r>
            <a:endParaRPr lang="zh-CN" altLang="zh-CN" sz="1200">
              <a:solidFill>
                <a:prstClr val="black"/>
              </a:solidFill>
              <a:latin typeface="Calibri" pitchFamily="34" charset="0"/>
              <a:cs typeface="Arial" charset="0"/>
            </a:endParaRPr>
          </a:p>
          <a:p>
            <a:pPr marL="285750" indent="-285750" defTabSz="1219170" eaLnBrk="1" fontAlgn="auto" hangingPunct="1">
              <a:spcBef>
                <a:spcPts val="0"/>
              </a:spcBef>
              <a:spcAft>
                <a:spcPts val="0"/>
              </a:spcAft>
              <a:buFont typeface="Wingdings" panose="05000000000000000000" pitchFamily="2" charset="2"/>
              <a:buChar char="Ø"/>
              <a:defRPr/>
            </a:pPr>
            <a:r>
              <a:rPr lang="en-GB" altLang="zh-CN" sz="1200" smtClean="0">
                <a:solidFill>
                  <a:prstClr val="black"/>
                </a:solidFill>
                <a:latin typeface="Calibri" pitchFamily="34" charset="0"/>
                <a:cs typeface="Arial" charset="0"/>
              </a:rPr>
              <a:t>feasibility </a:t>
            </a:r>
            <a:r>
              <a:rPr lang="en-GB" altLang="zh-CN" sz="1200">
                <a:solidFill>
                  <a:prstClr val="black"/>
                </a:solidFill>
                <a:latin typeface="Calibri" pitchFamily="34" charset="0"/>
                <a:cs typeface="Arial" charset="0"/>
              </a:rPr>
              <a:t>check</a:t>
            </a:r>
            <a:endParaRPr lang="zh-CN" altLang="zh-CN" sz="1200">
              <a:solidFill>
                <a:prstClr val="black"/>
              </a:solidFill>
              <a:latin typeface="Calibri" pitchFamily="34" charset="0"/>
              <a:cs typeface="Arial" charset="0"/>
            </a:endParaRPr>
          </a:p>
          <a:p>
            <a:pPr marL="285750" indent="-285750" defTabSz="1219170" eaLnBrk="1" fontAlgn="auto" hangingPunct="1">
              <a:spcBef>
                <a:spcPts val="0"/>
              </a:spcBef>
              <a:spcAft>
                <a:spcPts val="0"/>
              </a:spcAft>
              <a:buFont typeface="Wingdings" panose="05000000000000000000" pitchFamily="2" charset="2"/>
              <a:buChar char="Ø"/>
              <a:defRPr/>
            </a:pPr>
            <a:r>
              <a:rPr lang="en-GB" altLang="zh-CN" sz="1200" smtClean="0">
                <a:solidFill>
                  <a:prstClr val="black"/>
                </a:solidFill>
                <a:latin typeface="Calibri" pitchFamily="34" charset="0"/>
                <a:cs typeface="Arial" charset="0"/>
              </a:rPr>
              <a:t>Asynchronous design</a:t>
            </a:r>
            <a:endParaRPr lang="en-US" altLang="zh-CN" sz="1200" dirty="0">
              <a:solidFill>
                <a:srgbClr val="FF0000"/>
              </a:solidFill>
              <a:latin typeface="+mn-lt"/>
              <a:cs typeface="Arial" charset="0"/>
            </a:endParaRPr>
          </a:p>
        </p:txBody>
      </p:sp>
    </p:spTree>
    <p:extLst>
      <p:ext uri="{BB962C8B-B14F-4D97-AF65-F5344CB8AC3E}">
        <p14:creationId xmlns:p14="http://schemas.microsoft.com/office/powerpoint/2010/main" val="3721072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95771" y="3463992"/>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999902456"/>
              </p:ext>
            </p:extLst>
          </p:nvPr>
        </p:nvGraphicFramePr>
        <p:xfrm>
          <a:off x="295770" y="729279"/>
          <a:ext cx="11681825" cy="2756453"/>
        </p:xfrm>
        <a:graphic>
          <a:graphicData uri="http://schemas.openxmlformats.org/drawingml/2006/table">
            <a:tbl>
              <a:tblPr firstRow="1" bandRow="1">
                <a:tableStyleId>{5C22544A-7EE6-4342-B048-85BDC9FD1C3A}</a:tableStyleId>
              </a:tblPr>
              <a:tblGrid>
                <a:gridCol w="879888"/>
                <a:gridCol w="1899557"/>
                <a:gridCol w="1463158"/>
                <a:gridCol w="2174243"/>
                <a:gridCol w="1007795"/>
                <a:gridCol w="1461649"/>
                <a:gridCol w="771207"/>
                <a:gridCol w="1153299"/>
                <a:gridCol w="871029"/>
              </a:tblGrid>
              <a:tr h="402272">
                <a:tc>
                  <a:txBody>
                    <a:bodyPr/>
                    <a:lstStyle/>
                    <a:p>
                      <a:pPr algn="ctr">
                        <a:spcAft>
                          <a:spcPts val="0"/>
                        </a:spcAft>
                      </a:pPr>
                      <a:r>
                        <a:rPr lang="en-GB" sz="1200" b="1" kern="1200" dirty="0">
                          <a:solidFill>
                            <a:schemeClr val="lt1"/>
                          </a:solidFill>
                          <a:latin typeface="+mn-lt"/>
                          <a:ea typeface="+mn-ea"/>
                          <a:cs typeface="Arial" panose="020B0604020202020204" pitchFamily="34" charset="0"/>
                        </a:rPr>
                        <a:t>WI code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Arial" panose="020B0604020202020204" pitchFamily="34" charset="0"/>
                        </a:rPr>
                        <a:t>WI Title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cs typeface="Arial" panose="020B0604020202020204" pitchFamily="34" charset="0"/>
                        </a:rPr>
                        <a:t>Completion</a:t>
                      </a:r>
                      <a:r>
                        <a:rPr lang="sv-SE" sz="120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cs typeface="Arial" panose="020B0604020202020204" pitchFamily="34" charset="0"/>
                        </a:rPr>
                        <a:t>Tdoc</a:t>
                      </a:r>
                      <a:r>
                        <a:rPr lang="en-US" altLang="zh-CN" sz="1200" dirty="0">
                          <a:latin typeface="+mn-lt"/>
                          <a:cs typeface="Arial" panose="020B0604020202020204" pitchFamily="34" charset="0"/>
                        </a:rPr>
                        <a:t> reference</a:t>
                      </a:r>
                      <a:endParaRPr lang="sv-SE" sz="1200" dirty="0">
                        <a:latin typeface="+mn-lt"/>
                        <a:cs typeface="Arial" panose="020B0604020202020204" pitchFamily="34" charset="0"/>
                      </a:endParaRPr>
                    </a:p>
                  </a:txBody>
                  <a:tcPr anchor="ctr">
                    <a:solidFill>
                      <a:srgbClr val="92D050"/>
                    </a:solidFill>
                  </a:tcPr>
                </a:tc>
                <a:tc>
                  <a:txBody>
                    <a:bodyPr/>
                    <a:lstStyle/>
                    <a:p>
                      <a:pPr algn="ctr"/>
                      <a:r>
                        <a:rPr lang="sv-SE" sz="1200" dirty="0">
                          <a:latin typeface="+mn-lt"/>
                          <a:cs typeface="Arial" panose="020B0604020202020204" pitchFamily="34" charset="0"/>
                        </a:rPr>
                        <a:t>Target date</a:t>
                      </a:r>
                    </a:p>
                  </a:txBody>
                  <a:tcPr anchor="ctr">
                    <a:solidFill>
                      <a:srgbClr val="92D050"/>
                    </a:solidFill>
                  </a:tcPr>
                </a:tc>
                <a:tc>
                  <a:txBody>
                    <a:bodyPr/>
                    <a:lstStyle/>
                    <a:p>
                      <a:pPr algn="ctr"/>
                      <a:r>
                        <a:rPr lang="sv-SE" sz="120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cs typeface="Arial" panose="020B0604020202020204" pitchFamily="34" charset="0"/>
                        </a:rPr>
                        <a:t>Related</a:t>
                      </a:r>
                      <a:r>
                        <a:rPr lang="sv-SE" altLang="zh-CN" sz="1200" baseline="0" dirty="0">
                          <a:latin typeface="+mn-lt"/>
                          <a:cs typeface="Arial" panose="020B0604020202020204" pitchFamily="34" charset="0"/>
                        </a:rPr>
                        <a:t> groups</a:t>
                      </a:r>
                      <a:endParaRPr lang="sv-SE" sz="120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Related</a:t>
                      </a:r>
                      <a:r>
                        <a:rPr lang="sv-SE" sz="1200" baseline="0" dirty="0">
                          <a:latin typeface="+mn-lt"/>
                          <a:cs typeface="Arial" panose="020B0604020202020204" pitchFamily="34" charset="0"/>
                        </a:rPr>
                        <a:t> </a:t>
                      </a:r>
                      <a:r>
                        <a:rPr lang="en-US" altLang="zh-CN" sz="1200" dirty="0">
                          <a:latin typeface="+mn-lt"/>
                          <a:cs typeface="Arial" panose="020B0604020202020204" pitchFamily="34" charset="0"/>
                        </a:rPr>
                        <a:t>topic</a:t>
                      </a:r>
                      <a:endParaRPr lang="sv-SE" sz="1200" dirty="0">
                        <a:latin typeface="+mn-lt"/>
                        <a:cs typeface="Arial" panose="020B0604020202020204" pitchFamily="34" charset="0"/>
                      </a:endParaRPr>
                    </a:p>
                  </a:txBody>
                  <a:tcPr anchor="ctr">
                    <a:solidFill>
                      <a:srgbClr val="92D050"/>
                    </a:solidFill>
                  </a:tcPr>
                </a:tc>
              </a:tr>
              <a:tr h="31176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FS_EE5G</a:t>
                      </a: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mn-lt"/>
                          <a:ea typeface="+mn-ea"/>
                          <a:cs typeface="+mn-cs"/>
                        </a:rPr>
                        <a:t>Study on new aspects of EE for 5G networks</a:t>
                      </a:r>
                      <a:endParaRPr lang="zh-CN" sz="12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70%-&gt;75%-&gt;80%-&gt;</a:t>
                      </a:r>
                      <a:r>
                        <a:rPr lang="en-US" altLang="zh-CN" sz="1200" kern="1200" smtClean="0">
                          <a:solidFill>
                            <a:srgbClr val="000000"/>
                          </a:solidFill>
                          <a:effectLst/>
                          <a:latin typeface="+mn-lt"/>
                          <a:ea typeface="+mn-ea"/>
                          <a:cs typeface="+mn-cs"/>
                        </a:rPr>
                        <a:t>90%-&gt;100%</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TR 28.813</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smtClean="0">
                          <a:solidFill>
                            <a:srgbClr val="000000"/>
                          </a:solidFill>
                          <a:effectLst/>
                          <a:latin typeface="+mn-lt"/>
                          <a:ea typeface="+mn-ea"/>
                          <a:cs typeface="+mn-cs"/>
                        </a:rPr>
                        <a:t>SP-200188</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200" b="0" kern="1200" dirty="0" smtClean="0">
                          <a:solidFill>
                            <a:schemeClr val="tx1"/>
                          </a:solidFill>
                          <a:effectLst/>
                          <a:latin typeface="+mn-lt"/>
                          <a:ea typeface="+mn-ea"/>
                          <a:cs typeface="Arial" panose="020B0604020202020204" pitchFamily="34" charset="0"/>
                        </a:rPr>
                        <a:t>SA#94 (Dec. 2021)</a:t>
                      </a:r>
                      <a:endParaRPr lang="sv-SE" altLang="zh-CN" sz="120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Orange</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SA2/EE</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Energy saving</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20929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FS_YANG</a:t>
                      </a: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kern="1200" dirty="0">
                          <a:solidFill>
                            <a:srgbClr val="000000"/>
                          </a:solidFill>
                          <a:effectLst/>
                          <a:latin typeface="+mn-lt"/>
                          <a:ea typeface="+mn-ea"/>
                          <a:cs typeface="+mn-cs"/>
                        </a:rPr>
                        <a:t>Study on YANG PUSH </a:t>
                      </a:r>
                      <a:endParaRPr lang="zh-CN" sz="12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5%-&gt;10%-&gt;</a:t>
                      </a:r>
                      <a:r>
                        <a:rPr lang="en-US" altLang="zh-CN" sz="1200" kern="1200" smtClean="0">
                          <a:solidFill>
                            <a:srgbClr val="000000"/>
                          </a:solidFill>
                          <a:effectLst/>
                          <a:latin typeface="+mn-lt"/>
                          <a:ea typeface="+mn-ea"/>
                          <a:cs typeface="+mn-cs"/>
                        </a:rPr>
                        <a:t>10%-&gt;10%</a:t>
                      </a:r>
                      <a:endParaRPr lang="sv-SE" altLang="zh-CN"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TR 28.818</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SP-200765</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b="0" kern="1200" dirty="0" smtClean="0">
                          <a:solidFill>
                            <a:schemeClr val="tx1"/>
                          </a:solidFill>
                          <a:effectLst/>
                          <a:latin typeface="+mn-lt"/>
                          <a:ea typeface="SimSun" panose="02010600030101010101" pitchFamily="2" charset="-122"/>
                          <a:cs typeface="+mn-cs"/>
                        </a:rPr>
                        <a:t>SA#94 (Dec. </a:t>
                      </a:r>
                      <a:r>
                        <a:rPr lang="sv-SE" altLang="zh-CN" sz="1200" b="0" kern="1200" smtClean="0">
                          <a:solidFill>
                            <a:schemeClr val="tx1"/>
                          </a:solidFill>
                          <a:effectLst/>
                          <a:latin typeface="+mn-lt"/>
                          <a:ea typeface="SimSun" panose="02010600030101010101" pitchFamily="2" charset="-122"/>
                          <a:cs typeface="+mn-cs"/>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200" b="1" kern="1200" smtClean="0">
                          <a:solidFill>
                            <a:schemeClr val="tx1"/>
                          </a:solidFill>
                          <a:effectLst/>
                          <a:latin typeface="+mn-lt"/>
                          <a:ea typeface="+mn-ea"/>
                          <a:cs typeface="Arial" panose="020B0604020202020204" pitchFamily="34" charset="0"/>
                        </a:rPr>
                        <a:t>-&gt;SA#95 (Mar. 2022)</a:t>
                      </a:r>
                      <a:endParaRPr lang="sv-SE" altLang="zh-CN" sz="1200" b="0" kern="1200" dirty="0" smtClean="0">
                        <a:solidFill>
                          <a:schemeClr val="tx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mn-ea"/>
                          <a:cs typeface="+mn-cs"/>
                        </a:rPr>
                        <a:t>Ericsson</a:t>
                      </a:r>
                      <a:endParaRPr lang="sv-SE" sz="12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mn-ea"/>
                          <a:cs typeface="+mn-cs"/>
                        </a:rPr>
                        <a:t>ONAP</a:t>
                      </a:r>
                      <a:endParaRPr lang="sv-SE" sz="12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mn-ea"/>
                          <a:cs typeface="+mn-cs"/>
                        </a:rPr>
                        <a:t>YANG</a:t>
                      </a:r>
                      <a:endParaRPr lang="sv-SE" sz="12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33825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FS_CICDNS</a:t>
                      </a: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continuous integration continuous delivery support for 3GPP NFs</a:t>
                      </a:r>
                      <a:endParaRPr lang="zh-CN" sz="12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0%-&gt;15%-&gt;30%-&gt;</a:t>
                      </a:r>
                      <a:r>
                        <a:rPr lang="sv-SE" sz="1200" kern="1200" smtClean="0">
                          <a:solidFill>
                            <a:srgbClr val="000000"/>
                          </a:solidFill>
                          <a:effectLst/>
                          <a:latin typeface="+mn-lt"/>
                          <a:ea typeface="+mn-ea"/>
                          <a:cs typeface="+mn-cs"/>
                        </a:rPr>
                        <a:t>50%-&gt;75%</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TR 28.819</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SP-210133</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b="0" kern="1200" dirty="0" smtClean="0">
                          <a:solidFill>
                            <a:schemeClr val="tx1"/>
                          </a:solidFill>
                          <a:effectLst/>
                          <a:latin typeface="+mn-lt"/>
                          <a:ea typeface="SimSun" panose="02010600030101010101" pitchFamily="2" charset="-122"/>
                          <a:cs typeface="+mn-cs"/>
                        </a:rPr>
                        <a:t>SA#94 (Dec. </a:t>
                      </a:r>
                      <a:r>
                        <a:rPr lang="sv-SE" altLang="zh-CN" sz="1200" b="0" kern="1200" smtClean="0">
                          <a:solidFill>
                            <a:schemeClr val="tx1"/>
                          </a:solidFill>
                          <a:effectLst/>
                          <a:latin typeface="+mn-lt"/>
                          <a:ea typeface="SimSun" panose="02010600030101010101" pitchFamily="2" charset="-122"/>
                          <a:cs typeface="+mn-cs"/>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b="1" kern="1200" smtClean="0">
                          <a:solidFill>
                            <a:schemeClr val="dk1"/>
                          </a:solidFill>
                          <a:effectLst/>
                          <a:latin typeface="+mn-lt"/>
                          <a:ea typeface="SimSun" panose="02010600030101010101" pitchFamily="2" charset="-122"/>
                          <a:cs typeface="+mn-cs"/>
                        </a:rPr>
                        <a:t>-&gt;SA#95 (Mar.2022)</a:t>
                      </a:r>
                      <a:endParaRPr lang="sv-SE" altLang="zh-CN" sz="120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Lenovo, China Mobile</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ETSI NFV</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41330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b="1" dirty="0" err="1" smtClean="0">
                          <a:solidFill>
                            <a:schemeClr val="tx1"/>
                          </a:solidFill>
                          <a:effectLst/>
                          <a:latin typeface="+mn-lt"/>
                          <a:ea typeface="+mn-ea"/>
                          <a:cs typeface="Arial" panose="020B0604020202020204" pitchFamily="34" charset="0"/>
                        </a:rPr>
                        <a:t>FS_eEDGE_Mgt</a:t>
                      </a:r>
                      <a:endParaRPr lang="zh-CN" altLang="zh-CN" sz="1200" b="1" dirty="0" smtClean="0">
                        <a:solidFill>
                          <a:schemeClr val="tx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dirty="0" smtClean="0">
                          <a:solidFill>
                            <a:schemeClr val="bg1">
                              <a:lumMod val="50000"/>
                            </a:schemeClr>
                          </a:solidFill>
                          <a:effectLst/>
                          <a:latin typeface="+mn-lt"/>
                          <a:ea typeface="+mn-ea"/>
                          <a:cs typeface="Arial" panose="020B0604020202020204" pitchFamily="34" charset="0"/>
                        </a:rPr>
                        <a:t>Study on management aspects of edge computing</a:t>
                      </a:r>
                      <a:endParaRPr lang="zh-CN" sz="1200" dirty="0">
                        <a:solidFill>
                          <a:schemeClr val="bg1">
                            <a:lumMod val="50000"/>
                          </a:schemeClr>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1200"/>
                        </a:spcBef>
                        <a:spcAft>
                          <a:spcPts val="0"/>
                        </a:spcAft>
                        <a:buClrTx/>
                        <a:buSzTx/>
                        <a:buFontTx/>
                        <a:buNone/>
                        <a:tabLst/>
                        <a:defRPr/>
                      </a:pPr>
                      <a:r>
                        <a:rPr lang="en-US" altLang="zh-CN" sz="1200" b="0" kern="1200" dirty="0" smtClean="0">
                          <a:solidFill>
                            <a:schemeClr val="bg1">
                              <a:lumMod val="50000"/>
                            </a:schemeClr>
                          </a:solidFill>
                          <a:effectLst/>
                          <a:latin typeface="+mn-lt"/>
                          <a:ea typeface="+mn-ea"/>
                          <a:cs typeface="Arial" panose="020B0604020202020204" pitchFamily="34" charset="0"/>
                        </a:rPr>
                        <a:t>75%-&gt;90%-&gt;100%</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kern="1200" dirty="0" smtClean="0">
                          <a:solidFill>
                            <a:schemeClr val="bg1">
                              <a:lumMod val="50000"/>
                            </a:schemeClr>
                          </a:solidFill>
                          <a:effectLst/>
                          <a:latin typeface="+mn-lt"/>
                          <a:ea typeface="+mn-ea"/>
                          <a:cs typeface="Arial" panose="020B0604020202020204" pitchFamily="34" charset="0"/>
                        </a:rPr>
                        <a:t>TR 28.814</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bg1">
                              <a:lumMod val="50000"/>
                            </a:schemeClr>
                          </a:solidFill>
                          <a:effectLst/>
                          <a:latin typeface="+mn-lt"/>
                          <a:ea typeface="SimSun" panose="02010600030101010101" pitchFamily="2" charset="-122"/>
                          <a:cs typeface="Arial" panose="020B0604020202020204" pitchFamily="34" charset="0"/>
                        </a:rPr>
                        <a:t>SP-200195</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200" b="0" kern="1200" dirty="0" smtClean="0">
                          <a:solidFill>
                            <a:schemeClr val="bg1">
                              <a:lumMod val="50000"/>
                            </a:schemeClr>
                          </a:solidFill>
                          <a:effectLst/>
                          <a:latin typeface="+mn-lt"/>
                          <a:ea typeface="+mn-ea"/>
                          <a:cs typeface="Arial" panose="020B0604020202020204" pitchFamily="34" charset="0"/>
                        </a:rPr>
                        <a:t>SA#93 (Sep. 2021)</a:t>
                      </a:r>
                      <a:endParaRPr lang="en-GB" altLang="zh-CN" sz="1200" b="0" kern="1200" dirty="0" smtClean="0">
                        <a:solidFill>
                          <a:schemeClr val="bg1">
                            <a:lumMod val="50000"/>
                          </a:schemeClr>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smtClean="0">
                          <a:solidFill>
                            <a:schemeClr val="bg1">
                              <a:lumMod val="50000"/>
                            </a:schemeClr>
                          </a:solidFill>
                          <a:effectLst/>
                          <a:latin typeface="+mn-lt"/>
                          <a:ea typeface="SimSun" panose="02010600030101010101" pitchFamily="2" charset="-122"/>
                          <a:cs typeface="Arial" panose="020B0604020202020204" pitchFamily="34" charset="0"/>
                        </a:rPr>
                        <a:t>Intel</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bg1">
                              <a:lumMod val="50000"/>
                            </a:schemeClr>
                          </a:solidFill>
                          <a:effectLst/>
                          <a:latin typeface="+mn-lt"/>
                          <a:ea typeface="SimSun" panose="02010600030101010101" pitchFamily="2" charset="-122"/>
                          <a:cs typeface="Arial" panose="020B0604020202020204" pitchFamily="34" charset="0"/>
                        </a:rPr>
                        <a:t>SA6</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bg1">
                              <a:lumMod val="50000"/>
                            </a:schemeClr>
                          </a:solidFill>
                          <a:effectLst/>
                          <a:latin typeface="+mn-lt"/>
                          <a:ea typeface="SimSun" panose="02010600030101010101" pitchFamily="2" charset="-122"/>
                          <a:cs typeface="Arial" panose="020B0604020202020204" pitchFamily="34" charset="0"/>
                        </a:rPr>
                        <a:t>edge</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41330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dirty="0" smtClean="0">
                          <a:solidFill>
                            <a:schemeClr val="tx1"/>
                          </a:solidFill>
                          <a:effectLst/>
                          <a:latin typeface="+mn-lt"/>
                          <a:ea typeface="+mn-ea"/>
                          <a:cs typeface="Arial" panose="020B0604020202020204" pitchFamily="34" charset="0"/>
                        </a:rPr>
                        <a:t>FS_MANS</a:t>
                      </a:r>
                      <a:endParaRPr lang="zh-CN" altLang="zh-CN" sz="1200" b="1" dirty="0" smtClean="0">
                        <a:solidFill>
                          <a:schemeClr val="tx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dirty="0" smtClean="0">
                          <a:effectLst/>
                          <a:latin typeface="+mn-lt"/>
                          <a:ea typeface="+mn-ea"/>
                          <a:cs typeface="Arial" panose="020B0604020202020204" pitchFamily="34" charset="0"/>
                        </a:rPr>
                        <a:t>Study on Management Aspects of 5G Network Sharing</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1200"/>
                        </a:spcBef>
                        <a:spcAft>
                          <a:spcPts val="0"/>
                        </a:spcAft>
                        <a:buClrTx/>
                        <a:buSzTx/>
                        <a:buFontTx/>
                        <a:buNone/>
                        <a:tabLst/>
                        <a:defRPr/>
                      </a:pPr>
                      <a:r>
                        <a:rPr lang="sv-SE" sz="1200" kern="1200" smtClean="0">
                          <a:solidFill>
                            <a:schemeClr val="dk1"/>
                          </a:solidFill>
                          <a:effectLst/>
                          <a:latin typeface="+mn-lt"/>
                          <a:ea typeface="SimSun" panose="02010600030101010101" pitchFamily="2" charset="-122"/>
                          <a:cs typeface="Arial" panose="020B0604020202020204" pitchFamily="34" charset="0"/>
                        </a:rPr>
                        <a:t>5</a:t>
                      </a:r>
                      <a:r>
                        <a:rPr lang="en-US" altLang="zh-CN" sz="1200" kern="1200" dirty="0" smtClean="0">
                          <a:solidFill>
                            <a:schemeClr val="dk1"/>
                          </a:solidFill>
                          <a:effectLst/>
                          <a:latin typeface="+mn-lt"/>
                          <a:ea typeface="SimSun" panose="02010600030101010101" pitchFamily="2" charset="-122"/>
                          <a:cs typeface="Arial" panose="020B0604020202020204" pitchFamily="34" charset="0"/>
                        </a:rPr>
                        <a:t>%-&gt;</a:t>
                      </a:r>
                      <a:r>
                        <a:rPr lang="en-US" altLang="zh-CN" sz="1200" kern="1200" smtClean="0">
                          <a:solidFill>
                            <a:schemeClr val="dk1"/>
                          </a:solidFill>
                          <a:effectLst/>
                          <a:latin typeface="+mn-lt"/>
                          <a:ea typeface="SimSun" panose="02010600030101010101" pitchFamily="2" charset="-122"/>
                          <a:cs typeface="Arial" panose="020B0604020202020204" pitchFamily="34" charset="0"/>
                        </a:rPr>
                        <a:t>90%-&gt;100%</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kern="1200" dirty="0" smtClean="0">
                          <a:solidFill>
                            <a:schemeClr val="dk1"/>
                          </a:solidFill>
                          <a:effectLst/>
                          <a:latin typeface="+mn-lt"/>
                          <a:ea typeface="+mn-ea"/>
                          <a:cs typeface="Arial" panose="020B0604020202020204" pitchFamily="34" charset="0"/>
                        </a:rPr>
                        <a:t>TR 28.825</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SP-210387</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200" b="0" kern="1200" dirty="0" smtClean="0">
                          <a:solidFill>
                            <a:schemeClr val="tx1"/>
                          </a:solidFill>
                          <a:effectLst/>
                          <a:latin typeface="+mn-lt"/>
                          <a:ea typeface="+mn-ea"/>
                          <a:cs typeface="Arial" panose="020B0604020202020204" pitchFamily="34" charset="0"/>
                        </a:rPr>
                        <a:t>SA#94(Dec2021)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China Unicom</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RAN3</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5" name="Title 1"/>
          <p:cNvSpPr txBox="1">
            <a:spLocks/>
          </p:cNvSpPr>
          <p:nvPr/>
        </p:nvSpPr>
        <p:spPr>
          <a:xfrm>
            <a:off x="0" y="4603"/>
            <a:ext cx="10344778"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2800" kern="0" dirty="0" smtClean="0"/>
              <a:t>Rel-17 SI FS_EE5G/</a:t>
            </a:r>
            <a:r>
              <a:rPr lang="en-GB" altLang="zh-CN" sz="2800" dirty="0" smtClean="0"/>
              <a:t>FS_YANG/FS_CICDNS/</a:t>
            </a:r>
            <a:r>
              <a:rPr lang="en-GB" altLang="zh-CN" sz="2800" dirty="0" err="1" smtClean="0"/>
              <a:t>FS_eEDGE_Mgt</a:t>
            </a:r>
            <a:r>
              <a:rPr lang="en-GB" altLang="zh-CN" sz="2800" dirty="0" smtClean="0"/>
              <a:t>/FS_MANS</a:t>
            </a:r>
            <a:endParaRPr lang="en-GB" altLang="zh-CN" sz="2800" dirty="0"/>
          </a:p>
          <a:p>
            <a:endParaRPr lang="en-GB" altLang="zh-CN" sz="2800" dirty="0"/>
          </a:p>
        </p:txBody>
      </p:sp>
      <p:sp>
        <p:nvSpPr>
          <p:cNvPr id="4" name="矩形 3"/>
          <p:cNvSpPr/>
          <p:nvPr/>
        </p:nvSpPr>
        <p:spPr>
          <a:xfrm>
            <a:off x="6778923" y="3562220"/>
            <a:ext cx="4751196" cy="2462213"/>
          </a:xfrm>
          <a:prstGeom prst="rect">
            <a:avLst/>
          </a:prstGeom>
        </p:spPr>
        <p:txBody>
          <a:bodyPr wrap="square">
            <a:spAutoFit/>
          </a:bodyPr>
          <a:lstStyle/>
          <a:p>
            <a:pPr defTabSz="1219170" eaLnBrk="1" fontAlgn="auto" hangingPunct="1">
              <a:spcBef>
                <a:spcPts val="0"/>
              </a:spcBef>
              <a:spcAft>
                <a:spcPts val="0"/>
              </a:spcAft>
              <a:defRPr/>
            </a:pPr>
            <a:endParaRPr lang="en-US" altLang="zh-CN" sz="1400" b="1" dirty="0" smtClean="0">
              <a:latin typeface="Calibri" pitchFamily="34" charset="0"/>
              <a:cs typeface="Arial" charset="0"/>
            </a:endParaRPr>
          </a:p>
          <a:p>
            <a:pPr defTabSz="1219170" eaLnBrk="1" fontAlgn="auto" hangingPunct="1">
              <a:spcBef>
                <a:spcPts val="0"/>
              </a:spcBef>
              <a:spcAft>
                <a:spcPts val="0"/>
              </a:spcAft>
              <a:defRPr/>
            </a:pPr>
            <a:r>
              <a:rPr lang="en-US" altLang="zh-CN" sz="1400" b="1" dirty="0" smtClean="0">
                <a:latin typeface="Calibri" pitchFamily="34" charset="0"/>
                <a:cs typeface="Arial" charset="0"/>
              </a:rPr>
              <a:t>FS_CICDNS:</a:t>
            </a:r>
            <a:endParaRPr lang="en-US" altLang="zh-CN" sz="1400" dirty="0">
              <a:latin typeface="Calibri" pitchFamily="34" charset="0"/>
              <a:cs typeface="Arial" charset="0"/>
            </a:endParaRPr>
          </a:p>
          <a:p>
            <a:pPr defTabSz="1219170" eaLnBrk="1" fontAlgn="auto" hangingPunct="1">
              <a:spcBef>
                <a:spcPts val="0"/>
              </a:spcBef>
              <a:spcAft>
                <a:spcPts val="0"/>
              </a:spcAft>
              <a:defRPr/>
            </a:pPr>
            <a:r>
              <a:rPr lang="en-US" sz="1400">
                <a:latin typeface="Calibri" pitchFamily="34" charset="0"/>
                <a:cs typeface="Arial" charset="0"/>
              </a:rPr>
              <a:t>Most solutions and initial recommendation of the TR were approved after some discussions. Finalization work needs to be done on certain concepts particularly the overall procedure of </a:t>
            </a:r>
            <a:r>
              <a:rPr lang="en-US" sz="1400" smtClean="0">
                <a:latin typeface="Calibri" pitchFamily="34" charset="0"/>
                <a:cs typeface="Arial" charset="0"/>
              </a:rPr>
              <a:t>testing.</a:t>
            </a:r>
          </a:p>
          <a:p>
            <a:pPr defTabSz="1219170" eaLnBrk="1" fontAlgn="auto" hangingPunct="1">
              <a:spcBef>
                <a:spcPts val="0"/>
              </a:spcBef>
              <a:spcAft>
                <a:spcPts val="0"/>
              </a:spcAft>
              <a:defRPr/>
            </a:pPr>
            <a:endParaRPr lang="en-US" sz="1400" dirty="0">
              <a:solidFill>
                <a:prstClr val="black"/>
              </a:solidFill>
              <a:latin typeface="Calibri" pitchFamily="34" charset="0"/>
              <a:cs typeface="Arial" charset="0"/>
            </a:endParaRPr>
          </a:p>
          <a:p>
            <a:pPr defTabSz="1219170" eaLnBrk="1" fontAlgn="auto" hangingPunct="1">
              <a:spcBef>
                <a:spcPts val="0"/>
              </a:spcBef>
              <a:spcAft>
                <a:spcPts val="0"/>
              </a:spcAft>
              <a:defRPr/>
            </a:pPr>
            <a:r>
              <a:rPr lang="en-US" sz="1400" b="1" dirty="0" smtClean="0">
                <a:solidFill>
                  <a:prstClr val="black"/>
                </a:solidFill>
                <a:latin typeface="Calibri" pitchFamily="34" charset="0"/>
                <a:cs typeface="Arial" charset="0"/>
              </a:rPr>
              <a:t>FS_MANS</a:t>
            </a:r>
            <a:r>
              <a:rPr lang="en-US" sz="1400" b="1" smtClean="0">
                <a:solidFill>
                  <a:prstClr val="black"/>
                </a:solidFill>
                <a:latin typeface="Calibri" pitchFamily="34" charset="0"/>
                <a:cs typeface="Arial" charset="0"/>
              </a:rPr>
              <a:t>: </a:t>
            </a:r>
            <a:r>
              <a:rPr lang="en-US" sz="1400">
                <a:solidFill>
                  <a:prstClr val="black"/>
                </a:solidFill>
                <a:latin typeface="Calibri" pitchFamily="34" charset="0"/>
                <a:cs typeface="Arial" charset="0"/>
              </a:rPr>
              <a:t>the following topic is discussed and </a:t>
            </a:r>
            <a:r>
              <a:rPr lang="en-US" sz="1400" smtClean="0">
                <a:solidFill>
                  <a:prstClr val="black"/>
                </a:solidFill>
                <a:latin typeface="Calibri" pitchFamily="34" charset="0"/>
                <a:cs typeface="Arial" charset="0"/>
              </a:rPr>
              <a:t>agreed:</a:t>
            </a:r>
            <a:endParaRPr lang="en-US" sz="1400">
              <a:solidFill>
                <a:prstClr val="black"/>
              </a:solidFill>
              <a:latin typeface="Calibri" pitchFamily="34" charset="0"/>
              <a:cs typeface="Arial" charset="0"/>
            </a:endParaRPr>
          </a:p>
          <a:p>
            <a:pPr defTabSz="1219170" eaLnBrk="1" fontAlgn="auto" hangingPunct="1">
              <a:spcBef>
                <a:spcPts val="0"/>
              </a:spcBef>
              <a:spcAft>
                <a:spcPts val="0"/>
              </a:spcAft>
              <a:defRPr/>
            </a:pPr>
            <a:r>
              <a:rPr lang="en-US" altLang="zh-CN" sz="1400" smtClean="0">
                <a:solidFill>
                  <a:prstClr val="black"/>
                </a:solidFill>
                <a:latin typeface="Calibri" pitchFamily="34" charset="0"/>
                <a:cs typeface="Arial" charset="0"/>
              </a:rPr>
              <a:t>four </a:t>
            </a:r>
            <a:r>
              <a:rPr lang="en-US" altLang="zh-CN" sz="1400">
                <a:solidFill>
                  <a:prstClr val="black"/>
                </a:solidFill>
                <a:latin typeface="Calibri" pitchFamily="34" charset="0"/>
                <a:cs typeface="Arial" charset="0"/>
              </a:rPr>
              <a:t>pCRs for TR 28.825 Add concepts and overview, conclusions and recommendations, references and </a:t>
            </a:r>
            <a:r>
              <a:rPr lang="en-US" altLang="zh-CN" sz="1400" smtClean="0">
                <a:solidFill>
                  <a:prstClr val="black"/>
                </a:solidFill>
                <a:latin typeface="Calibri" pitchFamily="34" charset="0"/>
                <a:cs typeface="Arial" charset="0"/>
              </a:rPr>
              <a:t>abbreviation.</a:t>
            </a:r>
            <a:endParaRPr lang="en-US" altLang="zh-CN" sz="1400" dirty="0">
              <a:solidFill>
                <a:prstClr val="black"/>
              </a:solidFill>
              <a:latin typeface="Calibri" pitchFamily="34" charset="0"/>
              <a:cs typeface="Arial" charset="0"/>
            </a:endParaRPr>
          </a:p>
        </p:txBody>
      </p:sp>
      <p:sp>
        <p:nvSpPr>
          <p:cNvPr id="3" name="矩形 2"/>
          <p:cNvSpPr/>
          <p:nvPr/>
        </p:nvSpPr>
        <p:spPr>
          <a:xfrm>
            <a:off x="230455" y="3802779"/>
            <a:ext cx="5693393" cy="2462213"/>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smtClean="0">
                <a:solidFill>
                  <a:prstClr val="black"/>
                </a:solidFill>
                <a:latin typeface="Calibri" pitchFamily="34" charset="0"/>
                <a:cs typeface="Arial" charset="0"/>
              </a:rPr>
              <a:t>FS_EE5G</a:t>
            </a:r>
            <a:r>
              <a:rPr lang="en-US" altLang="zh-CN" sz="1400" b="1" dirty="0">
                <a:solidFill>
                  <a:prstClr val="black"/>
                </a:solidFill>
                <a:latin typeface="Calibri" pitchFamily="34" charset="0"/>
                <a:cs typeface="Arial" charset="0"/>
              </a:rPr>
              <a:t>: </a:t>
            </a:r>
            <a:r>
              <a:rPr lang="en-US" altLang="zh-CN" sz="1400" dirty="0">
                <a:solidFill>
                  <a:prstClr val="black"/>
                </a:solidFill>
                <a:latin typeface="Calibri" pitchFamily="34" charset="0"/>
                <a:cs typeface="Arial" charset="0"/>
              </a:rPr>
              <a:t>the following </a:t>
            </a:r>
            <a:r>
              <a:rPr lang="en-US" altLang="zh-CN" sz="1400" dirty="0" err="1">
                <a:solidFill>
                  <a:prstClr val="black"/>
                </a:solidFill>
                <a:latin typeface="Calibri" pitchFamily="34" charset="0"/>
                <a:cs typeface="Arial" charset="0"/>
              </a:rPr>
              <a:t>pCRs</a:t>
            </a:r>
            <a:r>
              <a:rPr lang="en-US" altLang="zh-CN" sz="1400" dirty="0">
                <a:solidFill>
                  <a:prstClr val="black"/>
                </a:solidFill>
                <a:latin typeface="Calibri" pitchFamily="34" charset="0"/>
                <a:cs typeface="Arial" charset="0"/>
              </a:rPr>
              <a:t> have been approved: </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TR </a:t>
            </a:r>
            <a:r>
              <a:rPr lang="en-US" altLang="zh-CN" sz="1400">
                <a:solidFill>
                  <a:prstClr val="black"/>
                </a:solidFill>
                <a:latin typeface="Calibri" pitchFamily="34" charset="0"/>
                <a:cs typeface="Arial" charset="0"/>
              </a:rPr>
              <a:t>28.813 has received final updates (Add conclusion to Key Issue #3, Update solution of Key Issue 6, Update impact on normative work of Key Issue 4)</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A </a:t>
            </a:r>
            <a:r>
              <a:rPr lang="en-US" altLang="zh-CN" sz="1400">
                <a:solidFill>
                  <a:prstClr val="black"/>
                </a:solidFill>
                <a:latin typeface="Calibri" pitchFamily="34" charset="0"/>
                <a:cs typeface="Arial" charset="0"/>
              </a:rPr>
              <a:t>pCR to introduce an EE KPI definition for URLLC network slice based on reliability was discussed but could not be approved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The </a:t>
            </a:r>
            <a:r>
              <a:rPr lang="en-US" altLang="zh-CN" sz="1400">
                <a:solidFill>
                  <a:prstClr val="black"/>
                </a:solidFill>
                <a:latin typeface="Calibri" pitchFamily="34" charset="0"/>
                <a:cs typeface="Arial" charset="0"/>
              </a:rPr>
              <a:t>SID has been revised to reflect what has really been achieved during Rel-17</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TR </a:t>
            </a:r>
            <a:r>
              <a:rPr lang="en-US" altLang="zh-CN" sz="1400">
                <a:solidFill>
                  <a:prstClr val="black"/>
                </a:solidFill>
                <a:latin typeface="Calibri" pitchFamily="34" charset="0"/>
                <a:cs typeface="Arial" charset="0"/>
              </a:rPr>
              <a:t>28.813 is sent to SA for approval</a:t>
            </a:r>
          </a:p>
          <a:p>
            <a:pPr defTabSz="1219170" eaLnBrk="1" fontAlgn="auto" hangingPunct="1">
              <a:spcBef>
                <a:spcPts val="0"/>
              </a:spcBef>
              <a:spcAft>
                <a:spcPts val="0"/>
              </a:spcAft>
              <a:defRPr/>
            </a:pPr>
            <a:endParaRPr lang="en-US" altLang="zh-CN" sz="1400" b="1" dirty="0" smtClean="0">
              <a:solidFill>
                <a:prstClr val="black"/>
              </a:solidFill>
              <a:latin typeface="Calibri" pitchFamily="34" charset="0"/>
              <a:cs typeface="Arial" charset="0"/>
            </a:endParaRPr>
          </a:p>
          <a:p>
            <a:pPr defTabSz="1219170" eaLnBrk="1" fontAlgn="auto" hangingPunct="1">
              <a:spcBef>
                <a:spcPts val="0"/>
              </a:spcBef>
              <a:spcAft>
                <a:spcPts val="0"/>
              </a:spcAft>
              <a:defRPr/>
            </a:pPr>
            <a:r>
              <a:rPr lang="en-US" altLang="zh-CN" sz="1400" b="1" dirty="0">
                <a:latin typeface="Calibri" pitchFamily="34" charset="0"/>
                <a:cs typeface="Arial" charset="0"/>
              </a:rPr>
              <a:t>FS_YANG: </a:t>
            </a:r>
            <a:r>
              <a:rPr lang="en-US" altLang="zh-CN" sz="1400" dirty="0">
                <a:latin typeface="Calibri" pitchFamily="34" charset="0"/>
                <a:cs typeface="Arial" charset="0"/>
              </a:rPr>
              <a:t>No progress for FS_YANG this meeting</a:t>
            </a:r>
            <a:r>
              <a:rPr lang="en-US" altLang="zh-CN" sz="1400" dirty="0" smtClean="0">
                <a:latin typeface="Calibri" pitchFamily="34" charset="0"/>
                <a:cs typeface="Arial" charset="0"/>
              </a:rPr>
              <a:t>.</a:t>
            </a:r>
            <a:endParaRPr lang="en-US" altLang="zh-CN" sz="1400" b="1" dirty="0" smtClean="0">
              <a:solidFill>
                <a:prstClr val="black"/>
              </a:solidFill>
              <a:latin typeface="Calibri" pitchFamily="34" charset="0"/>
              <a:cs typeface="Arial" charset="0"/>
            </a:endParaRPr>
          </a:p>
        </p:txBody>
      </p:sp>
    </p:spTree>
    <p:extLst>
      <p:ext uri="{BB962C8B-B14F-4D97-AF65-F5344CB8AC3E}">
        <p14:creationId xmlns:p14="http://schemas.microsoft.com/office/powerpoint/2010/main" val="1572783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0839" y="2846527"/>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67801870"/>
              </p:ext>
            </p:extLst>
          </p:nvPr>
        </p:nvGraphicFramePr>
        <p:xfrm>
          <a:off x="260839" y="740236"/>
          <a:ext cx="11681825" cy="2106291"/>
        </p:xfrm>
        <a:graphic>
          <a:graphicData uri="http://schemas.openxmlformats.org/drawingml/2006/table">
            <a:tbl>
              <a:tblPr firstRow="1" bandRow="1">
                <a:tableStyleId>{5C22544A-7EE6-4342-B048-85BDC9FD1C3A}</a:tableStyleId>
              </a:tblPr>
              <a:tblGrid>
                <a:gridCol w="788313"/>
                <a:gridCol w="1989323"/>
                <a:gridCol w="1464967"/>
                <a:gridCol w="2174243"/>
                <a:gridCol w="1007795"/>
                <a:gridCol w="1461649"/>
                <a:gridCol w="771207"/>
                <a:gridCol w="1153299"/>
                <a:gridCol w="871029"/>
              </a:tblGrid>
              <a:tr h="337665">
                <a:tc>
                  <a:txBody>
                    <a:bodyPr/>
                    <a:lstStyle/>
                    <a:p>
                      <a:pPr algn="ctr">
                        <a:spcAft>
                          <a:spcPts val="0"/>
                        </a:spcAft>
                      </a:pPr>
                      <a:r>
                        <a:rPr lang="en-GB" sz="1200" b="1" kern="1200" dirty="0">
                          <a:solidFill>
                            <a:schemeClr val="lt1"/>
                          </a:solidFill>
                          <a:latin typeface="+mn-lt"/>
                          <a:ea typeface="+mn-ea"/>
                          <a:cs typeface="+mn-cs"/>
                        </a:rPr>
                        <a:t>WI code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mn-cs"/>
                        </a:rPr>
                        <a:t>WI Title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rPr>
                        <a:t>Completion</a:t>
                      </a:r>
                      <a:r>
                        <a:rPr lang="sv-SE" sz="1200" dirty="0">
                          <a:latin typeface="+mn-lt"/>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rPr>
                        <a:t>Tdoc</a:t>
                      </a:r>
                      <a:r>
                        <a:rPr lang="en-US" altLang="zh-CN" sz="1200" dirty="0">
                          <a:latin typeface="+mn-lt"/>
                        </a:rPr>
                        <a:t> reference</a:t>
                      </a:r>
                      <a:endParaRPr lang="sv-SE" sz="1200" dirty="0">
                        <a:latin typeface="+mn-lt"/>
                      </a:endParaRPr>
                    </a:p>
                  </a:txBody>
                  <a:tcPr anchor="ctr">
                    <a:solidFill>
                      <a:srgbClr val="92D050"/>
                    </a:solidFill>
                  </a:tcPr>
                </a:tc>
                <a:tc>
                  <a:txBody>
                    <a:bodyPr/>
                    <a:lstStyle/>
                    <a:p>
                      <a:pPr algn="ctr"/>
                      <a:r>
                        <a:rPr lang="sv-SE" sz="1200" dirty="0">
                          <a:latin typeface="+mn-lt"/>
                        </a:rPr>
                        <a:t>Target date</a:t>
                      </a:r>
                    </a:p>
                  </a:txBody>
                  <a:tcPr anchor="ctr">
                    <a:solidFill>
                      <a:srgbClr val="92D050"/>
                    </a:solidFill>
                  </a:tcPr>
                </a:tc>
                <a:tc>
                  <a:txBody>
                    <a:bodyPr/>
                    <a:lstStyle/>
                    <a:p>
                      <a:pPr algn="ctr"/>
                      <a:r>
                        <a:rPr lang="sv-SE" sz="1200" dirty="0">
                          <a:latin typeface="+mn-lt"/>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rPr>
                        <a:t>Related</a:t>
                      </a:r>
                      <a:r>
                        <a:rPr lang="sv-SE" altLang="zh-CN" sz="1200" baseline="0" dirty="0">
                          <a:latin typeface="+mn-lt"/>
                        </a:rPr>
                        <a:t> groups</a:t>
                      </a:r>
                      <a:endParaRPr lang="sv-SE" sz="1200" dirty="0">
                        <a:latin typeface="+mn-lt"/>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rPr>
                        <a:t>Related</a:t>
                      </a:r>
                      <a:r>
                        <a:rPr lang="sv-SE" sz="1200" baseline="0" dirty="0">
                          <a:latin typeface="+mn-lt"/>
                        </a:rPr>
                        <a:t> </a:t>
                      </a:r>
                      <a:r>
                        <a:rPr lang="en-US" altLang="zh-CN" sz="1200" dirty="0">
                          <a:latin typeface="+mn-lt"/>
                        </a:rPr>
                        <a:t>topic</a:t>
                      </a:r>
                      <a:endParaRPr lang="sv-SE" sz="1200" dirty="0">
                        <a:latin typeface="+mn-lt"/>
                      </a:endParaRPr>
                    </a:p>
                  </a:txBody>
                  <a:tcPr anchor="ctr">
                    <a:solidFill>
                      <a:srgbClr val="92D050"/>
                    </a:solidFill>
                  </a:tcPr>
                </a:tc>
              </a:tr>
              <a:tr h="407031">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b="1" dirty="0" smtClean="0">
                          <a:solidFill>
                            <a:schemeClr val="tx1"/>
                          </a:solidFill>
                          <a:effectLst/>
                          <a:latin typeface="+mn-lt"/>
                          <a:ea typeface="+mn-ea"/>
                        </a:rPr>
                        <a:t>FS_NSMEN</a:t>
                      </a:r>
                      <a:endParaRPr lang="zh-CN" altLang="zh-CN" sz="1600" b="1" dirty="0" smtClean="0">
                        <a:solidFill>
                          <a:schemeClr val="tx1"/>
                        </a:solidFill>
                        <a:effectLst/>
                        <a:latin typeface="+mn-lt"/>
                        <a:ea typeface="+mn-ea"/>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dirty="0" smtClean="0">
                          <a:solidFill>
                            <a:srgbClr val="000000"/>
                          </a:solidFill>
                          <a:effectLst/>
                          <a:latin typeface="+mn-lt"/>
                          <a:ea typeface="+mn-ea"/>
                        </a:rPr>
                        <a:t>Study on network slice management enhancements </a:t>
                      </a:r>
                      <a:endParaRPr lang="zh-CN" altLang="zh-CN" sz="1100" dirty="0" smtClean="0">
                        <a:effectLst/>
                        <a:latin typeface="+mn-lt"/>
                        <a:ea typeface="+mn-ea"/>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smtClean="0">
                          <a:solidFill>
                            <a:schemeClr val="tx1"/>
                          </a:solidFill>
                          <a:effectLst/>
                          <a:latin typeface="+mn-lt"/>
                          <a:ea typeface="+mn-ea"/>
                          <a:cs typeface="Arial" panose="020B0604020202020204" pitchFamily="34" charset="0"/>
                        </a:rPr>
                        <a:t>90</a:t>
                      </a:r>
                      <a:r>
                        <a:rPr lang="en-US" altLang="zh-CN" sz="1100" b="0" kern="1200" dirty="0" smtClean="0">
                          <a:solidFill>
                            <a:schemeClr val="tx1"/>
                          </a:solidFill>
                          <a:effectLst/>
                          <a:latin typeface="+mn-lt"/>
                          <a:ea typeface="+mn-ea"/>
                          <a:cs typeface="Arial" panose="020B0604020202020204" pitchFamily="34" charset="0"/>
                        </a:rPr>
                        <a:t>%-&gt;</a:t>
                      </a:r>
                      <a:r>
                        <a:rPr lang="en-US" altLang="zh-CN" sz="1100" b="0" kern="1200" smtClean="0">
                          <a:solidFill>
                            <a:schemeClr val="tx1"/>
                          </a:solidFill>
                          <a:effectLst/>
                          <a:latin typeface="+mn-lt"/>
                          <a:ea typeface="+mn-ea"/>
                          <a:cs typeface="Arial" panose="020B0604020202020204" pitchFamily="34" charset="0"/>
                        </a:rPr>
                        <a:t>95%-&gt;100%</a:t>
                      </a:r>
                      <a:endParaRPr lang="sv-SE" altLang="zh-CN" sz="110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TR 28.811</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SP-191192</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SimSun" panose="02010600030101010101" pitchFamily="2" charset="-122"/>
                          <a:cs typeface="+mn-cs"/>
                        </a:rPr>
                        <a:t>SA#94 (Dec. 2021)</a:t>
                      </a:r>
                      <a:endParaRPr lang="sv-SE" altLang="zh-CN" sz="110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Huawei, Nokia</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SA2/RAN3</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SLA</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40703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mn-lt"/>
                          <a:ea typeface="+mn-ea"/>
                          <a:cs typeface="+mn-cs"/>
                        </a:rPr>
                        <a:t>FS_eSBMA</a:t>
                      </a:r>
                      <a:endParaRPr lang="zh-CN" altLang="zh-CN" sz="1200" b="1" kern="1200" dirty="0" smtClean="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rgbClr val="000000"/>
                          </a:solidFill>
                          <a:effectLst/>
                          <a:latin typeface="+mn-lt"/>
                          <a:ea typeface="+mn-ea"/>
                          <a:cs typeface="+mn-cs"/>
                        </a:rPr>
                        <a:t>Enhancement of service based management architecture </a:t>
                      </a:r>
                      <a:endParaRPr lang="zh-CN" altLang="zh-CN" sz="1100" kern="1200" dirty="0" smtClean="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10%-&gt;15%-&gt;35%</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TR 28.925</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SP-210136</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dirty="0" smtClean="0">
                          <a:solidFill>
                            <a:schemeClr val="tx1"/>
                          </a:solidFill>
                          <a:effectLst/>
                          <a:latin typeface="+mn-lt"/>
                          <a:ea typeface="+mn-ea"/>
                          <a:cs typeface="Arial" panose="020B0604020202020204" pitchFamily="34" charset="0"/>
                        </a:rPr>
                        <a:t>SA#94 (Dec. </a:t>
                      </a:r>
                      <a:r>
                        <a:rPr lang="en-GB" sz="110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smtClean="0">
                          <a:solidFill>
                            <a:schemeClr val="tx1"/>
                          </a:solidFill>
                          <a:effectLst/>
                          <a:latin typeface="+mn-lt"/>
                          <a:ea typeface="+mn-ea"/>
                          <a:cs typeface="Arial" panose="020B0604020202020204" pitchFamily="34" charset="0"/>
                        </a:rPr>
                        <a:t>-&gt;</a:t>
                      </a:r>
                      <a:r>
                        <a:rPr lang="en-GB" sz="1100" b="1" kern="1200" smtClean="0">
                          <a:solidFill>
                            <a:schemeClr val="tx1"/>
                          </a:solidFill>
                          <a:effectLst/>
                          <a:latin typeface="+mn-lt"/>
                          <a:ea typeface="+mn-ea"/>
                          <a:cs typeface="Arial" panose="020B0604020202020204" pitchFamily="34" charset="0"/>
                        </a:rPr>
                        <a:t>SA#95(Mar.2022)</a:t>
                      </a:r>
                      <a:endParaRPr lang="sv-SE" altLang="zh-CN" sz="1100" b="1" kern="1200" dirty="0" smtClean="0">
                        <a:solidFill>
                          <a:schemeClr val="dk1"/>
                        </a:solidFill>
                        <a:effectLst/>
                        <a:latin typeface="+mn-lt"/>
                        <a:ea typeface="SimSun" panose="02010600030101010101" pitchFamily="2" charset="-122"/>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10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Huawei, Ericsson</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ETSI ZSM</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architecture</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25197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kern="1200" dirty="0">
                          <a:solidFill>
                            <a:schemeClr val="bg1">
                              <a:lumMod val="50000"/>
                            </a:schemeClr>
                          </a:solidFill>
                          <a:effectLst/>
                          <a:latin typeface="+mn-lt"/>
                          <a:ea typeface="+mn-ea"/>
                          <a:cs typeface="+mn-cs"/>
                        </a:rPr>
                        <a:t>FS_MNSAC</a:t>
                      </a:r>
                      <a:endParaRPr lang="zh-CN" sz="1200" b="1" kern="1200" dirty="0">
                        <a:solidFill>
                          <a:schemeClr val="bg1">
                            <a:lumMod val="50000"/>
                          </a:schemeClr>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100" kern="1200" dirty="0">
                          <a:solidFill>
                            <a:schemeClr val="bg1">
                              <a:lumMod val="50000"/>
                            </a:schemeClr>
                          </a:solidFill>
                          <a:effectLst/>
                          <a:latin typeface="+mn-lt"/>
                          <a:ea typeface="+mn-ea"/>
                          <a:cs typeface="+mn-cs"/>
                        </a:rPr>
                        <a:t>Study on access control for management service</a:t>
                      </a:r>
                      <a:endParaRPr lang="zh-CN" sz="1100" kern="1200" dirty="0">
                        <a:solidFill>
                          <a:schemeClr val="bg1">
                            <a:lumMod val="50000"/>
                          </a:schemeClr>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100" b="0" kern="1200" dirty="0" smtClean="0">
                          <a:solidFill>
                            <a:schemeClr val="bg1">
                              <a:lumMod val="50000"/>
                            </a:schemeClr>
                          </a:solidFill>
                          <a:effectLst/>
                          <a:latin typeface="+mn-lt"/>
                          <a:ea typeface="+mn-ea"/>
                          <a:cs typeface="Arial" panose="020B0604020202020204" pitchFamily="34" charset="0"/>
                        </a:rPr>
                        <a:t>35%-&gt;</a:t>
                      </a:r>
                      <a:r>
                        <a:rPr lang="en-US" altLang="zh-CN" sz="1100" b="0" kern="1200" baseline="0" dirty="0" smtClean="0">
                          <a:solidFill>
                            <a:schemeClr val="bg1">
                              <a:lumMod val="50000"/>
                            </a:schemeClr>
                          </a:solidFill>
                          <a:effectLst/>
                          <a:latin typeface="+mn-lt"/>
                          <a:ea typeface="+mn-ea"/>
                          <a:cs typeface="Arial" panose="020B0604020202020204" pitchFamily="34" charset="0"/>
                        </a:rPr>
                        <a:t>80%-&gt;100%</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bg1">
                              <a:lumMod val="50000"/>
                            </a:schemeClr>
                          </a:solidFill>
                          <a:effectLst/>
                          <a:latin typeface="+mn-lt"/>
                          <a:ea typeface="SimSun" panose="02010600030101010101" pitchFamily="2" charset="-122"/>
                          <a:cs typeface="+mn-cs"/>
                        </a:rPr>
                        <a:t>TR 28.817</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SP-200853</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dirty="0" smtClean="0">
                          <a:solidFill>
                            <a:schemeClr val="bg1">
                              <a:lumMod val="50000"/>
                            </a:schemeClr>
                          </a:solidFill>
                          <a:effectLst/>
                          <a:latin typeface="+mn-lt"/>
                          <a:ea typeface="+mn-ea"/>
                          <a:cs typeface="Arial" panose="020B0604020202020204" pitchFamily="34" charset="0"/>
                        </a:rPr>
                        <a:t>SA#93 (Sep. 2021)</a:t>
                      </a:r>
                      <a:endParaRPr lang="en-GB" altLang="zh-CN" sz="1100" b="0" kern="1200" dirty="0" smtClean="0">
                        <a:solidFill>
                          <a:schemeClr val="bg1">
                            <a:lumMod val="50000"/>
                          </a:schemeClr>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Nokia</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SA3</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security</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r h="25197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FS_NSCE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rgbClr val="000000"/>
                          </a:solidFill>
                          <a:effectLst/>
                          <a:latin typeface="+mn-lt"/>
                          <a:ea typeface="+mn-ea"/>
                          <a:cs typeface="+mn-cs"/>
                        </a:rPr>
                        <a:t>Study on network slice management capability exposure</a:t>
                      </a:r>
                      <a:endParaRPr lang="zh-CN" sz="11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sv-SE" sz="1100" kern="1200" smtClean="0">
                          <a:solidFill>
                            <a:schemeClr val="dk1"/>
                          </a:solidFill>
                          <a:effectLst/>
                          <a:latin typeface="+mn-lt"/>
                          <a:ea typeface="SimSun" panose="02010600030101010101" pitchFamily="2" charset="-122"/>
                          <a:cs typeface="+mn-cs"/>
                        </a:rPr>
                        <a:t>25</a:t>
                      </a:r>
                      <a:r>
                        <a:rPr lang="sv-SE" sz="1100" kern="1200" dirty="0" smtClean="0">
                          <a:solidFill>
                            <a:schemeClr val="dk1"/>
                          </a:solidFill>
                          <a:effectLst/>
                          <a:latin typeface="+mn-lt"/>
                          <a:ea typeface="SimSun" panose="02010600030101010101" pitchFamily="2" charset="-122"/>
                          <a:cs typeface="+mn-cs"/>
                        </a:rPr>
                        <a:t>%</a:t>
                      </a:r>
                      <a:r>
                        <a:rPr lang="sv-SE" altLang="zh-CN" sz="1100" kern="1200" dirty="0" smtClean="0">
                          <a:solidFill>
                            <a:schemeClr val="dk1"/>
                          </a:solidFill>
                          <a:effectLst/>
                          <a:latin typeface="+mn-lt"/>
                          <a:ea typeface="SimSun" panose="02010600030101010101" pitchFamily="2" charset="-122"/>
                          <a:cs typeface="+mn-cs"/>
                        </a:rPr>
                        <a:t>-&gt;</a:t>
                      </a:r>
                      <a:r>
                        <a:rPr lang="sv-SE" sz="1100" kern="1200" smtClean="0">
                          <a:solidFill>
                            <a:schemeClr val="dk1"/>
                          </a:solidFill>
                          <a:effectLst/>
                          <a:latin typeface="+mn-lt"/>
                          <a:ea typeface="SimSun" panose="02010600030101010101" pitchFamily="2" charset="-122"/>
                          <a:cs typeface="+mn-cs"/>
                        </a:rPr>
                        <a:t>40%-&gt;65%</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mn-lt"/>
                          <a:ea typeface="SimSun" panose="02010600030101010101" pitchFamily="2" charset="-122"/>
                          <a:cs typeface="+mn-cs"/>
                        </a:rPr>
                        <a:t>TR 28.824</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SP-210131</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dirty="0" smtClean="0">
                          <a:solidFill>
                            <a:schemeClr val="tx1"/>
                          </a:solidFill>
                          <a:effectLst/>
                          <a:latin typeface="+mn-lt"/>
                          <a:ea typeface="+mn-ea"/>
                          <a:cs typeface="Arial" panose="020B0604020202020204" pitchFamily="34" charset="0"/>
                        </a:rPr>
                        <a:t>SA#94 (Dec. </a:t>
                      </a:r>
                      <a:r>
                        <a:rPr lang="en-GB" sz="110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100" b="0" kern="1200" smtClean="0">
                          <a:solidFill>
                            <a:schemeClr val="tx1"/>
                          </a:solidFill>
                          <a:effectLst/>
                          <a:latin typeface="+mn-lt"/>
                          <a:ea typeface="+mn-ea"/>
                          <a:cs typeface="Arial" panose="020B0604020202020204" pitchFamily="34" charset="0"/>
                        </a:rPr>
                        <a:t>-&gt;</a:t>
                      </a:r>
                      <a:r>
                        <a:rPr lang="en-GB" altLang="zh-CN" sz="1100" b="1" kern="1200" smtClean="0">
                          <a:solidFill>
                            <a:schemeClr val="tx1"/>
                          </a:solidFill>
                          <a:effectLst/>
                          <a:latin typeface="+mn-lt"/>
                          <a:ea typeface="+mn-ea"/>
                          <a:cs typeface="Arial" panose="020B0604020202020204" pitchFamily="34" charset="0"/>
                        </a:rPr>
                        <a:t>SA#95(Mar.2022)</a:t>
                      </a:r>
                      <a:endParaRPr lang="en-GB" altLang="zh-CN" sz="1100" b="1"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Alibaba</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SA3, SA, RAN</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exposure</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162258" y="3138915"/>
            <a:ext cx="5807138" cy="3231654"/>
          </a:xfrm>
          <a:prstGeom prst="rect">
            <a:avLst/>
          </a:prstGeom>
        </p:spPr>
        <p:txBody>
          <a:bodyPr wrap="square">
            <a:spAutoFit/>
          </a:bodyPr>
          <a:lstStyle/>
          <a:p>
            <a:pPr defTabSz="1219170" eaLnBrk="1" fontAlgn="auto" hangingPunct="1">
              <a:spcBef>
                <a:spcPts val="0"/>
              </a:spcBef>
              <a:spcAft>
                <a:spcPts val="0"/>
              </a:spcAft>
              <a:defRPr/>
            </a:pPr>
            <a:r>
              <a:rPr lang="en-US" altLang="zh-CN" sz="1200" b="1" dirty="0" smtClean="0">
                <a:solidFill>
                  <a:prstClr val="black"/>
                </a:solidFill>
                <a:latin typeface="+mn-lt"/>
                <a:cs typeface="Arial" charset="0"/>
              </a:rPr>
              <a:t>FS_NSMEN: </a:t>
            </a:r>
            <a:endParaRPr lang="en-US" altLang="zh-CN" sz="1200" b="1" dirty="0" smtClean="0">
              <a:solidFill>
                <a:prstClr val="black"/>
              </a:solidFill>
              <a:latin typeface="+mn-lt"/>
              <a:cs typeface="Arial" charset="0"/>
            </a:endParaRP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srgbClr val="0000FF"/>
                </a:solidFill>
                <a:latin typeface="+mn-lt"/>
                <a:cs typeface="Arial" charset="0"/>
              </a:rPr>
              <a:t>Solution </a:t>
            </a:r>
            <a:r>
              <a:rPr lang="en-US" altLang="zh-CN" sz="1200" dirty="0">
                <a:solidFill>
                  <a:srgbClr val="0000FF"/>
                </a:solidFill>
                <a:latin typeface="+mn-lt"/>
                <a:cs typeface="Arial" charset="0"/>
              </a:rPr>
              <a:t>for national roaming was agreed.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srgbClr val="0000FF"/>
                </a:solidFill>
                <a:latin typeface="+mn-lt"/>
                <a:cs typeface="Arial" charset="0"/>
              </a:rPr>
              <a:t>Minor </a:t>
            </a:r>
            <a:r>
              <a:rPr lang="en-US" altLang="zh-CN" sz="1200" dirty="0">
                <a:solidFill>
                  <a:srgbClr val="0000FF"/>
                </a:solidFill>
                <a:latin typeface="+mn-lt"/>
                <a:cs typeface="Arial" charset="0"/>
              </a:rPr>
              <a:t>editorial cleanup was agreed.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srgbClr val="0000FF"/>
                </a:solidFill>
                <a:latin typeface="+mn-lt"/>
                <a:cs typeface="Arial" charset="0"/>
              </a:rPr>
              <a:t>To </a:t>
            </a:r>
            <a:r>
              <a:rPr lang="en-US" altLang="zh-CN" sz="1200" dirty="0">
                <a:solidFill>
                  <a:srgbClr val="0000FF"/>
                </a:solidFill>
                <a:latin typeface="+mn-lt"/>
                <a:cs typeface="Arial" charset="0"/>
              </a:rPr>
              <a:t>be presented to SA#94e for approval.</a:t>
            </a:r>
          </a:p>
          <a:p>
            <a:pPr defTabSz="1219170">
              <a:defRPr/>
            </a:pPr>
            <a:endParaRPr lang="en-US" sz="1200" b="1" dirty="0" smtClean="0">
              <a:latin typeface="+mn-lt"/>
            </a:endParaRPr>
          </a:p>
          <a:p>
            <a:pPr defTabSz="1219170">
              <a:defRPr/>
            </a:pPr>
            <a:r>
              <a:rPr lang="en-US" sz="1200" b="1" dirty="0" err="1" smtClean="0">
                <a:latin typeface="+mn-lt"/>
              </a:rPr>
              <a:t>FS_eSBMA</a:t>
            </a:r>
            <a:r>
              <a:rPr lang="en-US" sz="1200" b="1" dirty="0" smtClean="0">
                <a:latin typeface="+mn-lt"/>
              </a:rPr>
              <a:t>: </a:t>
            </a:r>
            <a:r>
              <a:rPr lang="en-US" sz="1200" dirty="0" smtClean="0">
                <a:latin typeface="+mn-lt"/>
              </a:rPr>
              <a:t>Following </a:t>
            </a:r>
            <a:r>
              <a:rPr lang="en-US" sz="1200" dirty="0">
                <a:latin typeface="+mn-lt"/>
              </a:rPr>
              <a:t>agreements were made:</a:t>
            </a:r>
          </a:p>
          <a:p>
            <a:pPr marL="285750" lvl="0" indent="-285750" defTabSz="1219170">
              <a:buFont typeface="Wingdings" panose="05000000000000000000" pitchFamily="2" charset="2"/>
              <a:buChar char="Ø"/>
              <a:defRPr/>
            </a:pPr>
            <a:r>
              <a:rPr lang="en-US" sz="1200" dirty="0" smtClean="0">
                <a:latin typeface="+mn-lt"/>
              </a:rPr>
              <a:t>Modelling </a:t>
            </a:r>
            <a:r>
              <a:rPr lang="en-US" sz="1200" dirty="0">
                <a:latin typeface="+mn-lt"/>
              </a:rPr>
              <a:t>of </a:t>
            </a:r>
            <a:r>
              <a:rPr lang="en-US" sz="1200" dirty="0" err="1">
                <a:latin typeface="+mn-lt"/>
              </a:rPr>
              <a:t>MnFs</a:t>
            </a:r>
            <a:r>
              <a:rPr lang="en-US" sz="1200" dirty="0">
                <a:latin typeface="+mn-lt"/>
              </a:rPr>
              <a:t>, </a:t>
            </a:r>
          </a:p>
          <a:p>
            <a:pPr marL="285750" lvl="0" indent="-285750" defTabSz="1219170">
              <a:buFont typeface="Wingdings" panose="05000000000000000000" pitchFamily="2" charset="2"/>
              <a:buChar char="Ø"/>
              <a:defRPr/>
            </a:pPr>
            <a:r>
              <a:rPr lang="en-US" sz="1200" dirty="0" smtClean="0">
                <a:latin typeface="+mn-lt"/>
              </a:rPr>
              <a:t>Conclusion </a:t>
            </a:r>
            <a:r>
              <a:rPr lang="en-US" sz="1200" dirty="0">
                <a:latin typeface="+mn-lt"/>
              </a:rPr>
              <a:t>and proposed solution for SBMA supporting management architecture and frameworks in other SDOs that nothing more needs to be done.</a:t>
            </a:r>
          </a:p>
          <a:p>
            <a:pPr marL="285750" lvl="0" indent="-285750" defTabSz="1219170">
              <a:buFont typeface="Wingdings" panose="05000000000000000000" pitchFamily="2" charset="2"/>
              <a:buChar char="Ø"/>
              <a:defRPr/>
            </a:pPr>
            <a:r>
              <a:rPr lang="en-US" sz="1200" dirty="0" smtClean="0">
                <a:latin typeface="+mn-lt"/>
              </a:rPr>
              <a:t>Adding </a:t>
            </a:r>
            <a:r>
              <a:rPr lang="en-US" sz="1200" dirty="0">
                <a:latin typeface="+mn-lt"/>
              </a:rPr>
              <a:t>problem description and potential solution for modelling of </a:t>
            </a:r>
            <a:r>
              <a:rPr lang="en-US" sz="1200" dirty="0" err="1" smtClean="0">
                <a:latin typeface="+mn-lt"/>
              </a:rPr>
              <a:t>MnF</a:t>
            </a:r>
            <a:r>
              <a:rPr lang="en-US" sz="1200" dirty="0" smtClean="0">
                <a:latin typeface="+mn-lt"/>
              </a:rPr>
              <a:t>.</a:t>
            </a:r>
          </a:p>
          <a:p>
            <a:pPr lvl="0" defTabSz="1219170">
              <a:defRPr/>
            </a:pPr>
            <a:endParaRPr lang="en-US" sz="1200" dirty="0">
              <a:latin typeface="+mn-lt"/>
            </a:endParaRPr>
          </a:p>
          <a:p>
            <a:pPr lvl="0" defTabSz="1219170" eaLnBrk="1" fontAlgn="auto" hangingPunct="1">
              <a:spcBef>
                <a:spcPts val="0"/>
              </a:spcBef>
              <a:spcAft>
                <a:spcPts val="0"/>
              </a:spcAft>
              <a:defRPr/>
            </a:pPr>
            <a:r>
              <a:rPr lang="en-US" altLang="zh-CN" sz="1200" b="1" dirty="0">
                <a:latin typeface="+mn-lt"/>
                <a:cs typeface="Arial" charset="0"/>
              </a:rPr>
              <a:t>FS_MNSAC:</a:t>
            </a:r>
          </a:p>
          <a:p>
            <a:pPr marL="285750" indent="-285750" defTabSz="1219170" eaLnBrk="1" fontAlgn="auto" hangingPunct="1">
              <a:spcBef>
                <a:spcPts val="0"/>
              </a:spcBef>
              <a:spcAft>
                <a:spcPts val="0"/>
              </a:spcAft>
              <a:buFont typeface="Wingdings" panose="05000000000000000000" pitchFamily="2" charset="2"/>
              <a:buChar char="Ø"/>
              <a:defRPr/>
            </a:pPr>
            <a:r>
              <a:rPr lang="en-US" sz="1200" dirty="0">
                <a:latin typeface="+mn-lt"/>
              </a:rPr>
              <a:t>Several CRs and a discussion paper were discussed in the meeting. Although all CRs were noted but agreement was made on discussion paper regarding general access control services and workflow, which should be applicable for both </a:t>
            </a:r>
            <a:r>
              <a:rPr lang="en-US" sz="1200" dirty="0" err="1">
                <a:latin typeface="+mn-lt"/>
              </a:rPr>
              <a:t>OpenAPI</a:t>
            </a:r>
            <a:r>
              <a:rPr lang="en-US" sz="1200" dirty="0">
                <a:latin typeface="+mn-lt"/>
              </a:rPr>
              <a:t> and </a:t>
            </a:r>
            <a:r>
              <a:rPr lang="en-US" sz="1200" dirty="0" err="1">
                <a:latin typeface="+mn-lt"/>
              </a:rPr>
              <a:t>Netconf</a:t>
            </a:r>
            <a:r>
              <a:rPr lang="en-US" sz="1200" dirty="0">
                <a:latin typeface="+mn-lt"/>
              </a:rPr>
              <a:t> solutions. </a:t>
            </a:r>
          </a:p>
          <a:p>
            <a:pPr lvl="0" defTabSz="1219170">
              <a:defRPr/>
            </a:pPr>
            <a:r>
              <a:rPr lang="en-US" sz="1200" dirty="0" smtClean="0">
                <a:latin typeface="+mn-lt"/>
              </a:rPr>
              <a:t> </a:t>
            </a:r>
          </a:p>
        </p:txBody>
      </p:sp>
      <p:sp>
        <p:nvSpPr>
          <p:cNvPr id="5" name="Title 1"/>
          <p:cNvSpPr txBox="1">
            <a:spLocks/>
          </p:cNvSpPr>
          <p:nvPr/>
        </p:nvSpPr>
        <p:spPr>
          <a:xfrm>
            <a:off x="0" y="4603"/>
            <a:ext cx="10344778"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SI FS_NSMEN/</a:t>
            </a:r>
            <a:r>
              <a:rPr lang="en-US" altLang="zh-CN" sz="3200" kern="0" dirty="0" err="1" smtClean="0"/>
              <a:t>FS_eSBMA</a:t>
            </a:r>
            <a:r>
              <a:rPr lang="en-GB" altLang="zh-CN" sz="3200" dirty="0"/>
              <a:t>/FS_MNSAC/FS_NSCE</a:t>
            </a:r>
          </a:p>
          <a:p>
            <a:endParaRPr lang="sv-SE" sz="3200" kern="0" dirty="0"/>
          </a:p>
        </p:txBody>
      </p:sp>
      <p:sp>
        <p:nvSpPr>
          <p:cNvPr id="4" name="矩形 3"/>
          <p:cNvSpPr/>
          <p:nvPr/>
        </p:nvSpPr>
        <p:spPr>
          <a:xfrm>
            <a:off x="6061049" y="3138915"/>
            <a:ext cx="5980195" cy="2862322"/>
          </a:xfrm>
          <a:prstGeom prst="rect">
            <a:avLst/>
          </a:prstGeom>
        </p:spPr>
        <p:txBody>
          <a:bodyPr wrap="square">
            <a:spAutoFit/>
          </a:bodyPr>
          <a:lstStyle/>
          <a:p>
            <a:pPr defTabSz="1219170" eaLnBrk="1" fontAlgn="auto" hangingPunct="1">
              <a:spcBef>
                <a:spcPts val="0"/>
              </a:spcBef>
              <a:spcAft>
                <a:spcPts val="0"/>
              </a:spcAft>
              <a:defRPr/>
            </a:pPr>
            <a:r>
              <a:rPr lang="en-US" altLang="zh-CN" sz="1200" b="1" dirty="0" smtClean="0">
                <a:solidFill>
                  <a:prstClr val="black"/>
                </a:solidFill>
                <a:latin typeface="+mn-lt"/>
                <a:cs typeface="Arial" charset="0"/>
              </a:rPr>
              <a:t>FS_NSCE</a:t>
            </a:r>
            <a:r>
              <a:rPr lang="en-US" altLang="zh-CN" sz="1200" b="1" smtClean="0">
                <a:solidFill>
                  <a:prstClr val="black"/>
                </a:solidFill>
                <a:latin typeface="+mn-lt"/>
                <a:cs typeface="Arial" charset="0"/>
              </a:rPr>
              <a:t>: </a:t>
            </a:r>
            <a:r>
              <a:rPr lang="en-US" altLang="zh-CN" sz="1200">
                <a:solidFill>
                  <a:prstClr val="black"/>
                </a:solidFill>
                <a:latin typeface="+mn-lt"/>
                <a:cs typeface="Arial" charset="0"/>
              </a:rPr>
              <a:t>Several contributions regarding use cases, requirements and general concepts have been approved/endorsed: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S5-216583 </a:t>
            </a:r>
            <a:r>
              <a:rPr lang="en-US" altLang="zh-CN" sz="1200">
                <a:solidFill>
                  <a:prstClr val="black"/>
                </a:solidFill>
                <a:latin typeface="+mn-lt"/>
                <a:cs typeface="Arial" charset="0"/>
              </a:rPr>
              <a:t>Clarifications on clause 4 overview</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S5-216584 </a:t>
            </a:r>
            <a:r>
              <a:rPr lang="en-US" altLang="zh-CN" sz="1200">
                <a:solidFill>
                  <a:prstClr val="black"/>
                </a:solidFill>
                <a:latin typeface="+mn-lt"/>
                <a:cs typeface="Arial" charset="0"/>
              </a:rPr>
              <a:t>Discussion paper on exposure scenario</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S5-216616 </a:t>
            </a:r>
            <a:r>
              <a:rPr lang="en-US" altLang="zh-CN" sz="1200">
                <a:solidFill>
                  <a:prstClr val="black"/>
                </a:solidFill>
                <a:latin typeface="+mn-lt"/>
                <a:cs typeface="Arial" charset="0"/>
              </a:rPr>
              <a:t>Add Use Case for exposure without going through BSS</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S5-216617 </a:t>
            </a:r>
            <a:r>
              <a:rPr lang="en-US" altLang="zh-CN" sz="1200">
                <a:solidFill>
                  <a:prstClr val="black"/>
                </a:solidFill>
                <a:latin typeface="+mn-lt"/>
                <a:cs typeface="Arial" charset="0"/>
              </a:rPr>
              <a:t>Exposure of network slice as a service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S5-216624 </a:t>
            </a:r>
            <a:r>
              <a:rPr lang="en-US" altLang="zh-CN" sz="1200">
                <a:solidFill>
                  <a:prstClr val="black"/>
                </a:solidFill>
                <a:latin typeface="+mn-lt"/>
                <a:cs typeface="Arial" charset="0"/>
              </a:rPr>
              <a:t>Consolidate potential requirements of use cases for eMnS discovery service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S5-216585 </a:t>
            </a:r>
            <a:r>
              <a:rPr lang="en-US" altLang="zh-CN" sz="1200">
                <a:solidFill>
                  <a:prstClr val="black"/>
                </a:solidFill>
                <a:latin typeface="+mn-lt"/>
                <a:cs typeface="Arial" charset="0"/>
              </a:rPr>
              <a:t>Add procedures related to product onboarding</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S5-216586 </a:t>
            </a:r>
            <a:r>
              <a:rPr lang="en-US" altLang="zh-CN" sz="1200">
                <a:solidFill>
                  <a:prstClr val="black"/>
                </a:solidFill>
                <a:latin typeface="+mn-lt"/>
                <a:cs typeface="Arial" charset="0"/>
              </a:rPr>
              <a:t>Clarification on clause 5 use cases</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S5-216385 </a:t>
            </a:r>
            <a:r>
              <a:rPr lang="en-US" altLang="zh-CN" sz="1200">
                <a:solidFill>
                  <a:prstClr val="black"/>
                </a:solidFill>
                <a:latin typeface="+mn-lt"/>
                <a:cs typeface="Arial" charset="0"/>
              </a:rPr>
              <a:t>Clarification on clause 7 solutions</a:t>
            </a:r>
          </a:p>
          <a:p>
            <a:pPr defTabSz="1219170" eaLnBrk="1" fontAlgn="auto" hangingPunct="1">
              <a:spcBef>
                <a:spcPts val="0"/>
              </a:spcBef>
              <a:spcAft>
                <a:spcPts val="0"/>
              </a:spcAft>
              <a:defRPr/>
            </a:pPr>
            <a:endParaRPr lang="en-US" altLang="zh-CN" sz="1200">
              <a:solidFill>
                <a:prstClr val="black"/>
              </a:solidFill>
              <a:latin typeface="+mn-lt"/>
              <a:cs typeface="Arial" charset="0"/>
            </a:endParaRPr>
          </a:p>
          <a:p>
            <a:pPr defTabSz="1219170" eaLnBrk="1" fontAlgn="auto" hangingPunct="1">
              <a:spcBef>
                <a:spcPts val="0"/>
              </a:spcBef>
              <a:spcAft>
                <a:spcPts val="0"/>
              </a:spcAft>
              <a:defRPr/>
            </a:pPr>
            <a:r>
              <a:rPr lang="en-US" altLang="zh-CN" sz="1200">
                <a:solidFill>
                  <a:prstClr val="black"/>
                </a:solidFill>
                <a:latin typeface="+mn-lt"/>
                <a:cs typeface="Arial" charset="0"/>
              </a:rPr>
              <a:t>Several contributions regarding are still under email approval:</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S5-216582 </a:t>
            </a:r>
            <a:r>
              <a:rPr lang="en-US" altLang="zh-CN" sz="1200">
                <a:solidFill>
                  <a:prstClr val="black"/>
                </a:solidFill>
                <a:latin typeface="+mn-lt"/>
                <a:cs typeface="Arial" charset="0"/>
              </a:rPr>
              <a:t>Concept definition for Exposed Management Service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S5-216623 </a:t>
            </a:r>
            <a:r>
              <a:rPr lang="en-US" altLang="zh-CN" sz="1200">
                <a:solidFill>
                  <a:prstClr val="black"/>
                </a:solidFill>
                <a:latin typeface="+mn-lt"/>
                <a:cs typeface="Arial" charset="0"/>
              </a:rPr>
              <a:t>Exposure to SA6 application or middleware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S5-216625 </a:t>
            </a:r>
            <a:r>
              <a:rPr lang="en-US" altLang="zh-CN" sz="1200">
                <a:solidFill>
                  <a:prstClr val="black"/>
                </a:solidFill>
                <a:latin typeface="+mn-lt"/>
                <a:cs typeface="Arial" charset="0"/>
              </a:rPr>
              <a:t>Add text to procedures related to management capability </a:t>
            </a:r>
            <a:r>
              <a:rPr lang="en-US" altLang="zh-CN" sz="1200" smtClean="0">
                <a:solidFill>
                  <a:prstClr val="black"/>
                </a:solidFill>
                <a:latin typeface="+mn-lt"/>
                <a:cs typeface="Arial" charset="0"/>
              </a:rPr>
              <a:t>exposure</a:t>
            </a:r>
            <a:endParaRPr lang="en-US" sz="1200" dirty="0" smtClean="0">
              <a:latin typeface="+mn-lt"/>
            </a:endParaRPr>
          </a:p>
        </p:txBody>
      </p:sp>
    </p:spTree>
    <p:extLst>
      <p:ext uri="{BB962C8B-B14F-4D97-AF65-F5344CB8AC3E}">
        <p14:creationId xmlns:p14="http://schemas.microsoft.com/office/powerpoint/2010/main" val="176236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985" y="135742"/>
            <a:ext cx="9112251" cy="1143000"/>
          </a:xfrm>
        </p:spPr>
        <p:txBody>
          <a:bodyPr/>
          <a:lstStyle/>
          <a:p>
            <a:r>
              <a:rPr lang="en-GB" sz="3600" dirty="0"/>
              <a:t>List of </a:t>
            </a:r>
            <a:r>
              <a:rPr lang="en-US" altLang="zh-CN" sz="3600" dirty="0" smtClean="0"/>
              <a:t>latest </a:t>
            </a:r>
            <a:r>
              <a:rPr lang="en-GB" sz="3600" dirty="0" err="1" smtClean="0"/>
              <a:t>DraftCRs</a:t>
            </a:r>
            <a:r>
              <a:rPr lang="en-GB" sz="3600" dirty="0" smtClean="0"/>
              <a:t> </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3096167574"/>
              </p:ext>
            </p:extLst>
          </p:nvPr>
        </p:nvGraphicFramePr>
        <p:xfrm>
          <a:off x="825748" y="1436407"/>
          <a:ext cx="9169121" cy="4092861"/>
        </p:xfrm>
        <a:graphic>
          <a:graphicData uri="http://schemas.openxmlformats.org/drawingml/2006/table">
            <a:tbl>
              <a:tblPr firstRow="1" firstCol="1" bandRow="1">
                <a:tableStyleId>{5C22544A-7EE6-4342-B048-85BDC9FD1C3A}</a:tableStyleId>
              </a:tblPr>
              <a:tblGrid>
                <a:gridCol w="2360797"/>
                <a:gridCol w="2344943"/>
                <a:gridCol w="1814398"/>
                <a:gridCol w="1467362"/>
                <a:gridCol w="1181621"/>
              </a:tblGrid>
              <a:tr h="110040">
                <a:tc>
                  <a:txBody>
                    <a:bodyPr/>
                    <a:lstStyle/>
                    <a:p>
                      <a:pPr>
                        <a:spcAft>
                          <a:spcPts val="0"/>
                        </a:spcAft>
                      </a:pPr>
                      <a:r>
                        <a:rPr lang="en-GB" sz="1600" u="sng">
                          <a:effectLst/>
                        </a:rPr>
                        <a:t>Tdoc#</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a:effectLst/>
                        </a:rPr>
                        <a:t>Title</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a:effectLst/>
                        </a:rPr>
                        <a:t>Source Company</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a:effectLst/>
                        </a:rPr>
                        <a:t>Rapporteur</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dirty="0">
                          <a:effectLst/>
                        </a:rPr>
                        <a:t>Agenda</a:t>
                      </a:r>
                      <a:endParaRPr lang="en-US" sz="1600" dirty="0">
                        <a:effectLst/>
                        <a:latin typeface="Calibri" panose="020F0502020204030204" pitchFamily="34" charset="0"/>
                        <a:ea typeface="宋体" panose="02010600030101010101" pitchFamily="2" charset="-122"/>
                      </a:endParaRPr>
                    </a:p>
                  </a:txBody>
                  <a:tcPr marL="49518" marR="49518" marT="0" marB="0"/>
                </a:tc>
              </a:tr>
              <a:tr h="280171">
                <a:tc>
                  <a:txBody>
                    <a:bodyPr/>
                    <a:lstStyle/>
                    <a:p>
                      <a:pPr>
                        <a:spcAft>
                          <a:spcPts val="0"/>
                        </a:spcAft>
                      </a:pPr>
                      <a:r>
                        <a:rPr lang="en-GB" sz="1200">
                          <a:effectLst/>
                          <a:latin typeface="Calibri" panose="020F0502020204030204" pitchFamily="34" charset="0"/>
                          <a:ea typeface="Calibri" panose="020F0502020204030204" pitchFamily="34" charset="0"/>
                        </a:rPr>
                        <a:t>S5-213674-&gt; S5-215622 </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eCOSLA - TS 28.535</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Jan Groenendijk</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6.4.12</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 S5-215550-&gt;S5-216596(email approval)</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eCOSLA - TS 28.536</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Jan Groenendijk</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6.4.12</a:t>
                      </a:r>
                      <a:endParaRPr lang="zh-CN" sz="1200">
                        <a:effectLst/>
                        <a:latin typeface="Calibri" panose="020F0502020204030204" pitchFamily="34" charset="0"/>
                        <a:ea typeface="Calibri" panose="020F0502020204030204" pitchFamily="34" charset="0"/>
                      </a:endParaRPr>
                    </a:p>
                  </a:txBody>
                  <a:tcPr marL="68580" marR="68580" marT="0" marB="0"/>
                </a:tc>
              </a:tr>
              <a:tr h="223058">
                <a:tc>
                  <a:txBody>
                    <a:bodyPr/>
                    <a:lstStyle/>
                    <a:p>
                      <a:pPr>
                        <a:spcAft>
                          <a:spcPts val="0"/>
                        </a:spcAft>
                      </a:pPr>
                      <a:r>
                        <a:rPr lang="en-GB" sz="1200" smtClean="0">
                          <a:effectLst/>
                          <a:latin typeface="Calibri" panose="020F0502020204030204" pitchFamily="34" charset="0"/>
                          <a:ea typeface="Calibri" panose="020F0502020204030204" pitchFamily="34" charset="0"/>
                        </a:rPr>
                        <a:t>S5-211487-</a:t>
                      </a:r>
                      <a:r>
                        <a:rPr lang="en-GB" sz="1200">
                          <a:effectLst/>
                          <a:latin typeface="Calibri" panose="020F0502020204030204" pitchFamily="34" charset="0"/>
                          <a:ea typeface="Calibri" panose="020F0502020204030204" pitchFamily="34" charset="0"/>
                        </a:rPr>
                        <a:t>&gt;</a:t>
                      </a:r>
                      <a:r>
                        <a:rPr lang="en-GB" sz="1200" smtClean="0">
                          <a:effectLst/>
                          <a:latin typeface="Calibri" panose="020F0502020204030204" pitchFamily="34" charset="0"/>
                          <a:ea typeface="Calibri" panose="020F0502020204030204" pitchFamily="34" charset="0"/>
                        </a:rPr>
                        <a:t>S5-215651-</a:t>
                      </a:r>
                      <a:r>
                        <a:rPr lang="en-GB" sz="1200">
                          <a:effectLst/>
                          <a:latin typeface="Calibri" panose="020F0502020204030204" pitchFamily="34" charset="0"/>
                          <a:ea typeface="Calibri" panose="020F0502020204030204" pitchFamily="34" charset="0"/>
                        </a:rPr>
                        <a:t>&gt;NA</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eSON_5G – TS 28.313</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Intel </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Joey</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6.4.13</a:t>
                      </a:r>
                      <a:endParaRPr lang="zh-CN" sz="1200">
                        <a:effectLst/>
                        <a:latin typeface="Calibri" panose="020F0502020204030204" pitchFamily="34" charset="0"/>
                        <a:ea typeface="Calibri" panose="020F0502020204030204" pitchFamily="34" charset="0"/>
                      </a:endParaRPr>
                    </a:p>
                  </a:txBody>
                  <a:tcPr marL="68580" marR="68580" marT="0" marB="0"/>
                </a:tc>
              </a:tr>
              <a:tr h="121044">
                <a:tc>
                  <a:txBody>
                    <a:bodyPr/>
                    <a:lstStyle/>
                    <a:p>
                      <a:pPr marL="0" algn="l" defTabSz="1219170" rtl="0" eaLnBrk="1" latinLnBrk="0" hangingPunct="1">
                        <a:spcAft>
                          <a:spcPts val="0"/>
                        </a:spcAft>
                      </a:pPr>
                      <a:r>
                        <a:rPr lang="en-GB" sz="1200" b="1" kern="1200" smtClean="0">
                          <a:solidFill>
                            <a:schemeClr val="lt1"/>
                          </a:solidFill>
                          <a:effectLst/>
                          <a:latin typeface="Calibri" panose="020F0502020204030204" pitchFamily="34" charset="0"/>
                          <a:ea typeface="Calibri" panose="020F0502020204030204" pitchFamily="34" charset="0"/>
                          <a:cs typeface="+mn-cs"/>
                        </a:rPr>
                        <a:t>S5-214653-</a:t>
                      </a:r>
                      <a:r>
                        <a:rPr lang="en-GB" sz="1200" b="1" kern="1200">
                          <a:solidFill>
                            <a:schemeClr val="lt1"/>
                          </a:solidFill>
                          <a:effectLst/>
                          <a:latin typeface="Calibri" panose="020F0502020204030204" pitchFamily="34" charset="0"/>
                          <a:ea typeface="Calibri" panose="020F0502020204030204" pitchFamily="34" charset="0"/>
                          <a:cs typeface="+mn-cs"/>
                        </a:rPr>
                        <a:t>&gt; S5-216621 (email approval)</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kern="1200">
                          <a:solidFill>
                            <a:schemeClr val="dk1"/>
                          </a:solidFill>
                          <a:effectLst/>
                          <a:latin typeface="Calibri" panose="020F0502020204030204" pitchFamily="34" charset="0"/>
                          <a:ea typeface="Calibri" panose="020F0502020204030204" pitchFamily="34" charset="0"/>
                          <a:cs typeface="+mn-cs"/>
                        </a:rPr>
                        <a:t>DraftCR for E-HOO - TS 28.313</a:t>
                      </a:r>
                      <a:endParaRPr lang="zh-CN" sz="1200" kern="1200">
                        <a:solidFill>
                          <a:schemeClr val="dk1"/>
                        </a:solidFill>
                        <a:effectLst/>
                        <a:latin typeface="Calibri" panose="020F0502020204030204" pitchFamily="34" charset="0"/>
                        <a:ea typeface="Calibri" panose="020F0502020204030204" pitchFamily="34" charset="0"/>
                        <a:cs typeface="+mn-cs"/>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Per Elmdahl</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6.4.14</a:t>
                      </a:r>
                      <a:endParaRPr lang="zh-CN" sz="1200">
                        <a:effectLst/>
                        <a:latin typeface="Calibri" panose="020F0502020204030204" pitchFamily="34" charset="0"/>
                        <a:ea typeface="Calibri" panose="020F0502020204030204" pitchFamily="34" charset="0"/>
                      </a:endParaRPr>
                    </a:p>
                  </a:txBody>
                  <a:tcPr marL="68580" marR="68580" marT="0" marB="0"/>
                </a:tc>
              </a:tr>
              <a:tr h="354676">
                <a:tc>
                  <a:txBody>
                    <a:bodyPr/>
                    <a:lstStyle/>
                    <a:p>
                      <a:pPr marL="0" algn="l" defTabSz="1219170" rtl="0" eaLnBrk="1" latinLnBrk="0" hangingPunct="1">
                        <a:spcAft>
                          <a:spcPts val="0"/>
                        </a:spcAft>
                      </a:pPr>
                      <a:r>
                        <a:rPr lang="en-GB" sz="1200" b="1" kern="1200">
                          <a:solidFill>
                            <a:schemeClr val="lt1"/>
                          </a:solidFill>
                          <a:effectLst/>
                          <a:latin typeface="Calibri" panose="020F0502020204030204" pitchFamily="34" charset="0"/>
                          <a:ea typeface="Calibri" panose="020F0502020204030204" pitchFamily="34" charset="0"/>
                          <a:cs typeface="+mn-cs"/>
                        </a:rPr>
                        <a:t>S5-214654-&gt;S5-215055-&gt;NA</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28.533</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updated to version 17.0.0</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121044">
                <a:tc>
                  <a:txBody>
                    <a:bodyPr/>
                    <a:lstStyle/>
                    <a:p>
                      <a:pPr marL="0" algn="l" defTabSz="1219170" rtl="0" eaLnBrk="1" latinLnBrk="0" hangingPunct="1">
                        <a:spcAft>
                          <a:spcPts val="0"/>
                        </a:spcAft>
                      </a:pPr>
                      <a:r>
                        <a:rPr lang="en-GB" sz="1200" b="1" kern="1200">
                          <a:solidFill>
                            <a:schemeClr val="lt1"/>
                          </a:solidFill>
                          <a:effectLst/>
                          <a:latin typeface="Calibri" panose="020F0502020204030204" pitchFamily="34" charset="0"/>
                          <a:ea typeface="Calibri" panose="020F0502020204030204" pitchFamily="34" charset="0"/>
                          <a:cs typeface="+mn-cs"/>
                        </a:rPr>
                        <a:t>NA</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28.537</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353291">
                <a:tc>
                  <a:txBody>
                    <a:bodyPr/>
                    <a:lstStyle/>
                    <a:p>
                      <a:pPr marL="0" algn="l" defTabSz="1219170" rtl="0" eaLnBrk="1" latinLnBrk="0" hangingPunct="1">
                        <a:spcAft>
                          <a:spcPts val="0"/>
                        </a:spcAft>
                      </a:pPr>
                      <a:r>
                        <a:rPr lang="en-GB" sz="1200" b="1" kern="1200">
                          <a:solidFill>
                            <a:schemeClr val="lt1"/>
                          </a:solidFill>
                          <a:effectLst/>
                          <a:latin typeface="Calibri" panose="020F0502020204030204" pitchFamily="34" charset="0"/>
                          <a:ea typeface="Calibri" panose="020F0502020204030204" pitchFamily="34" charset="0"/>
                          <a:cs typeface="+mn-cs"/>
                        </a:rPr>
                        <a:t>S5-214655-&gt;S5-215056-&gt;NA</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28.622</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updated to version 16.9.0</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326967">
                <a:tc>
                  <a:txBody>
                    <a:bodyPr/>
                    <a:lstStyle/>
                    <a:p>
                      <a:pPr>
                        <a:spcAft>
                          <a:spcPts val="0"/>
                        </a:spcAft>
                      </a:pPr>
                      <a:r>
                        <a:rPr lang="en-GB" sz="1200">
                          <a:effectLst/>
                          <a:latin typeface="Calibri" panose="020F0502020204030204" pitchFamily="34" charset="0"/>
                          <a:ea typeface="Calibri" panose="020F0502020204030204" pitchFamily="34" charset="0"/>
                        </a:rPr>
                        <a:t>S5-214656-&gt;S5-215057-&gt;NA</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S5-216090</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28.623</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updated to version 16.9.0</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S5-214759</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DraftCR for eQoE - TS 28.405</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Robert Petersen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6.4.5</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S5-215364</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MADCOL TS 28.622</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6.4.8</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S5-215492 </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MADCOL TS 28.537</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6.4.8</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S5-214592</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DraftCR for FIMA TS 28.537</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6.4.20</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S5-214758-&gt;S5-216597(email approval)</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DraftCR for FIMA TS 28.622</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6.4.20</a:t>
                      </a:r>
                      <a:endParaRPr lang="zh-CN" sz="1200">
                        <a:effectLst/>
                        <a:latin typeface="Calibri" panose="020F0502020204030204" pitchFamily="34"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3833410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a:t>
            </a:r>
            <a:r>
              <a:rPr lang="sv-SE" dirty="0" smtClean="0"/>
              <a:t>LSs(1/2)</a:t>
            </a: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3393144200"/>
              </p:ext>
            </p:extLst>
          </p:nvPr>
        </p:nvGraphicFramePr>
        <p:xfrm>
          <a:off x="119811" y="989581"/>
          <a:ext cx="11946577" cy="4039575"/>
        </p:xfrm>
        <a:graphic>
          <a:graphicData uri="http://schemas.openxmlformats.org/drawingml/2006/table">
            <a:tbl>
              <a:tblPr firstRow="1" bandRow="1">
                <a:tableStyleId>{5C22544A-7EE6-4342-B048-85BDC9FD1C3A}</a:tableStyleId>
              </a:tblPr>
              <a:tblGrid>
                <a:gridCol w="784540">
                  <a:extLst>
                    <a:ext uri="{9D8B030D-6E8A-4147-A177-3AD203B41FA5}">
                      <a16:colId xmlns:a16="http://schemas.microsoft.com/office/drawing/2014/main" xmlns="" val="570476699"/>
                    </a:ext>
                  </a:extLst>
                </a:gridCol>
                <a:gridCol w="6440994">
                  <a:extLst>
                    <a:ext uri="{9D8B030D-6E8A-4147-A177-3AD203B41FA5}">
                      <a16:colId xmlns:a16="http://schemas.microsoft.com/office/drawing/2014/main" xmlns="" val="2618836924"/>
                    </a:ext>
                  </a:extLst>
                </a:gridCol>
                <a:gridCol w="2334586">
                  <a:extLst>
                    <a:ext uri="{9D8B030D-6E8A-4147-A177-3AD203B41FA5}">
                      <a16:colId xmlns:a16="http://schemas.microsoft.com/office/drawing/2014/main" xmlns="" val="3016348962"/>
                    </a:ext>
                  </a:extLst>
                </a:gridCol>
                <a:gridCol w="1217506">
                  <a:extLst>
                    <a:ext uri="{9D8B030D-6E8A-4147-A177-3AD203B41FA5}">
                      <a16:colId xmlns:a16="http://schemas.microsoft.com/office/drawing/2014/main" xmlns="" val="3690116950"/>
                    </a:ext>
                  </a:extLst>
                </a:gridCol>
                <a:gridCol w="1168951">
                  <a:extLst>
                    <a:ext uri="{9D8B030D-6E8A-4147-A177-3AD203B41FA5}">
                      <a16:colId xmlns:a16="http://schemas.microsoft.com/office/drawing/2014/main" xmlns="" val="2952368263"/>
                    </a:ext>
                  </a:extLst>
                </a:gridCol>
              </a:tblGrid>
              <a:tr h="323121">
                <a:tc>
                  <a:txBody>
                    <a:bodyPr/>
                    <a:lstStyle/>
                    <a:p>
                      <a:pPr algn="ctr"/>
                      <a:r>
                        <a:rPr lang="sv-SE" sz="1050" b="1" kern="1200" dirty="0">
                          <a:solidFill>
                            <a:schemeClr val="tx1"/>
                          </a:solidFill>
                          <a:effectLst/>
                          <a:latin typeface="+mn-lt"/>
                          <a:ea typeface="微软雅黑" panose="020B0503020204020204" pitchFamily="34" charset="-122"/>
                          <a:cs typeface="+mn-cs"/>
                        </a:rPr>
                        <a:t>Tdoc</a:t>
                      </a:r>
                      <a:endParaRPr lang="sv-SE" sz="105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err="1">
                          <a:solidFill>
                            <a:schemeClr val="tx1"/>
                          </a:solidFill>
                          <a:effectLst/>
                          <a:latin typeface="+mn-lt"/>
                          <a:ea typeface="微软雅黑" panose="020B0503020204020204" pitchFamily="34" charset="-122"/>
                          <a:cs typeface="+mn-cs"/>
                        </a:rPr>
                        <a:t>Title</a:t>
                      </a:r>
                      <a:endParaRPr lang="sv-SE" sz="105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smtClean="0">
                          <a:solidFill>
                            <a:schemeClr val="tx1"/>
                          </a:solidFill>
                          <a:effectLst/>
                          <a:latin typeface="+mn-lt"/>
                          <a:ea typeface="微软雅黑" panose="020B0503020204020204" pitchFamily="34" charset="-122"/>
                          <a:cs typeface="+mn-cs"/>
                        </a:rPr>
                        <a:t>Reply In</a:t>
                      </a:r>
                      <a:endParaRPr lang="sv-SE" sz="105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4283687663"/>
                  </a:ext>
                </a:extLst>
              </a:tr>
              <a:tr h="17445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cc SA5 on Prioritized Vehicle to Cloud Technical Solutions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Automotive Edge Computing Consortium (AECC)</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9810">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Guidelines on Port Allocation for New 3GPP Interfaces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C4-214848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7411">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slicing management aspects in relation to SEAL</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S6-210709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04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the mapping between service types and slice at application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R3-212904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Inclusive language for ANR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R2-2108869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S5-216197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Inclusive Language for ANR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R3-214289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QoE configuration and reporting related issues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R3-214471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832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RAN3 agreements for NR QoE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R3-214477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the Beam measurement reports for the MDT measurements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R3-214519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S5-216628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Network slice information from OAM</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S2-2106634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TS 28.404/TS 28.405 Clarification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S4-211234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Reply on QoE report handling at QoE pause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S4-211290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Inclusive language review</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SP-211140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ccSA5 on updating the readme.md file in 3GPP Forge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C4-215475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LSccSA5 on updating the readme.md file in 3GPP Forge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C3-215408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reply on UPF reporting for redundant transmission on transport layer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S2-2107862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LS on UPF reporting for redundant transmission on transport layer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C4-215505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S5-216030</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LS on PSCELL ID availability in SGW CDR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ETSI TC LI</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dirty="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788675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smtClean="0"/>
              <a:t>Rapporteur calls (draft plan </a:t>
            </a:r>
            <a:r>
              <a:rPr lang="en-US" altLang="zh-CN" sz="3600" smtClean="0"/>
              <a:t>after SA5#140e</a:t>
            </a:r>
            <a:r>
              <a:rPr lang="en-US" altLang="zh-CN" sz="3600" dirty="0" smtClean="0"/>
              <a:t>)</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3742950644"/>
              </p:ext>
            </p:extLst>
          </p:nvPr>
        </p:nvGraphicFramePr>
        <p:xfrm>
          <a:off x="1592160" y="1820098"/>
          <a:ext cx="8258422" cy="2987040"/>
        </p:xfrm>
        <a:graphic>
          <a:graphicData uri="http://schemas.openxmlformats.org/drawingml/2006/table">
            <a:tbl>
              <a:tblPr firstRow="1" firstCol="1" bandRow="1">
                <a:tableStyleId>{5C22544A-7EE6-4342-B048-85BDC9FD1C3A}</a:tableStyleId>
              </a:tblPr>
              <a:tblGrid>
                <a:gridCol w="1272915"/>
                <a:gridCol w="2312979"/>
                <a:gridCol w="4672528"/>
              </a:tblGrid>
              <a:tr h="0">
                <a:tc>
                  <a:txBody>
                    <a:bodyPr/>
                    <a:lstStyle/>
                    <a:p>
                      <a:pPr hangingPunct="0">
                        <a:spcAft>
                          <a:spcPts val="900"/>
                        </a:spcAft>
                      </a:pPr>
                      <a:r>
                        <a:rPr lang="zh-CN" sz="1600" dirty="0">
                          <a:effectLst/>
                        </a:rPr>
                        <a:t>Rapporteur calls</a:t>
                      </a:r>
                      <a:endParaRPr lang="zh-CN" sz="1800" dirty="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zh-CN" sz="1600">
                          <a:effectLst/>
                        </a:rPr>
                        <a:t>Date Time</a:t>
                      </a:r>
                      <a:endParaRPr lang="zh-CN" sz="1800">
                        <a:effectLst/>
                        <a:latin typeface="Nokia Pure Text Light"/>
                        <a:ea typeface="宋体" panose="02010600030101010101" pitchFamily="2" charset="-122"/>
                      </a:endParaRPr>
                    </a:p>
                  </a:txBody>
                  <a:tcPr marL="68580" marR="68580" marT="0" marB="0"/>
                </a:tc>
                <a:tc>
                  <a:txBody>
                    <a:bodyPr/>
                    <a:lstStyle/>
                    <a:p>
                      <a:pPr indent="57150" hangingPunct="0">
                        <a:spcAft>
                          <a:spcPts val="900"/>
                        </a:spcAft>
                      </a:pPr>
                      <a:r>
                        <a:rPr lang="zh-CN" sz="1600">
                          <a:effectLst/>
                        </a:rPr>
                        <a:t>Potential Topics</a:t>
                      </a:r>
                      <a:endParaRPr lang="zh-CN" sz="1800">
                        <a:effectLst/>
                        <a:latin typeface="Nokia Pure Text Light"/>
                        <a:ea typeface="宋体" panose="02010600030101010101" pitchFamily="2" charset="-122"/>
                      </a:endParaRPr>
                    </a:p>
                  </a:txBody>
                  <a:tcPr marL="68580" marR="68580" marT="0" marB="0"/>
                </a:tc>
              </a:tr>
              <a:tr h="0">
                <a:tc>
                  <a:txBody>
                    <a:bodyPr/>
                    <a:lstStyle/>
                    <a:p>
                      <a:pPr hangingPunct="0">
                        <a:spcAft>
                          <a:spcPts val="900"/>
                        </a:spcAft>
                      </a:pPr>
                      <a:r>
                        <a:rPr lang="en-GB" sz="1600">
                          <a:effectLst/>
                        </a:rPr>
                        <a:t>#140e.1</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Dec.2</a:t>
                      </a:r>
                      <a:r>
                        <a:rPr lang="en-GB" sz="1600" baseline="30000">
                          <a:effectLst/>
                        </a:rPr>
                        <a:t>nd</a:t>
                      </a:r>
                      <a:r>
                        <a:rPr lang="en-GB" sz="1600">
                          <a:effectLst/>
                        </a:rPr>
                        <a:t> 14:00 CET~16:00 CET</a:t>
                      </a:r>
                      <a:endParaRPr lang="zh-CN" sz="1800">
                        <a:effectLst/>
                        <a:latin typeface="Nokia Pure Text Light"/>
                        <a:ea typeface="宋体" panose="02010600030101010101" pitchFamily="2" charset="-122"/>
                      </a:endParaRPr>
                    </a:p>
                  </a:txBody>
                  <a:tcPr marL="68580" marR="68580" marT="0" marB="0"/>
                </a:tc>
                <a:tc>
                  <a:txBody>
                    <a:bodyPr/>
                    <a:lstStyle/>
                    <a:p>
                      <a:pPr marL="342900" lvl="0" indent="-342900" hangingPunct="0">
                        <a:spcAft>
                          <a:spcPts val="0"/>
                        </a:spcAft>
                        <a:buFont typeface="+mj-lt"/>
                        <a:buAutoNum type="arabicPeriod"/>
                      </a:pPr>
                      <a:r>
                        <a:rPr lang="zh-CN" sz="1200" dirty="0">
                          <a:solidFill>
                            <a:srgbClr val="0000FF"/>
                          </a:solidFill>
                          <a:effectLst/>
                          <a:latin typeface="+mn-lt"/>
                          <a:ea typeface="Arial" panose="020B0604020202020204" pitchFamily="34" charset="0"/>
                        </a:rPr>
                        <a:t>Generic asynch mechanism (SA5-216252rev1_BL) (Robert)</a:t>
                      </a:r>
                      <a:endParaRPr lang="zh-CN" sz="1400" dirty="0">
                        <a:solidFill>
                          <a:srgbClr val="0000FF"/>
                        </a:solidFill>
                        <a:effectLst/>
                        <a:latin typeface="+mn-lt"/>
                        <a:ea typeface="宋体" panose="02010600030101010101" pitchFamily="2" charset="-122"/>
                      </a:endParaRPr>
                    </a:p>
                    <a:p>
                      <a:pPr marL="342900" lvl="0" indent="-342900" hangingPunct="0">
                        <a:spcAft>
                          <a:spcPts val="0"/>
                        </a:spcAft>
                        <a:buFont typeface="+mj-lt"/>
                        <a:buAutoNum type="arabicPeriod"/>
                      </a:pPr>
                      <a:r>
                        <a:rPr lang="zh-CN" sz="1200" dirty="0">
                          <a:solidFill>
                            <a:srgbClr val="0000FF"/>
                          </a:solidFill>
                          <a:effectLst/>
                          <a:latin typeface="+mn-lt"/>
                          <a:ea typeface="Arial" panose="020B0604020202020204" pitchFamily="34" charset="0"/>
                        </a:rPr>
                        <a:t>All Rel-17 Rapporteurs check Rel-17 WI work progress</a:t>
                      </a:r>
                      <a:endParaRPr lang="zh-CN" sz="1400" dirty="0">
                        <a:solidFill>
                          <a:srgbClr val="0000FF"/>
                        </a:solidFill>
                        <a:effectLst/>
                        <a:latin typeface="+mn-lt"/>
                        <a:ea typeface="宋体" panose="02010600030101010101" pitchFamily="2" charset="-122"/>
                      </a:endParaRPr>
                    </a:p>
                    <a:p>
                      <a:pPr marL="342900" lvl="0" indent="-342900" hangingPunct="0">
                        <a:spcAft>
                          <a:spcPts val="0"/>
                        </a:spcAft>
                        <a:buFont typeface="+mj-lt"/>
                        <a:buAutoNum type="arabicPeriod"/>
                      </a:pPr>
                      <a:r>
                        <a:rPr lang="zh-CN" sz="1200" dirty="0">
                          <a:solidFill>
                            <a:srgbClr val="0000FF"/>
                          </a:solidFill>
                          <a:effectLst/>
                          <a:latin typeface="+mn-lt"/>
                          <a:ea typeface="Arial" panose="020B0604020202020204" pitchFamily="34" charset="0"/>
                        </a:rPr>
                        <a:t>5G spec structure(6240)</a:t>
                      </a:r>
                      <a:endParaRPr lang="zh-CN" sz="1400" dirty="0">
                        <a:solidFill>
                          <a:srgbClr val="0000FF"/>
                        </a:solidFill>
                        <a:effectLst/>
                        <a:latin typeface="+mn-lt"/>
                        <a:ea typeface="宋体" panose="02010600030101010101" pitchFamily="2" charset="-122"/>
                      </a:endParaRPr>
                    </a:p>
                  </a:txBody>
                  <a:tcPr marL="68580" marR="68580" marT="0" marB="0"/>
                </a:tc>
              </a:tr>
              <a:tr h="0">
                <a:tc>
                  <a:txBody>
                    <a:bodyPr/>
                    <a:lstStyle/>
                    <a:p>
                      <a:pPr hangingPunct="0">
                        <a:spcAft>
                          <a:spcPts val="900"/>
                        </a:spcAft>
                      </a:pPr>
                      <a:r>
                        <a:rPr lang="en-GB" sz="1600">
                          <a:effectLst/>
                        </a:rPr>
                        <a:t>#140e.2</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Dec.9</a:t>
                      </a:r>
                      <a:r>
                        <a:rPr lang="en-GB" sz="1600" baseline="30000">
                          <a:effectLst/>
                        </a:rPr>
                        <a:t>th</a:t>
                      </a:r>
                      <a:r>
                        <a:rPr lang="en-GB" sz="1600">
                          <a:effectLst/>
                        </a:rPr>
                        <a:t> 14:00 CET~16:00 CET </a:t>
                      </a:r>
                      <a:endParaRPr lang="zh-CN" sz="1800">
                        <a:effectLst/>
                        <a:latin typeface="Nokia Pure Text Light"/>
                        <a:ea typeface="宋体" panose="02010600030101010101" pitchFamily="2" charset="-122"/>
                      </a:endParaRPr>
                    </a:p>
                  </a:txBody>
                  <a:tcPr marL="68580" marR="68580" marT="0" marB="0"/>
                </a:tc>
                <a:tc>
                  <a:txBody>
                    <a:bodyPr/>
                    <a:lstStyle/>
                    <a:p>
                      <a:pPr marL="342900" lvl="0" indent="-342900" algn="l" defTabSz="1219170" rtl="0" eaLnBrk="1" latinLnBrk="0" hangingPunct="0">
                        <a:spcAft>
                          <a:spcPts val="0"/>
                        </a:spcAft>
                        <a:buFont typeface="+mj-lt"/>
                        <a:buAutoNum type="arabicPeriod"/>
                      </a:pPr>
                      <a:r>
                        <a:rPr lang="zh-CN" sz="1200" kern="1200" dirty="0">
                          <a:solidFill>
                            <a:srgbClr val="0000FF"/>
                          </a:solidFill>
                          <a:effectLst/>
                          <a:latin typeface="+mn-lt"/>
                          <a:ea typeface="Arial" panose="020B0604020202020204" pitchFamily="34" charset="0"/>
                          <a:cs typeface="+mn-cs"/>
                        </a:rPr>
                        <a:t>NSA_SBMA (6164/6165/6392/6580/6581/6618/6619) (Xu Ruiyue, Olaf)</a:t>
                      </a:r>
                    </a:p>
                    <a:p>
                      <a:pPr marL="342900" lvl="0" indent="-342900" algn="l" defTabSz="1219170" rtl="0" eaLnBrk="1" latinLnBrk="0" hangingPunct="0">
                        <a:spcAft>
                          <a:spcPts val="0"/>
                        </a:spcAft>
                        <a:buFont typeface="+mj-lt"/>
                        <a:buAutoNum type="arabicPeriod"/>
                      </a:pPr>
                      <a:r>
                        <a:rPr lang="zh-CN" sz="1200" kern="1200" dirty="0">
                          <a:solidFill>
                            <a:srgbClr val="0000FF"/>
                          </a:solidFill>
                          <a:effectLst/>
                          <a:latin typeface="+mn-lt"/>
                          <a:ea typeface="Arial" panose="020B0604020202020204" pitchFamily="34" charset="0"/>
                          <a:cs typeface="+mn-cs"/>
                        </a:rPr>
                        <a:t>MADCOL (Olaf)</a:t>
                      </a:r>
                    </a:p>
                    <a:p>
                      <a:pPr marL="342900" lvl="0" indent="-342900" algn="l" defTabSz="1219170" rtl="0" eaLnBrk="1" latinLnBrk="0" hangingPunct="0">
                        <a:spcAft>
                          <a:spcPts val="0"/>
                        </a:spcAft>
                        <a:buFont typeface="+mj-lt"/>
                        <a:buAutoNum type="arabicPeriod"/>
                      </a:pPr>
                      <a:r>
                        <a:rPr lang="zh-CN" sz="1200" kern="1200" dirty="0">
                          <a:solidFill>
                            <a:srgbClr val="0000FF"/>
                          </a:solidFill>
                          <a:effectLst/>
                          <a:latin typeface="+mn-lt"/>
                          <a:ea typeface="Arial" panose="020B0604020202020204" pitchFamily="34" charset="0"/>
                          <a:cs typeface="+mn-cs"/>
                        </a:rPr>
                        <a:t>digital twin study item proposal(S5-216262/S5-216263) (Xiaowen Sun)</a:t>
                      </a:r>
                    </a:p>
                  </a:txBody>
                  <a:tcPr marL="68580" marR="68580" marT="0" marB="0"/>
                </a:tc>
              </a:tr>
              <a:tr h="0">
                <a:tc>
                  <a:txBody>
                    <a:bodyPr/>
                    <a:lstStyle/>
                    <a:p>
                      <a:pPr hangingPunct="0">
                        <a:spcAft>
                          <a:spcPts val="900"/>
                        </a:spcAft>
                      </a:pPr>
                      <a:r>
                        <a:rPr lang="en-GB" sz="1600">
                          <a:effectLst/>
                        </a:rPr>
                        <a:t>#140e.3</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Dec.16</a:t>
                      </a:r>
                      <a:r>
                        <a:rPr lang="en-GB" sz="1600" baseline="30000">
                          <a:effectLst/>
                        </a:rPr>
                        <a:t>th</a:t>
                      </a:r>
                      <a:r>
                        <a:rPr lang="en-GB" sz="1600">
                          <a:effectLst/>
                        </a:rPr>
                        <a:t> 14:00 CET~16:00 CET </a:t>
                      </a:r>
                      <a:endParaRPr lang="zh-CN" sz="1800">
                        <a:effectLst/>
                        <a:latin typeface="Nokia Pure Text Light"/>
                        <a:ea typeface="宋体" panose="02010600030101010101" pitchFamily="2" charset="-122"/>
                      </a:endParaRPr>
                    </a:p>
                  </a:txBody>
                  <a:tcPr marL="68580" marR="68580" marT="0" marB="0"/>
                </a:tc>
                <a:tc>
                  <a:txBody>
                    <a:bodyPr/>
                    <a:lstStyle/>
                    <a:p>
                      <a:pPr marL="342900" lvl="0" indent="-342900" algn="l" defTabSz="1219170" rtl="0" eaLnBrk="1" latinLnBrk="0" hangingPunct="0">
                        <a:spcAft>
                          <a:spcPts val="0"/>
                        </a:spcAft>
                        <a:buFont typeface="+mj-lt"/>
                        <a:buAutoNum type="arabicPeriod"/>
                      </a:pPr>
                      <a:r>
                        <a:rPr lang="zh-CN" sz="1200" kern="1200" dirty="0">
                          <a:solidFill>
                            <a:srgbClr val="0000FF"/>
                          </a:solidFill>
                          <a:effectLst/>
                          <a:latin typeface="+mn-lt"/>
                          <a:ea typeface="Arial" panose="020B0604020202020204" pitchFamily="34" charset="0"/>
                          <a:cs typeface="+mn-cs"/>
                        </a:rPr>
                        <a:t>eCOSLA (6406) (Ishan, Jan)</a:t>
                      </a:r>
                    </a:p>
                    <a:p>
                      <a:pPr marL="342900" lvl="0" indent="-342900" algn="l" defTabSz="1219170" rtl="0" eaLnBrk="1" latinLnBrk="0" hangingPunct="0">
                        <a:spcAft>
                          <a:spcPts val="0"/>
                        </a:spcAft>
                        <a:buFont typeface="+mj-lt"/>
                        <a:buAutoNum type="arabicPeriod"/>
                      </a:pPr>
                      <a:r>
                        <a:rPr lang="zh-CN" sz="1200" kern="1200" dirty="0">
                          <a:solidFill>
                            <a:srgbClr val="0000FF"/>
                          </a:solidFill>
                          <a:effectLst/>
                          <a:latin typeface="+mn-lt"/>
                          <a:ea typeface="Arial" panose="020B0604020202020204" pitchFamily="34" charset="0"/>
                          <a:cs typeface="+mn-cs"/>
                        </a:rPr>
                        <a:t>MSAC (Ping Jing)</a:t>
                      </a:r>
                    </a:p>
                    <a:p>
                      <a:pPr marL="342900" lvl="0" indent="-342900" algn="l" defTabSz="1219170" rtl="0" eaLnBrk="1" latinLnBrk="0" hangingPunct="0">
                        <a:spcAft>
                          <a:spcPts val="0"/>
                        </a:spcAft>
                        <a:buFont typeface="+mj-lt"/>
                        <a:buAutoNum type="arabicPeriod"/>
                      </a:pPr>
                      <a:r>
                        <a:rPr lang="zh-CN" sz="1200" kern="1200" dirty="0">
                          <a:solidFill>
                            <a:srgbClr val="0000FF"/>
                          </a:solidFill>
                          <a:effectLst/>
                          <a:latin typeface="+mn-lt"/>
                          <a:ea typeface="Arial" panose="020B0604020202020204" pitchFamily="34" charset="0"/>
                          <a:cs typeface="+mn-cs"/>
                        </a:rPr>
                        <a:t>Conflict management study proposal (6306) (Ishan)</a:t>
                      </a:r>
                    </a:p>
                  </a:txBody>
                  <a:tcPr marL="68580" marR="68580" marT="0" marB="0"/>
                </a:tc>
              </a:tr>
              <a:tr h="376541">
                <a:tc>
                  <a:txBody>
                    <a:bodyPr/>
                    <a:lstStyle/>
                    <a:p>
                      <a:pPr hangingPunct="0">
                        <a:spcAft>
                          <a:spcPts val="900"/>
                        </a:spcAft>
                      </a:pPr>
                      <a:r>
                        <a:rPr lang="en-GB" sz="1600">
                          <a:effectLst/>
                        </a:rPr>
                        <a:t>#140e.4</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Jan.13</a:t>
                      </a:r>
                      <a:r>
                        <a:rPr lang="en-GB" sz="1600" baseline="30000">
                          <a:effectLst/>
                        </a:rPr>
                        <a:t>th</a:t>
                      </a:r>
                      <a:r>
                        <a:rPr lang="en-GB" sz="1600">
                          <a:effectLst/>
                        </a:rPr>
                        <a:t> 14:00 CET~16:00 CET</a:t>
                      </a:r>
                      <a:endParaRPr lang="zh-CN" sz="1800">
                        <a:effectLst/>
                        <a:latin typeface="Nokia Pure Text Light"/>
                        <a:ea typeface="宋体" panose="02010600030101010101" pitchFamily="2" charset="-122"/>
                      </a:endParaRPr>
                    </a:p>
                  </a:txBody>
                  <a:tcPr marL="68580" marR="68580" marT="0" marB="0"/>
                </a:tc>
                <a:tc>
                  <a:txBody>
                    <a:bodyPr/>
                    <a:lstStyle/>
                    <a:p>
                      <a:pPr marL="0" lvl="0" indent="0" algn="l" defTabSz="1219170" rtl="0" eaLnBrk="1" latinLnBrk="0" hangingPunct="0">
                        <a:spcAft>
                          <a:spcPts val="0"/>
                        </a:spcAft>
                        <a:buFont typeface="+mj-lt"/>
                        <a:buNone/>
                      </a:pPr>
                      <a:r>
                        <a:rPr lang="zh-CN" sz="1200" kern="1200" dirty="0">
                          <a:solidFill>
                            <a:srgbClr val="0000FF"/>
                          </a:solidFill>
                          <a:effectLst/>
                          <a:latin typeface="+mn-lt"/>
                          <a:ea typeface="Arial" panose="020B0604020202020204" pitchFamily="34" charset="0"/>
                          <a:cs typeface="+mn-cs"/>
                        </a:rPr>
                        <a:t>Open for topics</a:t>
                      </a:r>
                    </a:p>
                  </a:txBody>
                  <a:tcPr marL="68580" marR="68580" marT="0" marB="0"/>
                </a:tc>
              </a:tr>
            </a:tbl>
          </a:graphicData>
        </a:graphic>
      </p:graphicFrame>
      <p:sp>
        <p:nvSpPr>
          <p:cNvPr id="3" name="文本框 2"/>
          <p:cNvSpPr txBox="1"/>
          <p:nvPr/>
        </p:nvSpPr>
        <p:spPr>
          <a:xfrm>
            <a:off x="1129145" y="5070764"/>
            <a:ext cx="10637553" cy="492443"/>
          </a:xfrm>
          <a:prstGeom prst="rect">
            <a:avLst/>
          </a:prstGeom>
          <a:noFill/>
        </p:spPr>
        <p:txBody>
          <a:bodyPr wrap="square" rtlCol="0">
            <a:spAutoFit/>
          </a:bodyPr>
          <a:lstStyle/>
          <a:p>
            <a:r>
              <a:rPr lang="en-US" altLang="zh-CN"/>
              <a:t>Latest update on the rapporteur call agenda in : </a:t>
            </a:r>
            <a:r>
              <a:rPr lang="en-US" altLang="zh-CN">
                <a:hlinkClick r:id="rId2"/>
              </a:rPr>
              <a:t>https://</a:t>
            </a:r>
            <a:r>
              <a:rPr lang="en-US" altLang="zh-CN" smtClean="0">
                <a:hlinkClick r:id="rId2"/>
              </a:rPr>
              <a:t>www.3gpp.org/ftp/Email_Discussions/SA5/OAM%20rapporteur%20calls/Rapporteur%20call%20%23140e</a:t>
            </a:r>
            <a:r>
              <a:rPr lang="en-US" altLang="zh-CN" smtClean="0"/>
              <a:t> </a:t>
            </a:r>
            <a:endParaRPr lang="zh-CN" altLang="en-US"/>
          </a:p>
        </p:txBody>
      </p:sp>
    </p:spTree>
    <p:extLst>
      <p:ext uri="{BB962C8B-B14F-4D97-AF65-F5344CB8AC3E}">
        <p14:creationId xmlns:p14="http://schemas.microsoft.com/office/powerpoint/2010/main" val="2009032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smtClean="0"/>
              <a:t>TRs / TSs to be sent to SA#94-e</a:t>
            </a:r>
            <a:br>
              <a:rPr lang="sv-SE" dirty="0" smtClean="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991745902"/>
              </p:ext>
            </p:extLst>
          </p:nvPr>
        </p:nvGraphicFramePr>
        <p:xfrm>
          <a:off x="269458" y="1259142"/>
          <a:ext cx="11776295" cy="1867083"/>
        </p:xfrm>
        <a:graphic>
          <a:graphicData uri="http://schemas.openxmlformats.org/drawingml/2006/table">
            <a:tbl>
              <a:tblPr firstRow="1" bandRow="1">
                <a:tableStyleId>{5C22544A-7EE6-4342-B048-85BDC9FD1C3A}</a:tableStyleId>
              </a:tblPr>
              <a:tblGrid>
                <a:gridCol w="1182414">
                  <a:extLst>
                    <a:ext uri="{9D8B030D-6E8A-4147-A177-3AD203B41FA5}">
                      <a16:colId xmlns="" xmlns:a16="http://schemas.microsoft.com/office/drawing/2014/main" val="570476699"/>
                    </a:ext>
                  </a:extLst>
                </a:gridCol>
                <a:gridCol w="6101020">
                  <a:extLst>
                    <a:ext uri="{9D8B030D-6E8A-4147-A177-3AD203B41FA5}">
                      <a16:colId xmlns="" xmlns:a16="http://schemas.microsoft.com/office/drawing/2014/main" val="2618836924"/>
                    </a:ext>
                  </a:extLst>
                </a:gridCol>
                <a:gridCol w="1560475"/>
                <a:gridCol w="2932386">
                  <a:extLst>
                    <a:ext uri="{9D8B030D-6E8A-4147-A177-3AD203B41FA5}">
                      <a16:colId xmlns="" xmlns:a16="http://schemas.microsoft.com/office/drawing/2014/main" val="3016348962"/>
                    </a:ext>
                  </a:extLst>
                </a:gridCol>
              </a:tblGrid>
              <a:tr h="687707">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Source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Sent for</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4283687663"/>
                  </a:ext>
                </a:extLst>
              </a:tr>
              <a:tr h="294844">
                <a:tc>
                  <a:txBody>
                    <a:bodyPr/>
                    <a:lstStyle/>
                    <a:p>
                      <a:pPr>
                        <a:spcAft>
                          <a:spcPts val="0"/>
                        </a:spcAft>
                      </a:pPr>
                      <a:r>
                        <a:rPr lang="en-US" sz="1200" kern="1200" dirty="0" smtClean="0">
                          <a:solidFill>
                            <a:srgbClr val="0000FF"/>
                          </a:solidFill>
                          <a:effectLst/>
                          <a:latin typeface="+mn-lt"/>
                          <a:ea typeface="MS Mincho"/>
                          <a:cs typeface="Calibri" panose="020F0502020204030204" pitchFamily="34" charset="0"/>
                        </a:rPr>
                        <a:t>S5-216607</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200" dirty="0" smtClean="0">
                          <a:solidFill>
                            <a:srgbClr val="0000FF"/>
                          </a:solidFill>
                          <a:effectLst/>
                          <a:latin typeface="+mn-lt"/>
                          <a:ea typeface="MS Mincho"/>
                          <a:cs typeface="MS Mincho"/>
                        </a:rPr>
                        <a:t>TR 28.811 Study on network slice management enhancement</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altLang="zh-CN" sz="1200" dirty="0" smtClean="0">
                          <a:solidFill>
                            <a:srgbClr val="0000FF"/>
                          </a:solidFill>
                          <a:effectLst/>
                          <a:latin typeface="+mn-lt"/>
                          <a:ea typeface="MS Mincho"/>
                          <a:cs typeface="MS Mincho"/>
                        </a:rPr>
                        <a:t>Huawei</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FF"/>
                          </a:solidFill>
                          <a:effectLst/>
                          <a:latin typeface="+mn-lt"/>
                          <a:ea typeface="MS Mincho"/>
                          <a:cs typeface="Calibri" panose="020F0502020204030204" pitchFamily="34" charset="0"/>
                        </a:rPr>
                        <a:t>Approval</a:t>
                      </a:r>
                      <a:endParaRPr lang="sv-SE" sz="1200" kern="1200" dirty="0">
                        <a:solidFill>
                          <a:srgbClr val="0000FF"/>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844">
                <a:tc>
                  <a:txBody>
                    <a:bodyPr/>
                    <a:lstStyle/>
                    <a:p>
                      <a:pPr>
                        <a:spcAft>
                          <a:spcPts val="0"/>
                        </a:spcAft>
                      </a:pPr>
                      <a:r>
                        <a:rPr lang="en-US" sz="1200" kern="1200" dirty="0" smtClean="0">
                          <a:solidFill>
                            <a:srgbClr val="0000FF"/>
                          </a:solidFill>
                          <a:effectLst/>
                          <a:latin typeface="+mn-lt"/>
                          <a:ea typeface="MS Mincho"/>
                          <a:cs typeface="Calibri" panose="020F0502020204030204" pitchFamily="34" charset="0"/>
                        </a:rPr>
                        <a:t>S5-216606</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FF"/>
                          </a:solidFill>
                          <a:effectLst/>
                          <a:latin typeface="+mn-lt"/>
                          <a:ea typeface="MS Mincho"/>
                          <a:cs typeface="MS Mincho"/>
                        </a:rPr>
                        <a:t>TR 28.813 Study on new aspects of Energy Efficiency (EE) for 5G</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200" dirty="0" smtClean="0">
                          <a:solidFill>
                            <a:srgbClr val="0000FF"/>
                          </a:solidFill>
                          <a:effectLst/>
                          <a:latin typeface="+mn-lt"/>
                          <a:ea typeface="MS Mincho"/>
                          <a:cs typeface="MS Mincho"/>
                        </a:rPr>
                        <a:t>Orange</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FF"/>
                          </a:solidFill>
                          <a:effectLst/>
                          <a:latin typeface="+mn-lt"/>
                          <a:ea typeface="MS Mincho"/>
                          <a:cs typeface="Calibri" panose="020F0502020204030204" pitchFamily="34" charset="0"/>
                        </a:rPr>
                        <a:t>Approval</a:t>
                      </a:r>
                      <a:endParaRPr lang="sv-SE" sz="1200" kern="1200" dirty="0">
                        <a:solidFill>
                          <a:srgbClr val="0000FF"/>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S5-216611</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TR 28.825 Study on management aspects of 5G network sharing</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China Unicom</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FF"/>
                          </a:solidFill>
                          <a:effectLst/>
                          <a:latin typeface="+mn-lt"/>
                          <a:ea typeface="MS Mincho"/>
                          <a:cs typeface="Calibri" panose="020F0502020204030204" pitchFamily="34" charset="0"/>
                        </a:rPr>
                        <a:t>Approval</a:t>
                      </a:r>
                      <a:endParaRPr lang="sv-SE" sz="1200" kern="1200" dirty="0">
                        <a:solidFill>
                          <a:srgbClr val="0000FF"/>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S5-216599</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TS 28.100 Management and orchestration; Levels of autonomous network</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China Mobile</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FF"/>
                          </a:solidFill>
                          <a:effectLst/>
                          <a:latin typeface="+mn-lt"/>
                          <a:ea typeface="MS Mincho"/>
                          <a:cs typeface="Calibri" panose="020F0502020204030204" pitchFamily="34" charset="0"/>
                        </a:rPr>
                        <a:t>Approval</a:t>
                      </a:r>
                      <a:endParaRPr lang="sv-SE" sz="1200" kern="1200" dirty="0">
                        <a:solidFill>
                          <a:srgbClr val="0000FF"/>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63371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smtClean="0"/>
              <a:t>Exception to be sent to SA#94-e</a:t>
            </a:r>
            <a:br>
              <a:rPr lang="sv-SE" dirty="0" smtClean="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4262602121"/>
              </p:ext>
            </p:extLst>
          </p:nvPr>
        </p:nvGraphicFramePr>
        <p:xfrm>
          <a:off x="1062537" y="1137204"/>
          <a:ext cx="8843909" cy="1866056"/>
        </p:xfrm>
        <a:graphic>
          <a:graphicData uri="http://schemas.openxmlformats.org/drawingml/2006/table">
            <a:tbl>
              <a:tblPr firstRow="1" bandRow="1">
                <a:tableStyleId>{5C22544A-7EE6-4342-B048-85BDC9FD1C3A}</a:tableStyleId>
              </a:tblPr>
              <a:tblGrid>
                <a:gridCol w="2311256">
                  <a:extLst>
                    <a:ext uri="{9D8B030D-6E8A-4147-A177-3AD203B41FA5}">
                      <a16:colId xmlns="" xmlns:a16="http://schemas.microsoft.com/office/drawing/2014/main" val="570476699"/>
                    </a:ext>
                  </a:extLst>
                </a:gridCol>
                <a:gridCol w="4972178">
                  <a:extLst>
                    <a:ext uri="{9D8B030D-6E8A-4147-A177-3AD203B41FA5}">
                      <a16:colId xmlns="" xmlns:a16="http://schemas.microsoft.com/office/drawing/2014/main" val="2618836924"/>
                    </a:ext>
                  </a:extLst>
                </a:gridCol>
                <a:gridCol w="1560475"/>
              </a:tblGrid>
              <a:tr h="710928">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Source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4283687663"/>
                  </a:ext>
                </a:extLst>
              </a:tr>
              <a:tr h="303790">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5310">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69">
                <a:tc>
                  <a:txBody>
                    <a:bodyPr/>
                    <a:lstStyle/>
                    <a:p>
                      <a:pPr marL="95250" marR="0" indent="0" algn="l" defTabSz="1219170" rtl="0" eaLnBrk="1" latinLnBrk="0" hangingPunct="1">
                        <a:spcAft>
                          <a:spcPts val="0"/>
                        </a:spcAft>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2759">
                <a:tc>
                  <a:txBody>
                    <a:bodyPr/>
                    <a:lstStyle/>
                    <a:p>
                      <a:pPr marL="95250" marR="0" indent="0" algn="l" defTabSz="1219170" rtl="0" eaLnBrk="1" latinLnBrk="0" hangingPunct="1">
                        <a:spcAft>
                          <a:spcPts val="0"/>
                        </a:spcAft>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41190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smtClean="0"/>
              <a:t>TRs / TSs to be sent to Edithelp </a:t>
            </a:r>
            <a:br>
              <a:rPr lang="sv-SE" dirty="0" smtClean="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762208267"/>
              </p:ext>
            </p:extLst>
          </p:nvPr>
        </p:nvGraphicFramePr>
        <p:xfrm>
          <a:off x="487680" y="1392687"/>
          <a:ext cx="10981978" cy="2832646"/>
        </p:xfrm>
        <a:graphic>
          <a:graphicData uri="http://schemas.openxmlformats.org/drawingml/2006/table">
            <a:tbl>
              <a:tblPr firstRow="1" bandRow="1">
                <a:tableStyleId>{5C22544A-7EE6-4342-B048-85BDC9FD1C3A}</a:tableStyleId>
              </a:tblPr>
              <a:tblGrid>
                <a:gridCol w="8564747">
                  <a:extLst>
                    <a:ext uri="{9D8B030D-6E8A-4147-A177-3AD203B41FA5}">
                      <a16:colId xmlns="" xmlns:a16="http://schemas.microsoft.com/office/drawing/2014/main" val="2618836924"/>
                    </a:ext>
                  </a:extLst>
                </a:gridCol>
                <a:gridCol w="2417231"/>
              </a:tblGrid>
              <a:tr h="651910">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Source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4283687663"/>
                  </a:ext>
                </a:extLst>
              </a:tr>
              <a:tr h="342314">
                <a:tc>
                  <a:txBody>
                    <a:bodyPr/>
                    <a:lstStyle/>
                    <a:p>
                      <a:pPr>
                        <a:spcAft>
                          <a:spcPts val="0"/>
                        </a:spcAft>
                      </a:pPr>
                      <a:r>
                        <a:rPr lang="en-US" sz="1200" dirty="0" smtClean="0">
                          <a:solidFill>
                            <a:srgbClr val="0000FF"/>
                          </a:solidFill>
                          <a:effectLst/>
                          <a:latin typeface="+mn-lt"/>
                          <a:ea typeface="MS Mincho"/>
                          <a:cs typeface="MS Mincho"/>
                        </a:rPr>
                        <a:t>TR 28.811 Study on network slice management enhancement</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altLang="zh-CN" sz="1200" dirty="0" smtClean="0">
                          <a:solidFill>
                            <a:srgbClr val="0000FF"/>
                          </a:solidFill>
                          <a:effectLst/>
                          <a:latin typeface="+mn-lt"/>
                          <a:ea typeface="MS Mincho"/>
                          <a:cs typeface="MS Mincho"/>
                        </a:rPr>
                        <a:t>Huawei</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171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FF"/>
                          </a:solidFill>
                          <a:effectLst/>
                          <a:latin typeface="+mn-lt"/>
                          <a:ea typeface="MS Mincho"/>
                          <a:cs typeface="MS Mincho"/>
                        </a:rPr>
                        <a:t>TR 28.813 Study on new aspects of Energy Efficiency (EE) for 5G</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200" dirty="0" smtClean="0">
                          <a:solidFill>
                            <a:srgbClr val="0000FF"/>
                          </a:solidFill>
                          <a:effectLst/>
                          <a:latin typeface="+mn-lt"/>
                          <a:ea typeface="MS Mincho"/>
                          <a:cs typeface="MS Mincho"/>
                        </a:rPr>
                        <a:t>Orange</a:t>
                      </a:r>
                      <a:endParaRPr lang="en-US" sz="1200" dirty="0">
                        <a:solidFill>
                          <a:srgbClr val="0000FF"/>
                        </a:solidFill>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013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TR 28.825 Study on management aspects of 5G network sharing</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China Unicom</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249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TS 28.100 Management and orchestration; Levels of autonomous network</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rgbClr val="0000FF"/>
                          </a:solidFill>
                          <a:effectLst/>
                          <a:latin typeface="+mn-lt"/>
                          <a:ea typeface="MS Mincho"/>
                          <a:cs typeface="Calibri" panose="020F0502020204030204" pitchFamily="34" charset="0"/>
                        </a:rPr>
                        <a:t>China Mobile</a:t>
                      </a:r>
                      <a:endParaRPr lang="en-US" sz="1200" kern="1200" dirty="0">
                        <a:solidFill>
                          <a:srgbClr val="0000FF"/>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7103">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6974">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en-US" sz="1400" b="0" i="0" u="none" strike="noStrike" kern="1200" baseline="0">
                        <a:solidFill>
                          <a:schemeClr val="dk1"/>
                        </a:solidFill>
                        <a:latin typeface="Calibri" panose="020F0502020204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09834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 y="116142"/>
            <a:ext cx="9112251" cy="1143000"/>
          </a:xfrm>
        </p:spPr>
        <p:txBody>
          <a:bodyPr/>
          <a:lstStyle/>
          <a:p>
            <a:r>
              <a:rPr lang="en-US" altLang="zh-CN" dirty="0" smtClean="0"/>
              <a:t>New action items from this meeting</a:t>
            </a:r>
            <a:endParaRPr lang="sv-SE" dirty="0"/>
          </a:p>
        </p:txBody>
      </p:sp>
      <p:graphicFrame>
        <p:nvGraphicFramePr>
          <p:cNvPr id="6" name="表格 5"/>
          <p:cNvGraphicFramePr>
            <a:graphicFrameLocks noGrp="1"/>
          </p:cNvGraphicFramePr>
          <p:nvPr>
            <p:extLst>
              <p:ext uri="{D42A27DB-BD31-4B8C-83A1-F6EECF244321}">
                <p14:modId xmlns:p14="http://schemas.microsoft.com/office/powerpoint/2010/main" val="375024336"/>
              </p:ext>
            </p:extLst>
          </p:nvPr>
        </p:nvGraphicFramePr>
        <p:xfrm>
          <a:off x="231228" y="1259142"/>
          <a:ext cx="11619185" cy="518160"/>
        </p:xfrm>
        <a:graphic>
          <a:graphicData uri="http://schemas.openxmlformats.org/drawingml/2006/table">
            <a:tbl>
              <a:tblPr>
                <a:tableStyleId>{5C22544A-7EE6-4342-B048-85BDC9FD1C3A}</a:tableStyleId>
              </a:tblPr>
              <a:tblGrid>
                <a:gridCol w="954477"/>
                <a:gridCol w="5230168"/>
                <a:gridCol w="753626"/>
                <a:gridCol w="1155560"/>
                <a:gridCol w="2516361"/>
                <a:gridCol w="1008993"/>
              </a:tblGrid>
              <a:tr h="0">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Item</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Description</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Rel.</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Owner</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Status </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Target </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0">
                <a:tc>
                  <a:txBody>
                    <a:bodyPr/>
                    <a:lstStyle/>
                    <a:p>
                      <a:pPr>
                        <a:spcAft>
                          <a:spcPts val="0"/>
                        </a:spcAft>
                      </a:pPr>
                      <a:endParaRPr lang="en-US" sz="1600" dirty="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endParaRPr lang="en-US" sz="160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dirty="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dirty="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319860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3303" y="4903233"/>
            <a:ext cx="5038839" cy="519616"/>
          </a:xfrm>
        </p:spPr>
        <p:txBody>
          <a:bodyPr/>
          <a:lstStyle/>
          <a:p>
            <a:r>
              <a:rPr lang="sv-SE" sz="4400" dirty="0" err="1"/>
              <a:t>Thank</a:t>
            </a:r>
            <a:r>
              <a:rPr lang="sv-SE" sz="4400" dirty="0"/>
              <a:t> </a:t>
            </a:r>
            <a:r>
              <a:rPr lang="sv-SE" sz="4400" dirty="0" err="1"/>
              <a:t>you</a:t>
            </a:r>
            <a:r>
              <a:rPr lang="sv-SE" sz="4400" dirty="0"/>
              <a:t>!</a:t>
            </a:r>
          </a:p>
        </p:txBody>
      </p:sp>
      <p:pic>
        <p:nvPicPr>
          <p:cNvPr id="4" name="图片 3"/>
          <p:cNvPicPr>
            <a:picLocks noChangeAspect="1"/>
          </p:cNvPicPr>
          <p:nvPr/>
        </p:nvPicPr>
        <p:blipFill>
          <a:blip r:embed="rId2"/>
          <a:stretch>
            <a:fillRect/>
          </a:stretch>
        </p:blipFill>
        <p:spPr>
          <a:xfrm>
            <a:off x="891337" y="270164"/>
            <a:ext cx="5099195" cy="2957945"/>
          </a:xfrm>
          <a:prstGeom prst="rect">
            <a:avLst/>
          </a:prstGeom>
        </p:spPr>
      </p:pic>
      <p:pic>
        <p:nvPicPr>
          <p:cNvPr id="5" name="图片 4"/>
          <p:cNvPicPr>
            <a:picLocks noChangeAspect="1"/>
          </p:cNvPicPr>
          <p:nvPr/>
        </p:nvPicPr>
        <p:blipFill>
          <a:blip r:embed="rId3"/>
          <a:stretch>
            <a:fillRect/>
          </a:stretch>
        </p:blipFill>
        <p:spPr>
          <a:xfrm>
            <a:off x="6206838" y="1620983"/>
            <a:ext cx="5084617" cy="2946162"/>
          </a:xfrm>
          <a:prstGeom prst="rect">
            <a:avLst/>
          </a:prstGeom>
        </p:spPr>
      </p:pic>
      <p:pic>
        <p:nvPicPr>
          <p:cNvPr id="8" name="图片 7"/>
          <p:cNvPicPr>
            <a:picLocks noChangeAspect="1"/>
          </p:cNvPicPr>
          <p:nvPr/>
        </p:nvPicPr>
        <p:blipFill>
          <a:blip r:embed="rId4"/>
          <a:stretch>
            <a:fillRect/>
          </a:stretch>
        </p:blipFill>
        <p:spPr>
          <a:xfrm>
            <a:off x="891337" y="3256095"/>
            <a:ext cx="5116784" cy="2978452"/>
          </a:xfrm>
          <a:prstGeom prst="rect">
            <a:avLst/>
          </a:prstGeom>
        </p:spPr>
      </p:pic>
    </p:spTree>
    <p:extLst>
      <p:ext uri="{BB962C8B-B14F-4D97-AF65-F5344CB8AC3E}">
        <p14:creationId xmlns:p14="http://schemas.microsoft.com/office/powerpoint/2010/main" val="1195480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a:t>
            </a:r>
            <a:r>
              <a:rPr lang="sv-SE" dirty="0" smtClean="0"/>
              <a:t>LSs(2/2)</a:t>
            </a: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3527199125"/>
              </p:ext>
            </p:extLst>
          </p:nvPr>
        </p:nvGraphicFramePr>
        <p:xfrm>
          <a:off x="137691" y="1100837"/>
          <a:ext cx="11946577" cy="2212546"/>
        </p:xfrm>
        <a:graphic>
          <a:graphicData uri="http://schemas.openxmlformats.org/drawingml/2006/table">
            <a:tbl>
              <a:tblPr firstRow="1" bandRow="1">
                <a:tableStyleId>{5C22544A-7EE6-4342-B048-85BDC9FD1C3A}</a:tableStyleId>
              </a:tblPr>
              <a:tblGrid>
                <a:gridCol w="784540">
                  <a:extLst>
                    <a:ext uri="{9D8B030D-6E8A-4147-A177-3AD203B41FA5}">
                      <a16:colId xmlns:a16="http://schemas.microsoft.com/office/drawing/2014/main" xmlns="" val="570476699"/>
                    </a:ext>
                  </a:extLst>
                </a:gridCol>
                <a:gridCol w="6440994">
                  <a:extLst>
                    <a:ext uri="{9D8B030D-6E8A-4147-A177-3AD203B41FA5}">
                      <a16:colId xmlns:a16="http://schemas.microsoft.com/office/drawing/2014/main" xmlns="" val="2618836924"/>
                    </a:ext>
                  </a:extLst>
                </a:gridCol>
                <a:gridCol w="2334586">
                  <a:extLst>
                    <a:ext uri="{9D8B030D-6E8A-4147-A177-3AD203B41FA5}">
                      <a16:colId xmlns:a16="http://schemas.microsoft.com/office/drawing/2014/main" xmlns="" val="3016348962"/>
                    </a:ext>
                  </a:extLst>
                </a:gridCol>
                <a:gridCol w="1217506">
                  <a:extLst>
                    <a:ext uri="{9D8B030D-6E8A-4147-A177-3AD203B41FA5}">
                      <a16:colId xmlns:a16="http://schemas.microsoft.com/office/drawing/2014/main" xmlns="" val="3690116950"/>
                    </a:ext>
                  </a:extLst>
                </a:gridCol>
                <a:gridCol w="1168951">
                  <a:extLst>
                    <a:ext uri="{9D8B030D-6E8A-4147-A177-3AD203B41FA5}">
                      <a16:colId xmlns:a16="http://schemas.microsoft.com/office/drawing/2014/main" xmlns="" val="2952368263"/>
                    </a:ext>
                  </a:extLst>
                </a:gridCol>
              </a:tblGrid>
              <a:tr h="323121">
                <a:tc>
                  <a:txBody>
                    <a:bodyPr/>
                    <a:lstStyle/>
                    <a:p>
                      <a:pPr algn="ctr"/>
                      <a:r>
                        <a:rPr lang="sv-SE" sz="1400" b="1" kern="1200" dirty="0">
                          <a:solidFill>
                            <a:schemeClr val="tx1"/>
                          </a:solidFill>
                          <a:effectLst/>
                          <a:latin typeface="+mn-lt"/>
                          <a:ea typeface="微软雅黑" panose="020B0503020204020204" pitchFamily="34" charset="-122"/>
                          <a:cs typeface="+mn-cs"/>
                        </a:rPr>
                        <a:t>Tdoc</a:t>
                      </a:r>
                      <a:endParaRPr lang="sv-SE" sz="14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err="1">
                          <a:solidFill>
                            <a:schemeClr val="tx1"/>
                          </a:solidFill>
                          <a:effectLst/>
                          <a:latin typeface="+mn-lt"/>
                          <a:ea typeface="微软雅黑" panose="020B0503020204020204" pitchFamily="34" charset="-122"/>
                          <a:cs typeface="+mn-cs"/>
                        </a:rPr>
                        <a:t>Title</a:t>
                      </a:r>
                      <a:endParaRPr lang="sv-SE" sz="14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smtClean="0">
                          <a:solidFill>
                            <a:schemeClr val="tx1"/>
                          </a:solidFill>
                          <a:effectLst/>
                          <a:latin typeface="+mn-lt"/>
                          <a:ea typeface="微软雅黑" panose="020B0503020204020204" pitchFamily="34" charset="-122"/>
                          <a:cs typeface="+mn-cs"/>
                        </a:rPr>
                        <a:t>Reply In</a:t>
                      </a:r>
                      <a:endParaRPr lang="sv-SE" sz="14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4283687663"/>
                  </a:ext>
                </a:extLst>
              </a:tr>
              <a:tr h="17445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LIAISON STATEMENT TO 3GPP TSG SA AND SA6 (forwarded to SA5) - APT REPORT ON EMERGING CRITICAL APPLICATIONS &amp; USE CASES OF IMT FOR INDUSTRIAL, SOCIETAL AND ENTERPRISE USERS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APT Wireless Group</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9810">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LSout to 3GPP SA5 about MANO performance measurements accuracy to estimate VNF energy consumption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ETSI ISG NFV</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7411">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on introducing NR RedCap Indication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S2-2107853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04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Reply ccSA5 on the offline charging only indication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S2-2107863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on MINT functionality for Disaster Roaming</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S2-2108172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on network slice management service consumption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S6-212460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S5-216418</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Liaison Multi-SDO Autonomous Networks (AN) Formal Liaison:</a:t>
                      </a:r>
                      <a:br>
                        <a:rPr lang="en-US" sz="1100">
                          <a:solidFill>
                            <a:srgbClr val="000000"/>
                          </a:solidFill>
                          <a:effectLst/>
                          <a:latin typeface="Calibri" panose="020F0502020204030204" pitchFamily="34" charset="0"/>
                          <a:ea typeface="宋体" panose="02010600030101010101" pitchFamily="2" charset="-122"/>
                        </a:rPr>
                      </a:br>
                      <a:r>
                        <a:rPr lang="en-US" sz="1100">
                          <a:solidFill>
                            <a:srgbClr val="000000"/>
                          </a:solidFill>
                          <a:effectLst/>
                          <a:latin typeface="Calibri" panose="020F0502020204030204" pitchFamily="34" charset="0"/>
                          <a:ea typeface="宋体" panose="02010600030101010101" pitchFamily="2" charset="-122"/>
                        </a:rPr>
                        <a:t>22nd November 2021 Meeting Invitation, Agenda, Bridge, and</a:t>
                      </a:r>
                      <a:br>
                        <a:rPr lang="en-US" sz="1100">
                          <a:solidFill>
                            <a:srgbClr val="000000"/>
                          </a:solidFill>
                          <a:effectLst/>
                          <a:latin typeface="Calibri" panose="020F0502020204030204" pitchFamily="34" charset="0"/>
                          <a:ea typeface="宋体" panose="02010600030101010101" pitchFamily="2" charset="-122"/>
                        </a:rPr>
                      </a:br>
                      <a:r>
                        <a:rPr lang="en-US" sz="1100">
                          <a:solidFill>
                            <a:srgbClr val="000000"/>
                          </a:solidFill>
                          <a:effectLst/>
                          <a:latin typeface="Calibri" panose="020F0502020204030204" pitchFamily="34" charset="0"/>
                          <a:ea typeface="宋体" panose="02010600030101010101" pitchFamily="2" charset="-122"/>
                        </a:rPr>
                        <a:t>Meeting Schedule Ref AN-SDO2021-13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TMF</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dirty="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698584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760744"/>
          </a:xfrm>
        </p:spPr>
        <p:txBody>
          <a:bodyPr/>
          <a:lstStyle/>
          <a:p>
            <a:r>
              <a:rPr lang="sv-SE" dirty="0"/>
              <a:t>Outgoing </a:t>
            </a:r>
            <a:r>
              <a:rPr lang="sv-SE" dirty="0" smtClean="0"/>
              <a:t>LSs</a:t>
            </a: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640915529"/>
              </p:ext>
            </p:extLst>
          </p:nvPr>
        </p:nvGraphicFramePr>
        <p:xfrm>
          <a:off x="385302" y="1203457"/>
          <a:ext cx="11310980" cy="3201233"/>
        </p:xfrm>
        <a:graphic>
          <a:graphicData uri="http://schemas.openxmlformats.org/drawingml/2006/table">
            <a:tbl>
              <a:tblPr firstRow="1" bandRow="1">
                <a:tableStyleId>{5C22544A-7EE6-4342-B048-85BDC9FD1C3A}</a:tableStyleId>
              </a:tblPr>
              <a:tblGrid>
                <a:gridCol w="1088400">
                  <a:extLst>
                    <a:ext uri="{9D8B030D-6E8A-4147-A177-3AD203B41FA5}">
                      <a16:colId xmlns:a16="http://schemas.microsoft.com/office/drawing/2014/main" xmlns="" val="570476699"/>
                    </a:ext>
                  </a:extLst>
                </a:gridCol>
                <a:gridCol w="4989642">
                  <a:extLst>
                    <a:ext uri="{9D8B030D-6E8A-4147-A177-3AD203B41FA5}">
                      <a16:colId xmlns:a16="http://schemas.microsoft.com/office/drawing/2014/main" xmlns="" val="2618836924"/>
                    </a:ext>
                  </a:extLst>
                </a:gridCol>
                <a:gridCol w="1837341"/>
                <a:gridCol w="2146137">
                  <a:extLst>
                    <a:ext uri="{9D8B030D-6E8A-4147-A177-3AD203B41FA5}">
                      <a16:colId xmlns:a16="http://schemas.microsoft.com/office/drawing/2014/main" xmlns="" val="3690116950"/>
                    </a:ext>
                  </a:extLst>
                </a:gridCol>
                <a:gridCol w="1249460">
                  <a:extLst>
                    <a:ext uri="{9D8B030D-6E8A-4147-A177-3AD203B41FA5}">
                      <a16:colId xmlns:a16="http://schemas.microsoft.com/office/drawing/2014/main" xmlns="" val="2952368263"/>
                    </a:ext>
                  </a:extLst>
                </a:gridCol>
              </a:tblGrid>
              <a:tr h="429141">
                <a:tc>
                  <a:txBody>
                    <a:bodyPr/>
                    <a:lstStyle/>
                    <a:p>
                      <a:pPr algn="ctr">
                        <a:spcAft>
                          <a:spcPts val="0"/>
                        </a:spcAft>
                      </a:pPr>
                      <a:r>
                        <a:rPr lang="en-US" sz="1100" b="1" dirty="0" err="1">
                          <a:solidFill>
                            <a:srgbClr val="000000"/>
                          </a:solidFill>
                          <a:effectLst/>
                          <a:latin typeface="Calibri" panose="020F0502020204030204" pitchFamily="34" charset="0"/>
                          <a:ea typeface="宋体" panose="02010600030101010101" pitchFamily="2" charset="-122"/>
                        </a:rPr>
                        <a:t>Tdoc</a:t>
                      </a:r>
                      <a:endParaRPr lang="en-US" sz="1100" dirty="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Title</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To</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Cc</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ReplyTo</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4283687663"/>
                  </a:ext>
                </a:extLst>
              </a:tr>
              <a:tr h="23483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S5-216628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on the Beam measurement reports for the MDT measurements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636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S5-216197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Resubmitted Reply LS on Inclusive language for ANR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 RAN, SA</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04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Resubmitted LS cc SA5 on Prioritized Vehicle to Cloud Technical Solutions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Automotive Edge Computing Consortium (AECC)</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3GPP TSG SA</a:t>
                      </a:r>
                      <a:r>
                        <a:rPr lang="en-GB" sz="1100">
                          <a:solidFill>
                            <a:srgbClr val="000000"/>
                          </a:solidFill>
                          <a:effectLst/>
                          <a:latin typeface="MS Gothic" panose="020B0609070205080204" pitchFamily="49" charset="-128"/>
                          <a:ea typeface="宋体" panose="02010600030101010101" pitchFamily="2" charset="-122"/>
                        </a:rPr>
                        <a:t>，</a:t>
                      </a:r>
                      <a:r>
                        <a:rPr lang="en-US" sz="1100">
                          <a:solidFill>
                            <a:srgbClr val="000000"/>
                          </a:solidFill>
                          <a:effectLst/>
                          <a:latin typeface="Calibri" panose="020F0502020204030204" pitchFamily="34" charset="0"/>
                          <a:ea typeface="宋体" panose="02010600030101010101" pitchFamily="2" charset="-122"/>
                        </a:rPr>
                        <a:t>3GPP SA WG1, 3GPP SA WG2, 3GPP SA WG6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002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ccSA5 on updating the readme.md file in 3GPP Forge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CT3, CT4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 CT, CT1, SA4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038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on the mapping between service types and slice at application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SA4, RAN2, SA2, CT1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Reply LS on QoE configuration and reporting related issues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SA4,RAN2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on Network slice information from OAM</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Reply on QoE report handling at QoE pause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RAN2,SA3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LSout to 3GPP SA5 about MANO performance measurements accuracy to estimate VNF energy consumption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ETSI ISG NFV</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S5-216423</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to RAN3 on model deployment and update from OAM to NG-RAN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S5-215029</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397636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smtClean="0">
                <a:solidFill>
                  <a:srgbClr val="FF0000"/>
                </a:solidFill>
                <a:latin typeface="Calibri"/>
                <a:cs typeface="+mj-cs"/>
              </a:rPr>
              <a:t>Agreed new or Revised Work Items / Study Items</a:t>
            </a:r>
          </a:p>
        </p:txBody>
      </p:sp>
      <p:graphicFrame>
        <p:nvGraphicFramePr>
          <p:cNvPr id="3" name="表格 2"/>
          <p:cNvGraphicFramePr>
            <a:graphicFrameLocks noGrp="1"/>
          </p:cNvGraphicFramePr>
          <p:nvPr>
            <p:extLst>
              <p:ext uri="{D42A27DB-BD31-4B8C-83A1-F6EECF244321}">
                <p14:modId xmlns:p14="http://schemas.microsoft.com/office/powerpoint/2010/main" val="3182403137"/>
              </p:ext>
            </p:extLst>
          </p:nvPr>
        </p:nvGraphicFramePr>
        <p:xfrm>
          <a:off x="125930" y="919075"/>
          <a:ext cx="11902965" cy="5181600"/>
        </p:xfrm>
        <a:graphic>
          <a:graphicData uri="http://schemas.openxmlformats.org/drawingml/2006/table">
            <a:tbl>
              <a:tblPr/>
              <a:tblGrid>
                <a:gridCol w="1203025"/>
                <a:gridCol w="1014248"/>
                <a:gridCol w="737750"/>
                <a:gridCol w="3031523"/>
                <a:gridCol w="4720281"/>
                <a:gridCol w="1196138"/>
              </a:tblGrid>
              <a:tr h="382438">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err="1" smtClean="0">
                          <a:ln>
                            <a:noFill/>
                          </a:ln>
                          <a:solidFill>
                            <a:schemeClr val="tx1"/>
                          </a:solidFill>
                          <a:effectLst/>
                          <a:latin typeface="Calibri" pitchFamily="34" charset="0"/>
                          <a:ea typeface="宋体" pitchFamily="2" charset="-122"/>
                          <a:cs typeface="Arial" charset="0"/>
                        </a:rPr>
                        <a:t>Tdoc</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Type</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Release</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Source</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Potential related groups</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3" action="ppaction://hlinkfile"/>
                        </a:rPr>
                        <a:t>S5‑216424</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r>
                        <a:rPr lang="en-US" sz="900" dirty="0">
                          <a:effectLst/>
                          <a:latin typeface="+mn-lt"/>
                          <a:hlinkClick r:id="rId3" action="ppaction://hlinkfile"/>
                        </a:rPr>
                        <a:t/>
                      </a:r>
                      <a:br>
                        <a:rPr lang="en-US" sz="900" dirty="0">
                          <a:effectLst/>
                          <a:latin typeface="+mn-lt"/>
                          <a:hlinkClick r:id="rId3" action="ppaction://hlinkfile"/>
                        </a:rPr>
                      </a:b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new aspects of EE for 5G networks Phase 2</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Orange</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4" action="ppaction://hlinkfile"/>
                        </a:rPr>
                        <a:t>S5‑216425</a:t>
                      </a:r>
                      <a:endParaRPr lang="en-US" altLang="zh-CN" sz="900" kern="1200" dirty="0" smtClean="0">
                        <a:solidFill>
                          <a:schemeClr val="tx1"/>
                        </a:solidFill>
                        <a:effectLst/>
                        <a:latin typeface="+mn-lt"/>
                        <a:ea typeface="+mn-ea"/>
                        <a:cs typeface="+mn-cs"/>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WID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WID on enhancements of EE for 5G phase 2</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Orange</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5" action="ppaction://hlinkfile"/>
                        </a:rPr>
                        <a:t>S5‑216577</a:t>
                      </a:r>
                      <a:endParaRPr lang="en-US" altLang="zh-CN" sz="900" kern="1200" dirty="0" smtClean="0">
                        <a:solidFill>
                          <a:schemeClr val="tx1"/>
                        </a:solidFill>
                        <a:effectLst/>
                        <a:latin typeface="+mn-lt"/>
                        <a:ea typeface="+mn-ea"/>
                        <a:cs typeface="+mn-cs"/>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Rel-18 WID on Enhanced intent driven management services for mobile network</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smtClean="0">
                          <a:effectLst/>
                          <a:latin typeface="+mn-lt"/>
                        </a:rPr>
                        <a:t>Huawei, Ericsson, China Telecom, CATT, AsiaInfo, China Unicom, China Mobile, ZTE</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6" action="ppaction://hlinkfile"/>
                        </a:rPr>
                        <a:t/>
                      </a:r>
                      <a:br>
                        <a:rPr lang="en-US" sz="900" kern="1200">
                          <a:solidFill>
                            <a:schemeClr val="tx1"/>
                          </a:solidFill>
                          <a:effectLst/>
                          <a:latin typeface="+mn-lt"/>
                          <a:ea typeface="+mn-ea"/>
                          <a:cs typeface="+mn-cs"/>
                          <a:hlinkClick r:id="rId6" action="ppaction://hlinkfile"/>
                        </a:rPr>
                      </a:br>
                      <a:r>
                        <a:rPr lang="en-US" sz="900" kern="1200">
                          <a:solidFill>
                            <a:schemeClr val="tx1"/>
                          </a:solidFill>
                          <a:effectLst/>
                          <a:latin typeface="+mn-lt"/>
                          <a:ea typeface="+mn-ea"/>
                          <a:cs typeface="+mn-cs"/>
                          <a:hlinkClick r:id="rId6" action="ppaction://hlinkfile"/>
                        </a:rPr>
                        <a:t>S5‑216426</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deterministic communication service assurance</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dirty="0">
                          <a:effectLst/>
                          <a:latin typeface="+mn-lt"/>
                        </a:rPr>
                        <a:t>Huawei, China Mobile, CATT, China Unicom</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7" action="ppaction://hlinkfile"/>
                        </a:rPr>
                        <a:t/>
                      </a:r>
                      <a:br>
                        <a:rPr lang="en-US" sz="900" kern="1200">
                          <a:solidFill>
                            <a:schemeClr val="tx1"/>
                          </a:solidFill>
                          <a:effectLst/>
                          <a:latin typeface="+mn-lt"/>
                          <a:ea typeface="+mn-ea"/>
                          <a:cs typeface="+mn-cs"/>
                          <a:hlinkClick r:id="rId7" action="ppaction://hlinkfile"/>
                        </a:rPr>
                      </a:br>
                      <a:r>
                        <a:rPr lang="en-US" sz="900" kern="1200">
                          <a:solidFill>
                            <a:schemeClr val="tx1"/>
                          </a:solidFill>
                          <a:effectLst/>
                          <a:latin typeface="+mn-lt"/>
                          <a:ea typeface="+mn-ea"/>
                          <a:cs typeface="+mn-cs"/>
                          <a:hlinkClick r:id="rId7" action="ppaction://hlinkfile"/>
                        </a:rPr>
                        <a:t>S5‑216427</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Rel-18 SID AI/ML management</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Intel, NEC, Orange, Verizon, China Telecom, China Unicom, Samsung, CATT, ZTE, AT&amp;T, Deutsche Telekom, </a:t>
                      </a:r>
                      <a:r>
                        <a:rPr lang="en-US" sz="900" dirty="0" err="1">
                          <a:effectLst/>
                          <a:latin typeface="+mn-lt"/>
                        </a:rPr>
                        <a:t>Telefónica</a:t>
                      </a:r>
                      <a:r>
                        <a:rPr lang="en-US" sz="900" dirty="0">
                          <a:effectLst/>
                          <a:latin typeface="+mn-lt"/>
                        </a:rPr>
                        <a:t> S.A., Lenovo, Motorola Mobility, China Mobile, US Cellular, </a:t>
                      </a:r>
                      <a:r>
                        <a:rPr lang="en-US" sz="900" dirty="0" err="1">
                          <a:effectLst/>
                          <a:latin typeface="+mn-lt"/>
                        </a:rPr>
                        <a:t>AsiaInfo</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900" kern="1200" dirty="0" smtClean="0">
                          <a:solidFill>
                            <a:schemeClr val="dk1"/>
                          </a:solidFill>
                          <a:effectLst/>
                          <a:latin typeface="+mn-lt"/>
                          <a:ea typeface="微软雅黑" panose="020B0503020204020204" pitchFamily="34" charset="-122"/>
                          <a:cs typeface="Arial" panose="020B0604020202020204" pitchFamily="34" charset="0"/>
                        </a:rPr>
                        <a:t> </a:t>
                      </a: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RAN3</a:t>
                      </a:r>
                      <a:r>
                        <a:rPr lang="zh-CN" altLang="en-US" sz="900" kern="1200" dirty="0" smtClean="0">
                          <a:solidFill>
                            <a:schemeClr val="dk1"/>
                          </a:solidFill>
                          <a:effectLst/>
                          <a:latin typeface="+mn-lt"/>
                          <a:ea typeface="微软雅黑" panose="020B0503020204020204" pitchFamily="34" charset="-122"/>
                          <a:cs typeface="Arial" panose="020B0604020202020204" pitchFamily="34" charset="0"/>
                        </a:rPr>
                        <a:t>， </a:t>
                      </a: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SA2</a:t>
                      </a: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hlinkClick r:id="rId8" action="ppaction://hlinkfile"/>
                        </a:rPr>
                        <a:t/>
                      </a:r>
                      <a:br>
                        <a:rPr lang="en-US" sz="900" kern="1200" dirty="0">
                          <a:solidFill>
                            <a:schemeClr val="tx1"/>
                          </a:solidFill>
                          <a:effectLst/>
                          <a:latin typeface="+mn-lt"/>
                          <a:ea typeface="+mn-ea"/>
                          <a:cs typeface="+mn-cs"/>
                          <a:hlinkClick r:id="rId8" action="ppaction://hlinkfile"/>
                        </a:rPr>
                      </a:br>
                      <a:r>
                        <a:rPr lang="en-US" sz="900" kern="1200" dirty="0">
                          <a:solidFill>
                            <a:schemeClr val="tx1"/>
                          </a:solidFill>
                          <a:effectLst/>
                          <a:latin typeface="+mn-lt"/>
                          <a:ea typeface="+mn-ea"/>
                          <a:cs typeface="+mn-cs"/>
                          <a:hlinkClick r:id="rId8" action="ppaction://hlinkfile"/>
                        </a:rPr>
                        <a:t>S5‑216549</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WID</a:t>
                      </a: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WID on network slicing provisioning rules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Ericsson Inc.</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GSMA</a:t>
                      </a: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9" action="ppaction://hlinkfile"/>
                        </a:rPr>
                        <a:t/>
                      </a:r>
                      <a:br>
                        <a:rPr lang="en-US" sz="900" kern="1200">
                          <a:solidFill>
                            <a:schemeClr val="tx1"/>
                          </a:solidFill>
                          <a:effectLst/>
                          <a:latin typeface="+mn-lt"/>
                          <a:ea typeface="+mn-ea"/>
                          <a:cs typeface="+mn-cs"/>
                          <a:hlinkClick r:id="rId9" action="ppaction://hlinkfile"/>
                        </a:rPr>
                      </a:br>
                      <a:r>
                        <a:rPr lang="en-US" sz="900" kern="1200">
                          <a:solidFill>
                            <a:schemeClr val="tx1"/>
                          </a:solidFill>
                          <a:effectLst/>
                          <a:latin typeface="+mn-lt"/>
                          <a:ea typeface="+mn-ea"/>
                          <a:cs typeface="+mn-cs"/>
                          <a:hlinkClick r:id="rId9" action="ppaction://hlinkfile"/>
                        </a:rPr>
                        <a:t>S5‑216428</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Network and Service Operations for Energy Verticals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EUTC, Samsung, </a:t>
                      </a:r>
                      <a:r>
                        <a:rPr lang="en-US" sz="900" dirty="0" err="1">
                          <a:effectLst/>
                          <a:latin typeface="+mn-lt"/>
                        </a:rPr>
                        <a:t>BMWi</a:t>
                      </a:r>
                      <a:r>
                        <a:rPr lang="en-US" sz="900" dirty="0">
                          <a:effectLst/>
                          <a:latin typeface="+mn-lt"/>
                        </a:rPr>
                        <a:t>, Vodafone, Orange, </a:t>
                      </a:r>
                      <a:r>
                        <a:rPr lang="en-US" sz="900" dirty="0" err="1">
                          <a:effectLst/>
                          <a:latin typeface="+mn-lt"/>
                        </a:rPr>
                        <a:t>Novamint</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10" action="ppaction://hlinkfile"/>
                        </a:rPr>
                        <a:t/>
                      </a:r>
                      <a:br>
                        <a:rPr lang="en-US" sz="900" kern="1200">
                          <a:solidFill>
                            <a:schemeClr val="tx1"/>
                          </a:solidFill>
                          <a:effectLst/>
                          <a:latin typeface="+mn-lt"/>
                          <a:ea typeface="+mn-ea"/>
                          <a:cs typeface="+mn-cs"/>
                          <a:hlinkClick r:id="rId10" action="ppaction://hlinkfile"/>
                        </a:rPr>
                      </a:br>
                      <a:r>
                        <a:rPr lang="en-US" sz="900" kern="1200">
                          <a:solidFill>
                            <a:schemeClr val="tx1"/>
                          </a:solidFill>
                          <a:effectLst/>
                          <a:latin typeface="+mn-lt"/>
                          <a:ea typeface="+mn-ea"/>
                          <a:cs typeface="+mn-cs"/>
                          <a:hlinkClick r:id="rId10" action="ppaction://hlinkfile"/>
                        </a:rPr>
                        <a:t>S5‑216429</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evaluation of autonomous network levels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dirty="0">
                          <a:effectLst/>
                          <a:latin typeface="+mn-lt"/>
                        </a:rPr>
                        <a:t>China Mobile, Huawei, AsiaInfo, China Unicom, China Telecom, ZTE, CATT, Lenovo, Motorola Mobility, Intel</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hlinkClick r:id="rId11" action="ppaction://hlinkfile"/>
                        </a:rPr>
                        <a:t>S5‑216430</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enhancement of autonomous network levels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dirty="0">
                          <a:effectLst/>
                          <a:latin typeface="+mn-lt"/>
                        </a:rPr>
                        <a:t>China Mobile, Huawei, AsiaInfo, China Unicom, China Telecom, ZTE, CATT, Lenovo, Motorola Mobility, Intel</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12" action="ppaction://hlinkfile"/>
                        </a:rPr>
                        <a:t>S5‑216067</a:t>
                      </a:r>
                      <a:endParaRPr lang="en-US" altLang="zh-CN" sz="900" kern="1200" dirty="0" smtClean="0">
                        <a:solidFill>
                          <a:schemeClr val="tx1"/>
                        </a:solidFill>
                        <a:effectLst/>
                        <a:latin typeface="+mn-lt"/>
                        <a:ea typeface="+mn-ea"/>
                        <a:cs typeface="+mn-cs"/>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rgbClr val="0000FF"/>
                          </a:solidFill>
                          <a:effectLst/>
                          <a:latin typeface="+mn-lt"/>
                          <a:ea typeface="+mn-ea"/>
                          <a:cs typeface="+mn-cs"/>
                        </a:rPr>
                        <a:t>Revised WID</a:t>
                      </a:r>
                      <a:endParaRPr lang="en-US" altLang="zh-CN" sz="900" kern="1200" dirty="0">
                        <a:solidFill>
                          <a:srgbClr val="0000FF"/>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altLang="zh-CN" sz="900" kern="1200" dirty="0" smtClean="0">
                          <a:solidFill>
                            <a:srgbClr val="0000FF"/>
                          </a:solidFill>
                          <a:effectLst/>
                          <a:latin typeface="+mn-lt"/>
                          <a:ea typeface="+mn-ea"/>
                          <a:cs typeface="+mn-cs"/>
                        </a:rPr>
                        <a:t>Rel-17</a:t>
                      </a:r>
                      <a:endParaRPr lang="en-US" sz="900" kern="1200" dirty="0">
                        <a:solidFill>
                          <a:srgbClr val="0000FF"/>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rgbClr val="0000FF"/>
                          </a:solidFill>
                          <a:effectLst/>
                          <a:latin typeface="+mn-lt"/>
                          <a:ea typeface="+mn-ea"/>
                          <a:cs typeface="+mn-cs"/>
                        </a:rPr>
                        <a:t>Revised SID New aspects of EE for 5G networks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rgbClr val="0000FF"/>
                          </a:solidFill>
                          <a:effectLst/>
                          <a:latin typeface="+mn-lt"/>
                          <a:ea typeface="+mn-ea"/>
                          <a:cs typeface="+mn-cs"/>
                        </a:rPr>
                        <a:t>Orange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tx1"/>
                        </a:solidFill>
                        <a:effectLst/>
                        <a:latin typeface="+mn-lt"/>
                        <a:ea typeface="+mn-ea"/>
                        <a:cs typeface="+mn-cs"/>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13" action="ppaction://hlinkfile"/>
                        </a:rPr>
                        <a:t>S5‑216068</a:t>
                      </a:r>
                      <a:endParaRPr lang="en-US" altLang="zh-CN" sz="900" kern="1200" dirty="0" smtClean="0">
                        <a:solidFill>
                          <a:schemeClr val="tx1"/>
                        </a:solidFill>
                        <a:effectLst/>
                        <a:latin typeface="+mn-lt"/>
                        <a:ea typeface="+mn-ea"/>
                        <a:cs typeface="+mn-cs"/>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rPr>
                        <a:t>Revised WID</a:t>
                      </a:r>
                      <a:endParaRPr lang="en-US" altLang="zh-CN"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altLang="zh-CN" sz="900" kern="1200" dirty="0" smtClean="0">
                          <a:solidFill>
                            <a:schemeClr val="tx1"/>
                          </a:solidFill>
                          <a:effectLst/>
                          <a:latin typeface="+mn-lt"/>
                          <a:ea typeface="+mn-ea"/>
                          <a:cs typeface="+mn-cs"/>
                        </a:rPr>
                        <a:t>Rel-17</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Revised WID Enhancements on EE for 5G networks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Orange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tx1"/>
                        </a:solidFill>
                        <a:effectLst/>
                        <a:latin typeface="+mn-lt"/>
                        <a:ea typeface="+mn-ea"/>
                        <a:cs typeface="+mn-cs"/>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14" action="ppaction://hlinkfile"/>
                        </a:rPr>
                        <a:t>S5‑216348</a:t>
                      </a:r>
                      <a:endParaRPr lang="en-US" altLang="zh-CN" sz="900" kern="1200" dirty="0" smtClean="0">
                        <a:solidFill>
                          <a:schemeClr val="tx1"/>
                        </a:solidFill>
                        <a:effectLst/>
                        <a:latin typeface="+mn-lt"/>
                        <a:ea typeface="+mn-ea"/>
                        <a:cs typeface="+mn-cs"/>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rPr>
                        <a:t>Revised WID</a:t>
                      </a:r>
                      <a:endParaRPr lang="en-US" altLang="zh-CN"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altLang="zh-CN" sz="900" kern="1200" dirty="0" smtClean="0">
                          <a:solidFill>
                            <a:schemeClr val="tx1"/>
                          </a:solidFill>
                          <a:effectLst/>
                          <a:latin typeface="+mn-lt"/>
                          <a:ea typeface="+mn-ea"/>
                          <a:cs typeface="+mn-cs"/>
                        </a:rPr>
                        <a:t>Rel-17</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800" dirty="0">
                          <a:effectLst/>
                          <a:latin typeface="Arial" panose="020B0604020202020204" pitchFamily="34" charset="0"/>
                        </a:rPr>
                        <a:t>Revised WID Enhancements of Management Data Analytics Service</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800" dirty="0">
                          <a:effectLst/>
                          <a:latin typeface="Arial" panose="020B0604020202020204" pitchFamily="34" charset="0"/>
                        </a:rPr>
                        <a:t>Intel, NEC</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tx1"/>
                        </a:solidFill>
                        <a:effectLst/>
                        <a:latin typeface="+mn-lt"/>
                        <a:ea typeface="+mn-ea"/>
                        <a:cs typeface="+mn-cs"/>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51157">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15" action="ppaction://hlinkfile"/>
                        </a:rPr>
                        <a:t>S5‑216595</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rPr>
                        <a:t>Revised WID</a:t>
                      </a:r>
                      <a:endParaRPr lang="en-US" altLang="zh-CN"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altLang="zh-CN" sz="900" kern="1200" dirty="0" smtClean="0">
                          <a:solidFill>
                            <a:schemeClr val="tx1"/>
                          </a:solidFill>
                          <a:effectLst/>
                          <a:latin typeface="+mn-lt"/>
                          <a:ea typeface="+mn-ea"/>
                          <a:cs typeface="+mn-cs"/>
                        </a:rPr>
                        <a:t>Rel-17</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SID revised was SP-210136 SID on enhancement of service based management architecture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Huawei Technologies (Korea)</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tx1"/>
                        </a:solidFill>
                        <a:effectLst/>
                        <a:latin typeface="+mn-lt"/>
                        <a:ea typeface="+mn-ea"/>
                        <a:cs typeface="+mn-cs"/>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5595254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smtClean="0">
                <a:solidFill>
                  <a:srgbClr val="FF0000"/>
                </a:solidFill>
                <a:latin typeface="Calibri"/>
                <a:cs typeface="+mj-cs"/>
              </a:rPr>
              <a:t>Work Items / Study Items which need more discussion</a:t>
            </a:r>
          </a:p>
        </p:txBody>
      </p:sp>
      <p:sp>
        <p:nvSpPr>
          <p:cNvPr id="8" name="矩形 7"/>
          <p:cNvSpPr/>
          <p:nvPr/>
        </p:nvSpPr>
        <p:spPr>
          <a:xfrm>
            <a:off x="782593" y="1687147"/>
            <a:ext cx="10659763" cy="2108269"/>
          </a:xfrm>
          <a:prstGeom prst="rect">
            <a:avLst/>
          </a:prstGeom>
        </p:spPr>
        <p:txBody>
          <a:bodyPr wrap="square">
            <a:spAutoFit/>
          </a:bodyPr>
          <a:lstStyle/>
          <a:p>
            <a:r>
              <a:rPr lang="en-US" altLang="zh-CN" dirty="0"/>
              <a:t>S5‑216132	New SID Study on Computing Power Management and Orchestration			China Telecommunications</a:t>
            </a:r>
          </a:p>
          <a:p>
            <a:r>
              <a:rPr lang="en-US" altLang="zh-CN" dirty="0"/>
              <a:t>S5‑216182	New SID on alignment with GSMA OPG and ETSI MEC for Edge computing management	Huawei, Samsung</a:t>
            </a:r>
          </a:p>
          <a:p>
            <a:r>
              <a:rPr lang="en-US" altLang="zh-CN" dirty="0"/>
              <a:t>S5‑216262	Discussion on digital twin for network management				China Mobile</a:t>
            </a:r>
          </a:p>
          <a:p>
            <a:r>
              <a:rPr lang="en-US" altLang="zh-CN" dirty="0"/>
              <a:t>S5‑216264	New SID on Federated machine learning for mobile network management			China Mobile</a:t>
            </a:r>
          </a:p>
          <a:p>
            <a:r>
              <a:rPr lang="en-US" altLang="zh-CN" dirty="0"/>
              <a:t>S5‑216306	New R18 SID on Conflict management and coordination				Lenovo, Motorola Mobility</a:t>
            </a:r>
          </a:p>
          <a:p>
            <a:r>
              <a:rPr lang="en-US" altLang="zh-CN" dirty="0"/>
              <a:t>S5‑216371	New SID Study on measurement data collection to support RAN intelligence	</a:t>
            </a:r>
            <a:r>
              <a:rPr lang="en-US" altLang="zh-CN"/>
              <a:t>	</a:t>
            </a:r>
            <a:r>
              <a:rPr lang="en-US" altLang="zh-CN" smtClean="0"/>
              <a:t>Intel, </a:t>
            </a:r>
            <a:r>
              <a:rPr lang="en-US" altLang="zh-CN" dirty="0"/>
              <a:t>Verizon, AT&amp;T</a:t>
            </a:r>
            <a:r>
              <a:rPr lang="en-US" altLang="zh-CN"/>
              <a:t>, CMCC</a:t>
            </a:r>
          </a:p>
          <a:p>
            <a:r>
              <a:rPr lang="en-US" altLang="zh-CN"/>
              <a:t>S5‑216579 New SID on PaaS for Virtualized Network Functions				China Mobile</a:t>
            </a:r>
          </a:p>
          <a:p>
            <a:r>
              <a:rPr lang="en-US" altLang="zh-CN"/>
              <a:t>S5‑216578 New SID on intent-driven network slicing management 				Ericsson </a:t>
            </a:r>
          </a:p>
          <a:p>
            <a:endParaRPr lang="en-US" altLang="zh-CN" sz="1400" smtClean="0"/>
          </a:p>
          <a:p>
            <a:endParaRPr lang="zh-CN" altLang="en-US" dirty="0"/>
          </a:p>
        </p:txBody>
      </p:sp>
    </p:spTree>
    <p:extLst>
      <p:ext uri="{BB962C8B-B14F-4D97-AF65-F5344CB8AC3E}">
        <p14:creationId xmlns:p14="http://schemas.microsoft.com/office/powerpoint/2010/main" val="3880290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smtClean="0">
                <a:solidFill>
                  <a:srgbClr val="FF0000"/>
                </a:solidFill>
                <a:latin typeface="Calibri"/>
                <a:cs typeface="+mj-cs"/>
              </a:rPr>
              <a:t>Documents endorsed by OA&amp;M</a:t>
            </a:r>
          </a:p>
        </p:txBody>
      </p:sp>
      <p:graphicFrame>
        <p:nvGraphicFramePr>
          <p:cNvPr id="6" name="Group 76"/>
          <p:cNvGraphicFramePr>
            <a:graphicFrameLocks/>
          </p:cNvGraphicFramePr>
          <p:nvPr>
            <p:extLst>
              <p:ext uri="{D42A27DB-BD31-4B8C-83A1-F6EECF244321}">
                <p14:modId xmlns:p14="http://schemas.microsoft.com/office/powerpoint/2010/main" val="2073109849"/>
              </p:ext>
            </p:extLst>
          </p:nvPr>
        </p:nvGraphicFramePr>
        <p:xfrm>
          <a:off x="301991" y="1104978"/>
          <a:ext cx="11537378" cy="2773680"/>
        </p:xfrm>
        <a:graphic>
          <a:graphicData uri="http://schemas.openxmlformats.org/drawingml/2006/table">
            <a:tbl>
              <a:tblPr/>
              <a:tblGrid>
                <a:gridCol w="1040524">
                  <a:extLst>
                    <a:ext uri="{9D8B030D-6E8A-4147-A177-3AD203B41FA5}">
                      <a16:colId xmlns:a16="http://schemas.microsoft.com/office/drawing/2014/main" xmlns="" val="20000"/>
                    </a:ext>
                  </a:extLst>
                </a:gridCol>
                <a:gridCol w="5030108">
                  <a:extLst>
                    <a:ext uri="{9D8B030D-6E8A-4147-A177-3AD203B41FA5}">
                      <a16:colId xmlns:a16="http://schemas.microsoft.com/office/drawing/2014/main" xmlns="" val="20001"/>
                    </a:ext>
                  </a:extLst>
                </a:gridCol>
                <a:gridCol w="2733373"/>
                <a:gridCol w="2733373"/>
              </a:tblGrid>
              <a:tr h="554596">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err="1" smtClean="0">
                          <a:solidFill>
                            <a:schemeClr val="tx1"/>
                          </a:solidFill>
                          <a:latin typeface="+mn-lt"/>
                          <a:ea typeface="+mn-ea"/>
                          <a:cs typeface="+mn-cs"/>
                        </a:rPr>
                        <a:t>TDoc</a:t>
                      </a:r>
                      <a:endParaRPr lang="en-GB" altLang="zh-CN" sz="16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a:solidFill>
                            <a:schemeClr val="tx1"/>
                          </a:solidFill>
                          <a:latin typeface="+mn-lt"/>
                          <a:ea typeface="+mn-ea"/>
                          <a:cs typeface="+mn-cs"/>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smtClean="0">
                          <a:solidFill>
                            <a:schemeClr val="tx1"/>
                          </a:solidFill>
                          <a:latin typeface="+mn-lt"/>
                          <a:ea typeface="+mn-ea"/>
                          <a:cs typeface="+mn-cs"/>
                        </a:rPr>
                        <a:t>Source</a:t>
                      </a:r>
                      <a:endParaRPr lang="en-GB" altLang="zh-CN" sz="16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smtClean="0">
                          <a:solidFill>
                            <a:schemeClr val="tx1"/>
                          </a:solidFill>
                          <a:latin typeface="+mn-lt"/>
                          <a:ea typeface="+mn-ea"/>
                          <a:cs typeface="+mn-cs"/>
                        </a:rPr>
                        <a:t>Potential related topics and related groups</a:t>
                      </a:r>
                      <a:endParaRPr lang="en-GB" altLang="zh-CN" sz="16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xmlns="" val="10000"/>
                  </a:ext>
                </a:extLst>
              </a:tr>
              <a:tr h="248109">
                <a:tc>
                  <a:txBody>
                    <a:bodyPr/>
                    <a:lstStyle/>
                    <a:p>
                      <a:r>
                        <a:rPr lang="en-US" sz="1200">
                          <a:effectLst/>
                          <a:latin typeface="+mn-lt"/>
                          <a:hlinkClick r:id="rId3" action="ppaction://hlinkfile"/>
                        </a:rPr>
                        <a:t>S5‑216327</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Correct wording and header</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Ericsson France S.A.S</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4" action="ppaction://hlinkfile"/>
                        </a:rPr>
                        <a:t/>
                      </a:r>
                      <a:br>
                        <a:rPr lang="en-US" sz="1200">
                          <a:effectLst/>
                          <a:latin typeface="+mn-lt"/>
                          <a:hlinkClick r:id="rId4" action="ppaction://hlinkfile"/>
                        </a:rPr>
                      </a:br>
                      <a:r>
                        <a:rPr lang="en-US" sz="1200">
                          <a:effectLst/>
                          <a:latin typeface="+mn-lt"/>
                          <a:hlinkClick r:id="rId4" action="ppaction://hlinkfile"/>
                        </a:rPr>
                        <a:t>S5‑216547</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Discussion on enhanced MIMO PRB Usage for cell</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China Unicom</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5" action="ppaction://hlinkfile"/>
                        </a:rPr>
                        <a:t/>
                      </a:r>
                      <a:br>
                        <a:rPr lang="en-US" sz="1200">
                          <a:effectLst/>
                          <a:latin typeface="+mn-lt"/>
                          <a:hlinkClick r:id="rId5" action="ppaction://hlinkfile"/>
                        </a:rPr>
                      </a:br>
                      <a:r>
                        <a:rPr lang="en-US" sz="1200">
                          <a:effectLst/>
                          <a:latin typeface="+mn-lt"/>
                          <a:hlinkClick r:id="rId5" action="ppaction://hlinkfile"/>
                        </a:rPr>
                        <a:t>S5‑216401</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DP on YANG solution set for Inventory</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Ericsson Hungary Ltd</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6" action="ppaction://hlinkfile"/>
                        </a:rPr>
                        <a:t>S5‑216311</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Enhance Management Service to Support Access Control Procedures</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Ericsson LM</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7" action="ppaction://hlinkfile"/>
                        </a:rPr>
                        <a:t>S5‑216584</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Discussion Paper on exposure scenario</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Alibaba Group, </a:t>
                      </a:r>
                      <a:r>
                        <a:rPr lang="en-US" sz="1200" dirty="0" err="1">
                          <a:effectLst/>
                          <a:latin typeface="+mn-lt"/>
                        </a:rPr>
                        <a:t>AsiaInfo</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pPr marL="0" algn="l" defTabSz="1219170" rtl="0" eaLnBrk="1" latinLnBrk="0" hangingPunct="1"/>
                      <a:r>
                        <a:rPr lang="en-US" sz="1200" kern="1200">
                          <a:solidFill>
                            <a:srgbClr val="0000FF"/>
                          </a:solidFill>
                          <a:effectLst/>
                          <a:latin typeface="+mn-lt"/>
                          <a:ea typeface="+mn-ea"/>
                          <a:cs typeface="+mn-cs"/>
                          <a:hlinkClick r:id="rId8" action="ppaction://hlinkfile"/>
                        </a:rPr>
                        <a:t>S5‑216551</a:t>
                      </a:r>
                      <a:endParaRPr lang="en-US" sz="1200" kern="1200">
                        <a:solidFill>
                          <a:srgbClr val="0000FF"/>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l" defTabSz="1219170" rtl="0" eaLnBrk="1" latinLnBrk="0" hangingPunct="1"/>
                      <a:r>
                        <a:rPr lang="en-US" sz="1200" kern="1200" dirty="0">
                          <a:solidFill>
                            <a:srgbClr val="0000FF"/>
                          </a:solidFill>
                          <a:effectLst/>
                          <a:latin typeface="+mn-lt"/>
                          <a:ea typeface="+mn-ea"/>
                          <a:cs typeface="+mn-cs"/>
                        </a:rPr>
                        <a:t>Discussion on structuring Rel-18 work in SA5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algn="l" defTabSz="1219170" rtl="0" eaLnBrk="1" latinLnBrk="0" hangingPunct="1"/>
                      <a:r>
                        <a:rPr lang="de-DE" sz="1200" kern="1200" dirty="0" smtClean="0">
                          <a:solidFill>
                            <a:srgbClr val="0000FF"/>
                          </a:solidFill>
                          <a:effectLst/>
                          <a:latin typeface="+mn-lt"/>
                          <a:ea typeface="+mn-ea"/>
                          <a:cs typeface="+mn-cs"/>
                        </a:rPr>
                        <a:t>Orange, Deutsche Telekom, Telefonica, Ericsson, Huawei</a:t>
                      </a:r>
                      <a:endParaRPr lang="en-US" sz="1200" kern="1200" dirty="0">
                        <a:solidFill>
                          <a:srgbClr val="0000FF"/>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526596947"/>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OAM General </a:t>
            </a:r>
            <a:r>
              <a:rPr lang="en-US" altLang="zh-CN" sz="3200" kern="0" dirty="0"/>
              <a:t>T</a:t>
            </a:r>
            <a:r>
              <a:rPr lang="en-US" altLang="zh-CN" sz="3200" kern="0" dirty="0" smtClean="0"/>
              <a:t>opics</a:t>
            </a:r>
            <a:endParaRPr lang="sv-SE" sz="3200" kern="0" dirty="0"/>
          </a:p>
        </p:txBody>
      </p:sp>
      <p:sp>
        <p:nvSpPr>
          <p:cNvPr id="7" name="文本框 6"/>
          <p:cNvSpPr txBox="1"/>
          <p:nvPr/>
        </p:nvSpPr>
        <p:spPr>
          <a:xfrm>
            <a:off x="555484" y="925291"/>
            <a:ext cx="1087344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sp>
        <p:nvSpPr>
          <p:cNvPr id="8" name="矩形 7"/>
          <p:cNvSpPr/>
          <p:nvPr/>
        </p:nvSpPr>
        <p:spPr>
          <a:xfrm>
            <a:off x="688686" y="1321124"/>
            <a:ext cx="10607040" cy="4801314"/>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smtClean="0">
                <a:solidFill>
                  <a:prstClr val="black"/>
                </a:solidFill>
                <a:latin typeface="+mj-lt"/>
                <a:cs typeface="Arial" charset="0"/>
              </a:rPr>
              <a:t>The </a:t>
            </a:r>
            <a:r>
              <a:rPr lang="en-US" altLang="zh-CN" sz="1400" b="1" dirty="0">
                <a:solidFill>
                  <a:prstClr val="black"/>
                </a:solidFill>
                <a:latin typeface="+mj-lt"/>
                <a:cs typeface="Arial" charset="0"/>
              </a:rPr>
              <a:t>following </a:t>
            </a:r>
            <a:r>
              <a:rPr lang="en-US" altLang="zh-CN" sz="1400" b="1" dirty="0" smtClean="0">
                <a:solidFill>
                  <a:prstClr val="black"/>
                </a:solidFill>
                <a:latin typeface="+mj-lt"/>
                <a:cs typeface="Arial" charset="0"/>
              </a:rPr>
              <a:t>general topics </a:t>
            </a:r>
            <a:r>
              <a:rPr lang="en-US" altLang="zh-CN" sz="1400" b="1" dirty="0">
                <a:solidFill>
                  <a:prstClr val="black"/>
                </a:solidFill>
                <a:latin typeface="+mj-lt"/>
                <a:cs typeface="Arial" charset="0"/>
              </a:rPr>
              <a:t>are </a:t>
            </a:r>
            <a:r>
              <a:rPr lang="en-US" altLang="zh-CN" sz="1400" b="1" dirty="0" smtClean="0">
                <a:solidFill>
                  <a:prstClr val="black"/>
                </a:solidFill>
                <a:latin typeface="+mj-lt"/>
                <a:cs typeface="Arial" charset="0"/>
              </a:rPr>
              <a:t>discussed and approved in </a:t>
            </a:r>
            <a:r>
              <a:rPr lang="en-US" altLang="zh-CN" sz="1400" b="1" dirty="0">
                <a:solidFill>
                  <a:prstClr val="black"/>
                </a:solidFill>
                <a:latin typeface="+mj-lt"/>
                <a:cs typeface="Arial" charset="0"/>
              </a:rPr>
              <a:t>the </a:t>
            </a:r>
            <a:r>
              <a:rPr lang="en-US" altLang="zh-CN" sz="1400" b="1" dirty="0" smtClean="0">
                <a:solidFill>
                  <a:prstClr val="black"/>
                </a:solidFill>
                <a:latin typeface="+mj-lt"/>
                <a:cs typeface="Arial" charset="0"/>
              </a:rPr>
              <a:t>meeting: </a:t>
            </a:r>
            <a:endParaRPr lang="en-US" altLang="zh-CN" sz="1400" dirty="0" smtClean="0">
              <a:solidFill>
                <a:prstClr val="black"/>
              </a:solidFill>
              <a:latin typeface="+mj-lt"/>
              <a:cs typeface="Arial" charset="0"/>
            </a:endParaRP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dirty="0" smtClean="0">
                <a:solidFill>
                  <a:srgbClr val="0000FF"/>
                </a:solidFill>
                <a:latin typeface="+mj-lt"/>
                <a:cs typeface="Arial" charset="0"/>
              </a:rPr>
              <a:t>S5‑216551</a:t>
            </a:r>
            <a:r>
              <a:rPr lang="en-US" altLang="zh-CN" sz="1400" dirty="0">
                <a:solidFill>
                  <a:prstClr val="black"/>
                </a:solidFill>
                <a:latin typeface="+mj-lt"/>
                <a:cs typeface="Arial" charset="0"/>
              </a:rPr>
              <a:t>	Discussion on structuring Rel-18 work in </a:t>
            </a:r>
            <a:r>
              <a:rPr lang="en-US" altLang="zh-CN" sz="1400" dirty="0" smtClean="0">
                <a:solidFill>
                  <a:prstClr val="black"/>
                </a:solidFill>
                <a:latin typeface="+mj-lt"/>
                <a:cs typeface="Arial" charset="0"/>
              </a:rPr>
              <a:t>SA5 </a:t>
            </a:r>
            <a:r>
              <a:rPr lang="de-DE" altLang="zh-CN" sz="1400" dirty="0" smtClean="0">
                <a:solidFill>
                  <a:prstClr val="black"/>
                </a:solidFill>
                <a:latin typeface="+mj-lt"/>
                <a:cs typeface="Arial" charset="0"/>
              </a:rPr>
              <a:t>Orange</a:t>
            </a:r>
            <a:r>
              <a:rPr lang="de-DE" altLang="zh-CN" sz="1400" dirty="0">
                <a:solidFill>
                  <a:prstClr val="black"/>
                </a:solidFill>
                <a:latin typeface="+mj-lt"/>
                <a:cs typeface="Arial" charset="0"/>
              </a:rPr>
              <a:t>, Deutsche Telekom, Telefonica, Ericsson, </a:t>
            </a:r>
            <a:r>
              <a:rPr lang="de-DE" altLang="zh-CN" sz="1400" dirty="0" smtClean="0">
                <a:solidFill>
                  <a:prstClr val="black"/>
                </a:solidFill>
                <a:latin typeface="+mj-lt"/>
                <a:cs typeface="Arial" charset="0"/>
              </a:rPr>
              <a:t>Huawei</a:t>
            </a:r>
            <a:endParaRPr lang="en-US" altLang="zh-CN" sz="1400" dirty="0">
              <a:solidFill>
                <a:prstClr val="black"/>
              </a:solidFill>
              <a:latin typeface="+mj-lt"/>
              <a:cs typeface="Arial" charset="0"/>
            </a:endParaRPr>
          </a:p>
          <a:p>
            <a:endParaRPr lang="en-GB" altLang="zh-CN" sz="1100" b="1" dirty="0" smtClean="0"/>
          </a:p>
          <a:p>
            <a:r>
              <a:rPr lang="en-US" altLang="zh-CN" sz="1100" b="1" dirty="0" smtClean="0"/>
              <a:t>S</a:t>
            </a:r>
            <a:r>
              <a:rPr lang="en-GB" altLang="zh-CN" sz="1100" b="1" dirty="0" err="1" smtClean="0"/>
              <a:t>tructure</a:t>
            </a:r>
            <a:r>
              <a:rPr lang="en-GB" altLang="zh-CN" sz="1100" b="1" dirty="0" smtClean="0"/>
              <a:t> </a:t>
            </a:r>
            <a:r>
              <a:rPr lang="en-GB" altLang="zh-CN" sz="1100" b="1" dirty="0"/>
              <a:t>for Rel-18 is as follows</a:t>
            </a:r>
            <a:r>
              <a:rPr lang="en-GB" altLang="zh-CN" sz="1100" b="1" dirty="0" smtClean="0"/>
              <a:t>:</a:t>
            </a:r>
            <a:r>
              <a:rPr lang="en-GB" altLang="zh-CN" sz="1100" b="1" dirty="0"/>
              <a:t> </a:t>
            </a:r>
            <a:endParaRPr lang="zh-CN" altLang="zh-CN" sz="1100" b="1" dirty="0"/>
          </a:p>
          <a:p>
            <a:pPr lvl="1"/>
            <a:r>
              <a:rPr lang="en-GB" altLang="zh-CN" sz="1100" b="1" dirty="0" smtClean="0"/>
              <a:t>1. Intelligence </a:t>
            </a:r>
            <a:r>
              <a:rPr lang="en-GB" altLang="zh-CN" sz="1100" b="1" dirty="0"/>
              <a:t>and Automation</a:t>
            </a:r>
            <a:endParaRPr lang="zh-CN" altLang="zh-CN" sz="1100" b="1" dirty="0"/>
          </a:p>
          <a:p>
            <a:pPr lvl="1"/>
            <a:r>
              <a:rPr lang="en-GB" altLang="zh-CN" sz="1100" dirty="0" smtClean="0"/>
              <a:t>	// </a:t>
            </a:r>
            <a:r>
              <a:rPr lang="en-GB" altLang="zh-CN" sz="1100" dirty="0"/>
              <a:t>Will include functionalities or enablers such as e.g.:</a:t>
            </a:r>
            <a:endParaRPr lang="zh-CN" altLang="zh-CN" sz="1100" dirty="0"/>
          </a:p>
          <a:p>
            <a:pPr lvl="2">
              <a:buFont typeface="+mj-lt"/>
              <a:buAutoNum type="alphaLcPeriod"/>
            </a:pPr>
            <a:r>
              <a:rPr lang="en-GB" altLang="zh-CN" sz="1100" dirty="0"/>
              <a:t>ANL</a:t>
            </a:r>
            <a:endParaRPr lang="zh-CN" altLang="zh-CN" sz="1100" dirty="0"/>
          </a:p>
          <a:p>
            <a:pPr lvl="2">
              <a:buFont typeface="+mj-lt"/>
              <a:buAutoNum type="alphaLcPeriod"/>
            </a:pPr>
            <a:r>
              <a:rPr lang="en-GB" altLang="zh-CN" sz="1100" dirty="0" smtClean="0"/>
              <a:t>SON</a:t>
            </a:r>
            <a:r>
              <a:rPr lang="en-US" altLang="zh-CN" sz="1100" dirty="0"/>
              <a:t> </a:t>
            </a:r>
            <a:r>
              <a:rPr lang="en-US" altLang="zh-CN" sz="1100" dirty="0" smtClean="0"/>
              <a:t>       </a:t>
            </a:r>
            <a:r>
              <a:rPr lang="en-GB" altLang="zh-CN" sz="1100" dirty="0" smtClean="0"/>
              <a:t>// </a:t>
            </a:r>
            <a:r>
              <a:rPr lang="en-GB" altLang="zh-CN" sz="1100" dirty="0"/>
              <a:t>Will include topics such as e.g. Plug-and-Connect, etc.</a:t>
            </a:r>
            <a:endParaRPr lang="zh-CN" altLang="zh-CN" sz="1100" dirty="0"/>
          </a:p>
          <a:p>
            <a:pPr lvl="2">
              <a:buFont typeface="+mj-lt"/>
              <a:buAutoNum type="alphaLcPeriod"/>
            </a:pPr>
            <a:r>
              <a:rPr lang="en-GB" altLang="zh-CN" sz="1100" dirty="0"/>
              <a:t>Closed loop </a:t>
            </a:r>
            <a:endParaRPr lang="zh-CN" altLang="zh-CN" sz="1100" dirty="0"/>
          </a:p>
          <a:p>
            <a:pPr lvl="2">
              <a:buFont typeface="+mj-lt"/>
              <a:buAutoNum type="alphaLcPeriod"/>
            </a:pPr>
            <a:r>
              <a:rPr lang="en-GB" altLang="zh-CN" sz="1100" dirty="0"/>
              <a:t>Intent</a:t>
            </a:r>
            <a:endParaRPr lang="zh-CN" altLang="zh-CN" sz="1100" dirty="0"/>
          </a:p>
          <a:p>
            <a:pPr lvl="2">
              <a:buFont typeface="+mj-lt"/>
              <a:buAutoNum type="alphaLcPeriod"/>
            </a:pPr>
            <a:r>
              <a:rPr lang="en-GB" altLang="zh-CN" sz="1100" dirty="0"/>
              <a:t>MDA</a:t>
            </a:r>
            <a:endParaRPr lang="zh-CN" altLang="zh-CN" sz="1100" dirty="0"/>
          </a:p>
          <a:p>
            <a:pPr lvl="2">
              <a:buFont typeface="+mj-lt"/>
              <a:buAutoNum type="alphaLcPeriod"/>
            </a:pPr>
            <a:r>
              <a:rPr lang="en-GB" altLang="zh-CN" sz="1100" dirty="0"/>
              <a:t>AI/ML</a:t>
            </a:r>
            <a:endParaRPr lang="zh-CN" altLang="zh-CN" sz="1100" dirty="0"/>
          </a:p>
          <a:p>
            <a:pPr lvl="1"/>
            <a:r>
              <a:rPr lang="en-GB" altLang="zh-CN" sz="1100" b="1" dirty="0" smtClean="0"/>
              <a:t>2. Management </a:t>
            </a:r>
            <a:r>
              <a:rPr lang="en-GB" altLang="zh-CN" sz="1100" b="1" dirty="0"/>
              <a:t>Architecture and Mechanisms</a:t>
            </a:r>
            <a:endParaRPr lang="zh-CN" altLang="zh-CN" sz="1100" b="1" dirty="0"/>
          </a:p>
          <a:p>
            <a:pPr lvl="2">
              <a:buFont typeface="+mj-lt"/>
              <a:buAutoNum type="alphaLcPeriod"/>
            </a:pPr>
            <a:r>
              <a:rPr lang="en-GB" altLang="zh-CN" sz="1100" dirty="0"/>
              <a:t>SBMA </a:t>
            </a:r>
            <a:endParaRPr lang="zh-CN" altLang="zh-CN" sz="1100" dirty="0"/>
          </a:p>
          <a:p>
            <a:pPr lvl="2">
              <a:buFont typeface="+mj-lt"/>
              <a:buAutoNum type="alphaLcPeriod"/>
            </a:pPr>
            <a:r>
              <a:rPr lang="en-GB" altLang="zh-CN" sz="1100" dirty="0"/>
              <a:t>NRM</a:t>
            </a:r>
            <a:endParaRPr lang="zh-CN" altLang="zh-CN" sz="1100" dirty="0"/>
          </a:p>
          <a:p>
            <a:pPr lvl="2">
              <a:buFont typeface="+mj-lt"/>
              <a:buAutoNum type="alphaLcPeriod"/>
            </a:pPr>
            <a:r>
              <a:rPr lang="en-GB" altLang="zh-CN" sz="1100" dirty="0"/>
              <a:t>Provisioning</a:t>
            </a:r>
            <a:endParaRPr lang="zh-CN" altLang="zh-CN" sz="1100" dirty="0"/>
          </a:p>
          <a:p>
            <a:pPr lvl="2">
              <a:buFont typeface="+mj-lt"/>
              <a:buAutoNum type="alphaLcPeriod"/>
            </a:pPr>
            <a:r>
              <a:rPr lang="en-GB" altLang="zh-CN" sz="1100" dirty="0"/>
              <a:t>Fault Supervision</a:t>
            </a:r>
            <a:endParaRPr lang="zh-CN" altLang="zh-CN" sz="1100" dirty="0"/>
          </a:p>
          <a:p>
            <a:pPr lvl="2">
              <a:buFont typeface="+mj-lt"/>
              <a:buAutoNum type="alphaLcPeriod"/>
            </a:pPr>
            <a:r>
              <a:rPr lang="en-GB" altLang="zh-CN" sz="1100" dirty="0"/>
              <a:t>Performance Assurance</a:t>
            </a:r>
            <a:endParaRPr lang="zh-CN" altLang="zh-CN" sz="1100" dirty="0"/>
          </a:p>
          <a:p>
            <a:pPr lvl="2">
              <a:buFont typeface="+mj-lt"/>
              <a:buAutoNum type="alphaLcPeriod"/>
            </a:pPr>
            <a:r>
              <a:rPr lang="en-GB" altLang="zh-CN" sz="1100" dirty="0"/>
              <a:t>Other management capabilities</a:t>
            </a:r>
            <a:endParaRPr lang="zh-CN" altLang="zh-CN" sz="1100" dirty="0"/>
          </a:p>
          <a:p>
            <a:pPr lvl="1"/>
            <a:r>
              <a:rPr lang="en-GB" altLang="zh-CN" sz="1100" b="1" dirty="0" smtClean="0"/>
              <a:t>3. Support </a:t>
            </a:r>
            <a:r>
              <a:rPr lang="en-GB" altLang="zh-CN" sz="1100" b="1" dirty="0"/>
              <a:t>of New Services</a:t>
            </a:r>
            <a:endParaRPr lang="zh-CN" altLang="zh-CN" sz="1100" b="1" dirty="0"/>
          </a:p>
          <a:p>
            <a:pPr lvl="2">
              <a:buFont typeface="+mj-lt"/>
              <a:buAutoNum type="alphaLcPeriod"/>
            </a:pPr>
            <a:r>
              <a:rPr lang="en-GB" altLang="zh-CN" sz="1100" dirty="0"/>
              <a:t>5G management exposure</a:t>
            </a:r>
            <a:endParaRPr lang="zh-CN" altLang="zh-CN" sz="1100" dirty="0"/>
          </a:p>
          <a:p>
            <a:pPr lvl="2">
              <a:buFont typeface="+mj-lt"/>
              <a:buAutoNum type="alphaLcPeriod"/>
            </a:pPr>
            <a:r>
              <a:rPr lang="en-GB" altLang="zh-CN" sz="1100" dirty="0"/>
              <a:t>Non-Public Networks</a:t>
            </a:r>
            <a:endParaRPr lang="zh-CN" altLang="zh-CN" sz="1100" dirty="0"/>
          </a:p>
          <a:p>
            <a:pPr lvl="2">
              <a:buFont typeface="+mj-lt"/>
              <a:buAutoNum type="alphaLcPeriod"/>
            </a:pPr>
            <a:r>
              <a:rPr lang="en-GB" altLang="zh-CN" sz="1100" dirty="0"/>
              <a:t>Quality of </a:t>
            </a:r>
            <a:r>
              <a:rPr lang="en-GB" altLang="zh-CN" sz="1100" dirty="0" smtClean="0"/>
              <a:t>Experience	// </a:t>
            </a:r>
            <a:r>
              <a:rPr lang="en-GB" altLang="zh-CN" sz="1100" dirty="0"/>
              <a:t>Will include such topics as e.g. KQI, SLA, etc.</a:t>
            </a:r>
            <a:endParaRPr lang="zh-CN" altLang="zh-CN" sz="1100" dirty="0"/>
          </a:p>
          <a:p>
            <a:pPr lvl="2">
              <a:buFont typeface="+mj-lt"/>
              <a:buAutoNum type="alphaLcPeriod"/>
            </a:pPr>
            <a:r>
              <a:rPr lang="en-GB" altLang="zh-CN" sz="1100" dirty="0"/>
              <a:t>Business use </a:t>
            </a:r>
            <a:r>
              <a:rPr lang="en-GB" altLang="zh-CN" sz="1100" dirty="0" smtClean="0"/>
              <a:t>cases</a:t>
            </a:r>
            <a:r>
              <a:rPr lang="en-US" altLang="zh-CN" sz="1100" dirty="0"/>
              <a:t> </a:t>
            </a:r>
            <a:r>
              <a:rPr lang="en-US" altLang="zh-CN" sz="1100" dirty="0" smtClean="0"/>
              <a:t>	</a:t>
            </a:r>
            <a:r>
              <a:rPr lang="en-GB" altLang="zh-CN" sz="1100" dirty="0" smtClean="0"/>
              <a:t>// </a:t>
            </a:r>
            <a:r>
              <a:rPr lang="en-GB" altLang="zh-CN" sz="1100" dirty="0"/>
              <a:t>Will include such topics as e.g. Network and Service Operations for Energy </a:t>
            </a:r>
            <a:r>
              <a:rPr lang="en-GB" altLang="zh-CN" sz="1100" dirty="0" smtClean="0"/>
              <a:t>Verticals</a:t>
            </a:r>
            <a:r>
              <a:rPr lang="en-US" altLang="zh-CN" sz="1100" dirty="0"/>
              <a:t>.</a:t>
            </a:r>
            <a:r>
              <a:rPr lang="en-GB" altLang="zh-CN" sz="1100" dirty="0" smtClean="0"/>
              <a:t> etc</a:t>
            </a:r>
            <a:r>
              <a:rPr lang="en-GB" altLang="zh-CN" sz="1100" dirty="0"/>
              <a:t>.</a:t>
            </a:r>
            <a:endParaRPr lang="zh-CN" altLang="zh-CN" sz="1100" dirty="0"/>
          </a:p>
          <a:p>
            <a:pPr lvl="2">
              <a:buFont typeface="+mj-lt"/>
              <a:buAutoNum type="alphaLcPeriod"/>
            </a:pPr>
            <a:r>
              <a:rPr lang="en-GB" altLang="zh-CN" sz="1100" dirty="0"/>
              <a:t>Management aspects of edge </a:t>
            </a:r>
            <a:r>
              <a:rPr lang="en-GB" altLang="zh-CN" sz="1100" dirty="0" smtClean="0"/>
              <a:t>computing</a:t>
            </a:r>
          </a:p>
          <a:p>
            <a:pPr lvl="2">
              <a:buFont typeface="+mj-lt"/>
              <a:buAutoNum type="alphaLcPeriod"/>
            </a:pPr>
            <a:r>
              <a:rPr lang="en-US" altLang="zh-CN" sz="1100" dirty="0" smtClean="0">
                <a:solidFill>
                  <a:srgbClr val="0000FF"/>
                </a:solidFill>
              </a:rPr>
              <a:t>Management </a:t>
            </a:r>
            <a:r>
              <a:rPr lang="en-US" altLang="zh-CN" sz="1100" dirty="0">
                <a:solidFill>
                  <a:srgbClr val="0000FF"/>
                </a:solidFill>
              </a:rPr>
              <a:t>aspects of network sharing</a:t>
            </a:r>
            <a:endParaRPr lang="zh-CN" altLang="zh-CN" sz="1100" dirty="0" smtClean="0">
              <a:solidFill>
                <a:srgbClr val="0000FF"/>
              </a:solidFill>
            </a:endParaRPr>
          </a:p>
          <a:p>
            <a:pPr defTabSz="1219170" eaLnBrk="1" fontAlgn="auto" hangingPunct="1">
              <a:spcBef>
                <a:spcPts val="0"/>
              </a:spcBef>
              <a:spcAft>
                <a:spcPts val="0"/>
              </a:spcAft>
              <a:defRPr/>
            </a:pPr>
            <a:endParaRPr lang="en-US" altLang="zh-CN" sz="1400" dirty="0" smtClean="0">
              <a:solidFill>
                <a:prstClr val="black"/>
              </a:solidFill>
              <a:latin typeface="+mj-lt"/>
              <a:cs typeface="Arial" charset="0"/>
            </a:endParaRPr>
          </a:p>
        </p:txBody>
      </p:sp>
    </p:spTree>
    <p:extLst>
      <p:ext uri="{BB962C8B-B14F-4D97-AF65-F5344CB8AC3E}">
        <p14:creationId xmlns:p14="http://schemas.microsoft.com/office/powerpoint/2010/main" val="1960207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20651" y="0"/>
            <a:ext cx="9759950" cy="1016000"/>
          </a:xfrm>
        </p:spPr>
        <p:txBody>
          <a:bodyPr/>
          <a:lstStyle/>
          <a:p>
            <a:pPr algn="l"/>
            <a:r>
              <a:rPr lang="en-US" sz="3600" dirty="0" smtClean="0"/>
              <a:t>Overview of </a:t>
            </a:r>
            <a:r>
              <a:rPr lang="en-US" altLang="zh-CN" sz="3600" dirty="0" smtClean="0"/>
              <a:t>Rel-17 </a:t>
            </a:r>
            <a:r>
              <a:rPr lang="en-US" sz="3600" dirty="0" smtClean="0"/>
              <a:t>SA5 OAM ongoing WIs/SIs</a:t>
            </a:r>
            <a:endParaRPr lang="en-US" sz="3600" dirty="0"/>
          </a:p>
        </p:txBody>
      </p:sp>
      <p:graphicFrame>
        <p:nvGraphicFramePr>
          <p:cNvPr id="12" name="表格 11"/>
          <p:cNvGraphicFramePr>
            <a:graphicFrameLocks noGrp="1"/>
          </p:cNvGraphicFramePr>
          <p:nvPr>
            <p:extLst>
              <p:ext uri="{D42A27DB-BD31-4B8C-83A1-F6EECF244321}">
                <p14:modId xmlns:p14="http://schemas.microsoft.com/office/powerpoint/2010/main" val="972185995"/>
              </p:ext>
            </p:extLst>
          </p:nvPr>
        </p:nvGraphicFramePr>
        <p:xfrm>
          <a:off x="5541665" y="1036314"/>
          <a:ext cx="6486211" cy="5249396"/>
        </p:xfrm>
        <a:graphic>
          <a:graphicData uri="http://schemas.openxmlformats.org/drawingml/2006/table">
            <a:tbl>
              <a:tblPr>
                <a:tableStyleId>{5C22544A-7EE6-4342-B048-85BDC9FD1C3A}</a:tableStyleId>
              </a:tblPr>
              <a:tblGrid>
                <a:gridCol w="276331"/>
                <a:gridCol w="4265525"/>
                <a:gridCol w="1268113"/>
                <a:gridCol w="676242"/>
              </a:tblGrid>
              <a:tr h="442114">
                <a:tc>
                  <a:txBody>
                    <a:bodyPr/>
                    <a:lstStyle/>
                    <a:p>
                      <a:pPr algn="l">
                        <a:spcAft>
                          <a:spcPts val="0"/>
                        </a:spcAft>
                      </a:pPr>
                      <a:endParaRPr lang="zh-CN" sz="20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gridSpan="3">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400" b="1" kern="1200" dirty="0" smtClean="0">
                          <a:solidFill>
                            <a:schemeClr val="dk1"/>
                          </a:solidFill>
                          <a:effectLst/>
                          <a:latin typeface="Arial" panose="020B0604020202020204" pitchFamily="34" charset="0"/>
                          <a:ea typeface="+mn-ea"/>
                          <a:cs typeface="Arial" panose="020B0604020202020204" pitchFamily="34" charset="0"/>
                        </a:rPr>
                        <a:t>Rel-17 </a:t>
                      </a:r>
                      <a:r>
                        <a:rPr lang="en-GB" sz="1400" b="1" kern="1200" dirty="0">
                          <a:solidFill>
                            <a:schemeClr val="dk1"/>
                          </a:solidFill>
                          <a:effectLst/>
                          <a:latin typeface="Arial" panose="020B0604020202020204" pitchFamily="34" charset="0"/>
                          <a:ea typeface="+mn-ea"/>
                          <a:cs typeface="Arial" panose="020B0604020202020204" pitchFamily="34" charset="0"/>
                        </a:rPr>
                        <a:t>Operations, Administration, Maintenance and Provisioning (OAM&amp;P</a:t>
                      </a:r>
                      <a:r>
                        <a:rPr lang="en-GB" sz="1400" b="1" kern="1200" dirty="0" smtClean="0">
                          <a:solidFill>
                            <a:schemeClr val="dk1"/>
                          </a:solidFill>
                          <a:effectLst/>
                          <a:latin typeface="Arial" panose="020B0604020202020204" pitchFamily="34" charset="0"/>
                          <a:ea typeface="+mn-ea"/>
                          <a:cs typeface="Arial" panose="020B0604020202020204" pitchFamily="34" charset="0"/>
                        </a:rPr>
                        <a:t>)</a:t>
                      </a:r>
                      <a:r>
                        <a:rPr lang="en-GB" sz="1200" b="1" dirty="0">
                          <a:effectLst/>
                          <a:latin typeface="Arial" panose="020B0604020202020204" pitchFamily="34" charset="0"/>
                          <a:cs typeface="Arial" panose="020B0604020202020204" pitchFamily="34" charset="0"/>
                        </a:rPr>
                        <a:t> </a:t>
                      </a:r>
                      <a:endParaRPr lang="zh-CN" sz="20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2000">
                        <a:effectLst/>
                        <a:latin typeface="Times New Roman" panose="02020603050405020304" pitchFamily="18" charset="0"/>
                        <a:ea typeface="宋体" panose="02010600030101010101" pitchFamily="2" charset="-122"/>
                      </a:endParaRPr>
                    </a:p>
                  </a:txBody>
                  <a:tcPr marL="9525" marR="9525" marT="9525" marB="9525"/>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Additional </a:t>
                      </a: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NRM features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adNRM</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altLang="zh-CN" sz="1100" dirty="0" smtClean="0">
                          <a:effectLst/>
                          <a:latin typeface="Arial" panose="020B0604020202020204" pitchFamily="34" charset="0"/>
                          <a:ea typeface="+mn-ea"/>
                          <a:cs typeface="Arial" panose="020B0604020202020204" pitchFamily="34" charset="0"/>
                        </a:rPr>
                        <a:t>870026</a:t>
                      </a:r>
                      <a:endParaRPr lang="zh-CN" altLang="zh-CN" sz="1100" dirty="0">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Enhancements of 5G performance measurements and KPIs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ePM_KPI_5G</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3</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of MDT enhancement in 5G</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e_5GMDT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 of </a:t>
                      </a:r>
                      <a:r>
                        <a:rPr lang="en-GB"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QoE</a:t>
                      </a: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 Measurement Collection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eQoE</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Aspects of 5G Network Sharing</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MANS</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mn-ea"/>
                          <a:cs typeface="Arial" panose="020B0604020202020204" pitchFamily="34" charset="0"/>
                        </a:rPr>
                        <a:t>900021</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6</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File Management</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FIMA</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910030</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l"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7</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Access control on management service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MSAC</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930010</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just"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Enhancement of service-based management architecture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NSA_SBMA</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930009</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(finished)</a:t>
                      </a:r>
                      <a:r>
                        <a:rPr lang="en-US" sz="1100" baseline="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 </a:t>
                      </a: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Autonomous </a:t>
                      </a: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network levels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ANL</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Intent driven management service for mobile networks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IDMS_MN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810027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Enhanced Closed loop SLS Assurance</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eCOSLA</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870030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(finished)</a:t>
                      </a:r>
                      <a:r>
                        <a:rPr lang="en-US" sz="1100" baseline="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 </a:t>
                      </a:r>
                      <a:r>
                        <a:rPr lang="en-US" sz="1100" dirty="0" smtClean="0">
                          <a:effectLst/>
                          <a:latin typeface="Arial" panose="020B0604020202020204" pitchFamily="34" charset="0"/>
                          <a:ea typeface="宋体" panose="02010600030101010101" pitchFamily="2" charset="-122"/>
                          <a:cs typeface="Arial" panose="020B0604020202020204" pitchFamily="34" charset="0"/>
                        </a:rPr>
                        <a:t>Network </a:t>
                      </a:r>
                      <a:r>
                        <a:rPr lang="en-US" sz="1100" dirty="0" smtClean="0">
                          <a:effectLst/>
                          <a:latin typeface="Arial" panose="020B0604020202020204" pitchFamily="34" charset="0"/>
                          <a:ea typeface="宋体" panose="02010600030101010101" pitchFamily="2" charset="-122"/>
                          <a:cs typeface="Arial" panose="020B0604020202020204" pitchFamily="34" charset="0"/>
                        </a:rPr>
                        <a:t>policy management for 5G mobile networks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US" sz="1100">
                          <a:effectLst/>
                          <a:latin typeface="Arial" panose="020B0604020202020204" pitchFamily="34" charset="0"/>
                          <a:ea typeface="宋体" panose="02010600030101010101" pitchFamily="2" charset="-122"/>
                          <a:cs typeface="Arial" panose="020B0604020202020204" pitchFamily="34" charset="0"/>
                        </a:rPr>
                        <a:t>NPM</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860024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13</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Enhancements of Management Data Analytics Service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ctr" defTabSz="1219170" rtl="0" eaLnBrk="1" latinLnBrk="0" hangingPunct="1">
                        <a:spcAft>
                          <a:spcPts val="0"/>
                        </a:spcAft>
                      </a:pPr>
                      <a:r>
                        <a:rPr lang="en-US" altLang="zh-CN" sz="1100" kern="1200" dirty="0" err="1" smtClean="0">
                          <a:solidFill>
                            <a:schemeClr val="tx1"/>
                          </a:solidFill>
                          <a:effectLst/>
                          <a:latin typeface="Arial" panose="020B0604020202020204" pitchFamily="34" charset="0"/>
                          <a:ea typeface="+mn-ea"/>
                          <a:cs typeface="Arial" panose="020B0604020202020204" pitchFamily="34" charset="0"/>
                        </a:rPr>
                        <a:t>eMDAS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850028</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14</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Enhancements of Self-Organizing Networks (SON) for 5G networks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eSON_5G</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204956">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15</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Generic Plug and connect</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PACMAN</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910029</a:t>
                      </a: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16</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 of Handover Optimization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E_HOO</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17</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(finished)</a:t>
                      </a:r>
                      <a:r>
                        <a:rPr lang="en-US" sz="1100" baseline="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 </a:t>
                      </a: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Enhancements </a:t>
                      </a: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on EE for 5G networks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EE5GPLUS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870022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GB"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Discovery of management services in 5G  </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ctr" defTabSz="1219170" rtl="0" eaLnBrk="1" latinLnBrk="0" hangingPunct="1">
                        <a:spcAft>
                          <a:spcPts val="0"/>
                        </a:spcAft>
                      </a:pPr>
                      <a:r>
                        <a:rPr lang="en-GB"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5G</a:t>
                      </a: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D</a:t>
                      </a:r>
                      <a:r>
                        <a:rPr lang="en-GB"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MS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GB"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820035</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data collection control and discovery</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MADCOL</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20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of non-public networks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OAM_NPN</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870023</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96989">
                <a:tc>
                  <a:txBody>
                    <a:bodyPr/>
                    <a:lstStyle/>
                    <a:p>
                      <a:pPr marL="0" algn="just"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21</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 on Management Aspects of 5G Service-Level Agreement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EMA5SLA</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870024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just" defTabSz="1219170" rtl="0" eaLnBrk="1" latinLnBrk="0" hangingPunct="1">
                        <a:spcAft>
                          <a:spcPts val="0"/>
                        </a:spcAft>
                      </a:pPr>
                      <a:r>
                        <a:rPr lang="en-US" altLang="zh-CN" sz="105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22</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of the enhanced tenant concept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eMEMTANE</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880026</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just" defTabSz="1219170" rtl="0" eaLnBrk="1" latinLnBrk="0" hangingPunct="1">
                        <a:spcAft>
                          <a:spcPts val="0"/>
                        </a:spcAft>
                      </a:pPr>
                      <a:r>
                        <a:rPr lang="en-US" altLang="zh-CN" sz="105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23</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just"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Edge Computing Management</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ECM</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920019</a:t>
                      </a:r>
                      <a:endParaRPr lang="zh-CN"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just" defTabSz="1219170" rtl="0" eaLnBrk="1" latinLnBrk="0" hangingPunct="1">
                        <a:spcAft>
                          <a:spcPts val="0"/>
                        </a:spcAft>
                      </a:pPr>
                      <a:r>
                        <a:rPr lang="en-US" altLang="zh-CN" sz="105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24</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just"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mn-ea"/>
                          <a:cs typeface="Arial" panose="020B0604020202020204" pitchFamily="34" charset="0"/>
                        </a:rPr>
                        <a:t>network slice provisioning enhancement</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err="1" smtClean="0">
                          <a:solidFill>
                            <a:schemeClr val="dk1"/>
                          </a:solidFill>
                          <a:effectLst/>
                          <a:latin typeface="Arial" panose="020B0604020202020204" pitchFamily="34" charset="0"/>
                          <a:ea typeface="+mn-ea"/>
                          <a:cs typeface="Arial" panose="020B0604020202020204" pitchFamily="34" charset="0"/>
                        </a:rPr>
                        <a:t>eNETSLICE_PRO</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0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zh-CN" sz="10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746407041"/>
              </p:ext>
            </p:extLst>
          </p:nvPr>
        </p:nvGraphicFramePr>
        <p:xfrm>
          <a:off x="120651" y="1922307"/>
          <a:ext cx="5330580" cy="4363403"/>
        </p:xfrm>
        <a:graphic>
          <a:graphicData uri="http://schemas.openxmlformats.org/drawingml/2006/table">
            <a:tbl>
              <a:tblPr>
                <a:tableStyleId>{5C22544A-7EE6-4342-B048-85BDC9FD1C3A}</a:tableStyleId>
              </a:tblPr>
              <a:tblGrid>
                <a:gridCol w="291331"/>
                <a:gridCol w="3268317"/>
                <a:gridCol w="982110"/>
                <a:gridCol w="788822"/>
              </a:tblGrid>
              <a:tr h="228518">
                <a:tc>
                  <a:txBody>
                    <a:bodyPr/>
                    <a:lstStyle/>
                    <a:p>
                      <a:pPr algn="l">
                        <a:spcAft>
                          <a:spcPts val="0"/>
                        </a:spcAft>
                      </a:pPr>
                      <a:endParaRPr lang="zh-CN" sz="18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gridSpan="3">
                  <a:txBody>
                    <a:bodyPr/>
                    <a:lstStyle/>
                    <a:p>
                      <a:pPr marL="0" algn="l" defTabSz="1219170" rtl="0" eaLnBrk="1" latinLnBrk="0" hangingPunct="1">
                        <a:spcAft>
                          <a:spcPts val="0"/>
                        </a:spcAft>
                      </a:pPr>
                      <a:r>
                        <a:rPr lang="en-US" altLang="zh-CN" sz="1400" b="1" kern="1200" dirty="0" smtClean="0">
                          <a:solidFill>
                            <a:schemeClr val="dk1"/>
                          </a:solidFill>
                          <a:effectLst/>
                          <a:latin typeface="Arial" panose="020B0604020202020204" pitchFamily="34" charset="0"/>
                          <a:ea typeface="+mn-ea"/>
                          <a:cs typeface="Arial" panose="020B0604020202020204" pitchFamily="34" charset="0"/>
                        </a:rPr>
                        <a:t>Rel-17 OAM&amp;P Studies</a:t>
                      </a:r>
                      <a:endParaRPr lang="zh-CN" sz="14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Study on YANG PUSH </a:t>
                      </a:r>
                    </a:p>
                  </a:txBody>
                  <a:tcPr marL="4763" marR="4763" marT="4763" marB="0">
                    <a:solidFill>
                      <a:schemeClr val="tx2">
                        <a:lumMod val="20000"/>
                        <a:lumOff val="80000"/>
                      </a:schemeClr>
                    </a:solidFill>
                  </a:tcPr>
                </a:tc>
                <a:tc>
                  <a:txBody>
                    <a:bodyPr/>
                    <a:lstStyle/>
                    <a:p>
                      <a:pPr marL="0" algn="l" defTabSz="1219170" rtl="0" eaLnBrk="1" fontAlgn="t"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FS_YANG</a:t>
                      </a:r>
                    </a:p>
                  </a:txBody>
                  <a:tcPr marL="4763" marR="4763" marT="4763" marB="0">
                    <a:solidFill>
                      <a:schemeClr val="tx2">
                        <a:lumMod val="20000"/>
                        <a:lumOff val="80000"/>
                      </a:schemeClr>
                    </a:solidFill>
                  </a:tcPr>
                </a:tc>
                <a:tc>
                  <a:txBody>
                    <a:bodyPr/>
                    <a:lstStyle/>
                    <a:p>
                      <a:pPr algn="l">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890017</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Study on continuous integration continuous delivery support for 3GPP NFs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FS_CICDNS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910028</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3</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Study on enhancement of service based management architecture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100" kern="1200" dirty="0" err="1" smtClean="0">
                          <a:solidFill>
                            <a:schemeClr val="tx1"/>
                          </a:solidFill>
                          <a:effectLst/>
                          <a:latin typeface="Arial" panose="020B0604020202020204" pitchFamily="34" charset="0"/>
                          <a:ea typeface="+mn-ea"/>
                          <a:cs typeface="Arial" panose="020B0604020202020204" pitchFamily="34" charset="0"/>
                        </a:rPr>
                        <a:t>FS_eSBMA</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910031</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Study on management aspects of network slice management capability exposure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FS_NSCE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910026</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latinLnBrk="0" hangingPunct="1">
                        <a:spcAft>
                          <a:spcPts val="0"/>
                        </a:spcAft>
                      </a:pP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autonomous network </a:t>
                      </a: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levels</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FS_ANL</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latinLnBrk="0" hangingPunct="1">
                        <a:spcAft>
                          <a:spcPts val="0"/>
                        </a:spcAft>
                      </a:pP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850032</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marL="0" algn="l" defTabSz="1219170" rtl="0" eaLnBrk="1" fontAlgn="t"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6</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on management and orchestration aspects with integrated satellite components in a 5G </a:t>
                      </a: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network</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FS_5GSAT_MO</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830025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on enhancement of Management Data Analytics </a:t>
                      </a: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Service (finished)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FS_eMDAS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850028</a:t>
                      </a: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8</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(finished) </a:t>
                      </a:r>
                      <a:r>
                        <a:rPr lang="en-US" sz="1100" dirty="0" smtClean="0">
                          <a:effectLst/>
                          <a:latin typeface="Arial" panose="020B0604020202020204" pitchFamily="34" charset="0"/>
                          <a:ea typeface="宋体" panose="02010600030101010101" pitchFamily="2" charset="-122"/>
                          <a:cs typeface="Arial" panose="020B0604020202020204" pitchFamily="34" charset="0"/>
                        </a:rPr>
                        <a:t>Study on enhancements of edge computing management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err="1">
                          <a:effectLst/>
                          <a:latin typeface="Arial" panose="020B0604020202020204" pitchFamily="34" charset="0"/>
                          <a:ea typeface="宋体" panose="02010600030101010101" pitchFamily="2" charset="-122"/>
                          <a:cs typeface="Arial" panose="020B0604020202020204" pitchFamily="34" charset="0"/>
                        </a:rPr>
                        <a:t>FS_eEDGE_Mgt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effectLst/>
                          <a:latin typeface="Arial" panose="020B0604020202020204" pitchFamily="34" charset="0"/>
                          <a:ea typeface="宋体" panose="02010600030101010101" pitchFamily="2" charset="-122"/>
                          <a:cs typeface="Arial" panose="020B0604020202020204" pitchFamily="34" charset="0"/>
                        </a:rPr>
                        <a:t>870029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fontAlgn="t" latinLnBrk="0" hangingPunct="1">
                        <a:spcAft>
                          <a:spcPts val="0"/>
                        </a:spcAft>
                      </a:pP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access control for management </a:t>
                      </a: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service</a:t>
                      </a:r>
                      <a:endPar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4763" marR="4763" marT="4763" marB="0">
                    <a:solidFill>
                      <a:schemeClr val="bg1">
                        <a:lumMod val="85000"/>
                      </a:schemeClr>
                    </a:solidFill>
                  </a:tcPr>
                </a:tc>
                <a:tc>
                  <a:txBody>
                    <a:bodyPr/>
                    <a:lstStyle/>
                    <a:p>
                      <a:pPr marL="0" algn="l" defTabSz="1219170" rtl="0" eaLnBrk="1" fontAlgn="t"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FS_MNSAC</a:t>
                      </a:r>
                    </a:p>
                  </a:txBody>
                  <a:tcPr marL="4763" marR="4763" marT="4763" marB="0">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Arial" panose="020B0604020202020204" pitchFamily="34" charset="0"/>
                          <a:ea typeface="+mn-ea"/>
                          <a:cs typeface="Arial" panose="020B0604020202020204" pitchFamily="34" charset="0"/>
                        </a:rPr>
                        <a:t>890016</a:t>
                      </a:r>
                      <a:endParaRPr lang="zh-CN" altLang="zh-CN" sz="1100" kern="1200" dirty="0" smtClean="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dirty="0">
                          <a:solidFill>
                            <a:srgbClr val="0000FF"/>
                          </a:solidFill>
                          <a:effectLst/>
                          <a:latin typeface="Arial" panose="020B0604020202020204" pitchFamily="34" charset="0"/>
                          <a:ea typeface="宋体" panose="02010600030101010101" pitchFamily="2" charset="-122"/>
                          <a:cs typeface="Arial" panose="020B0604020202020204" pitchFamily="34" charset="0"/>
                        </a:rPr>
                        <a:t>on new aspects of EE for 5G networks</a:t>
                      </a:r>
                      <a:endParaRPr lang="zh-CN" sz="11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solidFill>
                            <a:srgbClr val="0000FF"/>
                          </a:solidFill>
                          <a:effectLst/>
                          <a:latin typeface="Arial" panose="020B0604020202020204" pitchFamily="34" charset="0"/>
                          <a:ea typeface="宋体" panose="02010600030101010101" pitchFamily="2" charset="-122"/>
                          <a:cs typeface="Arial" panose="020B0604020202020204" pitchFamily="34" charset="0"/>
                        </a:rPr>
                        <a:t>FS_EE5G</a:t>
                      </a:r>
                      <a:endParaRPr lang="zh-CN" sz="11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solidFill>
                            <a:srgbClr val="0000FF"/>
                          </a:solidFill>
                          <a:effectLst/>
                          <a:latin typeface="Arial" panose="020B0604020202020204" pitchFamily="34" charset="0"/>
                          <a:ea typeface="宋体" panose="02010600030101010101" pitchFamily="2" charset="-122"/>
                          <a:cs typeface="Arial" panose="020B0604020202020204" pitchFamily="34" charset="0"/>
                        </a:rPr>
                        <a:t>870021</a:t>
                      </a:r>
                      <a:endParaRPr lang="zh-CN" sz="11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rgbClr val="0000FF"/>
                          </a:solidFill>
                          <a:effectLst/>
                          <a:latin typeface="Arial" panose="020B0604020202020204" pitchFamily="34" charset="0"/>
                          <a:ea typeface="+mn-ea"/>
                          <a:cs typeface="Arial" panose="020B0604020202020204" pitchFamily="34" charset="0"/>
                        </a:rPr>
                        <a:t>(finished) Study on Management Aspects of 5G Network Sharing</a:t>
                      </a:r>
                      <a:endParaRPr lang="zh-CN" sz="11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fontAlgn="t" latinLnBrk="0" hangingPunct="1">
                        <a:spcAft>
                          <a:spcPts val="0"/>
                        </a:spcAft>
                      </a:pPr>
                      <a:r>
                        <a:rPr lang="en-US" altLang="zh-CN" sz="1100" kern="1200" dirty="0" smtClean="0">
                          <a:solidFill>
                            <a:srgbClr val="0000FF"/>
                          </a:solidFill>
                          <a:effectLst/>
                          <a:latin typeface="Arial" panose="020B0604020202020204" pitchFamily="34" charset="0"/>
                          <a:ea typeface="+mn-ea"/>
                          <a:cs typeface="Arial" panose="020B0604020202020204" pitchFamily="34" charset="0"/>
                        </a:rPr>
                        <a:t>FS_MANS</a:t>
                      </a:r>
                      <a:endParaRPr lang="zh-CN" sz="11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920018</a:t>
                      </a:r>
                      <a:endParaRPr lang="zh-CN" altLang="zh-CN" sz="1100" kern="120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12</a:t>
                      </a:r>
                      <a:endParaRPr lang="zh-CN" sz="1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smtClean="0">
                          <a:solidFill>
                            <a:srgbClr val="0000FF"/>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dirty="0">
                          <a:solidFill>
                            <a:srgbClr val="0000FF"/>
                          </a:solidFill>
                          <a:effectLst/>
                          <a:latin typeface="Arial" panose="020B0604020202020204" pitchFamily="34" charset="0"/>
                          <a:ea typeface="宋体" panose="02010600030101010101" pitchFamily="2" charset="-122"/>
                          <a:cs typeface="Arial" panose="020B0604020202020204" pitchFamily="34" charset="0"/>
                        </a:rPr>
                        <a:t>on network slice management enhancements </a:t>
                      </a:r>
                      <a:endParaRPr lang="zh-CN" sz="11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solidFill>
                            <a:srgbClr val="0000FF"/>
                          </a:solidFill>
                          <a:effectLst/>
                          <a:latin typeface="Arial" panose="020B0604020202020204" pitchFamily="34" charset="0"/>
                          <a:ea typeface="宋体" panose="02010600030101010101" pitchFamily="2" charset="-122"/>
                          <a:cs typeface="Arial" panose="020B0604020202020204" pitchFamily="34" charset="0"/>
                        </a:rPr>
                        <a:t>FS_NSMEN</a:t>
                      </a:r>
                      <a:endParaRPr lang="zh-CN" sz="11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solidFill>
                            <a:srgbClr val="0000FF"/>
                          </a:solidFill>
                          <a:effectLst/>
                          <a:latin typeface="Arial" panose="020B0604020202020204" pitchFamily="34" charset="0"/>
                          <a:ea typeface="宋体" panose="02010600030101010101" pitchFamily="2" charset="-122"/>
                          <a:cs typeface="Arial" panose="020B0604020202020204" pitchFamily="34" charset="0"/>
                        </a:rPr>
                        <a:t>860022</a:t>
                      </a:r>
                      <a:endParaRPr lang="zh-CN" sz="11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bl>
          </a:graphicData>
        </a:graphic>
      </p:graphicFrame>
      <p:sp>
        <p:nvSpPr>
          <p:cNvPr id="14" name="矩形 13"/>
          <p:cNvSpPr/>
          <p:nvPr/>
        </p:nvSpPr>
        <p:spPr>
          <a:xfrm>
            <a:off x="160845" y="1016000"/>
            <a:ext cx="5380820" cy="830997"/>
          </a:xfrm>
          <a:prstGeom prst="rect">
            <a:avLst/>
          </a:prstGeom>
        </p:spPr>
        <p:txBody>
          <a:bodyPr wrap="square">
            <a:spAutoFit/>
          </a:bodyPr>
          <a:lstStyle/>
          <a:p>
            <a:r>
              <a:rPr lang="en-US" altLang="zh-CN" sz="1600" b="1" dirty="0" smtClean="0">
                <a:solidFill>
                  <a:srgbClr val="0000FF"/>
                </a:solidFill>
                <a:latin typeface="+mn-lt"/>
              </a:rPr>
              <a:t>31 ongoing WIs/SIs, </a:t>
            </a:r>
            <a:r>
              <a:rPr lang="en-US" altLang="zh-CN" sz="1600" b="1" dirty="0">
                <a:solidFill>
                  <a:srgbClr val="0000FF"/>
                </a:solidFill>
                <a:latin typeface="+mn-lt"/>
              </a:rPr>
              <a:t>8</a:t>
            </a:r>
            <a:r>
              <a:rPr lang="en-US" altLang="zh-CN" sz="1600" b="1" dirty="0" smtClean="0">
                <a:solidFill>
                  <a:srgbClr val="0000FF"/>
                </a:solidFill>
                <a:latin typeface="+mn-lt"/>
              </a:rPr>
              <a:t> </a:t>
            </a:r>
            <a:r>
              <a:rPr lang="en-US" altLang="zh-CN" sz="1600" b="1" dirty="0" smtClean="0">
                <a:solidFill>
                  <a:srgbClr val="0000FF"/>
                </a:solidFill>
                <a:latin typeface="+mn-lt"/>
              </a:rPr>
              <a:t>finished </a:t>
            </a:r>
            <a:r>
              <a:rPr lang="en-US" altLang="zh-CN" sz="1600" b="1" dirty="0" smtClean="0">
                <a:solidFill>
                  <a:srgbClr val="0000FF"/>
                </a:solidFill>
                <a:latin typeface="+mn-lt"/>
              </a:rPr>
              <a:t>SIs, 3 finished WIs</a:t>
            </a:r>
            <a:endParaRPr lang="en-US" altLang="zh-CN" sz="1600" b="1" dirty="0">
              <a:solidFill>
                <a:srgbClr val="0000FF"/>
              </a:solidFill>
              <a:latin typeface="+mn-lt"/>
            </a:endParaRPr>
          </a:p>
          <a:p>
            <a:pPr marL="285750" indent="-285750">
              <a:buFont typeface="Wingdings" panose="05000000000000000000" pitchFamily="2" charset="2"/>
              <a:buChar char="Ø"/>
            </a:pPr>
            <a:r>
              <a:rPr lang="en-US" altLang="zh-CN" sz="1600" b="1" dirty="0" smtClean="0">
                <a:solidFill>
                  <a:srgbClr val="0000FF"/>
                </a:solidFill>
                <a:latin typeface="+mn-lt"/>
              </a:rPr>
              <a:t>20 </a:t>
            </a:r>
            <a:r>
              <a:rPr lang="en-US" altLang="zh-CN" sz="1600" b="1" dirty="0">
                <a:solidFill>
                  <a:srgbClr val="0000FF"/>
                </a:solidFill>
                <a:latin typeface="+mn-lt"/>
              </a:rPr>
              <a:t>ongoing </a:t>
            </a:r>
            <a:r>
              <a:rPr lang="en-US" altLang="zh-CN" sz="1600" b="1" dirty="0" smtClean="0">
                <a:solidFill>
                  <a:srgbClr val="0000FF"/>
                </a:solidFill>
                <a:latin typeface="+mn-lt"/>
              </a:rPr>
              <a:t>WIs</a:t>
            </a:r>
            <a:r>
              <a:rPr lang="en-US" altLang="zh-CN" sz="1600" b="1" dirty="0" smtClean="0">
                <a:solidFill>
                  <a:srgbClr val="0000FF"/>
                </a:solidFill>
                <a:latin typeface="+mn-lt"/>
              </a:rPr>
              <a:t>, </a:t>
            </a:r>
            <a:r>
              <a:rPr lang="en-US" altLang="zh-CN" sz="1600" b="1" dirty="0" smtClean="0">
                <a:solidFill>
                  <a:srgbClr val="0000FF"/>
                </a:solidFill>
                <a:latin typeface="+mn-lt"/>
              </a:rPr>
              <a:t>3 finished WIs, 1 </a:t>
            </a:r>
            <a:r>
              <a:rPr lang="en-US" altLang="zh-CN" sz="1600" b="1" dirty="0" smtClean="0">
                <a:solidFill>
                  <a:srgbClr val="0000FF"/>
                </a:solidFill>
                <a:latin typeface="+mn-lt"/>
              </a:rPr>
              <a:t>WI wait for SA approval</a:t>
            </a:r>
            <a:endParaRPr lang="en-US" altLang="zh-CN" sz="1600" b="1" dirty="0">
              <a:solidFill>
                <a:srgbClr val="0000FF"/>
              </a:solidFill>
              <a:latin typeface="+mn-lt"/>
            </a:endParaRPr>
          </a:p>
          <a:p>
            <a:pPr marL="285750" indent="-285750">
              <a:buFont typeface="Wingdings" panose="05000000000000000000" pitchFamily="2" charset="2"/>
              <a:buChar char="Ø"/>
            </a:pPr>
            <a:r>
              <a:rPr lang="en-US" altLang="zh-CN" sz="1600" b="1" dirty="0" smtClean="0">
                <a:solidFill>
                  <a:srgbClr val="0000FF"/>
                </a:solidFill>
                <a:latin typeface="+mn-lt"/>
              </a:rPr>
              <a:t>4 </a:t>
            </a:r>
            <a:r>
              <a:rPr lang="en-US" altLang="zh-CN" sz="1600" b="1" dirty="0" smtClean="0">
                <a:solidFill>
                  <a:srgbClr val="0000FF"/>
                </a:solidFill>
                <a:latin typeface="+mn-lt"/>
              </a:rPr>
              <a:t>ongoing SIs, </a:t>
            </a:r>
            <a:r>
              <a:rPr lang="en-US" altLang="zh-CN" sz="1600" b="1" dirty="0" smtClean="0">
                <a:solidFill>
                  <a:srgbClr val="0000FF"/>
                </a:solidFill>
                <a:latin typeface="+mn-lt"/>
              </a:rPr>
              <a:t>8 </a:t>
            </a:r>
            <a:r>
              <a:rPr lang="en-US" altLang="zh-CN" sz="1600" b="1" dirty="0" smtClean="0">
                <a:solidFill>
                  <a:srgbClr val="0000FF"/>
                </a:solidFill>
                <a:latin typeface="+mn-lt"/>
              </a:rPr>
              <a:t>finished SIs</a:t>
            </a:r>
            <a:endParaRPr lang="en-US" altLang="zh-CN" sz="1600" b="1" dirty="0">
              <a:solidFill>
                <a:srgbClr val="0000FF"/>
              </a:solidFill>
              <a:latin typeface="+mn-lt"/>
            </a:endParaRPr>
          </a:p>
        </p:txBody>
      </p:sp>
    </p:spTree>
    <p:extLst>
      <p:ext uri="{BB962C8B-B14F-4D97-AF65-F5344CB8AC3E}">
        <p14:creationId xmlns:p14="http://schemas.microsoft.com/office/powerpoint/2010/main" val="2550203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166343</TotalTime>
  <Words>5222</Words>
  <Application>Microsoft Office PowerPoint</Application>
  <PresentationFormat>宽屏</PresentationFormat>
  <Paragraphs>1254</Paragraphs>
  <Slides>25</Slides>
  <Notes>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MS Gothic</vt:lpstr>
      <vt:lpstr>MS Mincho</vt:lpstr>
      <vt:lpstr>Nokia Pure Text Light</vt:lpstr>
      <vt:lpstr>宋体</vt:lpstr>
      <vt:lpstr>宋体</vt:lpstr>
      <vt:lpstr>微软雅黑</vt:lpstr>
      <vt:lpstr>Arial</vt:lpstr>
      <vt:lpstr>Calibri</vt:lpstr>
      <vt:lpstr>Times New Roman</vt:lpstr>
      <vt:lpstr>Wingdings</vt:lpstr>
      <vt:lpstr>Office Theme</vt:lpstr>
      <vt:lpstr>    SA5 OAM&amp;P Exec Report SA5#140e, 15 – 24 November, 2021 e-meeting </vt:lpstr>
      <vt:lpstr>Incoming LSs(1/2)</vt:lpstr>
      <vt:lpstr>Incoming LSs(2/2)</vt:lpstr>
      <vt:lpstr>Outgoing LSs</vt:lpstr>
      <vt:lpstr>PowerPoint 演示文稿</vt:lpstr>
      <vt:lpstr>PowerPoint 演示文稿</vt:lpstr>
      <vt:lpstr>PowerPoint 演示文稿</vt:lpstr>
      <vt:lpstr>PowerPoint 演示文稿</vt:lpstr>
      <vt:lpstr>Overview of Rel-17 SA5 OAM ongoing WIs/SIs</vt:lpstr>
      <vt:lpstr>Overview of Rel-18 SA5 OAM ongoing WIs/SIs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List of latest DraftCRs </vt:lpstr>
      <vt:lpstr>Rapporteur calls (draft plan after SA5#140e)</vt:lpstr>
      <vt:lpstr>TRs / TSs to be sent to SA#94-e </vt:lpstr>
      <vt:lpstr>Exception to be sent to SA#94-e </vt:lpstr>
      <vt:lpstr>TRs / TSs to be sent to Edithelp  </vt:lpstr>
      <vt:lpstr>New action items from this meeting</vt:lpstr>
      <vt:lpstr>Thank you!</vt:lpstr>
    </vt:vector>
  </TitlesOfParts>
  <Company>3GPP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Zou Lan</dc:creator>
  <dc:description>© 2009  All rights reserved</dc:description>
  <cp:lastModifiedBy>d3</cp:lastModifiedBy>
  <cp:revision>4147</cp:revision>
  <dcterms:created xsi:type="dcterms:W3CDTF">2008-08-30T09:32:10Z</dcterms:created>
  <dcterms:modified xsi:type="dcterms:W3CDTF">2021-12-01T03:43:31Z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(3)nPSfdV6GfUNYi1WagRk3W0MshTzEW13dwcLQ9PSWhmtUIjIM4BXO0Dn/dWbn6BhzHc2YUxIt
d3C0U4ijhncEWm/J9anc4vSlx0jsnABzaxkAbJrhmIQddUA6ARXsEuZj1evSZzojObWxYsdG
HywkTrIO4YZ7BizLQw59k2ovIn7L146z1vdsNUG78V8NqRKAKSSOwY5yusrAzjrewMnpcTRe
qPPhO+Hg3YUbq9ufMG</vt:lpwstr>
  </property>
  <property fmtid="{D5CDD505-2E9C-101B-9397-08002B2CF9AE}" pid="3" name="_2015_ms_pID_7253431">
    <vt:lpwstr>FV74U03ISzaira/ErmUI94qJXeqeHb7mYmu8KaRjbFTHdcsMAD/4G+
myXsVxAOzg8XYX6x7sNpEF1yt2mEcwHPRKQK//O9bjmrSP2ntxywUnN+VWQP9PV2KlkvsAjK
9baKMh8RUubUZf4KcylXZDWBfUloq1GRlETE+9H90S9OyWBIN/rvuU3d85GxN6g/nXTlL+ij
tylYepGzUgSOUMX9+sWJex+J2FxZg41WQxaw</vt:lpwstr>
  </property>
  <property fmtid="{D5CDD505-2E9C-101B-9397-08002B2CF9AE}" pid="4" name="_2015_ms_pID_7253432">
    <vt:lpwstr>YaiIxCF1KeQXz28FDlrxJC0=</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1637976326</vt:lpwstr>
  </property>
</Properties>
</file>