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sdx" ContentType="application/vnd.ms-visio.drawing"/>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29" r:id="rId1"/>
    <p:sldMasterId id="2147483941" r:id="rId2"/>
  </p:sldMasterIdLst>
  <p:notesMasterIdLst>
    <p:notesMasterId r:id="rId44"/>
  </p:notesMasterIdLst>
  <p:handoutMasterIdLst>
    <p:handoutMasterId r:id="rId45"/>
  </p:handoutMasterIdLst>
  <p:sldIdLst>
    <p:sldId id="261" r:id="rId3"/>
    <p:sldId id="308" r:id="rId4"/>
    <p:sldId id="347" r:id="rId5"/>
    <p:sldId id="907" r:id="rId6"/>
    <p:sldId id="928" r:id="rId7"/>
    <p:sldId id="371" r:id="rId8"/>
    <p:sldId id="945" r:id="rId9"/>
    <p:sldId id="938" r:id="rId10"/>
    <p:sldId id="939" r:id="rId11"/>
    <p:sldId id="931" r:id="rId12"/>
    <p:sldId id="950" r:id="rId13"/>
    <p:sldId id="375" r:id="rId14"/>
    <p:sldId id="947" r:id="rId15"/>
    <p:sldId id="901" r:id="rId16"/>
    <p:sldId id="916" r:id="rId17"/>
    <p:sldId id="952" r:id="rId18"/>
    <p:sldId id="954" r:id="rId19"/>
    <p:sldId id="953" r:id="rId20"/>
    <p:sldId id="976" r:id="rId21"/>
    <p:sldId id="956" r:id="rId22"/>
    <p:sldId id="957" r:id="rId23"/>
    <p:sldId id="958" r:id="rId24"/>
    <p:sldId id="959" r:id="rId25"/>
    <p:sldId id="960" r:id="rId26"/>
    <p:sldId id="961" r:id="rId27"/>
    <p:sldId id="962" r:id="rId28"/>
    <p:sldId id="963" r:id="rId29"/>
    <p:sldId id="964" r:id="rId30"/>
    <p:sldId id="965" r:id="rId31"/>
    <p:sldId id="966" r:id="rId32"/>
    <p:sldId id="967" r:id="rId33"/>
    <p:sldId id="968" r:id="rId34"/>
    <p:sldId id="978" r:id="rId35"/>
    <p:sldId id="969" r:id="rId36"/>
    <p:sldId id="975" r:id="rId37"/>
    <p:sldId id="971" r:id="rId38"/>
    <p:sldId id="979" r:id="rId39"/>
    <p:sldId id="972" r:id="rId40"/>
    <p:sldId id="973" r:id="rId41"/>
    <p:sldId id="974" r:id="rId42"/>
    <p:sldId id="324" r:id="rId4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3300"/>
    <a:srgbClr val="FFFFCC"/>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2" autoAdjust="0"/>
    <p:restoredTop sz="91867" autoAdjust="0"/>
  </p:normalViewPr>
  <p:slideViewPr>
    <p:cSldViewPr snapToGrid="0">
      <p:cViewPr varScale="1">
        <p:scale>
          <a:sx n="70" d="100"/>
          <a:sy n="70" d="100"/>
        </p:scale>
        <p:origin x="175"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732" y="-456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462D6ADE-09A0-4367-80D9-B1263F6A5F1C}"/>
    <pc:docChg chg="modSld">
      <pc:chgData name="Thomas Tovinger" userId="d52090d9-82c6-45ae-b052-95c46e96cc30" providerId="ADAL" clId="{462D6ADE-09A0-4367-80D9-B1263F6A5F1C}" dt="2021-10-27T23:16:54.208" v="7" actId="20577"/>
      <pc:docMkLst>
        <pc:docMk/>
      </pc:docMkLst>
      <pc:sldChg chg="modSp mod">
        <pc:chgData name="Thomas Tovinger" userId="d52090d9-82c6-45ae-b052-95c46e96cc30" providerId="ADAL" clId="{462D6ADE-09A0-4367-80D9-B1263F6A5F1C}" dt="2021-10-27T23:16:54.208" v="7" actId="20577"/>
        <pc:sldMkLst>
          <pc:docMk/>
          <pc:sldMk cId="3837886567" sldId="950"/>
        </pc:sldMkLst>
        <pc:spChg chg="mod">
          <ac:chgData name="Thomas Tovinger" userId="d52090d9-82c6-45ae-b052-95c46e96cc30" providerId="ADAL" clId="{462D6ADE-09A0-4367-80D9-B1263F6A5F1C}" dt="2021-10-27T23:16:54.208" v="7" actId="20577"/>
          <ac:spMkLst>
            <pc:docMk/>
            <pc:sldMk cId="3837886567" sldId="950"/>
            <ac:spMk id="8"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xmlns:c16r2="http://schemas.microsoft.com/office/drawing/2015/06/chart">
            <c:ext xmlns:c16="http://schemas.microsoft.com/office/drawing/2014/chart" uri="{C3380CC4-5D6E-409C-BE32-E72D297353CC}">
              <c16:uniqueId val="{00000000-9E34-4B64-86AC-08E8330C41A0}"/>
            </c:ext>
          </c:extLst>
        </c:ser>
        <c:dLbls>
          <c:showLegendKey val="0"/>
          <c:showVal val="0"/>
          <c:showCatName val="0"/>
          <c:showSerName val="0"/>
          <c:showPercent val="0"/>
          <c:showBubbleSize val="0"/>
        </c:dLbls>
        <c:marker val="1"/>
        <c:smooth val="0"/>
        <c:axId val="518066928"/>
        <c:axId val="518071280"/>
      </c:lineChart>
      <c:catAx>
        <c:axId val="518066928"/>
        <c:scaling>
          <c:orientation val="minMax"/>
        </c:scaling>
        <c:delete val="0"/>
        <c:axPos val="b"/>
        <c:numFmt formatCode="General" sourceLinked="0"/>
        <c:majorTickMark val="out"/>
        <c:minorTickMark val="none"/>
        <c:tickLblPos val="nextTo"/>
        <c:crossAx val="518071280"/>
        <c:crosses val="autoZero"/>
        <c:auto val="1"/>
        <c:lblAlgn val="ctr"/>
        <c:lblOffset val="100"/>
        <c:noMultiLvlLbl val="0"/>
      </c:catAx>
      <c:valAx>
        <c:axId val="518071280"/>
        <c:scaling>
          <c:orientation val="minMax"/>
        </c:scaling>
        <c:delete val="0"/>
        <c:axPos val="l"/>
        <c:majorGridlines/>
        <c:numFmt formatCode="General" sourceLinked="1"/>
        <c:majorTickMark val="out"/>
        <c:minorTickMark val="none"/>
        <c:tickLblPos val="nextTo"/>
        <c:crossAx val="51806692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CRs!$B$2:$J$2</c:f>
              <c:strCache>
                <c:ptCount val="9"/>
                <c:pt idx="0">
                  <c:v>2013</c:v>
                </c:pt>
                <c:pt idx="1">
                  <c:v>2014</c:v>
                </c:pt>
                <c:pt idx="2">
                  <c:v>2015</c:v>
                </c:pt>
                <c:pt idx="3">
                  <c:v>2016</c:v>
                </c:pt>
                <c:pt idx="4">
                  <c:v>2017</c:v>
                </c:pt>
                <c:pt idx="5">
                  <c:v>2018</c:v>
                </c:pt>
                <c:pt idx="6">
                  <c:v>2019</c:v>
                </c:pt>
                <c:pt idx="7">
                  <c:v>2020</c:v>
                </c:pt>
                <c:pt idx="8">
                  <c:v>2021*</c:v>
                </c:pt>
              </c:strCache>
            </c:str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17030</c:v>
                </c:pt>
              </c:numCache>
            </c:numRef>
          </c:val>
          <c:smooth val="0"/>
          <c:extLst xmlns:c16r2="http://schemas.microsoft.com/office/drawing/2015/06/chart">
            <c:ext xmlns:c16="http://schemas.microsoft.com/office/drawing/2014/chart" uri="{C3380CC4-5D6E-409C-BE32-E72D297353CC}">
              <c16:uniqueId val="{00000002-8BD9-44BE-9425-1AE1512CA9DC}"/>
            </c:ext>
          </c:extLst>
        </c:ser>
        <c:dLbls>
          <c:dLblPos val="ctr"/>
          <c:showLegendKey val="0"/>
          <c:showVal val="1"/>
          <c:showCatName val="0"/>
          <c:showSerName val="0"/>
          <c:showPercent val="0"/>
          <c:showBubbleSize val="0"/>
        </c:dLbls>
        <c:marker val="1"/>
        <c:smooth val="0"/>
        <c:axId val="518071824"/>
        <c:axId val="518072368"/>
      </c:lineChart>
      <c:catAx>
        <c:axId val="518071824"/>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518072368"/>
        <c:crosses val="autoZero"/>
        <c:auto val="1"/>
        <c:lblAlgn val="ctr"/>
        <c:lblOffset val="100"/>
        <c:noMultiLvlLbl val="0"/>
      </c:catAx>
      <c:valAx>
        <c:axId val="518072368"/>
        <c:scaling>
          <c:orientation val="minMax"/>
        </c:scaling>
        <c:delete val="1"/>
        <c:axPos val="l"/>
        <c:numFmt formatCode="0" sourceLinked="1"/>
        <c:majorTickMark val="none"/>
        <c:minorTickMark val="none"/>
        <c:tickLblPos val="nextTo"/>
        <c:crossAx val="51807182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'https://etsihq-my.sharepoint.com/personal/frederic_firmin_etsi_org/Documents/Documents/specmanager/[stats05-with-chart_2021-09.xlsx]CR by WG FF'!$O$31</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FF'!$O$32:$O$53</c:f>
              <c:numCache>
                <c:formatCode>General</c:formatCode>
                <c:ptCount val="22"/>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numCache>
            </c:numRef>
          </c:val>
          <c:smooth val="0"/>
          <c:extLst xmlns:c16r2="http://schemas.microsoft.com/office/drawing/2015/06/chart">
            <c:ext xmlns:c16="http://schemas.microsoft.com/office/drawing/2014/chart" uri="{C3380CC4-5D6E-409C-BE32-E72D297353CC}">
              <c16:uniqueId val="{00000000-FDCE-419D-BDCA-16403A80350B}"/>
            </c:ext>
          </c:extLst>
        </c:ser>
        <c:ser>
          <c:idx val="1"/>
          <c:order val="1"/>
          <c:tx>
            <c:strRef>
              <c:f>'https://etsihq-my.sharepoint.com/personal/frederic_firmin_etsi_org/Documents/Documents/specmanager/[stats05-with-chart_2021-09.xlsx]CR by WG FF'!$P$31</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FF'!$P$32:$P$53</c:f>
              <c:numCache>
                <c:formatCode>General</c:formatCode>
                <c:ptCount val="22"/>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numCache>
            </c:numRef>
          </c:val>
          <c:smooth val="0"/>
          <c:extLst xmlns:c16r2="http://schemas.microsoft.com/office/drawing/2015/06/chart">
            <c:ext xmlns:c16="http://schemas.microsoft.com/office/drawing/2014/chart" uri="{C3380CC4-5D6E-409C-BE32-E72D297353CC}">
              <c16:uniqueId val="{00000001-FDCE-419D-BDCA-16403A80350B}"/>
            </c:ext>
          </c:extLst>
        </c:ser>
        <c:ser>
          <c:idx val="2"/>
          <c:order val="2"/>
          <c:tx>
            <c:strRef>
              <c:f>'https://etsihq-my.sharepoint.com/personal/frederic_firmin_etsi_org/Documents/Documents/specmanager/[stats05-with-chart_2021-09.xlsx]CR by WG FF'!$Q$31</c:f>
              <c:strCache>
                <c:ptCount val="1"/>
                <c:pt idx="0">
                  <c:v>S3</c:v>
                </c:pt>
              </c:strCache>
            </c:strRef>
          </c:tx>
          <c:spPr>
            <a:ln w="28575" cap="rnd">
              <a:solidFill>
                <a:srgbClr val="FCF600"/>
              </a:solidFill>
              <a:round/>
            </a:ln>
            <a:effectLst/>
          </c:spPr>
          <c:marker>
            <c:symbol val="circle"/>
            <c:size val="5"/>
            <c:spPr>
              <a:solidFill>
                <a:srgbClr val="FCF600"/>
              </a:solidFill>
              <a:ln w="9525">
                <a:solidFill>
                  <a:srgbClr val="FCF60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FF'!$Q$32:$Q$53</c:f>
              <c:numCache>
                <c:formatCode>General</c:formatCode>
                <c:ptCount val="22"/>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numCache>
            </c:numRef>
          </c:val>
          <c:smooth val="0"/>
          <c:extLst xmlns:c16r2="http://schemas.microsoft.com/office/drawing/2015/06/chart">
            <c:ext xmlns:c16="http://schemas.microsoft.com/office/drawing/2014/chart" uri="{C3380CC4-5D6E-409C-BE32-E72D297353CC}">
              <c16:uniqueId val="{00000002-FDCE-419D-BDCA-16403A80350B}"/>
            </c:ext>
          </c:extLst>
        </c:ser>
        <c:ser>
          <c:idx val="3"/>
          <c:order val="3"/>
          <c:tx>
            <c:strRef>
              <c:f>'https://etsihq-my.sharepoint.com/personal/frederic_firmin_etsi_org/Documents/Documents/specmanager/[stats05-with-chart_2021-09.xlsx]CR by WG FF'!$R$31</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FF'!$R$32:$R$53</c:f>
              <c:numCache>
                <c:formatCode>General</c:formatCode>
                <c:ptCount val="22"/>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numCache>
            </c:numRef>
          </c:val>
          <c:smooth val="0"/>
          <c:extLst xmlns:c16r2="http://schemas.microsoft.com/office/drawing/2015/06/chart">
            <c:ext xmlns:c16="http://schemas.microsoft.com/office/drawing/2014/chart" uri="{C3380CC4-5D6E-409C-BE32-E72D297353CC}">
              <c16:uniqueId val="{00000003-FDCE-419D-BDCA-16403A80350B}"/>
            </c:ext>
          </c:extLst>
        </c:ser>
        <c:ser>
          <c:idx val="4"/>
          <c:order val="4"/>
          <c:tx>
            <c:strRef>
              <c:f>'https://etsihq-my.sharepoint.com/personal/frederic_firmin_etsi_org/Documents/Documents/specmanager/[stats05-with-chart_2021-09.xlsx]CR by WG FF'!$S$31</c:f>
              <c:strCache>
                <c:ptCount val="1"/>
                <c:pt idx="0">
                  <c:v>S5</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FF'!$S$32:$S$53</c:f>
              <c:numCache>
                <c:formatCode>General</c:formatCode>
                <c:ptCount val="22"/>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numCache>
            </c:numRef>
          </c:val>
          <c:smooth val="0"/>
          <c:extLst xmlns:c16r2="http://schemas.microsoft.com/office/drawing/2015/06/chart">
            <c:ext xmlns:c16="http://schemas.microsoft.com/office/drawing/2014/chart" uri="{C3380CC4-5D6E-409C-BE32-E72D297353CC}">
              <c16:uniqueId val="{00000004-FDCE-419D-BDCA-16403A80350B}"/>
            </c:ext>
          </c:extLst>
        </c:ser>
        <c:ser>
          <c:idx val="5"/>
          <c:order val="5"/>
          <c:tx>
            <c:strRef>
              <c:f>'https://etsihq-my.sharepoint.com/personal/frederic_firmin_etsi_org/Documents/Documents/specmanager/[stats05-with-chart_2021-09.xlsx]CR by WG FF'!$T$31</c:f>
              <c:strCache>
                <c:ptCount val="1"/>
                <c:pt idx="0">
                  <c:v>S6</c:v>
                </c:pt>
              </c:strCache>
            </c:strRef>
          </c:tx>
          <c:spPr>
            <a:ln w="28575" cap="rnd">
              <a:solidFill>
                <a:srgbClr val="4B0082"/>
              </a:solidFill>
              <a:round/>
            </a:ln>
            <a:effectLst/>
          </c:spPr>
          <c:marker>
            <c:symbol val="circle"/>
            <c:size val="5"/>
            <c:spPr>
              <a:solidFill>
                <a:srgbClr val="4B0082"/>
              </a:solidFill>
              <a:ln w="9525">
                <a:solidFill>
                  <a:srgbClr val="4B0082"/>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FF'!$T$32:$T$53</c:f>
              <c:numCache>
                <c:formatCode>General</c:formatCode>
                <c:ptCount val="22"/>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numCache>
            </c:numRef>
          </c:val>
          <c:smooth val="0"/>
          <c:extLst xmlns:c16r2="http://schemas.microsoft.com/office/drawing/2015/06/chart">
            <c:ext xmlns:c16="http://schemas.microsoft.com/office/drawing/2014/chart" uri="{C3380CC4-5D6E-409C-BE32-E72D297353CC}">
              <c16:uniqueId val="{00000005-FDCE-419D-BDCA-16403A80350B}"/>
            </c:ext>
          </c:extLst>
        </c:ser>
        <c:dLbls>
          <c:showLegendKey val="0"/>
          <c:showVal val="0"/>
          <c:showCatName val="0"/>
          <c:showSerName val="0"/>
          <c:showPercent val="0"/>
          <c:showBubbleSize val="0"/>
        </c:dLbls>
        <c:marker val="1"/>
        <c:smooth val="0"/>
        <c:axId val="1767096832"/>
        <c:axId val="72269024"/>
      </c:lineChart>
      <c:catAx>
        <c:axId val="176709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269024"/>
        <c:crosses val="autoZero"/>
        <c:auto val="1"/>
        <c:lblAlgn val="ctr"/>
        <c:lblOffset val="100"/>
        <c:noMultiLvlLbl val="0"/>
      </c:catAx>
      <c:valAx>
        <c:axId val="722690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67096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10/28/2021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10/28/2021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4</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dirty="0"/>
          </a:p>
        </p:txBody>
      </p:sp>
    </p:spTree>
    <p:extLst>
      <p:ext uri="{BB962C8B-B14F-4D97-AF65-F5344CB8AC3E}">
        <p14:creationId xmlns:p14="http://schemas.microsoft.com/office/powerpoint/2010/main" val="596253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xmlns="" id="{19603429-1970-4B7E-9976-83FB61217A46}"/>
              </a:ext>
            </a:extLst>
          </p:cNvPr>
          <p:cNvSpPr>
            <a:spLocks noGrp="1" noRot="1" noChangeAspect="1" noChangeArrowheads="1" noTextEdit="1"/>
          </p:cNvSpPr>
          <p:nvPr>
            <p:ph type="sldImg"/>
          </p:nvPr>
        </p:nvSpPr>
        <p:spPr>
          <a:ln/>
        </p:spPr>
      </p:sp>
      <p:sp>
        <p:nvSpPr>
          <p:cNvPr id="45059" name="Notes Placeholder 2">
            <a:extLst>
              <a:ext uri="{FF2B5EF4-FFF2-40B4-BE49-F238E27FC236}">
                <a16:creationId xmlns:a16="http://schemas.microsoft.com/office/drawing/2014/main" xmlns="" id="{FB409595-E8C1-4FE3-AF91-BF51FCCCAD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45060" name="Slide Number Placeholder 3">
            <a:extLst>
              <a:ext uri="{FF2B5EF4-FFF2-40B4-BE49-F238E27FC236}">
                <a16:creationId xmlns:a16="http://schemas.microsoft.com/office/drawing/2014/main" xmlns="" id="{229D2150-FCF0-48CC-9EFC-627EBCF3DA7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E21FD74-F25C-41C9-A83B-443CDF06D351}" type="slidenum">
              <a:rPr lang="en-GB" altLang="en-US" smtClean="0">
                <a:latin typeface="Times New Roman" panose="02020603050405020304" pitchFamily="18" charset="0"/>
              </a:rPr>
              <a:pPr/>
              <a:t>6</a:t>
            </a:fld>
            <a:endParaRPr lang="en-GB" altLang="en-US">
              <a:latin typeface="Times New Roman" panose="02020603050405020304" pitchFamily="18" charset="0"/>
            </a:endParaRPr>
          </a:p>
        </p:txBody>
      </p:sp>
    </p:spTree>
    <p:extLst>
      <p:ext uri="{BB962C8B-B14F-4D97-AF65-F5344CB8AC3E}">
        <p14:creationId xmlns:p14="http://schemas.microsoft.com/office/powerpoint/2010/main" val="410397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xmlns=""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7</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xmlns=""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xmlns=""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xmlns=""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xmlns=""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 name="Notes Placeholder 1">
            <a:extLst>
              <a:ext uri="{FF2B5EF4-FFF2-40B4-BE49-F238E27FC236}">
                <a16:creationId xmlns:a16="http://schemas.microsoft.com/office/drawing/2014/main" xmlns="" id="{32D30A9B-1387-4864-A0F6-C144C06B954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2652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xmlns=""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8</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xmlns=""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xmlns=""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xmlns=""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xmlns=""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 name="Notes Placeholder 1">
            <a:extLst>
              <a:ext uri="{FF2B5EF4-FFF2-40B4-BE49-F238E27FC236}">
                <a16:creationId xmlns:a16="http://schemas.microsoft.com/office/drawing/2014/main" xmlns="" id="{32D30A9B-1387-4864-A0F6-C144C06B954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13246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xmlns=""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9</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xmlns=""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xmlns=""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xmlns=""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xmlns=""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 name="Notes Placeholder 1">
            <a:extLst>
              <a:ext uri="{FF2B5EF4-FFF2-40B4-BE49-F238E27FC236}">
                <a16:creationId xmlns:a16="http://schemas.microsoft.com/office/drawing/2014/main" xmlns="" id="{32D30A9B-1387-4864-A0F6-C144C06B9547}"/>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77747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10</a:t>
            </a:fld>
            <a:endParaRPr lang="en-GB" altLang="en-US"/>
          </a:p>
        </p:txBody>
      </p:sp>
    </p:spTree>
    <p:extLst>
      <p:ext uri="{BB962C8B-B14F-4D97-AF65-F5344CB8AC3E}">
        <p14:creationId xmlns:p14="http://schemas.microsoft.com/office/powerpoint/2010/main" val="363272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600" dirty="0"/>
              <a:t>A control loop is a building block for management of networks and services. The basic principle of any control loop is to adjust the value of a measured or observed variable (expressed as for example an attribute) to equal the value of a desired goal (expressed as for example an attribute). The producer of the measurements or observations, the control service, and the controlled entity are all required to create a control loop.</a:t>
            </a:r>
            <a:endParaRPr lang="en-GB" altLang="zh-CN" sz="1600" dirty="0"/>
          </a:p>
          <a:p>
            <a:endParaRPr lang="en-US" dirty="0"/>
          </a:p>
          <a:p>
            <a:pPr marL="228600" lvl="1" indent="-228600" algn="just" eaLnBrk="1" fontAlgn="auto" hangingPunct="1">
              <a:lnSpc>
                <a:spcPct val="90000"/>
              </a:lnSpc>
              <a:spcBef>
                <a:spcPts val="1000"/>
              </a:spcBef>
              <a:spcAft>
                <a:spcPts val="0"/>
              </a:spcAft>
              <a:buBlip>
                <a:blip r:embed="rId3"/>
              </a:buBlip>
            </a:pPr>
            <a:r>
              <a:rPr lang="en-GB" altLang="zh-CN" sz="1800" kern="1200" dirty="0">
                <a:solidFill>
                  <a:schemeClr val="tx1"/>
                </a:solidFill>
                <a:latin typeface="Times New Roman" pitchFamily="18" charset="0"/>
                <a:ea typeface="+mn-ea"/>
                <a:cs typeface="+mn-cs"/>
              </a:rPr>
              <a:t>Open control loops</a:t>
            </a:r>
            <a:endParaRPr lang="zh-CN" altLang="zh-CN" sz="1800" kern="1200" dirty="0">
              <a:solidFill>
                <a:schemeClr val="tx1"/>
              </a:solidFill>
              <a:latin typeface="Times New Roman" pitchFamily="18" charset="0"/>
              <a:ea typeface="+mn-ea"/>
              <a:cs typeface="+mn-cs"/>
            </a:endParaRPr>
          </a:p>
          <a:p>
            <a:pPr lvl="0">
              <a:spcBef>
                <a:spcPct val="20000"/>
              </a:spcBef>
            </a:pPr>
            <a:r>
              <a:rPr lang="en-US" altLang="zh-CN" sz="1200" kern="0" dirty="0">
                <a:solidFill>
                  <a:prstClr val="black"/>
                </a:solidFill>
                <a:latin typeface="Times New Roman" pitchFamily="18" charset="0"/>
                <a:ea typeface="+mn-ea"/>
                <a:cs typeface="+mn-cs"/>
              </a:rPr>
              <a:t>In an open control loop, the human operator intervenes in one or more of the process steps inside the loop, see Figure 4.2.3.1. The human operator is in control of the steps in the control loop, including decisions taken in the loop. The management system collects, analyses and presents the data to the operator, but the operator decides which action to take. In this case, the completion time for control loop is dependent on availability and reaction time of a human operator or other management entity.</a:t>
            </a:r>
            <a:endParaRPr lang="zh-CN" altLang="en-US" sz="1200" kern="0" dirty="0">
              <a:solidFill>
                <a:prstClr val="black"/>
              </a:solidFill>
              <a:latin typeface="Times New Roman" pitchFamily="18" charset="0"/>
              <a:ea typeface="+mn-ea"/>
              <a:cs typeface="+mn-cs"/>
            </a:endParaRPr>
          </a:p>
          <a:p>
            <a:endParaRPr lang="en-US" dirty="0"/>
          </a:p>
          <a:p>
            <a:pPr marL="228600" lvl="1" indent="-228600" algn="just" eaLnBrk="1" fontAlgn="auto" hangingPunct="1">
              <a:lnSpc>
                <a:spcPct val="90000"/>
              </a:lnSpc>
              <a:spcBef>
                <a:spcPts val="1000"/>
              </a:spcBef>
              <a:spcAft>
                <a:spcPts val="0"/>
              </a:spcAft>
              <a:buBlip>
                <a:blip r:embed="rId3"/>
              </a:buBlip>
            </a:pPr>
            <a:r>
              <a:rPr lang="en-GB" altLang="zh-CN" sz="1800" kern="1200" dirty="0">
                <a:solidFill>
                  <a:schemeClr val="tx1"/>
                </a:solidFill>
                <a:latin typeface="Times New Roman" pitchFamily="18" charset="0"/>
                <a:ea typeface="+mn-ea"/>
                <a:cs typeface="+mn-cs"/>
              </a:rPr>
              <a:t>Closed control loops</a:t>
            </a:r>
            <a:endParaRPr lang="zh-CN" altLang="zh-CN" sz="1800" kern="1200" dirty="0">
              <a:solidFill>
                <a:schemeClr val="tx1"/>
              </a:solidFill>
              <a:latin typeface="Times New Roman" pitchFamily="18" charset="0"/>
              <a:ea typeface="+mn-ea"/>
              <a:cs typeface="+mn-cs"/>
            </a:endParaRPr>
          </a:p>
          <a:p>
            <a:r>
              <a:rPr lang="en-GB" sz="1200" kern="1200" dirty="0">
                <a:solidFill>
                  <a:schemeClr val="tx1"/>
                </a:solidFill>
                <a:latin typeface="Times New Roman" pitchFamily="18" charset="0"/>
                <a:ea typeface="+mn-ea"/>
                <a:cs typeface="+mn-cs"/>
              </a:rPr>
              <a:t>In a closed control loop, there is no direct involvement of a human operator or other management entity in the control loop, the control loop is fully automated. As shown in Figure 4.2.4.1 the human operator or management entity is not directly controlling the details inside the process steps but provides control outside the loop. For example, configuring goals for the control loop to make autonomous decisions within the boundaries of the set goal. Once the control loop is configured with the goal, the controlled entity is adjusted according to the set goals. </a:t>
            </a:r>
            <a:endParaRPr lang="en-US" sz="1200" kern="1200" dirty="0">
              <a:solidFill>
                <a:schemeClr val="tx1"/>
              </a:solidFill>
              <a:latin typeface="Times New Roman" pitchFamily="18" charset="0"/>
              <a:ea typeface="+mn-ea"/>
              <a:cs typeface="+mn-cs"/>
            </a:endParaRPr>
          </a:p>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29</a:t>
            </a:fld>
            <a:endParaRPr lang="en-GB" altLang="en-US" dirty="0"/>
          </a:p>
        </p:txBody>
      </p:sp>
    </p:spTree>
    <p:extLst>
      <p:ext uri="{BB962C8B-B14F-4D97-AF65-F5344CB8AC3E}">
        <p14:creationId xmlns:p14="http://schemas.microsoft.com/office/powerpoint/2010/main" val="4084814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kern="1200" dirty="0">
                <a:solidFill>
                  <a:schemeClr val="tx1"/>
                </a:solidFill>
                <a:latin typeface="Times New Roman" pitchFamily="18" charset="0"/>
                <a:ea typeface="Times New Roman" panose="02020603050405020304" pitchFamily="18" charset="0"/>
                <a:cs typeface="+mn-cs"/>
              </a:rPr>
              <a:t>Based on the location of the SON algorithm, SON is categorized into four different solutions that are possible for implementing various SON use cases, the solution is selected depending on the needs of the SON use cases.</a:t>
            </a:r>
          </a:p>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34</a:t>
            </a:fld>
            <a:endParaRPr lang="en-GB" altLang="en-US" dirty="0"/>
          </a:p>
        </p:txBody>
      </p:sp>
    </p:spTree>
    <p:extLst>
      <p:ext uri="{BB962C8B-B14F-4D97-AF65-F5344CB8AC3E}">
        <p14:creationId xmlns:p14="http://schemas.microsoft.com/office/powerpoint/2010/main" val="15704390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8.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sp>
        <p:nvSpPr>
          <p:cNvPr id="6" name="מציין מיקום תוכן 4">
            <a:extLst>
              <a:ext uri="{FF2B5EF4-FFF2-40B4-BE49-F238E27FC236}">
                <a16:creationId xmlns:a16="http://schemas.microsoft.com/office/drawing/2014/main" xmlns="" id="{C3D68647-40BB-4E40-9D12-4180680B3A93}"/>
              </a:ext>
            </a:extLst>
          </p:cNvPr>
          <p:cNvSpPr>
            <a:spLocks noGrp="1"/>
          </p:cNvSpPr>
          <p:nvPr>
            <p:ph sz="quarter" idx="11" hasCustomPrompt="1"/>
          </p:nvPr>
        </p:nvSpPr>
        <p:spPr>
          <a:xfrm>
            <a:off x="6327384"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cxnSp>
        <p:nvCxnSpPr>
          <p:cNvPr id="8" name="מחבר ישר 7">
            <a:extLst>
              <a:ext uri="{FF2B5EF4-FFF2-40B4-BE49-F238E27FC236}">
                <a16:creationId xmlns:a16="http://schemas.microsoft.com/office/drawing/2014/main" xmlns="" id="{19F36860-9811-4767-99D7-F50368208E0C}"/>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תמונה 9">
            <a:extLst>
              <a:ext uri="{FF2B5EF4-FFF2-40B4-BE49-F238E27FC236}">
                <a16:creationId xmlns:a16="http://schemas.microsoft.com/office/drawing/2014/main" xmlns="" id="{4AA17FF7-E86C-4838-AB9C-3F47BB9CABF0}"/>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4" name="Footer Placeholder 3">
            <a:extLst>
              <a:ext uri="{FF2B5EF4-FFF2-40B4-BE49-F238E27FC236}">
                <a16:creationId xmlns:a16="http://schemas.microsoft.com/office/drawing/2014/main" xmlns="" id="{34AFCAF6-F960-4857-B88B-801B85C0EDD4}"/>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1" name="מציין מיקום של כותרת תחתונה 4">
            <a:extLst>
              <a:ext uri="{FF2B5EF4-FFF2-40B4-BE49-F238E27FC236}">
                <a16:creationId xmlns:a16="http://schemas.microsoft.com/office/drawing/2014/main" xmlns="" id="{18FB610E-9806-493B-9C00-A8FB753631A5}"/>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2" name="TextBox 11">
            <a:extLst>
              <a:ext uri="{FF2B5EF4-FFF2-40B4-BE49-F238E27FC236}">
                <a16:creationId xmlns:a16="http://schemas.microsoft.com/office/drawing/2014/main" xmlns="" id="{11920B32-6DBC-4B82-9058-DCFA9E35BDD3}"/>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486944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 General 1">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7" name="TextBox 6">
            <a:extLst>
              <a:ext uri="{FF2B5EF4-FFF2-40B4-BE49-F238E27FC236}">
                <a16:creationId xmlns:a16="http://schemas.microsoft.com/office/drawing/2014/main" xmlns="" id="{365FA8BA-D507-4143-9C90-4DEEE643B2ED}"/>
              </a:ext>
            </a:extLst>
          </p:cNvPr>
          <p:cNvSpPr txBox="1"/>
          <p:nvPr userDrawn="1"/>
        </p:nvSpPr>
        <p:spPr>
          <a:xfrm>
            <a:off x="622779" y="6418428"/>
            <a:ext cx="2844321"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1262213532"/>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 General Divider 1">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2" name="Footer Placeholder 3">
            <a:extLst>
              <a:ext uri="{FF2B5EF4-FFF2-40B4-BE49-F238E27FC236}">
                <a16:creationId xmlns:a16="http://schemas.microsoft.com/office/drawing/2014/main" xmlns="" id="{307B9D33-FEF9-4380-BD20-9D29DB9F42DA}"/>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xmlns="" id="{AD95CAA0-D765-4A48-BCDB-23B3F8E3B80F}"/>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0" name="TextBox 9">
            <a:extLst>
              <a:ext uri="{FF2B5EF4-FFF2-40B4-BE49-F238E27FC236}">
                <a16:creationId xmlns:a16="http://schemas.microsoft.com/office/drawing/2014/main" xmlns="" id="{9A6C60D3-9121-4ECF-AFA7-2D7C471944E8}"/>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644425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 General 2">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7" name="TextBox 6">
            <a:extLst>
              <a:ext uri="{FF2B5EF4-FFF2-40B4-BE49-F238E27FC236}">
                <a16:creationId xmlns:a16="http://schemas.microsoft.com/office/drawing/2014/main" xmlns="" id="{75000C9C-5F4A-4137-B5D6-C7CBCBA749CF}"/>
              </a:ext>
            </a:extLst>
          </p:cNvPr>
          <p:cNvSpPr txBox="1"/>
          <p:nvPr userDrawn="1"/>
        </p:nvSpPr>
        <p:spPr>
          <a:xfrm>
            <a:off x="622779" y="6418428"/>
            <a:ext cx="2634771"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3678969716"/>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 General Divider 2">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2" name="Footer Placeholder 3">
            <a:extLst>
              <a:ext uri="{FF2B5EF4-FFF2-40B4-BE49-F238E27FC236}">
                <a16:creationId xmlns:a16="http://schemas.microsoft.com/office/drawing/2014/main" xmlns="" id="{44E42D40-548C-4F03-B969-9E06A979BE34}"/>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xmlns="" id="{44B39FA4-0625-40DB-9345-F9D4DCF46040}"/>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0" name="TextBox 9">
            <a:extLst>
              <a:ext uri="{FF2B5EF4-FFF2-40B4-BE49-F238E27FC236}">
                <a16:creationId xmlns:a16="http://schemas.microsoft.com/office/drawing/2014/main" xmlns="" id="{3520ECAD-7997-45EC-A5A2-75B07D0DBAB7}"/>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353797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 General 3">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 name="TextBox 5">
            <a:extLst>
              <a:ext uri="{FF2B5EF4-FFF2-40B4-BE49-F238E27FC236}">
                <a16:creationId xmlns:a16="http://schemas.microsoft.com/office/drawing/2014/main" xmlns="" id="{58D1CA5A-67E0-445C-8ED9-1D97C8DEDCAC}"/>
              </a:ext>
            </a:extLst>
          </p:cNvPr>
          <p:cNvSpPr txBox="1"/>
          <p:nvPr userDrawn="1"/>
        </p:nvSpPr>
        <p:spPr>
          <a:xfrm>
            <a:off x="622779" y="6418428"/>
            <a:ext cx="2739546"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1418970513"/>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 General Divider 3">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2" name="Footer Placeholder 3">
            <a:extLst>
              <a:ext uri="{FF2B5EF4-FFF2-40B4-BE49-F238E27FC236}">
                <a16:creationId xmlns:a16="http://schemas.microsoft.com/office/drawing/2014/main" xmlns="" id="{84EF2ADB-9A89-40BC-BC15-3C01C6088479}"/>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xmlns="" id="{7EFE5C21-EDE3-49A3-AB4C-201632488CE6}"/>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0" name="TextBox 9">
            <a:extLst>
              <a:ext uri="{FF2B5EF4-FFF2-40B4-BE49-F238E27FC236}">
                <a16:creationId xmlns:a16="http://schemas.microsoft.com/office/drawing/2014/main" xmlns="" id="{5018501C-2FA0-41A4-9C55-3ACE5D49C961}"/>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3603725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 General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 name="TextBox 5">
            <a:extLst>
              <a:ext uri="{FF2B5EF4-FFF2-40B4-BE49-F238E27FC236}">
                <a16:creationId xmlns:a16="http://schemas.microsoft.com/office/drawing/2014/main" xmlns="" id="{59B6A789-9E81-499C-A423-9BF9017CA763}"/>
              </a:ext>
            </a:extLst>
          </p:cNvPr>
          <p:cNvSpPr txBox="1"/>
          <p:nvPr userDrawn="1"/>
        </p:nvSpPr>
        <p:spPr>
          <a:xfrm>
            <a:off x="622779" y="6418428"/>
            <a:ext cx="259667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275713176"/>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 General Divider 4">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2" name="Footer Placeholder 3">
            <a:extLst>
              <a:ext uri="{FF2B5EF4-FFF2-40B4-BE49-F238E27FC236}">
                <a16:creationId xmlns:a16="http://schemas.microsoft.com/office/drawing/2014/main" xmlns="" id="{221EA363-98E5-455B-8A3E-B673A250ECE9}"/>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bg1"/>
                </a:solidFill>
                <a:latin typeface="Calibri" panose="020F0502020204030204" pitchFamily="34" charset="0"/>
                <a:cs typeface="Calibri" panose="020F0502020204030204" pitchFamily="34" charset="0"/>
              </a:rPr>
              <a:pPr algn="r"/>
              <a:t>‹#›</a:t>
            </a:fld>
            <a:endParaRPr lang="en-US" sz="1400" baseline="0" dirty="0">
              <a:solidFill>
                <a:schemeClr val="bg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xmlns="" id="{009FC410-4D6C-41A2-AE5F-CD38EB72D427}"/>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0" name="TextBox 9">
            <a:extLst>
              <a:ext uri="{FF2B5EF4-FFF2-40B4-BE49-F238E27FC236}">
                <a16:creationId xmlns:a16="http://schemas.microsoft.com/office/drawing/2014/main" xmlns="" id="{EC6DF932-BD9B-4864-8D41-E0754D1058C4}"/>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30323028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 General 5">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 name="TextBox 5">
            <a:extLst>
              <a:ext uri="{FF2B5EF4-FFF2-40B4-BE49-F238E27FC236}">
                <a16:creationId xmlns:a16="http://schemas.microsoft.com/office/drawing/2014/main" xmlns="" id="{AAEF83C6-9764-4440-8BD6-C4073E91D316}"/>
              </a:ext>
            </a:extLst>
          </p:cNvPr>
          <p:cNvSpPr txBox="1"/>
          <p:nvPr userDrawn="1"/>
        </p:nvSpPr>
        <p:spPr>
          <a:xfrm>
            <a:off x="622779" y="6418428"/>
            <a:ext cx="2701446"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64801209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 General Divider 5">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2" name="Footer Placeholder 3">
            <a:extLst>
              <a:ext uri="{FF2B5EF4-FFF2-40B4-BE49-F238E27FC236}">
                <a16:creationId xmlns:a16="http://schemas.microsoft.com/office/drawing/2014/main" xmlns="" id="{D92B2546-3267-4D3A-95E9-94EEDE110FA2}"/>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4" name="מציין מיקום של כותרת תחתונה 4">
            <a:extLst>
              <a:ext uri="{FF2B5EF4-FFF2-40B4-BE49-F238E27FC236}">
                <a16:creationId xmlns:a16="http://schemas.microsoft.com/office/drawing/2014/main" xmlns="" id="{9DDB4D93-0915-4D24-8981-29B50DDF611E}"/>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0" name="TextBox 9">
            <a:extLst>
              <a:ext uri="{FF2B5EF4-FFF2-40B4-BE49-F238E27FC236}">
                <a16:creationId xmlns:a16="http://schemas.microsoft.com/office/drawing/2014/main" xmlns="" id="{C3543E53-B11A-4AA4-A495-A571B29CF881}"/>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007244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 Interoperability">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49" name="TextBox 48">
            <a:extLst>
              <a:ext uri="{FF2B5EF4-FFF2-40B4-BE49-F238E27FC236}">
                <a16:creationId xmlns:a16="http://schemas.microsoft.com/office/drawing/2014/main" xmlns="" id="{978F9903-36C8-46DC-A63E-A1A6975B7D44}"/>
              </a:ext>
            </a:extLst>
          </p:cNvPr>
          <p:cNvSpPr txBox="1"/>
          <p:nvPr userDrawn="1"/>
        </p:nvSpPr>
        <p:spPr>
          <a:xfrm>
            <a:off x="622779" y="6418428"/>
            <a:ext cx="2606196"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1171322191"/>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 Interoperabili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6" name="Footer Placeholder 3">
            <a:extLst>
              <a:ext uri="{FF2B5EF4-FFF2-40B4-BE49-F238E27FC236}">
                <a16:creationId xmlns:a16="http://schemas.microsoft.com/office/drawing/2014/main" xmlns="" id="{45F2A82F-CD8F-4013-8CB9-06BFC6C56457}"/>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E956F5EC-E948-4408-9F64-0657F22C8DCC}"/>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E41D3D40-DB72-4ED0-9E00-74E48CD9BA2A}"/>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252465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ivider - Connecting Things">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46" name="TextBox 45">
            <a:extLst>
              <a:ext uri="{FF2B5EF4-FFF2-40B4-BE49-F238E27FC236}">
                <a16:creationId xmlns:a16="http://schemas.microsoft.com/office/drawing/2014/main" xmlns="" id="{0B0DD8D0-7699-4FEA-8339-A0B0FF8F4F0C}"/>
              </a:ext>
            </a:extLst>
          </p:cNvPr>
          <p:cNvSpPr txBox="1"/>
          <p:nvPr userDrawn="1"/>
        </p:nvSpPr>
        <p:spPr>
          <a:xfrm>
            <a:off x="622779" y="6418428"/>
            <a:ext cx="2568096"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2554563481"/>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 Connecting Things">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3" name="Footer Placeholder 3">
            <a:extLst>
              <a:ext uri="{FF2B5EF4-FFF2-40B4-BE49-F238E27FC236}">
                <a16:creationId xmlns:a16="http://schemas.microsoft.com/office/drawing/2014/main" xmlns="" id="{81E0E8EA-F309-45D9-8162-AF34B3A6D15B}"/>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BAD6F975-1E67-4C33-9566-4D46D52FA26C}"/>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025A0263-052B-4511-BB22-14911EFFC5CA}"/>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42499072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Divider - Public Safety">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41" name="TextBox 40">
            <a:extLst>
              <a:ext uri="{FF2B5EF4-FFF2-40B4-BE49-F238E27FC236}">
                <a16:creationId xmlns:a16="http://schemas.microsoft.com/office/drawing/2014/main" xmlns="" id="{70D06280-CD97-4941-979E-AAF436D9088F}"/>
              </a:ext>
            </a:extLst>
          </p:cNvPr>
          <p:cNvSpPr txBox="1"/>
          <p:nvPr userDrawn="1"/>
        </p:nvSpPr>
        <p:spPr>
          <a:xfrm>
            <a:off x="622779" y="6418428"/>
            <a:ext cx="2720496"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1397242243"/>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 Public Safety">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2" name="Footer Placeholder 3">
            <a:extLst>
              <a:ext uri="{FF2B5EF4-FFF2-40B4-BE49-F238E27FC236}">
                <a16:creationId xmlns:a16="http://schemas.microsoft.com/office/drawing/2014/main" xmlns="" id="{5CA478FE-BAB1-4242-9DF7-8A8E6F2A7EAF}"/>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bg1"/>
                </a:solidFill>
                <a:latin typeface="Calibri" panose="020F0502020204030204" pitchFamily="34" charset="0"/>
                <a:cs typeface="Calibri" panose="020F0502020204030204" pitchFamily="34" charset="0"/>
              </a:rPr>
              <a:pPr algn="r"/>
              <a:t>‹#›</a:t>
            </a:fld>
            <a:endParaRPr lang="en-US" sz="1400" baseline="0" dirty="0">
              <a:solidFill>
                <a:schemeClr val="bg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77B3D064-0B08-4DEF-812C-55F4DC3FA3E3}"/>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9027CED2-EE48-4863-A2C2-8617CEFFF132}"/>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5129209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ivider - Security">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38" name="TextBox 37">
            <a:extLst>
              <a:ext uri="{FF2B5EF4-FFF2-40B4-BE49-F238E27FC236}">
                <a16:creationId xmlns:a16="http://schemas.microsoft.com/office/drawing/2014/main" xmlns="" id="{255ABCB7-C237-4670-9356-9FFC5D4DF85E}"/>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710073919"/>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lide - Securit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4" name="Footer Placeholder 3">
            <a:extLst>
              <a:ext uri="{FF2B5EF4-FFF2-40B4-BE49-F238E27FC236}">
                <a16:creationId xmlns:a16="http://schemas.microsoft.com/office/drawing/2014/main" xmlns="" id="{550B28D8-9AF2-47E9-A96A-1E52D940EB6C}"/>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2071622C-6C1B-4FFB-B420-1523F3F5E807}"/>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C29150F4-562E-4FAF-B973-760C1ABE34BD}"/>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40930849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ivider - Home &amp; Offic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3" name="TextBox 22">
            <a:extLst>
              <a:ext uri="{FF2B5EF4-FFF2-40B4-BE49-F238E27FC236}">
                <a16:creationId xmlns:a16="http://schemas.microsoft.com/office/drawing/2014/main" xmlns="" id="{A18A155C-0803-45F2-A139-AC623E9A07C7}"/>
              </a:ext>
            </a:extLst>
          </p:cNvPr>
          <p:cNvSpPr txBox="1"/>
          <p:nvPr userDrawn="1"/>
        </p:nvSpPr>
        <p:spPr>
          <a:xfrm>
            <a:off x="622779" y="6418428"/>
            <a:ext cx="2749071"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1705580390"/>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BCE28C5-AB53-47DC-8FF4-0B28C0F481C6}"/>
              </a:ext>
            </a:extLst>
          </p:cNvPr>
          <p:cNvSpPr>
            <a:spLocks noGrp="1"/>
          </p:cNvSpPr>
          <p:nvPr>
            <p:ph type="dt" sz="half" idx="10"/>
          </p:nvPr>
        </p:nvSpPr>
        <p:spPr>
          <a:xfrm>
            <a:off x="609600" y="6356350"/>
            <a:ext cx="2844800" cy="366713"/>
          </a:xfrm>
          <a:prstGeom prst="rect">
            <a:avLst/>
          </a:prstGeom>
        </p:spPr>
        <p:txBody>
          <a:bodyPr/>
          <a:lstStyle>
            <a:lvl1pPr>
              <a:defRPr>
                <a:ea typeface="ＭＳ Ｐゴシック" panose="020B0600070205080204" pitchFamily="34" charset="-128"/>
              </a:defRPr>
            </a:lvl1pPr>
          </a:lstStyle>
          <a:p>
            <a:pPr>
              <a:defRPr/>
            </a:pPr>
            <a:fld id="{10322B19-11F1-4172-9E86-9C29488F6B5F}" type="datetimeFigureOut">
              <a:rPr lang="en-US"/>
              <a:pPr>
                <a:defRPr/>
              </a:pPr>
              <a:t>10/28/2021</a:t>
            </a:fld>
            <a:endParaRPr lang="en-US"/>
          </a:p>
        </p:txBody>
      </p:sp>
      <p:sp>
        <p:nvSpPr>
          <p:cNvPr id="3" name="Footer Placeholder 2">
            <a:extLst>
              <a:ext uri="{FF2B5EF4-FFF2-40B4-BE49-F238E27FC236}">
                <a16:creationId xmlns:a16="http://schemas.microsoft.com/office/drawing/2014/main" xmlns="" id="{3B65C6A6-E204-4BDB-856D-5ADF4363107D}"/>
              </a:ext>
            </a:extLst>
          </p:cNvPr>
          <p:cNvSpPr>
            <a:spLocks noGrp="1"/>
          </p:cNvSpPr>
          <p:nvPr>
            <p:ph type="ftr" sz="quarter" idx="11"/>
          </p:nvPr>
        </p:nvSpPr>
        <p:spPr>
          <a:xfrm>
            <a:off x="4165600" y="6356350"/>
            <a:ext cx="3860800" cy="366713"/>
          </a:xfrm>
          <a:prstGeom prst="rect">
            <a:avLst/>
          </a:prstGeom>
        </p:spPr>
        <p:txBody>
          <a:bodyPr/>
          <a:lstStyle>
            <a:lvl1pPr>
              <a:defRPr>
                <a:ea typeface="ＭＳ Ｐゴシック"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xmlns="" id="{177B6DAB-EE2A-4FB4-876E-EB098C8AD387}"/>
              </a:ext>
            </a:extLst>
          </p:cNvPr>
          <p:cNvSpPr>
            <a:spLocks noGrp="1"/>
          </p:cNvSpPr>
          <p:nvPr>
            <p:ph type="sldNum" sz="quarter" idx="12"/>
          </p:nvPr>
        </p:nvSpPr>
        <p:spPr>
          <a:xfrm>
            <a:off x="8737600" y="6356350"/>
            <a:ext cx="2844800" cy="366713"/>
          </a:xfrm>
          <a:prstGeom prst="rect">
            <a:avLst/>
          </a:prstGeom>
        </p:spPr>
        <p:txBody>
          <a:bodyPr/>
          <a:lstStyle>
            <a:lvl1pPr>
              <a:defRPr>
                <a:ea typeface="ＭＳ Ｐゴシック" panose="020B0600070205080204" pitchFamily="34" charset="-128"/>
              </a:defRPr>
            </a:lvl1pPr>
          </a:lstStyle>
          <a:p>
            <a:pPr>
              <a:defRPr/>
            </a:pPr>
            <a:fld id="{75BB4CEE-704D-420A-9013-08F98FFE4298}" type="slidenum">
              <a:rPr lang="en-US"/>
              <a:pPr>
                <a:defRPr/>
              </a:pPr>
              <a:t>‹#›</a:t>
            </a:fld>
            <a:endParaRPr lang="en-US"/>
          </a:p>
        </p:txBody>
      </p:sp>
    </p:spTree>
    <p:extLst>
      <p:ext uri="{BB962C8B-B14F-4D97-AF65-F5344CB8AC3E}">
        <p14:creationId xmlns:p14="http://schemas.microsoft.com/office/powerpoint/2010/main" val="11073057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 Home &amp; Offic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7" name="Footer Placeholder 3">
            <a:extLst>
              <a:ext uri="{FF2B5EF4-FFF2-40B4-BE49-F238E27FC236}">
                <a16:creationId xmlns:a16="http://schemas.microsoft.com/office/drawing/2014/main" xmlns="" id="{0A27284A-8ECE-4A88-AFAF-5AF6A10A10D6}"/>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bg1"/>
                </a:solidFill>
                <a:latin typeface="Calibri" panose="020F0502020204030204" pitchFamily="34" charset="0"/>
                <a:cs typeface="Calibri" panose="020F0502020204030204" pitchFamily="34" charset="0"/>
              </a:rPr>
              <a:pPr algn="r"/>
              <a:t>‹#›</a:t>
            </a:fld>
            <a:endParaRPr lang="en-US" sz="1400" baseline="0" dirty="0">
              <a:solidFill>
                <a:schemeClr val="bg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80A87F92-419C-4F03-BFE5-7E413A4F597C}"/>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0A1596E0-0FDF-444D-8D5B-ABF1282B6CA3}"/>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3359439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Divider - Transportation">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9" name="TextBox 28">
            <a:extLst>
              <a:ext uri="{FF2B5EF4-FFF2-40B4-BE49-F238E27FC236}">
                <a16:creationId xmlns:a16="http://schemas.microsoft.com/office/drawing/2014/main" xmlns="" id="{8DA3B92E-BBDE-41E6-A2DE-8BABA4892C6E}"/>
              </a:ext>
            </a:extLst>
          </p:cNvPr>
          <p:cNvSpPr txBox="1"/>
          <p:nvPr userDrawn="1"/>
        </p:nvSpPr>
        <p:spPr>
          <a:xfrm>
            <a:off x="622779" y="6418428"/>
            <a:ext cx="2720496"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160372297"/>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 Transportation">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userDrawn="1">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userDrawn="1">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0" name="Footer Placeholder 3">
            <a:extLst>
              <a:ext uri="{FF2B5EF4-FFF2-40B4-BE49-F238E27FC236}">
                <a16:creationId xmlns:a16="http://schemas.microsoft.com/office/drawing/2014/main" xmlns="" id="{E48E2555-4C5B-47A1-90CE-AC3F189C6114}"/>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C6FC09E2-6FC2-4A1D-8DD8-65860AD989E3}"/>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258FDD70-11A5-4234-91B6-993504B89B14}"/>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41173752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Divider - Wireless Systems">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31" name="TextBox 30">
            <a:extLst>
              <a:ext uri="{FF2B5EF4-FFF2-40B4-BE49-F238E27FC236}">
                <a16:creationId xmlns:a16="http://schemas.microsoft.com/office/drawing/2014/main" xmlns="" id="{19F14565-13C1-487B-AFFC-C2EB753F6140}"/>
              </a:ext>
            </a:extLst>
          </p:cNvPr>
          <p:cNvSpPr txBox="1"/>
          <p:nvPr userDrawn="1"/>
        </p:nvSpPr>
        <p:spPr>
          <a:xfrm>
            <a:off x="622779" y="6418428"/>
            <a:ext cx="2853846"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830336952"/>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 Wireless Systems">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31" name="Footer Placeholder 3">
            <a:extLst>
              <a:ext uri="{FF2B5EF4-FFF2-40B4-BE49-F238E27FC236}">
                <a16:creationId xmlns:a16="http://schemas.microsoft.com/office/drawing/2014/main" xmlns="" id="{C23D0673-7BDC-432D-AD50-39FE9FFF343D}"/>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bg1"/>
                </a:solidFill>
                <a:latin typeface="Calibri" panose="020F0502020204030204" pitchFamily="34" charset="0"/>
                <a:cs typeface="Calibri" panose="020F0502020204030204" pitchFamily="34" charset="0"/>
              </a:rPr>
              <a:pPr algn="r"/>
              <a:t>‹#›</a:t>
            </a:fld>
            <a:endParaRPr lang="en-US" sz="1400" baseline="0" dirty="0">
              <a:solidFill>
                <a:schemeClr val="bg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BD2490F6-CDAD-4FAC-994D-AFDF6DFF3324}"/>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553DC6E0-C372-493E-B6F9-DC99F47C5AFB}"/>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7674034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Divider - Networks">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4" name="TextBox 23">
            <a:extLst>
              <a:ext uri="{FF2B5EF4-FFF2-40B4-BE49-F238E27FC236}">
                <a16:creationId xmlns:a16="http://schemas.microsoft.com/office/drawing/2014/main" xmlns="" id="{DB4EC85E-377B-49E3-8581-98F4A5FBD684}"/>
              </a:ext>
            </a:extLst>
          </p:cNvPr>
          <p:cNvSpPr txBox="1"/>
          <p:nvPr userDrawn="1"/>
        </p:nvSpPr>
        <p:spPr>
          <a:xfrm>
            <a:off x="622779" y="6418428"/>
            <a:ext cx="271097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90748495"/>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lide - Networks">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9" name="Footer Placeholder 3">
            <a:extLst>
              <a:ext uri="{FF2B5EF4-FFF2-40B4-BE49-F238E27FC236}">
                <a16:creationId xmlns:a16="http://schemas.microsoft.com/office/drawing/2014/main" xmlns="" id="{11AB7998-3E65-42DE-8F1E-102D673380FB}"/>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bg1"/>
                </a:solidFill>
                <a:latin typeface="Calibri" panose="020F0502020204030204" pitchFamily="34" charset="0"/>
                <a:cs typeface="Calibri" panose="020F0502020204030204" pitchFamily="34" charset="0"/>
              </a:rPr>
              <a:pPr algn="r"/>
              <a:t>‹#›</a:t>
            </a:fld>
            <a:endParaRPr lang="en-US" sz="1400" baseline="0" dirty="0">
              <a:solidFill>
                <a:schemeClr val="bg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91FE33DA-C4E1-4139-A4EE-3CA5644C857E}"/>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76CA78B4-CCC6-4175-8ECA-C99D7B96AA7D}"/>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7808420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ivider - Better Living with IC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29" name="TextBox 28">
            <a:extLst>
              <a:ext uri="{FF2B5EF4-FFF2-40B4-BE49-F238E27FC236}">
                <a16:creationId xmlns:a16="http://schemas.microsoft.com/office/drawing/2014/main" xmlns="" id="{62198318-A83B-4CAA-AC54-944AE1ADE984}"/>
              </a:ext>
            </a:extLst>
          </p:cNvPr>
          <p:cNvSpPr txBox="1"/>
          <p:nvPr userDrawn="1"/>
        </p:nvSpPr>
        <p:spPr>
          <a:xfrm>
            <a:off x="622779" y="6418428"/>
            <a:ext cx="2644296" cy="307777"/>
          </a:xfrm>
          <a:prstGeom prst="rect">
            <a:avLst/>
          </a:prstGeom>
          <a:noFill/>
        </p:spPr>
        <p:txBody>
          <a:bodyPr wrap="square" rtlCol="0">
            <a:spAutoFit/>
          </a:bodyPr>
          <a:lstStyle/>
          <a:p>
            <a:pPr lvl="0"/>
            <a:r>
              <a:rPr lang="en-US" sz="1400" dirty="0">
                <a:solidFill>
                  <a:schemeClr val="tx1"/>
                </a:solidFill>
              </a:rPr>
              <a:t>© ETSI 2021 – All rights reserved</a:t>
            </a:r>
            <a:endParaRPr lang="he-IL" sz="1400" dirty="0">
              <a:solidFill>
                <a:schemeClr val="tx1"/>
              </a:solidFill>
            </a:endParaRPr>
          </a:p>
        </p:txBody>
      </p:sp>
    </p:spTree>
    <p:extLst>
      <p:ext uri="{BB962C8B-B14F-4D97-AF65-F5344CB8AC3E}">
        <p14:creationId xmlns:p14="http://schemas.microsoft.com/office/powerpoint/2010/main" val="3062428100"/>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 Better Living with IC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6" name="Footer Placeholder 3">
            <a:extLst>
              <a:ext uri="{FF2B5EF4-FFF2-40B4-BE49-F238E27FC236}">
                <a16:creationId xmlns:a16="http://schemas.microsoft.com/office/drawing/2014/main" xmlns="" id="{FE4BE3E4-4019-417B-A87C-BA62D650FD51}"/>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7555F6D8-8709-4E49-84D5-FCA164BFDA56}"/>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54957EC9-4F1C-4D23-9426-3FFBC4B105CD}"/>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1377135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Content Delivery">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2" name="כותרת 1">
            <a:extLst>
              <a:ext uri="{FF2B5EF4-FFF2-40B4-BE49-F238E27FC236}">
                <a16:creationId xmlns:a16="http://schemas.microsoft.com/office/drawing/2014/main" xmlns="" id="{5301E480-981E-49AF-B552-C702B15BAE22}"/>
              </a:ext>
            </a:extLst>
          </p:cNvPr>
          <p:cNvSpPr>
            <a:spLocks noGrp="1"/>
          </p:cNvSpPr>
          <p:nvPr>
            <p:ph type="title" hasCustomPrompt="1"/>
          </p:nvPr>
        </p:nvSpPr>
        <p:spPr>
          <a:xfrm>
            <a:off x="8257890" y="3429000"/>
            <a:ext cx="3600000" cy="2678030"/>
          </a:xfrm>
        </p:spPr>
        <p:txBody>
          <a:bodyPr anchor="t">
            <a:noAutofit/>
          </a:bodyPr>
          <a:lstStyle>
            <a:lvl1pPr algn="ctr">
              <a:lnSpc>
                <a:spcPts val="4800"/>
              </a:lnSpc>
              <a:defRPr sz="4800" b="0" cap="none" baseline="0">
                <a:solidFill>
                  <a:schemeClr val="tx1"/>
                </a:solidFill>
                <a:latin typeface="+mj-lt"/>
              </a:defRPr>
            </a:lvl1pPr>
          </a:lstStyle>
          <a:p>
            <a:r>
              <a:rPr lang="en-US" dirty="0"/>
              <a:t>Divider headline</a:t>
            </a:r>
          </a:p>
        </p:txBody>
      </p:sp>
      <p:pic>
        <p:nvPicPr>
          <p:cNvPr id="34" name="תמונה 33">
            <a:extLst>
              <a:ext uri="{FF2B5EF4-FFF2-40B4-BE49-F238E27FC236}">
                <a16:creationId xmlns:a16="http://schemas.microsoft.com/office/drawing/2014/main" xmlns="" id="{6F7F4453-8800-4C06-BF90-006519AAEA58}"/>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62" name="TextBox 61">
            <a:extLst>
              <a:ext uri="{FF2B5EF4-FFF2-40B4-BE49-F238E27FC236}">
                <a16:creationId xmlns:a16="http://schemas.microsoft.com/office/drawing/2014/main" xmlns="" id="{EA376C41-18E2-4529-A444-948176B08AF6}"/>
              </a:ext>
            </a:extLst>
          </p:cNvPr>
          <p:cNvSpPr txBox="1"/>
          <p:nvPr userDrawn="1"/>
        </p:nvSpPr>
        <p:spPr>
          <a:xfrm>
            <a:off x="622779" y="6418428"/>
            <a:ext cx="3082446"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78333445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3"/>
            <a:ext cx="11184467" cy="4830763"/>
          </a:xfrm>
        </p:spPr>
        <p:txBody>
          <a:bodyPr/>
          <a:lstStyle/>
          <a:p>
            <a:pPr lvl="0"/>
            <a:endParaRPr lang="en-GB" noProof="0"/>
          </a:p>
        </p:txBody>
      </p:sp>
    </p:spTree>
    <p:extLst>
      <p:ext uri="{BB962C8B-B14F-4D97-AF65-F5344CB8AC3E}">
        <p14:creationId xmlns:p14="http://schemas.microsoft.com/office/powerpoint/2010/main" val="1514542323"/>
      </p:ext>
    </p:extLst>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lide - Content Delivery">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cxnSp>
        <p:nvCxnSpPr>
          <p:cNvPr id="80" name="מחבר ישר 79">
            <a:extLst>
              <a:ext uri="{FF2B5EF4-FFF2-40B4-BE49-F238E27FC236}">
                <a16:creationId xmlns:a16="http://schemas.microsoft.com/office/drawing/2014/main" xmlns="" id="{6D31CB01-F4A3-47B4-9C21-E340F9C27871}"/>
              </a:ext>
            </a:extLst>
          </p:cNvPr>
          <p:cNvCxnSpPr>
            <a:cxnSpLocks/>
          </p:cNvCxnSpPr>
          <p:nvPr userDrawn="1"/>
        </p:nvCxnSpPr>
        <p:spPr>
          <a:xfrm>
            <a:off x="609758" y="1140812"/>
            <a:ext cx="900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60" y="274702"/>
            <a:ext cx="9000000"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9000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13" name="תמונה 12">
            <a:extLst>
              <a:ext uri="{FF2B5EF4-FFF2-40B4-BE49-F238E27FC236}">
                <a16:creationId xmlns:a16="http://schemas.microsoft.com/office/drawing/2014/main" xmlns="" id="{51374FC3-FDE5-46BE-9615-D545EFC9B39E}"/>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44" name="Footer Placeholder 3">
            <a:extLst>
              <a:ext uri="{FF2B5EF4-FFF2-40B4-BE49-F238E27FC236}">
                <a16:creationId xmlns:a16="http://schemas.microsoft.com/office/drawing/2014/main" xmlns="" id="{6C050F15-2D83-433C-973C-99CEEFA96328}"/>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0" name="מציין מיקום של כותרת תחתונה 4">
            <a:extLst>
              <a:ext uri="{FF2B5EF4-FFF2-40B4-BE49-F238E27FC236}">
                <a16:creationId xmlns:a16="http://schemas.microsoft.com/office/drawing/2014/main" xmlns="" id="{D70FCC3C-D070-495E-A4E9-9CD63D09E776}"/>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1" name="TextBox 10">
            <a:extLst>
              <a:ext uri="{FF2B5EF4-FFF2-40B4-BE49-F238E27FC236}">
                <a16:creationId xmlns:a16="http://schemas.microsoft.com/office/drawing/2014/main" xmlns="" id="{B48856F2-2E43-4475-8493-9B7720B98862}"/>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881202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3923117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Cover Slide">
    <p:bg>
      <p:bgPr>
        <a:solidFill>
          <a:schemeClr val="bg2"/>
        </a:solidFill>
        <a:effectLst/>
      </p:bgPr>
    </p:bg>
    <p:spTree>
      <p:nvGrpSpPr>
        <p:cNvPr id="1" name=""/>
        <p:cNvGrpSpPr/>
        <p:nvPr/>
      </p:nvGrpSpPr>
      <p:grpSpPr>
        <a:xfrm>
          <a:off x="0" y="0"/>
          <a:ext cx="0" cy="0"/>
          <a:chOff x="0" y="0"/>
          <a:chExt cx="0" cy="0"/>
        </a:xfrm>
      </p:grpSpPr>
      <p:pic>
        <p:nvPicPr>
          <p:cNvPr id="4" name="תמונה 3">
            <a:extLst>
              <a:ext uri="{FF2B5EF4-FFF2-40B4-BE49-F238E27FC236}">
                <a16:creationId xmlns:a16="http://schemas.microsoft.com/office/drawing/2014/main" xmlns="" id="{372A564D-06A5-4EFE-B38B-6D6BE06ECA5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642549"/>
            <a:ext cx="12192000" cy="1856941"/>
          </a:xfrm>
          <a:prstGeom prst="rect">
            <a:avLst/>
          </a:prstGeom>
        </p:spPr>
      </p:pic>
      <p:pic>
        <p:nvPicPr>
          <p:cNvPr id="3" name="תמונה 2" descr="תמונה שמכילה אובייקט&#10;&#10;תיאור שנוצר ברמת מהימנות גבוהה">
            <a:extLst>
              <a:ext uri="{FF2B5EF4-FFF2-40B4-BE49-F238E27FC236}">
                <a16:creationId xmlns:a16="http://schemas.microsoft.com/office/drawing/2014/main" xmlns="" id="{07CFF163-8B1C-47C8-BBE1-D23B5B2E5D6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09760" y="389002"/>
            <a:ext cx="7800815" cy="1025635"/>
          </a:xfrm>
          <a:prstGeom prst="rect">
            <a:avLst/>
          </a:prstGeom>
        </p:spPr>
      </p:pic>
      <p:sp>
        <p:nvSpPr>
          <p:cNvPr id="125" name="מציין מיקום טקסט 46">
            <a:extLst>
              <a:ext uri="{FF2B5EF4-FFF2-40B4-BE49-F238E27FC236}">
                <a16:creationId xmlns:a16="http://schemas.microsoft.com/office/drawing/2014/main" xmlns="" id="{5FD01500-B874-4ED1-BA77-137138AC7113}"/>
              </a:ext>
            </a:extLst>
          </p:cNvPr>
          <p:cNvSpPr>
            <a:spLocks noGrp="1"/>
          </p:cNvSpPr>
          <p:nvPr>
            <p:ph type="body" sz="quarter" idx="16" hasCustomPrompt="1"/>
          </p:nvPr>
        </p:nvSpPr>
        <p:spPr>
          <a:xfrm>
            <a:off x="5047315" y="5945551"/>
            <a:ext cx="2037913" cy="360000"/>
          </a:xfrm>
        </p:spPr>
        <p:txBody>
          <a:bodyPr>
            <a:noAutofit/>
          </a:bodyPr>
          <a:lstStyle>
            <a:lvl1pPr algn="ctr">
              <a:spcBef>
                <a:spcPts val="0"/>
              </a:spcBef>
              <a:defRPr sz="2000" b="0">
                <a:solidFill>
                  <a:schemeClr val="tx1"/>
                </a:solidFill>
                <a:latin typeface="+mn-lt"/>
              </a:defRPr>
            </a:lvl1pPr>
          </a:lstStyle>
          <a:p>
            <a:pPr lvl="0"/>
            <a:r>
              <a:rPr lang="en-US" dirty="0"/>
              <a:t>Date</a:t>
            </a:r>
          </a:p>
        </p:txBody>
      </p:sp>
      <p:sp>
        <p:nvSpPr>
          <p:cNvPr id="119" name="כותרת 1">
            <a:extLst>
              <a:ext uri="{FF2B5EF4-FFF2-40B4-BE49-F238E27FC236}">
                <a16:creationId xmlns:a16="http://schemas.microsoft.com/office/drawing/2014/main" xmlns="" id="{E40A6F19-AB55-4BB2-90A9-1D0AFF238E97}"/>
              </a:ext>
            </a:extLst>
          </p:cNvPr>
          <p:cNvSpPr>
            <a:spLocks noGrp="1"/>
          </p:cNvSpPr>
          <p:nvPr>
            <p:ph type="ctrTitle" hasCustomPrompt="1"/>
          </p:nvPr>
        </p:nvSpPr>
        <p:spPr>
          <a:xfrm>
            <a:off x="566884" y="2947395"/>
            <a:ext cx="10998774" cy="1330920"/>
          </a:xfrm>
        </p:spPr>
        <p:txBody>
          <a:bodyPr>
            <a:noAutofit/>
          </a:bodyPr>
          <a:lstStyle>
            <a:lvl1pPr algn="ctr">
              <a:lnSpc>
                <a:spcPts val="4400"/>
              </a:lnSpc>
              <a:defRPr sz="4800" baseline="0">
                <a:solidFill>
                  <a:schemeClr val="accent1"/>
                </a:solidFill>
                <a:latin typeface="+mj-lt"/>
              </a:defRPr>
            </a:lvl1pPr>
          </a:lstStyle>
          <a:p>
            <a:r>
              <a:rPr lang="en-US" dirty="0"/>
              <a:t>Presentation title</a:t>
            </a:r>
          </a:p>
        </p:txBody>
      </p:sp>
      <p:sp>
        <p:nvSpPr>
          <p:cNvPr id="38" name="מציין מיקום טקסט 46">
            <a:extLst>
              <a:ext uri="{FF2B5EF4-FFF2-40B4-BE49-F238E27FC236}">
                <a16:creationId xmlns:a16="http://schemas.microsoft.com/office/drawing/2014/main" xmlns="" id="{723708AD-1A8C-4C3F-BD80-D41BBAFFB041}"/>
              </a:ext>
            </a:extLst>
          </p:cNvPr>
          <p:cNvSpPr>
            <a:spLocks noGrp="1"/>
          </p:cNvSpPr>
          <p:nvPr>
            <p:ph type="body" sz="quarter" idx="13" hasCustomPrompt="1"/>
          </p:nvPr>
        </p:nvSpPr>
        <p:spPr>
          <a:xfrm>
            <a:off x="3688591" y="5071255"/>
            <a:ext cx="2880000" cy="325683"/>
          </a:xfrm>
        </p:spPr>
        <p:txBody>
          <a:bodyPr vert="horz" lIns="108878" tIns="54439" rIns="108878" bIns="54439" rtlCol="0">
            <a:noAutofit/>
          </a:bodyPr>
          <a:lstStyle>
            <a:lvl1pPr>
              <a:defRPr lang="en-US" sz="2000" b="1" dirty="0">
                <a:solidFill>
                  <a:schemeClr val="accent1"/>
                </a:solidFill>
                <a:latin typeface="+mn-lt"/>
              </a:defRPr>
            </a:lvl1pPr>
          </a:lstStyle>
          <a:p>
            <a:pPr lvl="0">
              <a:spcBef>
                <a:spcPts val="0"/>
              </a:spcBef>
            </a:pPr>
            <a:r>
              <a:rPr lang="en-US" dirty="0"/>
              <a:t>Name</a:t>
            </a:r>
          </a:p>
        </p:txBody>
      </p:sp>
      <p:sp>
        <p:nvSpPr>
          <p:cNvPr id="39" name="מציין מיקום טקסט 46">
            <a:extLst>
              <a:ext uri="{FF2B5EF4-FFF2-40B4-BE49-F238E27FC236}">
                <a16:creationId xmlns:a16="http://schemas.microsoft.com/office/drawing/2014/main" xmlns="" id="{0414D16D-A991-4A59-B46B-10A4B8FF1B4E}"/>
              </a:ext>
            </a:extLst>
          </p:cNvPr>
          <p:cNvSpPr>
            <a:spLocks noGrp="1"/>
          </p:cNvSpPr>
          <p:nvPr>
            <p:ph type="body" sz="quarter" idx="17" hasCustomPrompt="1"/>
          </p:nvPr>
        </p:nvSpPr>
        <p:spPr>
          <a:xfrm>
            <a:off x="7222942" y="5071255"/>
            <a:ext cx="2880000" cy="325683"/>
          </a:xfrm>
        </p:spPr>
        <p:txBody>
          <a:bodyPr vert="horz" lIns="108878" tIns="54439" rIns="108878" bIns="54439" rtlCol="0">
            <a:noAutofit/>
          </a:bodyPr>
          <a:lstStyle>
            <a:lvl1pPr rtl="0">
              <a:defRPr lang="en-US" sz="2000" b="1" dirty="0">
                <a:solidFill>
                  <a:schemeClr val="accent1"/>
                </a:solidFill>
                <a:latin typeface="+mn-lt"/>
              </a:defRPr>
            </a:lvl1pPr>
          </a:lstStyle>
          <a:p>
            <a:pPr lvl="0">
              <a:spcBef>
                <a:spcPts val="0"/>
              </a:spcBef>
            </a:pPr>
            <a:r>
              <a:rPr lang="en-US" dirty="0"/>
              <a:t>Text</a:t>
            </a:r>
          </a:p>
        </p:txBody>
      </p:sp>
      <p:sp>
        <p:nvSpPr>
          <p:cNvPr id="40" name="TextBox 39">
            <a:extLst>
              <a:ext uri="{FF2B5EF4-FFF2-40B4-BE49-F238E27FC236}">
                <a16:creationId xmlns:a16="http://schemas.microsoft.com/office/drawing/2014/main" xmlns="" id="{D7444CF9-36DD-4075-BEFB-C959185E6308}"/>
              </a:ext>
            </a:extLst>
          </p:cNvPr>
          <p:cNvSpPr txBox="1"/>
          <p:nvPr userDrawn="1"/>
        </p:nvSpPr>
        <p:spPr>
          <a:xfrm>
            <a:off x="2041970" y="5082995"/>
            <a:ext cx="1646622"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Presented by:</a:t>
            </a:r>
          </a:p>
        </p:txBody>
      </p:sp>
      <p:sp>
        <p:nvSpPr>
          <p:cNvPr id="41" name="TextBox 40">
            <a:extLst>
              <a:ext uri="{FF2B5EF4-FFF2-40B4-BE49-F238E27FC236}">
                <a16:creationId xmlns:a16="http://schemas.microsoft.com/office/drawing/2014/main" xmlns="" id="{2BD26F86-6539-41EE-BEEC-1242BFE10597}"/>
              </a:ext>
            </a:extLst>
          </p:cNvPr>
          <p:cNvSpPr txBox="1"/>
          <p:nvPr userDrawn="1"/>
        </p:nvSpPr>
        <p:spPr>
          <a:xfrm>
            <a:off x="6591952" y="5082995"/>
            <a:ext cx="681397"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For:</a:t>
            </a:r>
          </a:p>
        </p:txBody>
      </p:sp>
      <p:sp>
        <p:nvSpPr>
          <p:cNvPr id="11" name="TextBox 10">
            <a:extLst>
              <a:ext uri="{FF2B5EF4-FFF2-40B4-BE49-F238E27FC236}">
                <a16:creationId xmlns:a16="http://schemas.microsoft.com/office/drawing/2014/main" xmlns="" id="{0A8DD6CB-A7C3-4B55-B2F5-912FBB0FC049}"/>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3834134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over Slide">
    <p:bg>
      <p:bgPr>
        <a:solidFill>
          <a:schemeClr val="bg2"/>
        </a:solidFill>
        <a:effectLst/>
      </p:bgPr>
    </p:bg>
    <p:spTree>
      <p:nvGrpSpPr>
        <p:cNvPr id="1" name=""/>
        <p:cNvGrpSpPr/>
        <p:nvPr/>
      </p:nvGrpSpPr>
      <p:grpSpPr>
        <a:xfrm>
          <a:off x="0" y="0"/>
          <a:ext cx="0" cy="0"/>
          <a:chOff x="0" y="0"/>
          <a:chExt cx="0" cy="0"/>
        </a:xfrm>
      </p:grpSpPr>
      <p:grpSp>
        <p:nvGrpSpPr>
          <p:cNvPr id="19" name="קבוצה 18">
            <a:extLst>
              <a:ext uri="{FF2B5EF4-FFF2-40B4-BE49-F238E27FC236}">
                <a16:creationId xmlns:a16="http://schemas.microsoft.com/office/drawing/2014/main" xmlns="" id="{630DADC7-25AE-4B73-A1DD-1C0132BB56CA}"/>
              </a:ext>
            </a:extLst>
          </p:cNvPr>
          <p:cNvGrpSpPr/>
          <p:nvPr userDrawn="1"/>
        </p:nvGrpSpPr>
        <p:grpSpPr>
          <a:xfrm>
            <a:off x="1953901" y="0"/>
            <a:ext cx="7667717" cy="6858001"/>
            <a:chOff x="2731193" y="0"/>
            <a:chExt cx="7667717" cy="6858001"/>
          </a:xfrm>
        </p:grpSpPr>
        <p:sp>
          <p:nvSpPr>
            <p:cNvPr id="20" name="צורה חופשית: צורה 19">
              <a:extLst>
                <a:ext uri="{FF2B5EF4-FFF2-40B4-BE49-F238E27FC236}">
                  <a16:creationId xmlns:a16="http://schemas.microsoft.com/office/drawing/2014/main" xmlns="" id="{17DF4961-DCED-4D2E-A58B-A63307BFE713}"/>
                </a:ext>
              </a:extLst>
            </p:cNvPr>
            <p:cNvSpPr/>
            <p:nvPr userDrawn="1"/>
          </p:nvSpPr>
          <p:spPr>
            <a:xfrm>
              <a:off x="4777558" y="0"/>
              <a:ext cx="4389250" cy="6858000"/>
            </a:xfrm>
            <a:custGeom>
              <a:avLst/>
              <a:gdLst>
                <a:gd name="connsiteX0" fmla="*/ 2039448 w 4389250"/>
                <a:gd name="connsiteY0" fmla="*/ 0 h 6858000"/>
                <a:gd name="connsiteX1" fmla="*/ 2783030 w 4389250"/>
                <a:gd name="connsiteY1" fmla="*/ 0 h 6858000"/>
                <a:gd name="connsiteX2" fmla="*/ 2854818 w 4389250"/>
                <a:gd name="connsiteY2" fmla="*/ 53222 h 6858000"/>
                <a:gd name="connsiteX3" fmla="*/ 4388762 w 4389250"/>
                <a:gd name="connsiteY3" fmla="*/ 2923229 h 6858000"/>
                <a:gd name="connsiteX4" fmla="*/ 692952 w 4389250"/>
                <a:gd name="connsiteY4" fmla="*/ 6796091 h 6858000"/>
                <a:gd name="connsiteX5" fmla="*/ 498457 w 4389250"/>
                <a:gd name="connsiteY5" fmla="*/ 6858000 h 6858000"/>
                <a:gd name="connsiteX6" fmla="*/ 0 w 4389250"/>
                <a:gd name="connsiteY6" fmla="*/ 6858000 h 6858000"/>
                <a:gd name="connsiteX7" fmla="*/ 163544 w 4389250"/>
                <a:gd name="connsiteY7" fmla="*/ 6793240 h 6858000"/>
                <a:gd name="connsiteX8" fmla="*/ 3648163 w 4389250"/>
                <a:gd name="connsiteY8" fmla="*/ 2892256 h 6858000"/>
                <a:gd name="connsiteX9" fmla="*/ 2055949 w 4389250"/>
                <a:gd name="connsiteY9" fmla="*/ 12634 h 6858000"/>
                <a:gd name="connsiteX10" fmla="*/ 2039448 w 4389250"/>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89250" h="6858000">
                  <a:moveTo>
                    <a:pt x="2039448" y="0"/>
                  </a:moveTo>
                  <a:lnTo>
                    <a:pt x="2783030" y="0"/>
                  </a:lnTo>
                  <a:lnTo>
                    <a:pt x="2854818" y="53222"/>
                  </a:lnTo>
                  <a:cubicBezTo>
                    <a:pt x="3715038" y="727088"/>
                    <a:pt x="4367479" y="1656240"/>
                    <a:pt x="4388762" y="2923229"/>
                  </a:cubicBezTo>
                  <a:cubicBezTo>
                    <a:pt x="4425645" y="5114604"/>
                    <a:pt x="2365114" y="6242376"/>
                    <a:pt x="692952" y="6796091"/>
                  </a:cubicBezTo>
                  <a:lnTo>
                    <a:pt x="498457" y="6858000"/>
                  </a:lnTo>
                  <a:lnTo>
                    <a:pt x="0" y="6858000"/>
                  </a:lnTo>
                  <a:lnTo>
                    <a:pt x="163544" y="6793240"/>
                  </a:lnTo>
                  <a:cubicBezTo>
                    <a:pt x="1669864" y="6179291"/>
                    <a:pt x="3711092" y="4949986"/>
                    <a:pt x="3648163" y="2892256"/>
                  </a:cubicBezTo>
                  <a:cubicBezTo>
                    <a:pt x="3610657" y="1644998"/>
                    <a:pt x="2917462" y="702965"/>
                    <a:pt x="2055949" y="12634"/>
                  </a:cubicBezTo>
                  <a:lnTo>
                    <a:pt x="2039448" y="0"/>
                  </a:lnTo>
                  <a:close/>
                </a:path>
              </a:pathLst>
            </a:custGeom>
            <a:solidFill>
              <a:srgbClr val="E1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 name="צורה חופשית: צורה 20">
              <a:extLst>
                <a:ext uri="{FF2B5EF4-FFF2-40B4-BE49-F238E27FC236}">
                  <a16:creationId xmlns:a16="http://schemas.microsoft.com/office/drawing/2014/main" xmlns="" id="{9F261F25-391E-4495-9F8C-317D9B8B7421}"/>
                </a:ext>
              </a:extLst>
            </p:cNvPr>
            <p:cNvSpPr>
              <a:spLocks/>
            </p:cNvSpPr>
            <p:nvPr userDrawn="1"/>
          </p:nvSpPr>
          <p:spPr bwMode="auto">
            <a:xfrm>
              <a:off x="2731193" y="2"/>
              <a:ext cx="4206981" cy="6857999"/>
            </a:xfrm>
            <a:custGeom>
              <a:avLst/>
              <a:gdLst>
                <a:gd name="connsiteX0" fmla="*/ 2134482 w 4206981"/>
                <a:gd name="connsiteY0" fmla="*/ 0 h 6857999"/>
                <a:gd name="connsiteX1" fmla="*/ 2565507 w 4206981"/>
                <a:gd name="connsiteY1" fmla="*/ 0 h 6857999"/>
                <a:gd name="connsiteX2" fmla="*/ 2607190 w 4206981"/>
                <a:gd name="connsiteY2" fmla="*/ 29852 h 6857999"/>
                <a:gd name="connsiteX3" fmla="*/ 4206859 w 4206981"/>
                <a:gd name="connsiteY3" fmla="*/ 2889873 h 6857999"/>
                <a:gd name="connsiteX4" fmla="*/ 364395 w 4206981"/>
                <a:gd name="connsiteY4" fmla="*/ 6830388 h 6857999"/>
                <a:gd name="connsiteX5" fmla="*/ 280110 w 4206981"/>
                <a:gd name="connsiteY5" fmla="*/ 6857999 h 6857999"/>
                <a:gd name="connsiteX6" fmla="*/ 0 w 4206981"/>
                <a:gd name="connsiteY6" fmla="*/ 6857999 h 6857999"/>
                <a:gd name="connsiteX7" fmla="*/ 67164 w 4206981"/>
                <a:gd name="connsiteY7" fmla="*/ 6831728 h 6857999"/>
                <a:gd name="connsiteX8" fmla="*/ 3516140 w 4206981"/>
                <a:gd name="connsiteY8" fmla="*/ 2908934 h 6857999"/>
                <a:gd name="connsiteX9" fmla="*/ 2319762 w 4206981"/>
                <a:gd name="connsiteY9" fmla="*/ 163793 h 6857999"/>
                <a:gd name="connsiteX10" fmla="*/ 2134482 w 4206981"/>
                <a:gd name="connsiteY10"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981" h="6857999">
                  <a:moveTo>
                    <a:pt x="2134482" y="0"/>
                  </a:moveTo>
                  <a:lnTo>
                    <a:pt x="2565507" y="0"/>
                  </a:lnTo>
                  <a:lnTo>
                    <a:pt x="2607190" y="29852"/>
                  </a:lnTo>
                  <a:cubicBezTo>
                    <a:pt x="3525928" y="721020"/>
                    <a:pt x="4217577" y="1658697"/>
                    <a:pt x="4206859" y="2889873"/>
                  </a:cubicBezTo>
                  <a:cubicBezTo>
                    <a:pt x="4186902" y="5047419"/>
                    <a:pt x="2074272" y="6248861"/>
                    <a:pt x="364395" y="6830388"/>
                  </a:cubicBezTo>
                  <a:lnTo>
                    <a:pt x="280110" y="6857999"/>
                  </a:lnTo>
                  <a:lnTo>
                    <a:pt x="0" y="6857999"/>
                  </a:lnTo>
                  <a:lnTo>
                    <a:pt x="67164" y="6831728"/>
                  </a:lnTo>
                  <a:cubicBezTo>
                    <a:pt x="1611971" y="6205232"/>
                    <a:pt x="3504906" y="4917315"/>
                    <a:pt x="3516140" y="2908934"/>
                  </a:cubicBezTo>
                  <a:cubicBezTo>
                    <a:pt x="3522095" y="1708731"/>
                    <a:pt x="3017034" y="819374"/>
                    <a:pt x="2319762" y="163793"/>
                  </a:cubicBezTo>
                  <a:lnTo>
                    <a:pt x="2134482"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rtl="0"/>
              <a:endParaRPr lang="en-US"/>
            </a:p>
          </p:txBody>
        </p:sp>
        <p:sp>
          <p:nvSpPr>
            <p:cNvPr id="22" name="צורה חופשית: צורה 21">
              <a:extLst>
                <a:ext uri="{FF2B5EF4-FFF2-40B4-BE49-F238E27FC236}">
                  <a16:creationId xmlns:a16="http://schemas.microsoft.com/office/drawing/2014/main" xmlns="" id="{703373F4-4545-463C-90D2-59838D91260E}"/>
                </a:ext>
              </a:extLst>
            </p:cNvPr>
            <p:cNvSpPr>
              <a:spLocks/>
            </p:cNvSpPr>
            <p:nvPr userDrawn="1"/>
          </p:nvSpPr>
          <p:spPr bwMode="auto">
            <a:xfrm>
              <a:off x="3885728" y="1"/>
              <a:ext cx="4093156" cy="6857999"/>
            </a:xfrm>
            <a:custGeom>
              <a:avLst/>
              <a:gdLst>
                <a:gd name="connsiteX0" fmla="*/ 1916065 w 4093156"/>
                <a:gd name="connsiteY0" fmla="*/ 0 h 6857999"/>
                <a:gd name="connsiteX1" fmla="*/ 2481932 w 4093156"/>
                <a:gd name="connsiteY1" fmla="*/ 0 h 6857999"/>
                <a:gd name="connsiteX2" fmla="*/ 2637513 w 4093156"/>
                <a:gd name="connsiteY2" fmla="*/ 119981 h 6857999"/>
                <a:gd name="connsiteX3" fmla="*/ 4093021 w 4093156"/>
                <a:gd name="connsiteY3" fmla="*/ 2889873 h 6857999"/>
                <a:gd name="connsiteX4" fmla="*/ 424957 w 4093156"/>
                <a:gd name="connsiteY4" fmla="*/ 6820408 h 6857999"/>
                <a:gd name="connsiteX5" fmla="*/ 312696 w 4093156"/>
                <a:gd name="connsiteY5" fmla="*/ 6857999 h 6857999"/>
                <a:gd name="connsiteX6" fmla="*/ 0 w 4093156"/>
                <a:gd name="connsiteY6" fmla="*/ 6857999 h 6857999"/>
                <a:gd name="connsiteX7" fmla="*/ 37473 w 4093156"/>
                <a:gd name="connsiteY7" fmla="*/ 6843451 h 6857999"/>
                <a:gd name="connsiteX8" fmla="*/ 3414182 w 4093156"/>
                <a:gd name="connsiteY8" fmla="*/ 2923229 h 6857999"/>
                <a:gd name="connsiteX9" fmla="*/ 1931972 w 4093156"/>
                <a:gd name="connsiteY9" fmla="*/ 12867 h 6857999"/>
                <a:gd name="connsiteX10" fmla="*/ 1916065 w 4093156"/>
                <a:gd name="connsiteY10"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3156" h="6857999">
                  <a:moveTo>
                    <a:pt x="1916065" y="0"/>
                  </a:moveTo>
                  <a:lnTo>
                    <a:pt x="2481932" y="0"/>
                  </a:lnTo>
                  <a:lnTo>
                    <a:pt x="2637513" y="119981"/>
                  </a:lnTo>
                  <a:cubicBezTo>
                    <a:pt x="3461823" y="790118"/>
                    <a:pt x="4082377" y="1693319"/>
                    <a:pt x="4093021" y="2889873"/>
                  </a:cubicBezTo>
                  <a:cubicBezTo>
                    <a:pt x="4112374" y="5087764"/>
                    <a:pt x="2050364" y="6254462"/>
                    <a:pt x="424957" y="6820408"/>
                  </a:cubicBezTo>
                  <a:lnTo>
                    <a:pt x="312696" y="6857999"/>
                  </a:lnTo>
                  <a:lnTo>
                    <a:pt x="0" y="6857999"/>
                  </a:lnTo>
                  <a:lnTo>
                    <a:pt x="37473" y="6843451"/>
                  </a:lnTo>
                  <a:cubicBezTo>
                    <a:pt x="1492772" y="6258553"/>
                    <a:pt x="3443881" y="5043389"/>
                    <a:pt x="3414182" y="2923229"/>
                  </a:cubicBezTo>
                  <a:cubicBezTo>
                    <a:pt x="3397211" y="1658102"/>
                    <a:pt x="2750863" y="707246"/>
                    <a:pt x="1931972" y="12867"/>
                  </a:cubicBezTo>
                  <a:lnTo>
                    <a:pt x="1916065" y="0"/>
                  </a:lnTo>
                  <a:close/>
                </a:path>
              </a:pathLst>
            </a:custGeom>
            <a:solidFill>
              <a:srgbClr val="E1F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rtl="0"/>
              <a:endParaRPr lang="en-US"/>
            </a:p>
          </p:txBody>
        </p:sp>
        <p:sp>
          <p:nvSpPr>
            <p:cNvPr id="23" name="צורה חופשית: צורה 22">
              <a:extLst>
                <a:ext uri="{FF2B5EF4-FFF2-40B4-BE49-F238E27FC236}">
                  <a16:creationId xmlns:a16="http://schemas.microsoft.com/office/drawing/2014/main" xmlns="" id="{590407C2-26F7-45D5-BE31-B110BBC52073}"/>
                </a:ext>
              </a:extLst>
            </p:cNvPr>
            <p:cNvSpPr>
              <a:spLocks/>
            </p:cNvSpPr>
            <p:nvPr userDrawn="1"/>
          </p:nvSpPr>
          <p:spPr bwMode="auto">
            <a:xfrm>
              <a:off x="7973203" y="1"/>
              <a:ext cx="2425707" cy="2659585"/>
            </a:xfrm>
            <a:custGeom>
              <a:avLst/>
              <a:gdLst>
                <a:gd name="connsiteX0" fmla="*/ 0 w 2425707"/>
                <a:gd name="connsiteY0" fmla="*/ 0 h 2659585"/>
                <a:gd name="connsiteX1" fmla="*/ 544789 w 2425707"/>
                <a:gd name="connsiteY1" fmla="*/ 0 h 2659585"/>
                <a:gd name="connsiteX2" fmla="*/ 617562 w 2425707"/>
                <a:gd name="connsiteY2" fmla="*/ 48632 h 2659585"/>
                <a:gd name="connsiteX3" fmla="*/ 2425707 w 2425707"/>
                <a:gd name="connsiteY3" fmla="*/ 2659585 h 2659585"/>
                <a:gd name="connsiteX4" fmla="*/ 1558654 w 2425707"/>
                <a:gd name="connsiteY4" fmla="*/ 2659585 h 2659585"/>
                <a:gd name="connsiteX5" fmla="*/ 140026 w 2425707"/>
                <a:gd name="connsiteY5" fmla="*/ 105783 h 2659585"/>
                <a:gd name="connsiteX6" fmla="*/ 0 w 2425707"/>
                <a:gd name="connsiteY6" fmla="*/ 0 h 265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5707" h="2659585">
                  <a:moveTo>
                    <a:pt x="0" y="0"/>
                  </a:moveTo>
                  <a:lnTo>
                    <a:pt x="544789" y="0"/>
                  </a:lnTo>
                  <a:lnTo>
                    <a:pt x="617562" y="48632"/>
                  </a:lnTo>
                  <a:cubicBezTo>
                    <a:pt x="1525571" y="684578"/>
                    <a:pt x="2263581" y="1537343"/>
                    <a:pt x="2425707" y="2659585"/>
                  </a:cubicBezTo>
                  <a:lnTo>
                    <a:pt x="1558654" y="2659585"/>
                  </a:lnTo>
                  <a:cubicBezTo>
                    <a:pt x="1555379" y="1581578"/>
                    <a:pt x="942724" y="742636"/>
                    <a:pt x="140026" y="105783"/>
                  </a:cubicBezTo>
                  <a:lnTo>
                    <a:pt x="0" y="0"/>
                  </a:lnTo>
                  <a:close/>
                </a:path>
              </a:pathLst>
            </a:custGeom>
            <a:solidFill>
              <a:srgbClr val="E1F0FF"/>
            </a:solidFill>
            <a:ln>
              <a:noFill/>
            </a:ln>
          </p:spPr>
          <p:txBody>
            <a:bodyPr vert="horz" wrap="square" lIns="91440" tIns="45720" rIns="91440" bIns="45720" numCol="1" anchor="t" anchorCtr="0" compatLnSpc="1">
              <a:prstTxWarp prst="textNoShape">
                <a:avLst/>
              </a:prstTxWarp>
              <a:noAutofit/>
            </a:bodyPr>
            <a:lstStyle/>
            <a:p>
              <a:pPr rtl="0"/>
              <a:endParaRPr lang="en-US"/>
            </a:p>
          </p:txBody>
        </p:sp>
      </p:grpSp>
      <p:pic>
        <p:nvPicPr>
          <p:cNvPr id="13" name="תמונה 12">
            <a:extLst>
              <a:ext uri="{FF2B5EF4-FFF2-40B4-BE49-F238E27FC236}">
                <a16:creationId xmlns:a16="http://schemas.microsoft.com/office/drawing/2014/main" xmlns="" id="{C889F92E-54E5-4148-B838-023E4ACC68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09762" y="389003"/>
            <a:ext cx="3414056" cy="1400739"/>
          </a:xfrm>
          <a:prstGeom prst="rect">
            <a:avLst/>
          </a:prstGeom>
        </p:spPr>
      </p:pic>
      <p:sp>
        <p:nvSpPr>
          <p:cNvPr id="26" name="מציין מיקום טקסט 46">
            <a:extLst>
              <a:ext uri="{FF2B5EF4-FFF2-40B4-BE49-F238E27FC236}">
                <a16:creationId xmlns:a16="http://schemas.microsoft.com/office/drawing/2014/main" xmlns="" id="{E8764290-FB38-42DB-A451-B6028A7F4AA2}"/>
              </a:ext>
            </a:extLst>
          </p:cNvPr>
          <p:cNvSpPr>
            <a:spLocks noGrp="1"/>
          </p:cNvSpPr>
          <p:nvPr>
            <p:ph type="body" sz="quarter" idx="16" hasCustomPrompt="1"/>
          </p:nvPr>
        </p:nvSpPr>
        <p:spPr>
          <a:xfrm>
            <a:off x="5047315" y="5945551"/>
            <a:ext cx="2037913" cy="360000"/>
          </a:xfrm>
        </p:spPr>
        <p:txBody>
          <a:bodyPr>
            <a:noAutofit/>
          </a:bodyPr>
          <a:lstStyle>
            <a:lvl1pPr algn="ctr">
              <a:spcBef>
                <a:spcPts val="0"/>
              </a:spcBef>
              <a:defRPr sz="2000" b="0">
                <a:solidFill>
                  <a:schemeClr val="tx1"/>
                </a:solidFill>
                <a:latin typeface="+mn-lt"/>
              </a:defRPr>
            </a:lvl1pPr>
          </a:lstStyle>
          <a:p>
            <a:pPr lvl="0"/>
            <a:r>
              <a:rPr lang="en-US" dirty="0"/>
              <a:t>Date</a:t>
            </a:r>
          </a:p>
        </p:txBody>
      </p:sp>
      <p:sp>
        <p:nvSpPr>
          <p:cNvPr id="30" name="כותרת 1">
            <a:extLst>
              <a:ext uri="{FF2B5EF4-FFF2-40B4-BE49-F238E27FC236}">
                <a16:creationId xmlns:a16="http://schemas.microsoft.com/office/drawing/2014/main" xmlns="" id="{9ABE937E-880A-485B-B24C-45CBD5961E90}"/>
              </a:ext>
            </a:extLst>
          </p:cNvPr>
          <p:cNvSpPr>
            <a:spLocks noGrp="1"/>
          </p:cNvSpPr>
          <p:nvPr>
            <p:ph type="ctrTitle" hasCustomPrompt="1"/>
          </p:nvPr>
        </p:nvSpPr>
        <p:spPr>
          <a:xfrm>
            <a:off x="566884" y="2947395"/>
            <a:ext cx="10998774" cy="1330920"/>
          </a:xfrm>
        </p:spPr>
        <p:txBody>
          <a:bodyPr>
            <a:noAutofit/>
          </a:bodyPr>
          <a:lstStyle>
            <a:lvl1pPr algn="ctr">
              <a:lnSpc>
                <a:spcPts val="4400"/>
              </a:lnSpc>
              <a:defRPr sz="4800" baseline="0">
                <a:solidFill>
                  <a:schemeClr val="accent1"/>
                </a:solidFill>
                <a:latin typeface="+mj-lt"/>
              </a:defRPr>
            </a:lvl1pPr>
          </a:lstStyle>
          <a:p>
            <a:r>
              <a:rPr lang="en-US" dirty="0"/>
              <a:t>Presentation title</a:t>
            </a:r>
          </a:p>
        </p:txBody>
      </p:sp>
      <p:sp>
        <p:nvSpPr>
          <p:cNvPr id="31" name="מציין מיקום טקסט 46">
            <a:extLst>
              <a:ext uri="{FF2B5EF4-FFF2-40B4-BE49-F238E27FC236}">
                <a16:creationId xmlns:a16="http://schemas.microsoft.com/office/drawing/2014/main" xmlns="" id="{DBBED7A2-FE66-4BAE-B1DF-AE0297E5DF36}"/>
              </a:ext>
            </a:extLst>
          </p:cNvPr>
          <p:cNvSpPr>
            <a:spLocks noGrp="1"/>
          </p:cNvSpPr>
          <p:nvPr>
            <p:ph type="body" sz="quarter" idx="13" hasCustomPrompt="1"/>
          </p:nvPr>
        </p:nvSpPr>
        <p:spPr>
          <a:xfrm>
            <a:off x="3688591" y="5071255"/>
            <a:ext cx="2880000" cy="325683"/>
          </a:xfrm>
        </p:spPr>
        <p:txBody>
          <a:bodyPr vert="horz" lIns="108878" tIns="54439" rIns="108878" bIns="54439" rtlCol="0">
            <a:noAutofit/>
          </a:bodyPr>
          <a:lstStyle>
            <a:lvl1pPr>
              <a:defRPr lang="en-US" sz="2000" b="1" dirty="0">
                <a:solidFill>
                  <a:schemeClr val="accent1"/>
                </a:solidFill>
                <a:latin typeface="+mn-lt"/>
              </a:defRPr>
            </a:lvl1pPr>
          </a:lstStyle>
          <a:p>
            <a:pPr lvl="0">
              <a:spcBef>
                <a:spcPts val="0"/>
              </a:spcBef>
            </a:pPr>
            <a:r>
              <a:rPr lang="en-US" dirty="0"/>
              <a:t>Name</a:t>
            </a:r>
          </a:p>
        </p:txBody>
      </p:sp>
      <p:sp>
        <p:nvSpPr>
          <p:cNvPr id="32" name="מציין מיקום טקסט 46">
            <a:extLst>
              <a:ext uri="{FF2B5EF4-FFF2-40B4-BE49-F238E27FC236}">
                <a16:creationId xmlns:a16="http://schemas.microsoft.com/office/drawing/2014/main" xmlns="" id="{04D61B56-6656-4B35-905A-D7A6DE36E9E8}"/>
              </a:ext>
            </a:extLst>
          </p:cNvPr>
          <p:cNvSpPr>
            <a:spLocks noGrp="1"/>
          </p:cNvSpPr>
          <p:nvPr>
            <p:ph type="body" sz="quarter" idx="17" hasCustomPrompt="1"/>
          </p:nvPr>
        </p:nvSpPr>
        <p:spPr>
          <a:xfrm>
            <a:off x="7222942" y="5071255"/>
            <a:ext cx="2880000" cy="325683"/>
          </a:xfrm>
        </p:spPr>
        <p:txBody>
          <a:bodyPr vert="horz" lIns="108878" tIns="54439" rIns="108878" bIns="54439" rtlCol="0">
            <a:noAutofit/>
          </a:bodyPr>
          <a:lstStyle>
            <a:lvl1pPr rtl="0">
              <a:defRPr lang="en-US" sz="2000" b="1" dirty="0">
                <a:solidFill>
                  <a:schemeClr val="accent1"/>
                </a:solidFill>
                <a:latin typeface="+mn-lt"/>
              </a:defRPr>
            </a:lvl1pPr>
          </a:lstStyle>
          <a:p>
            <a:pPr lvl="0">
              <a:spcBef>
                <a:spcPts val="0"/>
              </a:spcBef>
            </a:pPr>
            <a:r>
              <a:rPr lang="en-US" dirty="0"/>
              <a:t>Text</a:t>
            </a:r>
          </a:p>
        </p:txBody>
      </p:sp>
      <p:sp>
        <p:nvSpPr>
          <p:cNvPr id="33" name="TextBox 32">
            <a:extLst>
              <a:ext uri="{FF2B5EF4-FFF2-40B4-BE49-F238E27FC236}">
                <a16:creationId xmlns:a16="http://schemas.microsoft.com/office/drawing/2014/main" xmlns="" id="{23CA7211-2781-4CC7-A862-D01C14DA3256}"/>
              </a:ext>
            </a:extLst>
          </p:cNvPr>
          <p:cNvSpPr txBox="1"/>
          <p:nvPr userDrawn="1"/>
        </p:nvSpPr>
        <p:spPr>
          <a:xfrm>
            <a:off x="2041970" y="5082995"/>
            <a:ext cx="1646622"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Presented by:</a:t>
            </a:r>
          </a:p>
        </p:txBody>
      </p:sp>
      <p:sp>
        <p:nvSpPr>
          <p:cNvPr id="34" name="TextBox 33">
            <a:extLst>
              <a:ext uri="{FF2B5EF4-FFF2-40B4-BE49-F238E27FC236}">
                <a16:creationId xmlns:a16="http://schemas.microsoft.com/office/drawing/2014/main" xmlns="" id="{8239F56A-2FC9-4842-8E82-805A8A15B5D4}"/>
              </a:ext>
            </a:extLst>
          </p:cNvPr>
          <p:cNvSpPr txBox="1"/>
          <p:nvPr userDrawn="1"/>
        </p:nvSpPr>
        <p:spPr>
          <a:xfrm>
            <a:off x="6591952" y="5082995"/>
            <a:ext cx="681397" cy="400110"/>
          </a:xfrm>
          <a:prstGeom prst="rect">
            <a:avLst/>
          </a:prstGeom>
          <a:noFill/>
        </p:spPr>
        <p:txBody>
          <a:bodyPr wrap="square" rtlCol="0">
            <a:spAutoFit/>
          </a:bodyPr>
          <a:lstStyle/>
          <a:p>
            <a:r>
              <a:rPr lang="en-US" sz="2000" b="0" kern="1200" baseline="0" dirty="0">
                <a:solidFill>
                  <a:schemeClr val="accent1"/>
                </a:solidFill>
                <a:latin typeface="+mn-lt"/>
                <a:ea typeface="+mn-ea"/>
                <a:cs typeface="Tahoma" panose="020B0604030504040204" pitchFamily="34" charset="0"/>
              </a:rPr>
              <a:t>For:</a:t>
            </a:r>
          </a:p>
        </p:txBody>
      </p:sp>
      <p:sp>
        <p:nvSpPr>
          <p:cNvPr id="15" name="TextBox 14">
            <a:extLst>
              <a:ext uri="{FF2B5EF4-FFF2-40B4-BE49-F238E27FC236}">
                <a16:creationId xmlns:a16="http://schemas.microsoft.com/office/drawing/2014/main" xmlns="" id="{E11BF6DE-1CF0-47CA-8CA6-04CD03AAF80C}"/>
              </a:ext>
            </a:extLst>
          </p:cNvPr>
          <p:cNvSpPr txBox="1"/>
          <p:nvPr userDrawn="1"/>
        </p:nvSpPr>
        <p:spPr>
          <a:xfrm>
            <a:off x="622779" y="6418428"/>
            <a:ext cx="2691921" cy="276999"/>
          </a:xfrm>
          <a:prstGeom prst="rect">
            <a:avLst/>
          </a:prstGeom>
          <a:noFill/>
        </p:spPr>
        <p:txBody>
          <a:bodyPr wrap="square" rtlCol="0">
            <a:spAutoFit/>
          </a:bodyPr>
          <a:lstStyle/>
          <a:p>
            <a:pPr lvl="0"/>
            <a:r>
              <a:rPr lang="en-US" sz="1200" dirty="0">
                <a:solidFill>
                  <a:schemeClr val="bg1"/>
                </a:solidFill>
              </a:rPr>
              <a:t>© ETSI 2021 – All rights reserved</a:t>
            </a:r>
            <a:endParaRPr lang="he-IL" sz="1200" dirty="0">
              <a:solidFill>
                <a:schemeClr val="bg1"/>
              </a:solidFill>
            </a:endParaRPr>
          </a:p>
        </p:txBody>
      </p:sp>
    </p:spTree>
    <p:extLst>
      <p:ext uri="{BB962C8B-B14F-4D97-AF65-F5344CB8AC3E}">
        <p14:creationId xmlns:p14="http://schemas.microsoft.com/office/powerpoint/2010/main" val="4255038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bg2"/>
        </a:solidFill>
        <a:effectLst/>
      </p:bgPr>
    </p:bg>
    <p:spTree>
      <p:nvGrpSpPr>
        <p:cNvPr id="1" name=""/>
        <p:cNvGrpSpPr/>
        <p:nvPr/>
      </p:nvGrpSpPr>
      <p:grpSpPr>
        <a:xfrm>
          <a:off x="0" y="0"/>
          <a:ext cx="0" cy="0"/>
          <a:chOff x="0" y="0"/>
          <a:chExt cx="0" cy="0"/>
        </a:xfrm>
      </p:grpSpPr>
      <p:pic>
        <p:nvPicPr>
          <p:cNvPr id="11" name="תמונה 10">
            <a:extLst>
              <a:ext uri="{FF2B5EF4-FFF2-40B4-BE49-F238E27FC236}">
                <a16:creationId xmlns:a16="http://schemas.microsoft.com/office/drawing/2014/main" xmlns="" id="{41ED0645-EEA7-4500-A273-D7D147FF9B7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4762558"/>
            <a:ext cx="12192000" cy="1741077"/>
          </a:xfrm>
          <a:prstGeom prst="rect">
            <a:avLst/>
          </a:prstGeom>
        </p:spPr>
      </p:pic>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59" y="274702"/>
            <a:ext cx="8904188"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0"/>
            <a:ext cx="8904190" cy="4040687"/>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45" name="תמונה 44">
            <a:extLst>
              <a:ext uri="{FF2B5EF4-FFF2-40B4-BE49-F238E27FC236}">
                <a16:creationId xmlns:a16="http://schemas.microsoft.com/office/drawing/2014/main" xmlns="" id="{4522AFBD-9A9E-4F45-B8FE-CE5FB2376C0B}"/>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3" name="Footer Placeholder 3">
            <a:extLst>
              <a:ext uri="{FF2B5EF4-FFF2-40B4-BE49-F238E27FC236}">
                <a16:creationId xmlns:a16="http://schemas.microsoft.com/office/drawing/2014/main" xmlns="" id="{26445544-3A41-40EE-90C9-7278D1A41F38}"/>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2" name="מציין מיקום של כותרת תחתונה 4">
            <a:extLst>
              <a:ext uri="{FF2B5EF4-FFF2-40B4-BE49-F238E27FC236}">
                <a16:creationId xmlns:a16="http://schemas.microsoft.com/office/drawing/2014/main" xmlns="" id="{FC31B947-751B-4A09-BE8E-F3985E927E30}"/>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Tree>
    <p:extLst>
      <p:ext uri="{BB962C8B-B14F-4D97-AF65-F5344CB8AC3E}">
        <p14:creationId xmlns:p14="http://schemas.microsoft.com/office/powerpoint/2010/main" val="4292466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cxnSp>
        <p:nvCxnSpPr>
          <p:cNvPr id="10" name="מחבר ישר 9">
            <a:extLst>
              <a:ext uri="{FF2B5EF4-FFF2-40B4-BE49-F238E27FC236}">
                <a16:creationId xmlns:a16="http://schemas.microsoft.com/office/drawing/2014/main" xmlns="" id="{F2461A2C-52BF-4F6E-AC6D-0086E64568D6}"/>
              </a:ext>
            </a:extLst>
          </p:cNvPr>
          <p:cNvCxnSpPr/>
          <p:nvPr userDrawn="1"/>
        </p:nvCxnSpPr>
        <p:spPr>
          <a:xfrm>
            <a:off x="609758" y="1140812"/>
            <a:ext cx="1158224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מציין מיקום של כותרת 1">
            <a:extLst>
              <a:ext uri="{FF2B5EF4-FFF2-40B4-BE49-F238E27FC236}">
                <a16:creationId xmlns:a16="http://schemas.microsoft.com/office/drawing/2014/main" xmlns="" id="{EA62C280-1267-4CDA-A4BE-BD0F68AECDA9}"/>
              </a:ext>
            </a:extLst>
          </p:cNvPr>
          <p:cNvSpPr>
            <a:spLocks noGrp="1"/>
          </p:cNvSpPr>
          <p:nvPr>
            <p:ph type="title" hasCustomPrompt="1"/>
          </p:nvPr>
        </p:nvSpPr>
        <p:spPr>
          <a:xfrm>
            <a:off x="609759" y="274702"/>
            <a:ext cx="9525657" cy="866110"/>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xmlns="" id="{7348B2B8-4808-4ED7-8666-99CDB2003C22}"/>
              </a:ext>
            </a:extLst>
          </p:cNvPr>
          <p:cNvSpPr>
            <a:spLocks noGrp="1"/>
          </p:cNvSpPr>
          <p:nvPr>
            <p:ph sz="quarter" idx="10" hasCustomPrompt="1"/>
          </p:nvPr>
        </p:nvSpPr>
        <p:spPr>
          <a:xfrm>
            <a:off x="609758" y="1600571"/>
            <a:ext cx="11225625"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pic>
        <p:nvPicPr>
          <p:cNvPr id="8" name="תמונה 7">
            <a:extLst>
              <a:ext uri="{FF2B5EF4-FFF2-40B4-BE49-F238E27FC236}">
                <a16:creationId xmlns:a16="http://schemas.microsoft.com/office/drawing/2014/main" xmlns="" id="{D9A40441-B7FA-4C56-A9F6-81667400FCC7}"/>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0345890" y="354365"/>
            <a:ext cx="1512000" cy="483835"/>
          </a:xfrm>
          <a:prstGeom prst="rect">
            <a:avLst/>
          </a:prstGeom>
        </p:spPr>
      </p:pic>
      <p:sp>
        <p:nvSpPr>
          <p:cNvPr id="13" name="TextBox 12">
            <a:extLst>
              <a:ext uri="{FF2B5EF4-FFF2-40B4-BE49-F238E27FC236}">
                <a16:creationId xmlns:a16="http://schemas.microsoft.com/office/drawing/2014/main" xmlns="" id="{EAB85ED7-A3EC-4840-B6B7-F3AAEA6A7EC6}"/>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
        <p:nvSpPr>
          <p:cNvPr id="14" name="Footer Placeholder 3">
            <a:extLst>
              <a:ext uri="{FF2B5EF4-FFF2-40B4-BE49-F238E27FC236}">
                <a16:creationId xmlns:a16="http://schemas.microsoft.com/office/drawing/2014/main" xmlns="" id="{65198F5C-2171-4B1F-A434-2CDEB837F2F1}"/>
              </a:ext>
            </a:extLst>
          </p:cNvPr>
          <p:cNvSpPr txBox="1">
            <a:spLocks/>
          </p:cNvSpPr>
          <p:nvPr userDrawn="1"/>
        </p:nvSpPr>
        <p:spPr>
          <a:xfrm>
            <a:off x="11205491" y="6387771"/>
            <a:ext cx="629893" cy="365125"/>
          </a:xfrm>
          <a:prstGeom prst="rect">
            <a:avLst/>
          </a:prstGeom>
        </p:spPr>
        <p:txBody>
          <a:bodyPr vert="horz" lIns="0" tIns="45720" rIns="91440" bIns="45720" rtlCol="0" anchor="ctr"/>
          <a:lstStyle>
            <a:defPPr>
              <a:defRPr lang="en-US"/>
            </a:defPPr>
            <a:lvl1pPr marL="0" algn="l" defTabSz="914400" rtl="0" eaLnBrk="1" latinLnBrk="0" hangingPunct="1">
              <a:defRPr lang="en-US" sz="700" kern="1200" smtClean="0">
                <a:solidFill>
                  <a:srgbClr val="A6AACA"/>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B8C81157-9992-4BD3-B8A9-14B1E5882052}" type="slidenum">
              <a:rPr lang="en-US" sz="1400" baseline="0" smtClean="0">
                <a:solidFill>
                  <a:schemeClr val="tx1"/>
                </a:solidFill>
                <a:latin typeface="Calibri" panose="020F0502020204030204" pitchFamily="34" charset="0"/>
                <a:cs typeface="Calibri" panose="020F0502020204030204" pitchFamily="34" charset="0"/>
              </a:rPr>
              <a:pPr algn="r"/>
              <a:t>‹#›</a:t>
            </a:fld>
            <a:endParaRPr lang="en-US" sz="1400" baseline="0" dirty="0">
              <a:solidFill>
                <a:schemeClr val="tx1"/>
              </a:solidFill>
              <a:latin typeface="Calibri" panose="020F0502020204030204" pitchFamily="34" charset="0"/>
              <a:cs typeface="Calibri" panose="020F0502020204030204" pitchFamily="34" charset="0"/>
            </a:endParaRPr>
          </a:p>
        </p:txBody>
      </p:sp>
      <p:sp>
        <p:nvSpPr>
          <p:cNvPr id="11" name="מציין מיקום של כותרת תחתונה 4">
            <a:extLst>
              <a:ext uri="{FF2B5EF4-FFF2-40B4-BE49-F238E27FC236}">
                <a16:creationId xmlns:a16="http://schemas.microsoft.com/office/drawing/2014/main" xmlns="" id="{8052D5F3-C0B9-4514-B7A2-549305CDD45E}"/>
              </a:ext>
            </a:extLst>
          </p:cNvPr>
          <p:cNvSpPr>
            <a:spLocks noGrp="1"/>
          </p:cNvSpPr>
          <p:nvPr>
            <p:ph type="ftr" sz="quarter" idx="3"/>
          </p:nvPr>
        </p:nvSpPr>
        <p:spPr>
          <a:xfrm>
            <a:off x="4038600" y="6388995"/>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Tree>
    <p:extLst>
      <p:ext uri="{BB962C8B-B14F-4D97-AF65-F5344CB8AC3E}">
        <p14:creationId xmlns:p14="http://schemas.microsoft.com/office/powerpoint/2010/main" val="2646745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37" Type="http://schemas.openxmlformats.org/officeDocument/2006/relationships/image" Target="../media/image6.emf"/><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theme" Target="../theme/theme2.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slideLayout" Target="../slideLayouts/slideLayout40.xml"/><Relationship Id="rId8" Type="http://schemas.openxmlformats.org/officeDocument/2006/relationships/slideLayout" Target="../slideLayouts/slideLayout13.xml"/><Relationship Id="rId3"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969" y="6454145"/>
            <a:ext cx="941302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l">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17083"/>
            <a:ext cx="9238598" cy="19543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00" b="1" kern="1200" dirty="0">
                <a:solidFill>
                  <a:schemeClr val="tx1"/>
                </a:solidFill>
                <a:effectLst/>
                <a:latin typeface="Arial" panose="020B0604020202020204" pitchFamily="34" charset="0"/>
                <a:ea typeface="+mn-ea"/>
                <a:cs typeface="Arial" panose="020B0604020202020204" pitchFamily="34" charset="0"/>
              </a:rPr>
              <a:t>  Welcome to the exciting world of 3GPP SA5 – ETSI/3GPP Webinar 28 October 2021</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 id="2147483977" r:id="rId5"/>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מציין מיקום של כותרת 1">
            <a:extLst>
              <a:ext uri="{FF2B5EF4-FFF2-40B4-BE49-F238E27FC236}">
                <a16:creationId xmlns:a16="http://schemas.microsoft.com/office/drawing/2014/main" xmlns="" id="{2CFED113-5DDD-4FFD-8CCB-BC6D24C55D09}"/>
              </a:ext>
            </a:extLst>
          </p:cNvPr>
          <p:cNvSpPr>
            <a:spLocks noGrp="1"/>
          </p:cNvSpPr>
          <p:nvPr>
            <p:ph type="title"/>
          </p:nvPr>
        </p:nvSpPr>
        <p:spPr>
          <a:xfrm>
            <a:off x="609759" y="274702"/>
            <a:ext cx="9525657" cy="866110"/>
          </a:xfrm>
          <a:prstGeom prst="rect">
            <a:avLst/>
          </a:prstGeom>
        </p:spPr>
        <p:txBody>
          <a:bodyPr vert="horz" lIns="108878" tIns="54439" rIns="108878" bIns="54439" rtlCol="0" anchor="b">
            <a:noAutofit/>
          </a:bodyPr>
          <a:lstStyle/>
          <a:p>
            <a:r>
              <a:rPr lang="en-US" dirty="0"/>
              <a:t>Click to edit headline style</a:t>
            </a:r>
          </a:p>
        </p:txBody>
      </p:sp>
      <p:sp>
        <p:nvSpPr>
          <p:cNvPr id="24" name="מציין מיקום טקסט 2">
            <a:extLst>
              <a:ext uri="{FF2B5EF4-FFF2-40B4-BE49-F238E27FC236}">
                <a16:creationId xmlns:a16="http://schemas.microsoft.com/office/drawing/2014/main" xmlns="" id="{C17FB1B4-EC1B-4F1E-A23B-7FB39219B1FF}"/>
              </a:ext>
            </a:extLst>
          </p:cNvPr>
          <p:cNvSpPr>
            <a:spLocks noGrp="1"/>
          </p:cNvSpPr>
          <p:nvPr>
            <p:ph type="body" idx="1"/>
          </p:nvPr>
        </p:nvSpPr>
        <p:spPr>
          <a:xfrm>
            <a:off x="609759" y="1600571"/>
            <a:ext cx="11225625" cy="4527011"/>
          </a:xfrm>
          <a:prstGeom prst="rect">
            <a:avLst/>
          </a:prstGeom>
        </p:spPr>
        <p:txBody>
          <a:bodyPr vert="horz" lIns="108878" tIns="54439" rIns="108878" bIns="54439" rtlCol="0">
            <a:noAutofit/>
          </a:bodyPr>
          <a:lstStyle/>
          <a:p>
            <a:pPr lvl="0"/>
            <a:r>
              <a:rPr lang="en-US" dirty="0"/>
              <a:t>First Level Text</a:t>
            </a:r>
            <a:endParaRPr lang="he-IL" dirty="0"/>
          </a:p>
          <a:p>
            <a:pPr lvl="1"/>
            <a:r>
              <a:rPr lang="en-US" dirty="0"/>
              <a:t>First Level Bullet</a:t>
            </a:r>
            <a:endParaRPr lang="he-IL" dirty="0"/>
          </a:p>
          <a:p>
            <a:pPr lvl="2"/>
            <a:r>
              <a:rPr lang="en-US" dirty="0"/>
              <a:t>Second Level Bullet</a:t>
            </a:r>
          </a:p>
          <a:p>
            <a:pPr lvl="3"/>
            <a:r>
              <a:rPr lang="en-US" dirty="0"/>
              <a:t>Third Level Number</a:t>
            </a:r>
            <a:endParaRPr lang="he-IL" dirty="0"/>
          </a:p>
          <a:p>
            <a:pPr lvl="4"/>
            <a:r>
              <a:rPr lang="en-US" dirty="0"/>
              <a:t>First Level Number</a:t>
            </a:r>
          </a:p>
          <a:p>
            <a:pPr lvl="5"/>
            <a:r>
              <a:rPr lang="en-US" dirty="0"/>
              <a:t>Second Level Number</a:t>
            </a:r>
          </a:p>
          <a:p>
            <a:pPr lvl="6"/>
            <a:r>
              <a:rPr lang="en-US" dirty="0"/>
              <a:t>Third Level Number</a:t>
            </a:r>
          </a:p>
          <a:p>
            <a:pPr lvl="7"/>
            <a:r>
              <a:rPr lang="en-US" dirty="0"/>
              <a:t>Note</a:t>
            </a:r>
          </a:p>
        </p:txBody>
      </p:sp>
      <p:sp>
        <p:nvSpPr>
          <p:cNvPr id="4" name="TextBox 3">
            <a:extLst>
              <a:ext uri="{FF2B5EF4-FFF2-40B4-BE49-F238E27FC236}">
                <a16:creationId xmlns:a16="http://schemas.microsoft.com/office/drawing/2014/main" xmlns="" id="{5AFC4F03-8520-44B6-80C3-C14D4D22ADE4}"/>
              </a:ext>
            </a:extLst>
          </p:cNvPr>
          <p:cNvSpPr txBox="1"/>
          <p:nvPr userDrawn="1"/>
        </p:nvSpPr>
        <p:spPr>
          <a:xfrm>
            <a:off x="622779" y="6418428"/>
            <a:ext cx="2691921" cy="307777"/>
          </a:xfrm>
          <a:prstGeom prst="rect">
            <a:avLst/>
          </a:prstGeom>
          <a:noFill/>
        </p:spPr>
        <p:txBody>
          <a:bodyPr wrap="square" rtlCol="0">
            <a:spAutoFit/>
          </a:bodyPr>
          <a:lstStyle/>
          <a:p>
            <a:pPr lvl="0"/>
            <a:r>
              <a:rPr lang="en-US" sz="1400" dirty="0">
                <a:solidFill>
                  <a:schemeClr val="bg1"/>
                </a:solidFill>
              </a:rPr>
              <a:t>© ETSI 2021 – All rights reserved</a:t>
            </a:r>
            <a:endParaRPr lang="he-IL" sz="1400" dirty="0">
              <a:solidFill>
                <a:schemeClr val="bg1"/>
              </a:solidFill>
            </a:endParaRPr>
          </a:p>
        </p:txBody>
      </p:sp>
    </p:spTree>
    <p:extLst>
      <p:ext uri="{BB962C8B-B14F-4D97-AF65-F5344CB8AC3E}">
        <p14:creationId xmlns:p14="http://schemas.microsoft.com/office/powerpoint/2010/main" val="219855884"/>
      </p:ext>
    </p:extLst>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 id="2147483955" r:id="rId14"/>
    <p:sldLayoutId id="2147483956" r:id="rId15"/>
    <p:sldLayoutId id="2147483957" r:id="rId16"/>
    <p:sldLayoutId id="2147483958" r:id="rId17"/>
    <p:sldLayoutId id="2147483959" r:id="rId18"/>
    <p:sldLayoutId id="2147483960" r:id="rId19"/>
    <p:sldLayoutId id="2147483961" r:id="rId20"/>
    <p:sldLayoutId id="2147483962" r:id="rId21"/>
    <p:sldLayoutId id="2147483963" r:id="rId22"/>
    <p:sldLayoutId id="2147483964" r:id="rId23"/>
    <p:sldLayoutId id="2147483965" r:id="rId24"/>
    <p:sldLayoutId id="2147483966" r:id="rId25"/>
    <p:sldLayoutId id="2147483967" r:id="rId26"/>
    <p:sldLayoutId id="2147483968" r:id="rId27"/>
    <p:sldLayoutId id="2147483969" r:id="rId28"/>
    <p:sldLayoutId id="2147483970" r:id="rId29"/>
    <p:sldLayoutId id="2147483971" r:id="rId30"/>
    <p:sldLayoutId id="2147483972" r:id="rId31"/>
    <p:sldLayoutId id="2147483973" r:id="rId32"/>
    <p:sldLayoutId id="2147483974" r:id="rId33"/>
    <p:sldLayoutId id="2147483975" r:id="rId34"/>
    <p:sldLayoutId id="2147483976" r:id="rId35"/>
  </p:sldLayoutIdLst>
  <p:hf hdr="0" dt="0"/>
  <p:txStyles>
    <p:titleStyle>
      <a:lvl1pPr algn="l" defTabSz="914400" rtl="0" eaLnBrk="1" latinLnBrk="0" hangingPunct="1">
        <a:lnSpc>
          <a:spcPts val="3000"/>
        </a:lnSpc>
        <a:spcBef>
          <a:spcPct val="0"/>
        </a:spcBef>
        <a:buNone/>
        <a:defRPr sz="3000" b="0" kern="1200" baseline="0">
          <a:solidFill>
            <a:schemeClr val="accent1"/>
          </a:solidFill>
          <a:latin typeface="+mn-lt"/>
          <a:ea typeface="+mj-ea"/>
          <a:cs typeface="Tahoma" panose="020B0604030504040204" pitchFamily="34" charset="0"/>
        </a:defRPr>
      </a:lvl1pPr>
    </p:titleStyle>
    <p:bodyStyle>
      <a:lvl1pPr marL="0" indent="0" algn="l" defTabSz="914400" rtl="0" eaLnBrk="1" latinLnBrk="0" hangingPunct="1">
        <a:lnSpc>
          <a:spcPct val="100000"/>
        </a:lnSpc>
        <a:spcBef>
          <a:spcPts val="1800"/>
        </a:spcBef>
        <a:buFont typeface="Wingdings" panose="05000000000000000000" pitchFamily="2" charset="2"/>
        <a:buNone/>
        <a:defRPr sz="2400" kern="1200" baseline="0">
          <a:solidFill>
            <a:schemeClr val="tx1"/>
          </a:solidFill>
          <a:latin typeface="+mn-lt"/>
          <a:ea typeface="+mn-ea"/>
          <a:cs typeface="Tahoma" panose="020B0604030504040204" pitchFamily="34" charset="0"/>
        </a:defRPr>
      </a:lvl1pPr>
      <a:lvl2pPr marL="360000" indent="-360000" algn="l" defTabSz="914400" rtl="0" eaLnBrk="1" latinLnBrk="0" hangingPunct="1">
        <a:lnSpc>
          <a:spcPct val="100000"/>
        </a:lnSpc>
        <a:spcBef>
          <a:spcPts val="1200"/>
        </a:spcBef>
        <a:buClr>
          <a:schemeClr val="accent3"/>
        </a:buClr>
        <a:buSzPct val="93000"/>
        <a:buFontTx/>
        <a:buBlip>
          <a:blip r:embed="rId37"/>
        </a:buBlip>
        <a:defRPr sz="2400" kern="1200" baseline="0">
          <a:solidFill>
            <a:schemeClr val="tx1"/>
          </a:solidFill>
          <a:latin typeface="+mj-lt"/>
          <a:ea typeface="+mn-ea"/>
          <a:cs typeface="Tahoma" panose="020B0604030504040204" pitchFamily="34" charset="0"/>
        </a:defRPr>
      </a:lvl2pPr>
      <a:lvl3pPr marL="720000" indent="-360000" algn="l" defTabSz="914400" rtl="0" eaLnBrk="1" latinLnBrk="0" hangingPunct="1">
        <a:lnSpc>
          <a:spcPct val="100000"/>
        </a:lnSpc>
        <a:spcBef>
          <a:spcPts val="600"/>
        </a:spcBef>
        <a:buClr>
          <a:schemeClr val="accent2"/>
        </a:buClr>
        <a:buSzPct val="93000"/>
        <a:buFontTx/>
        <a:buBlip>
          <a:blip r:embed="rId37"/>
        </a:buBlip>
        <a:defRPr sz="2000" kern="1200" baseline="0">
          <a:solidFill>
            <a:schemeClr val="tx1"/>
          </a:solidFill>
          <a:latin typeface="+mj-lt"/>
          <a:ea typeface="+mn-ea"/>
          <a:cs typeface="Tahoma" panose="020B0604030504040204" pitchFamily="34" charset="0"/>
        </a:defRPr>
      </a:lvl3pPr>
      <a:lvl4pPr marL="1008000" indent="-288000" algn="l" defTabSz="914400" rtl="0" eaLnBrk="1" latinLnBrk="0" hangingPunct="1">
        <a:lnSpc>
          <a:spcPct val="100000"/>
        </a:lnSpc>
        <a:spcBef>
          <a:spcPts val="400"/>
        </a:spcBef>
        <a:buClr>
          <a:schemeClr val="accent2"/>
        </a:buClr>
        <a:buSzPct val="93000"/>
        <a:buFontTx/>
        <a:buBlip>
          <a:blip r:embed="rId37"/>
        </a:buBlip>
        <a:defRPr sz="1800" kern="1200" baseline="0">
          <a:solidFill>
            <a:schemeClr val="tx1"/>
          </a:solidFill>
          <a:latin typeface="+mj-lt"/>
          <a:ea typeface="+mn-ea"/>
          <a:cs typeface="Tahoma" panose="020B0604030504040204" pitchFamily="34" charset="0"/>
        </a:defRPr>
      </a:lvl4pPr>
      <a:lvl5pPr marL="360000" indent="-360000" algn="l" defTabSz="914400" rtl="0" eaLnBrk="1" latinLnBrk="0" hangingPunct="1">
        <a:lnSpc>
          <a:spcPct val="100000"/>
        </a:lnSpc>
        <a:spcBef>
          <a:spcPts val="1200"/>
        </a:spcBef>
        <a:buClr>
          <a:schemeClr val="accent2"/>
        </a:buClr>
        <a:buFont typeface="+mj-lt"/>
        <a:buAutoNum type="arabicPeriod"/>
        <a:defRPr sz="2400" kern="1200" baseline="0">
          <a:solidFill>
            <a:schemeClr val="tx1"/>
          </a:solidFill>
          <a:latin typeface="+mj-lt"/>
          <a:ea typeface="+mn-ea"/>
          <a:cs typeface="Tahoma" panose="020B0604030504040204" pitchFamily="34" charset="0"/>
        </a:defRPr>
      </a:lvl5pPr>
      <a:lvl6pPr marL="720000" indent="-360000" algn="l" defTabSz="914400" rtl="0" eaLnBrk="1" latinLnBrk="0" hangingPunct="1">
        <a:lnSpc>
          <a:spcPct val="100000"/>
        </a:lnSpc>
        <a:spcBef>
          <a:spcPts val="600"/>
        </a:spcBef>
        <a:buClr>
          <a:schemeClr val="accent2"/>
        </a:buClr>
        <a:buFont typeface="+mj-lt"/>
        <a:buAutoNum type="arabicParenR"/>
        <a:defRPr sz="2000" kern="1200" baseline="0">
          <a:solidFill>
            <a:schemeClr val="tx1"/>
          </a:solidFill>
          <a:latin typeface="+mj-lt"/>
          <a:ea typeface="+mn-ea"/>
          <a:cs typeface="Tahoma" panose="020B0604030504040204" pitchFamily="34" charset="0"/>
        </a:defRPr>
      </a:lvl6pPr>
      <a:lvl7pPr marL="1008000" indent="-288000" algn="l" defTabSz="914400" rtl="0" eaLnBrk="1" latinLnBrk="0" hangingPunct="1">
        <a:lnSpc>
          <a:spcPct val="100000"/>
        </a:lnSpc>
        <a:spcBef>
          <a:spcPts val="400"/>
        </a:spcBef>
        <a:buClr>
          <a:schemeClr val="accent2"/>
        </a:buClr>
        <a:buFont typeface="+mj-lt"/>
        <a:buAutoNum type="alphaLcParenR"/>
        <a:defRPr sz="1800" kern="1200" baseline="0">
          <a:solidFill>
            <a:schemeClr val="tx1"/>
          </a:solidFill>
          <a:latin typeface="+mj-lt"/>
          <a:ea typeface="+mn-ea"/>
          <a:cs typeface="Tahoma" panose="020B0604030504040204" pitchFamily="34" charset="0"/>
        </a:defRPr>
      </a:lvl7pPr>
      <a:lvl8pPr marL="0" indent="0" algn="l" defTabSz="914400" rtl="0" eaLnBrk="1" latinLnBrk="0" hangingPunct="1">
        <a:lnSpc>
          <a:spcPct val="100000"/>
        </a:lnSpc>
        <a:spcBef>
          <a:spcPts val="600"/>
        </a:spcBef>
        <a:buFont typeface="Arial" panose="020B0604020202020204" pitchFamily="34" charset="0"/>
        <a:buNone/>
        <a:defRPr sz="1600" kern="1200" baseline="0">
          <a:solidFill>
            <a:schemeClr val="tx1"/>
          </a:solidFill>
          <a:latin typeface="+mj-lt"/>
          <a:ea typeface="+mn-ea"/>
          <a:cs typeface="Tahoma" panose="020B0604030504040204" pitchFamily="34" charset="0"/>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A4A3A4"/>
          </p15:clr>
        </p15:guide>
        <p15:guide id="2" orient="horz" pos="3960">
          <p15:clr>
            <a:srgbClr val="F26B43"/>
          </p15:clr>
        </p15:guide>
        <p15:guide id="3" orient="horz" pos="345">
          <p15:clr>
            <a:srgbClr val="F26B43"/>
          </p15:clr>
        </p15:guide>
        <p15:guide id="4" pos="336">
          <p15:clr>
            <a:srgbClr val="F26B43"/>
          </p15:clr>
        </p15:guide>
        <p15:guide id="5" pos="7334">
          <p15:clr>
            <a:srgbClr val="F26B43"/>
          </p15:clr>
        </p15:guide>
        <p15:guide id="6" orient="horz" pos="1192">
          <p15:clr>
            <a:srgbClr val="A4A3A4"/>
          </p15:clr>
        </p15:guide>
        <p15:guide id="7" orient="horz" pos="960">
          <p15:clr>
            <a:srgbClr val="A4A3A4"/>
          </p15:clr>
        </p15:guide>
        <p15:guide id="9" orient="horz" pos="1420">
          <p15:clr>
            <a:srgbClr val="A4A3A4"/>
          </p15:clr>
        </p15:guide>
        <p15:guide id="12" orient="horz" pos="2160">
          <p15:clr>
            <a:srgbClr val="A4A3A4"/>
          </p15:clr>
        </p15:guide>
        <p15:guide id="13" orient="horz" pos="632">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news-events/2210-advanced_5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5.jp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hyperlink" Target="https://forge.3gpp.org/rep/sa5" TargetMode="External"/><Relationship Id="rId2" Type="http://schemas.openxmlformats.org/officeDocument/2006/relationships/hyperlink" Target="https://www.3gpp.org/specifications/79-specification-numbering" TargetMode="Externa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jpeg"/><Relationship Id="rId4" Type="http://schemas.openxmlformats.org/officeDocument/2006/relationships/image" Target="../media/image59.png"/></Relationships>
</file>

<file path=ppt/slides/_rels/slide2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9.png"/><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8.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2.emf"/><Relationship Id="rId5" Type="http://schemas.openxmlformats.org/officeDocument/2006/relationships/package" Target="../embeddings/Microsoft_Visio_Drawing2222.vsdx"/><Relationship Id="rId4" Type="http://schemas.openxmlformats.org/officeDocument/2006/relationships/oleObject" Target="../embeddings/oleObject2.bin"/></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41.jpeg"/><Relationship Id="rId7"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hyperlink" Target="https://www.3gpp.org/about-3gpp/15-bodies-with-which-3gpp-has" TargetMode="External"/><Relationship Id="rId4" Type="http://schemas.openxmlformats.org/officeDocument/2006/relationships/image" Target="../media/image42.jpeg"/></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hyperlink" Target="mailto:info@3gpp.org" TargetMode="External"/><Relationship Id="rId7" Type="http://schemas.openxmlformats.org/officeDocument/2006/relationships/image" Target="../media/image2.jpeg"/><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png"/><Relationship Id="rId4" Type="http://schemas.openxmlformats.org/officeDocument/2006/relationships/hyperlink" Target="mailto:thomas.tovinger@ericsson.co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8.jpeg"/></Relationships>
</file>

<file path=ppt/slides/_rels/slide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52.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54.jpg"/><Relationship Id="rId4" Type="http://schemas.openxmlformats.org/officeDocument/2006/relationships/image" Target="../media/image5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מציין מיקום טקסט 4">
            <a:extLst>
              <a:ext uri="{FF2B5EF4-FFF2-40B4-BE49-F238E27FC236}">
                <a16:creationId xmlns:a16="http://schemas.microsoft.com/office/drawing/2014/main" xmlns="" id="{70EFC105-4126-4095-9808-AAFCC9AA83CD}"/>
              </a:ext>
            </a:extLst>
          </p:cNvPr>
          <p:cNvSpPr>
            <a:spLocks noGrp="1"/>
          </p:cNvSpPr>
          <p:nvPr>
            <p:ph type="body" sz="quarter" idx="16"/>
          </p:nvPr>
        </p:nvSpPr>
        <p:spPr>
          <a:xfrm>
            <a:off x="9350207" y="6068717"/>
            <a:ext cx="2037913" cy="360000"/>
          </a:xfrm>
        </p:spPr>
        <p:txBody>
          <a:bodyPr/>
          <a:lstStyle/>
          <a:p>
            <a:r>
              <a:rPr lang="en-US" dirty="0"/>
              <a:t>28.10.2021</a:t>
            </a:r>
          </a:p>
        </p:txBody>
      </p:sp>
      <p:sp>
        <p:nvSpPr>
          <p:cNvPr id="2" name="כותרת 1">
            <a:extLst>
              <a:ext uri="{FF2B5EF4-FFF2-40B4-BE49-F238E27FC236}">
                <a16:creationId xmlns:a16="http://schemas.microsoft.com/office/drawing/2014/main" xmlns="" id="{4A59707F-057E-4A2B-8139-5C96DDFC9F5E}"/>
              </a:ext>
            </a:extLst>
          </p:cNvPr>
          <p:cNvSpPr>
            <a:spLocks noGrp="1"/>
          </p:cNvSpPr>
          <p:nvPr>
            <p:ph type="ctrTitle"/>
          </p:nvPr>
        </p:nvSpPr>
        <p:spPr>
          <a:xfrm>
            <a:off x="596613" y="3429000"/>
            <a:ext cx="11773472" cy="1408626"/>
          </a:xfrm>
        </p:spPr>
        <p:txBody>
          <a:bodyPr/>
          <a:lstStyle/>
          <a:p>
            <a:r>
              <a:rPr lang="en-US" altLang="zh-CN" sz="4800" spc="300" dirty="0">
                <a:latin typeface="+mn-lt"/>
                <a:cs typeface="Arial" panose="020B0604020202020204" pitchFamily="34" charset="0"/>
              </a:rPr>
              <a:t>3GPP Management and Orchestration standardization</a:t>
            </a:r>
            <a:r>
              <a:rPr lang="en-US" dirty="0">
                <a:latin typeface="+mn-lt"/>
              </a:rPr>
              <a:t/>
            </a:r>
            <a:br>
              <a:rPr lang="en-US" dirty="0">
                <a:latin typeface="+mn-lt"/>
              </a:rPr>
            </a:br>
            <a:endParaRPr lang="en-US" dirty="0">
              <a:latin typeface="+mn-lt"/>
            </a:endParaRPr>
          </a:p>
        </p:txBody>
      </p:sp>
      <p:sp>
        <p:nvSpPr>
          <p:cNvPr id="3" name="מציין מיקום טקסט 2">
            <a:extLst>
              <a:ext uri="{FF2B5EF4-FFF2-40B4-BE49-F238E27FC236}">
                <a16:creationId xmlns:a16="http://schemas.microsoft.com/office/drawing/2014/main" xmlns="" id="{383F8D3C-4FCC-45C2-A491-65EFF4E00AA8}"/>
              </a:ext>
            </a:extLst>
          </p:cNvPr>
          <p:cNvSpPr>
            <a:spLocks noGrp="1"/>
          </p:cNvSpPr>
          <p:nvPr>
            <p:ph type="body" sz="quarter" idx="13"/>
          </p:nvPr>
        </p:nvSpPr>
        <p:spPr>
          <a:xfrm>
            <a:off x="3688591" y="5071255"/>
            <a:ext cx="2880000" cy="702821"/>
          </a:xfrm>
        </p:spPr>
        <p:txBody>
          <a:bodyPr/>
          <a:lstStyle/>
          <a:p>
            <a:r>
              <a:rPr lang="en-US" dirty="0"/>
              <a:t>Thomas Tovinger, SA5 Chair, Ericsson</a:t>
            </a:r>
          </a:p>
          <a:p>
            <a:r>
              <a:rPr lang="fr-FR" dirty="0"/>
              <a:t>Zou Lan, SA5 Vice-Chair, Huawei</a:t>
            </a:r>
          </a:p>
        </p:txBody>
      </p:sp>
      <p:sp>
        <p:nvSpPr>
          <p:cNvPr id="4" name="מציין מיקום טקסט 3">
            <a:extLst>
              <a:ext uri="{FF2B5EF4-FFF2-40B4-BE49-F238E27FC236}">
                <a16:creationId xmlns:a16="http://schemas.microsoft.com/office/drawing/2014/main" xmlns="" id="{8156C221-E8FE-4FCC-B9EC-0C922B7AB2C1}"/>
              </a:ext>
            </a:extLst>
          </p:cNvPr>
          <p:cNvSpPr>
            <a:spLocks noGrp="1"/>
          </p:cNvSpPr>
          <p:nvPr>
            <p:ph type="body" sz="quarter" idx="17"/>
          </p:nvPr>
        </p:nvSpPr>
        <p:spPr>
          <a:xfrm>
            <a:off x="7222942" y="5071255"/>
            <a:ext cx="4683308" cy="325683"/>
          </a:xfrm>
        </p:spPr>
        <p:txBody>
          <a:bodyPr/>
          <a:lstStyle/>
          <a:p>
            <a:r>
              <a:rPr lang="en-US" sz="1800" dirty="0"/>
              <a:t>3GPP SA5 Webinar – </a:t>
            </a:r>
            <a:r>
              <a:rPr lang="en-GB" sz="1800" dirty="0"/>
              <a:t>Part 1: SA5 intro and OAM</a:t>
            </a:r>
            <a:endParaRPr lang="en-US" sz="1800" dirty="0"/>
          </a:p>
        </p:txBody>
      </p:sp>
    </p:spTree>
    <p:extLst>
      <p:ext uri="{BB962C8B-B14F-4D97-AF65-F5344CB8AC3E}">
        <p14:creationId xmlns:p14="http://schemas.microsoft.com/office/powerpoint/2010/main" val="16577944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5FC92E0-9725-41CF-9AC0-659F72D874D3}"/>
              </a:ext>
            </a:extLst>
          </p:cNvPr>
          <p:cNvSpPr>
            <a:spLocks noGrp="1"/>
          </p:cNvSpPr>
          <p:nvPr>
            <p:ph type="title"/>
          </p:nvPr>
        </p:nvSpPr>
        <p:spPr>
          <a:xfrm>
            <a:off x="361911" y="99949"/>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dirty="0"/>
              <a:t>Release 17 &amp; 18 Schedules</a:t>
            </a:r>
          </a:p>
        </p:txBody>
      </p:sp>
      <p:sp>
        <p:nvSpPr>
          <p:cNvPr id="3" name="Content Placeholder 2">
            <a:extLst>
              <a:ext uri="{FF2B5EF4-FFF2-40B4-BE49-F238E27FC236}">
                <a16:creationId xmlns:a16="http://schemas.microsoft.com/office/drawing/2014/main" xmlns="" id="{F69C2A51-85C9-40A5-B72E-7775534F3B57}"/>
              </a:ext>
            </a:extLst>
          </p:cNvPr>
          <p:cNvSpPr>
            <a:spLocks noGrp="1"/>
          </p:cNvSpPr>
          <p:nvPr>
            <p:ph idx="1"/>
          </p:nvPr>
        </p:nvSpPr>
        <p:spPr>
          <a:xfrm>
            <a:off x="248077" y="1606439"/>
            <a:ext cx="5155340" cy="4051730"/>
          </a:xfrm>
        </p:spPr>
        <p:txBody>
          <a:bodyPr/>
          <a:lstStyle/>
          <a:p>
            <a:r>
              <a:rPr lang="en-GB" sz="1600" dirty="0">
                <a:latin typeface="Century Gothic" panose="020B0502020202020204" pitchFamily="34" charset="0"/>
              </a:rPr>
              <a:t> December 2019, TSG SA#90-e agreed a firm Rel-17 schedule (see image right):</a:t>
            </a:r>
          </a:p>
          <a:p>
            <a:r>
              <a:rPr lang="en-GB" sz="1600" dirty="0">
                <a:latin typeface="Century Gothic" panose="020B0502020202020204" pitchFamily="34" charset="0"/>
              </a:rPr>
              <a:t> E-meetings and COVID-19 have challenged the ability of the groups to complete all Rel-17 work in the time allowed. Groups considering down-scaling some feature work in Rel-17, but the agreed freeze dates are to be met. </a:t>
            </a:r>
          </a:p>
          <a:p>
            <a:r>
              <a:rPr lang="en-GB" sz="1600" dirty="0">
                <a:latin typeface="Century Gothic" panose="020B0502020202020204" pitchFamily="34" charset="0"/>
              </a:rPr>
              <a:t> 3GPP Rel-18 studies &amp; workshops underway. The  firm package content (features) and timeline will be available by December 2021. </a:t>
            </a:r>
          </a:p>
          <a:p>
            <a:pPr lvl="1">
              <a:buFont typeface="Arial" panose="020B0604020202020204" pitchFamily="34" charset="0"/>
              <a:buChar char="•"/>
            </a:pPr>
            <a:r>
              <a:rPr lang="en-GB" sz="1200" dirty="0">
                <a:latin typeface="Century Gothic" panose="020B0502020202020204" pitchFamily="34" charset="0"/>
              </a:rPr>
              <a:t>TSG RAN Workshop was held June 28 – July 2.  See website article “</a:t>
            </a:r>
            <a:r>
              <a:rPr lang="en-GB" sz="1200" dirty="0">
                <a:latin typeface="Century Gothic" panose="020B0502020202020204" pitchFamily="34" charset="0"/>
                <a:hlinkClick r:id="rId3"/>
              </a:rPr>
              <a:t>Advanced plans for 5G</a:t>
            </a:r>
            <a:r>
              <a:rPr lang="en-GB" sz="1200" dirty="0">
                <a:latin typeface="Century Gothic" panose="020B0502020202020204" pitchFamily="34" charset="0"/>
              </a:rPr>
              <a:t>”</a:t>
            </a:r>
          </a:p>
          <a:p>
            <a:pPr lvl="1">
              <a:buFont typeface="Arial" panose="020B0604020202020204" pitchFamily="34" charset="0"/>
              <a:buChar char="•"/>
            </a:pPr>
            <a:r>
              <a:rPr lang="en-GB" sz="1200" dirty="0">
                <a:latin typeface="Century Gothic" panose="020B0502020202020204" pitchFamily="34" charset="0"/>
              </a:rPr>
              <a:t>TSG SA (overall architecture and service capabilities) Workshop was held as an e-meeting Sept 9 – 10.</a:t>
            </a:r>
          </a:p>
          <a:p>
            <a:pPr lvl="1">
              <a:buFont typeface="Arial" panose="020B0604020202020204" pitchFamily="34" charset="0"/>
              <a:buChar char="•"/>
            </a:pPr>
            <a:r>
              <a:rPr lang="en-GB" sz="1200" dirty="0">
                <a:latin typeface="Century Gothic" panose="020B0502020202020204" pitchFamily="34" charset="0"/>
              </a:rPr>
              <a:t>TSG#93-e (September)Agreed Rel-18 timeline (right).</a:t>
            </a:r>
          </a:p>
          <a:p>
            <a:pPr lvl="1">
              <a:buFont typeface="Arial" panose="020B0604020202020204" pitchFamily="34" charset="0"/>
              <a:buChar char="•"/>
            </a:pPr>
            <a:r>
              <a:rPr lang="en-GB" sz="1200" dirty="0">
                <a:latin typeface="Century Gothic" panose="020B0502020202020204" pitchFamily="34" charset="0"/>
              </a:rPr>
              <a:t>Prioritization and content to be confirmed at TSG#94-e (December)</a:t>
            </a:r>
          </a:p>
          <a:p>
            <a:endParaRPr lang="en-GB" sz="1600" dirty="0">
              <a:latin typeface="Century Gothic" panose="020B0502020202020204" pitchFamily="34" charset="0"/>
            </a:endParaRPr>
          </a:p>
        </p:txBody>
      </p:sp>
      <p:pic>
        <p:nvPicPr>
          <p:cNvPr id="6" name="Picture 5" descr="Diagram, timeline&#10;&#10;Description automatically generated">
            <a:extLst>
              <a:ext uri="{FF2B5EF4-FFF2-40B4-BE49-F238E27FC236}">
                <a16:creationId xmlns:a16="http://schemas.microsoft.com/office/drawing/2014/main" xmlns="" id="{E1D39896-3C88-4753-961A-8F5509D168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6594" y="2481338"/>
            <a:ext cx="6177329" cy="2491645"/>
          </a:xfrm>
          <a:prstGeom prst="rect">
            <a:avLst/>
          </a:prstGeom>
        </p:spPr>
      </p:pic>
    </p:spTree>
    <p:extLst>
      <p:ext uri="{BB962C8B-B14F-4D97-AF65-F5344CB8AC3E}">
        <p14:creationId xmlns:p14="http://schemas.microsoft.com/office/powerpoint/2010/main" val="306305510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76941" y="1402162"/>
            <a:ext cx="10014259" cy="5281831"/>
          </a:xfrm>
          <a:prstGeom prst="rect">
            <a:avLst/>
          </a:prstGeom>
        </p:spPr>
        <p:txBody>
          <a:bodyPr wrap="square">
            <a:spAutoFit/>
          </a:bodyPr>
          <a:lstStyle/>
          <a:p>
            <a:pPr marL="1143000" lvl="2" indent="-228600">
              <a:lnSpc>
                <a:spcPct val="107000"/>
              </a:lnSpc>
              <a:spcAft>
                <a:spcPts val="800"/>
              </a:spcAft>
              <a:buFont typeface="Wingdings" panose="05000000000000000000" pitchFamily="2" charset="2"/>
              <a:buChar char=""/>
            </a:pPr>
            <a:r>
              <a:rPr lang="en-GB" sz="1800">
                <a:effectLst/>
                <a:latin typeface="Calibri" panose="020F0502020204030204" pitchFamily="34" charset="0"/>
                <a:ea typeface="Calibri" panose="020F0502020204030204" pitchFamily="34" charset="0"/>
                <a:cs typeface="Arial" panose="020B0604020202020204" pitchFamily="34" charset="0"/>
              </a:rPr>
              <a:t>We need 50</a:t>
            </a:r>
            <a:r>
              <a:rPr lang="en-GB" sz="1800" dirty="0">
                <a:effectLst/>
                <a:latin typeface="Calibri" panose="020F0502020204030204" pitchFamily="34" charset="0"/>
                <a:ea typeface="Calibri" panose="020F0502020204030204" pitchFamily="34" charset="0"/>
                <a:cs typeface="Arial" panose="020B0604020202020204" pitchFamily="34" charset="0"/>
              </a:rPr>
              <a:t>% longer meetings due to delegates located in all time zones</a:t>
            </a:r>
          </a:p>
          <a:p>
            <a:pPr marL="1143000" lvl="2" indent="-228600">
              <a:lnSpc>
                <a:spcPct val="107000"/>
              </a:lnSpc>
              <a:spcAft>
                <a:spcPts val="800"/>
              </a:spcAft>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Arial" panose="020B0604020202020204" pitchFamily="34" charset="0"/>
              </a:rPr>
              <a:t>&gt;1000 email comments combined with daily conf. calls =&gt; need a strict and clear process for commenting and decision making</a:t>
            </a:r>
          </a:p>
          <a:p>
            <a:pPr marL="1143000" lvl="2" indent="-228600">
              <a:lnSpc>
                <a:spcPct val="107000"/>
              </a:lnSpc>
              <a:spcAft>
                <a:spcPts val="800"/>
              </a:spcAft>
              <a:buFont typeface="Wingdings" panose="05000000000000000000" pitchFamily="2" charset="2"/>
              <a:buChar char=""/>
            </a:pPr>
            <a:r>
              <a:rPr lang="en-GB" sz="1800" dirty="0">
                <a:latin typeface="Calibri" panose="020F0502020204030204" pitchFamily="34" charset="0"/>
                <a:ea typeface="Calibri" panose="020F0502020204030204" pitchFamily="34" charset="0"/>
              </a:rPr>
              <a:t>T</a:t>
            </a:r>
            <a:r>
              <a:rPr lang="en-GB" sz="1800" dirty="0">
                <a:effectLst/>
                <a:latin typeface="Calibri" panose="020F0502020204030204" pitchFamily="34" charset="0"/>
                <a:ea typeface="Calibri" panose="020F0502020204030204" pitchFamily="34" charset="0"/>
                <a:cs typeface="Arial" panose="020B0604020202020204" pitchFamily="34" charset="0"/>
              </a:rPr>
              <a:t>emplates for a) grouping of all related tdocs and daily minutes, b) efficient collection of all email comments</a:t>
            </a:r>
          </a:p>
          <a:p>
            <a:pPr marL="1143000" lvl="2" indent="-228600">
              <a:lnSpc>
                <a:spcPct val="107000"/>
              </a:lnSpc>
              <a:spcAft>
                <a:spcPts val="800"/>
              </a:spcAft>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Arial" panose="020B0604020202020204" pitchFamily="34" charset="0"/>
              </a:rPr>
              <a:t>Deadlines for last </a:t>
            </a:r>
            <a:r>
              <a:rPr lang="en-GB" sz="1800" dirty="0">
                <a:latin typeface="Calibri" panose="020F0502020204030204" pitchFamily="34" charset="0"/>
                <a:ea typeface="Calibri" panose="020F0502020204030204" pitchFamily="34" charset="0"/>
              </a:rPr>
              <a:t>contribution </a:t>
            </a:r>
            <a:r>
              <a:rPr lang="en-GB" sz="1800" dirty="0">
                <a:effectLst/>
                <a:latin typeface="Calibri" panose="020F0502020204030204" pitchFamily="34" charset="0"/>
                <a:ea typeface="Calibri" panose="020F0502020204030204" pitchFamily="34" charset="0"/>
                <a:cs typeface="Arial" panose="020B0604020202020204" pitchFamily="34" charset="0"/>
              </a:rPr>
              <a:t>revision and last comments/objections</a:t>
            </a:r>
          </a:p>
          <a:p>
            <a:pPr marL="1143000" lvl="2" indent="-228600">
              <a:lnSpc>
                <a:spcPct val="107000"/>
              </a:lnSpc>
              <a:spcAft>
                <a:spcPts val="800"/>
              </a:spcAft>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Arial" panose="020B0604020202020204" pitchFamily="34" charset="0"/>
              </a:rPr>
              <a:t>Closing plenary to </a:t>
            </a:r>
            <a:r>
              <a:rPr lang="en-GB" sz="1800" dirty="0">
                <a:latin typeface="Calibri" panose="020F0502020204030204" pitchFamily="34" charset="0"/>
              </a:rPr>
              <a:t>finalise</a:t>
            </a:r>
            <a:r>
              <a:rPr lang="en-GB" sz="1800" dirty="0">
                <a:effectLst/>
                <a:latin typeface="Calibri" panose="020F0502020204030204" pitchFamily="34" charset="0"/>
                <a:ea typeface="Calibri" panose="020F0502020204030204" pitchFamily="34" charset="0"/>
                <a:cs typeface="Arial" panose="020B0604020202020204" pitchFamily="34" charset="0"/>
              </a:rPr>
              <a:t> all conclusions</a:t>
            </a:r>
          </a:p>
          <a:p>
            <a:pPr marL="1143000" lvl="2" indent="-228600">
              <a:lnSpc>
                <a:spcPct val="107000"/>
              </a:lnSpc>
              <a:spcAft>
                <a:spcPts val="800"/>
              </a:spcAft>
              <a:buFont typeface="Wingdings" panose="05000000000000000000" pitchFamily="2" charset="2"/>
              <a:buChar char=""/>
            </a:pPr>
            <a:r>
              <a:rPr lang="en-GB" sz="1800" dirty="0">
                <a:latin typeface="Calibri" panose="020F0502020204030204" pitchFamily="34" charset="0"/>
                <a:ea typeface="Calibri" panose="020F0502020204030204" pitchFamily="34" charset="0"/>
              </a:rPr>
              <a:t>S</a:t>
            </a:r>
            <a:r>
              <a:rPr lang="en-GB" sz="1800" dirty="0">
                <a:effectLst/>
                <a:latin typeface="Calibri" panose="020F0502020204030204" pitchFamily="34" charset="0"/>
                <a:ea typeface="Calibri" panose="020F0502020204030204" pitchFamily="34" charset="0"/>
                <a:cs typeface="Arial" panose="020B0604020202020204" pitchFamily="34" charset="0"/>
              </a:rPr>
              <a:t>till the general 3GPP working procedures are valid: Consensus as the main decision making tool + Working agreements in contentious cases (like an informal majority vote + potential formal voting)</a:t>
            </a:r>
          </a:p>
          <a:p>
            <a:pPr marL="1143000" lvl="2" indent="-228600">
              <a:lnSpc>
                <a:spcPct val="107000"/>
              </a:lnSpc>
              <a:spcAft>
                <a:spcPts val="800"/>
              </a:spcAft>
              <a:buFont typeface="Wingdings" panose="05000000000000000000" pitchFamily="2" charset="2"/>
              <a:buChar char=""/>
            </a:pPr>
            <a:r>
              <a:rPr lang="en-GB" sz="1800" dirty="0">
                <a:latin typeface="Calibri" panose="020F0502020204030204" pitchFamily="34" charset="0"/>
                <a:ea typeface="Calibri" panose="020F0502020204030204" pitchFamily="34" charset="0"/>
              </a:rPr>
              <a:t>The 3GPP support team MCC also developed an electronic voting tool – very efficient, safe and easy to use, both for elections and technical votes</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1143000" lvl="2" indent="-228600">
              <a:lnSpc>
                <a:spcPct val="107000"/>
              </a:lnSpc>
              <a:spcAft>
                <a:spcPts val="800"/>
              </a:spcAft>
              <a:buFont typeface="Wingdings" panose="05000000000000000000" pitchFamily="2" charset="2"/>
              <a:buChar char=""/>
            </a:pPr>
            <a:endParaRPr lang="en-GB" sz="1800" dirty="0">
              <a:effectLst/>
              <a:latin typeface="Calibri" panose="020F0502020204030204" pitchFamily="34" charset="0"/>
              <a:ea typeface="Calibri" panose="020F0502020204030204" pitchFamily="34" charset="0"/>
              <a:cs typeface="Arial" panose="020B0604020202020204" pitchFamily="34" charset="0"/>
            </a:endParaRPr>
          </a:p>
          <a:p>
            <a:pPr marL="608013" lvl="0" indent="-608013" eaLnBrk="1" hangingPunct="1">
              <a:lnSpc>
                <a:spcPct val="90000"/>
              </a:lnSpc>
              <a:spcBef>
                <a:spcPts val="1000"/>
              </a:spcBef>
              <a:buBlip>
                <a:blip r:embed="rId2"/>
              </a:buBlip>
              <a:defRPr/>
            </a:pPr>
            <a:endParaRPr lang="en-GB" altLang="en-US" sz="2800" dirty="0">
              <a:solidFill>
                <a:prstClr val="black"/>
              </a:solidFill>
              <a:latin typeface="Calibri" panose="020F0502020204030204"/>
              <a:cs typeface="+mn-cs"/>
            </a:endParaRPr>
          </a:p>
        </p:txBody>
      </p:sp>
      <p:sp>
        <p:nvSpPr>
          <p:cNvPr id="18" name="Title 1"/>
          <p:cNvSpPr>
            <a:spLocks noGrp="1"/>
          </p:cNvSpPr>
          <p:nvPr>
            <p:ph type="title"/>
          </p:nvPr>
        </p:nvSpPr>
        <p:spPr>
          <a:xfrm>
            <a:off x="3054634" y="177400"/>
            <a:ext cx="5270333" cy="1001562"/>
          </a:xfrm>
        </p:spPr>
        <p:txBody>
          <a:bodyPr/>
          <a:lstStyle/>
          <a:p>
            <a:pPr algn="l" eaLnBrk="1" hangingPunct="1"/>
            <a:r>
              <a:rPr lang="en-US" altLang="zh-CN" sz="4000" b="1" kern="1200" dirty="0">
                <a:latin typeface="Calibri Light" panose="020F0302020204030204"/>
              </a:rPr>
              <a:t>E-meeting process</a:t>
            </a:r>
            <a:endParaRPr lang="en-GB" altLang="en-US" sz="4000" kern="1200" dirty="0">
              <a:solidFill>
                <a:sysClr val="windowText" lastClr="000000"/>
              </a:solidFill>
              <a:latin typeface="Calibri Light" panose="020F0302020204030204"/>
            </a:endParaRPr>
          </a:p>
        </p:txBody>
      </p:sp>
    </p:spTree>
    <p:extLst>
      <p:ext uri="{BB962C8B-B14F-4D97-AF65-F5344CB8AC3E}">
        <p14:creationId xmlns:p14="http://schemas.microsoft.com/office/powerpoint/2010/main" val="383788656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xmlns=""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xmlns="" r:id="rId3"/>
              </a:ext>
            </a:extLst>
          </a:blip>
          <a:stretch>
            <a:fillRect/>
          </a:stretch>
        </p:blipFill>
        <p:spPr>
          <a:xfrm>
            <a:off x="2939304" y="2205492"/>
            <a:ext cx="4886037" cy="3450764"/>
          </a:xfrm>
          <a:prstGeom prst="rect">
            <a:avLst/>
          </a:prstGeom>
        </p:spPr>
      </p:pic>
      <p:sp>
        <p:nvSpPr>
          <p:cNvPr id="46" name="Title 1">
            <a:extLst>
              <a:ext uri="{FF2B5EF4-FFF2-40B4-BE49-F238E27FC236}">
                <a16:creationId xmlns:a16="http://schemas.microsoft.com/office/drawing/2014/main" xmlns="" id="{628F1A8E-6B41-4B18-BF3B-80B6AB863E31}"/>
              </a:ext>
            </a:extLst>
          </p:cNvPr>
          <p:cNvSpPr>
            <a:spLocks noGrp="1"/>
          </p:cNvSpPr>
          <p:nvPr>
            <p:ph type="title"/>
          </p:nvPr>
        </p:nvSpPr>
        <p:spPr>
          <a:xfrm>
            <a:off x="1050073" y="563418"/>
            <a:ext cx="9144000" cy="92255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dirty="0"/>
              <a:t>Some statistics on deliverables before / during the pandemic</a:t>
            </a:r>
            <a:endParaRPr lang="en-GB" dirty="0"/>
          </a:p>
        </p:txBody>
      </p:sp>
    </p:spTree>
    <p:extLst>
      <p:ext uri="{BB962C8B-B14F-4D97-AF65-F5344CB8AC3E}">
        <p14:creationId xmlns:p14="http://schemas.microsoft.com/office/powerpoint/2010/main" val="341933910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D3FDD62B-05E3-4213-9E24-4FFF009D4535}"/>
              </a:ext>
            </a:extLst>
          </p:cNvPr>
          <p:cNvGraphicFramePr/>
          <p:nvPr>
            <p:extLst>
              <p:ext uri="{D42A27DB-BD31-4B8C-83A1-F6EECF244321}">
                <p14:modId xmlns:p14="http://schemas.microsoft.com/office/powerpoint/2010/main" val="4201391738"/>
              </p:ext>
            </p:extLst>
          </p:nvPr>
        </p:nvGraphicFramePr>
        <p:xfrm>
          <a:off x="3116781" y="2102246"/>
          <a:ext cx="5162550" cy="360613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xmlns="" id="{8D17EED2-9991-46D2-AA47-054AF3D8B47A}"/>
              </a:ext>
            </a:extLst>
          </p:cNvPr>
          <p:cNvSpPr txBox="1"/>
          <p:nvPr/>
        </p:nvSpPr>
        <p:spPr>
          <a:xfrm>
            <a:off x="2575498" y="402489"/>
            <a:ext cx="624511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Number of specifications (frozen Releases)</a:t>
            </a:r>
          </a:p>
        </p:txBody>
      </p:sp>
    </p:spTree>
    <p:extLst>
      <p:ext uri="{BB962C8B-B14F-4D97-AF65-F5344CB8AC3E}">
        <p14:creationId xmlns:p14="http://schemas.microsoft.com/office/powerpoint/2010/main" val="7008910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1737064" y="365127"/>
            <a:ext cx="8302286"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dirty="0"/>
              <a:t>Approved CRs per year</a:t>
            </a:r>
            <a:endParaRPr lang="en-GB" altLang="en-US" dirty="0"/>
          </a:p>
        </p:txBody>
      </p:sp>
      <p:graphicFrame>
        <p:nvGraphicFramePr>
          <p:cNvPr id="5" name="Chart 4">
            <a:extLst>
              <a:ext uri="{FF2B5EF4-FFF2-40B4-BE49-F238E27FC236}">
                <a16:creationId xmlns:a16="http://schemas.microsoft.com/office/drawing/2014/main" xmlns="" id="{AF51E184-7F98-454D-BA06-6FBE37DA9A5F}"/>
              </a:ext>
            </a:extLst>
          </p:cNvPr>
          <p:cNvGraphicFramePr>
            <a:graphicFrameLocks/>
          </p:cNvGraphicFramePr>
          <p:nvPr/>
        </p:nvGraphicFramePr>
        <p:xfrm>
          <a:off x="2496000" y="2060035"/>
          <a:ext cx="7200000" cy="3852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xmlns="" id="{3771C6E4-3315-421D-A59F-9A75906DC6E0}"/>
              </a:ext>
            </a:extLst>
          </p:cNvPr>
          <p:cNvSpPr/>
          <p:nvPr/>
        </p:nvSpPr>
        <p:spPr>
          <a:xfrm>
            <a:off x="1507105" y="6095659"/>
            <a:ext cx="1523943" cy="276999"/>
          </a:xfrm>
          <a:prstGeom prst="rect">
            <a:avLst/>
          </a:prstGeom>
        </p:spPr>
        <p:txBody>
          <a:bodyPr wrap="none">
            <a:spAutoFit/>
          </a:bodyPr>
          <a:lstStyle/>
          <a:p>
            <a:pPr algn="r"/>
            <a:r>
              <a:rPr lang="en-GB" sz="1200" dirty="0">
                <a:solidFill>
                  <a:srgbClr val="000000"/>
                </a:solidFill>
              </a:rPr>
              <a:t>* Year-end estimate</a:t>
            </a:r>
          </a:p>
        </p:txBody>
      </p:sp>
    </p:spTree>
    <p:extLst>
      <p:ext uri="{BB962C8B-B14F-4D97-AF65-F5344CB8AC3E}">
        <p14:creationId xmlns:p14="http://schemas.microsoft.com/office/powerpoint/2010/main" val="203295766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56B5A8-75FA-4D50-B384-E0ADD45494A0}"/>
              </a:ext>
            </a:extLst>
          </p:cNvPr>
          <p:cNvSpPr>
            <a:spLocks noGrp="1"/>
          </p:cNvSpPr>
          <p:nvPr>
            <p:ph type="title"/>
          </p:nvPr>
        </p:nvSpPr>
        <p:spPr>
          <a:xfrm>
            <a:off x="1728186" y="365127"/>
            <a:ext cx="8311164"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dirty="0"/>
              <a:t>Approved CRs per TSG (SA)</a:t>
            </a:r>
          </a:p>
        </p:txBody>
      </p:sp>
      <p:sp>
        <p:nvSpPr>
          <p:cNvPr id="4" name="Date Placeholder 3">
            <a:extLst>
              <a:ext uri="{FF2B5EF4-FFF2-40B4-BE49-F238E27FC236}">
                <a16:creationId xmlns:a16="http://schemas.microsoft.com/office/drawing/2014/main" xmlns=""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10/28/2021</a:t>
            </a:fld>
            <a:endParaRPr lang="en-US" dirty="0"/>
          </a:p>
        </p:txBody>
      </p:sp>
      <p:sp>
        <p:nvSpPr>
          <p:cNvPr id="5" name="Slide Number Placeholder 4">
            <a:extLst>
              <a:ext uri="{FF2B5EF4-FFF2-40B4-BE49-F238E27FC236}">
                <a16:creationId xmlns:a16="http://schemas.microsoft.com/office/drawing/2014/main" xmlns=""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15</a:t>
            </a:fld>
            <a:endParaRPr lang="en-US" dirty="0"/>
          </a:p>
        </p:txBody>
      </p:sp>
      <p:sp>
        <p:nvSpPr>
          <p:cNvPr id="7" name="Rectangle 6">
            <a:extLst>
              <a:ext uri="{FF2B5EF4-FFF2-40B4-BE49-F238E27FC236}">
                <a16:creationId xmlns:a16="http://schemas.microsoft.com/office/drawing/2014/main" xmlns=""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xmlns="" id="{A3B0B0E1-1D04-43F8-AF18-C7FF7293D296}"/>
              </a:ext>
            </a:extLst>
          </p:cNvPr>
          <p:cNvGraphicFramePr>
            <a:graphicFrameLocks/>
          </p:cNvGraphicFramePr>
          <p:nvPr/>
        </p:nvGraphicFramePr>
        <p:xfrm>
          <a:off x="2496000" y="2396351"/>
          <a:ext cx="72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522394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dirty="0"/>
              <a:t>Overview of 5G network / service management and orchestration</a:t>
            </a:r>
          </a:p>
        </p:txBody>
      </p:sp>
      <p:sp>
        <p:nvSpPr>
          <p:cNvPr id="5" name="内容占位符 2"/>
          <p:cNvSpPr txBox="1">
            <a:spLocks/>
          </p:cNvSpPr>
          <p:nvPr/>
        </p:nvSpPr>
        <p:spPr bwMode="auto">
          <a:xfrm>
            <a:off x="785358" y="1699936"/>
            <a:ext cx="11183938" cy="453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2800" kern="0" dirty="0"/>
              <a:t>Management and Orchestration has the following three aspects of work:</a:t>
            </a:r>
          </a:p>
          <a:p>
            <a:pPr lvl="1"/>
            <a:r>
              <a:rPr lang="en-US" altLang="zh-CN" sz="2300" b="1" kern="0" dirty="0"/>
              <a:t>Basic SBMA: </a:t>
            </a:r>
            <a:r>
              <a:rPr lang="en-US" altLang="zh-CN" sz="2300" kern="0" dirty="0"/>
              <a:t>service based management architecture for 5G network and service management</a:t>
            </a:r>
          </a:p>
          <a:p>
            <a:pPr lvl="1"/>
            <a:r>
              <a:rPr lang="en-US" altLang="zh-CN" sz="2300" b="1" kern="0" dirty="0"/>
              <a:t>Autonomous networks: </a:t>
            </a:r>
            <a:r>
              <a:rPr lang="en-US" altLang="zh-CN" sz="2300" kern="0" dirty="0"/>
              <a:t>topics which are related with autonomous networks, for example intent driven management, close loop assurance, self-organizing network, management data analytics etc. </a:t>
            </a:r>
          </a:p>
          <a:p>
            <a:pPr lvl="1"/>
            <a:r>
              <a:rPr lang="en-US" altLang="zh-CN" sz="2300" b="1" kern="0" dirty="0"/>
              <a:t>Management of new services: </a:t>
            </a:r>
            <a:r>
              <a:rPr lang="en-US" altLang="zh-CN" sz="2300" kern="0" dirty="0"/>
              <a:t>including management of non-public networks, SLA </a:t>
            </a:r>
            <a:r>
              <a:rPr lang="en-US" altLang="zh-CN" sz="2300" kern="0"/>
              <a:t>management and management </a:t>
            </a:r>
            <a:r>
              <a:rPr lang="en-US" altLang="zh-CN" sz="2300" kern="0" dirty="0"/>
              <a:t>exposure etc.</a:t>
            </a:r>
          </a:p>
          <a:p>
            <a:pPr marL="0" indent="0">
              <a:buNone/>
            </a:pPr>
            <a:endParaRPr lang="zh-CN" altLang="zh-CN" sz="2800" kern="0" dirty="0"/>
          </a:p>
        </p:txBody>
      </p:sp>
    </p:spTree>
    <p:extLst>
      <p:ext uri="{BB962C8B-B14F-4D97-AF65-F5344CB8AC3E}">
        <p14:creationId xmlns:p14="http://schemas.microsoft.com/office/powerpoint/2010/main" val="1582924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dirty="0"/>
              <a:t>Overview of 5G management specifications</a:t>
            </a:r>
          </a:p>
        </p:txBody>
      </p:sp>
      <p:sp>
        <p:nvSpPr>
          <p:cNvPr id="5" name="矩形 4"/>
          <p:cNvSpPr/>
          <p:nvPr/>
        </p:nvSpPr>
        <p:spPr>
          <a:xfrm>
            <a:off x="7523070" y="1351588"/>
            <a:ext cx="4464235" cy="830997"/>
          </a:xfrm>
          <a:prstGeom prst="rect">
            <a:avLst/>
          </a:prstGeom>
          <a:solidFill>
            <a:schemeClr val="bg1">
              <a:lumMod val="85000"/>
            </a:schemeClr>
          </a:solidFill>
          <a:ln>
            <a:noFill/>
          </a:ln>
        </p:spPr>
        <p:txBody>
          <a:bodyPr wrap="none">
            <a:spAutoFit/>
          </a:bodyPr>
          <a:lstStyle/>
          <a:p>
            <a:r>
              <a:rPr lang="en-US" sz="1200" dirty="0"/>
              <a:t>3GPP SA5 specifications can be found in :</a:t>
            </a:r>
          </a:p>
          <a:p>
            <a:r>
              <a:rPr lang="en-US" sz="1200" dirty="0">
                <a:hlinkClick r:id="rId2"/>
              </a:rPr>
              <a:t>https://www.3gpp.org/specifications/79-specification-numbering</a:t>
            </a:r>
            <a:endParaRPr lang="en-US" sz="1200" dirty="0"/>
          </a:p>
          <a:p>
            <a:r>
              <a:rPr lang="en-US" sz="1200" dirty="0"/>
              <a:t>3GPP management source code can be found: </a:t>
            </a:r>
          </a:p>
          <a:p>
            <a:r>
              <a:rPr lang="en-US" sz="1200" dirty="0">
                <a:hlinkClick r:id="rId3"/>
              </a:rPr>
              <a:t>https://forge.3gpp.org/rep/sa5</a:t>
            </a:r>
            <a:endParaRPr lang="en-US" sz="1200" dirty="0"/>
          </a:p>
        </p:txBody>
      </p:sp>
      <p:pic>
        <p:nvPicPr>
          <p:cNvPr id="3" name="图片 2"/>
          <p:cNvPicPr>
            <a:picLocks noChangeAspect="1"/>
          </p:cNvPicPr>
          <p:nvPr/>
        </p:nvPicPr>
        <p:blipFill>
          <a:blip r:embed="rId4"/>
          <a:stretch>
            <a:fillRect/>
          </a:stretch>
        </p:blipFill>
        <p:spPr>
          <a:xfrm>
            <a:off x="353938" y="1150202"/>
            <a:ext cx="9002112" cy="5212498"/>
          </a:xfrm>
          <a:prstGeom prst="rect">
            <a:avLst/>
          </a:prstGeom>
        </p:spPr>
      </p:pic>
    </p:spTree>
    <p:extLst>
      <p:ext uri="{BB962C8B-B14F-4D97-AF65-F5344CB8AC3E}">
        <p14:creationId xmlns:p14="http://schemas.microsoft.com/office/powerpoint/2010/main" val="85529012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nvGraphicFramePr>
        <p:xfrm>
          <a:off x="5541665" y="1036314"/>
          <a:ext cx="6486211" cy="5249396"/>
        </p:xfrm>
        <a:graphic>
          <a:graphicData uri="http://schemas.openxmlformats.org/drawingml/2006/table">
            <a:tbl>
              <a:tblPr>
                <a:tableStyleId>{5C22544A-7EE6-4342-B048-85BDC9FD1C3A}</a:tableStyleId>
              </a:tblPr>
              <a:tblGrid>
                <a:gridCol w="276331">
                  <a:extLst>
                    <a:ext uri="{9D8B030D-6E8A-4147-A177-3AD203B41FA5}">
                      <a16:colId xmlns:a16="http://schemas.microsoft.com/office/drawing/2014/main" xmlns="" val="20000"/>
                    </a:ext>
                  </a:extLst>
                </a:gridCol>
                <a:gridCol w="4265525">
                  <a:extLst>
                    <a:ext uri="{9D8B030D-6E8A-4147-A177-3AD203B41FA5}">
                      <a16:colId xmlns:a16="http://schemas.microsoft.com/office/drawing/2014/main" xmlns="" val="20001"/>
                    </a:ext>
                  </a:extLst>
                </a:gridCol>
                <a:gridCol w="1268113">
                  <a:extLst>
                    <a:ext uri="{9D8B030D-6E8A-4147-A177-3AD203B41FA5}">
                      <a16:colId xmlns:a16="http://schemas.microsoft.com/office/drawing/2014/main" xmlns="" val="20002"/>
                    </a:ext>
                  </a:extLst>
                </a:gridCol>
                <a:gridCol w="676242">
                  <a:extLst>
                    <a:ext uri="{9D8B030D-6E8A-4147-A177-3AD203B41FA5}">
                      <a16:colId xmlns:a16="http://schemas.microsoft.com/office/drawing/2014/main" xmlns="" val="20003"/>
                    </a:ext>
                  </a:extLst>
                </a:gridCol>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xmlns="" val="10000"/>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1"/>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2"/>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3"/>
                  </a:ext>
                </a:extLst>
              </a:tr>
              <a:tr h="185159">
                <a:tc>
                  <a:txBody>
                    <a:bodyPr/>
                    <a:lstStyle/>
                    <a:p>
                      <a:pPr algn="l">
                        <a:spcAft>
                          <a:spcPts val="0"/>
                        </a:spcAft>
                      </a:pPr>
                      <a:r>
                        <a:rPr lang="en-US" altLang="zh-CN" sz="110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4"/>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5"/>
                  </a:ext>
                </a:extLst>
              </a:tr>
              <a:tr h="185159">
                <a:tc>
                  <a:txBody>
                    <a:bodyPr/>
                    <a:lstStyle/>
                    <a:p>
                      <a:pPr marL="0" algn="l" defTabSz="1219170" rtl="0" eaLnBrk="1" latinLnBrk="0" hangingPunct="1">
                        <a:spcAft>
                          <a:spcPts val="0"/>
                        </a:spcAft>
                      </a:pPr>
                      <a:r>
                        <a:rPr lang="en-US" alt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6"/>
                  </a:ext>
                </a:extLst>
              </a:tr>
              <a:tr h="185159">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0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0"/>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1"/>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2"/>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3"/>
                  </a:ext>
                </a:extLst>
              </a:tr>
              <a:tr h="185159">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4"/>
                  </a:ext>
                </a:extLst>
              </a:tr>
              <a:tr h="204956">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xmlns="" val="10015"/>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6"/>
                  </a:ext>
                </a:extLst>
              </a:tr>
              <a:tr h="185159">
                <a:tc>
                  <a:txBody>
                    <a:bodyPr/>
                    <a:lstStyle/>
                    <a:p>
                      <a:pPr marL="0" algn="l" defTabSz="1219170" rtl="0" eaLnBrk="1" latinLnBrk="0" hangingPunct="1">
                        <a:spcAft>
                          <a:spcPts val="0"/>
                        </a:spcAft>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7"/>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8"/>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xmlns="" val="10019"/>
                  </a:ext>
                </a:extLst>
              </a:tr>
              <a:tr h="185159">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20"/>
                  </a:ext>
                </a:extLst>
              </a:tr>
              <a:tr h="196989">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21"/>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22"/>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23"/>
                  </a:ext>
                </a:extLst>
              </a:tr>
              <a:tr h="185159">
                <a:tc>
                  <a:txBody>
                    <a:bodyPr/>
                    <a:lstStyle/>
                    <a:p>
                      <a:pPr marL="0" algn="just" defTabSz="1219170" rtl="0" eaLnBrk="1" latinLnBrk="0" hangingPunct="1">
                        <a:spcAft>
                          <a:spcPts val="0"/>
                        </a:spcAft>
                      </a:pPr>
                      <a:r>
                        <a:rPr lang="en-US" alt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a:solidFill>
                            <a:schemeClr val="dk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24"/>
                  </a:ext>
                </a:extLst>
              </a:tr>
            </a:tbl>
          </a:graphicData>
        </a:graphic>
      </p:graphicFrame>
      <p:graphicFrame>
        <p:nvGraphicFramePr>
          <p:cNvPr id="15" name="表格 14"/>
          <p:cNvGraphicFramePr>
            <a:graphicFrameLocks noGrp="1"/>
          </p:cNvGraphicFramePr>
          <p:nvPr/>
        </p:nvGraphicFramePr>
        <p:xfrm>
          <a:off x="120651" y="2047696"/>
          <a:ext cx="5330580" cy="4028123"/>
        </p:xfrm>
        <a:graphic>
          <a:graphicData uri="http://schemas.openxmlformats.org/drawingml/2006/table">
            <a:tbl>
              <a:tblPr>
                <a:tableStyleId>{5C22544A-7EE6-4342-B048-85BDC9FD1C3A}</a:tableStyleId>
              </a:tblPr>
              <a:tblGrid>
                <a:gridCol w="291331">
                  <a:extLst>
                    <a:ext uri="{9D8B030D-6E8A-4147-A177-3AD203B41FA5}">
                      <a16:colId xmlns:a16="http://schemas.microsoft.com/office/drawing/2014/main" xmlns="" val="20000"/>
                    </a:ext>
                  </a:extLst>
                </a:gridCol>
                <a:gridCol w="3268317">
                  <a:extLst>
                    <a:ext uri="{9D8B030D-6E8A-4147-A177-3AD203B41FA5}">
                      <a16:colId xmlns:a16="http://schemas.microsoft.com/office/drawing/2014/main" xmlns="" val="20001"/>
                    </a:ext>
                  </a:extLst>
                </a:gridCol>
                <a:gridCol w="982110">
                  <a:extLst>
                    <a:ext uri="{9D8B030D-6E8A-4147-A177-3AD203B41FA5}">
                      <a16:colId xmlns:a16="http://schemas.microsoft.com/office/drawing/2014/main" xmlns="" val="20002"/>
                    </a:ext>
                  </a:extLst>
                </a:gridCol>
                <a:gridCol w="788822">
                  <a:extLst>
                    <a:ext uri="{9D8B030D-6E8A-4147-A177-3AD203B41FA5}">
                      <a16:colId xmlns:a16="http://schemas.microsoft.com/office/drawing/2014/main" xmlns="" val="20003"/>
                    </a:ext>
                  </a:extLst>
                </a:gridCol>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xmlns="" val="1000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solidFill>
                      <a:schemeClr val="tx2">
                        <a:lumMod val="20000"/>
                        <a:lumOff val="80000"/>
                      </a:schemeClr>
                    </a:solidFill>
                  </a:tcPr>
                </a:tc>
                <a:tc>
                  <a:txBody>
                    <a:bodyPr/>
                    <a:lstStyle/>
                    <a:p>
                      <a:pPr algn="l">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2"/>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FS_CICDNS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3"/>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860022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4"/>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err="1">
                          <a:solidFill>
                            <a:schemeClr val="tx1"/>
                          </a:solidFill>
                          <a:effectLst/>
                          <a:latin typeface="Arial" panose="020B0604020202020204" pitchFamily="34" charset="0"/>
                          <a:ea typeface="+mn-ea"/>
                          <a:cs typeface="Arial" panose="020B0604020202020204" pitchFamily="34" charset="0"/>
                        </a:rPr>
                        <a:t>FS_eSBMA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910031</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5"/>
                  </a:ext>
                </a:extLst>
              </a:tr>
              <a:tr h="0">
                <a:tc>
                  <a:txBody>
                    <a:bodyPr/>
                    <a:lstStyle/>
                    <a:p>
                      <a:pPr marL="0" algn="l" defTabSz="1219170" rtl="0" eaLnBrk="1" fontAlgn="t"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FS_NSCE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910026</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6"/>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xmlns="" val="10007"/>
                  </a:ext>
                </a:extLst>
              </a:tr>
              <a:tr h="0">
                <a:tc>
                  <a:txBody>
                    <a:bodyPr/>
                    <a:lstStyle/>
                    <a:p>
                      <a:pPr marL="0" algn="l" defTabSz="1219170" rtl="0" eaLnBrk="1" latinLnBrk="0" hangingPunct="1">
                        <a:spcAft>
                          <a:spcPts val="0"/>
                        </a:spcAft>
                      </a:pPr>
                      <a:r>
                        <a:rPr lang="en-US"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on autonomous network 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xmlns="" val="10008"/>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on management and orchestration aspects with integrated satellite components in a 5G 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xmlns="" val="10009"/>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on enhancement of Management Data Analytics 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xmlns="" val="10010"/>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(finished) </a:t>
                      </a:r>
                      <a:r>
                        <a:rPr lang="en-US" sz="11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xmlns="" val="10011"/>
                  </a:ext>
                </a:extLst>
              </a:tr>
              <a:tr h="0">
                <a:tc>
                  <a:txBody>
                    <a:bodyPr/>
                    <a:lstStyle/>
                    <a:p>
                      <a:pPr algn="l">
                        <a:spcAft>
                          <a:spcPts val="0"/>
                        </a:spcAft>
                      </a:pPr>
                      <a:r>
                        <a:rPr lang="en-US" altLang="zh-CN" sz="1100" dirty="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on access control for management service</a:t>
                      </a: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extLst>
                  <a:ext uri="{0D108BD9-81ED-4DB2-BD59-A6C34878D82A}">
                    <a16:rowId xmlns:a16="http://schemas.microsoft.com/office/drawing/2014/main" xmlns="" val="10012"/>
                  </a:ext>
                </a:extLst>
              </a:tr>
            </a:tbl>
          </a:graphicData>
        </a:graphic>
      </p:graphicFrame>
      <p:sp>
        <p:nvSpPr>
          <p:cNvPr id="16" name="矩形 15"/>
          <p:cNvSpPr/>
          <p:nvPr/>
        </p:nvSpPr>
        <p:spPr>
          <a:xfrm>
            <a:off x="160845" y="1102393"/>
            <a:ext cx="5380820" cy="830997"/>
          </a:xfrm>
          <a:prstGeom prst="rect">
            <a:avLst/>
          </a:prstGeom>
        </p:spPr>
        <p:txBody>
          <a:bodyPr wrap="square">
            <a:spAutoFit/>
          </a:bodyPr>
          <a:lstStyle/>
          <a:p>
            <a:r>
              <a:rPr lang="en-US" altLang="zh-CN" sz="1600" b="1" dirty="0">
                <a:solidFill>
                  <a:srgbClr val="0000FF"/>
                </a:solidFill>
                <a:latin typeface="+mn-lt"/>
              </a:rPr>
              <a:t>31 ongoing WIs/SIs, 5 finished SI</a:t>
            </a:r>
          </a:p>
          <a:p>
            <a:pPr marL="285750" indent="-285750">
              <a:buFont typeface="Wingdings" panose="05000000000000000000" pitchFamily="2" charset="2"/>
              <a:buChar char="Ø"/>
            </a:pPr>
            <a:r>
              <a:rPr lang="en-US" altLang="zh-CN" sz="1600" b="1" dirty="0">
                <a:solidFill>
                  <a:srgbClr val="0000FF"/>
                </a:solidFill>
                <a:latin typeface="+mn-lt"/>
              </a:rPr>
              <a:t>23 ongoing </a:t>
            </a:r>
            <a:r>
              <a:rPr lang="en-US" altLang="zh-CN" sz="1600" b="1" dirty="0" err="1">
                <a:solidFill>
                  <a:srgbClr val="0000FF"/>
                </a:solidFill>
                <a:latin typeface="+mn-lt"/>
              </a:rPr>
              <a:t>Wis</a:t>
            </a:r>
            <a:r>
              <a:rPr lang="en-US" altLang="zh-CN" sz="1600" b="1" dirty="0">
                <a:solidFill>
                  <a:srgbClr val="0000FF"/>
                </a:solidFill>
                <a:latin typeface="+mn-lt"/>
              </a:rPr>
              <a:t>, 1 WI wait for SA approval</a:t>
            </a:r>
          </a:p>
          <a:p>
            <a:pPr marL="285750" indent="-285750">
              <a:buFont typeface="Wingdings" panose="05000000000000000000" pitchFamily="2" charset="2"/>
              <a:buChar char="Ø"/>
            </a:pPr>
            <a:r>
              <a:rPr lang="en-US" altLang="zh-CN" sz="1600" b="1" dirty="0">
                <a:solidFill>
                  <a:srgbClr val="0000FF"/>
                </a:solidFill>
                <a:latin typeface="+mn-lt"/>
              </a:rPr>
              <a:t>7 ongoing SIs, 5 finished SIs</a:t>
            </a:r>
          </a:p>
        </p:txBody>
      </p:sp>
      <p:sp>
        <p:nvSpPr>
          <p:cNvPr id="4"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Rel-17 </a:t>
            </a:r>
            <a:r>
              <a:rPr lang="en-US" sz="3600" dirty="0"/>
              <a:t>SA5 OAM ongoing WIs/SIs</a:t>
            </a:r>
          </a:p>
        </p:txBody>
      </p:sp>
      <p:sp>
        <p:nvSpPr>
          <p:cNvPr id="8" name="圆角矩形 7"/>
          <p:cNvSpPr/>
          <p:nvPr/>
        </p:nvSpPr>
        <p:spPr bwMode="auto">
          <a:xfrm>
            <a:off x="5491844" y="2985401"/>
            <a:ext cx="6580414" cy="2027467"/>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9" name="Rectangle: Rounded Corners 4">
            <a:extLst>
              <a:ext uri="{FF2B5EF4-FFF2-40B4-BE49-F238E27FC236}">
                <a16:creationId xmlns:a16="http://schemas.microsoft.com/office/drawing/2014/main" xmlns="" id="{A9B4C59C-E27B-4E86-A0D9-A818907DF28B}"/>
              </a:ext>
            </a:extLst>
          </p:cNvPr>
          <p:cNvSpPr/>
          <p:nvPr/>
        </p:nvSpPr>
        <p:spPr bwMode="auto">
          <a:xfrm>
            <a:off x="5448300" y="1486485"/>
            <a:ext cx="6580413" cy="1478602"/>
          </a:xfrm>
          <a:prstGeom prst="roundRect">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11" name="Rectangle: Rounded Corners 4">
            <a:extLst>
              <a:ext uri="{FF2B5EF4-FFF2-40B4-BE49-F238E27FC236}">
                <a16:creationId xmlns:a16="http://schemas.microsoft.com/office/drawing/2014/main" xmlns="" id="{A9B4C59C-E27B-4E86-A0D9-A818907DF28B}"/>
              </a:ext>
            </a:extLst>
          </p:cNvPr>
          <p:cNvSpPr/>
          <p:nvPr/>
        </p:nvSpPr>
        <p:spPr bwMode="auto">
          <a:xfrm>
            <a:off x="5451231" y="5033182"/>
            <a:ext cx="6580413" cy="1252528"/>
          </a:xfrm>
          <a:prstGeom prst="roundRect">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72606605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2660" y="2173291"/>
            <a:ext cx="1094759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altLang="zh-CN" sz="3600" b="1" kern="1200" dirty="0">
                <a:latin typeface="Calibri Light" panose="020F0302020204030204"/>
              </a:rPr>
              <a:t>3GPP SA5 Autonomous Network related work</a:t>
            </a:r>
            <a:endParaRPr lang="zh-CN" altLang="en-US" sz="3600" b="1" kern="1200" dirty="0">
              <a:latin typeface="Calibri Light" panose="020F0302020204030204"/>
            </a:endParaRPr>
          </a:p>
        </p:txBody>
      </p:sp>
    </p:spTree>
    <p:extLst>
      <p:ext uri="{BB962C8B-B14F-4D97-AF65-F5344CB8AC3E}">
        <p14:creationId xmlns:p14="http://schemas.microsoft.com/office/powerpoint/2010/main" val="145134588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334746" y="1765737"/>
            <a:ext cx="9777579" cy="3448123"/>
          </a:xfrm>
          <a:prstGeom prst="rect">
            <a:avLst/>
          </a:prstGeom>
        </p:spPr>
        <p:txBody>
          <a:bodyPr wrap="square">
            <a:spAutoFit/>
          </a:bodyPr>
          <a:lstStyle/>
          <a:p>
            <a:pPr marL="608013" lvl="0" indent="-608013" eaLnBrk="1" hangingPunct="1">
              <a:lnSpc>
                <a:spcPct val="90000"/>
              </a:lnSpc>
              <a:spcBef>
                <a:spcPts val="1000"/>
              </a:spcBef>
              <a:buBlip>
                <a:blip r:embed="rId2"/>
              </a:buBlip>
              <a:defRPr/>
            </a:pPr>
            <a:r>
              <a:rPr lang="en-GB" altLang="en-US" sz="2800" dirty="0">
                <a:latin typeface="Calibri" panose="020F0502020204030204"/>
                <a:cs typeface="+mn-cs"/>
              </a:rPr>
              <a:t>3GPP &amp; SA5 introduction</a:t>
            </a:r>
          </a:p>
          <a:p>
            <a:pPr marL="608013" lvl="0" indent="-608013" eaLnBrk="1" hangingPunct="1">
              <a:lnSpc>
                <a:spcPct val="90000"/>
              </a:lnSpc>
              <a:spcBef>
                <a:spcPts val="1000"/>
              </a:spcBef>
              <a:buBlip>
                <a:blip r:embed="rId2"/>
              </a:buBlip>
              <a:defRPr/>
            </a:pPr>
            <a:r>
              <a:rPr lang="en-US" altLang="zh-CN" sz="2800" dirty="0">
                <a:latin typeface="Calibri" panose="020F0502020204030204"/>
                <a:cs typeface="+mn-cs"/>
              </a:rPr>
              <a:t>Overview of 5G network / service management and orchestration related work</a:t>
            </a:r>
            <a:endParaRPr lang="en-US" altLang="en-US" sz="2800" dirty="0">
              <a:latin typeface="Calibri" panose="020F0502020204030204"/>
              <a:cs typeface="+mn-cs"/>
            </a:endParaRPr>
          </a:p>
          <a:p>
            <a:pPr marL="608013" lvl="0" indent="-608013" eaLnBrk="1" hangingPunct="1">
              <a:lnSpc>
                <a:spcPct val="90000"/>
              </a:lnSpc>
              <a:spcBef>
                <a:spcPts val="1000"/>
              </a:spcBef>
              <a:buBlip>
                <a:blip r:embed="rId2"/>
              </a:buBlip>
              <a:defRPr/>
            </a:pPr>
            <a:r>
              <a:rPr lang="en-US" altLang="zh-CN" sz="2800" dirty="0">
                <a:latin typeface="Calibri" panose="020F0502020204030204"/>
                <a:cs typeface="+mn-cs"/>
              </a:rPr>
              <a:t>SA5 Autonomous Network related work</a:t>
            </a:r>
          </a:p>
          <a:p>
            <a:pPr marL="608013" indent="-608013" eaLnBrk="1" hangingPunct="1">
              <a:lnSpc>
                <a:spcPct val="90000"/>
              </a:lnSpc>
              <a:spcBef>
                <a:spcPts val="1000"/>
              </a:spcBef>
              <a:buBlip>
                <a:blip r:embed="rId2"/>
              </a:buBlip>
              <a:defRPr/>
            </a:pPr>
            <a:r>
              <a:rPr lang="en-US" altLang="zh-CN" sz="2800" dirty="0">
                <a:latin typeface="Calibri" panose="020F0502020204030204"/>
                <a:cs typeface="+mn-cs"/>
              </a:rPr>
              <a:t>Management of new services</a:t>
            </a:r>
          </a:p>
          <a:p>
            <a:pPr marL="608013" indent="-608013" eaLnBrk="1" hangingPunct="1">
              <a:lnSpc>
                <a:spcPct val="90000"/>
              </a:lnSpc>
              <a:spcBef>
                <a:spcPts val="1000"/>
              </a:spcBef>
              <a:buBlip>
                <a:blip r:embed="rId2"/>
              </a:buBlip>
              <a:defRPr/>
            </a:pPr>
            <a:r>
              <a:rPr lang="en-US" altLang="zh-CN" sz="2800" dirty="0">
                <a:latin typeface="Calibri" panose="020F0502020204030204"/>
                <a:cs typeface="+mn-cs"/>
              </a:rPr>
              <a:t>SA5 collaborations</a:t>
            </a:r>
          </a:p>
          <a:p>
            <a:pPr marL="608013" indent="-608013" eaLnBrk="1" hangingPunct="1">
              <a:lnSpc>
                <a:spcPct val="90000"/>
              </a:lnSpc>
              <a:spcBef>
                <a:spcPts val="1000"/>
              </a:spcBef>
              <a:buBlip>
                <a:blip r:embed="rId2"/>
              </a:buBlip>
              <a:defRPr/>
            </a:pPr>
            <a:r>
              <a:rPr lang="en-US" altLang="zh-CN" sz="2800" dirty="0">
                <a:latin typeface="Calibri" panose="020F0502020204030204"/>
                <a:cs typeface="+mn-cs"/>
              </a:rPr>
              <a:t>Summary</a:t>
            </a:r>
            <a:endParaRPr lang="en-GB" altLang="en-US" sz="2800" dirty="0">
              <a:latin typeface="Calibri" panose="020F0502020204030204"/>
              <a:cs typeface="+mn-cs"/>
            </a:endParaRPr>
          </a:p>
        </p:txBody>
      </p:sp>
      <p:sp>
        <p:nvSpPr>
          <p:cNvPr id="18" name="Title 1"/>
          <p:cNvSpPr>
            <a:spLocks noGrp="1"/>
          </p:cNvSpPr>
          <p:nvPr>
            <p:ph type="title"/>
          </p:nvPr>
        </p:nvSpPr>
        <p:spPr>
          <a:xfrm>
            <a:off x="850106" y="350405"/>
            <a:ext cx="10491787" cy="993365"/>
          </a:xfrm>
        </p:spPr>
        <p:txBody>
          <a:bodyPr/>
          <a:lstStyle/>
          <a:p>
            <a:pPr algn="l" eaLnBrk="1" hangingPunct="1"/>
            <a:r>
              <a:rPr lang="en-GB" altLang="en-US" sz="4000" kern="1200" dirty="0">
                <a:solidFill>
                  <a:sysClr val="windowText" lastClr="000000"/>
                </a:solidFill>
                <a:latin typeface="Calibri Light" panose="020F0302020204030204"/>
              </a:rPr>
              <a:t>Contents</a:t>
            </a:r>
          </a:p>
        </p:txBody>
      </p:sp>
    </p:spTree>
    <p:extLst>
      <p:ext uri="{BB962C8B-B14F-4D97-AF65-F5344CB8AC3E}">
        <p14:creationId xmlns:p14="http://schemas.microsoft.com/office/powerpoint/2010/main" val="219496855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smtClean="0"/>
              <a:t>Autonomous </a:t>
            </a:r>
            <a:r>
              <a:rPr lang="en-US" sz="3600" dirty="0"/>
              <a:t>networks in SA5</a:t>
            </a:r>
          </a:p>
        </p:txBody>
      </p:sp>
      <p:sp>
        <p:nvSpPr>
          <p:cNvPr id="3" name="内容占位符 2"/>
          <p:cNvSpPr>
            <a:spLocks noGrp="1"/>
          </p:cNvSpPr>
          <p:nvPr>
            <p:ph idx="1"/>
          </p:nvPr>
        </p:nvSpPr>
        <p:spPr/>
        <p:txBody>
          <a:bodyPr/>
          <a:lstStyle/>
          <a:p>
            <a:r>
              <a:rPr lang="en-US" sz="2000" dirty="0">
                <a:solidFill>
                  <a:srgbClr val="000000"/>
                </a:solidFill>
                <a:latin typeface="Arial" panose="020B0604020202020204" pitchFamily="34" charset="0"/>
                <a:ea typeface="宋体" panose="02010600030101010101" pitchFamily="2" charset="-122"/>
                <a:cs typeface="Arial" panose="020B0604020202020204" pitchFamily="34" charset="0"/>
              </a:rPr>
              <a:t>Autonomous network levels</a:t>
            </a:r>
          </a:p>
          <a:p>
            <a:r>
              <a:rPr lang="en-US" sz="2000" dirty="0">
                <a:solidFill>
                  <a:srgbClr val="000000"/>
                </a:solidFill>
                <a:latin typeface="Arial" panose="020B0604020202020204" pitchFamily="34" charset="0"/>
                <a:ea typeface="宋体" panose="02010600030101010101" pitchFamily="2" charset="-122"/>
                <a:cs typeface="Arial" panose="020B0604020202020204" pitchFamily="34" charset="0"/>
              </a:rPr>
              <a:t>Service based management architecture</a:t>
            </a:r>
          </a:p>
          <a:p>
            <a:r>
              <a:rPr lang="en-GB" sz="2000" dirty="0">
                <a:solidFill>
                  <a:srgbClr val="000000"/>
                </a:solidFill>
                <a:latin typeface="Arial" panose="020B0604020202020204" pitchFamily="34" charset="0"/>
                <a:ea typeface="宋体" panose="02010600030101010101" pitchFamily="2" charset="-122"/>
                <a:cs typeface="Arial" panose="020B0604020202020204" pitchFamily="34" charset="0"/>
              </a:rPr>
              <a:t>Intent driven management service for mobile networks</a:t>
            </a:r>
          </a:p>
          <a:p>
            <a:r>
              <a:rPr lang="en-GB" sz="2000" dirty="0">
                <a:solidFill>
                  <a:srgbClr val="000000"/>
                </a:solidFill>
                <a:latin typeface="Arial" panose="020B0604020202020204" pitchFamily="34" charset="0"/>
                <a:ea typeface="宋体" panose="02010600030101010101" pitchFamily="2" charset="-122"/>
                <a:cs typeface="Arial" panose="020B0604020202020204" pitchFamily="34" charset="0"/>
              </a:rPr>
              <a:t>Closed loop SLS Assurance</a:t>
            </a:r>
          </a:p>
          <a:p>
            <a:r>
              <a:rPr lang="en-US" sz="2000" dirty="0">
                <a:solidFill>
                  <a:srgbClr val="000000"/>
                </a:solidFill>
                <a:latin typeface="Arial" panose="020B0604020202020204" pitchFamily="34" charset="0"/>
                <a:ea typeface="宋体" panose="02010600030101010101" pitchFamily="2" charset="-122"/>
                <a:cs typeface="Arial" panose="020B0604020202020204" pitchFamily="34" charset="0"/>
              </a:rPr>
              <a:t>Self-Organizing networks</a:t>
            </a:r>
          </a:p>
          <a:p>
            <a:r>
              <a:rPr lang="en-US" altLang="zh-CN" sz="2000" kern="1200" dirty="0">
                <a:latin typeface="Arial" panose="020B0604020202020204" pitchFamily="34" charset="0"/>
                <a:cs typeface="Arial" panose="020B0604020202020204" pitchFamily="34" charset="0"/>
              </a:rPr>
              <a:t>Management Data Analytics Service</a:t>
            </a:r>
            <a:endParaRPr lang="zh-CN" altLang="en-US" sz="2000" kern="12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a:p>
            <a:endParaRPr lang="zh-CN" altLang="en-US" sz="2000" dirty="0">
              <a:latin typeface="Arial" panose="020B0604020202020204" pitchFamily="34" charset="0"/>
              <a:cs typeface="Arial" panose="020B0604020202020204" pitchFamily="34" charset="0"/>
            </a:endParaRPr>
          </a:p>
          <a:p>
            <a:endParaRPr lang="en-US" sz="2000" dirty="0"/>
          </a:p>
        </p:txBody>
      </p:sp>
    </p:spTree>
    <p:extLst>
      <p:ext uri="{BB962C8B-B14F-4D97-AF65-F5344CB8AC3E}">
        <p14:creationId xmlns:p14="http://schemas.microsoft.com/office/powerpoint/2010/main" val="355747517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0038" y="359673"/>
            <a:ext cx="8745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Levels of Autonomous Network - Introduction</a:t>
            </a:r>
            <a:endParaRPr lang="zh-CN" altLang="en-US" sz="3600" dirty="0">
              <a:solidFill>
                <a:srgbClr val="FF0000"/>
              </a:solidFill>
              <a:latin typeface="+mj-lt"/>
              <a:ea typeface="+mj-ea"/>
              <a:cs typeface="+mj-cs"/>
            </a:endParaRPr>
          </a:p>
        </p:txBody>
      </p:sp>
      <p:sp>
        <p:nvSpPr>
          <p:cNvPr id="5" name="矩形 4"/>
          <p:cNvSpPr/>
          <p:nvPr/>
        </p:nvSpPr>
        <p:spPr>
          <a:xfrm>
            <a:off x="715682" y="1763506"/>
            <a:ext cx="9995141" cy="3922099"/>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2000" b="1" dirty="0">
                <a:solidFill>
                  <a:prstClr val="black"/>
                </a:solidFill>
                <a:latin typeface="Calibri"/>
              </a:rPr>
              <a:t>Objective</a:t>
            </a:r>
            <a:r>
              <a:rPr lang="en-GB" altLang="zh-CN" sz="2000" dirty="0">
                <a:solidFill>
                  <a:prstClr val="black"/>
                </a:solidFill>
                <a:latin typeface="Calibri"/>
              </a:rPr>
              <a:t>: </a:t>
            </a:r>
            <a:r>
              <a:rPr lang="en-GB" altLang="zh-CN" sz="2000" b="1" dirty="0">
                <a:solidFill>
                  <a:prstClr val="black"/>
                </a:solidFill>
                <a:latin typeface="Calibri"/>
              </a:rPr>
              <a:t>To</a:t>
            </a:r>
            <a:r>
              <a:rPr lang="en-GB" altLang="zh-CN" sz="2000" dirty="0">
                <a:solidFill>
                  <a:prstClr val="black"/>
                </a:solidFill>
                <a:latin typeface="Calibri"/>
              </a:rPr>
              <a:t> </a:t>
            </a:r>
            <a:r>
              <a:rPr lang="en-GB" altLang="zh-CN" sz="2000" b="1" dirty="0">
                <a:solidFill>
                  <a:prstClr val="black"/>
                </a:solidFill>
                <a:latin typeface="Calibri"/>
              </a:rPr>
              <a:t>provide guidance to m</a:t>
            </a:r>
            <a:r>
              <a:rPr lang="en-US" altLang="zh-CN" sz="2000" b="1" dirty="0" err="1">
                <a:solidFill>
                  <a:prstClr val="black"/>
                </a:solidFill>
                <a:latin typeface="Calibri"/>
              </a:rPr>
              <a:t>ove</a:t>
            </a:r>
            <a:r>
              <a:rPr lang="en-US" altLang="zh-CN" sz="2000" b="1" dirty="0">
                <a:solidFill>
                  <a:prstClr val="black"/>
                </a:solidFill>
                <a:latin typeface="Calibri"/>
              </a:rPr>
              <a:t> from a manual operating network to a fully autonomous network with a stepwise approach.</a:t>
            </a:r>
            <a:endParaRPr lang="en-GB" altLang="zh-CN" sz="2000" b="1" dirty="0">
              <a:solidFill>
                <a:prstClr val="black"/>
              </a:solidFill>
              <a:latin typeface="Calibri"/>
            </a:endParaRPr>
          </a:p>
          <a:p>
            <a:pPr marL="228600" lvl="1" indent="-228600" algn="just" eaLnBrk="1" fontAlgn="auto" hangingPunct="1">
              <a:lnSpc>
                <a:spcPct val="90000"/>
              </a:lnSpc>
              <a:spcBef>
                <a:spcPts val="1000"/>
              </a:spcBef>
              <a:spcAft>
                <a:spcPts val="0"/>
              </a:spcAft>
              <a:buBlip>
                <a:blip r:embed="rId2"/>
              </a:buBlip>
            </a:pPr>
            <a:endParaRPr lang="en-GB" altLang="zh-CN" sz="1800" kern="0" dirty="0">
              <a:latin typeface="Calibri" panose="020F0502020204030204" pitchFamily="34" charset="0"/>
            </a:endParaRPr>
          </a:p>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In 3GPP Release 17, SA5 has started a normative work item using a Rel-16 study/TR as input, developing the following draft TS:</a:t>
            </a:r>
          </a:p>
          <a:p>
            <a:pPr marL="989013" lvl="1" indent="-379413">
              <a:lnSpc>
                <a:spcPct val="90000"/>
              </a:lnSpc>
              <a:spcBef>
                <a:spcPct val="20000"/>
              </a:spcBef>
              <a:buClr>
                <a:srgbClr val="C00000"/>
              </a:buClr>
              <a:buBlip>
                <a:blip r:embed="rId3"/>
              </a:buBlip>
            </a:pPr>
            <a:r>
              <a:rPr lang="en-GB" altLang="zh-CN" sz="1800" dirty="0">
                <a:latin typeface="+mn-lt"/>
              </a:rPr>
              <a:t>3GPP draft TS 28.100: “</a:t>
            </a:r>
            <a:r>
              <a:rPr lang="en-US" altLang="zh-CN" sz="1800" dirty="0">
                <a:latin typeface="+mn-lt"/>
              </a:rPr>
              <a:t>Management and orchestration; Levels of autonomous network”</a:t>
            </a:r>
          </a:p>
          <a:p>
            <a:pPr marL="989013" lvl="1" indent="-379413">
              <a:lnSpc>
                <a:spcPct val="90000"/>
              </a:lnSpc>
              <a:spcBef>
                <a:spcPct val="20000"/>
              </a:spcBef>
              <a:buClr>
                <a:srgbClr val="C00000"/>
              </a:buClr>
              <a:buBlip>
                <a:blip r:embed="rId3"/>
              </a:buBlip>
            </a:pPr>
            <a:r>
              <a:rPr lang="en-US" altLang="zh-CN" sz="1800" dirty="0">
                <a:latin typeface="+mn-lt"/>
              </a:rPr>
              <a:t>Status summary of this work item: </a:t>
            </a:r>
          </a:p>
          <a:p>
            <a:pPr marL="1598613" lvl="2" indent="-379413">
              <a:lnSpc>
                <a:spcPct val="90000"/>
              </a:lnSpc>
              <a:spcBef>
                <a:spcPct val="20000"/>
              </a:spcBef>
              <a:buClr>
                <a:srgbClr val="C00000"/>
              </a:buClr>
              <a:buBlip>
                <a:blip r:embed="rId3"/>
              </a:buBlip>
            </a:pPr>
            <a:r>
              <a:rPr lang="en-US" altLang="zh-CN" sz="1800" dirty="0">
                <a:latin typeface="+mn-lt"/>
              </a:rPr>
              <a:t>Aiming to define the different levels of autonomy of a network, from fully manual to fully automatic</a:t>
            </a:r>
          </a:p>
          <a:p>
            <a:pPr marL="1598613" lvl="2" indent="-379413">
              <a:lnSpc>
                <a:spcPct val="90000"/>
              </a:lnSpc>
              <a:spcBef>
                <a:spcPct val="20000"/>
              </a:spcBef>
              <a:buClr>
                <a:srgbClr val="C00000"/>
              </a:buClr>
              <a:buBlip>
                <a:blip r:embed="rId3"/>
              </a:buBlip>
            </a:pPr>
            <a:r>
              <a:rPr lang="en-GB" altLang="zh-CN" sz="1800" dirty="0">
                <a:latin typeface="+mn-lt"/>
              </a:rPr>
              <a:t>Currently (version 0.7.0): d</a:t>
            </a:r>
            <a:r>
              <a:rPr lang="en-GB" sz="1800" dirty="0">
                <a:latin typeface="+mn-lt"/>
              </a:rPr>
              <a:t>escribed a possibility and examples of classifying autonomous level properties of (individual) functions in a 3GPP system (e.g. network optimization, Fault management).</a:t>
            </a:r>
            <a:endParaRPr lang="en-US" altLang="zh-CN" sz="1800" dirty="0">
              <a:latin typeface="+mn-lt"/>
            </a:endParaRPr>
          </a:p>
          <a:p>
            <a:pPr marL="381000" indent="-379413">
              <a:lnSpc>
                <a:spcPct val="90000"/>
              </a:lnSpc>
              <a:spcBef>
                <a:spcPct val="20000"/>
              </a:spcBef>
              <a:buClr>
                <a:srgbClr val="C00000"/>
              </a:buClr>
              <a:buBlip>
                <a:blip r:embed="rId3"/>
              </a:buBlip>
            </a:pPr>
            <a:endParaRPr lang="zh-CN" altLang="zh-CN" sz="1800" kern="0" dirty="0">
              <a:latin typeface="Calibri" panose="020F0502020204030204" pitchFamily="34" charset="0"/>
            </a:endParaRPr>
          </a:p>
        </p:txBody>
      </p:sp>
    </p:spTree>
    <p:extLst>
      <p:ext uri="{BB962C8B-B14F-4D97-AF65-F5344CB8AC3E}">
        <p14:creationId xmlns:p14="http://schemas.microsoft.com/office/powerpoint/2010/main" val="2224660292"/>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2575" y="82317"/>
            <a:ext cx="9620552"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AN Definition and concept (draft TS 28.100)</a:t>
            </a:r>
            <a:endParaRPr lang="zh-CN" altLang="en-US" sz="3600" kern="1200" dirty="0"/>
          </a:p>
        </p:txBody>
      </p:sp>
      <p:sp>
        <p:nvSpPr>
          <p:cNvPr id="3" name="内容占位符 2"/>
          <p:cNvSpPr>
            <a:spLocks noGrp="1"/>
          </p:cNvSpPr>
          <p:nvPr>
            <p:ph idx="1"/>
          </p:nvPr>
        </p:nvSpPr>
        <p:spPr>
          <a:xfrm>
            <a:off x="8524197" y="2475977"/>
            <a:ext cx="3368609" cy="2316750"/>
          </a:xfrm>
        </p:spPr>
        <p:txBody>
          <a:bodyPr/>
          <a:lstStyle/>
          <a:p>
            <a:pPr marL="0" indent="0">
              <a:buNone/>
            </a:pPr>
            <a:r>
              <a:rPr lang="en-GB" sz="1600" b="1" dirty="0"/>
              <a:t>Scenarios</a:t>
            </a:r>
          </a:p>
          <a:p>
            <a:pPr marL="381000" lvl="1"/>
            <a:r>
              <a:rPr lang="en-US" altLang="zh-CN" sz="1400" kern="1200" dirty="0">
                <a:ea typeface="+mn-ea"/>
                <a:cs typeface="Arial" panose="020B0604020202020204" pitchFamily="34" charset="0"/>
              </a:rPr>
              <a:t>Network and service planning</a:t>
            </a:r>
          </a:p>
          <a:p>
            <a:pPr marL="381000" lvl="1"/>
            <a:r>
              <a:rPr lang="en-US" altLang="zh-CN" sz="1400" kern="1200" dirty="0">
                <a:ea typeface="+mn-ea"/>
                <a:cs typeface="Arial" panose="020B0604020202020204" pitchFamily="34" charset="0"/>
              </a:rPr>
              <a:t>Network and service deployment</a:t>
            </a:r>
          </a:p>
          <a:p>
            <a:pPr marL="381000" lvl="1"/>
            <a:r>
              <a:rPr lang="en-US" altLang="zh-CN" sz="1400" kern="1200" dirty="0">
                <a:ea typeface="+mn-ea"/>
                <a:cs typeface="Arial" panose="020B0604020202020204" pitchFamily="34" charset="0"/>
              </a:rPr>
              <a:t>Network and service maintenance</a:t>
            </a:r>
          </a:p>
          <a:p>
            <a:pPr marL="381000" lvl="1"/>
            <a:r>
              <a:rPr lang="en-US" altLang="zh-CN" sz="1400" kern="1200" dirty="0">
                <a:ea typeface="+mn-ea"/>
                <a:cs typeface="Arial" panose="020B0604020202020204" pitchFamily="34" charset="0"/>
              </a:rPr>
              <a:t>Network and service optimization</a:t>
            </a:r>
            <a:endParaRPr lang="en-GB" altLang="zh-CN" sz="1400" kern="1200" dirty="0">
              <a:ea typeface="+mn-ea"/>
              <a:cs typeface="Arial" panose="020B0604020202020204" pitchFamily="34" charset="0"/>
            </a:endParaRPr>
          </a:p>
        </p:txBody>
      </p:sp>
      <p:sp>
        <p:nvSpPr>
          <p:cNvPr id="4" name="矩形 3"/>
          <p:cNvSpPr/>
          <p:nvPr/>
        </p:nvSpPr>
        <p:spPr>
          <a:xfrm>
            <a:off x="4324227" y="2421681"/>
            <a:ext cx="4201617" cy="207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20000"/>
              </a:spcBef>
            </a:pPr>
            <a:r>
              <a:rPr lang="en-GB" sz="1600" b="1" dirty="0">
                <a:latin typeface="+mn-lt"/>
                <a:cs typeface="+mn-cs"/>
              </a:rPr>
              <a:t>Management scope</a:t>
            </a:r>
          </a:p>
          <a:p>
            <a:pPr marL="381000" indent="-379413">
              <a:spcBef>
                <a:spcPct val="20000"/>
              </a:spcBef>
              <a:buClr>
                <a:srgbClr val="C00000"/>
              </a:buClr>
              <a:buBlip>
                <a:blip r:embed="rId2"/>
              </a:buBlip>
            </a:pPr>
            <a:r>
              <a:rPr lang="en-US" sz="1400" dirty="0">
                <a:latin typeface="+mn-lt"/>
              </a:rPr>
              <a:t>Autonomy in NE/NF layer</a:t>
            </a:r>
          </a:p>
          <a:p>
            <a:pPr marL="381000" indent="-379413">
              <a:spcBef>
                <a:spcPct val="20000"/>
              </a:spcBef>
              <a:buClr>
                <a:srgbClr val="C00000"/>
              </a:buClr>
              <a:buBlip>
                <a:blip r:embed="rId2"/>
              </a:buBlip>
            </a:pPr>
            <a:r>
              <a:rPr lang="en-US" sz="1400" dirty="0">
                <a:latin typeface="+mn-lt"/>
              </a:rPr>
              <a:t>Autonomy in domain network layer</a:t>
            </a:r>
          </a:p>
          <a:p>
            <a:pPr marL="381000" indent="-379413">
              <a:spcBef>
                <a:spcPct val="20000"/>
              </a:spcBef>
              <a:buClr>
                <a:srgbClr val="C00000"/>
              </a:buClr>
              <a:buBlip>
                <a:blip r:embed="rId2"/>
              </a:buBlip>
            </a:pPr>
            <a:r>
              <a:rPr lang="en-US" sz="1400" dirty="0">
                <a:latin typeface="+mn-lt"/>
              </a:rPr>
              <a:t>Autonomy in cross domain network layer</a:t>
            </a:r>
          </a:p>
          <a:p>
            <a:pPr marL="381000" indent="-379413">
              <a:spcBef>
                <a:spcPct val="20000"/>
              </a:spcBef>
              <a:buClr>
                <a:srgbClr val="C00000"/>
              </a:buClr>
              <a:buBlip>
                <a:blip r:embed="rId2"/>
              </a:buBlip>
            </a:pPr>
            <a:r>
              <a:rPr lang="en-US" sz="1400" dirty="0">
                <a:latin typeface="+mn-lt"/>
              </a:rPr>
              <a:t>Autonomy in communication service layer</a:t>
            </a:r>
          </a:p>
        </p:txBody>
      </p:sp>
      <p:pic>
        <p:nvPicPr>
          <p:cNvPr id="5" name="图片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5101" y="3713297"/>
            <a:ext cx="1867634" cy="2197303"/>
          </a:xfrm>
          <a:prstGeom prst="rect">
            <a:avLst/>
          </a:prstGeom>
          <a:noFill/>
          <a:ln>
            <a:noFill/>
          </a:ln>
        </p:spPr>
      </p:pic>
      <p:pic>
        <p:nvPicPr>
          <p:cNvPr id="6" name="图片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575" y="4043520"/>
            <a:ext cx="3981566" cy="1880235"/>
          </a:xfrm>
          <a:prstGeom prst="rect">
            <a:avLst/>
          </a:prstGeom>
          <a:noFill/>
        </p:spPr>
      </p:pic>
      <p:sp>
        <p:nvSpPr>
          <p:cNvPr id="7" name="内容占位符 2"/>
          <p:cNvSpPr txBox="1">
            <a:spLocks/>
          </p:cNvSpPr>
          <p:nvPr/>
        </p:nvSpPr>
        <p:spPr bwMode="auto">
          <a:xfrm>
            <a:off x="390534" y="2421681"/>
            <a:ext cx="3398524" cy="193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GB" sz="1600" b="1" kern="0" dirty="0"/>
              <a:t>Workflow</a:t>
            </a:r>
          </a:p>
          <a:p>
            <a:pPr marL="381000" indent="-379413">
              <a:buClr>
                <a:srgbClr val="C00000"/>
              </a:buClr>
              <a:buBlip>
                <a:blip r:embed="rId2"/>
              </a:buBlip>
            </a:pPr>
            <a:r>
              <a:rPr lang="en-GB" sz="1400" dirty="0">
                <a:cs typeface="Arial" panose="020B0604020202020204" pitchFamily="34" charset="0"/>
              </a:rPr>
              <a:t>Intent handling</a:t>
            </a:r>
          </a:p>
          <a:p>
            <a:pPr marL="381000" indent="-379413">
              <a:buClr>
                <a:srgbClr val="C00000"/>
              </a:buClr>
              <a:buBlip>
                <a:blip r:embed="rId2"/>
              </a:buBlip>
            </a:pPr>
            <a:r>
              <a:rPr lang="en-GB" sz="1400" dirty="0">
                <a:cs typeface="Arial" panose="020B0604020202020204" pitchFamily="34" charset="0"/>
              </a:rPr>
              <a:t>Awareness</a:t>
            </a:r>
          </a:p>
          <a:p>
            <a:pPr marL="381000" indent="-379413">
              <a:buClr>
                <a:srgbClr val="C00000"/>
              </a:buClr>
              <a:buBlip>
                <a:blip r:embed="rId2"/>
              </a:buBlip>
            </a:pPr>
            <a:r>
              <a:rPr lang="en-GB" sz="1400" dirty="0">
                <a:cs typeface="Arial" panose="020B0604020202020204" pitchFamily="34" charset="0"/>
              </a:rPr>
              <a:t>Analysis</a:t>
            </a:r>
          </a:p>
          <a:p>
            <a:pPr marL="381000" indent="-379413">
              <a:buClr>
                <a:srgbClr val="C00000"/>
              </a:buClr>
              <a:buBlip>
                <a:blip r:embed="rId2"/>
              </a:buBlip>
            </a:pPr>
            <a:r>
              <a:rPr lang="en-GB" sz="1400" dirty="0">
                <a:cs typeface="Arial" panose="020B0604020202020204" pitchFamily="34" charset="0"/>
              </a:rPr>
              <a:t>Decision</a:t>
            </a:r>
          </a:p>
          <a:p>
            <a:pPr marL="381000" indent="-379413">
              <a:buClr>
                <a:srgbClr val="C00000"/>
              </a:buClr>
              <a:buBlip>
                <a:blip r:embed="rId2"/>
              </a:buBlip>
            </a:pPr>
            <a:r>
              <a:rPr lang="en-GB" sz="1400" dirty="0">
                <a:cs typeface="Arial" panose="020B0604020202020204" pitchFamily="34" charset="0"/>
              </a:rPr>
              <a:t>Execution</a:t>
            </a:r>
          </a:p>
        </p:txBody>
      </p:sp>
      <p:cxnSp>
        <p:nvCxnSpPr>
          <p:cNvPr id="8" name="直接连接符 7"/>
          <p:cNvCxnSpPr/>
          <p:nvPr/>
        </p:nvCxnSpPr>
        <p:spPr bwMode="auto">
          <a:xfrm>
            <a:off x="4300225" y="2504882"/>
            <a:ext cx="6232" cy="384851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a:off x="8524197" y="2404481"/>
            <a:ext cx="663" cy="377368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矩形 11"/>
          <p:cNvSpPr/>
          <p:nvPr/>
        </p:nvSpPr>
        <p:spPr>
          <a:xfrm>
            <a:off x="202575" y="2101264"/>
            <a:ext cx="6562359" cy="313932"/>
          </a:xfrm>
          <a:prstGeom prst="rect">
            <a:avLst/>
          </a:prstGeom>
        </p:spPr>
        <p:txBody>
          <a:bodyPr wrap="square">
            <a:spAutoFit/>
          </a:bodyPr>
          <a:lstStyle/>
          <a:p>
            <a:pPr marL="609585" lvl="1" indent="-609585">
              <a:lnSpc>
                <a:spcPct val="90000"/>
              </a:lnSpc>
              <a:spcBef>
                <a:spcPct val="20000"/>
              </a:spcBef>
              <a:buBlip>
                <a:blip r:embed="rId5"/>
              </a:buBlip>
              <a:tabLst>
                <a:tab pos="723900" algn="l"/>
              </a:tabLst>
            </a:pPr>
            <a:r>
              <a:rPr lang="en-GB" altLang="zh-CN" sz="1600" b="1" kern="0" dirty="0">
                <a:solidFill>
                  <a:prstClr val="black"/>
                </a:solidFill>
                <a:latin typeface="Calibri"/>
                <a:cs typeface="+mn-cs"/>
              </a:rPr>
              <a:t>Three Dimensions for evaluating autonomous network levels</a:t>
            </a:r>
            <a:endParaRPr lang="zh-CN" altLang="en-US" sz="1600" b="1" kern="0" dirty="0">
              <a:solidFill>
                <a:prstClr val="black"/>
              </a:solidFill>
              <a:latin typeface="Calibri"/>
              <a:cs typeface="+mn-cs"/>
            </a:endParaRPr>
          </a:p>
        </p:txBody>
      </p:sp>
      <p:sp>
        <p:nvSpPr>
          <p:cNvPr id="16" name="矩形 15"/>
          <p:cNvSpPr/>
          <p:nvPr/>
        </p:nvSpPr>
        <p:spPr>
          <a:xfrm>
            <a:off x="202575" y="1071710"/>
            <a:ext cx="11583648" cy="1071062"/>
          </a:xfrm>
          <a:prstGeom prst="rect">
            <a:avLst/>
          </a:prstGeom>
        </p:spPr>
        <p:txBody>
          <a:bodyPr wrap="square">
            <a:spAutoFit/>
          </a:bodyPr>
          <a:lstStyle/>
          <a:p>
            <a:pPr marL="609585" indent="-609585">
              <a:spcBef>
                <a:spcPct val="20000"/>
              </a:spcBef>
              <a:buBlip>
                <a:blip r:embed="rId5"/>
              </a:buBlip>
            </a:pPr>
            <a:r>
              <a:rPr lang="en-GB" altLang="zh-CN" sz="1600" b="1" kern="0" dirty="0">
                <a:solidFill>
                  <a:prstClr val="black"/>
                </a:solidFill>
                <a:latin typeface="Calibri"/>
                <a:cs typeface="+mn-cs"/>
              </a:rPr>
              <a:t>Definition:</a:t>
            </a:r>
          </a:p>
          <a:p>
            <a:pPr marL="989013" lvl="1" indent="-379413">
              <a:spcBef>
                <a:spcPct val="20000"/>
              </a:spcBef>
              <a:buClr>
                <a:srgbClr val="C00000"/>
              </a:buClr>
              <a:buBlip>
                <a:blip r:embed="rId2"/>
              </a:buBlip>
            </a:pPr>
            <a:r>
              <a:rPr lang="en-US" altLang="zh-CN" sz="1400" b="1" kern="0" dirty="0">
                <a:solidFill>
                  <a:prstClr val="black"/>
                </a:solidFill>
                <a:latin typeface="Calibri"/>
              </a:rPr>
              <a:t>Autonomous Network: </a:t>
            </a:r>
            <a:r>
              <a:rPr lang="en-US" altLang="zh-CN" sz="1400" kern="0" dirty="0">
                <a:solidFill>
                  <a:prstClr val="black"/>
                </a:solidFill>
                <a:latin typeface="Calibri"/>
              </a:rPr>
              <a:t>telecommunication system (including management system and network) with autonomy capabilities which is able to be governed by itself with minimal to no human intervention.</a:t>
            </a:r>
          </a:p>
          <a:p>
            <a:pPr marL="989013" lvl="1" indent="-379413">
              <a:spcBef>
                <a:spcPct val="20000"/>
              </a:spcBef>
              <a:buClr>
                <a:srgbClr val="C00000"/>
              </a:buClr>
              <a:buBlip>
                <a:blip r:embed="rId2"/>
              </a:buBlip>
            </a:pPr>
            <a:r>
              <a:rPr lang="en-US" sz="1400" b="1" kern="0" dirty="0">
                <a:solidFill>
                  <a:prstClr val="black"/>
                </a:solidFill>
                <a:latin typeface="Calibri"/>
                <a:cs typeface="+mn-cs"/>
              </a:rPr>
              <a:t>Autonomous Network Level: </a:t>
            </a:r>
            <a:r>
              <a:rPr lang="en-US" sz="1400" kern="0" dirty="0">
                <a:solidFill>
                  <a:prstClr val="black"/>
                </a:solidFill>
                <a:latin typeface="Calibri"/>
                <a:cs typeface="+mn-cs"/>
              </a:rPr>
              <a:t>describes the level of autonomy capabilities in the autonomous network.</a:t>
            </a:r>
            <a:endParaRPr lang="en-GB" altLang="zh-CN" sz="1400" kern="0" dirty="0">
              <a:solidFill>
                <a:prstClr val="black"/>
              </a:solidFill>
              <a:latin typeface="Calibri"/>
              <a:cs typeface="+mn-cs"/>
            </a:endParaRPr>
          </a:p>
        </p:txBody>
      </p:sp>
      <p:sp>
        <p:nvSpPr>
          <p:cNvPr id="17" name="文本框 16"/>
          <p:cNvSpPr txBox="1"/>
          <p:nvPr/>
        </p:nvSpPr>
        <p:spPr>
          <a:xfrm>
            <a:off x="6700410" y="6082290"/>
            <a:ext cx="5545605"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28.100.</a:t>
            </a:r>
            <a:endParaRPr lang="zh-CN" altLang="en-US" dirty="0">
              <a:solidFill>
                <a:srgbClr val="C00000"/>
              </a:solidFill>
            </a:endParaRPr>
          </a:p>
        </p:txBody>
      </p:sp>
      <p:sp>
        <p:nvSpPr>
          <p:cNvPr id="10" name="矩形 9"/>
          <p:cNvSpPr/>
          <p:nvPr/>
        </p:nvSpPr>
        <p:spPr>
          <a:xfrm>
            <a:off x="4407365" y="5870359"/>
            <a:ext cx="4116832" cy="276999"/>
          </a:xfrm>
          <a:prstGeom prst="rect">
            <a:avLst/>
          </a:prstGeom>
        </p:spPr>
        <p:txBody>
          <a:bodyPr wrap="none">
            <a:spAutoFit/>
          </a:bodyPr>
          <a:lstStyle/>
          <a:p>
            <a:pPr algn="ctr">
              <a:spcAft>
                <a:spcPts val="900"/>
              </a:spcAft>
            </a:pPr>
            <a:r>
              <a:rPr lang="en-GB" sz="1200" dirty="0">
                <a:ea typeface="Times New Roman" panose="02020603050405020304" pitchFamily="18" charset="0"/>
                <a:cs typeface="Times New Roman" panose="02020603050405020304" pitchFamily="18" charset="0"/>
              </a:rPr>
              <a:t>Figure 4.3.3-1: Autonomy for different management scope</a:t>
            </a:r>
            <a:endParaRPr lang="en-US" sz="1200" dirty="0">
              <a:effectLst/>
              <a:latin typeface="Times New Roman" panose="02020603050405020304" pitchFamily="18" charset="0"/>
              <a:ea typeface="等线" panose="02010600030101010101" pitchFamily="2" charset="-122"/>
            </a:endParaRPr>
          </a:p>
        </p:txBody>
      </p:sp>
      <p:sp>
        <p:nvSpPr>
          <p:cNvPr id="11" name="矩形 10"/>
          <p:cNvSpPr/>
          <p:nvPr/>
        </p:nvSpPr>
        <p:spPr>
          <a:xfrm>
            <a:off x="84059" y="5916525"/>
            <a:ext cx="4100082" cy="461665"/>
          </a:xfrm>
          <a:prstGeom prst="rect">
            <a:avLst/>
          </a:prstGeom>
        </p:spPr>
        <p:txBody>
          <a:bodyPr wrap="square">
            <a:spAutoFit/>
          </a:bodyPr>
          <a:lstStyle/>
          <a:p>
            <a:pPr algn="ctr">
              <a:spcAft>
                <a:spcPts val="900"/>
              </a:spcAft>
            </a:pPr>
            <a:r>
              <a:rPr lang="en-GB" sz="1200" dirty="0">
                <a:ea typeface="Times New Roman" panose="02020603050405020304" pitchFamily="18" charset="0"/>
                <a:cs typeface="Times New Roman" panose="02020603050405020304" pitchFamily="18" charset="0"/>
              </a:rPr>
              <a:t>Figure 4.3.4-1: Categorization of the tasks in the workflow for evaluating autonomous network levels</a:t>
            </a:r>
            <a:endParaRPr lang="en-US" sz="12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12504203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6614" y="126001"/>
            <a:ext cx="93025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Levels of Autonomous Network (draft TS 28.100)</a:t>
            </a:r>
            <a:endParaRPr lang="zh-CN" altLang="en-US" sz="3600" dirty="0">
              <a:solidFill>
                <a:srgbClr val="FF0000"/>
              </a:solidFill>
              <a:latin typeface="+mj-lt"/>
              <a:ea typeface="+mj-ea"/>
              <a:cs typeface="+mj-cs"/>
            </a:endParaRPr>
          </a:p>
        </p:txBody>
      </p:sp>
      <p:pic>
        <p:nvPicPr>
          <p:cNvPr id="5" name="图片 4"/>
          <p:cNvPicPr>
            <a:picLocks noChangeAspect="1"/>
          </p:cNvPicPr>
          <p:nvPr/>
        </p:nvPicPr>
        <p:blipFill>
          <a:blip r:embed="rId2"/>
          <a:stretch>
            <a:fillRect/>
          </a:stretch>
        </p:blipFill>
        <p:spPr>
          <a:xfrm>
            <a:off x="2506107" y="1006004"/>
            <a:ext cx="6295821" cy="2768263"/>
          </a:xfrm>
          <a:prstGeom prst="rect">
            <a:avLst/>
          </a:prstGeom>
        </p:spPr>
      </p:pic>
      <p:sp>
        <p:nvSpPr>
          <p:cNvPr id="6" name="矩形 5"/>
          <p:cNvSpPr/>
          <p:nvPr/>
        </p:nvSpPr>
        <p:spPr>
          <a:xfrm>
            <a:off x="146957" y="3777343"/>
            <a:ext cx="11391900" cy="2631490"/>
          </a:xfrm>
          <a:prstGeom prst="rect">
            <a:avLst/>
          </a:prstGeom>
        </p:spPr>
        <p:txBody>
          <a:bodyPr wrap="square">
            <a:spAutoFit/>
          </a:bodyPr>
          <a:lstStyle/>
          <a:p>
            <a:r>
              <a:rPr lang="en-US" sz="1100" b="1" dirty="0"/>
              <a:t>Level 0 manual operating network:</a:t>
            </a:r>
            <a:r>
              <a:rPr lang="en-US" sz="1100" dirty="0"/>
              <a:t> No categorization of the tasks is accomplished by telecom system itself.</a:t>
            </a:r>
          </a:p>
          <a:p>
            <a:r>
              <a:rPr lang="en-US" sz="1100" b="1" dirty="0"/>
              <a:t>Level 1 assisted operating network: </a:t>
            </a:r>
            <a:r>
              <a:rPr lang="en-US" sz="1100" dirty="0"/>
              <a:t>A part of the execution and awareness tasks are accomplished automatically by telecom system itself based on human defined rules. At this level, telecom system can assist human to improve the execution and awareness efficiency.</a:t>
            </a:r>
          </a:p>
          <a:p>
            <a:r>
              <a:rPr lang="en-US" sz="1100" b="1" dirty="0"/>
              <a:t>Level 2 preliminary autonomous network: </a:t>
            </a:r>
            <a:r>
              <a:rPr lang="en-US" sz="1100" dirty="0"/>
              <a:t>All the execution tasks are accomplished automatically by telecom system itself. A part of the awareness and analysis tasks are accomplished automatically by telecom system itself based on human defined policies. At this level, telecom system can assist human to achieve the closed loop based on human defined policies.</a:t>
            </a:r>
          </a:p>
          <a:p>
            <a:r>
              <a:rPr lang="en-US" sz="1100" b="1" dirty="0"/>
              <a:t>Level 3 intermediate autonomous network: </a:t>
            </a:r>
            <a:r>
              <a:rPr lang="en-US" sz="1100" dirty="0"/>
              <a:t>All the execution and awareness tasks are accomplished automatically by telecom system itself. A part of the analysis and decision tasks are accomplished automatically by telecom system itself based on human defined policies. At this level, the telecom system can achieve the closed loop automation based on the human defined closed loop automation policies.</a:t>
            </a:r>
          </a:p>
          <a:p>
            <a:r>
              <a:rPr lang="en-US" sz="1100" b="1" dirty="0"/>
              <a:t>Level 4 advanced autonomous network: </a:t>
            </a:r>
            <a:r>
              <a:rPr lang="en-US" sz="1100" dirty="0"/>
              <a:t>All the execution, awareness, analysis and decision tasks are accomplished automatically by telecom system itself. And intent handling tasks can be partly accomplished automatically by telecom system itself based on human defined intent handling policies. At this level, telecom system can achieve the intent driven closed loop automation based on human defined intent handling policies, which means the telecom system can translate the intent to the detailed closed loop automation policies and translate the detailed network and service information to intent fulfilment information (e.g. the intent is satisfied or not) based on human defined intent handling policies.</a:t>
            </a:r>
          </a:p>
          <a:p>
            <a:r>
              <a:rPr lang="en-US" sz="1100" b="1" dirty="0"/>
              <a:t>Level 5 fully autonomous network: </a:t>
            </a:r>
            <a:r>
              <a:rPr lang="en-US" sz="1100" dirty="0"/>
              <a:t>The entire network autonomy workflow is accomplished automatically by telecom system without human intervention. At this level, telecom system can achieve the whole network autonomy.</a:t>
            </a:r>
          </a:p>
        </p:txBody>
      </p:sp>
      <p:sp>
        <p:nvSpPr>
          <p:cNvPr id="7" name="文本框 6"/>
          <p:cNvSpPr txBox="1"/>
          <p:nvPr/>
        </p:nvSpPr>
        <p:spPr>
          <a:xfrm>
            <a:off x="6646395" y="6127331"/>
            <a:ext cx="5545605"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28.100.</a:t>
            </a:r>
            <a:endParaRPr lang="zh-CN" altLang="en-US" dirty="0">
              <a:solidFill>
                <a:srgbClr val="C00000"/>
              </a:solidFill>
            </a:endParaRPr>
          </a:p>
        </p:txBody>
      </p:sp>
    </p:spTree>
    <p:extLst>
      <p:ext uri="{BB962C8B-B14F-4D97-AF65-F5344CB8AC3E}">
        <p14:creationId xmlns:p14="http://schemas.microsoft.com/office/powerpoint/2010/main" val="65292062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600" dirty="0"/>
              <a:t>Example of realizing coverage optimization with different levels of autonomy</a:t>
            </a:r>
            <a:r>
              <a:rPr lang="en-US" altLang="zh-CN" sz="3600" kern="1200" dirty="0"/>
              <a:t> (draft TS 28.100)</a:t>
            </a:r>
            <a:endParaRPr lang="en-US" sz="3600"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a:xfrm>
            <a:off x="200705" y="1624029"/>
            <a:ext cx="7832951" cy="4239986"/>
          </a:xfrm>
          <a:prstGeom prst="rect">
            <a:avLst/>
          </a:prstGeom>
          <a:noFill/>
          <a:ln>
            <a:noFill/>
          </a:ln>
        </p:spPr>
      </p:pic>
      <p:sp>
        <p:nvSpPr>
          <p:cNvPr id="5" name="文本框 4"/>
          <p:cNvSpPr txBox="1"/>
          <p:nvPr/>
        </p:nvSpPr>
        <p:spPr>
          <a:xfrm>
            <a:off x="6646395" y="6116445"/>
            <a:ext cx="5545605"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28.100.</a:t>
            </a:r>
            <a:endParaRPr lang="zh-CN" altLang="en-US" dirty="0">
              <a:solidFill>
                <a:srgbClr val="C00000"/>
              </a:solidFill>
            </a:endParaRPr>
          </a:p>
        </p:txBody>
      </p:sp>
      <p:sp>
        <p:nvSpPr>
          <p:cNvPr id="3" name="文本框 2"/>
          <p:cNvSpPr txBox="1"/>
          <p:nvPr/>
        </p:nvSpPr>
        <p:spPr>
          <a:xfrm>
            <a:off x="8284029" y="1937657"/>
            <a:ext cx="3608614" cy="3293209"/>
          </a:xfrm>
          <a:prstGeom prst="rect">
            <a:avLst/>
          </a:prstGeom>
          <a:noFill/>
        </p:spPr>
        <p:txBody>
          <a:bodyPr wrap="square" rtlCol="0">
            <a:spAutoFit/>
          </a:bodyPr>
          <a:lstStyle/>
          <a:p>
            <a:r>
              <a:rPr lang="en-US" b="1" dirty="0"/>
              <a:t>Example of levels and related supporting interfaces:</a:t>
            </a:r>
          </a:p>
          <a:p>
            <a:endParaRPr lang="en-US" b="1" dirty="0"/>
          </a:p>
          <a:p>
            <a:r>
              <a:rPr lang="en-US" b="1" dirty="0"/>
              <a:t>Level1: </a:t>
            </a:r>
            <a:r>
              <a:rPr lang="en-US" dirty="0"/>
              <a:t>to support task C and task J, the basic data collection and configuration mechanism are to be supported in the interfaces.</a:t>
            </a:r>
          </a:p>
          <a:p>
            <a:r>
              <a:rPr lang="en-US" b="1" dirty="0"/>
              <a:t>Level2: </a:t>
            </a:r>
            <a:r>
              <a:rPr lang="en-US" dirty="0"/>
              <a:t>To support task D, task F and task G, some analytics controlling and reporting (e.g. root cause analysis) are to be supported.</a:t>
            </a:r>
          </a:p>
          <a:p>
            <a:r>
              <a:rPr lang="en-US" b="1" dirty="0"/>
              <a:t>Level 3: </a:t>
            </a:r>
            <a:r>
              <a:rPr lang="en-US" dirty="0"/>
              <a:t>To support task E and task H, some prediction information reporting and coverage adjustment information reporting are to be supported.</a:t>
            </a:r>
          </a:p>
          <a:p>
            <a:r>
              <a:rPr lang="en-US" b="1" dirty="0"/>
              <a:t>Level 4: </a:t>
            </a:r>
            <a:r>
              <a:rPr lang="en-US" dirty="0"/>
              <a:t>to support task A and task B, intent description and configuration are to be supported.</a:t>
            </a:r>
          </a:p>
        </p:txBody>
      </p:sp>
    </p:spTree>
    <p:extLst>
      <p:ext uri="{BB962C8B-B14F-4D97-AF65-F5344CB8AC3E}">
        <p14:creationId xmlns:p14="http://schemas.microsoft.com/office/powerpoint/2010/main" val="119296849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24" y="427055"/>
            <a:ext cx="106162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Intent driven management for mobile networks - Introduction</a:t>
            </a:r>
            <a:endParaRPr lang="zh-CN" altLang="en-US" sz="3600" dirty="0">
              <a:solidFill>
                <a:srgbClr val="FF0000"/>
              </a:solidFill>
              <a:latin typeface="+mj-lt"/>
              <a:ea typeface="+mj-ea"/>
              <a:cs typeface="+mj-cs"/>
            </a:endParaRPr>
          </a:p>
        </p:txBody>
      </p:sp>
      <p:sp>
        <p:nvSpPr>
          <p:cNvPr id="5" name="矩形 4"/>
          <p:cNvSpPr/>
          <p:nvPr/>
        </p:nvSpPr>
        <p:spPr>
          <a:xfrm>
            <a:off x="1116353" y="2050913"/>
            <a:ext cx="9746484" cy="2816156"/>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2000" b="1" dirty="0">
                <a:latin typeface="+mn-lt"/>
              </a:rPr>
              <a:t>Objective</a:t>
            </a:r>
            <a:r>
              <a:rPr lang="en-GB" altLang="zh-CN" sz="2000" dirty="0">
                <a:latin typeface="+mn-lt"/>
              </a:rPr>
              <a:t>: </a:t>
            </a:r>
            <a:r>
              <a:rPr lang="en-GB" altLang="zh-CN" sz="2000" b="1" dirty="0">
                <a:latin typeface="+mn-lt"/>
              </a:rPr>
              <a:t>To</a:t>
            </a:r>
            <a:r>
              <a:rPr lang="en-GB" altLang="zh-CN" sz="2000" dirty="0">
                <a:latin typeface="+mn-lt"/>
              </a:rPr>
              <a:t> </a:t>
            </a:r>
            <a:r>
              <a:rPr lang="en-GB" altLang="zh-CN" sz="2000" b="1" dirty="0">
                <a:latin typeface="+mn-lt"/>
              </a:rPr>
              <a:t>simplify the management interfaces by using expressions of intent</a:t>
            </a:r>
          </a:p>
          <a:p>
            <a:pPr marL="0" lvl="1" indent="0" algn="just" eaLnBrk="1" fontAlgn="auto" hangingPunct="1">
              <a:lnSpc>
                <a:spcPct val="90000"/>
              </a:lnSpc>
              <a:spcBef>
                <a:spcPts val="1000"/>
              </a:spcBef>
              <a:spcAft>
                <a:spcPts val="0"/>
              </a:spcAft>
            </a:pPr>
            <a:endParaRPr lang="en-GB" altLang="zh-CN" sz="2000" b="1"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study: Concept, scenarios and potential solutions</a:t>
            </a:r>
          </a:p>
          <a:p>
            <a:pPr marL="990600" lvl="3" indent="-379413">
              <a:lnSpc>
                <a:spcPct val="90000"/>
              </a:lnSpc>
              <a:spcBef>
                <a:spcPct val="20000"/>
              </a:spcBef>
              <a:buClr>
                <a:srgbClr val="C00000"/>
              </a:buClr>
              <a:buBlip>
                <a:blip r:embed="rId3"/>
              </a:buBlip>
            </a:pPr>
            <a:r>
              <a:rPr lang="en-GB" altLang="zh-CN" sz="2000" dirty="0">
                <a:solidFill>
                  <a:prstClr val="black"/>
                </a:solidFill>
                <a:latin typeface="Calibri"/>
              </a:rPr>
              <a:t>3GPP </a:t>
            </a:r>
            <a:r>
              <a:rPr lang="en-GB" altLang="zh-CN" sz="2000" kern="0" dirty="0">
                <a:latin typeface="Calibri" panose="020F0502020204030204" pitchFamily="34" charset="0"/>
              </a:rPr>
              <a:t>Technical Report (TR)</a:t>
            </a:r>
            <a:r>
              <a:rPr lang="en-GB" altLang="zh-CN" sz="2000" dirty="0">
                <a:solidFill>
                  <a:prstClr val="black"/>
                </a:solidFill>
                <a:latin typeface="Calibri"/>
              </a:rPr>
              <a:t> 28.812: “</a:t>
            </a:r>
            <a:r>
              <a:rPr lang="en-US" altLang="zh-CN" sz="2000" dirty="0">
                <a:solidFill>
                  <a:prstClr val="black"/>
                </a:solidFill>
                <a:latin typeface="Calibri"/>
              </a:rPr>
              <a:t>Telecommunication management; Study on scenarios for Intent driven management services for mobile networks</a:t>
            </a:r>
            <a:r>
              <a:rPr lang="en-GB" altLang="zh-CN" sz="2000" dirty="0">
                <a:solidFill>
                  <a:prstClr val="black"/>
                </a:solidFill>
                <a:latin typeface="Calibri"/>
              </a:rPr>
              <a:t>”</a:t>
            </a:r>
            <a:endParaRPr lang="en-GB"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normative work item – in progress:</a:t>
            </a:r>
          </a:p>
          <a:p>
            <a:pPr marL="990600" lvl="3" indent="-379413">
              <a:lnSpc>
                <a:spcPct val="90000"/>
              </a:lnSpc>
              <a:spcBef>
                <a:spcPct val="20000"/>
              </a:spcBef>
              <a:buClr>
                <a:srgbClr val="C00000"/>
              </a:buClr>
              <a:buBlip>
                <a:blip r:embed="rId3"/>
              </a:buBlip>
            </a:pPr>
            <a:r>
              <a:rPr lang="en-GB" altLang="zh-CN" sz="2000" dirty="0">
                <a:latin typeface="+mn-lt"/>
              </a:rPr>
              <a:t>3GPP draft </a:t>
            </a:r>
            <a:r>
              <a:rPr lang="en-GB" altLang="zh-CN" sz="2000" kern="0" dirty="0">
                <a:latin typeface="Calibri" panose="020F0502020204030204" pitchFamily="34" charset="0"/>
              </a:rPr>
              <a:t>Technical Specification (TS)</a:t>
            </a:r>
            <a:r>
              <a:rPr lang="en-GB" altLang="zh-CN" sz="2000" dirty="0">
                <a:latin typeface="+mn-lt"/>
              </a:rPr>
              <a:t> 28.312 (v060): ”</a:t>
            </a:r>
            <a:r>
              <a:rPr lang="en-US" altLang="zh-CN" sz="2000" dirty="0">
                <a:latin typeface="+mn-lt"/>
              </a:rPr>
              <a:t> Management and orchestration; Intent driven management services for mobile networks</a:t>
            </a:r>
            <a:r>
              <a:rPr lang="en-GB" altLang="zh-CN" sz="2000" dirty="0">
                <a:latin typeface="+mn-lt"/>
              </a:rPr>
              <a:t>”</a:t>
            </a:r>
            <a:endParaRPr lang="zh-CN" altLang="zh-CN" sz="2000" dirty="0">
              <a:latin typeface="+mn-lt"/>
            </a:endParaRPr>
          </a:p>
        </p:txBody>
      </p:sp>
    </p:spTree>
    <p:extLst>
      <p:ext uri="{BB962C8B-B14F-4D97-AF65-F5344CB8AC3E}">
        <p14:creationId xmlns:p14="http://schemas.microsoft.com/office/powerpoint/2010/main" val="409859120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4" y="228600"/>
            <a:ext cx="8866006"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Intent driven management (draft TS 28.312)</a:t>
            </a:r>
            <a:endParaRPr lang="zh-CN" altLang="en-US" sz="3600" kern="1200" dirty="0"/>
          </a:p>
        </p:txBody>
      </p:sp>
      <p:sp>
        <p:nvSpPr>
          <p:cNvPr id="3" name="矩形 2"/>
          <p:cNvSpPr/>
          <p:nvPr/>
        </p:nvSpPr>
        <p:spPr>
          <a:xfrm>
            <a:off x="191945" y="2278227"/>
            <a:ext cx="2393347" cy="338554"/>
          </a:xfrm>
          <a:prstGeom prst="rect">
            <a:avLst/>
          </a:prstGeom>
        </p:spPr>
        <p:txBody>
          <a:bodyPr wrap="none">
            <a:spAutoFit/>
          </a:bodyPr>
          <a:lstStyle/>
          <a:p>
            <a:pPr marL="609585" indent="-609585">
              <a:spcBef>
                <a:spcPct val="20000"/>
              </a:spcBef>
              <a:buBlip>
                <a:blip r:embed="rId2"/>
              </a:buBlip>
            </a:pPr>
            <a:r>
              <a:rPr lang="en-GB" sz="1600" b="1" dirty="0">
                <a:latin typeface="+mn-lt"/>
                <a:cs typeface="+mn-cs"/>
              </a:rPr>
              <a:t>Intent driven </a:t>
            </a:r>
            <a:r>
              <a:rPr lang="en-GB" sz="1600" b="1" dirty="0" err="1">
                <a:latin typeface="+mn-lt"/>
                <a:cs typeface="+mn-cs"/>
              </a:rPr>
              <a:t>MnS</a:t>
            </a:r>
            <a:endParaRPr lang="en-US" sz="1600" b="1" dirty="0">
              <a:latin typeface="+mn-lt"/>
              <a:cs typeface="+mn-cs"/>
            </a:endParaRPr>
          </a:p>
        </p:txBody>
      </p:sp>
      <p:pic>
        <p:nvPicPr>
          <p:cNvPr id="276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5760" y="2745097"/>
            <a:ext cx="1805440" cy="11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91945" y="1422913"/>
            <a:ext cx="5612774" cy="812530"/>
          </a:xfrm>
          <a:prstGeom prst="rect">
            <a:avLst/>
          </a:prstGeom>
        </p:spPr>
        <p:txBody>
          <a:bodyPr wrap="square">
            <a:spAutoFit/>
          </a:bodyPr>
          <a:lstStyle/>
          <a:p>
            <a:pPr marL="609585" lvl="0" indent="-609585">
              <a:spcBef>
                <a:spcPct val="20000"/>
              </a:spcBef>
              <a:buBlip>
                <a:blip r:embed="rId2"/>
              </a:buBlip>
            </a:pPr>
            <a:r>
              <a:rPr lang="en-GB" altLang="zh-CN" sz="1600" b="1" dirty="0">
                <a:latin typeface="+mn-lt"/>
                <a:cs typeface="+mn-cs"/>
              </a:rPr>
              <a:t>Definition</a:t>
            </a:r>
          </a:p>
          <a:p>
            <a:pPr lvl="0">
              <a:spcBef>
                <a:spcPct val="20000"/>
              </a:spcBef>
            </a:pPr>
            <a:r>
              <a:rPr lang="en-GB" sz="1400" b="1" kern="0" dirty="0">
                <a:solidFill>
                  <a:prstClr val="black"/>
                </a:solidFill>
                <a:latin typeface="Calibri"/>
                <a:cs typeface="+mn-cs"/>
              </a:rPr>
              <a:t>Intent:</a:t>
            </a:r>
            <a:r>
              <a:rPr lang="en-GB" sz="1400" kern="0" dirty="0">
                <a:solidFill>
                  <a:prstClr val="black"/>
                </a:solidFill>
                <a:latin typeface="Calibri"/>
                <a:cs typeface="+mn-cs"/>
              </a:rPr>
              <a:t> the expectations including requirements, goals and constraints given to a 3GPP system, without specifying how to achieve them.</a:t>
            </a:r>
            <a:endParaRPr lang="en-GB" altLang="zh-CN" sz="1400" b="1" kern="0" dirty="0">
              <a:solidFill>
                <a:prstClr val="black"/>
              </a:solidFill>
              <a:latin typeface="Calibri"/>
              <a:cs typeface="+mn-cs"/>
            </a:endParaRPr>
          </a:p>
        </p:txBody>
      </p:sp>
      <p:pic>
        <p:nvPicPr>
          <p:cNvPr id="13"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88757" y="1879012"/>
            <a:ext cx="3696893" cy="2243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986509" y="1465087"/>
            <a:ext cx="4052584" cy="338554"/>
          </a:xfrm>
          <a:prstGeom prst="rect">
            <a:avLst/>
          </a:prstGeom>
        </p:spPr>
        <p:txBody>
          <a:bodyPr wrap="none">
            <a:spAutoFit/>
          </a:bodyPr>
          <a:lstStyle/>
          <a:p>
            <a:pPr marL="609585" indent="-609585">
              <a:spcBef>
                <a:spcPct val="20000"/>
              </a:spcBef>
              <a:buBlip>
                <a:blip r:embed="rId2"/>
              </a:buBlip>
            </a:pPr>
            <a:r>
              <a:rPr lang="en-GB" altLang="zh-CN" sz="1600" b="1" dirty="0">
                <a:latin typeface="+mn-lt"/>
                <a:cs typeface="+mn-cs"/>
              </a:rPr>
              <a:t>Intent categorizes based on user types</a:t>
            </a:r>
            <a:endParaRPr lang="zh-CN" altLang="zh-CN" sz="1600" b="1" dirty="0">
              <a:latin typeface="+mn-lt"/>
              <a:cs typeface="+mn-cs"/>
            </a:endParaRPr>
          </a:p>
        </p:txBody>
      </p:sp>
      <p:sp>
        <p:nvSpPr>
          <p:cNvPr id="15" name="矩形 14"/>
          <p:cNvSpPr/>
          <p:nvPr/>
        </p:nvSpPr>
        <p:spPr>
          <a:xfrm>
            <a:off x="7197259" y="4314736"/>
            <a:ext cx="4479890" cy="1683538"/>
          </a:xfrm>
          <a:prstGeom prst="rect">
            <a:avLst/>
          </a:prstGeom>
        </p:spPr>
        <p:txBody>
          <a:bodyPr wrap="square">
            <a:spAutoFit/>
          </a:bodyPr>
          <a:lstStyle/>
          <a:p>
            <a:pPr>
              <a:spcBef>
                <a:spcPct val="20000"/>
              </a:spcBef>
            </a:pPr>
            <a:r>
              <a:rPr lang="en-US" altLang="zh-CN" sz="1100" b="1" dirty="0">
                <a:latin typeface="+mn-lt"/>
                <a:cs typeface="+mn-cs"/>
              </a:rPr>
              <a:t>Intent from Communication Service Customer (Intent-CSC): </a:t>
            </a:r>
            <a:r>
              <a:rPr lang="en-US" altLang="zh-CN" sz="1100" dirty="0">
                <a:latin typeface="+mn-lt"/>
                <a:cs typeface="+mn-cs"/>
              </a:rPr>
              <a:t>For example, Intent-CSC can be 'Enable a V2X communication service for a group of vehicles in certain time'.</a:t>
            </a:r>
          </a:p>
          <a:p>
            <a:pPr>
              <a:spcBef>
                <a:spcPct val="20000"/>
              </a:spcBef>
            </a:pPr>
            <a:r>
              <a:rPr lang="en-US" altLang="zh-CN" sz="1100" b="1" dirty="0">
                <a:latin typeface="+mn-lt"/>
                <a:cs typeface="+mn-cs"/>
              </a:rPr>
              <a:t>Intent from Communication Service Provider (Intent-CSP): </a:t>
            </a:r>
            <a:r>
              <a:rPr lang="en-US" altLang="zh-CN" sz="1100" dirty="0">
                <a:latin typeface="+mn-lt"/>
                <a:cs typeface="+mn-cs"/>
              </a:rPr>
              <a:t>For example, Intent-CSP can be 'Provide a network service supporting V2X communications for highway-417 to support 500 vehicles simultaneously'.</a:t>
            </a:r>
          </a:p>
          <a:p>
            <a:pPr>
              <a:spcBef>
                <a:spcPct val="20000"/>
              </a:spcBef>
            </a:pPr>
            <a:r>
              <a:rPr lang="en-US" altLang="zh-CN" sz="1100" b="1" dirty="0">
                <a:latin typeface="+mn-lt"/>
                <a:cs typeface="+mn-cs"/>
              </a:rPr>
              <a:t>Intent from Network Operator (Intent-NOP): </a:t>
            </a:r>
            <a:r>
              <a:rPr lang="en-US" altLang="zh-CN" sz="1100" dirty="0">
                <a:latin typeface="+mn-lt"/>
                <a:cs typeface="+mn-cs"/>
              </a:rPr>
              <a:t>For example, Intent-NOP can be 'Provide a radio network service to satisfy the specified coverage requirements and UE throughput requirement in certain area'.</a:t>
            </a:r>
          </a:p>
        </p:txBody>
      </p:sp>
      <p:pic>
        <p:nvPicPr>
          <p:cNvPr id="307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35498" y="2796578"/>
            <a:ext cx="2564090" cy="222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082" y="4235712"/>
            <a:ext cx="3681042" cy="192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19747" y="4004782"/>
            <a:ext cx="2981650" cy="338554"/>
          </a:xfrm>
          <a:prstGeom prst="rect">
            <a:avLst/>
          </a:prstGeom>
        </p:spPr>
        <p:txBody>
          <a:bodyPr wrap="none">
            <a:spAutoFit/>
          </a:bodyPr>
          <a:lstStyle/>
          <a:p>
            <a:pPr marL="609585" indent="-609585">
              <a:spcBef>
                <a:spcPct val="20000"/>
              </a:spcBef>
              <a:buBlip>
                <a:blip r:embed="rId2"/>
              </a:buBlip>
            </a:pPr>
            <a:r>
              <a:rPr lang="en-GB" sz="1600" b="1" dirty="0">
                <a:latin typeface="+mn-lt"/>
                <a:cs typeface="+mn-cs"/>
              </a:rPr>
              <a:t>Intent driven closed-loop </a:t>
            </a:r>
            <a:endParaRPr lang="en-US" sz="1600" b="1" dirty="0">
              <a:latin typeface="+mn-lt"/>
              <a:cs typeface="+mn-cs"/>
            </a:endParaRPr>
          </a:p>
        </p:txBody>
      </p:sp>
      <p:sp>
        <p:nvSpPr>
          <p:cNvPr id="19" name="矩形 18"/>
          <p:cNvSpPr/>
          <p:nvPr/>
        </p:nvSpPr>
        <p:spPr>
          <a:xfrm>
            <a:off x="4106670" y="2328930"/>
            <a:ext cx="2705330" cy="584775"/>
          </a:xfrm>
          <a:prstGeom prst="rect">
            <a:avLst/>
          </a:prstGeom>
        </p:spPr>
        <p:txBody>
          <a:bodyPr wrap="square">
            <a:spAutoFit/>
          </a:bodyPr>
          <a:lstStyle/>
          <a:p>
            <a:pPr marL="609585" indent="-609585">
              <a:spcBef>
                <a:spcPct val="20000"/>
              </a:spcBef>
              <a:buBlip>
                <a:blip r:embed="rId2"/>
              </a:buBlip>
            </a:pPr>
            <a:r>
              <a:rPr lang="en-US" sz="1600" b="1" dirty="0">
                <a:latin typeface="+mn-lt"/>
                <a:cs typeface="+mn-cs"/>
              </a:rPr>
              <a:t>Relation between rule, policy and intent </a:t>
            </a:r>
          </a:p>
        </p:txBody>
      </p:sp>
      <p:sp>
        <p:nvSpPr>
          <p:cNvPr id="20" name="文本框 19"/>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28.312.</a:t>
            </a:r>
            <a:endParaRPr lang="zh-CN" altLang="en-US" dirty="0">
              <a:solidFill>
                <a:srgbClr val="C00000"/>
              </a:solidFill>
            </a:endParaRPr>
          </a:p>
        </p:txBody>
      </p:sp>
    </p:spTree>
    <p:extLst>
      <p:ext uri="{BB962C8B-B14F-4D97-AF65-F5344CB8AC3E}">
        <p14:creationId xmlns:p14="http://schemas.microsoft.com/office/powerpoint/2010/main" val="190373333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GB" sz="2800" dirty="0"/>
              <a:t>Intent driven radio network provisioning</a:t>
            </a:r>
          </a:p>
          <a:p>
            <a:r>
              <a:rPr lang="en-GB" sz="2800" dirty="0"/>
              <a:t>Intent driven radio service provisioning</a:t>
            </a:r>
          </a:p>
          <a:p>
            <a:r>
              <a:rPr lang="en-GB" sz="2800" dirty="0"/>
              <a:t>Intent driven service deployment </a:t>
            </a:r>
          </a:p>
          <a:p>
            <a:r>
              <a:rPr lang="en-GB" sz="2800" dirty="0"/>
              <a:t>Intent driven management for coverage optimization</a:t>
            </a:r>
          </a:p>
          <a:p>
            <a:r>
              <a:rPr lang="en-GB" sz="2800" dirty="0"/>
              <a:t>Intent driven management for RAN UE throughput optimization</a:t>
            </a:r>
            <a:endParaRPr lang="en-US" sz="2800" dirty="0"/>
          </a:p>
        </p:txBody>
      </p:sp>
      <p:sp>
        <p:nvSpPr>
          <p:cNvPr id="4" name="标题 1"/>
          <p:cNvSpPr>
            <a:spLocks noGrp="1"/>
          </p:cNvSpPr>
          <p:nvPr>
            <p:ph type="title"/>
          </p:nvPr>
        </p:nvSpPr>
        <p:spPr>
          <a:xfrm>
            <a:off x="652464" y="228600"/>
            <a:ext cx="8866006"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Use cases - Intent driven management (draft TS 28.312)</a:t>
            </a:r>
            <a:endParaRPr lang="zh-CN" altLang="en-US" sz="3600" kern="1200" dirty="0"/>
          </a:p>
        </p:txBody>
      </p:sp>
      <p:sp>
        <p:nvSpPr>
          <p:cNvPr id="5" name="文本框 4"/>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28.312.</a:t>
            </a:r>
            <a:endParaRPr lang="zh-CN" altLang="en-US" dirty="0">
              <a:solidFill>
                <a:srgbClr val="C00000"/>
              </a:solidFill>
            </a:endParaRPr>
          </a:p>
        </p:txBody>
      </p:sp>
    </p:spTree>
    <p:extLst>
      <p:ext uri="{BB962C8B-B14F-4D97-AF65-F5344CB8AC3E}">
        <p14:creationId xmlns:p14="http://schemas.microsoft.com/office/powerpoint/2010/main" val="143924408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4569" y="537002"/>
            <a:ext cx="96706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Closed loop communication service assurance - Introduction</a:t>
            </a:r>
            <a:endParaRPr lang="zh-CN" altLang="en-US" sz="3600" dirty="0">
              <a:solidFill>
                <a:srgbClr val="FF0000"/>
              </a:solidFill>
              <a:latin typeface="+mj-lt"/>
              <a:ea typeface="+mj-ea"/>
              <a:cs typeface="+mj-cs"/>
            </a:endParaRPr>
          </a:p>
        </p:txBody>
      </p:sp>
      <p:sp>
        <p:nvSpPr>
          <p:cNvPr id="5" name="矩形 4"/>
          <p:cNvSpPr/>
          <p:nvPr/>
        </p:nvSpPr>
        <p:spPr>
          <a:xfrm>
            <a:off x="1093884" y="2043117"/>
            <a:ext cx="9824487" cy="2478627"/>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b="1" dirty="0"/>
              <a:t>Objective</a:t>
            </a:r>
            <a:r>
              <a:rPr lang="en-GB" altLang="zh-CN" sz="1800" dirty="0"/>
              <a:t>: </a:t>
            </a:r>
            <a:r>
              <a:rPr lang="en-US" altLang="zh-CN" sz="1800" b="1" dirty="0"/>
              <a:t>enabling a service provider or an operator to continuously deliver the requested level of communication service quality to the customer </a:t>
            </a:r>
            <a:endParaRPr lang="en-GB" altLang="zh-CN" sz="1800" b="1" dirty="0"/>
          </a:p>
          <a:p>
            <a:pPr marL="228600" lvl="1" indent="-228600" algn="just" eaLnBrk="1" fontAlgn="auto" hangingPunct="1">
              <a:lnSpc>
                <a:spcPct val="90000"/>
              </a:lnSpc>
              <a:spcBef>
                <a:spcPts val="1000"/>
              </a:spcBef>
              <a:spcAft>
                <a:spcPts val="0"/>
              </a:spcAft>
              <a:buBlip>
                <a:blip r:embed="rId2"/>
              </a:buBlip>
            </a:pPr>
            <a:endParaRPr lang="en-GB" altLang="zh-CN" sz="1800" kern="0" dirty="0">
              <a:latin typeface="Calibri" panose="020F0502020204030204" pitchFamily="34" charset="0"/>
            </a:endParaRPr>
          </a:p>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Release 16 (normative) 3GPP TS 28.535 (</a:t>
            </a:r>
            <a:r>
              <a:rPr lang="en-US" altLang="zh-CN" sz="1800" kern="0" dirty="0">
                <a:latin typeface="Calibri" panose="020F0502020204030204" pitchFamily="34" charset="0"/>
              </a:rPr>
              <a:t>Requirements</a:t>
            </a:r>
            <a:r>
              <a:rPr lang="en-GB" altLang="zh-CN" sz="1800" kern="0" dirty="0">
                <a:latin typeface="Calibri" panose="020F0502020204030204" pitchFamily="34" charset="0"/>
              </a:rPr>
              <a:t>) and 28.536 (Stage 2 and 3):  </a:t>
            </a:r>
          </a:p>
          <a:p>
            <a:pPr marL="838200" lvl="2" indent="-228600" algn="just" eaLnBrk="1" fontAlgn="auto" hangingPunct="1">
              <a:lnSpc>
                <a:spcPct val="90000"/>
              </a:lnSpc>
              <a:spcBef>
                <a:spcPts val="1000"/>
              </a:spcBef>
              <a:spcAft>
                <a:spcPts val="0"/>
              </a:spcAft>
              <a:buBlip>
                <a:blip r:embed="rId2"/>
              </a:buBlip>
            </a:pPr>
            <a:r>
              <a:rPr lang="en-GB" altLang="zh-CN" sz="1800" b="1" kern="0" dirty="0">
                <a:latin typeface="Calibri" panose="020F0502020204030204" pitchFamily="34" charset="0"/>
              </a:rPr>
              <a:t>Concept for open control loops and closed control loops</a:t>
            </a:r>
            <a:endParaRPr lang="en-GB" altLang="zh-CN" sz="1800" kern="0" dirty="0">
              <a:latin typeface="Calibri" panose="020F0502020204030204" pitchFamily="34" charset="0"/>
            </a:endParaRPr>
          </a:p>
          <a:p>
            <a:pPr marL="838200" lvl="2" indent="-228600" algn="just" eaLnBrk="1" fontAlgn="auto" hangingPunct="1">
              <a:lnSpc>
                <a:spcPct val="90000"/>
              </a:lnSpc>
              <a:spcBef>
                <a:spcPts val="1000"/>
              </a:spcBef>
              <a:spcAft>
                <a:spcPts val="0"/>
              </a:spcAft>
              <a:buBlip>
                <a:blip r:embed="rId2"/>
              </a:buBlip>
            </a:pPr>
            <a:r>
              <a:rPr lang="en-GB" altLang="zh-CN" sz="1800" b="1" kern="0" dirty="0">
                <a:latin typeface="Calibri" panose="020F0502020204030204" pitchFamily="34" charset="0"/>
              </a:rPr>
              <a:t>Use cases, requirements and a model</a:t>
            </a:r>
            <a:r>
              <a:rPr lang="en-GB" altLang="zh-CN" sz="1800" kern="0" dirty="0">
                <a:latin typeface="Calibri" panose="020F0502020204030204" pitchFamily="34" charset="0"/>
              </a:rPr>
              <a:t> for closed loop communication service assurance</a:t>
            </a:r>
          </a:p>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Release 17: Continuation work item on </a:t>
            </a:r>
            <a:r>
              <a:rPr lang="en-GB" altLang="zh-CN" sz="1800" b="1" kern="0" dirty="0">
                <a:latin typeface="Calibri" panose="020F0502020204030204" pitchFamily="34" charset="0"/>
              </a:rPr>
              <a:t>Enhanced closed loop SLS assurance </a:t>
            </a:r>
            <a:r>
              <a:rPr lang="en-GB" altLang="zh-CN" sz="1800" kern="0" dirty="0">
                <a:latin typeface="Calibri" panose="020F0502020204030204" pitchFamily="34" charset="0"/>
              </a:rPr>
              <a:t>(same TSs 28.535/536)</a:t>
            </a:r>
          </a:p>
        </p:txBody>
      </p:sp>
    </p:spTree>
    <p:extLst>
      <p:ext uri="{BB962C8B-B14F-4D97-AF65-F5344CB8AC3E}">
        <p14:creationId xmlns:p14="http://schemas.microsoft.com/office/powerpoint/2010/main" val="21114284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40281"/>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Control loops (TS 28.535) </a:t>
            </a:r>
            <a:endParaRPr lang="zh-CN" altLang="en-US" sz="3600" kern="1200" dirty="0"/>
          </a:p>
        </p:txBody>
      </p:sp>
      <p:sp>
        <p:nvSpPr>
          <p:cNvPr id="4" name="内容占位符 3"/>
          <p:cNvSpPr>
            <a:spLocks noGrp="1"/>
          </p:cNvSpPr>
          <p:nvPr>
            <p:ph idx="1"/>
          </p:nvPr>
        </p:nvSpPr>
        <p:spPr>
          <a:xfrm>
            <a:off x="205947" y="992682"/>
            <a:ext cx="11878961" cy="1162036"/>
          </a:xfrm>
        </p:spPr>
        <p:txBody>
          <a:bodyPr/>
          <a:lstStyle/>
          <a:p>
            <a:pPr marL="228600" lvl="1" indent="-228600" algn="just" eaLnBrk="1" fontAlgn="auto" hangingPunct="1">
              <a:lnSpc>
                <a:spcPct val="90000"/>
              </a:lnSpc>
              <a:spcBef>
                <a:spcPts val="1000"/>
              </a:spcBef>
              <a:spcAft>
                <a:spcPts val="0"/>
              </a:spcAft>
              <a:buBlip>
                <a:blip r:embed="rId3"/>
              </a:buBlip>
            </a:pPr>
            <a:r>
              <a:rPr lang="en-GB" altLang="zh-CN" sz="2400" kern="1200" dirty="0">
                <a:ea typeface="+mn-ea"/>
                <a:cs typeface="Arial" panose="020B0604020202020204" pitchFamily="34" charset="0"/>
              </a:rPr>
              <a:t> Control loops</a:t>
            </a:r>
            <a:endParaRPr lang="zh-CN" altLang="zh-CN" sz="2400" kern="1200" dirty="0">
              <a:ea typeface="+mn-ea"/>
              <a:cs typeface="Arial" panose="020B0604020202020204" pitchFamily="34" charset="0"/>
            </a:endParaRPr>
          </a:p>
          <a:p>
            <a:pPr marL="0" indent="0">
              <a:buNone/>
            </a:pPr>
            <a:r>
              <a:rPr lang="en-US" altLang="zh-CN" sz="1800" dirty="0"/>
              <a:t>The</a:t>
            </a:r>
            <a:r>
              <a:rPr lang="en-US" altLang="zh-CN" sz="1800" b="1" dirty="0"/>
              <a:t> basic principle: Adjust the value of a measured or observed variable to equal the value of a desired goal</a:t>
            </a:r>
            <a:endParaRPr lang="en-GB" altLang="zh-CN" sz="1800" b="1" dirty="0"/>
          </a:p>
        </p:txBody>
      </p:sp>
      <p:sp>
        <p:nvSpPr>
          <p:cNvPr id="5" name="矩形 4"/>
          <p:cNvSpPr/>
          <p:nvPr/>
        </p:nvSpPr>
        <p:spPr>
          <a:xfrm>
            <a:off x="265819" y="1884640"/>
            <a:ext cx="5580173" cy="966418"/>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2400" dirty="0">
                <a:latin typeface="+mn-lt"/>
              </a:rPr>
              <a:t> Open control loops</a:t>
            </a:r>
            <a:endParaRPr lang="zh-CN" altLang="zh-CN" sz="2400" dirty="0">
              <a:latin typeface="+mn-lt"/>
            </a:endParaRPr>
          </a:p>
          <a:p>
            <a:pPr lvl="0">
              <a:spcBef>
                <a:spcPct val="20000"/>
              </a:spcBef>
            </a:pPr>
            <a:r>
              <a:rPr lang="en-US" altLang="zh-CN" sz="1600" kern="0" dirty="0">
                <a:solidFill>
                  <a:prstClr val="black"/>
                </a:solidFill>
                <a:latin typeface="+mn-lt"/>
                <a:cs typeface="+mn-cs"/>
              </a:rPr>
              <a:t>In an open control loop, the </a:t>
            </a:r>
            <a:r>
              <a:rPr lang="en-US" altLang="zh-CN" sz="1600" b="1" kern="0" dirty="0">
                <a:solidFill>
                  <a:prstClr val="black"/>
                </a:solidFill>
                <a:latin typeface="+mn-lt"/>
                <a:cs typeface="+mn-cs"/>
              </a:rPr>
              <a:t>human operator intervenes in one or more of the process steps</a:t>
            </a:r>
            <a:r>
              <a:rPr lang="en-US" altLang="zh-CN" sz="1600" kern="0" dirty="0">
                <a:solidFill>
                  <a:prstClr val="black"/>
                </a:solidFill>
                <a:latin typeface="+mn-lt"/>
                <a:cs typeface="+mn-cs"/>
              </a:rPr>
              <a:t> inside the loop, see Figure 4.2.3.1. </a:t>
            </a:r>
            <a:endParaRPr lang="zh-CN" altLang="en-US" sz="1600" kern="0" dirty="0">
              <a:solidFill>
                <a:prstClr val="black"/>
              </a:solidFill>
              <a:latin typeface="+mn-lt"/>
              <a:cs typeface="+mn-cs"/>
            </a:endParaRPr>
          </a:p>
        </p:txBody>
      </p:sp>
      <p:sp>
        <p:nvSpPr>
          <p:cNvPr id="11" name="矩形 10"/>
          <p:cNvSpPr/>
          <p:nvPr/>
        </p:nvSpPr>
        <p:spPr>
          <a:xfrm>
            <a:off x="6746239" y="1933119"/>
            <a:ext cx="5231451" cy="1163395"/>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2400" dirty="0">
                <a:latin typeface="+mn-lt"/>
              </a:rPr>
              <a:t> Closed control loops</a:t>
            </a:r>
            <a:endParaRPr lang="zh-CN" altLang="zh-CN" sz="2400" dirty="0">
              <a:latin typeface="+mn-lt"/>
            </a:endParaRPr>
          </a:p>
          <a:p>
            <a:r>
              <a:rPr lang="en-GB" sz="1600" dirty="0">
                <a:latin typeface="+mn-lt"/>
              </a:rPr>
              <a:t>In a closed control loop, there is </a:t>
            </a:r>
            <a:r>
              <a:rPr lang="en-GB" sz="1600" b="1" dirty="0">
                <a:latin typeface="+mn-lt"/>
              </a:rPr>
              <a:t>no direct involvement of a human operator</a:t>
            </a:r>
            <a:r>
              <a:rPr lang="en-GB" sz="1600" dirty="0">
                <a:latin typeface="+mn-lt"/>
              </a:rPr>
              <a:t> or other management entity in the control loop - the control loop is </a:t>
            </a:r>
            <a:r>
              <a:rPr lang="en-GB" sz="1600" b="1" dirty="0">
                <a:latin typeface="+mn-lt"/>
              </a:rPr>
              <a:t>fully automated. </a:t>
            </a:r>
            <a:endParaRPr lang="en-US" sz="1600" b="1" dirty="0">
              <a:latin typeface="+mn-lt"/>
            </a:endParaRPr>
          </a:p>
        </p:txBody>
      </p:sp>
      <p:sp>
        <p:nvSpPr>
          <p:cNvPr id="15" name="矩形 14"/>
          <p:cNvSpPr/>
          <p:nvPr/>
        </p:nvSpPr>
        <p:spPr>
          <a:xfrm>
            <a:off x="7418119" y="5521062"/>
            <a:ext cx="2661305"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4.2.4.1: Closed control loop entities</a:t>
            </a:r>
            <a:endParaRPr lang="zh-CN" altLang="zh-CN" sz="1100" b="1" dirty="0">
              <a:latin typeface="+mn-lt"/>
              <a:cs typeface="Times New Roman" panose="02020603050405020304" pitchFamily="18" charset="0"/>
            </a:endParaRPr>
          </a:p>
        </p:txBody>
      </p:sp>
      <p:pic>
        <p:nvPicPr>
          <p:cNvPr id="12" name="Picture 4"/>
          <p:cNvPicPr/>
          <p:nvPr/>
        </p:nvPicPr>
        <p:blipFill>
          <a:blip r:embed="rId4">
            <a:extLst>
              <a:ext uri="{28A0092B-C50C-407E-A947-70E740481C1C}">
                <a14:useLocalDpi xmlns:a14="http://schemas.microsoft.com/office/drawing/2010/main" val="0"/>
              </a:ext>
            </a:extLst>
          </a:blip>
          <a:stretch>
            <a:fillRect/>
          </a:stretch>
        </p:blipFill>
        <p:spPr>
          <a:xfrm>
            <a:off x="1174268" y="3065667"/>
            <a:ext cx="3228975" cy="2447925"/>
          </a:xfrm>
          <a:prstGeom prst="rect">
            <a:avLst/>
          </a:prstGeom>
        </p:spPr>
      </p:pic>
      <p:pic>
        <p:nvPicPr>
          <p:cNvPr id="14" name="Picture 3"/>
          <p:cNvPicPr/>
          <p:nvPr/>
        </p:nvPicPr>
        <p:blipFill>
          <a:blip r:embed="rId5">
            <a:extLst>
              <a:ext uri="{28A0092B-C50C-407E-A947-70E740481C1C}">
                <a14:useLocalDpi xmlns:a14="http://schemas.microsoft.com/office/drawing/2010/main" val="0"/>
              </a:ext>
            </a:extLst>
          </a:blip>
          <a:stretch>
            <a:fillRect/>
          </a:stretch>
        </p:blipFill>
        <p:spPr>
          <a:xfrm>
            <a:off x="7316519" y="3168387"/>
            <a:ext cx="3543300" cy="2352675"/>
          </a:xfrm>
          <a:prstGeom prst="rect">
            <a:avLst/>
          </a:prstGeom>
        </p:spPr>
      </p:pic>
      <p:sp>
        <p:nvSpPr>
          <p:cNvPr id="13" name="矩形 12"/>
          <p:cNvSpPr/>
          <p:nvPr/>
        </p:nvSpPr>
        <p:spPr>
          <a:xfrm>
            <a:off x="1293861" y="5466591"/>
            <a:ext cx="2590773"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4.2.3.1: Open control loop entities</a:t>
            </a:r>
            <a:endParaRPr lang="zh-CN" altLang="zh-CN" sz="1100" b="1" dirty="0">
              <a:latin typeface="+mn-lt"/>
              <a:cs typeface="Times New Roman" panose="02020603050405020304" pitchFamily="18" charset="0"/>
            </a:endParaRPr>
          </a:p>
        </p:txBody>
      </p:sp>
      <p:sp>
        <p:nvSpPr>
          <p:cNvPr id="10" name="文本框 9"/>
          <p:cNvSpPr txBox="1"/>
          <p:nvPr/>
        </p:nvSpPr>
        <p:spPr>
          <a:xfrm>
            <a:off x="6508152" y="6025187"/>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28.535.</a:t>
            </a:r>
            <a:endParaRPr lang="zh-CN" altLang="en-US" dirty="0">
              <a:solidFill>
                <a:srgbClr val="C00000"/>
              </a:solidFill>
            </a:endParaRPr>
          </a:p>
        </p:txBody>
      </p:sp>
    </p:spTree>
    <p:extLst>
      <p:ext uri="{BB962C8B-B14F-4D97-AF65-F5344CB8AC3E}">
        <p14:creationId xmlns:p14="http://schemas.microsoft.com/office/powerpoint/2010/main" val="36296045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60235" y="2153195"/>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b="1" kern="1200" dirty="0">
                <a:latin typeface="Calibri Light" panose="020F0302020204030204"/>
              </a:rPr>
              <a:t>3GPP &amp; SA5 Introduction</a:t>
            </a:r>
            <a:endParaRPr lang="zh-CN" altLang="en-US" b="1" kern="1200" dirty="0">
              <a:latin typeface="Calibri Light" panose="020F0302020204030204"/>
            </a:endParaRPr>
          </a:p>
        </p:txBody>
      </p:sp>
    </p:spTree>
    <p:extLst>
      <p:ext uri="{BB962C8B-B14F-4D97-AF65-F5344CB8AC3E}">
        <p14:creationId xmlns:p14="http://schemas.microsoft.com/office/powerpoint/2010/main" val="2304091249"/>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656" y="141855"/>
            <a:ext cx="9782784"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Closed control loop governance and monitoring </a:t>
            </a:r>
            <a:br>
              <a:rPr lang="en-US" altLang="zh-CN" sz="3600" kern="1200" dirty="0"/>
            </a:br>
            <a:r>
              <a:rPr lang="en-US" altLang="zh-CN" sz="3600" kern="1200" dirty="0"/>
              <a:t>(TS 28.535)</a:t>
            </a:r>
            <a:endParaRPr lang="zh-CN" altLang="en-US" sz="3600" kern="1200" dirty="0"/>
          </a:p>
        </p:txBody>
      </p:sp>
      <p:pic>
        <p:nvPicPr>
          <p:cNvPr id="5" name="图片 4"/>
          <p:cNvPicPr>
            <a:picLocks noChangeAspect="1"/>
          </p:cNvPicPr>
          <p:nvPr/>
        </p:nvPicPr>
        <p:blipFill>
          <a:blip r:embed="rId3"/>
          <a:stretch>
            <a:fillRect/>
          </a:stretch>
        </p:blipFill>
        <p:spPr>
          <a:xfrm>
            <a:off x="7135765" y="2978381"/>
            <a:ext cx="3733553" cy="2552281"/>
          </a:xfrm>
          <a:prstGeom prst="rect">
            <a:avLst/>
          </a:prstGeom>
        </p:spPr>
      </p:pic>
      <p:sp>
        <p:nvSpPr>
          <p:cNvPr id="6" name="矩形 5"/>
          <p:cNvSpPr/>
          <p:nvPr/>
        </p:nvSpPr>
        <p:spPr>
          <a:xfrm>
            <a:off x="6477293" y="5758386"/>
            <a:ext cx="546014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4.2.5.1 Closed control loop governance and monitoring</a:t>
            </a:r>
            <a:endParaRPr lang="en-US" sz="1400" b="1" dirty="0">
              <a:ea typeface="Times New Roman" panose="02020603050405020304" pitchFamily="18" charset="0"/>
              <a:cs typeface="Times New Roman" panose="02020603050405020304" pitchFamily="18" charset="0"/>
            </a:endParaRPr>
          </a:p>
        </p:txBody>
      </p:sp>
      <p:graphicFrame>
        <p:nvGraphicFramePr>
          <p:cNvPr id="8" name="对象 7"/>
          <p:cNvGraphicFramePr>
            <a:graphicFrameLocks noChangeAspect="1"/>
          </p:cNvGraphicFramePr>
          <p:nvPr/>
        </p:nvGraphicFramePr>
        <p:xfrm>
          <a:off x="381839" y="2574041"/>
          <a:ext cx="5734050" cy="3162300"/>
        </p:xfrm>
        <a:graphic>
          <a:graphicData uri="http://schemas.openxmlformats.org/presentationml/2006/ole">
            <mc:AlternateContent xmlns:mc="http://schemas.openxmlformats.org/markup-compatibility/2006">
              <mc:Choice xmlns:v="urn:schemas-microsoft-com:vml" Requires="v">
                <p:oleObj spid="_x0000_s1026" name="文档" r:id="rId5" imgW="5746119" imgH="3158433" progId="Word.Document.12">
                  <p:embed/>
                </p:oleObj>
              </mc:Choice>
              <mc:Fallback>
                <p:oleObj name="文档" r:id="rId5" imgW="5746119" imgH="3158433" progId="Word.Document.12">
                  <p:embed/>
                  <p:pic>
                    <p:nvPicPr>
                      <p:cNvPr id="8" name="对象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839" y="2574041"/>
                        <a:ext cx="5734050" cy="3162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478714" y="5758386"/>
            <a:ext cx="554029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4.3.1: Overview of closed control loop information flows</a:t>
            </a:r>
            <a:endParaRPr lang="en-US" sz="1400" b="1" dirty="0">
              <a:ea typeface="Times New Roman" panose="02020603050405020304" pitchFamily="18" charset="0"/>
              <a:cs typeface="Times New Roman" panose="02020603050405020304" pitchFamily="18" charset="0"/>
            </a:endParaRPr>
          </a:p>
        </p:txBody>
      </p:sp>
      <p:sp>
        <p:nvSpPr>
          <p:cNvPr id="13" name="矩形 12"/>
          <p:cNvSpPr/>
          <p:nvPr/>
        </p:nvSpPr>
        <p:spPr>
          <a:xfrm>
            <a:off x="311499" y="1398717"/>
            <a:ext cx="5622053" cy="978729"/>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7"/>
              </a:buBlip>
            </a:pPr>
            <a:r>
              <a:rPr lang="en-GB" sz="1600" kern="0" dirty="0">
                <a:latin typeface="Calibri" panose="020F0502020204030204" pitchFamily="34" charset="0"/>
              </a:rPr>
              <a:t> Communication service assurance relies on a set of management services that together provide the CSP with the capability to assure the communication service as per agreement (for example an SLS) with a CSC (e.g. enterprise). </a:t>
            </a:r>
            <a:endParaRPr lang="en-US" sz="1600" kern="0" dirty="0">
              <a:latin typeface="Calibri" panose="020F0502020204030204" pitchFamily="34" charset="0"/>
            </a:endParaRPr>
          </a:p>
        </p:txBody>
      </p:sp>
      <p:sp>
        <p:nvSpPr>
          <p:cNvPr id="16" name="矩形 15"/>
          <p:cNvSpPr/>
          <p:nvPr/>
        </p:nvSpPr>
        <p:spPr>
          <a:xfrm>
            <a:off x="6424553" y="1398717"/>
            <a:ext cx="5512889" cy="1618905"/>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7"/>
              </a:buBlip>
            </a:pPr>
            <a:r>
              <a:rPr lang="en-US" sz="1600" kern="0" dirty="0">
                <a:latin typeface="Calibri" panose="020F0502020204030204" pitchFamily="34" charset="0"/>
              </a:rPr>
              <a:t> Closed control loop governance describes a set of capabilities to allow </a:t>
            </a:r>
            <a:r>
              <a:rPr lang="en-US" sz="1600" kern="0" dirty="0" err="1">
                <a:latin typeface="Calibri" panose="020F0502020204030204" pitchFamily="34" charset="0"/>
              </a:rPr>
              <a:t>MnS</a:t>
            </a:r>
            <a:r>
              <a:rPr lang="en-US" sz="1600" kern="0" dirty="0">
                <a:latin typeface="Calibri" panose="020F0502020204030204" pitchFamily="34" charset="0"/>
              </a:rPr>
              <a:t> consumer to govern closed control loop, including:</a:t>
            </a:r>
          </a:p>
          <a:p>
            <a:pPr marL="990600" lvl="3" indent="-379413">
              <a:lnSpc>
                <a:spcPct val="90000"/>
              </a:lnSpc>
              <a:spcBef>
                <a:spcPct val="20000"/>
              </a:spcBef>
              <a:buClr>
                <a:srgbClr val="C00000"/>
              </a:buClr>
              <a:buBlip>
                <a:blip r:embed="rId8"/>
              </a:buBlip>
            </a:pPr>
            <a:r>
              <a:rPr lang="en-US" sz="1400" dirty="0">
                <a:latin typeface="+mn-lt"/>
              </a:rPr>
              <a:t>Lifecycle management of closed control loop, including create, modify, activate/deactivate, delete closed control loop. </a:t>
            </a:r>
          </a:p>
          <a:p>
            <a:pPr marL="990600" lvl="3" indent="-379413">
              <a:lnSpc>
                <a:spcPct val="90000"/>
              </a:lnSpc>
              <a:spcBef>
                <a:spcPct val="20000"/>
              </a:spcBef>
              <a:buClr>
                <a:srgbClr val="C00000"/>
              </a:buClr>
              <a:buBlip>
                <a:blip r:embed="rId8"/>
              </a:buBlip>
            </a:pPr>
            <a:r>
              <a:rPr lang="en-US" sz="1400" dirty="0">
                <a:latin typeface="+mn-lt"/>
              </a:rPr>
              <a:t>Configure goals for closed control loop.</a:t>
            </a:r>
          </a:p>
        </p:txBody>
      </p:sp>
      <p:sp>
        <p:nvSpPr>
          <p:cNvPr id="9" name="文本框 8"/>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28.535.</a:t>
            </a:r>
            <a:endParaRPr lang="zh-CN" altLang="en-US" dirty="0">
              <a:solidFill>
                <a:srgbClr val="C00000"/>
              </a:solidFill>
            </a:endParaRPr>
          </a:p>
        </p:txBody>
      </p:sp>
    </p:spTree>
    <p:extLst>
      <p:ext uri="{BB962C8B-B14F-4D97-AF65-F5344CB8AC3E}">
        <p14:creationId xmlns:p14="http://schemas.microsoft.com/office/powerpoint/2010/main" val="308175791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122140" y="1689914"/>
            <a:ext cx="9537939" cy="3093154"/>
          </a:xfrm>
          <a:prstGeom prst="rect">
            <a:avLst/>
          </a:prstGeom>
        </p:spPr>
        <p:txBody>
          <a:bodyPr wrap="square">
            <a:spAutoFit/>
          </a:bodyPr>
          <a:lstStyle/>
          <a:p>
            <a:pPr marL="228600" lvl="1" indent="-228600" eaLnBrk="1" fontAlgn="auto" hangingPunct="1">
              <a:lnSpc>
                <a:spcPct val="90000"/>
              </a:lnSpc>
              <a:spcBef>
                <a:spcPts val="1000"/>
              </a:spcBef>
              <a:spcAft>
                <a:spcPts val="0"/>
              </a:spcAft>
              <a:buBlip>
                <a:blip r:embed="rId2"/>
              </a:buBlip>
            </a:pPr>
            <a:r>
              <a:rPr lang="en-GB" altLang="zh-CN" sz="2000" b="1" dirty="0">
                <a:latin typeface="+mn-lt"/>
              </a:rPr>
              <a:t>Objective: In conjunction with AI and ML techniques to bring intelligence and automation to the network service management and orchestration</a:t>
            </a: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a:t>
            </a:r>
            <a:r>
              <a:rPr lang="en-GB" altLang="zh-CN" sz="2000" b="1" dirty="0">
                <a:latin typeface="+mn-lt"/>
              </a:rPr>
              <a:t>Study</a:t>
            </a:r>
            <a:r>
              <a:rPr lang="en-GB" altLang="zh-CN" sz="2000" dirty="0">
                <a:latin typeface="+mn-lt"/>
              </a:rPr>
              <a:t> on concept, use case, requirements and solutions for Management Data Analytics Service (MDAS) </a:t>
            </a:r>
          </a:p>
          <a:p>
            <a:pPr marL="990600" lvl="3" indent="-379413">
              <a:lnSpc>
                <a:spcPct val="90000"/>
              </a:lnSpc>
              <a:spcBef>
                <a:spcPct val="20000"/>
              </a:spcBef>
              <a:buClr>
                <a:srgbClr val="C00000"/>
              </a:buClr>
              <a:buBlip>
                <a:blip r:embed="rId3"/>
              </a:buBlip>
            </a:pPr>
            <a:r>
              <a:rPr lang="en-GB" altLang="zh-CN" sz="2000" dirty="0">
                <a:solidFill>
                  <a:prstClr val="black"/>
                </a:solidFill>
                <a:latin typeface="Calibri"/>
              </a:rPr>
              <a:t>3GPP TR 28.809: “</a:t>
            </a:r>
            <a:r>
              <a:rPr lang="en-US" altLang="zh-CN" sz="2000" dirty="0">
                <a:solidFill>
                  <a:prstClr val="black"/>
                </a:solidFill>
                <a:latin typeface="Calibri"/>
              </a:rPr>
              <a:t>Study on enhancement of management data analytics</a:t>
            </a:r>
            <a:r>
              <a:rPr lang="en-GB" altLang="zh-CN" sz="2000" dirty="0">
                <a:solidFill>
                  <a:prstClr val="black"/>
                </a:solidFill>
                <a:latin typeface="Calibri"/>
              </a:rPr>
              <a:t>”</a:t>
            </a:r>
          </a:p>
          <a:p>
            <a:pPr marL="228600" lvl="1" indent="-228600" algn="just" eaLnBrk="1" fontAlgn="auto" hangingPunct="1">
              <a:lnSpc>
                <a:spcPct val="90000"/>
              </a:lnSpc>
              <a:spcBef>
                <a:spcPts val="1000"/>
              </a:spcBef>
              <a:spcAft>
                <a:spcPts val="0"/>
              </a:spcAft>
              <a:buBlip>
                <a:blip r:embed="rId2"/>
              </a:buBlip>
            </a:pPr>
            <a:endParaRPr lang="en-US"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Continuation </a:t>
            </a:r>
            <a:r>
              <a:rPr lang="en-GB" altLang="zh-CN" sz="2000" b="1" dirty="0">
                <a:latin typeface="+mn-lt"/>
              </a:rPr>
              <a:t>(normative) work item</a:t>
            </a:r>
            <a:r>
              <a:rPr lang="en-GB" altLang="zh-CN" sz="2000" dirty="0">
                <a:latin typeface="+mn-lt"/>
              </a:rPr>
              <a:t> </a:t>
            </a:r>
            <a:r>
              <a:rPr lang="en-US" altLang="zh-CN" sz="2000" dirty="0">
                <a:latin typeface="+mn-lt"/>
              </a:rPr>
              <a:t>for MDAS</a:t>
            </a:r>
          </a:p>
          <a:p>
            <a:pPr marL="990600" lvl="3" indent="-379413">
              <a:lnSpc>
                <a:spcPct val="90000"/>
              </a:lnSpc>
              <a:spcBef>
                <a:spcPct val="20000"/>
              </a:spcBef>
              <a:buClr>
                <a:srgbClr val="C00000"/>
              </a:buClr>
              <a:buBlip>
                <a:blip r:embed="rId3"/>
              </a:buBlip>
            </a:pPr>
            <a:r>
              <a:rPr lang="en-GB" altLang="zh-CN" sz="2000" dirty="0">
                <a:latin typeface="+mn-lt"/>
              </a:rPr>
              <a:t>3GPP draft TS 28.104: “</a:t>
            </a:r>
            <a:r>
              <a:rPr lang="en-US" altLang="zh-CN" sz="2000" dirty="0">
                <a:latin typeface="+mn-lt"/>
              </a:rPr>
              <a:t>Management and orchestration; Management Data Analytics”</a:t>
            </a:r>
            <a:endParaRPr lang="zh-CN" altLang="zh-CN" sz="2000" dirty="0">
              <a:latin typeface="+mn-lt"/>
            </a:endParaRPr>
          </a:p>
        </p:txBody>
      </p:sp>
      <p:sp>
        <p:nvSpPr>
          <p:cNvPr id="6" name="矩形 5"/>
          <p:cNvSpPr/>
          <p:nvPr/>
        </p:nvSpPr>
        <p:spPr>
          <a:xfrm>
            <a:off x="227997" y="384720"/>
            <a:ext cx="95870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Management Data Analytics Service - Introduction</a:t>
            </a:r>
            <a:endParaRPr lang="zh-CN" altLang="en-US" sz="3600" dirty="0">
              <a:solidFill>
                <a:srgbClr val="FF0000"/>
              </a:solidFill>
              <a:latin typeface="+mj-lt"/>
              <a:ea typeface="+mj-ea"/>
              <a:cs typeface="+mj-cs"/>
            </a:endParaRPr>
          </a:p>
        </p:txBody>
      </p:sp>
    </p:spTree>
    <p:extLst>
      <p:ext uri="{BB962C8B-B14F-4D97-AF65-F5344CB8AC3E}">
        <p14:creationId xmlns:p14="http://schemas.microsoft.com/office/powerpoint/2010/main" val="2766419681"/>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50472" y="71124"/>
            <a:ext cx="100814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200" dirty="0">
                <a:solidFill>
                  <a:srgbClr val="FF0000"/>
                </a:solidFill>
                <a:latin typeface="+mj-lt"/>
                <a:ea typeface="+mj-ea"/>
                <a:cs typeface="+mj-cs"/>
              </a:rPr>
              <a:t>Management Data Analytics Service Study (TR 28.809)</a:t>
            </a:r>
            <a:endParaRPr lang="zh-CN" altLang="en-US" sz="3200" dirty="0">
              <a:solidFill>
                <a:srgbClr val="FF0000"/>
              </a:solidFill>
              <a:latin typeface="+mj-lt"/>
              <a:ea typeface="+mj-ea"/>
              <a:cs typeface="+mj-cs"/>
            </a:endParaRPr>
          </a:p>
        </p:txBody>
      </p:sp>
      <p:sp>
        <p:nvSpPr>
          <p:cNvPr id="6" name="Rectangle 2"/>
          <p:cNvSpPr>
            <a:spLocks noChangeArrowheads="1"/>
          </p:cNvSpPr>
          <p:nvPr/>
        </p:nvSpPr>
        <p:spPr bwMode="auto">
          <a:xfrm>
            <a:off x="3830128" y="272594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419082" y="1038648"/>
            <a:ext cx="6483191" cy="1332673"/>
          </a:xfrm>
          <a:prstGeom prst="rect">
            <a:avLst/>
          </a:prstGeom>
          <a:solidFill>
            <a:schemeClr val="bg1"/>
          </a:solidFill>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dirty="0">
                <a:latin typeface="+mn-lt"/>
              </a:rPr>
              <a:t>An example of MDA process </a:t>
            </a:r>
            <a:r>
              <a:rPr lang="en-US" altLang="zh-CN" sz="1800" dirty="0">
                <a:latin typeface="+mn-lt"/>
              </a:rPr>
              <a:t>where the ML model and the management data analysis module are residing in the MDAS producer</a:t>
            </a:r>
            <a:endParaRPr lang="en-GB" altLang="zh-CN" sz="1800" dirty="0">
              <a:latin typeface="+mn-lt"/>
            </a:endParaRPr>
          </a:p>
          <a:p>
            <a:pPr marL="990600" lvl="3" indent="-379413">
              <a:lnSpc>
                <a:spcPct val="90000"/>
              </a:lnSpc>
              <a:spcBef>
                <a:spcPct val="20000"/>
              </a:spcBef>
              <a:buClr>
                <a:srgbClr val="C00000"/>
              </a:buClr>
              <a:buBlip>
                <a:blip r:embed="rId3"/>
              </a:buBlip>
            </a:pPr>
            <a:r>
              <a:rPr lang="en-GB" altLang="zh-CN" sz="1600" dirty="0">
                <a:latin typeface="+mn-lt"/>
              </a:rPr>
              <a:t>There are two kinds of processes for MDA, the process for ML model training and the process for management data analysis.</a:t>
            </a:r>
          </a:p>
        </p:txBody>
      </p:sp>
      <p:pic>
        <p:nvPicPr>
          <p:cNvPr id="15" name="图片 14"/>
          <p:cNvPicPr>
            <a:picLocks noChangeAspect="1"/>
          </p:cNvPicPr>
          <p:nvPr/>
        </p:nvPicPr>
        <p:blipFill>
          <a:blip r:embed="rId4"/>
          <a:stretch>
            <a:fillRect/>
          </a:stretch>
        </p:blipFill>
        <p:spPr>
          <a:xfrm>
            <a:off x="5728173" y="2450317"/>
            <a:ext cx="5859038" cy="3427736"/>
          </a:xfrm>
          <a:prstGeom prst="rect">
            <a:avLst/>
          </a:prstGeom>
        </p:spPr>
      </p:pic>
      <p:pic>
        <p:nvPicPr>
          <p:cNvPr id="21" name="图片 20"/>
          <p:cNvPicPr>
            <a:picLocks noChangeAspect="1"/>
          </p:cNvPicPr>
          <p:nvPr/>
        </p:nvPicPr>
        <p:blipFill>
          <a:blip r:embed="rId5"/>
          <a:stretch>
            <a:fillRect/>
          </a:stretch>
        </p:blipFill>
        <p:spPr>
          <a:xfrm>
            <a:off x="513714" y="1950608"/>
            <a:ext cx="4258028" cy="4023137"/>
          </a:xfrm>
          <a:prstGeom prst="rect">
            <a:avLst/>
          </a:prstGeom>
        </p:spPr>
      </p:pic>
      <p:sp>
        <p:nvSpPr>
          <p:cNvPr id="22" name="矩形 21"/>
          <p:cNvSpPr/>
          <p:nvPr/>
        </p:nvSpPr>
        <p:spPr>
          <a:xfrm>
            <a:off x="293104" y="1044971"/>
            <a:ext cx="4896870" cy="590931"/>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dirty="0">
                <a:latin typeface="+mn-lt"/>
              </a:rPr>
              <a:t>32 MDA related use cases in 10 categories are recognized in the study phase. </a:t>
            </a:r>
          </a:p>
        </p:txBody>
      </p:sp>
      <p:sp>
        <p:nvSpPr>
          <p:cNvPr id="2" name="矩形 1"/>
          <p:cNvSpPr/>
          <p:nvPr/>
        </p:nvSpPr>
        <p:spPr>
          <a:xfrm>
            <a:off x="7176132" y="5845906"/>
            <a:ext cx="344010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5.3-1: Example of MDA process</a:t>
            </a:r>
            <a:endParaRPr lang="en-US" sz="14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295992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50472" y="71124"/>
            <a:ext cx="100814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200" dirty="0">
                <a:solidFill>
                  <a:srgbClr val="FF0000"/>
                </a:solidFill>
                <a:latin typeface="+mj-lt"/>
                <a:ea typeface="+mj-ea"/>
                <a:cs typeface="+mj-cs"/>
              </a:rPr>
              <a:t>Management Data Analytics Service (TS 28.104)</a:t>
            </a:r>
            <a:endParaRPr lang="zh-CN" altLang="en-US" sz="3200" dirty="0">
              <a:solidFill>
                <a:srgbClr val="FF0000"/>
              </a:solidFill>
              <a:latin typeface="+mj-lt"/>
              <a:ea typeface="+mj-ea"/>
              <a:cs typeface="+mj-cs"/>
            </a:endParaRPr>
          </a:p>
        </p:txBody>
      </p:sp>
      <p:sp>
        <p:nvSpPr>
          <p:cNvPr id="6" name="Rectangle 2"/>
          <p:cNvSpPr>
            <a:spLocks noChangeArrowheads="1"/>
          </p:cNvSpPr>
          <p:nvPr/>
        </p:nvSpPr>
        <p:spPr bwMode="auto">
          <a:xfrm>
            <a:off x="3830128" y="272594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矩形 21"/>
          <p:cNvSpPr/>
          <p:nvPr/>
        </p:nvSpPr>
        <p:spPr>
          <a:xfrm>
            <a:off x="298547" y="1280115"/>
            <a:ext cx="5089882" cy="4238083"/>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9 use cases are currently under the discussion of Rel-17 standardization based on the recognized use cases in study phase. </a:t>
            </a:r>
          </a:p>
          <a:p>
            <a:pPr marL="838200" lvl="2" indent="-228600" algn="just" eaLnBrk="1" fontAlgn="auto" hangingPunct="1">
              <a:lnSpc>
                <a:spcPct val="90000"/>
              </a:lnSpc>
              <a:spcBef>
                <a:spcPts val="1000"/>
              </a:spcBef>
              <a:spcAft>
                <a:spcPts val="0"/>
              </a:spcAft>
              <a:buBlip>
                <a:blip r:embed="rId3"/>
              </a:buBlip>
            </a:pPr>
            <a:r>
              <a:rPr lang="en-GB" altLang="zh-CN" sz="1800" dirty="0">
                <a:latin typeface="+mn-lt"/>
              </a:rPr>
              <a:t>Coverage related analytics</a:t>
            </a:r>
          </a:p>
          <a:p>
            <a:pPr marL="838200" lvl="2" indent="-228600" algn="just" eaLnBrk="1" fontAlgn="auto" hangingPunct="1">
              <a:lnSpc>
                <a:spcPct val="90000"/>
              </a:lnSpc>
              <a:spcBef>
                <a:spcPts val="1000"/>
              </a:spcBef>
              <a:spcAft>
                <a:spcPts val="0"/>
              </a:spcAft>
              <a:buBlip>
                <a:blip r:embed="rId3"/>
              </a:buBlip>
            </a:pPr>
            <a:r>
              <a:rPr lang="en-GB" altLang="zh-CN" sz="1800" dirty="0">
                <a:latin typeface="+mn-lt"/>
              </a:rPr>
              <a:t>SLS analysis</a:t>
            </a:r>
          </a:p>
          <a:p>
            <a:pPr marL="838200" lvl="2" indent="-228600" algn="just" eaLnBrk="1" fontAlgn="auto" hangingPunct="1">
              <a:lnSpc>
                <a:spcPct val="90000"/>
              </a:lnSpc>
              <a:spcBef>
                <a:spcPts val="1000"/>
              </a:spcBef>
              <a:spcAft>
                <a:spcPts val="0"/>
              </a:spcAft>
              <a:buBlip>
                <a:blip r:embed="rId3"/>
              </a:buBlip>
            </a:pPr>
            <a:r>
              <a:rPr lang="en-GB" altLang="zh-CN" sz="1800" dirty="0">
                <a:latin typeface="+mn-lt"/>
              </a:rPr>
              <a:t>MDA assisted fault management</a:t>
            </a:r>
          </a:p>
          <a:p>
            <a:pPr marL="838200" lvl="2" indent="-228600" algn="just" eaLnBrk="1" fontAlgn="auto" hangingPunct="1">
              <a:lnSpc>
                <a:spcPct val="90000"/>
              </a:lnSpc>
              <a:spcBef>
                <a:spcPts val="1000"/>
              </a:spcBef>
              <a:spcAft>
                <a:spcPts val="0"/>
              </a:spcAft>
              <a:buBlip>
                <a:blip r:embed="rId3"/>
              </a:buBlip>
            </a:pPr>
            <a:r>
              <a:rPr lang="en-GB" altLang="zh-CN" sz="1800" dirty="0">
                <a:latin typeface="+mn-lt"/>
              </a:rPr>
              <a:t>MDA assisted Energy Saving</a:t>
            </a:r>
          </a:p>
          <a:p>
            <a:pPr marL="838200" lvl="2" indent="-228600" algn="just" eaLnBrk="1" fontAlgn="auto" hangingPunct="1">
              <a:lnSpc>
                <a:spcPct val="90000"/>
              </a:lnSpc>
              <a:spcBef>
                <a:spcPts val="1000"/>
              </a:spcBef>
              <a:spcAft>
                <a:spcPts val="0"/>
              </a:spcAft>
              <a:buBlip>
                <a:blip r:embed="rId3"/>
              </a:buBlip>
            </a:pPr>
            <a:r>
              <a:rPr lang="en-GB" altLang="zh-CN" sz="1800" dirty="0">
                <a:latin typeface="+mn-lt"/>
              </a:rPr>
              <a:t>MDA assisted mobility management</a:t>
            </a:r>
          </a:p>
          <a:p>
            <a:pPr marL="838200" lvl="2" indent="-228600" algn="just" eaLnBrk="1" fontAlgn="auto" hangingPunct="1">
              <a:lnSpc>
                <a:spcPct val="90000"/>
              </a:lnSpc>
              <a:spcBef>
                <a:spcPts val="1000"/>
              </a:spcBef>
              <a:spcAft>
                <a:spcPts val="0"/>
              </a:spcAft>
              <a:buBlip>
                <a:blip r:embed="rId3"/>
              </a:buBlip>
            </a:pPr>
            <a:r>
              <a:rPr lang="en-GB" altLang="zh-CN" sz="1800" dirty="0">
                <a:latin typeface="+mn-lt"/>
              </a:rPr>
              <a:t>MDA assisted software management</a:t>
            </a:r>
          </a:p>
          <a:p>
            <a:pPr marL="838200" lvl="2" indent="-228600" algn="just" eaLnBrk="1" fontAlgn="auto" hangingPunct="1">
              <a:lnSpc>
                <a:spcPct val="90000"/>
              </a:lnSpc>
              <a:spcBef>
                <a:spcPts val="1000"/>
              </a:spcBef>
              <a:spcAft>
                <a:spcPts val="0"/>
              </a:spcAft>
              <a:buBlip>
                <a:blip r:embed="rId3"/>
              </a:buBlip>
            </a:pPr>
            <a:r>
              <a:rPr lang="en-GB" sz="1800" dirty="0">
                <a:latin typeface="+mn-lt"/>
              </a:rPr>
              <a:t>MDA report request and control</a:t>
            </a:r>
          </a:p>
          <a:p>
            <a:pPr marL="838200" lvl="2" indent="-228600" algn="just" eaLnBrk="1" fontAlgn="auto" hangingPunct="1">
              <a:lnSpc>
                <a:spcPct val="90000"/>
              </a:lnSpc>
              <a:spcBef>
                <a:spcPts val="1000"/>
              </a:spcBef>
              <a:spcAft>
                <a:spcPts val="0"/>
              </a:spcAft>
              <a:buBlip>
                <a:blip r:embed="rId3"/>
              </a:buBlip>
            </a:pPr>
            <a:r>
              <a:rPr lang="en-GB" sz="1800" dirty="0">
                <a:latin typeface="+mn-lt"/>
              </a:rPr>
              <a:t>MDA reporting</a:t>
            </a:r>
          </a:p>
          <a:p>
            <a:pPr marL="838200" lvl="2" indent="-228600" algn="just" eaLnBrk="1" fontAlgn="auto" hangingPunct="1">
              <a:lnSpc>
                <a:spcPct val="90000"/>
              </a:lnSpc>
              <a:spcBef>
                <a:spcPts val="1000"/>
              </a:spcBef>
              <a:spcAft>
                <a:spcPts val="0"/>
              </a:spcAft>
              <a:buBlip>
                <a:blip r:embed="rId3"/>
              </a:buBlip>
            </a:pPr>
            <a:r>
              <a:rPr lang="en-US" altLang="zh-CN" sz="1800" dirty="0">
                <a:latin typeface="+mn-lt"/>
              </a:rPr>
              <a:t>Machine Learning (ML) for MDA</a:t>
            </a:r>
            <a:endParaRPr lang="en-GB" altLang="zh-CN" sz="1800" dirty="0">
              <a:latin typeface="+mn-lt"/>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13230088"/>
              </p:ext>
            </p:extLst>
          </p:nvPr>
        </p:nvGraphicFramePr>
        <p:xfrm>
          <a:off x="6003471" y="1100501"/>
          <a:ext cx="4771913" cy="4151855"/>
        </p:xfrm>
        <a:graphic>
          <a:graphicData uri="http://schemas.openxmlformats.org/presentationml/2006/ole">
            <mc:AlternateContent xmlns:mc="http://schemas.openxmlformats.org/markup-compatibility/2006">
              <mc:Choice xmlns:v="urn:schemas-microsoft-com:vml" Requires="v">
                <p:oleObj spid="_x0000_s2050" r:id="rId5" imgW="7871070" imgH="6865353" progId="Visio.Drawing.15">
                  <p:embed/>
                </p:oleObj>
              </mc:Choice>
              <mc:Fallback>
                <p:oleObj r:id="rId5" imgW="7871070" imgH="6865353" progId="Visio.Drawing.15">
                  <p:embed/>
                  <p:pic>
                    <p:nvPicPr>
                      <p:cNvPr id="8" name="对象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3471" y="1100501"/>
                        <a:ext cx="4771913" cy="4151855"/>
                      </a:xfrm>
                      <a:prstGeom prst="rect">
                        <a:avLst/>
                      </a:prstGeom>
                      <a:noFill/>
                    </p:spPr>
                  </p:pic>
                </p:oleObj>
              </mc:Fallback>
            </mc:AlternateContent>
          </a:graphicData>
        </a:graphic>
      </p:graphicFrame>
      <p:sp>
        <p:nvSpPr>
          <p:cNvPr id="10" name="Rectangle 3"/>
          <p:cNvSpPr>
            <a:spLocks noChangeArrowheads="1"/>
          </p:cNvSpPr>
          <p:nvPr/>
        </p:nvSpPr>
        <p:spPr bwMode="auto">
          <a:xfrm>
            <a:off x="6215742" y="5518198"/>
            <a:ext cx="404237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2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Arial" panose="020B0604020202020204" pitchFamily="34" charset="0"/>
              </a:rPr>
              <a:t>Figure 5.1-1: MDA functional overview and service framework</a:t>
            </a:r>
            <a:endParaRPr kumimoji="0" lang="en-GB" altLang="en-US" sz="2800" b="0" i="0" u="none" strike="noStrike" cap="none" normalizeH="0" baseline="0" dirty="0">
              <a:ln>
                <a:noFill/>
              </a:ln>
              <a:solidFill>
                <a:schemeClr val="tx1"/>
              </a:solidFill>
              <a:effectLst/>
              <a:latin typeface="Arial" panose="020B0604020202020204" pitchFamily="34" charset="0"/>
            </a:endParaRPr>
          </a:p>
        </p:txBody>
      </p:sp>
      <p:sp>
        <p:nvSpPr>
          <p:cNvPr id="14" name="文本框 13"/>
          <p:cNvSpPr txBox="1"/>
          <p:nvPr/>
        </p:nvSpPr>
        <p:spPr>
          <a:xfrm>
            <a:off x="6470052" y="6092602"/>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28.104.</a:t>
            </a:r>
            <a:endParaRPr lang="zh-CN" altLang="en-US" dirty="0">
              <a:solidFill>
                <a:srgbClr val="C00000"/>
              </a:solidFill>
            </a:endParaRPr>
          </a:p>
        </p:txBody>
      </p:sp>
    </p:spTree>
    <p:extLst>
      <p:ext uri="{BB962C8B-B14F-4D97-AF65-F5344CB8AC3E}">
        <p14:creationId xmlns:p14="http://schemas.microsoft.com/office/powerpoint/2010/main" val="102644660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98132"/>
            <a:ext cx="942037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5G SON (Self Organizing Networks) (TS 28.313 / 28.541)</a:t>
            </a:r>
            <a:endParaRPr lang="zh-CN" altLang="en-US" sz="3600" kern="1200" dirty="0"/>
          </a:p>
        </p:txBody>
      </p:sp>
      <p:sp>
        <p:nvSpPr>
          <p:cNvPr id="11" name="矩形 10"/>
          <p:cNvSpPr/>
          <p:nvPr/>
        </p:nvSpPr>
        <p:spPr>
          <a:xfrm>
            <a:off x="495542" y="5790541"/>
            <a:ext cx="3906840" cy="307777"/>
          </a:xfrm>
          <a:prstGeom prst="rect">
            <a:avLst/>
          </a:prstGeom>
        </p:spPr>
        <p:txBody>
          <a:bodyPr wrap="none">
            <a:spAutoFit/>
          </a:bodyPr>
          <a:lstStyle/>
          <a:p>
            <a:pPr algn="ctr">
              <a:spcAft>
                <a:spcPts val="1200"/>
              </a:spcAft>
            </a:pPr>
            <a:r>
              <a:rPr lang="en-US" sz="1400" b="1" dirty="0">
                <a:ea typeface="Times New Roman" panose="02020603050405020304" pitchFamily="18" charset="0"/>
                <a:cs typeface="Times New Roman" panose="02020603050405020304" pitchFamily="18" charset="0"/>
              </a:rPr>
              <a:t>Figure 4.1.1-1: Overview of SON Framework</a:t>
            </a:r>
          </a:p>
        </p:txBody>
      </p:sp>
      <p:sp>
        <p:nvSpPr>
          <p:cNvPr id="13" name="矩形 12"/>
          <p:cNvSpPr/>
          <p:nvPr/>
        </p:nvSpPr>
        <p:spPr>
          <a:xfrm>
            <a:off x="306475" y="1132436"/>
            <a:ext cx="5330649" cy="2083647"/>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US" sz="1800" dirty="0">
                <a:latin typeface="+mn-lt"/>
              </a:rPr>
              <a:t>5G SON Concepts: </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Centralized SON:</a:t>
            </a:r>
          </a:p>
          <a:p>
            <a:pPr marL="1600200" lvl="4" indent="-379413">
              <a:lnSpc>
                <a:spcPct val="90000"/>
              </a:lnSpc>
              <a:spcBef>
                <a:spcPct val="20000"/>
              </a:spcBef>
              <a:buClr>
                <a:srgbClr val="C00000"/>
              </a:buClr>
              <a:buBlip>
                <a:blip r:embed="rId4"/>
              </a:buBlip>
            </a:pPr>
            <a:r>
              <a:rPr lang="en-US" sz="1800" dirty="0">
                <a:latin typeface="+mn-lt"/>
              </a:rPr>
              <a:t>	Cross Domain-Centralized SON</a:t>
            </a:r>
          </a:p>
          <a:p>
            <a:pPr marL="1600200" lvl="4" indent="-379413">
              <a:lnSpc>
                <a:spcPct val="90000"/>
              </a:lnSpc>
              <a:spcBef>
                <a:spcPct val="20000"/>
              </a:spcBef>
              <a:buClr>
                <a:srgbClr val="C00000"/>
              </a:buClr>
              <a:buBlip>
                <a:blip r:embed="rId4"/>
              </a:buBlip>
            </a:pPr>
            <a:r>
              <a:rPr lang="en-US" sz="1800" dirty="0">
                <a:latin typeface="+mn-lt"/>
              </a:rPr>
              <a:t>	Domain-Centralized SON</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Distributed SON</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Hybrid SON. </a:t>
            </a:r>
          </a:p>
        </p:txBody>
      </p:sp>
      <p:sp>
        <p:nvSpPr>
          <p:cNvPr id="16" name="矩形 15"/>
          <p:cNvSpPr/>
          <p:nvPr/>
        </p:nvSpPr>
        <p:spPr>
          <a:xfrm>
            <a:off x="6082909" y="1152693"/>
            <a:ext cx="5482744" cy="3579441"/>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sz="1800" dirty="0">
                <a:latin typeface="+mn-lt"/>
              </a:rPr>
              <a:t>Management services for SON:</a:t>
            </a:r>
          </a:p>
          <a:p>
            <a:endParaRPr lang="en-GB" sz="1600" dirty="0">
              <a:latin typeface="+mn-lt"/>
            </a:endParaRPr>
          </a:p>
          <a:p>
            <a:pPr marL="990600" lvl="3" indent="-379413">
              <a:lnSpc>
                <a:spcPct val="90000"/>
              </a:lnSpc>
              <a:spcBef>
                <a:spcPct val="20000"/>
              </a:spcBef>
              <a:buClr>
                <a:srgbClr val="C00000"/>
              </a:buClr>
              <a:buBlip>
                <a:blip r:embed="rId4"/>
              </a:buBlip>
            </a:pPr>
            <a:r>
              <a:rPr lang="en-US" sz="1800" dirty="0">
                <a:latin typeface="+mn-lt"/>
              </a:rPr>
              <a:t>RACH Optimization (Random Access </a:t>
            </a:r>
            <a:r>
              <a:rPr lang="en-US" sz="1800" dirty="0" err="1">
                <a:latin typeface="+mn-lt"/>
              </a:rPr>
              <a:t>Optimisation</a:t>
            </a:r>
            <a:r>
              <a:rPr lang="en-US" sz="1800" dirty="0">
                <a:latin typeface="+mn-lt"/>
              </a:rPr>
              <a:t>)</a:t>
            </a:r>
          </a:p>
          <a:p>
            <a:pPr marL="990600" lvl="3" indent="-379413">
              <a:lnSpc>
                <a:spcPct val="90000"/>
              </a:lnSpc>
              <a:spcBef>
                <a:spcPct val="20000"/>
              </a:spcBef>
              <a:buClr>
                <a:srgbClr val="C00000"/>
              </a:buClr>
              <a:buBlip>
                <a:blip r:embed="rId4"/>
              </a:buBlip>
            </a:pPr>
            <a:r>
              <a:rPr lang="en-US" sz="1800" dirty="0">
                <a:latin typeface="+mn-lt"/>
              </a:rPr>
              <a:t>MRO (Mobility Robustness </a:t>
            </a:r>
            <a:r>
              <a:rPr lang="en-US" sz="1800" dirty="0" err="1">
                <a:latin typeface="+mn-lt"/>
              </a:rPr>
              <a:t>Optimisation</a:t>
            </a:r>
            <a:r>
              <a:rPr lang="en-US" sz="1800" dirty="0">
                <a:latin typeface="+mn-lt"/>
              </a:rPr>
              <a:t>)</a:t>
            </a:r>
          </a:p>
          <a:p>
            <a:pPr marL="990600" lvl="3" indent="-379413">
              <a:lnSpc>
                <a:spcPct val="90000"/>
              </a:lnSpc>
              <a:spcBef>
                <a:spcPct val="20000"/>
              </a:spcBef>
              <a:buClr>
                <a:srgbClr val="C00000"/>
              </a:buClr>
              <a:buBlip>
                <a:blip r:embed="rId4"/>
              </a:buBlip>
            </a:pPr>
            <a:r>
              <a:rPr lang="en-US" sz="1800" dirty="0">
                <a:latin typeface="+mn-lt"/>
              </a:rPr>
              <a:t>ANR management in NG-RAN</a:t>
            </a:r>
          </a:p>
          <a:p>
            <a:pPr marL="990600" lvl="3" indent="-379413">
              <a:lnSpc>
                <a:spcPct val="90000"/>
              </a:lnSpc>
              <a:spcBef>
                <a:spcPct val="20000"/>
              </a:spcBef>
              <a:buClr>
                <a:srgbClr val="C00000"/>
              </a:buClr>
              <a:buBlip>
                <a:blip r:embed="rId4"/>
              </a:buBlip>
            </a:pPr>
            <a:r>
              <a:rPr lang="en-US" sz="1800" dirty="0">
                <a:latin typeface="+mn-lt"/>
              </a:rPr>
              <a:t>PCI configuration</a:t>
            </a:r>
          </a:p>
          <a:p>
            <a:pPr marL="990600" lvl="3" indent="-379413">
              <a:lnSpc>
                <a:spcPct val="90000"/>
              </a:lnSpc>
              <a:spcBef>
                <a:spcPct val="20000"/>
              </a:spcBef>
              <a:buClr>
                <a:srgbClr val="C00000"/>
              </a:buClr>
              <a:buBlip>
                <a:blip r:embed="rId4"/>
              </a:buBlip>
            </a:pPr>
            <a:r>
              <a:rPr lang="en-US" sz="1800" dirty="0">
                <a:latin typeface="+mn-lt"/>
              </a:rPr>
              <a:t>Load Balancing Optimization</a:t>
            </a:r>
          </a:p>
          <a:p>
            <a:pPr marL="990600" lvl="3" indent="-379413">
              <a:lnSpc>
                <a:spcPct val="90000"/>
              </a:lnSpc>
              <a:spcBef>
                <a:spcPct val="20000"/>
              </a:spcBef>
              <a:buClr>
                <a:srgbClr val="C00000"/>
              </a:buClr>
              <a:buBlip>
                <a:blip r:embed="rId4"/>
              </a:buBlip>
            </a:pPr>
            <a:r>
              <a:rPr lang="en-US" sz="1800" dirty="0">
                <a:latin typeface="+mn-lt"/>
              </a:rPr>
              <a:t>NSI resource allocation optimization</a:t>
            </a:r>
          </a:p>
          <a:p>
            <a:pPr marL="990600" lvl="3" indent="-379413">
              <a:lnSpc>
                <a:spcPct val="90000"/>
              </a:lnSpc>
              <a:spcBef>
                <a:spcPct val="20000"/>
              </a:spcBef>
              <a:buClr>
                <a:srgbClr val="C00000"/>
              </a:buClr>
              <a:buBlip>
                <a:blip r:embed="rId4"/>
              </a:buBlip>
            </a:pPr>
            <a:r>
              <a:rPr lang="en-US" altLang="zh-CN" sz="1800" dirty="0">
                <a:latin typeface="+mn-lt"/>
              </a:rPr>
              <a:t>Handover Optimization </a:t>
            </a:r>
          </a:p>
          <a:p>
            <a:pPr marL="990600" lvl="3" indent="-379413">
              <a:lnSpc>
                <a:spcPct val="90000"/>
              </a:lnSpc>
              <a:spcBef>
                <a:spcPct val="20000"/>
              </a:spcBef>
              <a:buClr>
                <a:srgbClr val="C00000"/>
              </a:buClr>
              <a:buBlip>
                <a:blip r:embed="rId4"/>
              </a:buBlip>
            </a:pPr>
            <a:r>
              <a:rPr lang="en-US" sz="1800" dirty="0">
                <a:latin typeface="+mn-lt"/>
              </a:rPr>
              <a:t>Capacity and Coverage Optimization </a:t>
            </a:r>
          </a:p>
          <a:p>
            <a:pPr marL="990600" lvl="3" indent="-379413">
              <a:lnSpc>
                <a:spcPct val="90000"/>
              </a:lnSpc>
              <a:spcBef>
                <a:spcPct val="20000"/>
              </a:spcBef>
              <a:buClr>
                <a:srgbClr val="C00000"/>
              </a:buClr>
              <a:buBlip>
                <a:blip r:embed="rId4"/>
              </a:buBlip>
            </a:pPr>
            <a:r>
              <a:rPr lang="en-GB" sz="1800" dirty="0">
                <a:latin typeface="+mn-lt"/>
              </a:rPr>
              <a:t>Self-establishment of 3GPP NF</a:t>
            </a:r>
            <a:endParaRPr lang="en-US" sz="1600" dirty="0">
              <a:latin typeface="+mn-lt"/>
            </a:endParaRPr>
          </a:p>
        </p:txBody>
      </p:sp>
      <p:pic>
        <p:nvPicPr>
          <p:cNvPr id="18" name="图片 1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419" y="3361764"/>
            <a:ext cx="3098800" cy="2355850"/>
          </a:xfrm>
          <a:prstGeom prst="rect">
            <a:avLst/>
          </a:prstGeom>
          <a:noFill/>
          <a:ln>
            <a:noFill/>
          </a:ln>
        </p:spPr>
      </p:pic>
    </p:spTree>
    <p:extLst>
      <p:ext uri="{BB962C8B-B14F-4D97-AF65-F5344CB8AC3E}">
        <p14:creationId xmlns:p14="http://schemas.microsoft.com/office/powerpoint/2010/main" val="1574205748"/>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b="1" kern="1200" dirty="0">
                <a:latin typeface="Calibri Light" panose="020F0302020204030204"/>
              </a:rPr>
              <a:t>Management of new services</a:t>
            </a:r>
            <a:endParaRPr lang="en-US" sz="3600" dirty="0"/>
          </a:p>
        </p:txBody>
      </p:sp>
      <p:sp>
        <p:nvSpPr>
          <p:cNvPr id="3" name="内容占位符 2"/>
          <p:cNvSpPr>
            <a:spLocks noGrp="1"/>
          </p:cNvSpPr>
          <p:nvPr>
            <p:ph idx="1"/>
          </p:nvPr>
        </p:nvSpPr>
        <p:spPr>
          <a:xfrm>
            <a:off x="652463" y="2069194"/>
            <a:ext cx="11183938" cy="2061936"/>
          </a:xfrm>
        </p:spPr>
        <p:txBody>
          <a:bodyPr/>
          <a:lstStyle/>
          <a:p>
            <a:r>
              <a:rPr lang="en-US" sz="2800" dirty="0">
                <a:solidFill>
                  <a:srgbClr val="000000"/>
                </a:solidFill>
                <a:latin typeface="Arial" panose="020B0604020202020204" pitchFamily="34" charset="0"/>
                <a:ea typeface="宋体" panose="02010600030101010101" pitchFamily="2" charset="-122"/>
                <a:cs typeface="Arial" panose="020B0604020202020204" pitchFamily="34" charset="0"/>
              </a:rPr>
              <a:t>Management of non-public networks</a:t>
            </a:r>
          </a:p>
          <a:p>
            <a:r>
              <a:rPr lang="en-US" sz="2800" dirty="0">
                <a:solidFill>
                  <a:srgbClr val="000000"/>
                </a:solidFill>
                <a:latin typeface="Arial" panose="020B0604020202020204" pitchFamily="34" charset="0"/>
                <a:ea typeface="宋体" panose="02010600030101010101" pitchFamily="2" charset="-122"/>
                <a:cs typeface="Arial" panose="020B0604020202020204" pitchFamily="34" charset="0"/>
              </a:rPr>
              <a:t>SLA management</a:t>
            </a:r>
          </a:p>
          <a:p>
            <a:r>
              <a:rPr lang="en-US" sz="2800" dirty="0">
                <a:solidFill>
                  <a:srgbClr val="000000"/>
                </a:solidFill>
                <a:latin typeface="Arial" panose="020B0604020202020204" pitchFamily="34" charset="0"/>
                <a:ea typeface="宋体" panose="02010600030101010101" pitchFamily="2" charset="-122"/>
                <a:cs typeface="Arial" panose="020B0604020202020204" pitchFamily="34" charset="0"/>
              </a:rPr>
              <a:t>Management exposure</a:t>
            </a:r>
            <a:endParaRPr lang="zh-CN" altLang="en-US" sz="2800" dirty="0">
              <a:latin typeface="Arial" panose="020B0604020202020204" pitchFamily="34" charset="0"/>
              <a:cs typeface="Arial" panose="020B0604020202020204" pitchFamily="34" charset="0"/>
            </a:endParaRPr>
          </a:p>
          <a:p>
            <a:endParaRPr lang="zh-CN" altLang="en-US" sz="2800" dirty="0">
              <a:latin typeface="Arial" panose="020B0604020202020204" pitchFamily="34" charset="0"/>
              <a:cs typeface="Arial" panose="020B0604020202020204" pitchFamily="34" charset="0"/>
            </a:endParaRPr>
          </a:p>
          <a:p>
            <a:endParaRPr lang="zh-CN" altLang="en-US" sz="2800" dirty="0">
              <a:latin typeface="Arial" panose="020B0604020202020204" pitchFamily="34" charset="0"/>
              <a:cs typeface="Arial" panose="020B0604020202020204" pitchFamily="34" charset="0"/>
            </a:endParaRPr>
          </a:p>
          <a:p>
            <a:endParaRPr lang="zh-CN" altLang="en-US" sz="2800" dirty="0">
              <a:latin typeface="Arial" panose="020B0604020202020204" pitchFamily="34" charset="0"/>
              <a:cs typeface="Arial" panose="020B0604020202020204" pitchFamily="34" charset="0"/>
            </a:endParaRPr>
          </a:p>
          <a:p>
            <a:endParaRPr lang="zh-CN" altLang="en-US" sz="2800" dirty="0">
              <a:latin typeface="Arial" panose="020B0604020202020204" pitchFamily="34" charset="0"/>
              <a:cs typeface="Arial" panose="020B0604020202020204" pitchFamily="34" charset="0"/>
            </a:endParaRPr>
          </a:p>
          <a:p>
            <a:endParaRPr lang="en-US" sz="2800" dirty="0"/>
          </a:p>
        </p:txBody>
      </p:sp>
    </p:spTree>
    <p:extLst>
      <p:ext uri="{BB962C8B-B14F-4D97-AF65-F5344CB8AC3E}">
        <p14:creationId xmlns:p14="http://schemas.microsoft.com/office/powerpoint/2010/main" val="131635860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5947" y="98132"/>
            <a:ext cx="942037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Management of non-public networks (TS 28.557)</a:t>
            </a:r>
            <a:endParaRPr lang="zh-CN" altLang="en-US" sz="3600" kern="1200" dirty="0"/>
          </a:p>
        </p:txBody>
      </p:sp>
      <p:graphicFrame>
        <p:nvGraphicFramePr>
          <p:cNvPr id="5" name="表格 4"/>
          <p:cNvGraphicFramePr>
            <a:graphicFrameLocks noGrp="1"/>
          </p:cNvGraphicFramePr>
          <p:nvPr/>
        </p:nvGraphicFramePr>
        <p:xfrm>
          <a:off x="5643767" y="1703274"/>
          <a:ext cx="5850890" cy="3429000"/>
        </p:xfrm>
        <a:graphic>
          <a:graphicData uri="http://schemas.openxmlformats.org/drawingml/2006/table">
            <a:tbl>
              <a:tblPr firstRow="1" firstCol="1" bandRow="1"/>
              <a:tblGrid>
                <a:gridCol w="989965">
                  <a:extLst>
                    <a:ext uri="{9D8B030D-6E8A-4147-A177-3AD203B41FA5}">
                      <a16:colId xmlns:a16="http://schemas.microsoft.com/office/drawing/2014/main" xmlns="" val="20000"/>
                    </a:ext>
                  </a:extLst>
                </a:gridCol>
                <a:gridCol w="630555">
                  <a:extLst>
                    <a:ext uri="{9D8B030D-6E8A-4147-A177-3AD203B41FA5}">
                      <a16:colId xmlns:a16="http://schemas.microsoft.com/office/drawing/2014/main" xmlns="" val="20001"/>
                    </a:ext>
                  </a:extLst>
                </a:gridCol>
                <a:gridCol w="2249805">
                  <a:extLst>
                    <a:ext uri="{9D8B030D-6E8A-4147-A177-3AD203B41FA5}">
                      <a16:colId xmlns:a16="http://schemas.microsoft.com/office/drawing/2014/main" xmlns="" val="20002"/>
                    </a:ext>
                  </a:extLst>
                </a:gridCol>
                <a:gridCol w="1350645">
                  <a:extLst>
                    <a:ext uri="{9D8B030D-6E8A-4147-A177-3AD203B41FA5}">
                      <a16:colId xmlns:a16="http://schemas.microsoft.com/office/drawing/2014/main" xmlns="" val="20003"/>
                    </a:ext>
                  </a:extLst>
                </a:gridCol>
                <a:gridCol w="629920">
                  <a:extLst>
                    <a:ext uri="{9D8B030D-6E8A-4147-A177-3AD203B41FA5}">
                      <a16:colId xmlns:a16="http://schemas.microsoft.com/office/drawing/2014/main" xmlns="" val="20004"/>
                    </a:ext>
                  </a:extLst>
                </a:gridCol>
              </a:tblGrid>
              <a:tr h="0">
                <a:tc>
                  <a:txBody>
                    <a:bodyPr/>
                    <a:lstStyle/>
                    <a:p>
                      <a:pPr algn="ctr" hangingPunct="0">
                        <a:spcAft>
                          <a:spcPts val="0"/>
                        </a:spcAft>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Management mode</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NPN type</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Management of NPN</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NPN Operator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Use case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xmlns="" val="10000"/>
                  </a:ext>
                </a:extLst>
              </a:tr>
              <a:tr h="0">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Mode 1a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PNI-NPN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An NPN is fully managed by a mobile network operator which also manages PLMN.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Mobile network operator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Mode 1b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PNI-NPN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An NPN is managed by a mobile network operator which also manages PLMN and a vertical who gets some management capabilities exposed from the mobile network operator according to business agreement between the two parties.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Mobile network operator and vertical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(Note 1)</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(Note 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Mode 2a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SNPN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An NPN is fully managed by a mobile network operator.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Mobile network operator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5.1.1.1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Mode 2b</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SNPN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An NPN is managed by a mobile network operator and a vertical who gets some management capabilities exposed from the mobile network operator according to business agreement between the two parties.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Mobile network operator and vertical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(Note 1)</a:t>
                      </a:r>
                      <a:br>
                        <a:rPr lang="en-GB" sz="900">
                          <a:effectLst/>
                          <a:latin typeface="Arial" panose="020B0604020202020204" pitchFamily="34" charset="0"/>
                          <a:ea typeface="Times New Roman" panose="02020603050405020304" pitchFamily="18" charset="0"/>
                          <a:cs typeface="Times New Roman" panose="02020603050405020304" pitchFamily="18" charset="0"/>
                        </a:rPr>
                      </a:br>
                      <a:r>
                        <a:rPr lang="en-GB" sz="900">
                          <a:effectLst/>
                          <a:latin typeface="Arial" panose="020B0604020202020204" pitchFamily="34" charset="0"/>
                          <a:ea typeface="Times New Roman" panose="02020603050405020304" pitchFamily="18" charset="0"/>
                          <a:cs typeface="Times New Roman" panose="02020603050405020304" pitchFamily="18" charset="0"/>
                        </a:rPr>
                        <a:t>(Note 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5.1.1.1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0">
                <a:tc>
                  <a:txBody>
                    <a:bodyPr/>
                    <a:lstStyle/>
                    <a:p>
                      <a:pPr algn="ctr" hangingPunct="0">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Mode 2c</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SNPN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An NPN is fully managed by a vertical.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Vertical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(Note 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5.1.1.1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0">
                <a:tc gridSpan="5">
                  <a:txBody>
                    <a:bodyPr/>
                    <a:lstStyle/>
                    <a:p>
                      <a:pPr marL="540385" indent="-540385" hangingPunct="0">
                        <a:spcAft>
                          <a:spcPts val="0"/>
                        </a:spcAft>
                      </a:pPr>
                      <a:r>
                        <a:rPr lang="en-GB" sz="900" cap="all" dirty="0">
                          <a:effectLst/>
                          <a:latin typeface="Arial" panose="020B0604020202020204" pitchFamily="34" charset="0"/>
                          <a:ea typeface="Times New Roman" panose="02020603050405020304" pitchFamily="18" charset="0"/>
                          <a:cs typeface="Times New Roman" panose="02020603050405020304" pitchFamily="18" charset="0"/>
                        </a:rPr>
                        <a:t>Note</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1: The vertical can outsource its NPN management tasks to other third party OAM service provider to manage the NPN based on the management capabilities exposed from the mobile network operator.</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indent="-540385" hangingPunct="0">
                        <a:spcAft>
                          <a:spcPts val="0"/>
                        </a:spcAft>
                      </a:pPr>
                      <a:r>
                        <a:rPr lang="en-GB" sz="900" cap="all" dirty="0">
                          <a:effectLst/>
                          <a:latin typeface="Arial" panose="020B0604020202020204" pitchFamily="34" charset="0"/>
                          <a:ea typeface="Times New Roman" panose="02020603050405020304" pitchFamily="18" charset="0"/>
                          <a:cs typeface="Times New Roman" panose="02020603050405020304" pitchFamily="18" charset="0"/>
                        </a:rPr>
                        <a:t>Note</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 2: The mobile network operator shall restrict the exposure of management capabilities and corresponding managed resources to vertical.</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6"/>
                  </a:ext>
                </a:extLst>
              </a:tr>
            </a:tbl>
          </a:graphicData>
        </a:graphic>
      </p:graphicFrame>
      <p:sp>
        <p:nvSpPr>
          <p:cNvPr id="6" name="Rectangle 1"/>
          <p:cNvSpPr>
            <a:spLocks noChangeArrowheads="1"/>
          </p:cNvSpPr>
          <p:nvPr/>
        </p:nvSpPr>
        <p:spPr bwMode="auto">
          <a:xfrm>
            <a:off x="6871491" y="5275080"/>
            <a:ext cx="318146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Table 4.3-1: Different management modes of NPN</a:t>
            </a:r>
            <a:endParaRPr kumimoji="0" lang="en-US" altLang="en-US" sz="5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 name="矩形 6"/>
          <p:cNvSpPr/>
          <p:nvPr/>
        </p:nvSpPr>
        <p:spPr>
          <a:xfrm>
            <a:off x="387676" y="1703274"/>
            <a:ext cx="4717724" cy="2554545"/>
          </a:xfrm>
          <a:prstGeom prst="rect">
            <a:avLst/>
          </a:prstGeom>
        </p:spPr>
        <p:txBody>
          <a:bodyPr wrap="square">
            <a:spAutoFit/>
          </a:bodyPr>
          <a:lstStyle/>
          <a:p>
            <a:r>
              <a:rPr lang="en-GB" sz="1600" b="1" dirty="0">
                <a:latin typeface="+mn-lt"/>
                <a:ea typeface="Times New Roman" panose="02020603050405020304" pitchFamily="18" charset="0"/>
              </a:rPr>
              <a:t>Vertical industries have a very wide range of use cases with very diverse requirements comparing with management of traditional PLMN. Management of NPN has the following specific aspects</a:t>
            </a:r>
            <a:r>
              <a:rPr lang="zh-CN" altLang="en-US" sz="1600" b="1" dirty="0">
                <a:latin typeface="+mn-lt"/>
                <a:ea typeface="Times New Roman" panose="02020603050405020304" pitchFamily="18" charset="0"/>
              </a:rPr>
              <a:t>：</a:t>
            </a:r>
            <a:endParaRPr lang="en-US" altLang="zh-CN" sz="1600" b="1" dirty="0">
              <a:latin typeface="+mn-lt"/>
              <a:ea typeface="Times New Roman" panose="02020603050405020304" pitchFamily="18" charset="0"/>
            </a:endParaRPr>
          </a:p>
          <a:p>
            <a:endParaRPr lang="en-US" altLang="zh-CN" sz="1600" dirty="0">
              <a:latin typeface="+mn-lt"/>
              <a:ea typeface="Times New Roman" panose="02020603050405020304" pitchFamily="18" charset="0"/>
            </a:endParaRPr>
          </a:p>
          <a:p>
            <a:pPr marL="285750" indent="-285750">
              <a:buFont typeface="Wingdings" panose="05000000000000000000" pitchFamily="2" charset="2"/>
              <a:buChar char="Ø"/>
            </a:pPr>
            <a:r>
              <a:rPr lang="en-GB" sz="1600" dirty="0">
                <a:latin typeface="+mn-lt"/>
              </a:rPr>
              <a:t>Assurance for diversified SLA requirements: </a:t>
            </a:r>
          </a:p>
          <a:p>
            <a:pPr marL="285750" indent="-285750">
              <a:buFont typeface="Wingdings" panose="05000000000000000000" pitchFamily="2" charset="2"/>
              <a:buChar char="Ø"/>
            </a:pPr>
            <a:r>
              <a:rPr lang="en-GB" sz="1600" dirty="0">
                <a:latin typeface="+mn-lt"/>
              </a:rPr>
              <a:t>Support of different O&amp;M models: </a:t>
            </a:r>
          </a:p>
          <a:p>
            <a:pPr marL="285750" indent="-285750">
              <a:buFont typeface="Wingdings" panose="05000000000000000000" pitchFamily="2" charset="2"/>
              <a:buChar char="Ø"/>
            </a:pPr>
            <a:r>
              <a:rPr lang="en-GB" sz="1600" dirty="0">
                <a:latin typeface="+mn-lt"/>
              </a:rPr>
              <a:t>Management capability exposure: </a:t>
            </a:r>
          </a:p>
          <a:p>
            <a:pPr marL="285750" indent="-285750">
              <a:buFont typeface="Wingdings" panose="05000000000000000000" pitchFamily="2" charset="2"/>
              <a:buChar char="Ø"/>
            </a:pPr>
            <a:r>
              <a:rPr lang="en-GB" sz="1600" dirty="0">
                <a:latin typeface="+mn-lt"/>
              </a:rPr>
              <a:t>Management capability of configuration: </a:t>
            </a:r>
          </a:p>
          <a:p>
            <a:pPr marL="285750" indent="-285750">
              <a:buFont typeface="Wingdings" panose="05000000000000000000" pitchFamily="2" charset="2"/>
              <a:buChar char="Ø"/>
            </a:pPr>
            <a:r>
              <a:rPr lang="en-GB" sz="1600" dirty="0">
                <a:latin typeface="+mn-lt"/>
              </a:rPr>
              <a:t>Management capability of performance assurance: </a:t>
            </a:r>
            <a:endParaRPr lang="en-US" sz="1600" dirty="0">
              <a:latin typeface="+mn-lt"/>
            </a:endParaRPr>
          </a:p>
        </p:txBody>
      </p:sp>
      <p:sp>
        <p:nvSpPr>
          <p:cNvPr id="8" name="文本框 7"/>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28.557.</a:t>
            </a:r>
            <a:endParaRPr lang="zh-CN" altLang="en-US" dirty="0">
              <a:solidFill>
                <a:srgbClr val="C00000"/>
              </a:solidFill>
            </a:endParaRPr>
          </a:p>
        </p:txBody>
      </p:sp>
    </p:spTree>
    <p:extLst>
      <p:ext uri="{BB962C8B-B14F-4D97-AF65-F5344CB8AC3E}">
        <p14:creationId xmlns:p14="http://schemas.microsoft.com/office/powerpoint/2010/main" val="2728506412"/>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5947" y="98132"/>
            <a:ext cx="942037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400" kern="1200" dirty="0"/>
              <a:t>SLA Management (28.540/541/531/550/552/554)</a:t>
            </a:r>
            <a:endParaRPr lang="zh-CN" altLang="en-US" sz="3400" kern="1200" dirty="0"/>
          </a:p>
        </p:txBody>
      </p:sp>
      <p:sp>
        <p:nvSpPr>
          <p:cNvPr id="7" name="矩形 6"/>
          <p:cNvSpPr/>
          <p:nvPr/>
        </p:nvSpPr>
        <p:spPr>
          <a:xfrm>
            <a:off x="464925" y="1341065"/>
            <a:ext cx="10995452" cy="954107"/>
          </a:xfrm>
          <a:prstGeom prst="rect">
            <a:avLst/>
          </a:prstGeom>
        </p:spPr>
        <p:txBody>
          <a:bodyPr wrap="square">
            <a:spAutoFit/>
          </a:bodyPr>
          <a:lstStyle/>
          <a:p>
            <a:r>
              <a:rPr lang="en-US" sz="1400" dirty="0"/>
              <a:t>The GSMA GST is used as the SLA information for the communication between the NSC (e.g., vertical industry) and the NSP. The SLA requirements can be fulfilled from management aspect and control aspect in a coordinated way. GST parameters are translated and used as input to define the </a:t>
            </a:r>
            <a:r>
              <a:rPr lang="en-US" sz="1400" dirty="0" err="1"/>
              <a:t>ServiceProfile</a:t>
            </a:r>
            <a:r>
              <a:rPr lang="en-US" sz="1400" dirty="0"/>
              <a:t>. The </a:t>
            </a:r>
            <a:r>
              <a:rPr lang="en-US" sz="1400" dirty="0" err="1"/>
              <a:t>ServiceProfile</a:t>
            </a:r>
            <a:r>
              <a:rPr lang="en-US" sz="1400" dirty="0"/>
              <a:t>, which defines the service requirements associated to the NSC, is translated into the </a:t>
            </a:r>
            <a:r>
              <a:rPr lang="en-US" sz="1400" dirty="0" err="1"/>
              <a:t>SliceProfile</a:t>
            </a:r>
            <a:r>
              <a:rPr lang="en-US" sz="1400" dirty="0"/>
              <a:t>.</a:t>
            </a:r>
            <a:endParaRPr lang="en-US" sz="1400" dirty="0">
              <a:latin typeface="+mn-lt"/>
            </a:endParaRPr>
          </a:p>
        </p:txBody>
      </p:sp>
      <p:pic>
        <p:nvPicPr>
          <p:cNvPr id="3076" name="Picture 5" descr="A screenshot of a computer&#10;&#10;Description automatically generated with medium confid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9988" y="2240730"/>
            <a:ext cx="7115269" cy="334908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414536" y="5799744"/>
            <a:ext cx="7211784" cy="307777"/>
          </a:xfrm>
          <a:prstGeom prst="rect">
            <a:avLst/>
          </a:prstGeom>
        </p:spPr>
        <p:txBody>
          <a:bodyPr wrap="square">
            <a:spAutoFit/>
          </a:bodyPr>
          <a:lstStyle/>
          <a:p>
            <a:pPr algn="ctr">
              <a:spcAft>
                <a:spcPts val="1200"/>
              </a:spcAft>
            </a:pPr>
            <a:r>
              <a:rPr lang="en-GB" sz="1400" b="1" dirty="0">
                <a:solidFill>
                  <a:srgbClr val="000000"/>
                </a:solidFill>
                <a:ea typeface="Times New Roman" panose="02020603050405020304" pitchFamily="18" charset="0"/>
                <a:cs typeface="Times New Roman" panose="02020603050405020304" pitchFamily="18" charset="0"/>
              </a:rPr>
              <a:t>Figure L.2.1 Relation between GSMA GST, </a:t>
            </a:r>
            <a:r>
              <a:rPr lang="en-GB" sz="1400" b="1" dirty="0" err="1">
                <a:solidFill>
                  <a:srgbClr val="000000"/>
                </a:solidFill>
                <a:ea typeface="Times New Roman" panose="02020603050405020304" pitchFamily="18" charset="0"/>
                <a:cs typeface="Times New Roman" panose="02020603050405020304" pitchFamily="18" charset="0"/>
              </a:rPr>
              <a:t>ServiceProfile</a:t>
            </a:r>
            <a:r>
              <a:rPr lang="en-GB" sz="1400" b="1" dirty="0">
                <a:solidFill>
                  <a:srgbClr val="000000"/>
                </a:solidFill>
                <a:ea typeface="Times New Roman" panose="02020603050405020304" pitchFamily="18" charset="0"/>
                <a:cs typeface="Times New Roman" panose="02020603050405020304" pitchFamily="18" charset="0"/>
              </a:rPr>
              <a:t> and </a:t>
            </a:r>
            <a:r>
              <a:rPr lang="en-GB" sz="1400" b="1" dirty="0" err="1">
                <a:solidFill>
                  <a:srgbClr val="000000"/>
                </a:solidFill>
                <a:ea typeface="Times New Roman" panose="02020603050405020304" pitchFamily="18" charset="0"/>
                <a:cs typeface="Times New Roman" panose="02020603050405020304" pitchFamily="18" charset="0"/>
              </a:rPr>
              <a:t>SliceProfile</a:t>
            </a:r>
            <a:endParaRPr lang="en-US" sz="1400" b="1" dirty="0">
              <a:ea typeface="Times New Roman" panose="02020603050405020304" pitchFamily="18" charset="0"/>
              <a:cs typeface="Times New Roman" panose="02020603050405020304" pitchFamily="18" charset="0"/>
            </a:endParaRPr>
          </a:p>
        </p:txBody>
      </p:sp>
      <p:sp>
        <p:nvSpPr>
          <p:cNvPr id="13" name="文本框 12"/>
          <p:cNvSpPr txBox="1"/>
          <p:nvPr/>
        </p:nvSpPr>
        <p:spPr>
          <a:xfrm>
            <a:off x="6175760" y="6107521"/>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28.541.</a:t>
            </a:r>
            <a:endParaRPr lang="zh-CN" altLang="en-US" dirty="0">
              <a:solidFill>
                <a:srgbClr val="C00000"/>
              </a:solidFill>
            </a:endParaRPr>
          </a:p>
        </p:txBody>
      </p:sp>
    </p:spTree>
    <p:extLst>
      <p:ext uri="{BB962C8B-B14F-4D97-AF65-F5344CB8AC3E}">
        <p14:creationId xmlns:p14="http://schemas.microsoft.com/office/powerpoint/2010/main" val="340929564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5947" y="98132"/>
            <a:ext cx="9559845" cy="8894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Management exposure (TR 28.824)</a:t>
            </a:r>
            <a:endParaRPr lang="zh-CN" altLang="en-US" sz="3600" kern="1200" dirty="0"/>
          </a:p>
        </p:txBody>
      </p:sp>
      <p:pic>
        <p:nvPicPr>
          <p:cNvPr id="5" name="图片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2014" y="2367644"/>
            <a:ext cx="5274129" cy="3271156"/>
          </a:xfrm>
          <a:prstGeom prst="rect">
            <a:avLst/>
          </a:prstGeom>
          <a:noFill/>
          <a:ln>
            <a:solidFill>
              <a:schemeClr val="tx1"/>
            </a:solidFill>
          </a:ln>
        </p:spPr>
      </p:pic>
      <p:sp>
        <p:nvSpPr>
          <p:cNvPr id="2" name="矩形 1"/>
          <p:cNvSpPr/>
          <p:nvPr/>
        </p:nvSpPr>
        <p:spPr>
          <a:xfrm>
            <a:off x="40820" y="5963138"/>
            <a:ext cx="5461909" cy="461665"/>
          </a:xfrm>
          <a:prstGeom prst="rect">
            <a:avLst/>
          </a:prstGeom>
        </p:spPr>
        <p:txBody>
          <a:bodyPr wrap="square">
            <a:spAutoFit/>
          </a:bodyPr>
          <a:lstStyle/>
          <a:p>
            <a:pPr algn="ctr">
              <a:spcAft>
                <a:spcPts val="1200"/>
              </a:spcAft>
            </a:pPr>
            <a:r>
              <a:rPr lang="en-GB" sz="1200" dirty="0">
                <a:ea typeface="等线" panose="02010600030101010101" pitchFamily="2" charset="-122"/>
                <a:cs typeface="Times New Roman" panose="02020603050405020304" pitchFamily="18" charset="0"/>
              </a:rPr>
              <a:t>Figure 5.5.1.1-1: Sub-use case 1 - NSP and NOP played by the same organization</a:t>
            </a:r>
            <a:endParaRPr lang="en-US" sz="1200" dirty="0">
              <a:ea typeface="等线" panose="02010600030101010101" pitchFamily="2" charset="-122"/>
              <a:cs typeface="Times New Roman" panose="02020603050405020304" pitchFamily="18" charset="0"/>
            </a:endParaRPr>
          </a:p>
        </p:txBody>
      </p:sp>
      <p:pic>
        <p:nvPicPr>
          <p:cNvPr id="6" name="图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8414" y="2367644"/>
            <a:ext cx="5604510" cy="3271156"/>
          </a:xfrm>
          <a:prstGeom prst="rect">
            <a:avLst/>
          </a:prstGeom>
          <a:noFill/>
          <a:ln>
            <a:solidFill>
              <a:schemeClr val="tx1"/>
            </a:solidFill>
          </a:ln>
        </p:spPr>
      </p:pic>
      <p:sp>
        <p:nvSpPr>
          <p:cNvPr id="7" name="矩形 6"/>
          <p:cNvSpPr/>
          <p:nvPr/>
        </p:nvSpPr>
        <p:spPr>
          <a:xfrm>
            <a:off x="5818414" y="5712768"/>
            <a:ext cx="6096000" cy="461665"/>
          </a:xfrm>
          <a:prstGeom prst="rect">
            <a:avLst/>
          </a:prstGeom>
        </p:spPr>
        <p:txBody>
          <a:bodyPr>
            <a:spAutoFit/>
          </a:bodyPr>
          <a:lstStyle/>
          <a:p>
            <a:pPr algn="ctr">
              <a:spcAft>
                <a:spcPts val="1200"/>
              </a:spcAft>
            </a:pPr>
            <a:r>
              <a:rPr lang="en-GB" sz="1200" dirty="0">
                <a:ea typeface="等线" panose="02010600030101010101" pitchFamily="2" charset="-122"/>
                <a:cs typeface="Times New Roman" panose="02020603050405020304" pitchFamily="18" charset="0"/>
              </a:rPr>
              <a:t>Figure 5.5.1.2-1: Sub-use case 2 - NOP role played simultaneously by different organizations</a:t>
            </a:r>
            <a:endParaRPr lang="en-US" sz="1200" dirty="0">
              <a:ea typeface="等线" panose="02010600030101010101" pitchFamily="2" charset="-122"/>
              <a:cs typeface="Times New Roman" panose="02020603050405020304" pitchFamily="18" charset="0"/>
            </a:endParaRPr>
          </a:p>
        </p:txBody>
      </p:sp>
      <p:sp>
        <p:nvSpPr>
          <p:cNvPr id="8" name="文本框 7"/>
          <p:cNvSpPr txBox="1"/>
          <p:nvPr/>
        </p:nvSpPr>
        <p:spPr>
          <a:xfrm>
            <a:off x="512444" y="877904"/>
            <a:ext cx="7221854" cy="1415772"/>
          </a:xfrm>
          <a:prstGeom prst="rect">
            <a:avLst/>
          </a:prstGeom>
          <a:noFill/>
        </p:spPr>
        <p:txBody>
          <a:bodyPr wrap="square" rtlCol="0">
            <a:spAutoFit/>
          </a:bodyPr>
          <a:lstStyle/>
          <a:p>
            <a:r>
              <a:rPr lang="en-GB" sz="1600" b="1" dirty="0"/>
              <a:t>Use cases for network management capability exposure</a:t>
            </a:r>
          </a:p>
          <a:p>
            <a:pPr marL="171450" indent="-171450">
              <a:buFont typeface="Wingdings" panose="05000000000000000000" pitchFamily="2" charset="2"/>
              <a:buChar char="Ø"/>
            </a:pPr>
            <a:r>
              <a:rPr lang="en-GB" sz="1400" dirty="0"/>
              <a:t>Network slice management capability exposure</a:t>
            </a:r>
            <a:endParaRPr lang="en-US" sz="1400" dirty="0"/>
          </a:p>
          <a:p>
            <a:pPr marL="171450" indent="-171450">
              <a:buFont typeface="Wingdings" panose="05000000000000000000" pitchFamily="2" charset="2"/>
              <a:buChar char="Ø"/>
            </a:pPr>
            <a:r>
              <a:rPr lang="en-GB" sz="1400" dirty="0"/>
              <a:t>Exposure of </a:t>
            </a:r>
            <a:r>
              <a:rPr lang="en-GB" sz="1400" dirty="0" err="1"/>
              <a:t>MnS</a:t>
            </a:r>
            <a:r>
              <a:rPr lang="en-GB" sz="1400" dirty="0"/>
              <a:t> for monitoring </a:t>
            </a:r>
            <a:r>
              <a:rPr lang="en-GB" sz="1400" dirty="0" err="1"/>
              <a:t>QoS</a:t>
            </a:r>
            <a:r>
              <a:rPr lang="en-GB" sz="1400" dirty="0"/>
              <a:t> of video application</a:t>
            </a:r>
          </a:p>
          <a:p>
            <a:pPr marL="171450" indent="-171450">
              <a:buFont typeface="Wingdings" panose="05000000000000000000" pitchFamily="2" charset="2"/>
              <a:buChar char="Ø"/>
            </a:pPr>
            <a:r>
              <a:rPr lang="en-GB" sz="1400" dirty="0" err="1"/>
              <a:t>eMnS</a:t>
            </a:r>
            <a:r>
              <a:rPr lang="en-GB" sz="1400" dirty="0"/>
              <a:t> discovery service</a:t>
            </a:r>
          </a:p>
          <a:p>
            <a:pPr marL="171450" indent="-171450">
              <a:buFont typeface="Wingdings" panose="05000000000000000000" pitchFamily="2" charset="2"/>
              <a:buChar char="Ø"/>
            </a:pPr>
            <a:r>
              <a:rPr lang="en-GB" sz="1400" dirty="0" err="1"/>
              <a:t>eMNS</a:t>
            </a:r>
            <a:r>
              <a:rPr lang="en-GB" sz="1400" dirty="0"/>
              <a:t> support to discovery systems</a:t>
            </a:r>
          </a:p>
          <a:p>
            <a:pPr marL="171450" indent="-171450">
              <a:buFont typeface="Wingdings" panose="05000000000000000000" pitchFamily="2" charset="2"/>
              <a:buChar char="Ø"/>
            </a:pPr>
            <a:r>
              <a:rPr lang="en-GB" sz="1400" b="1" dirty="0">
                <a:solidFill>
                  <a:srgbClr val="0000FF"/>
                </a:solidFill>
              </a:rPr>
              <a:t>Exposure of network slice as a product</a:t>
            </a:r>
            <a:endParaRPr lang="en-US" sz="1400" b="1" dirty="0">
              <a:solidFill>
                <a:srgbClr val="0000FF"/>
              </a:solidFill>
            </a:endParaRPr>
          </a:p>
        </p:txBody>
      </p:sp>
      <p:sp>
        <p:nvSpPr>
          <p:cNvPr id="9" name="文本框 8"/>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TR 28.824.</a:t>
            </a:r>
            <a:endParaRPr lang="zh-CN" altLang="en-US" dirty="0">
              <a:solidFill>
                <a:srgbClr val="C00000"/>
              </a:solidFill>
            </a:endParaRPr>
          </a:p>
        </p:txBody>
      </p:sp>
    </p:spTree>
    <p:extLst>
      <p:ext uri="{BB962C8B-B14F-4D97-AF65-F5344CB8AC3E}">
        <p14:creationId xmlns:p14="http://schemas.microsoft.com/office/powerpoint/2010/main" val="246564745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9947" y="0"/>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3GPP SA5 collaborations</a:t>
            </a:r>
            <a:endParaRPr lang="zh-CN" altLang="en-US" sz="3600" kern="1200" dirty="0"/>
          </a:p>
        </p:txBody>
      </p:sp>
      <p:grpSp>
        <p:nvGrpSpPr>
          <p:cNvPr id="7" name="Group 24"/>
          <p:cNvGrpSpPr/>
          <p:nvPr/>
        </p:nvGrpSpPr>
        <p:grpSpPr>
          <a:xfrm>
            <a:off x="6901595" y="1599106"/>
            <a:ext cx="4000528" cy="4053080"/>
            <a:chOff x="714348" y="428604"/>
            <a:chExt cx="4500594" cy="4559715"/>
          </a:xfrm>
          <a:effectLst>
            <a:outerShdw blurRad="76200" dir="18900000" sy="23000" kx="-1200000" algn="bl" rotWithShape="0">
              <a:prstClr val="black">
                <a:alpha val="20000"/>
              </a:prstClr>
            </a:outerShdw>
          </a:effectLst>
        </p:grpSpPr>
        <p:sp>
          <p:nvSpPr>
            <p:cNvPr id="8" name="Hexagon 16"/>
            <p:cNvSpPr/>
            <p:nvPr/>
          </p:nvSpPr>
          <p:spPr>
            <a:xfrm>
              <a:off x="2143108" y="3571876"/>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ETSI NFV</a:t>
              </a:r>
            </a:p>
          </p:txBody>
        </p:sp>
        <p:sp>
          <p:nvSpPr>
            <p:cNvPr id="9" name="Hexagon 17"/>
            <p:cNvSpPr/>
            <p:nvPr/>
          </p:nvSpPr>
          <p:spPr>
            <a:xfrm>
              <a:off x="714348" y="2786058"/>
              <a:ext cx="1643074" cy="1416443"/>
            </a:xfrm>
            <a:prstGeom prst="hexagon">
              <a:avLst/>
            </a:prstGeom>
            <a:solidFill>
              <a:schemeClr val="bg1">
                <a:alpha val="55000"/>
              </a:schemeClr>
            </a:solidFill>
            <a:ln w="3175">
              <a:solidFill>
                <a:schemeClr val="bg1">
                  <a:lumMod val="85000"/>
                </a:schemeClr>
              </a:solidFill>
            </a:ln>
            <a:scene3d>
              <a:camera prst="orthographicFront"/>
              <a:lightRig rig="threePt" dir="t"/>
            </a:scene3d>
            <a:sp3d prstMaterial="clear">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TMF</a:t>
              </a:r>
            </a:p>
          </p:txBody>
        </p:sp>
        <p:sp>
          <p:nvSpPr>
            <p:cNvPr id="10" name="Hexagon 18"/>
            <p:cNvSpPr/>
            <p:nvPr/>
          </p:nvSpPr>
          <p:spPr>
            <a:xfrm>
              <a:off x="2143108" y="2000240"/>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b="1" dirty="0">
                  <a:solidFill>
                    <a:srgbClr val="0000FF"/>
                  </a:solidFill>
                </a:rPr>
                <a:t>3GPP SA5</a:t>
              </a:r>
            </a:p>
          </p:txBody>
        </p:sp>
        <p:sp>
          <p:nvSpPr>
            <p:cNvPr id="11" name="Hexagon 19"/>
            <p:cNvSpPr/>
            <p:nvPr/>
          </p:nvSpPr>
          <p:spPr>
            <a:xfrm>
              <a:off x="714348" y="1226739"/>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NGMN</a:t>
              </a:r>
            </a:p>
          </p:txBody>
        </p:sp>
        <p:sp>
          <p:nvSpPr>
            <p:cNvPr id="12" name="Hexagon 21"/>
            <p:cNvSpPr/>
            <p:nvPr/>
          </p:nvSpPr>
          <p:spPr>
            <a:xfrm>
              <a:off x="3571868" y="1214422"/>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5G-ACIA</a:t>
              </a:r>
            </a:p>
          </p:txBody>
        </p:sp>
        <p:sp>
          <p:nvSpPr>
            <p:cNvPr id="13" name="Hexagon 22"/>
            <p:cNvSpPr/>
            <p:nvPr/>
          </p:nvSpPr>
          <p:spPr>
            <a:xfrm>
              <a:off x="3571868" y="2786058"/>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SG" sz="1800" dirty="0">
                  <a:solidFill>
                    <a:srgbClr val="0000FF"/>
                  </a:solidFill>
                </a:rPr>
                <a:t>ETSI ZSM</a:t>
              </a:r>
            </a:p>
            <a:p>
              <a:pPr algn="ctr"/>
              <a:endParaRPr lang="en-SG" dirty="0"/>
            </a:p>
          </p:txBody>
        </p:sp>
        <p:sp>
          <p:nvSpPr>
            <p:cNvPr id="14" name="Hexagon 23"/>
            <p:cNvSpPr/>
            <p:nvPr/>
          </p:nvSpPr>
          <p:spPr>
            <a:xfrm>
              <a:off x="2143108" y="428604"/>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GSMA</a:t>
              </a:r>
            </a:p>
          </p:txBody>
        </p:sp>
      </p:grpSp>
      <p:sp>
        <p:nvSpPr>
          <p:cNvPr id="16" name="矩形 15"/>
          <p:cNvSpPr/>
          <p:nvPr/>
        </p:nvSpPr>
        <p:spPr>
          <a:xfrm>
            <a:off x="321129" y="1094175"/>
            <a:ext cx="5945462" cy="4644348"/>
          </a:xfrm>
          <a:prstGeom prst="rect">
            <a:avLst/>
          </a:prstGeom>
        </p:spPr>
        <p:txBody>
          <a:bodyPr wrap="square">
            <a:spAutoFit/>
          </a:bodyPr>
          <a:lstStyle/>
          <a:p>
            <a:r>
              <a:rPr lang="en-US" sz="1600" b="1" dirty="0">
                <a:latin typeface="+mn-lt"/>
                <a:ea typeface="Times New Roman" panose="02020603050405020304" pitchFamily="18" charset="0"/>
              </a:rPr>
              <a:t>3GPP SA5 has close collaboration on many aspects (e.g. </a:t>
            </a:r>
            <a:r>
              <a:rPr lang="en-US" sz="1600" b="1">
                <a:latin typeface="+mn-lt"/>
                <a:ea typeface="Times New Roman" panose="02020603050405020304" pitchFamily="18" charset="0"/>
              </a:rPr>
              <a:t>E2E </a:t>
            </a:r>
            <a:r>
              <a:rPr lang="en-US" sz="1600" b="1" dirty="0">
                <a:latin typeface="+mn-lt"/>
                <a:ea typeface="Times New Roman" panose="02020603050405020304" pitchFamily="18" charset="0"/>
              </a:rPr>
              <a:t>network slicing, autonomous networks, </a:t>
            </a:r>
            <a:r>
              <a:rPr lang="en-US" sz="1600" b="1">
                <a:latin typeface="+mn-lt"/>
                <a:ea typeface="Times New Roman" panose="02020603050405020304" pitchFamily="18" charset="0"/>
              </a:rPr>
              <a:t>management exposure, </a:t>
            </a:r>
            <a:r>
              <a:rPr lang="en-US" sz="1600" b="1" dirty="0">
                <a:latin typeface="+mn-lt"/>
                <a:ea typeface="Times New Roman" panose="02020603050405020304" pitchFamily="18" charset="0"/>
              </a:rPr>
              <a:t>etc.) </a:t>
            </a:r>
            <a:r>
              <a:rPr lang="en-US" altLang="zh-CN" sz="1600" b="1" dirty="0">
                <a:latin typeface="+mn-lt"/>
                <a:ea typeface="Times New Roman" panose="02020603050405020304" pitchFamily="18" charset="0"/>
              </a:rPr>
              <a:t>with </a:t>
            </a:r>
            <a:r>
              <a:rPr lang="en-US" altLang="zh-CN" sz="1600" b="1">
                <a:latin typeface="+mn-lt"/>
                <a:ea typeface="Times New Roman" panose="02020603050405020304" pitchFamily="18" charset="0"/>
              </a:rPr>
              <a:t>quite many </a:t>
            </a:r>
            <a:r>
              <a:rPr lang="en-US" altLang="zh-CN" sz="1600" b="1" dirty="0">
                <a:latin typeface="+mn-lt"/>
                <a:ea typeface="Times New Roman" panose="02020603050405020304" pitchFamily="18" charset="0"/>
              </a:rPr>
              <a:t>e</a:t>
            </a:r>
            <a:r>
              <a:rPr lang="en-US" altLang="zh-CN" sz="1600" b="1">
                <a:latin typeface="+mn-lt"/>
                <a:ea typeface="Times New Roman" panose="02020603050405020304" pitchFamily="18" charset="0"/>
              </a:rPr>
              <a:t>xternal </a:t>
            </a:r>
            <a:r>
              <a:rPr lang="en-US" altLang="zh-CN" sz="1600" b="1" dirty="0">
                <a:latin typeface="+mn-lt"/>
                <a:ea typeface="Times New Roman" panose="02020603050405020304" pitchFamily="18" charset="0"/>
              </a:rPr>
              <a:t>industry groups/SDOs:</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TMF: </a:t>
            </a:r>
            <a:r>
              <a:rPr lang="en-US" sz="1600" dirty="0">
                <a:solidFill>
                  <a:prstClr val="black"/>
                </a:solidFill>
                <a:latin typeface="Calibri" panose="020F0502020204030204"/>
                <a:cs typeface="+mn-cs"/>
              </a:rPr>
              <a:t>Autonomous networks, management exposure</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GSMA: </a:t>
            </a:r>
            <a:r>
              <a:rPr lang="en-US" sz="1600" dirty="0">
                <a:solidFill>
                  <a:prstClr val="black"/>
                </a:solidFill>
                <a:latin typeface="Calibri" panose="020F0502020204030204"/>
                <a:cs typeface="+mn-cs"/>
              </a:rPr>
              <a:t>Align service profile with GSMA GST</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5G-ACIA:</a:t>
            </a:r>
            <a:r>
              <a:rPr lang="en-US" sz="1600" dirty="0">
                <a:solidFill>
                  <a:prstClr val="black"/>
                </a:solidFill>
                <a:latin typeface="Calibri" panose="020F0502020204030204"/>
                <a:cs typeface="+mn-cs"/>
              </a:rPr>
              <a:t>  Management exposure capability taking requirements related to Connected Industries and Automation Applications</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NGMN:</a:t>
            </a:r>
            <a:r>
              <a:rPr lang="en-US" sz="1600" dirty="0">
                <a:solidFill>
                  <a:prstClr val="black"/>
                </a:solidFill>
                <a:latin typeface="Calibri" panose="020F0502020204030204"/>
                <a:cs typeface="+mn-cs"/>
              </a:rPr>
              <a:t> Network slicing concept and operators’ requirements</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ETSI ZSM: </a:t>
            </a:r>
            <a:r>
              <a:rPr lang="en-US" sz="1600" dirty="0">
                <a:solidFill>
                  <a:prstClr val="black"/>
                </a:solidFill>
                <a:latin typeface="Calibri" panose="020F0502020204030204"/>
                <a:cs typeface="+mn-cs"/>
              </a:rPr>
              <a:t>Autonomous networks, End to end network slicing</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ETSI NFV: </a:t>
            </a:r>
            <a:r>
              <a:rPr lang="en-US" sz="1600" dirty="0">
                <a:solidFill>
                  <a:prstClr val="black"/>
                </a:solidFill>
                <a:latin typeface="Calibri" panose="020F0502020204030204"/>
                <a:cs typeface="+mn-cs"/>
              </a:rPr>
              <a:t>Collaboration on virtualization aspects</a:t>
            </a:r>
          </a:p>
          <a:p>
            <a:pPr marL="608013" indent="-608013" eaLnBrk="1" hangingPunct="1">
              <a:lnSpc>
                <a:spcPct val="90000"/>
              </a:lnSpc>
              <a:spcBef>
                <a:spcPts val="1000"/>
              </a:spcBef>
              <a:buBlip>
                <a:blip r:embed="rId2"/>
              </a:buBlip>
              <a:defRPr/>
            </a:pPr>
            <a:r>
              <a:rPr lang="en-US" sz="1600" b="1" dirty="0">
                <a:solidFill>
                  <a:prstClr val="black"/>
                </a:solidFill>
                <a:latin typeface="Calibri" panose="020F0502020204030204"/>
                <a:cs typeface="+mn-cs"/>
              </a:rPr>
              <a:t>IETF, ITU-</a:t>
            </a:r>
            <a:r>
              <a:rPr lang="en-US" altLang="zh-CN" sz="1600" b="1" dirty="0">
                <a:solidFill>
                  <a:prstClr val="black"/>
                </a:solidFill>
                <a:latin typeface="Calibri" panose="020F0502020204030204"/>
                <a:cs typeface="+mn-cs"/>
              </a:rPr>
              <a:t>T….</a:t>
            </a:r>
          </a:p>
          <a:p>
            <a:pPr eaLnBrk="1" hangingPunct="1">
              <a:lnSpc>
                <a:spcPct val="90000"/>
              </a:lnSpc>
              <a:spcBef>
                <a:spcPts val="1000"/>
              </a:spcBef>
              <a:defRPr/>
            </a:pPr>
            <a:endParaRPr lang="en-US" sz="1600" b="1" dirty="0">
              <a:solidFill>
                <a:prstClr val="black"/>
              </a:solidFill>
              <a:latin typeface="Calibri" panose="020F0502020204030204"/>
              <a:ea typeface="Times New Roman" panose="02020603050405020304" pitchFamily="18" charset="0"/>
              <a:cs typeface="+mn-cs"/>
            </a:endParaRPr>
          </a:p>
          <a:p>
            <a:pPr eaLnBrk="1" hangingPunct="1">
              <a:lnSpc>
                <a:spcPct val="90000"/>
              </a:lnSpc>
              <a:spcBef>
                <a:spcPts val="1000"/>
              </a:spcBef>
              <a:defRPr/>
            </a:pPr>
            <a:r>
              <a:rPr lang="en-US" sz="1600" b="1" dirty="0">
                <a:solidFill>
                  <a:prstClr val="black"/>
                </a:solidFill>
                <a:latin typeface="Calibri" panose="020F0502020204030204"/>
                <a:ea typeface="Times New Roman" panose="02020603050405020304" pitchFamily="18" charset="0"/>
                <a:cs typeface="+mn-cs"/>
              </a:rPr>
              <a:t>SA5 also has close cooperation internally with all other 3GPP working groups.</a:t>
            </a:r>
          </a:p>
        </p:txBody>
      </p:sp>
    </p:spTree>
    <p:extLst>
      <p:ext uri="{BB962C8B-B14F-4D97-AF65-F5344CB8AC3E}">
        <p14:creationId xmlns:p14="http://schemas.microsoft.com/office/powerpoint/2010/main" val="176844367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Logo, company name&#10;&#10;Description automatically generated">
            <a:extLst>
              <a:ext uri="{FF2B5EF4-FFF2-40B4-BE49-F238E27FC236}">
                <a16:creationId xmlns:a16="http://schemas.microsoft.com/office/drawing/2014/main" xmlns="" id="{4231AC6F-FB2B-4C39-94AD-8EAC9D82B2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4472" y="5426170"/>
            <a:ext cx="1341600" cy="793955"/>
          </a:xfrm>
          <a:prstGeom prst="rect">
            <a:avLst/>
          </a:prstGeom>
        </p:spPr>
      </p:pic>
      <p:pic>
        <p:nvPicPr>
          <p:cNvPr id="14" name="Picture 13" descr="A screenshot of a cell phone&#10;&#10;Description automatically generated">
            <a:extLst>
              <a:ext uri="{FF2B5EF4-FFF2-40B4-BE49-F238E27FC236}">
                <a16:creationId xmlns:a16="http://schemas.microsoft.com/office/drawing/2014/main" xmlns="" id="{9A39D913-75D8-4A98-93F3-E6B211FE25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856" y="2320559"/>
            <a:ext cx="2719598" cy="1903718"/>
          </a:xfrm>
          <a:prstGeom prst="rect">
            <a:avLst/>
          </a:prstGeom>
        </p:spPr>
      </p:pic>
      <p:sp>
        <p:nvSpPr>
          <p:cNvPr id="18" name="Rectangle: Rounded Corners 17">
            <a:extLst>
              <a:ext uri="{FF2B5EF4-FFF2-40B4-BE49-F238E27FC236}">
                <a16:creationId xmlns:a16="http://schemas.microsoft.com/office/drawing/2014/main" xmlns="" id="{84DCB819-A895-4229-B470-5E7B8DA4C0E4}"/>
              </a:ext>
            </a:extLst>
          </p:cNvPr>
          <p:cNvSpPr/>
          <p:nvPr/>
        </p:nvSpPr>
        <p:spPr>
          <a:xfrm>
            <a:off x="273152" y="2200328"/>
            <a:ext cx="2549327" cy="1981417"/>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699" name="Title 1">
            <a:extLst>
              <a:ext uri="{FF2B5EF4-FFF2-40B4-BE49-F238E27FC236}">
                <a16:creationId xmlns:a16="http://schemas.microsoft.com/office/drawing/2014/main" xmlns="" id="{40726B4C-443E-4446-9F01-CB521299F117}"/>
              </a:ext>
            </a:extLst>
          </p:cNvPr>
          <p:cNvSpPr>
            <a:spLocks noGrp="1"/>
          </p:cNvSpPr>
          <p:nvPr>
            <p:ph type="title"/>
          </p:nvPr>
        </p:nvSpPr>
        <p:spPr>
          <a:xfrm>
            <a:off x="273152" y="195278"/>
            <a:ext cx="9726180" cy="114011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dirty="0"/>
              <a:t>3GPP standards eco-system </a:t>
            </a:r>
          </a:p>
        </p:txBody>
      </p:sp>
      <p:sp>
        <p:nvSpPr>
          <p:cNvPr id="10" name="TextBox 9">
            <a:extLst>
              <a:ext uri="{FF2B5EF4-FFF2-40B4-BE49-F238E27FC236}">
                <a16:creationId xmlns:a16="http://schemas.microsoft.com/office/drawing/2014/main" xmlns="" id="{38855715-C8AC-47F8-BC89-4DBAC9BCB5F4}"/>
              </a:ext>
            </a:extLst>
          </p:cNvPr>
          <p:cNvSpPr txBox="1"/>
          <p:nvPr/>
        </p:nvSpPr>
        <p:spPr>
          <a:xfrm>
            <a:off x="3971284" y="5062455"/>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xmlns="" id="{35FBA7DF-3D9A-4731-A443-944212E20F01}"/>
              </a:ext>
            </a:extLst>
          </p:cNvPr>
          <p:cNvSpPr txBox="1"/>
          <p:nvPr/>
        </p:nvSpPr>
        <p:spPr>
          <a:xfrm>
            <a:off x="8060891" y="1911872"/>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sp>
        <p:nvSpPr>
          <p:cNvPr id="13" name="TextBox 12">
            <a:extLst>
              <a:ext uri="{FF2B5EF4-FFF2-40B4-BE49-F238E27FC236}">
                <a16:creationId xmlns:a16="http://schemas.microsoft.com/office/drawing/2014/main" xmlns="" id="{7332D254-C8C2-4EC7-88E6-041420948204}"/>
              </a:ext>
            </a:extLst>
          </p:cNvPr>
          <p:cNvSpPr txBox="1"/>
          <p:nvPr/>
        </p:nvSpPr>
        <p:spPr bwMode="auto">
          <a:xfrm>
            <a:off x="5838996" y="5071834"/>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xmlns="" id="{99897C7A-E3CE-4A74-B0BD-CBD1B22DE5A7}"/>
              </a:ext>
            </a:extLst>
          </p:cNvPr>
          <p:cNvSpPr txBox="1"/>
          <p:nvPr/>
        </p:nvSpPr>
        <p:spPr>
          <a:xfrm>
            <a:off x="273152" y="1837210"/>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3GPP Organizational Partners (OPs)</a:t>
            </a:r>
          </a:p>
        </p:txBody>
      </p:sp>
      <p:sp>
        <p:nvSpPr>
          <p:cNvPr id="19" name="Content Placeholder 2">
            <a:extLst>
              <a:ext uri="{FF2B5EF4-FFF2-40B4-BE49-F238E27FC236}">
                <a16:creationId xmlns:a16="http://schemas.microsoft.com/office/drawing/2014/main" xmlns="" id="{4629D57D-9E8A-48A7-B0D9-80DCFEB3C17F}"/>
              </a:ext>
            </a:extLst>
          </p:cNvPr>
          <p:cNvSpPr>
            <a:spLocks noGrp="1"/>
          </p:cNvSpPr>
          <p:nvPr>
            <p:ph idx="1"/>
          </p:nvPr>
        </p:nvSpPr>
        <p:spPr>
          <a:xfrm>
            <a:off x="2892584" y="1422062"/>
            <a:ext cx="5006975" cy="2873646"/>
          </a:xfrm>
        </p:spPr>
        <p:txBody>
          <a:bodyPr/>
          <a:lstStyle/>
          <a:p>
            <a:pPr marL="266700" indent="-266700" algn="just">
              <a:defRPr/>
            </a:pPr>
            <a:r>
              <a:rPr lang="" altLang="en-US" sz="1600" dirty="0">
                <a:latin typeface="Century Gothic" panose="020B0502020202020204" pitchFamily="34" charset="0"/>
              </a:rPr>
              <a:t>T</a:t>
            </a:r>
            <a:r>
              <a:rPr lang="en-GB" altLang="en-US" sz="1600" dirty="0">
                <a:latin typeface="Century Gothic" panose="020B0502020202020204" pitchFamily="34" charset="0"/>
              </a:rPr>
              <a:t>he 3GPP </a:t>
            </a:r>
            <a:r>
              <a:rPr lang="en-GB" altLang="en-US" sz="1600" b="1" dirty="0">
                <a:solidFill>
                  <a:schemeClr val="accent6"/>
                </a:solidFill>
                <a:latin typeface="Century Gothic" panose="020B0502020202020204" pitchFamily="34" charset="0"/>
              </a:rPr>
              <a:t>Organizational Partners</a:t>
            </a:r>
            <a:r>
              <a:rPr lang="" altLang="en-US" sz="1600" b="1" dirty="0">
                <a:solidFill>
                  <a:schemeClr val="accent6"/>
                </a:solidFill>
                <a:latin typeface="Century Gothic" panose="020B0502020202020204" pitchFamily="34" charset="0"/>
              </a:rPr>
              <a:t> (OP) </a:t>
            </a:r>
            <a:r>
              <a:rPr lang="en-GB" altLang="en-US" sz="1600" b="1" dirty="0">
                <a:solidFill>
                  <a:schemeClr val="accent6"/>
                </a:solidFill>
                <a:latin typeface="Century Gothic" panose="020B0502020202020204" pitchFamily="34" charset="0"/>
              </a:rPr>
              <a:t> </a:t>
            </a:r>
            <a:r>
              <a:rPr lang="en-GB" altLang="en-US" sz="1600" dirty="0">
                <a:latin typeface="Century Gothic" panose="020B0502020202020204" pitchFamily="34" charset="0"/>
              </a:rPr>
              <a:t>- 7 Standards Organizations - from China, Europe, India, Japan, Korea and the United States.</a:t>
            </a:r>
            <a:endParaRPr lang="" altLang="en-US" sz="1600" dirty="0">
              <a:latin typeface="Century Gothic" panose="020B0502020202020204" pitchFamily="34" charset="0"/>
            </a:endParaRPr>
          </a:p>
          <a:p>
            <a:pPr marL="266700" indent="-266700" algn="just">
              <a:defRPr/>
            </a:pPr>
            <a:r>
              <a:rPr lang="en-GB" altLang="en-US" sz="1600" dirty="0">
                <a:latin typeface="Century Gothic" panose="020B0502020202020204" pitchFamily="34" charset="0"/>
              </a:rPr>
              <a:t>Participation in 3GPP by companies and organizations becoming </a:t>
            </a:r>
            <a:r>
              <a:rPr lang="" altLang="en-US" sz="1600" dirty="0">
                <a:latin typeface="Century Gothic" panose="020B0502020202020204" pitchFamily="34" charset="0"/>
              </a:rPr>
              <a:t>M</a:t>
            </a:r>
            <a:r>
              <a:rPr lang="en-GB" altLang="en-US" sz="1600" dirty="0">
                <a:latin typeface="Century Gothic" panose="020B0502020202020204" pitchFamily="34" charset="0"/>
              </a:rPr>
              <a:t>embers of one of</a:t>
            </a:r>
            <a:r>
              <a:rPr lang="" altLang="en-US" sz="1600" dirty="0">
                <a:latin typeface="Century Gothic" panose="020B0502020202020204" pitchFamily="34" charset="0"/>
              </a:rPr>
              <a:t> the</a:t>
            </a:r>
            <a:r>
              <a:rPr lang="en-GB" altLang="en-US" sz="1600" dirty="0">
                <a:latin typeface="Century Gothic" panose="020B0502020202020204" pitchFamily="34" charset="0"/>
              </a:rPr>
              <a:t>se</a:t>
            </a:r>
            <a:r>
              <a:rPr lang="" altLang="en-US" sz="1600" dirty="0">
                <a:latin typeface="Century Gothic" panose="020B0502020202020204" pitchFamily="34" charset="0"/>
              </a:rPr>
              <a:t>  7  OPs.</a:t>
            </a:r>
          </a:p>
          <a:p>
            <a:pPr marL="266700" indent="-266700" algn="just">
              <a:defRPr/>
            </a:pPr>
            <a:r>
              <a:rPr lang="en-GB" altLang="en-US" sz="1600" dirty="0">
                <a:latin typeface="Century Gothic" panose="020B0502020202020204" pitchFamily="34" charset="0"/>
              </a:rPr>
              <a:t>Inputs on market requirements may come in to the Project via 3GPP </a:t>
            </a:r>
            <a:r>
              <a:rPr lang="en-GB" altLang="en-US" sz="1600" b="1" dirty="0">
                <a:solidFill>
                  <a:schemeClr val="accent6"/>
                </a:solidFill>
                <a:latin typeface="Century Gothic" panose="020B0502020202020204" pitchFamily="34" charset="0"/>
              </a:rPr>
              <a:t>Market Representation Partners</a:t>
            </a:r>
            <a:r>
              <a:rPr lang="" altLang="en-US" sz="1600" b="1" dirty="0">
                <a:solidFill>
                  <a:schemeClr val="accent6"/>
                </a:solidFill>
                <a:latin typeface="Century Gothic" panose="020B0502020202020204" pitchFamily="34" charset="0"/>
              </a:rPr>
              <a:t> (MRP)</a:t>
            </a:r>
            <a:r>
              <a:rPr lang="en-GB" altLang="en-US" sz="1600" dirty="0">
                <a:latin typeface="Century Gothic" panose="020B0502020202020204" pitchFamily="34" charset="0"/>
              </a:rPr>
              <a:t>. </a:t>
            </a:r>
          </a:p>
          <a:p>
            <a:pPr marL="266700" indent="-266700" algn="just">
              <a:defRPr/>
            </a:pPr>
            <a:r>
              <a:rPr lang="en-GB" altLang="en-US" sz="1600" dirty="0">
                <a:latin typeface="Century Gothic" panose="020B0502020202020204" pitchFamily="34" charset="0"/>
              </a:rPr>
              <a:t>There is a lot of additional </a:t>
            </a:r>
            <a:r>
              <a:rPr lang="en-GB" altLang="en-US" sz="1600" b="1" dirty="0">
                <a:solidFill>
                  <a:schemeClr val="accent2"/>
                </a:solidFill>
                <a:latin typeface="Century Gothic" panose="020B0502020202020204" pitchFamily="34" charset="0"/>
              </a:rPr>
              <a:t>external liaison </a:t>
            </a:r>
            <a:r>
              <a:rPr lang="en-GB" altLang="en-US" sz="1600" dirty="0">
                <a:latin typeface="Century Gothic" panose="020B0502020202020204" pitchFamily="34" charset="0"/>
              </a:rPr>
              <a:t>activity…SDOs, Industry bodies, projects…</a:t>
            </a:r>
          </a:p>
          <a:p>
            <a:pPr algn="just">
              <a:defRPr/>
            </a:pPr>
            <a:endParaRPr lang="en-GB" altLang="en-US" sz="1400" dirty="0"/>
          </a:p>
        </p:txBody>
      </p:sp>
      <p:sp>
        <p:nvSpPr>
          <p:cNvPr id="2" name="Rectangle: Rounded Corners 1">
            <a:extLst>
              <a:ext uri="{FF2B5EF4-FFF2-40B4-BE49-F238E27FC236}">
                <a16:creationId xmlns:a16="http://schemas.microsoft.com/office/drawing/2014/main" xmlns="" id="{8270EE5F-A92F-4814-8C0D-9395DE9E06E7}"/>
              </a:ext>
            </a:extLst>
          </p:cNvPr>
          <p:cNvSpPr/>
          <p:nvPr/>
        </p:nvSpPr>
        <p:spPr>
          <a:xfrm>
            <a:off x="149980" y="4544863"/>
            <a:ext cx="3622375" cy="1818463"/>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xmlns="" id="{6EC4D296-7937-4972-B77A-CF5D394762D9}"/>
              </a:ext>
            </a:extLst>
          </p:cNvPr>
          <p:cNvSpPr/>
          <p:nvPr/>
        </p:nvSpPr>
        <p:spPr>
          <a:xfrm>
            <a:off x="8060891" y="2240449"/>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xmlns="" id="{86163432-F042-4E02-8132-064921FE5142}"/>
              </a:ext>
            </a:extLst>
          </p:cNvPr>
          <p:cNvSpPr txBox="1"/>
          <p:nvPr/>
        </p:nvSpPr>
        <p:spPr>
          <a:xfrm>
            <a:off x="8060891" y="2287668"/>
            <a:ext cx="3689499" cy="4062651"/>
          </a:xfrm>
          <a:prstGeom prst="rect">
            <a:avLst/>
          </a:prstGeom>
          <a:noFill/>
        </p:spPr>
        <p:txBody>
          <a:bodyPr wrap="square" rtlCol="0">
            <a:spAutoFit/>
          </a:bodyPr>
          <a:lstStyle/>
          <a:p>
            <a:pPr algn="just"/>
            <a:r>
              <a:rPr lang="en-GB" sz="900" dirty="0">
                <a:latin typeface="Century Gothic" panose="020B0502020202020204" pitchFamily="34" charset="0"/>
              </a:rPr>
              <a:t>450 MHz Alliance, </a:t>
            </a:r>
            <a:r>
              <a:rPr lang="en-GB" sz="900" dirty="0">
                <a:solidFill>
                  <a:schemeClr val="accent2"/>
                </a:solidFill>
                <a:latin typeface="Century Gothic" panose="020B0502020202020204" pitchFamily="34" charset="0"/>
              </a:rPr>
              <a:t>AISG, Bluetooth</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Broadband Forum (BBF), </a:t>
            </a:r>
            <a:r>
              <a:rPr lang="en-GB" sz="900" dirty="0" err="1">
                <a:latin typeface="Century Gothic" panose="020B0502020202020204" pitchFamily="34" charset="0"/>
              </a:rPr>
              <a:t>CableLabs</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International Special Committee on Radio Interference (CISPR), </a:t>
            </a:r>
            <a:r>
              <a:rPr lang="en-GB" sz="900" dirty="0">
                <a:solidFill>
                  <a:schemeClr val="accent1"/>
                </a:solidFill>
                <a:latin typeface="Century Gothic" panose="020B0502020202020204" pitchFamily="34" charset="0"/>
              </a:rPr>
              <a:t>CTIA</a:t>
            </a:r>
            <a:r>
              <a:rPr lang="en-GB" sz="900" dirty="0">
                <a:latin typeface="Century Gothic" panose="020B0502020202020204" pitchFamily="34" charset="0"/>
              </a:rPr>
              <a:t>, Digital Video Broadcasting (DVB) Project, </a:t>
            </a:r>
            <a:r>
              <a:rPr lang="en-GB" sz="900" dirty="0" err="1">
                <a:solidFill>
                  <a:schemeClr val="accent2"/>
                </a:solidFill>
                <a:latin typeface="Century Gothic" panose="020B0502020202020204" pitchFamily="34" charset="0"/>
              </a:rPr>
              <a:t>Ecma</a:t>
            </a:r>
            <a:r>
              <a:rPr lang="en-GB" sz="900" dirty="0">
                <a:solidFill>
                  <a:schemeClr val="accent2"/>
                </a:solidFill>
                <a:latin typeface="Century Gothic" panose="020B0502020202020204" pitchFamily="34" charset="0"/>
              </a:rPr>
              <a:t>, International</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Expert Group for Emergency Access (EGEA), </a:t>
            </a:r>
            <a:r>
              <a:rPr lang="en-GB" sz="900" dirty="0" err="1">
                <a:latin typeface="Century Gothic" panose="020B0502020202020204" pitchFamily="34" charset="0"/>
              </a:rPr>
              <a:t>Eurescom</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COST 273</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European Radiocommunications Committee (ERC), </a:t>
            </a:r>
            <a:r>
              <a:rPr lang="en-GB" sz="900" dirty="0">
                <a:latin typeface="Century Gothic" panose="020B0502020202020204" pitchFamily="34" charset="0"/>
              </a:rPr>
              <a:t>Fixed Mobile Convergence Alliance (FMCA), </a:t>
            </a:r>
            <a:r>
              <a:rPr lang="en-GB" sz="900" dirty="0">
                <a:solidFill>
                  <a:schemeClr val="accent2"/>
                </a:solidFill>
                <a:latin typeface="Century Gothic" panose="020B0502020202020204" pitchFamily="34" charset="0"/>
              </a:rPr>
              <a:t>GCF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Global TD-LTE Initiative (GTD)</a:t>
            </a:r>
            <a:r>
              <a:rPr lang="en-GB" sz="900" dirty="0">
                <a:latin typeface="Century Gothic" panose="020B0502020202020204" pitchFamily="34" charset="0"/>
              </a:rPr>
              <a:t>, GPS Industry Council, GSM Association, </a:t>
            </a:r>
            <a:r>
              <a:rPr lang="en-GB" sz="900" dirty="0" err="1">
                <a:solidFill>
                  <a:schemeClr val="accent2"/>
                </a:solidFill>
                <a:latin typeface="Century Gothic" panose="020B0502020202020204" pitchFamily="34" charset="0"/>
              </a:rPr>
              <a:t>HomeRF</a:t>
            </a:r>
            <a:r>
              <a:rPr lang="en-GB" sz="900" dirty="0">
                <a:solidFill>
                  <a:schemeClr val="accent2"/>
                </a:solidFill>
                <a:latin typeface="Century Gothic" panose="020B0502020202020204" pitchFamily="34" charset="0"/>
              </a:rPr>
              <a:t> Forum</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IDB Forum</a:t>
            </a:r>
            <a:r>
              <a:rPr lang="en-GB" sz="900" dirty="0">
                <a:latin typeface="Century Gothic" panose="020B0502020202020204" pitchFamily="34" charset="0"/>
              </a:rPr>
              <a:t>, IEEE, </a:t>
            </a:r>
            <a:r>
              <a:rPr lang="en-GB" sz="900" dirty="0">
                <a:solidFill>
                  <a:schemeClr val="accent2"/>
                </a:solidFill>
                <a:latin typeface="Century Gothic" panose="020B0502020202020204" pitchFamily="34" charset="0"/>
              </a:rPr>
              <a:t>Internet Engineering Task Force (IETF), </a:t>
            </a:r>
            <a:r>
              <a:rPr lang="en-GB" sz="900" dirty="0">
                <a:solidFill>
                  <a:schemeClr val="accent1"/>
                </a:solidFill>
                <a:latin typeface="Century Gothic" panose="020B0502020202020204" pitchFamily="34" charset="0"/>
              </a:rPr>
              <a:t>IrDA</a:t>
            </a:r>
            <a:r>
              <a:rPr lang="en-GB" sz="900" dirty="0">
                <a:latin typeface="Century Gothic" panose="020B0502020202020204" pitchFamily="34" charset="0"/>
              </a:rPr>
              <a:t>, International Multimedia </a:t>
            </a:r>
            <a:r>
              <a:rPr lang="en-GB" sz="900" dirty="0" err="1">
                <a:latin typeface="Century Gothic" panose="020B0502020202020204" pitchFamily="34" charset="0"/>
              </a:rPr>
              <a:t>Telecomunications</a:t>
            </a:r>
            <a:r>
              <a:rPr lang="en-GB" sz="900" dirty="0">
                <a:latin typeface="Century Gothic" panose="020B0502020202020204" pitchFamily="34" charset="0"/>
              </a:rPr>
              <a:t> Consortium (IMTC), </a:t>
            </a:r>
            <a:r>
              <a:rPr lang="en-GB" sz="900" dirty="0">
                <a:solidFill>
                  <a:schemeClr val="accent2"/>
                </a:solidFill>
                <a:latin typeface="Century Gothic" panose="020B0502020202020204" pitchFamily="34" charset="0"/>
              </a:rPr>
              <a:t>Internet Streaming Media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ISO-ITU expert group</a:t>
            </a:r>
            <a:r>
              <a:rPr lang="en-GB" sz="900" dirty="0">
                <a:latin typeface="Century Gothic" panose="020B0502020202020204" pitchFamily="34" charset="0"/>
              </a:rPr>
              <a:t>, ISO MPEG / JPEG, ITU-T SG2, </a:t>
            </a:r>
            <a:r>
              <a:rPr lang="en-GB" sz="900" dirty="0">
                <a:solidFill>
                  <a:schemeClr val="accent2"/>
                </a:solidFill>
                <a:latin typeface="Century Gothic" panose="020B0502020202020204" pitchFamily="34" charset="0"/>
              </a:rPr>
              <a:t>JAIN tm (</a:t>
            </a:r>
            <a:r>
              <a:rPr lang="en-GB" sz="900" dirty="0" err="1">
                <a:solidFill>
                  <a:schemeClr val="accent2"/>
                </a:solidFill>
                <a:latin typeface="Century Gothic" panose="020B0502020202020204" pitchFamily="34" charset="0"/>
              </a:rPr>
              <a:t>Javatm</a:t>
            </a:r>
            <a:r>
              <a:rPr lang="en-GB" sz="900" dirty="0">
                <a:solidFill>
                  <a:schemeClr val="accent2"/>
                </a:solidFill>
                <a:latin typeface="Century Gothic" panose="020B0502020202020204" pitchFamily="34" charset="0"/>
              </a:rPr>
              <a:t> APIs for Integrated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The Java Community Process (JCP), </a:t>
            </a:r>
            <a:r>
              <a:rPr lang="en-GB" sz="900" dirty="0">
                <a:latin typeface="Century Gothic" panose="020B0502020202020204" pitchFamily="34" charset="0"/>
              </a:rPr>
              <a:t>Liberty Alliance Project, </a:t>
            </a:r>
            <a:r>
              <a:rPr lang="en-GB" sz="900" dirty="0">
                <a:solidFill>
                  <a:schemeClr val="accent1"/>
                </a:solidFill>
                <a:latin typeface="Century Gothic" panose="020B0502020202020204" pitchFamily="34" charset="0"/>
              </a:rPr>
              <a:t>Metro Ethernet Forum (MEF)</a:t>
            </a:r>
            <a:r>
              <a:rPr lang="en-GB" sz="900" dirty="0">
                <a:latin typeface="Century Gothic" panose="020B0502020202020204" pitchFamily="34" charset="0"/>
              </a:rPr>
              <a:t>, NENA, </a:t>
            </a:r>
            <a:r>
              <a:rPr lang="en-GB" sz="900" dirty="0">
                <a:solidFill>
                  <a:schemeClr val="accent2"/>
                </a:solidFill>
                <a:latin typeface="Century Gothic" panose="020B0502020202020204" pitchFamily="34" charset="0"/>
              </a:rPr>
              <a:t>NGMN (Next Generation Mobile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oneM2M</a:t>
            </a:r>
            <a:r>
              <a:rPr lang="en-GB" sz="900" dirty="0">
                <a:latin typeface="Century Gothic" panose="020B0502020202020204" pitchFamily="34" charset="0"/>
              </a:rPr>
              <a:t>, OMA (Open Mobile Alliance ), </a:t>
            </a:r>
            <a:r>
              <a:rPr lang="en-GB" sz="900" dirty="0">
                <a:solidFill>
                  <a:schemeClr val="accent2"/>
                </a:solidFill>
                <a:latin typeface="Century Gothic" panose="020B0502020202020204" pitchFamily="34" charset="0"/>
              </a:rPr>
              <a:t>Open Networking Foundation (ONF),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Open IPTV Forum</a:t>
            </a:r>
            <a:r>
              <a:rPr lang="en-GB" sz="900" dirty="0">
                <a:latin typeface="Century Gothic" panose="020B0502020202020204" pitchFamily="34" charset="0"/>
              </a:rPr>
              <a:t>, Object Management Group (OMG), </a:t>
            </a:r>
            <a:r>
              <a:rPr lang="en-GB" sz="900" dirty="0">
                <a:solidFill>
                  <a:schemeClr val="accent2"/>
                </a:solidFill>
                <a:latin typeface="Century Gothic" panose="020B0502020202020204" pitchFamily="34" charset="0"/>
              </a:rPr>
              <a:t>PCS Type Certification Review Board (PTCRB)</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Portable Computer and Communications Association (PCCA)</a:t>
            </a:r>
            <a:r>
              <a:rPr lang="en-GB" sz="900" dirty="0">
                <a:latin typeface="Century Gothic" panose="020B0502020202020204" pitchFamily="34" charset="0"/>
              </a:rPr>
              <a:t>, Presence and Availability Management (PAM) Forum, </a:t>
            </a:r>
            <a:r>
              <a:rPr lang="en-GB" sz="900" dirty="0">
                <a:solidFill>
                  <a:schemeClr val="accent2"/>
                </a:solidFill>
                <a:latin typeface="Century Gothic" panose="020B0502020202020204" pitchFamily="34" charset="0"/>
              </a:rPr>
              <a:t>RSA Laboratories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SDR Forum</a:t>
            </a:r>
            <a:r>
              <a:rPr lang="en-GB" sz="900" dirty="0">
                <a:latin typeface="Century Gothic" panose="020B0502020202020204" pitchFamily="34" charset="0"/>
              </a:rPr>
              <a:t>, Sun Micro Systems Inc., Steerco, </a:t>
            </a:r>
            <a:r>
              <a:rPr lang="en-GB" sz="900" dirty="0" err="1">
                <a:solidFill>
                  <a:schemeClr val="accent2"/>
                </a:solidFill>
                <a:latin typeface="Century Gothic" panose="020B0502020202020204" pitchFamily="34" charset="0"/>
              </a:rPr>
              <a:t>SyncML</a:t>
            </a:r>
            <a:r>
              <a:rPr lang="en-GB" sz="900" dirty="0">
                <a:solidFill>
                  <a:schemeClr val="accent2"/>
                </a:solidFill>
                <a:latin typeface="Century Gothic" panose="020B0502020202020204" pitchFamily="34" charset="0"/>
              </a:rPr>
              <a:t> Initiative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Trusted Computing Group (TCG), </a:t>
            </a:r>
            <a:r>
              <a:rPr lang="en-GB" sz="900" dirty="0" err="1">
                <a:latin typeface="Century Gothic" panose="020B0502020202020204" pitchFamily="34" charset="0"/>
              </a:rPr>
              <a:t>TeleManagement</a:t>
            </a:r>
            <a:r>
              <a:rPr lang="en-GB" sz="900" dirty="0">
                <a:latin typeface="Century Gothic" panose="020B0502020202020204" pitchFamily="34" charset="0"/>
              </a:rPr>
              <a:t> Forum (TMF), TCCA, </a:t>
            </a:r>
            <a:r>
              <a:rPr lang="en-GB" sz="900" dirty="0">
                <a:solidFill>
                  <a:schemeClr val="accent1"/>
                </a:solidFill>
                <a:latin typeface="Century Gothic" panose="020B0502020202020204" pitchFamily="34" charset="0"/>
              </a:rPr>
              <a:t>TIA /TR45</a:t>
            </a:r>
            <a:r>
              <a:rPr lang="en-GB" sz="900" dirty="0">
                <a:latin typeface="Century Gothic" panose="020B0502020202020204" pitchFamily="34" charset="0"/>
              </a:rPr>
              <a:t>, TIA/TR47, </a:t>
            </a:r>
            <a:r>
              <a:rPr lang="en-GB" sz="900" dirty="0">
                <a:solidFill>
                  <a:schemeClr val="accent2"/>
                </a:solidFill>
                <a:latin typeface="Century Gothic" panose="020B0502020202020204" pitchFamily="34" charset="0"/>
              </a:rPr>
              <a:t>ITU</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TV-anytime Forum</a:t>
            </a:r>
            <a:r>
              <a:rPr lang="en-GB" sz="900" dirty="0">
                <a:latin typeface="Century Gothic" panose="020B0502020202020204" pitchFamily="34" charset="0"/>
              </a:rPr>
              <a:t>, Voice </a:t>
            </a:r>
            <a:r>
              <a:rPr lang="en-GB" sz="900" dirty="0" err="1">
                <a:latin typeface="Century Gothic" panose="020B0502020202020204" pitchFamily="34" charset="0"/>
              </a:rPr>
              <a:t>eXtensible</a:t>
            </a:r>
            <a:r>
              <a:rPr lang="en-GB" sz="900" dirty="0">
                <a:latin typeface="Century Gothic" panose="020B0502020202020204" pitchFamily="34" charset="0"/>
              </a:rPr>
              <a:t> Mark-up Language (VXML) Forum, </a:t>
            </a:r>
            <a:r>
              <a:rPr lang="en-GB" sz="900" dirty="0">
                <a:solidFill>
                  <a:schemeClr val="accent2"/>
                </a:solidFill>
                <a:latin typeface="Century Gothic" panose="020B0502020202020204" pitchFamily="34" charset="0"/>
              </a:rPr>
              <a:t>Wi-Fi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Wireless Broadband Alliance (WBA)</a:t>
            </a:r>
            <a:r>
              <a:rPr lang="en-GB" sz="900" dirty="0">
                <a:latin typeface="Century Gothic" panose="020B0502020202020204" pitchFamily="34" charset="0"/>
              </a:rPr>
              <a:t>, WLAN Smart Card Consortium, </a:t>
            </a:r>
            <a:r>
              <a:rPr lang="en-GB" sz="900" dirty="0">
                <a:solidFill>
                  <a:schemeClr val="accent2"/>
                </a:solidFill>
                <a:latin typeface="Century Gothic" panose="020B0502020202020204" pitchFamily="34" charset="0"/>
              </a:rPr>
              <a:t>Wireless World Research Forum (WWRF), </a:t>
            </a:r>
            <a:r>
              <a:rPr lang="en-GB" sz="900" dirty="0">
                <a:solidFill>
                  <a:schemeClr val="accent1"/>
                </a:solidFill>
                <a:latin typeface="Century Gothic" panose="020B0502020202020204" pitchFamily="34" charset="0"/>
              </a:rPr>
              <a:t>World Wide Web Consortium (W3C)</a:t>
            </a:r>
          </a:p>
          <a:p>
            <a:pPr algn="just"/>
            <a:endParaRPr lang="en-GB" sz="900" dirty="0">
              <a:solidFill>
                <a:schemeClr val="accent1"/>
              </a:solidFill>
              <a:latin typeface="Century Gothic" panose="020B0502020202020204" pitchFamily="34" charset="0"/>
            </a:endParaRPr>
          </a:p>
          <a:p>
            <a:pPr algn="r"/>
            <a:r>
              <a:rPr lang="en-GB" sz="600" dirty="0">
                <a:latin typeface="Century Gothic" panose="020B0502020202020204" pitchFamily="34" charset="0"/>
              </a:rPr>
              <a:t>(Source: extract from </a:t>
            </a:r>
            <a:r>
              <a:rPr lang="en-GB" sz="600" dirty="0">
                <a:latin typeface="Century Gothic" panose="020B0502020202020204" pitchFamily="34" charset="0"/>
                <a:hlinkClick r:id="rId5"/>
              </a:rPr>
              <a:t>https://www.3gpp.org/about-3gpp/15-bodies-with-which-3gpp-has</a:t>
            </a:r>
            <a:r>
              <a:rPr lang="en-GB" sz="600" dirty="0">
                <a:latin typeface="Century Gothic" panose="020B0502020202020204" pitchFamily="34" charset="0"/>
              </a:rPr>
              <a:t>) </a:t>
            </a:r>
          </a:p>
        </p:txBody>
      </p:sp>
      <p:sp>
        <p:nvSpPr>
          <p:cNvPr id="4" name="Rectangle: Rounded Corners 3">
            <a:extLst>
              <a:ext uri="{FF2B5EF4-FFF2-40B4-BE49-F238E27FC236}">
                <a16:creationId xmlns:a16="http://schemas.microsoft.com/office/drawing/2014/main" xmlns="" id="{5D65B6DD-2477-407F-A76F-2E4A1C6D3E10}"/>
              </a:ext>
            </a:extLst>
          </p:cNvPr>
          <p:cNvSpPr/>
          <p:nvPr/>
        </p:nvSpPr>
        <p:spPr>
          <a:xfrm>
            <a:off x="62552" y="2175009"/>
            <a:ext cx="637409" cy="4060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t>~700 </a:t>
            </a:r>
            <a:r>
              <a:rPr lang="en-GB" sz="700" dirty="0"/>
              <a:t>companies</a:t>
            </a:r>
            <a:endParaRPr lang="en-GB" sz="1200" dirty="0"/>
          </a:p>
        </p:txBody>
      </p:sp>
      <p:pic>
        <p:nvPicPr>
          <p:cNvPr id="7" name="Picture 6" descr="A picture containing text, clock&#10;&#10;Description automatically generated">
            <a:extLst>
              <a:ext uri="{FF2B5EF4-FFF2-40B4-BE49-F238E27FC236}">
                <a16:creationId xmlns:a16="http://schemas.microsoft.com/office/drawing/2014/main" xmlns="" id="{35F08959-E117-45C7-8BAD-649D53CEE80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7839" y="5798844"/>
            <a:ext cx="798890" cy="402180"/>
          </a:xfrm>
          <a:prstGeom prst="rect">
            <a:avLst/>
          </a:prstGeom>
        </p:spPr>
      </p:pic>
      <p:pic>
        <p:nvPicPr>
          <p:cNvPr id="12" name="Picture 11" descr="Logo, company name&#10;&#10;Description automatically generated">
            <a:extLst>
              <a:ext uri="{FF2B5EF4-FFF2-40B4-BE49-F238E27FC236}">
                <a16:creationId xmlns:a16="http://schemas.microsoft.com/office/drawing/2014/main" xmlns="" id="{CEED7DE0-2055-4647-8AE5-438F17AF8EF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7839" y="5505087"/>
            <a:ext cx="798890" cy="225394"/>
          </a:xfrm>
          <a:prstGeom prst="rect">
            <a:avLst/>
          </a:prstGeom>
        </p:spPr>
      </p:pic>
      <p:sp>
        <p:nvSpPr>
          <p:cNvPr id="25" name="Rectangle: Rounded Corners 24">
            <a:extLst>
              <a:ext uri="{FF2B5EF4-FFF2-40B4-BE49-F238E27FC236}">
                <a16:creationId xmlns:a16="http://schemas.microsoft.com/office/drawing/2014/main" xmlns="" id="{586A88A7-A430-4A20-BF80-B816732C8E7A}"/>
              </a:ext>
            </a:extLst>
          </p:cNvPr>
          <p:cNvSpPr/>
          <p:nvPr/>
        </p:nvSpPr>
        <p:spPr>
          <a:xfrm>
            <a:off x="5838995" y="5418417"/>
            <a:ext cx="1339851" cy="854491"/>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Rounded Corners 23">
            <a:extLst>
              <a:ext uri="{FF2B5EF4-FFF2-40B4-BE49-F238E27FC236}">
                <a16:creationId xmlns:a16="http://schemas.microsoft.com/office/drawing/2014/main" xmlns="" id="{7A8FF5ED-26D0-4F8F-81D2-6E4517447999}"/>
              </a:ext>
            </a:extLst>
          </p:cNvPr>
          <p:cNvSpPr/>
          <p:nvPr/>
        </p:nvSpPr>
        <p:spPr>
          <a:xfrm>
            <a:off x="3971650" y="5395902"/>
            <a:ext cx="1447868" cy="824224"/>
          </a:xfrm>
          <a:prstGeom prst="roundRect">
            <a:avLst>
              <a:gd name="adj" fmla="val 6902"/>
            </a:avLst>
          </a:prstGeom>
          <a:noFill/>
          <a:ln w="190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xmlns="" id="{A4437C27-D4BC-4BB1-967F-2D2F65A94EA2}"/>
              </a:ext>
            </a:extLst>
          </p:cNvPr>
          <p:cNvSpPr txBox="1"/>
          <p:nvPr/>
        </p:nvSpPr>
        <p:spPr>
          <a:xfrm>
            <a:off x="441610" y="4318993"/>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3GPP 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pic>
        <p:nvPicPr>
          <p:cNvPr id="5" name="Picture 4" descr="Logo, company name&#10;&#10;Description automatically generated">
            <a:extLst>
              <a:ext uri="{FF2B5EF4-FFF2-40B4-BE49-F238E27FC236}">
                <a16:creationId xmlns:a16="http://schemas.microsoft.com/office/drawing/2014/main" xmlns="" id="{318D5F06-3F39-4F9B-828B-363574E43A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2837" y="4818639"/>
            <a:ext cx="3158969" cy="1484716"/>
          </a:xfrm>
          <a:prstGeom prst="rect">
            <a:avLst/>
          </a:prstGeom>
        </p:spPr>
      </p:pic>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3339" y="405677"/>
            <a:ext cx="19896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Summary</a:t>
            </a:r>
            <a:endParaRPr lang="zh-CN" altLang="en-US" sz="3600" dirty="0">
              <a:solidFill>
                <a:srgbClr val="FF0000"/>
              </a:solidFill>
              <a:latin typeface="+mj-lt"/>
              <a:ea typeface="+mj-ea"/>
              <a:cs typeface="+mj-cs"/>
            </a:endParaRPr>
          </a:p>
        </p:txBody>
      </p:sp>
      <p:sp>
        <p:nvSpPr>
          <p:cNvPr id="5" name="矩形 4"/>
          <p:cNvSpPr/>
          <p:nvPr/>
        </p:nvSpPr>
        <p:spPr>
          <a:xfrm>
            <a:off x="651436" y="1601930"/>
            <a:ext cx="10692248" cy="3226524"/>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sz="2000" dirty="0">
                <a:latin typeface="+mn-lt"/>
              </a:rPr>
              <a:t> SA5 already has experience of management of automation from the SON work in 4G/LTE, which could be reused and further developed for 5G.</a:t>
            </a:r>
          </a:p>
          <a:p>
            <a:pPr marL="228600" lvl="1" indent="-228600" algn="just" eaLnBrk="1" fontAlgn="auto" hangingPunct="1">
              <a:lnSpc>
                <a:spcPct val="90000"/>
              </a:lnSpc>
              <a:spcBef>
                <a:spcPts val="1000"/>
              </a:spcBef>
              <a:spcAft>
                <a:spcPts val="0"/>
              </a:spcAft>
              <a:buBlip>
                <a:blip r:embed="rId2"/>
              </a:buBlip>
            </a:pPr>
            <a:r>
              <a:rPr lang="en-GB" sz="2000" dirty="0">
                <a:latin typeface="+mn-lt"/>
              </a:rPr>
              <a:t> SA5 now has 11 active work items directly related to autonomous networks.</a:t>
            </a:r>
            <a:endParaRPr lang="en-GB"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 Reaching full autonomous network is a step by step approach. SA5 is working on the management features and management services which support different levels of autonomy. </a:t>
            </a:r>
          </a:p>
          <a:p>
            <a:pPr marL="228600" lvl="1" indent="-228600" algn="just" eaLnBrk="1" fontAlgn="auto" hangingPunct="1">
              <a:lnSpc>
                <a:spcPct val="90000"/>
              </a:lnSpc>
              <a:spcBef>
                <a:spcPts val="1000"/>
              </a:spcBef>
              <a:spcAft>
                <a:spcPts val="0"/>
              </a:spcAft>
              <a:buBlip>
                <a:blip r:embed="rId2"/>
              </a:buBlip>
            </a:pPr>
            <a:r>
              <a:rPr lang="en-US" altLang="zh-CN" sz="2000" dirty="0">
                <a:latin typeface="+mn-lt"/>
              </a:rPr>
              <a:t>SA5 is currently collaborating with TM Forum, GSMA, NGMN, 5G-ACIA, ETSI ZSM, ETSI NFV and IETF on autonomous networks related work. </a:t>
            </a:r>
          </a:p>
          <a:p>
            <a:pPr marL="228600" lvl="1" indent="-228600" algn="just" eaLnBrk="1" fontAlgn="auto" hangingPunct="1">
              <a:lnSpc>
                <a:spcPct val="90000"/>
              </a:lnSpc>
              <a:spcBef>
                <a:spcPts val="1000"/>
              </a:spcBef>
              <a:spcAft>
                <a:spcPts val="0"/>
              </a:spcAft>
              <a:buBlip>
                <a:blip r:embed="rId2"/>
              </a:buBlip>
            </a:pPr>
            <a:endParaRPr lang="en-US"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solidFill>
                  <a:prstClr val="black"/>
                </a:solidFill>
                <a:latin typeface="Calibri"/>
              </a:rPr>
              <a:t>SA5 meeting plan</a:t>
            </a:r>
            <a:r>
              <a:rPr lang="zh-CN" altLang="en-US" sz="2000" dirty="0">
                <a:solidFill>
                  <a:prstClr val="black"/>
                </a:solidFill>
                <a:latin typeface="Calibri"/>
              </a:rPr>
              <a:t> </a:t>
            </a:r>
            <a:r>
              <a:rPr lang="en-US" altLang="zh-CN" sz="2000" dirty="0">
                <a:solidFill>
                  <a:prstClr val="black"/>
                </a:solidFill>
                <a:latin typeface="Calibri"/>
              </a:rPr>
              <a:t>can be found in https://portal.3gpp.org/</a:t>
            </a:r>
            <a:endParaRPr lang="en-GB" altLang="zh-CN" sz="2000" dirty="0">
              <a:latin typeface="+mn-lt"/>
            </a:endParaRPr>
          </a:p>
        </p:txBody>
      </p:sp>
    </p:spTree>
    <p:extLst>
      <p:ext uri="{BB962C8B-B14F-4D97-AF65-F5344CB8AC3E}">
        <p14:creationId xmlns:p14="http://schemas.microsoft.com/office/powerpoint/2010/main" val="214539003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7563" y="4508500"/>
            <a:ext cx="440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xmlns="" id="{9FFA9908-C567-4D89-99E0-D4FCBE8EFED8}"/>
              </a:ext>
            </a:extLst>
          </p:cNvPr>
          <p:cNvSpPr txBox="1"/>
          <p:nvPr/>
        </p:nvSpPr>
        <p:spPr>
          <a:xfrm>
            <a:off x="1331913" y="5646738"/>
            <a:ext cx="3378200" cy="369332"/>
          </a:xfrm>
          <a:prstGeom prst="rect">
            <a:avLst/>
          </a:prstGeom>
          <a:noFill/>
        </p:spPr>
        <p:txBody>
          <a:bodyPr>
            <a:spAutoFit/>
          </a:bodyPr>
          <a:lstStyle/>
          <a:p>
            <a:pPr algn="ctr">
              <a:defRPr/>
            </a:pPr>
            <a:r>
              <a:rPr lang="en-GB" sz="1800" dirty="0">
                <a:solidFill>
                  <a:srgbClr val="FF0000"/>
                </a:solidFill>
                <a:latin typeface="+mn-lt"/>
                <a:cs typeface="+mn-cs"/>
              </a:rPr>
              <a:t>www.3gpp.org</a:t>
            </a:r>
          </a:p>
        </p:txBody>
      </p:sp>
      <p:sp>
        <p:nvSpPr>
          <p:cNvPr id="6" name="Rectangle 11">
            <a:extLst>
              <a:ext uri="{FF2B5EF4-FFF2-40B4-BE49-F238E27FC236}">
                <a16:creationId xmlns:a16="http://schemas.microsoft.com/office/drawing/2014/main" xmlns="" id="{6728113F-0EF0-4278-8C78-563CA28BC5AC}"/>
              </a:ext>
            </a:extLst>
          </p:cNvPr>
          <p:cNvSpPr>
            <a:spLocks noChangeArrowheads="1"/>
          </p:cNvSpPr>
          <p:nvPr/>
        </p:nvSpPr>
        <p:spPr bwMode="auto">
          <a:xfrm>
            <a:off x="415925" y="1739900"/>
            <a:ext cx="6408738" cy="522288"/>
          </a:xfrm>
          <a:prstGeom prst="rect">
            <a:avLst/>
          </a:prstGeom>
          <a:noFill/>
          <a:ln w="9525">
            <a:noFill/>
            <a:miter lim="800000"/>
            <a:headEnd/>
            <a:tailEnd/>
          </a:ln>
        </p:spPr>
        <p:txBody>
          <a:bodyPr>
            <a:spAutoFit/>
          </a:bodyPr>
          <a:lstStyle/>
          <a:p>
            <a:pPr eaLnBrk="1" hangingPunct="1">
              <a:defRPr/>
            </a:pPr>
            <a:r>
              <a:rPr lang="fi-FI" sz="2800" dirty="0">
                <a:latin typeface="+mj-lt"/>
              </a:rPr>
              <a:t>For more information:</a:t>
            </a:r>
          </a:p>
        </p:txBody>
      </p:sp>
      <p:sp>
        <p:nvSpPr>
          <p:cNvPr id="7" name="Title 1">
            <a:extLst>
              <a:ext uri="{FF2B5EF4-FFF2-40B4-BE49-F238E27FC236}">
                <a16:creationId xmlns:a16="http://schemas.microsoft.com/office/drawing/2014/main" xmlns="" id="{A509E91C-DB29-48E1-B532-23718DB74535}"/>
              </a:ext>
            </a:extLst>
          </p:cNvPr>
          <p:cNvSpPr>
            <a:spLocks/>
          </p:cNvSpPr>
          <p:nvPr/>
        </p:nvSpPr>
        <p:spPr bwMode="auto">
          <a:xfrm>
            <a:off x="3537743" y="2832894"/>
            <a:ext cx="4668838" cy="1104900"/>
          </a:xfrm>
          <a:prstGeom prst="rect">
            <a:avLst/>
          </a:prstGeom>
          <a:noFill/>
          <a:ln w="9525">
            <a:noFill/>
            <a:miter lim="800000"/>
            <a:headEnd/>
            <a:tailEnd/>
          </a:ln>
        </p:spPr>
        <p:txBody>
          <a:bodyPr anchor="ctr"/>
          <a:lstStyle/>
          <a:p>
            <a:pPr algn="ctr">
              <a:defRPr/>
            </a:pPr>
            <a:r>
              <a:rPr lang="en-GB" sz="1600" dirty="0">
                <a:solidFill>
                  <a:srgbClr val="FF0000"/>
                </a:solidFill>
                <a:latin typeface="+mn-lt"/>
                <a:hlinkClick r:id="rId3"/>
              </a:rPr>
              <a:t>info@3gpp.org</a:t>
            </a:r>
            <a:endParaRPr lang="en-GB" sz="1600" dirty="0">
              <a:solidFill>
                <a:srgbClr val="FF0000"/>
              </a:solidFill>
              <a:latin typeface="+mn-lt"/>
            </a:endParaRPr>
          </a:p>
          <a:p>
            <a:pPr algn="ctr">
              <a:defRPr/>
            </a:pPr>
            <a:r>
              <a:rPr lang="en-GB" sz="1600" dirty="0">
                <a:solidFill>
                  <a:srgbClr val="FF0000"/>
                </a:solidFill>
                <a:latin typeface="+mn-lt"/>
                <a:hlinkClick r:id="rId4"/>
              </a:rPr>
              <a:t>thomas.tovinger@ericsson.com</a:t>
            </a:r>
            <a:endParaRPr lang="en-GB" sz="1600" dirty="0">
              <a:solidFill>
                <a:srgbClr val="FF0000"/>
              </a:solidFill>
              <a:latin typeface="+mn-lt"/>
            </a:endParaRPr>
          </a:p>
          <a:p>
            <a:pPr algn="ctr">
              <a:defRPr/>
            </a:pPr>
            <a:r>
              <a:rPr lang="en-GB" sz="1600" u="sng" dirty="0">
                <a:solidFill>
                  <a:srgbClr val="0000FF"/>
                </a:solidFill>
                <a:latin typeface="+mn-lt"/>
              </a:rPr>
              <a:t>zoulan@huawei.com</a:t>
            </a:r>
          </a:p>
        </p:txBody>
      </p:sp>
      <p:pic>
        <p:nvPicPr>
          <p:cNvPr id="8" name="Picture 8" descr="http://paranormalehradio.files.wordpress.com/2011/10/100091-green-metallic-orb-icon-social-media-logos-mai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1000" y="200818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53263" y="3956050"/>
            <a:ext cx="3763962"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xmlns="" id="{C3A22DD7-E9E2-421B-8F87-A646CFF74672}"/>
              </a:ext>
            </a:extLst>
          </p:cNvPr>
          <p:cNvSpPr txBox="1"/>
          <p:nvPr/>
        </p:nvSpPr>
        <p:spPr>
          <a:xfrm>
            <a:off x="7245350" y="5646738"/>
            <a:ext cx="3378200" cy="369332"/>
          </a:xfrm>
          <a:prstGeom prst="rect">
            <a:avLst/>
          </a:prstGeom>
          <a:noFill/>
        </p:spPr>
        <p:txBody>
          <a:bodyPr>
            <a:spAutoFit/>
          </a:bodyPr>
          <a:lstStyle/>
          <a:p>
            <a:pPr algn="ctr">
              <a:defRPr/>
            </a:pPr>
            <a:r>
              <a:rPr lang="en-GB" sz="1800" dirty="0">
                <a:solidFill>
                  <a:srgbClr val="FF0000"/>
                </a:solidFill>
                <a:latin typeface="+mn-lt"/>
                <a:cs typeface="+mn-cs"/>
              </a:rPr>
              <a:t>portal.3gpp.org</a:t>
            </a:r>
          </a:p>
        </p:txBody>
      </p:sp>
      <p:sp>
        <p:nvSpPr>
          <p:cNvPr id="11" name="Rectangle 1"/>
          <p:cNvSpPr>
            <a:spLocks noChangeArrowheads="1"/>
          </p:cNvSpPr>
          <p:nvPr/>
        </p:nvSpPr>
        <p:spPr bwMode="auto">
          <a:xfrm>
            <a:off x="4241800" y="403225"/>
            <a:ext cx="32607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i-FI" altLang="sv-SE" sz="4400" dirty="0">
                <a:latin typeface="Arial" panose="020B0604020202020204" pitchFamily="34" charset="0"/>
              </a:rPr>
              <a:t>Thank you!</a:t>
            </a:r>
          </a:p>
        </p:txBody>
      </p:sp>
      <p:pic>
        <p:nvPicPr>
          <p:cNvPr id="20" name="图片 19"/>
          <p:cNvPicPr>
            <a:picLocks noChangeAspect="1"/>
          </p:cNvPicPr>
          <p:nvPr/>
        </p:nvPicPr>
        <p:blipFill>
          <a:blip r:embed="rId8"/>
          <a:stretch>
            <a:fillRect/>
          </a:stretch>
        </p:blipFill>
        <p:spPr>
          <a:xfrm>
            <a:off x="0" y="1380010"/>
            <a:ext cx="11104880" cy="331315"/>
          </a:xfrm>
          <a:prstGeom prst="rect">
            <a:avLst/>
          </a:prstGeom>
        </p:spPr>
      </p:pic>
    </p:spTree>
    <p:extLst>
      <p:ext uri="{BB962C8B-B14F-4D97-AF65-F5344CB8AC3E}">
        <p14:creationId xmlns:p14="http://schemas.microsoft.com/office/powerpoint/2010/main" val="16641449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xmlns="" id="{E3A5F5DF-08D8-42E3-8648-C9CB520D5D84}"/>
              </a:ext>
            </a:extLst>
          </p:cNvPr>
          <p:cNvSpPr txBox="1">
            <a:spLocks/>
          </p:cNvSpPr>
          <p:nvPr/>
        </p:nvSpPr>
        <p:spPr bwMode="auto">
          <a:xfrm>
            <a:off x="468990" y="1920052"/>
            <a:ext cx="5817061" cy="414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Century Gothic" panose="020B0502020202020204" pitchFamily="34" charset="0"/>
              </a:rPr>
              <a:t>The TSGs prepare, approve and maintain the 3GPP Technical Specifications and Technical Reports.</a:t>
            </a:r>
          </a:p>
          <a:p>
            <a:r>
              <a:rPr lang="en-GB" sz="1600" dirty="0">
                <a:latin typeface="Century Gothic" panose="020B0502020202020204" pitchFamily="34" charset="0"/>
              </a:rPr>
              <a:t>They are responsible for the detailed time frame and management of the work’s progress;</a:t>
            </a:r>
          </a:p>
          <a:p>
            <a:pPr lvl="1"/>
            <a:r>
              <a:rPr lang="en-GB" sz="1200" dirty="0">
                <a:latin typeface="Century Gothic" panose="020B0502020202020204" pitchFamily="34" charset="0"/>
              </a:rPr>
              <a:t>Management of work items;</a:t>
            </a:r>
          </a:p>
          <a:p>
            <a:pPr lvl="1"/>
            <a:r>
              <a:rPr lang="en-GB" sz="1200" dirty="0">
                <a:latin typeface="Century Gothic" panose="020B0502020202020204" pitchFamily="34" charset="0"/>
              </a:rPr>
              <a:t>Technical Co-ordination;</a:t>
            </a:r>
          </a:p>
          <a:p>
            <a:pPr lvl="1"/>
            <a:r>
              <a:rPr lang="en-GB" sz="1200" dirty="0">
                <a:latin typeface="Century Gothic" panose="020B0502020202020204" pitchFamily="34" charset="0"/>
              </a:rPr>
              <a:t>Proposal and approval of work items within the agreed scope and terms of reference of the TSG</a:t>
            </a:r>
          </a:p>
          <a:p>
            <a:r>
              <a:rPr lang="en-GB" sz="1600" dirty="0">
                <a:latin typeface="Century Gothic" panose="020B0502020202020204" pitchFamily="34" charset="0"/>
              </a:rPr>
              <a:t>The TSG Chairman is responsible for the overall management of the technical work within the TSG and its Working Groups. </a:t>
            </a:r>
          </a:p>
          <a:p>
            <a:r>
              <a:rPr lang="en-GB" sz="1600" dirty="0">
                <a:latin typeface="Century Gothic" panose="020B0502020202020204" pitchFamily="34" charset="0"/>
              </a:rPr>
              <a:t>The WG Chairman is responsible for the overall management of the technical work within the WG and its sub-groups.</a:t>
            </a:r>
          </a:p>
        </p:txBody>
      </p:sp>
      <p:sp>
        <p:nvSpPr>
          <p:cNvPr id="19" name="Title 1">
            <a:extLst>
              <a:ext uri="{FF2B5EF4-FFF2-40B4-BE49-F238E27FC236}">
                <a16:creationId xmlns:a16="http://schemas.microsoft.com/office/drawing/2014/main" xmlns="" id="{1413E06A-0E6A-44FC-A647-7095B652F5F1}"/>
              </a:ext>
            </a:extLst>
          </p:cNvPr>
          <p:cNvSpPr>
            <a:spLocks noGrp="1"/>
          </p:cNvSpPr>
          <p:nvPr>
            <p:ph type="title"/>
          </p:nvPr>
        </p:nvSpPr>
        <p:spPr>
          <a:xfrm>
            <a:off x="555625" y="82550"/>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dirty="0"/>
              <a:t>Specification Groups</a:t>
            </a:r>
          </a:p>
        </p:txBody>
      </p:sp>
      <p:pic>
        <p:nvPicPr>
          <p:cNvPr id="2" name="Picture 1">
            <a:extLst>
              <a:ext uri="{FF2B5EF4-FFF2-40B4-BE49-F238E27FC236}">
                <a16:creationId xmlns:a16="http://schemas.microsoft.com/office/drawing/2014/main" xmlns="" id="{42C4B8FA-08B9-40E4-A769-FA5D4A1043D3}"/>
              </a:ext>
            </a:extLst>
          </p:cNvPr>
          <p:cNvPicPr>
            <a:picLocks noChangeAspect="1"/>
          </p:cNvPicPr>
          <p:nvPr/>
        </p:nvPicPr>
        <p:blipFill>
          <a:blip r:embed="rId4"/>
          <a:stretch>
            <a:fillRect/>
          </a:stretch>
        </p:blipFill>
        <p:spPr>
          <a:xfrm>
            <a:off x="6286051" y="1286555"/>
            <a:ext cx="5742534" cy="4881154"/>
          </a:xfrm>
          <a:prstGeom prst="rect">
            <a:avLst/>
          </a:prstGeom>
        </p:spPr>
      </p:pic>
      <p:sp>
        <p:nvSpPr>
          <p:cNvPr id="3" name="Oval 2">
            <a:extLst>
              <a:ext uri="{FF2B5EF4-FFF2-40B4-BE49-F238E27FC236}">
                <a16:creationId xmlns:a16="http://schemas.microsoft.com/office/drawing/2014/main" xmlns="" id="{2D9A533E-9972-4ECF-BA03-C6A1224CD3A5}"/>
              </a:ext>
            </a:extLst>
          </p:cNvPr>
          <p:cNvSpPr/>
          <p:nvPr/>
        </p:nvSpPr>
        <p:spPr bwMode="auto">
          <a:xfrm>
            <a:off x="10241280" y="4709024"/>
            <a:ext cx="1950720" cy="705393"/>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xmlns="" id="{C2DD6491-29F5-488A-8B25-4D2759CC4CF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9045" y="3293857"/>
            <a:ext cx="2033563" cy="143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Diagram&#10;&#10;Description automatically generated">
            <a:extLst>
              <a:ext uri="{FF2B5EF4-FFF2-40B4-BE49-F238E27FC236}">
                <a16:creationId xmlns:a16="http://schemas.microsoft.com/office/drawing/2014/main" xmlns="" id="{65E58422-9252-4DFA-8856-EC10663E9B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4720" y="1869740"/>
            <a:ext cx="2842392" cy="2416033"/>
          </a:xfrm>
          <a:prstGeom prst="rect">
            <a:avLst/>
          </a:prstGeom>
        </p:spPr>
      </p:pic>
      <p:sp>
        <p:nvSpPr>
          <p:cNvPr id="2" name="Rectangle 1">
            <a:extLst>
              <a:ext uri="{FF2B5EF4-FFF2-40B4-BE49-F238E27FC236}">
                <a16:creationId xmlns:a16="http://schemas.microsoft.com/office/drawing/2014/main" xmlns="" id="{2FD5A116-8C7D-46DB-93F2-1551E8F0FF41}"/>
              </a:ext>
            </a:extLst>
          </p:cNvPr>
          <p:cNvSpPr/>
          <p:nvPr/>
        </p:nvSpPr>
        <p:spPr>
          <a:xfrm>
            <a:off x="0" y="6234113"/>
            <a:ext cx="12192000" cy="550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4037" name="Title 1">
            <a:extLst>
              <a:ext uri="{FF2B5EF4-FFF2-40B4-BE49-F238E27FC236}">
                <a16:creationId xmlns:a16="http://schemas.microsoft.com/office/drawing/2014/main" xmlns="" id="{B52790AD-94A2-4831-BECC-0AEF16934A8F}"/>
              </a:ext>
            </a:extLst>
          </p:cNvPr>
          <p:cNvSpPr>
            <a:spLocks noGrp="1"/>
          </p:cNvSpPr>
          <p:nvPr>
            <p:ph type="title"/>
          </p:nvPr>
        </p:nvSpPr>
        <p:spPr>
          <a:xfrm>
            <a:off x="311150" y="200025"/>
            <a:ext cx="887571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dirty="0"/>
              <a:t>Bringing the work in to the groups</a:t>
            </a:r>
          </a:p>
        </p:txBody>
      </p:sp>
      <p:graphicFrame>
        <p:nvGraphicFramePr>
          <p:cNvPr id="4" name="Table 3">
            <a:extLst>
              <a:ext uri="{FF2B5EF4-FFF2-40B4-BE49-F238E27FC236}">
                <a16:creationId xmlns:a16="http://schemas.microsoft.com/office/drawing/2014/main" xmlns="" id="{F2997926-BC49-4DDD-B4B9-F64BADE5D875}"/>
              </a:ext>
            </a:extLst>
          </p:cNvPr>
          <p:cNvGraphicFramePr>
            <a:graphicFrameLocks noGrp="1"/>
          </p:cNvGraphicFramePr>
          <p:nvPr/>
        </p:nvGraphicFramePr>
        <p:xfrm>
          <a:off x="8296907" y="1806335"/>
          <a:ext cx="3479943" cy="4917928"/>
        </p:xfrm>
        <a:graphic>
          <a:graphicData uri="http://schemas.openxmlformats.org/drawingml/2006/table">
            <a:tbl>
              <a:tblPr firstRow="1">
                <a:tableStyleId>{9D7B26C5-4107-4FEC-AEDC-1716B250A1EF}</a:tableStyleId>
              </a:tblPr>
              <a:tblGrid>
                <a:gridCol w="2711040">
                  <a:extLst>
                    <a:ext uri="{9D8B030D-6E8A-4147-A177-3AD203B41FA5}">
                      <a16:colId xmlns:a16="http://schemas.microsoft.com/office/drawing/2014/main" xmlns="" val="20000"/>
                    </a:ext>
                  </a:extLst>
                </a:gridCol>
                <a:gridCol w="768903">
                  <a:extLst>
                    <a:ext uri="{9D8B030D-6E8A-4147-A177-3AD203B41FA5}">
                      <a16:colId xmlns:a16="http://schemas.microsoft.com/office/drawing/2014/main" xmlns="" val="20001"/>
                    </a:ext>
                  </a:extLst>
                </a:gridCol>
              </a:tblGrid>
              <a:tr h="247904">
                <a:tc>
                  <a:txBody>
                    <a:bodyPr/>
                    <a:lstStyle/>
                    <a:p>
                      <a:pPr algn="l" fontAlgn="t"/>
                      <a:r>
                        <a:rPr lang="en-GB" sz="1100" u="none" strike="noStrike" dirty="0">
                          <a:effectLst/>
                          <a:latin typeface="Century Gothic" panose="020B0502020202020204" pitchFamily="34" charset="0"/>
                        </a:rPr>
                        <a:t>3GPP Specifications and Reports:</a:t>
                      </a:r>
                      <a:endParaRPr lang="en-GB" sz="1100" b="1" i="0" u="none" strike="noStrike" dirty="0">
                        <a:solidFill>
                          <a:srgbClr val="555555"/>
                        </a:solidFill>
                        <a:effectLst/>
                        <a:latin typeface="Century Gothic" panose="020B0502020202020204" pitchFamily="34" charset="0"/>
                      </a:endParaRPr>
                    </a:p>
                  </a:txBody>
                  <a:tcPr marL="7625" marR="7625" marT="7623" marB="0"/>
                </a:tc>
                <a:tc>
                  <a:txBody>
                    <a:bodyPr/>
                    <a:lstStyle/>
                    <a:p>
                      <a:pPr algn="l" fontAlgn="t"/>
                      <a:endParaRPr lang="en-GB" sz="1600" b="0" i="0" u="none" strike="noStrike" dirty="0">
                        <a:solidFill>
                          <a:schemeClr val="accent1"/>
                        </a:solidFill>
                        <a:effectLst/>
                        <a:latin typeface="Century Gothic" panose="020B0502020202020204" pitchFamily="34" charset="0"/>
                      </a:endParaRPr>
                    </a:p>
                  </a:txBody>
                  <a:tcPr marL="7625" marR="7625" marT="7623" marB="0"/>
                </a:tc>
                <a:extLst>
                  <a:ext uri="{0D108BD9-81ED-4DB2-BD59-A6C34878D82A}">
                    <a16:rowId xmlns:a16="http://schemas.microsoft.com/office/drawing/2014/main" xmlns="" val="10000"/>
                  </a:ext>
                </a:extLst>
              </a:tr>
              <a:tr h="187505">
                <a:tc>
                  <a:txBody>
                    <a:bodyPr/>
                    <a:lstStyle/>
                    <a:p>
                      <a:pPr algn="l" fontAlgn="ctr"/>
                      <a:r>
                        <a:rPr lang="en-GB" sz="1100" u="none" strike="noStrike" dirty="0">
                          <a:effectLst/>
                          <a:latin typeface="Century Gothic" panose="020B0502020202020204" pitchFamily="34" charset="0"/>
                        </a:rPr>
                        <a:t>Requirements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21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1"/>
                  </a:ext>
                </a:extLst>
              </a:tr>
              <a:tr h="187505">
                <a:tc>
                  <a:txBody>
                    <a:bodyPr/>
                    <a:lstStyle/>
                    <a:p>
                      <a:pPr algn="l" fontAlgn="ctr"/>
                      <a:r>
                        <a:rPr lang="en-GB" sz="1100" u="none" strike="noStrike" dirty="0">
                          <a:effectLst/>
                          <a:latin typeface="Century Gothic" panose="020B0502020202020204" pitchFamily="34" charset="0"/>
                        </a:rPr>
                        <a:t>Service aspects ("stage 1")</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22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2"/>
                  </a:ext>
                </a:extLst>
              </a:tr>
              <a:tr h="187505">
                <a:tc>
                  <a:txBody>
                    <a:bodyPr/>
                    <a:lstStyle/>
                    <a:p>
                      <a:pPr algn="l" fontAlgn="ctr"/>
                      <a:r>
                        <a:rPr lang="en-GB" sz="1100" u="none" strike="noStrike" dirty="0">
                          <a:effectLst/>
                          <a:latin typeface="Century Gothic" panose="020B0502020202020204" pitchFamily="34" charset="0"/>
                        </a:rPr>
                        <a:t>Technical realization ("stage 2")</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23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3"/>
                  </a:ext>
                </a:extLst>
              </a:tr>
              <a:tr h="366855">
                <a:tc>
                  <a:txBody>
                    <a:bodyPr/>
                    <a:lstStyle/>
                    <a:p>
                      <a:pPr algn="l" fontAlgn="ctr"/>
                      <a:r>
                        <a:rPr lang="en-GB" sz="1100" u="none" strike="noStrike" dirty="0">
                          <a:effectLst/>
                          <a:latin typeface="Century Gothic" panose="020B0502020202020204" pitchFamily="34" charset="0"/>
                        </a:rPr>
                        <a:t>Signalling protocols ("stage 3") - user equipment to network</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24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4"/>
                  </a:ext>
                </a:extLst>
              </a:tr>
              <a:tr h="187505">
                <a:tc>
                  <a:txBody>
                    <a:bodyPr/>
                    <a:lstStyle/>
                    <a:p>
                      <a:pPr algn="l" fontAlgn="ctr"/>
                      <a:r>
                        <a:rPr lang="en-GB" sz="1100" u="none" strike="noStrike">
                          <a:effectLst/>
                          <a:latin typeface="Century Gothic" panose="020B0502020202020204" pitchFamily="34" charset="0"/>
                        </a:rPr>
                        <a:t>Radio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25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5"/>
                  </a:ext>
                </a:extLst>
              </a:tr>
              <a:tr h="187505">
                <a:tc>
                  <a:txBody>
                    <a:bodyPr/>
                    <a:lstStyle/>
                    <a:p>
                      <a:pPr algn="l" fontAlgn="ctr"/>
                      <a:r>
                        <a:rPr lang="en-GB" sz="1100" u="none" strike="noStrike" dirty="0">
                          <a:effectLst/>
                          <a:latin typeface="Century Gothic" panose="020B0502020202020204" pitchFamily="34" charset="0"/>
                        </a:rPr>
                        <a:t>CODECs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26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6"/>
                  </a:ext>
                </a:extLst>
              </a:tr>
              <a:tr h="187505">
                <a:tc>
                  <a:txBody>
                    <a:bodyPr/>
                    <a:lstStyle/>
                    <a:p>
                      <a:pPr algn="l" fontAlgn="ctr"/>
                      <a:r>
                        <a:rPr lang="en-GB" sz="1100" u="none" strike="noStrike">
                          <a:effectLst/>
                          <a:latin typeface="Century Gothic" panose="020B0502020202020204" pitchFamily="34" charset="0"/>
                        </a:rPr>
                        <a:t>Data</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27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7"/>
                  </a:ext>
                </a:extLst>
              </a:tr>
              <a:tr h="546206">
                <a:tc>
                  <a:txBody>
                    <a:bodyPr/>
                    <a:lstStyle/>
                    <a:p>
                      <a:pPr algn="l" fontAlgn="ctr"/>
                      <a:r>
                        <a:rPr lang="en-GB" sz="1100" u="none" strike="noStrike" dirty="0">
                          <a:effectLst/>
                          <a:latin typeface="Century Gothic" panose="020B0502020202020204" pitchFamily="34" charset="0"/>
                        </a:rPr>
                        <a:t>Signalling protocols ("stage 3") -(RSS-CN) and OAM&amp;P and Charging (overflow from 32.- range)</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28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8"/>
                  </a:ext>
                </a:extLst>
              </a:tr>
              <a:tr h="366855">
                <a:tc>
                  <a:txBody>
                    <a:bodyPr/>
                    <a:lstStyle/>
                    <a:p>
                      <a:pPr algn="l" fontAlgn="ctr"/>
                      <a:r>
                        <a:rPr lang="en-GB" sz="1100" u="none" strike="noStrike" dirty="0">
                          <a:effectLst/>
                          <a:latin typeface="Century Gothic" panose="020B0502020202020204" pitchFamily="34" charset="0"/>
                        </a:rPr>
                        <a:t>Signalling protocols ("stage 3") - intra-fixed-network</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29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09"/>
                  </a:ext>
                </a:extLst>
              </a:tr>
              <a:tr h="187505">
                <a:tc>
                  <a:txBody>
                    <a:bodyPr/>
                    <a:lstStyle/>
                    <a:p>
                      <a:pPr algn="l" fontAlgn="ctr"/>
                      <a:r>
                        <a:rPr lang="en-GB" sz="1100" u="none" strike="noStrike" dirty="0">
                          <a:effectLst/>
                          <a:latin typeface="Century Gothic" panose="020B0502020202020204" pitchFamily="34" charset="0"/>
                        </a:rPr>
                        <a:t>Programme management</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30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0"/>
                  </a:ext>
                </a:extLst>
              </a:tr>
              <a:tr h="366855">
                <a:tc>
                  <a:txBody>
                    <a:bodyPr/>
                    <a:lstStyle/>
                    <a:p>
                      <a:pPr algn="l" fontAlgn="ctr"/>
                      <a:r>
                        <a:rPr lang="en-GB" sz="1100" u="none" strike="noStrike" dirty="0">
                          <a:effectLst/>
                          <a:latin typeface="Century Gothic" panose="020B0502020202020204" pitchFamily="34" charset="0"/>
                        </a:rPr>
                        <a:t>Subscriber Identity Module (SIM / USIM), IC Cards. Test specs.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31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1"/>
                  </a:ext>
                </a:extLst>
              </a:tr>
              <a:tr h="187505">
                <a:tc>
                  <a:txBody>
                    <a:bodyPr/>
                    <a:lstStyle/>
                    <a:p>
                      <a:pPr algn="l" fontAlgn="ctr"/>
                      <a:r>
                        <a:rPr lang="en-GB" sz="1100" u="none" strike="noStrike">
                          <a:effectLst/>
                          <a:latin typeface="Century Gothic" panose="020B0502020202020204" pitchFamily="34" charset="0"/>
                        </a:rPr>
                        <a:t>OAM&amp;P and Charging</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32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2"/>
                  </a:ext>
                </a:extLst>
              </a:tr>
              <a:tr h="187505">
                <a:tc>
                  <a:txBody>
                    <a:bodyPr/>
                    <a:lstStyle/>
                    <a:p>
                      <a:pPr algn="l" fontAlgn="ctr"/>
                      <a:r>
                        <a:rPr lang="en-GB" sz="1100" u="none" strike="noStrike">
                          <a:effectLst/>
                          <a:latin typeface="Century Gothic" panose="020B0502020202020204" pitchFamily="34" charset="0"/>
                        </a:rPr>
                        <a:t>Security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33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3"/>
                  </a:ext>
                </a:extLst>
              </a:tr>
              <a:tr h="187505">
                <a:tc>
                  <a:txBody>
                    <a:bodyPr/>
                    <a:lstStyle/>
                    <a:p>
                      <a:pPr algn="l" fontAlgn="ctr"/>
                      <a:r>
                        <a:rPr lang="en-GB" sz="1100" u="none" strike="noStrike" dirty="0">
                          <a:effectLst/>
                          <a:latin typeface="Century Gothic" panose="020B0502020202020204" pitchFamily="34" charset="0"/>
                        </a:rPr>
                        <a:t>UE and (U)SIM test specifications</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34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4"/>
                  </a:ext>
                </a:extLst>
              </a:tr>
              <a:tr h="187505">
                <a:tc>
                  <a:txBody>
                    <a:bodyPr/>
                    <a:lstStyle/>
                    <a:p>
                      <a:pPr algn="l" fontAlgn="ctr"/>
                      <a:r>
                        <a:rPr lang="en-GB" sz="1100" u="none" strike="noStrike">
                          <a:effectLst/>
                          <a:latin typeface="Century Gothic" panose="020B0502020202020204" pitchFamily="34" charset="0"/>
                        </a:rPr>
                        <a:t>Security algorithms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a:solidFill>
                            <a:schemeClr val="accent1"/>
                          </a:solidFill>
                          <a:effectLst/>
                          <a:latin typeface="Century Gothic" panose="020B0502020202020204" pitchFamily="34" charset="0"/>
                        </a:rPr>
                        <a:t>35 series</a:t>
                      </a:r>
                      <a:endParaRPr lang="en-GB" sz="1200" b="0" i="0" u="none" strike="noStrike">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5"/>
                  </a:ext>
                </a:extLst>
              </a:tr>
              <a:tr h="366855">
                <a:tc>
                  <a:txBody>
                    <a:bodyPr/>
                    <a:lstStyle/>
                    <a:p>
                      <a:pPr algn="l" fontAlgn="ctr"/>
                      <a:r>
                        <a:rPr lang="en-GB" sz="1100" u="none" strike="noStrike" dirty="0">
                          <a:effectLst/>
                          <a:latin typeface="Century Gothic" panose="020B0502020202020204" pitchFamily="34" charset="0"/>
                        </a:rPr>
                        <a:t>LTE (Evolved UTRA), LTE-Advanced, LTE-Advanced Pro radio technology</a:t>
                      </a:r>
                      <a:endParaRPr lang="en-GB" sz="1100" b="0" i="0" u="none" strike="noStrike" dirty="0">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36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6"/>
                  </a:ext>
                </a:extLst>
              </a:tr>
              <a:tr h="366803">
                <a:tc>
                  <a:txBody>
                    <a:bodyPr/>
                    <a:lstStyle/>
                    <a:p>
                      <a:pPr algn="l" fontAlgn="ctr"/>
                      <a:r>
                        <a:rPr lang="en-GB" sz="1100" u="none" strike="noStrike">
                          <a:effectLst/>
                          <a:latin typeface="Century Gothic" panose="020B0502020202020204" pitchFamily="34" charset="0"/>
                        </a:rPr>
                        <a:t>Multiple radio access technology aspects</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b"/>
                      <a:r>
                        <a:rPr lang="en-GB" sz="1200" b="0" u="none" strike="noStrike" dirty="0">
                          <a:solidFill>
                            <a:schemeClr val="accent1"/>
                          </a:solidFill>
                          <a:effectLst/>
                          <a:latin typeface="Century Gothic" panose="020B0502020202020204" pitchFamily="34" charset="0"/>
                        </a:rPr>
                        <a:t>37 series</a:t>
                      </a:r>
                      <a:endParaRPr lang="en-GB" sz="1200" b="0" i="0" u="none" strike="noStrike" dirty="0">
                        <a:solidFill>
                          <a:schemeClr val="accent1"/>
                        </a:solidFill>
                        <a:effectLst/>
                        <a:latin typeface="Century Gothic" panose="020B0502020202020204" pitchFamily="34" charset="0"/>
                      </a:endParaRPr>
                    </a:p>
                  </a:txBody>
                  <a:tcPr marL="7625" marR="7625" marT="7623" marB="0" anchor="b"/>
                </a:tc>
                <a:extLst>
                  <a:ext uri="{0D108BD9-81ED-4DB2-BD59-A6C34878D82A}">
                    <a16:rowId xmlns:a16="http://schemas.microsoft.com/office/drawing/2014/main" xmlns="" val="10017"/>
                  </a:ext>
                </a:extLst>
              </a:tr>
              <a:tr h="187505">
                <a:tc>
                  <a:txBody>
                    <a:bodyPr/>
                    <a:lstStyle/>
                    <a:p>
                      <a:pPr algn="l" fontAlgn="ctr"/>
                      <a:r>
                        <a:rPr lang="en-GB" sz="1100" u="none" strike="noStrike">
                          <a:effectLst/>
                          <a:latin typeface="Century Gothic" panose="020B0502020202020204" pitchFamily="34" charset="0"/>
                        </a:rPr>
                        <a:t>Radio technology beyond LTE</a:t>
                      </a:r>
                      <a:endParaRPr lang="en-GB" sz="1100" b="0" i="0" u="none" strike="noStrike">
                        <a:solidFill>
                          <a:srgbClr val="555555"/>
                        </a:solidFill>
                        <a:effectLst/>
                        <a:latin typeface="Century Gothic" panose="020B0502020202020204" pitchFamily="34" charset="0"/>
                      </a:endParaRPr>
                    </a:p>
                  </a:txBody>
                  <a:tcPr marL="7625" marR="7625" marT="7623" marB="0" anchor="ctr"/>
                </a:tc>
                <a:tc>
                  <a:txBody>
                    <a:bodyPr/>
                    <a:lstStyle/>
                    <a:p>
                      <a:pPr algn="l" fontAlgn="ctr"/>
                      <a:r>
                        <a:rPr lang="en-GB" sz="1200" b="0" u="none" strike="noStrike" dirty="0">
                          <a:solidFill>
                            <a:schemeClr val="accent1"/>
                          </a:solidFill>
                          <a:effectLst/>
                          <a:latin typeface="Century Gothic" panose="020B0502020202020204" pitchFamily="34" charset="0"/>
                        </a:rPr>
                        <a:t>38 series</a:t>
                      </a:r>
                      <a:endParaRPr lang="en-GB" sz="1200" b="0" i="0" u="none" strike="noStrike" dirty="0">
                        <a:solidFill>
                          <a:schemeClr val="accent1"/>
                        </a:solidFill>
                        <a:effectLst/>
                        <a:latin typeface="Century Gothic" panose="020B0502020202020204" pitchFamily="34" charset="0"/>
                      </a:endParaRPr>
                    </a:p>
                  </a:txBody>
                  <a:tcPr marL="7625" marR="7625" marT="7623" marB="0" anchor="ctr"/>
                </a:tc>
                <a:extLst>
                  <a:ext uri="{0D108BD9-81ED-4DB2-BD59-A6C34878D82A}">
                    <a16:rowId xmlns:a16="http://schemas.microsoft.com/office/drawing/2014/main" xmlns="" val="10018"/>
                  </a:ext>
                </a:extLst>
              </a:tr>
            </a:tbl>
          </a:graphicData>
        </a:graphic>
      </p:graphicFrame>
      <p:sp>
        <p:nvSpPr>
          <p:cNvPr id="7" name="TextBox 6">
            <a:extLst>
              <a:ext uri="{FF2B5EF4-FFF2-40B4-BE49-F238E27FC236}">
                <a16:creationId xmlns:a16="http://schemas.microsoft.com/office/drawing/2014/main" xmlns="" id="{D4822FBB-121E-4FB9-8ADA-4337E916E9C9}"/>
              </a:ext>
            </a:extLst>
          </p:cNvPr>
          <p:cNvSpPr txBox="1"/>
          <p:nvPr/>
        </p:nvSpPr>
        <p:spPr>
          <a:xfrm>
            <a:off x="158586" y="4654098"/>
            <a:ext cx="2608695" cy="723275"/>
          </a:xfrm>
          <a:prstGeom prst="rect">
            <a:avLst/>
          </a:prstGeom>
          <a:noFill/>
        </p:spPr>
        <p:txBody>
          <a:bodyPr wrap="square" rtlCol="0">
            <a:spAutoFit/>
          </a:bodyPr>
          <a:lstStyle/>
          <a:p>
            <a:r>
              <a:rPr lang="en-GB" sz="1100" spc="300" dirty="0">
                <a:solidFill>
                  <a:schemeClr val="accent1"/>
                </a:solidFill>
                <a:latin typeface="Century Gothic" panose="020B0502020202020204" pitchFamily="34" charset="0"/>
              </a:rPr>
              <a:t>Use Case diversity</a:t>
            </a:r>
          </a:p>
          <a:p>
            <a:pPr marL="285750" indent="-285750">
              <a:buFont typeface="Arial" panose="020B0604020202020204" pitchFamily="34" charset="0"/>
              <a:buChar char="•"/>
            </a:pPr>
            <a:r>
              <a:rPr lang="en-GB" sz="1000" dirty="0">
                <a:latin typeface="Century Gothic" panose="020B0502020202020204" pitchFamily="34" charset="0"/>
              </a:rPr>
              <a:t>High or Low data rates</a:t>
            </a:r>
          </a:p>
          <a:p>
            <a:pPr marL="285750" indent="-285750">
              <a:buFont typeface="Arial" panose="020B0604020202020204" pitchFamily="34" charset="0"/>
              <a:buChar char="•"/>
            </a:pPr>
            <a:r>
              <a:rPr lang="en-GB" sz="1000" dirty="0">
                <a:latin typeface="Century Gothic" panose="020B0502020202020204" pitchFamily="34" charset="0"/>
              </a:rPr>
              <a:t>Higher user mobility </a:t>
            </a:r>
          </a:p>
          <a:p>
            <a:pPr marL="285750" indent="-285750">
              <a:buFont typeface="Arial" panose="020B0604020202020204" pitchFamily="34" charset="0"/>
              <a:buChar char="•"/>
            </a:pPr>
            <a:r>
              <a:rPr lang="en-GB" sz="1000" dirty="0">
                <a:latin typeface="Century Gothic" panose="020B0502020202020204" pitchFamily="34" charset="0"/>
              </a:rPr>
              <a:t>Improved coverage</a:t>
            </a:r>
          </a:p>
        </p:txBody>
      </p:sp>
      <p:sp>
        <p:nvSpPr>
          <p:cNvPr id="12" name="TextBox 11">
            <a:extLst>
              <a:ext uri="{FF2B5EF4-FFF2-40B4-BE49-F238E27FC236}">
                <a16:creationId xmlns:a16="http://schemas.microsoft.com/office/drawing/2014/main" xmlns="" id="{EFE8EF77-EC3F-41E6-94B4-E321FF5B3A2A}"/>
              </a:ext>
            </a:extLst>
          </p:cNvPr>
          <p:cNvSpPr txBox="1"/>
          <p:nvPr/>
        </p:nvSpPr>
        <p:spPr>
          <a:xfrm>
            <a:off x="1438401" y="5503960"/>
            <a:ext cx="1806702" cy="1031051"/>
          </a:xfrm>
          <a:prstGeom prst="rect">
            <a:avLst/>
          </a:prstGeom>
          <a:noFill/>
        </p:spPr>
        <p:txBody>
          <a:bodyPr wrap="square" rtlCol="0">
            <a:spAutoFit/>
          </a:bodyPr>
          <a:lstStyle/>
          <a:p>
            <a:r>
              <a:rPr lang="en-GB" sz="1100" spc="300" dirty="0">
                <a:solidFill>
                  <a:schemeClr val="accent1"/>
                </a:solidFill>
                <a:latin typeface="Century Gothic" panose="020B0502020202020204" pitchFamily="34" charset="0"/>
              </a:rPr>
              <a:t>Overall Goals</a:t>
            </a:r>
          </a:p>
          <a:p>
            <a:pPr marL="285750" indent="-285750">
              <a:buFont typeface="Arial" panose="020B0604020202020204" pitchFamily="34" charset="0"/>
              <a:buChar char="•"/>
            </a:pPr>
            <a:r>
              <a:rPr lang="en-GB" sz="1000" dirty="0">
                <a:latin typeface="Century Gothic" panose="020B0502020202020204" pitchFamily="34" charset="0"/>
              </a:rPr>
              <a:t>Enable new business</a:t>
            </a:r>
          </a:p>
          <a:p>
            <a:pPr marL="285750" indent="-285750">
              <a:buFont typeface="Arial" panose="020B0604020202020204" pitchFamily="34" charset="0"/>
              <a:buChar char="•"/>
            </a:pPr>
            <a:r>
              <a:rPr lang="en-GB" sz="1000" dirty="0">
                <a:latin typeface="Century Gothic" panose="020B0502020202020204" pitchFamily="34" charset="0"/>
              </a:rPr>
              <a:t>Greater efficiency</a:t>
            </a:r>
          </a:p>
          <a:p>
            <a:pPr marL="285750" indent="-285750">
              <a:buFont typeface="Arial" panose="020B0604020202020204" pitchFamily="34" charset="0"/>
              <a:buChar char="•"/>
            </a:pPr>
            <a:r>
              <a:rPr lang="en-GB" sz="1000" dirty="0">
                <a:latin typeface="Century Gothic" panose="020B0502020202020204" pitchFamily="34" charset="0"/>
              </a:rPr>
              <a:t>More flexibility – not one-size-fits-all systems</a:t>
            </a:r>
          </a:p>
        </p:txBody>
      </p:sp>
      <p:sp>
        <p:nvSpPr>
          <p:cNvPr id="3" name="Isosceles Triangle 2">
            <a:extLst>
              <a:ext uri="{FF2B5EF4-FFF2-40B4-BE49-F238E27FC236}">
                <a16:creationId xmlns:a16="http://schemas.microsoft.com/office/drawing/2014/main" xmlns="" id="{E285E8D0-DF95-4232-A6BC-F6EA083C8F13}"/>
              </a:ext>
            </a:extLst>
          </p:cNvPr>
          <p:cNvSpPr/>
          <p:nvPr/>
        </p:nvSpPr>
        <p:spPr bwMode="auto">
          <a:xfrm rot="20505028">
            <a:off x="534523" y="2339107"/>
            <a:ext cx="4413172" cy="3406151"/>
          </a:xfrm>
          <a:prstGeom prst="triangle">
            <a:avLst>
              <a:gd name="adj" fmla="val 85909"/>
            </a:avLst>
          </a:prstGeom>
          <a:solidFill>
            <a:schemeClr val="tx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
        <p:nvSpPr>
          <p:cNvPr id="13" name="Isosceles Triangle 12">
            <a:extLst>
              <a:ext uri="{FF2B5EF4-FFF2-40B4-BE49-F238E27FC236}">
                <a16:creationId xmlns:a16="http://schemas.microsoft.com/office/drawing/2014/main" xmlns="" id="{E1DFFF39-7A04-4E43-AAB3-7655D35DC970}"/>
              </a:ext>
            </a:extLst>
          </p:cNvPr>
          <p:cNvSpPr/>
          <p:nvPr/>
        </p:nvSpPr>
        <p:spPr bwMode="auto">
          <a:xfrm rot="1765587">
            <a:off x="6411112" y="751069"/>
            <a:ext cx="5715728" cy="5058803"/>
          </a:xfrm>
          <a:prstGeom prst="triangle">
            <a:avLst>
              <a:gd name="adj" fmla="val 75933"/>
            </a:avLst>
          </a:prstGeom>
          <a:solidFill>
            <a:schemeClr val="tx2">
              <a:alpha val="2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xmlns="" id="{AE75F267-62B0-4F66-ACF1-7B0E9AE3B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0959" y="0"/>
            <a:ext cx="1845553" cy="1387856"/>
          </a:xfrm>
          <a:prstGeom prst="rect">
            <a:avLst/>
          </a:prstGeom>
        </p:spPr>
      </p:pic>
      <p:sp>
        <p:nvSpPr>
          <p:cNvPr id="25602" name="Rectangle 1">
            <a:extLst>
              <a:ext uri="{FF2B5EF4-FFF2-40B4-BE49-F238E27FC236}">
                <a16:creationId xmlns:a16="http://schemas.microsoft.com/office/drawing/2014/main" xmlns="" id="{41B4A64F-2F17-458D-856B-9777ACFB7CA4}"/>
              </a:ext>
            </a:extLst>
          </p:cNvPr>
          <p:cNvSpPr>
            <a:spLocks noChangeArrowheads="1"/>
          </p:cNvSpPr>
          <p:nvPr/>
        </p:nvSpPr>
        <p:spPr bwMode="auto">
          <a:xfrm>
            <a:off x="725488" y="203200"/>
            <a:ext cx="851203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US" altLang="en-US" sz="4200" dirty="0">
                <a:solidFill>
                  <a:srgbClr val="FF0000"/>
                </a:solidFill>
                <a:latin typeface="+mj-lt"/>
                <a:ea typeface="+mj-ea"/>
                <a:cs typeface="+mj-cs"/>
              </a:rPr>
              <a:t>5G Releases</a:t>
            </a:r>
          </a:p>
        </p:txBody>
      </p:sp>
      <p:sp>
        <p:nvSpPr>
          <p:cNvPr id="13314" name="Rectangle 2">
            <a:extLst>
              <a:ext uri="{FF2B5EF4-FFF2-40B4-BE49-F238E27FC236}">
                <a16:creationId xmlns:a16="http://schemas.microsoft.com/office/drawing/2014/main" xmlns="" id="{C80AF7F6-85B4-4E3B-9EBC-7ED04555951C}"/>
              </a:ext>
            </a:extLst>
          </p:cNvPr>
          <p:cNvSpPr>
            <a:spLocks noChangeArrowheads="1"/>
          </p:cNvSpPr>
          <p:nvPr/>
        </p:nvSpPr>
        <p:spPr bwMode="auto">
          <a:xfrm>
            <a:off x="339370" y="2397760"/>
            <a:ext cx="3409671" cy="3929887"/>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4"/>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b="1" dirty="0">
                <a:solidFill>
                  <a:srgbClr val="404040"/>
                </a:solidFill>
                <a:latin typeface="Century Gothic" panose="020B0502020202020204" pitchFamily="34" charset="0"/>
                <a:cs typeface="DejaVu Sans" charset="0"/>
              </a:rPr>
              <a:t>Release15</a:t>
            </a:r>
            <a:r>
              <a:rPr lang="en-US" dirty="0">
                <a:solidFill>
                  <a:srgbClr val="404040"/>
                </a:solidFill>
                <a:latin typeface="Century Gothic" panose="020B0502020202020204" pitchFamily="34" charset="0"/>
                <a:cs typeface="DejaVu Sans" charset="0"/>
              </a:rPr>
              <a:t>: The work on new radio (nr) and the 5G system (5GS) jointly addressed the urgent subset of needs for early commercial deployments.</a:t>
            </a:r>
          </a:p>
          <a:p>
            <a:pPr marL="458787" indent="-457200">
              <a:lnSpc>
                <a:spcPct val="80000"/>
              </a:lnSpc>
              <a:spcBef>
                <a:spcPts val="700"/>
              </a:spcBef>
              <a:buClr>
                <a:srgbClr val="A5A5E9"/>
              </a:buClr>
              <a:buFontTx/>
              <a:buBlip>
                <a:blip r:embed="rId4"/>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b="1" dirty="0">
                <a:solidFill>
                  <a:srgbClr val="404040"/>
                </a:solidFill>
                <a:latin typeface="Century Gothic" panose="020B0502020202020204" pitchFamily="34" charset="0"/>
                <a:cs typeface="DejaVu Sans" charset="0"/>
              </a:rPr>
              <a:t>Release16</a:t>
            </a:r>
            <a:r>
              <a:rPr lang="en-US" dirty="0">
                <a:solidFill>
                  <a:srgbClr val="404040"/>
                </a:solidFill>
                <a:latin typeface="Century Gothic" panose="020B0502020202020204" pitchFamily="34" charset="0"/>
                <a:cs typeface="DejaVu Sans" charset="0"/>
              </a:rPr>
              <a:t>: Met all identified 5G use cases, to allow a full </a:t>
            </a:r>
            <a:r>
              <a:rPr lang="pt-BR" dirty="0">
                <a:solidFill>
                  <a:srgbClr val="404040"/>
                </a:solidFill>
                <a:latin typeface="Century Gothic" panose="020B0502020202020204" pitchFamily="34" charset="0"/>
                <a:cs typeface="DejaVu Sans" charset="0"/>
              </a:rPr>
              <a:t>3GPP IMT 2020 submission to ITU-R</a:t>
            </a:r>
            <a:r>
              <a:rPr lang="en-US" dirty="0">
                <a:solidFill>
                  <a:srgbClr val="404040"/>
                </a:solidFill>
                <a:latin typeface="Century Gothic" panose="020B0502020202020204" pitchFamily="34" charset="0"/>
                <a:cs typeface="DejaVu Sans" charset="0"/>
              </a:rPr>
              <a:t>.</a:t>
            </a: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p:txBody>
      </p:sp>
      <p:pic>
        <p:nvPicPr>
          <p:cNvPr id="8" name="Picture 7">
            <a:extLst>
              <a:ext uri="{FF2B5EF4-FFF2-40B4-BE49-F238E27FC236}">
                <a16:creationId xmlns:a16="http://schemas.microsoft.com/office/drawing/2014/main" xmlns="" id="{E8356BE0-EE87-4259-A300-8215F310AF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7208" y="2041144"/>
            <a:ext cx="6076188" cy="3293294"/>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xmlns="" id="{1449ACF4-9B38-4BDC-9997-D8C4A7202A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9042" y="2041144"/>
            <a:ext cx="1910068" cy="3247116"/>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a:extLst>
              <a:ext uri="{FF2B5EF4-FFF2-40B4-BE49-F238E27FC236}">
                <a16:creationId xmlns:a16="http://schemas.microsoft.com/office/drawing/2014/main" xmlns="" id="{41B4A64F-2F17-458D-856B-9777ACFB7CA4}"/>
              </a:ext>
            </a:extLst>
          </p:cNvPr>
          <p:cNvSpPr>
            <a:spLocks noChangeArrowheads="1"/>
          </p:cNvSpPr>
          <p:nvPr/>
        </p:nvSpPr>
        <p:spPr bwMode="auto">
          <a:xfrm>
            <a:off x="725488" y="203200"/>
            <a:ext cx="851203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US" altLang="en-US" sz="4200" dirty="0">
                <a:solidFill>
                  <a:srgbClr val="FF0000"/>
                </a:solidFill>
                <a:latin typeface="+mj-lt"/>
                <a:ea typeface="+mj-ea"/>
                <a:cs typeface="+mj-cs"/>
              </a:rPr>
              <a:t>5G Releases</a:t>
            </a:r>
          </a:p>
        </p:txBody>
      </p:sp>
      <p:sp>
        <p:nvSpPr>
          <p:cNvPr id="13314" name="Rectangle 2">
            <a:extLst>
              <a:ext uri="{FF2B5EF4-FFF2-40B4-BE49-F238E27FC236}">
                <a16:creationId xmlns:a16="http://schemas.microsoft.com/office/drawing/2014/main" xmlns="" id="{C80AF7F6-85B4-4E3B-9EBC-7ED04555951C}"/>
              </a:ext>
            </a:extLst>
          </p:cNvPr>
          <p:cNvSpPr>
            <a:spLocks noChangeArrowheads="1"/>
          </p:cNvSpPr>
          <p:nvPr/>
        </p:nvSpPr>
        <p:spPr bwMode="auto">
          <a:xfrm>
            <a:off x="312355" y="2229172"/>
            <a:ext cx="3839021" cy="3632131"/>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b="1" dirty="0">
                <a:solidFill>
                  <a:srgbClr val="404040"/>
                </a:solidFill>
                <a:latin typeface="Century Gothic" panose="020B0502020202020204" pitchFamily="34" charset="0"/>
                <a:cs typeface="DejaVu Sans" charset="0"/>
              </a:rPr>
              <a:t>Release 17</a:t>
            </a:r>
            <a:r>
              <a:rPr lang="en-US" dirty="0">
                <a:solidFill>
                  <a:srgbClr val="404040"/>
                </a:solidFill>
                <a:latin typeface="Century Gothic" panose="020B0502020202020204" pitchFamily="34" charset="0"/>
                <a:cs typeface="DejaVu Sans" charset="0"/>
              </a:rPr>
              <a:t>: Will enhance the earlier 5G work, including more </a:t>
            </a:r>
            <a:r>
              <a:rPr lang="en-GB" dirty="0">
                <a:solidFill>
                  <a:srgbClr val="404040"/>
                </a:solidFill>
                <a:latin typeface="Century Gothic" panose="020B0502020202020204" pitchFamily="34" charset="0"/>
                <a:cs typeface="DejaVu Sans" charset="0"/>
              </a:rPr>
              <a:t>'vertical' industry needs, NR operation in unlicensed bands, NR MIMO, V2-everything… Completion Mid-2022.</a:t>
            </a: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p:txBody>
      </p:sp>
      <p:pic>
        <p:nvPicPr>
          <p:cNvPr id="7" name="Picture 6" descr="Graphical user interface, application, table&#10;&#10;Description automatically generated">
            <a:extLst>
              <a:ext uri="{FF2B5EF4-FFF2-40B4-BE49-F238E27FC236}">
                <a16:creationId xmlns:a16="http://schemas.microsoft.com/office/drawing/2014/main" xmlns="" id="{F4E2416F-58ED-4B4F-B21F-96785ED677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2445" y="2227623"/>
            <a:ext cx="7491603" cy="3459166"/>
          </a:xfrm>
          <a:prstGeom prst="rect">
            <a:avLst/>
          </a:prstGeom>
        </p:spPr>
      </p:pic>
    </p:spTree>
    <p:extLst>
      <p:ext uri="{BB962C8B-B14F-4D97-AF65-F5344CB8AC3E}">
        <p14:creationId xmlns:p14="http://schemas.microsoft.com/office/powerpoint/2010/main" val="95919471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a:extLst>
              <a:ext uri="{FF2B5EF4-FFF2-40B4-BE49-F238E27FC236}">
                <a16:creationId xmlns:a16="http://schemas.microsoft.com/office/drawing/2014/main" xmlns="" id="{41B4A64F-2F17-458D-856B-9777ACFB7CA4}"/>
              </a:ext>
            </a:extLst>
          </p:cNvPr>
          <p:cNvSpPr>
            <a:spLocks noChangeArrowheads="1"/>
          </p:cNvSpPr>
          <p:nvPr/>
        </p:nvSpPr>
        <p:spPr bwMode="auto">
          <a:xfrm>
            <a:off x="725488" y="203200"/>
            <a:ext cx="851203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US" altLang="en-US" sz="4200" dirty="0">
                <a:solidFill>
                  <a:srgbClr val="FF0000"/>
                </a:solidFill>
                <a:latin typeface="+mj-lt"/>
                <a:ea typeface="+mj-ea"/>
                <a:cs typeface="+mj-cs"/>
              </a:rPr>
              <a:t>5G Releases</a:t>
            </a:r>
          </a:p>
        </p:txBody>
      </p:sp>
      <p:sp>
        <p:nvSpPr>
          <p:cNvPr id="13314" name="Rectangle 2">
            <a:extLst>
              <a:ext uri="{FF2B5EF4-FFF2-40B4-BE49-F238E27FC236}">
                <a16:creationId xmlns:a16="http://schemas.microsoft.com/office/drawing/2014/main" xmlns="" id="{C80AF7F6-85B4-4E3B-9EBC-7ED04555951C}"/>
              </a:ext>
            </a:extLst>
          </p:cNvPr>
          <p:cNvSpPr>
            <a:spLocks noChangeArrowheads="1"/>
          </p:cNvSpPr>
          <p:nvPr/>
        </p:nvSpPr>
        <p:spPr bwMode="auto">
          <a:xfrm>
            <a:off x="312355" y="2229173"/>
            <a:ext cx="4305365" cy="3513259"/>
          </a:xfrm>
          <a:prstGeom prst="rect">
            <a:avLst/>
          </a:prstGeom>
          <a:noFill/>
          <a:ln w="9360" cap="flat">
            <a:noFill/>
            <a:round/>
            <a:headEnd/>
            <a:tailEnd/>
          </a:ln>
          <a:effectLst/>
        </p:spPr>
        <p:txBody>
          <a:bodyPr lIns="90000" tIns="45000" rIns="90000" bIns="45000"/>
          <a:lstStyle/>
          <a:p>
            <a:pPr marL="458787" indent="-457200">
              <a:lnSpc>
                <a:spcPct val="80000"/>
              </a:lnSpc>
              <a:spcBef>
                <a:spcPts val="1200"/>
              </a:spcBef>
              <a:spcAft>
                <a:spcPts val="600"/>
              </a:spcAft>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b="1" dirty="0">
                <a:solidFill>
                  <a:srgbClr val="404040"/>
                </a:solidFill>
                <a:latin typeface="Century Gothic" panose="020B0502020202020204" pitchFamily="34" charset="0"/>
                <a:cs typeface="DejaVu Sans" charset="0"/>
              </a:rPr>
              <a:t>Release 18</a:t>
            </a:r>
            <a:r>
              <a:rPr lang="en-US" dirty="0">
                <a:solidFill>
                  <a:srgbClr val="404040"/>
                </a:solidFill>
                <a:latin typeface="Century Gothic" panose="020B0502020202020204" pitchFamily="34" charset="0"/>
                <a:cs typeface="DejaVu Sans" charset="0"/>
              </a:rPr>
              <a:t>: Advanced use cases are </a:t>
            </a:r>
            <a:r>
              <a:rPr lang="en-GB" dirty="0">
                <a:solidFill>
                  <a:srgbClr val="404040"/>
                </a:solidFill>
                <a:latin typeface="Century Gothic" panose="020B0502020202020204" pitchFamily="34" charset="0"/>
                <a:cs typeface="DejaVu Sans" charset="0"/>
              </a:rPr>
              <a:t>being discussed during 3GPP workshops &amp; on email threads in 2H 2021. The final decision on content of the release to be made at the </a:t>
            </a:r>
            <a:r>
              <a:rPr lang="en-US" dirty="0">
                <a:solidFill>
                  <a:srgbClr val="404040"/>
                </a:solidFill>
                <a:latin typeface="Century Gothic" panose="020B0502020202020204" pitchFamily="34" charset="0"/>
                <a:cs typeface="DejaVu Sans" charset="0"/>
              </a:rPr>
              <a:t>December 2021 Plenaries.</a:t>
            </a:r>
          </a:p>
          <a:p>
            <a:pPr marL="458787" indent="-457200">
              <a:lnSpc>
                <a:spcPct val="80000"/>
              </a:lnSpc>
              <a:spcBef>
                <a:spcPts val="1200"/>
              </a:spcBef>
              <a:spcAft>
                <a:spcPts val="600"/>
              </a:spcAft>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dirty="0">
                <a:solidFill>
                  <a:srgbClr val="404040"/>
                </a:solidFill>
                <a:latin typeface="Century Gothic" panose="020B0502020202020204" pitchFamily="34" charset="0"/>
                <a:cs typeface="DejaVu Sans" charset="0"/>
              </a:rPr>
              <a:t>The new marker ‘5G-Advanced’ is to be used on spec. cover sheets from Release 18 onwards.</a:t>
            </a:r>
            <a:endParaRPr lang="en-US" dirty="0">
              <a:solidFill>
                <a:srgbClr val="000000"/>
              </a:solidFill>
              <a:latin typeface="Century Gothic" panose="020B0502020202020204" pitchFamily="34" charset="0"/>
              <a:cs typeface="DejaVu Sans" charset="0"/>
            </a:endParaRP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200" dirty="0">
              <a:solidFill>
                <a:srgbClr val="000000"/>
              </a:solidFill>
              <a:latin typeface="Century Gothic" panose="020B0502020202020204" pitchFamily="34" charset="0"/>
              <a:cs typeface="DejaVu Sans" charset="0"/>
            </a:endParaRPr>
          </a:p>
        </p:txBody>
      </p:sp>
      <p:pic>
        <p:nvPicPr>
          <p:cNvPr id="5" name="Picture 4" descr="Logo, company name&#10;&#10;Description automatically generated">
            <a:extLst>
              <a:ext uri="{FF2B5EF4-FFF2-40B4-BE49-F238E27FC236}">
                <a16:creationId xmlns:a16="http://schemas.microsoft.com/office/drawing/2014/main" xmlns="" id="{E1889DEE-BE50-41A2-9F48-CACAE53220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1011" y="203200"/>
            <a:ext cx="1845501" cy="1149484"/>
          </a:xfrm>
          <a:prstGeom prst="rect">
            <a:avLst/>
          </a:prstGeom>
        </p:spPr>
      </p:pic>
      <p:pic>
        <p:nvPicPr>
          <p:cNvPr id="4" name="Picture 3" descr="Table&#10;&#10;Description automatically generated">
            <a:extLst>
              <a:ext uri="{FF2B5EF4-FFF2-40B4-BE49-F238E27FC236}">
                <a16:creationId xmlns:a16="http://schemas.microsoft.com/office/drawing/2014/main" xmlns="" id="{B3B4DC61-59A5-4D41-AF89-B62AF564F7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0792" y="1878820"/>
            <a:ext cx="6664515" cy="4393026"/>
          </a:xfrm>
          <a:prstGeom prst="rect">
            <a:avLst/>
          </a:prstGeom>
        </p:spPr>
      </p:pic>
    </p:spTree>
    <p:extLst>
      <p:ext uri="{BB962C8B-B14F-4D97-AF65-F5344CB8AC3E}">
        <p14:creationId xmlns:p14="http://schemas.microsoft.com/office/powerpoint/2010/main" val="1841322027"/>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TSI Corporate 2018">
  <a:themeElements>
    <a:clrScheme name="ETSI 2018">
      <a:dk1>
        <a:srgbClr val="3E484F"/>
      </a:dk1>
      <a:lt1>
        <a:srgbClr val="A0CBED"/>
      </a:lt1>
      <a:dk2>
        <a:srgbClr val="000000"/>
      </a:dk2>
      <a:lt2>
        <a:srgbClr val="FFFFFF"/>
      </a:lt2>
      <a:accent1>
        <a:srgbClr val="004A8D"/>
      </a:accent1>
      <a:accent2>
        <a:srgbClr val="007DC3"/>
      </a:accent2>
      <a:accent3>
        <a:srgbClr val="69747A"/>
      </a:accent3>
      <a:accent4>
        <a:srgbClr val="E8E196"/>
      </a:accent4>
      <a:accent5>
        <a:srgbClr val="FFC20E"/>
      </a:accent5>
      <a:accent6>
        <a:srgbClr val="8DC640"/>
      </a:accent6>
      <a:hlink>
        <a:srgbClr val="007DC3"/>
      </a:hlink>
      <a:folHlink>
        <a:srgbClr val="8C56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2400" dirty="0" err="1" smtClean="0">
            <a:solidFill>
              <a:schemeClr val="tx2"/>
            </a:solidFill>
          </a:defRPr>
        </a:defPPr>
      </a:lstStyle>
    </a:txDef>
  </a:objectDefaults>
  <a:extraClrSchemeLst/>
  <a:extLst>
    <a:ext uri="{05A4C25C-085E-4340-85A3-A5531E510DB2}">
      <thm15:themeFamily xmlns:thm15="http://schemas.microsoft.com/office/thememl/2012/main" name="Presentation1" id="{60D285A5-6F97-4867-8114-330BC9F68444}" vid="{9BB3BBA7-B771-458C-929A-80429BBE563F}"/>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153293</TotalTime>
  <Words>4191</Words>
  <Application>Microsoft Office PowerPoint</Application>
  <PresentationFormat>宽屏</PresentationFormat>
  <Paragraphs>575</Paragraphs>
  <Slides>41</Slides>
  <Notes>9</Notes>
  <HiddenSlides>0</HiddenSlides>
  <MMClips>0</MMClips>
  <ScaleCrop>false</ScaleCrop>
  <HeadingPairs>
    <vt:vector size="8" baseType="variant">
      <vt:variant>
        <vt:lpstr>已用的字体</vt:lpstr>
      </vt:variant>
      <vt:variant>
        <vt:i4>12</vt:i4>
      </vt:variant>
      <vt:variant>
        <vt:lpstr>主题</vt:lpstr>
      </vt:variant>
      <vt:variant>
        <vt:i4>2</vt:i4>
      </vt:variant>
      <vt:variant>
        <vt:lpstr>嵌入 OLE 服务器</vt:lpstr>
      </vt:variant>
      <vt:variant>
        <vt:i4>2</vt:i4>
      </vt:variant>
      <vt:variant>
        <vt:lpstr>幻灯片标题</vt:lpstr>
      </vt:variant>
      <vt:variant>
        <vt:i4>41</vt:i4>
      </vt:variant>
    </vt:vector>
  </HeadingPairs>
  <TitlesOfParts>
    <vt:vector size="57" baseType="lpstr">
      <vt:lpstr>DejaVu Sans</vt:lpstr>
      <vt:lpstr>MS PGothic</vt:lpstr>
      <vt:lpstr>等线</vt:lpstr>
      <vt:lpstr>等线 Light</vt:lpstr>
      <vt:lpstr>宋体</vt:lpstr>
      <vt:lpstr>Arial</vt:lpstr>
      <vt:lpstr>Calibri</vt:lpstr>
      <vt:lpstr>Calibri Light</vt:lpstr>
      <vt:lpstr>Century Gothic</vt:lpstr>
      <vt:lpstr>Tahoma</vt:lpstr>
      <vt:lpstr>Times New Roman</vt:lpstr>
      <vt:lpstr>Wingdings</vt:lpstr>
      <vt:lpstr>Office Theme</vt:lpstr>
      <vt:lpstr>ETSI Corporate 2018</vt:lpstr>
      <vt:lpstr>文档</vt:lpstr>
      <vt:lpstr>Visio.Drawing.15</vt:lpstr>
      <vt:lpstr>3GPP Management and Orchestration standardization </vt:lpstr>
      <vt:lpstr>Contents</vt:lpstr>
      <vt:lpstr>3GPP &amp; SA5 Introduction</vt:lpstr>
      <vt:lpstr>3GPP standards eco-system </vt:lpstr>
      <vt:lpstr>Specification Groups</vt:lpstr>
      <vt:lpstr>Bringing the work in to the groups</vt:lpstr>
      <vt:lpstr>PowerPoint 演示文稿</vt:lpstr>
      <vt:lpstr>PowerPoint 演示文稿</vt:lpstr>
      <vt:lpstr>PowerPoint 演示文稿</vt:lpstr>
      <vt:lpstr>Release 17 &amp; 18 Schedules</vt:lpstr>
      <vt:lpstr>E-meeting process</vt:lpstr>
      <vt:lpstr>Some statistics on deliverables before / during the pandemic</vt:lpstr>
      <vt:lpstr>PowerPoint 演示文稿</vt:lpstr>
      <vt:lpstr>Approved CRs per year</vt:lpstr>
      <vt:lpstr>Approved CRs per TSG (SA)</vt:lpstr>
      <vt:lpstr>Overview of 5G network / service management and orchestration</vt:lpstr>
      <vt:lpstr>Overview of 5G management specifications</vt:lpstr>
      <vt:lpstr>Overview of Rel-17 SA5 OAM ongoing WIs/SIs</vt:lpstr>
      <vt:lpstr>3GPP SA5 Autonomous Network related work</vt:lpstr>
      <vt:lpstr>Autonomous networks in SA5</vt:lpstr>
      <vt:lpstr>PowerPoint 演示文稿</vt:lpstr>
      <vt:lpstr>AN Definition and concept (draft TS 28.100)</vt:lpstr>
      <vt:lpstr>PowerPoint 演示文稿</vt:lpstr>
      <vt:lpstr>Example of realizing coverage optimization with different levels of autonomy (draft TS 28.100)</vt:lpstr>
      <vt:lpstr>PowerPoint 演示文稿</vt:lpstr>
      <vt:lpstr>Definition and concept - Intent driven management (draft TS 28.312)</vt:lpstr>
      <vt:lpstr>Use cases - Intent driven management (draft TS 28.312)</vt:lpstr>
      <vt:lpstr>PowerPoint 演示文稿</vt:lpstr>
      <vt:lpstr>Definition and concept - Control loops (TS 28.535) </vt:lpstr>
      <vt:lpstr>Closed control loop governance and monitoring  (TS 28.535)</vt:lpstr>
      <vt:lpstr>PowerPoint 演示文稿</vt:lpstr>
      <vt:lpstr>PowerPoint 演示文稿</vt:lpstr>
      <vt:lpstr>PowerPoint 演示文稿</vt:lpstr>
      <vt:lpstr>5G SON (Self Organizing Networks) (TS 28.313 / 28.541)</vt:lpstr>
      <vt:lpstr>Management of new services</vt:lpstr>
      <vt:lpstr>Management of non-public networks (TS 28.557)</vt:lpstr>
      <vt:lpstr>SLA Management (28.540/541/531/550/552/554)</vt:lpstr>
      <vt:lpstr>Management exposure (TR 28.824)</vt:lpstr>
      <vt:lpstr>3GPP SA5 collaborations</vt:lpstr>
      <vt:lpstr>PowerPoint 演示文稿</vt:lpstr>
      <vt:lpstr>PowerPoint 演示文稿</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1026</cp:lastModifiedBy>
  <cp:revision>3756</cp:revision>
  <dcterms:created xsi:type="dcterms:W3CDTF">2008-08-30T09:32:10Z</dcterms:created>
  <dcterms:modified xsi:type="dcterms:W3CDTF">2021-10-28T08:06:52Z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(3)qCA88+CUcw05jO/qIbhrRj07EJgt/1lfHJ8sjB4k3AZWj8OUCsJWgFzFG4b/lR8DwQWINsP1
dh1ET+WZNKm6BDg+KfG7QAwj0cxnILDY8Ux30oWf2XVnHe2gYBHJGL/zuh1QeOEwy4a7XO1p
GO0QC1rEO5repz/SAkgUE1WFGHnKHwmzAB2ha8EoZkdpei0ZKDUHAT7P9oAqzXd3NWmXhquK
4iugsf6R+MyT12ZXr2</vt:lpwstr>
  </property>
  <property fmtid="{D5CDD505-2E9C-101B-9397-08002B2CF9AE}" pid="3" name="_2015_ms_pID_7253431">
    <vt:lpwstr>JZvw1GJf3Lkr8SDNwpyoBZm/E5oaNiPrwfHCNp97EeBYhUIEq0M4HX
y/Tccc3v8mgj6QsiZ3uBydcYGS4I8byVf+BE15yNHv2sXqYqmcKIkDSfut8ZJz4vC6j5oxu8
o2F+Dnhty79YW5uxIx7OgCgWGB/11pSoiu/towaiRKHi8vyPwyEwE1yTafqET6dfZm/BByjU
p9cGZSWep/6PLvGG6TR7li7AWpf6JdnqPKAP</vt:lpwstr>
  </property>
  <property fmtid="{D5CDD505-2E9C-101B-9397-08002B2CF9AE}" pid="4" name="_2015_ms_pID_7253432">
    <vt:lpwstr>5g==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1598527233</vt:lpwstr>
  </property>
</Properties>
</file>