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7"/>
  </p:notesMasterIdLst>
  <p:handoutMasterIdLst>
    <p:handoutMasterId r:id="rId28"/>
  </p:handoutMasterIdLst>
  <p:sldIdLst>
    <p:sldId id="303" r:id="rId2"/>
    <p:sldId id="893" r:id="rId3"/>
    <p:sldId id="894" r:id="rId4"/>
    <p:sldId id="670" r:id="rId5"/>
    <p:sldId id="636" r:id="rId6"/>
    <p:sldId id="897" r:id="rId7"/>
    <p:sldId id="726" r:id="rId8"/>
    <p:sldId id="895" r:id="rId9"/>
    <p:sldId id="869" r:id="rId10"/>
    <p:sldId id="896" r:id="rId11"/>
    <p:sldId id="877" r:id="rId12"/>
    <p:sldId id="888" r:id="rId13"/>
    <p:sldId id="889" r:id="rId14"/>
    <p:sldId id="883" r:id="rId15"/>
    <p:sldId id="884" r:id="rId16"/>
    <p:sldId id="887" r:id="rId17"/>
    <p:sldId id="885" r:id="rId18"/>
    <p:sldId id="886" r:id="rId19"/>
    <p:sldId id="891" r:id="rId20"/>
    <p:sldId id="876" r:id="rId21"/>
    <p:sldId id="737" r:id="rId22"/>
    <p:sldId id="859" r:id="rId23"/>
    <p:sldId id="793" r:id="rId24"/>
    <p:sldId id="860" r:id="rId25"/>
    <p:sldId id="704" r:id="rId26"/>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FF"/>
    <a:srgbClr val="FF3300"/>
    <a:srgbClr val="C1E442"/>
    <a:srgbClr val="FFFFCC"/>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409" autoAdjust="0"/>
    <p:restoredTop sz="97931" autoAdjust="0"/>
  </p:normalViewPr>
  <p:slideViewPr>
    <p:cSldViewPr snapToGrid="0">
      <p:cViewPr varScale="1">
        <p:scale>
          <a:sx n="116" d="100"/>
          <a:sy n="116" d="100"/>
        </p:scale>
        <p:origin x="10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318" y="-405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12/3/2021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12/3/2021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S5-216006, SA5#140e, </a:t>
            </a:r>
            <a:r>
              <a:rPr lang="en-US" sz="1100" b="1" spc="300" dirty="0" smtClean="0">
                <a:ea typeface="+mn-ea"/>
                <a:cs typeface="Arial" panose="020B0604020202020204" pitchFamily="34" charset="0"/>
              </a:rPr>
              <a:t>e-meeting</a:t>
            </a:r>
            <a:r>
              <a:rPr lang="en-GB" sz="1100" b="1" spc="300" dirty="0" smtClean="0">
                <a:ea typeface="+mn-ea"/>
                <a:cs typeface="Arial" panose="020B0604020202020204" pitchFamily="34" charset="0"/>
              </a:rPr>
              <a:t>, 15</a:t>
            </a:r>
            <a:r>
              <a:rPr lang="en-US" sz="1100" b="1" spc="300" dirty="0" smtClean="0">
                <a:ea typeface="+mn-ea"/>
                <a:cs typeface="Arial" panose="020B0604020202020204" pitchFamily="34" charset="0"/>
              </a:rPr>
              <a:t>– 24 </a:t>
            </a:r>
            <a:r>
              <a:rPr lang="en-US" altLang="zh-CN" sz="1100" b="1" spc="300" dirty="0" smtClean="0">
                <a:ea typeface="+mn-ea"/>
                <a:cs typeface="Arial" panose="020B0604020202020204" pitchFamily="34" charset="0"/>
              </a:rPr>
              <a:t>November</a:t>
            </a:r>
            <a:r>
              <a:rPr lang="en-US" sz="1100" b="1" spc="300" dirty="0" smtClean="0">
                <a:ea typeface="+mn-ea"/>
                <a:cs typeface="Arial" panose="020B0604020202020204" pitchFamily="34" charset="0"/>
              </a:rPr>
              <a:t> 2021</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smtClean="0"/>
              <a:t>20</a:t>
            </a:r>
            <a:r>
              <a:rPr lang="en-US" altLang="zh-CN" sz="1067" smtClean="0"/>
              <a:t>21</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hyperlink" Target="https://www.3gpp.org/ftp/Email_Discussions/SA5/OAM%20rapporteur%20calls/Rapporteur%20call%20#140e"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hyperlink" Target="file:///D:\2021%25E5%25B9%25B4%25E5%25B7%25A5%25E4%25BD%259C\%25E6%25A0%2587%25E5%2587%2586%25E5%25B7%25A5%25E4%25BD%259C\3GPP\SA5#140e\docs\S5-216549.zip" TargetMode="External"/><Relationship Id="rId13" Type="http://schemas.openxmlformats.org/officeDocument/2006/relationships/hyperlink" Target="file:///D:\2021%25E5%25B9%25B4%25E5%25B7%25A5%25E4%25BD%259C\%25E6%25A0%2587%25E5%2587%2586%25E5%25B7%25A5%25E4%25BD%259C\3GPP\SA5#140e\docs\S5-216068.zip" TargetMode="External"/><Relationship Id="rId3" Type="http://schemas.openxmlformats.org/officeDocument/2006/relationships/hyperlink" Target="file:///D:\2021%25E5%25B9%25B4%25E5%25B7%25A5%25E4%25BD%259C\%25E6%25A0%2587%25E5%2587%2586%25E5%25B7%25A5%25E4%25BD%259C\3GPP\SA5#140e\docs\S5-216424.zip" TargetMode="External"/><Relationship Id="rId7" Type="http://schemas.openxmlformats.org/officeDocument/2006/relationships/hyperlink" Target="file:///D:\2021%25E5%25B9%25B4%25E5%25B7%25A5%25E4%25BD%259C\%25E6%25A0%2587%25E5%2587%2586%25E5%25B7%25A5%25E4%25BD%259C\3GPP\SA5#140e\docs\S5-216427.zip" TargetMode="External"/><Relationship Id="rId12" Type="http://schemas.openxmlformats.org/officeDocument/2006/relationships/hyperlink" Target="file:///D:\2021%25E5%25B9%25B4%25E5%25B7%25A5%25E4%25BD%259C\%25E6%25A0%2587%25E5%2587%2586%25E5%25B7%25A5%25E4%25BD%259C\3GPP\SA5#140e\docs\S5-216067.zip"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file:///D:\2021%25E5%25B9%25B4%25E5%25B7%25A5%25E4%25BD%259C\%25E6%25A0%2587%25E5%2587%2586%25E5%25B7%25A5%25E4%25BD%259C\3GPP\SA5#140e\docs\S5-216426.zip" TargetMode="External"/><Relationship Id="rId11" Type="http://schemas.openxmlformats.org/officeDocument/2006/relationships/hyperlink" Target="file:///D:\2021%25E5%25B9%25B4%25E5%25B7%25A5%25E4%25BD%259C\%25E6%25A0%2587%25E5%2587%2586%25E5%25B7%25A5%25E4%25BD%259C\3GPP\SA5#140e\docs\S5-216430.zip" TargetMode="External"/><Relationship Id="rId5" Type="http://schemas.openxmlformats.org/officeDocument/2006/relationships/hyperlink" Target="file:///D:\2021%25E5%25B9%25B4%25E5%25B7%25A5%25E4%25BD%259C\%25E6%25A0%2587%25E5%2587%2586%25E5%25B7%25A5%25E4%25BD%259C\3GPP\SA5#140e\docs\S5-216577.zip" TargetMode="External"/><Relationship Id="rId15" Type="http://schemas.openxmlformats.org/officeDocument/2006/relationships/hyperlink" Target="file:///D:\2021%25E5%25B9%25B4%25E5%25B7%25A5%25E4%25BD%259C\%25E6%25A0%2587%25E5%2587%2586%25E5%25B7%25A5%25E4%25BD%259C\3GPP\SA5#140e\docs\S5-216595.zip" TargetMode="External"/><Relationship Id="rId10" Type="http://schemas.openxmlformats.org/officeDocument/2006/relationships/hyperlink" Target="file:///D:\2021%25E5%25B9%25B4%25E5%25B7%25A5%25E4%25BD%259C\%25E6%25A0%2587%25E5%2587%2586%25E5%25B7%25A5%25E4%25BD%259C\3GPP\SA5#140e\docs\S5-216429.zip" TargetMode="External"/><Relationship Id="rId4" Type="http://schemas.openxmlformats.org/officeDocument/2006/relationships/hyperlink" Target="file:///D:\2021%25E5%25B9%25B4%25E5%25B7%25A5%25E4%25BD%259C\%25E6%25A0%2587%25E5%2587%2586%25E5%25B7%25A5%25E4%25BD%259C\3GPP\SA5#140e\docs\S5-216425.zip" TargetMode="External"/><Relationship Id="rId9" Type="http://schemas.openxmlformats.org/officeDocument/2006/relationships/hyperlink" Target="file:///D:\2021%25E5%25B9%25B4%25E5%25B7%25A5%25E4%25BD%259C\%25E6%25A0%2587%25E5%2587%2586%25E5%25B7%25A5%25E4%25BD%259C\3GPP\SA5#140e\docs\S5-216428.zip" TargetMode="External"/><Relationship Id="rId14" Type="http://schemas.openxmlformats.org/officeDocument/2006/relationships/hyperlink" Target="file:///D:\2021%25E5%25B9%25B4%25E5%25B7%25A5%25E4%25BD%259C\%25E6%25A0%2587%25E5%2587%2586%25E5%25B7%25A5%25E4%25BD%259C\3GPP\SA5#140e\docs\S5-216348.zi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hyperlink" Target="file:///D:\2021%25E5%25B9%25B4%25E5%25B7%25A5%25E4%25BD%259C\%25E6%25A0%2587%25E5%2587%2586%25E5%25B7%25A5%25E4%25BD%259C\3GPP\SA5#140e\docs\S5-216551.zip" TargetMode="External"/><Relationship Id="rId3" Type="http://schemas.openxmlformats.org/officeDocument/2006/relationships/hyperlink" Target="file:///D:\2021%25E5%25B9%25B4%25E5%25B7%25A5%25E4%25BD%259C\%25E6%25A0%2587%25E5%2587%2586%25E5%25B7%25A5%25E4%25BD%259C\3GPP\SA5#140e\docs\S5-216327.zip" TargetMode="External"/><Relationship Id="rId7" Type="http://schemas.openxmlformats.org/officeDocument/2006/relationships/hyperlink" Target="file:///D:\2021%25E5%25B9%25B4%25E5%25B7%25A5%25E4%25BD%259C\%25E6%25A0%2587%25E5%2587%2586%25E5%25B7%25A5%25E4%25BD%259C\3GPP\SA5#140e\docs\S5-216584.zip"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hyperlink" Target="file:///D:\2021%25E5%25B9%25B4%25E5%25B7%25A5%25E4%25BD%259C\%25E6%25A0%2587%25E5%2587%2586%25E5%25B7%25A5%25E4%25BD%259C\3GPP\SA5#140e\docs\S5-216311.zip" TargetMode="External"/><Relationship Id="rId5" Type="http://schemas.openxmlformats.org/officeDocument/2006/relationships/hyperlink" Target="file:///D:\2021%25E5%25B9%25B4%25E5%25B7%25A5%25E4%25BD%259C\%25E6%25A0%2587%25E5%2587%2586%25E5%25B7%25A5%25E4%25BD%259C\3GPP\SA5#140e\docs\S5-216401.zip" TargetMode="External"/><Relationship Id="rId4" Type="http://schemas.openxmlformats.org/officeDocument/2006/relationships/hyperlink" Target="file:///D:\2021%25E5%25B9%25B4%25E5%25B7%25A5%25E4%25BD%259C\%25E6%25A0%2587%25E5%2587%2586%25E5%25B7%25A5%25E4%25BD%259C\3GPP\SA5#140e\docs\S5-216547.zip"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Exec Report</a:t>
            </a:r>
            <a:r>
              <a:rPr lang="en-GB" sz="4800" b="1" i="1" dirty="0"/>
              <a:t/>
            </a:r>
            <a:br>
              <a:rPr lang="en-GB" sz="4800" b="1" i="1" dirty="0"/>
            </a:br>
            <a:r>
              <a:rPr lang="fr-FR" sz="2400" dirty="0" smtClean="0">
                <a:latin typeface="Arial" pitchFamily="34" charset="0"/>
              </a:rPr>
              <a:t>SA5#140e, 15 – 24 </a:t>
            </a:r>
            <a:r>
              <a:rPr lang="en-US" altLang="zh-CN" sz="2400" dirty="0" smtClean="0">
                <a:latin typeface="Arial" pitchFamily="34" charset="0"/>
              </a:rPr>
              <a:t>November</a:t>
            </a:r>
            <a:r>
              <a:rPr lang="en-US" sz="2400" dirty="0" smtClean="0">
                <a:latin typeface="Arial" pitchFamily="34" charset="0"/>
              </a:rPr>
              <a:t>, 2021</a:t>
            </a:r>
            <a:r>
              <a:rPr lang="fr-FR" sz="2400" dirty="0" smtClean="0">
                <a:latin typeface="Arial" pitchFamily="34" charset="0"/>
              </a:rPr>
              <a:t/>
            </a:r>
            <a:br>
              <a:rPr lang="fr-FR" sz="2400" dirty="0" smtClean="0">
                <a:latin typeface="Arial" pitchFamily="34" charset="0"/>
              </a:rPr>
            </a:br>
            <a:r>
              <a:rPr lang="en-US" sz="2400" dirty="0" smtClean="0">
                <a:latin typeface="Arial" pitchFamily="34" charset="0"/>
              </a:rPr>
              <a:t>e-meeting</a:t>
            </a:r>
            <a:r>
              <a:rPr lang="fr-FR" sz="2400" dirty="0" smtClean="0">
                <a:latin typeface="Arial" pitchFamily="34" charset="0"/>
              </a:rPr>
              <a:t> </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US" altLang="en-US" sz="2400" dirty="0">
                <a:latin typeface="Arial" charset="0"/>
              </a:rPr>
              <a:t>Zou Lan, </a:t>
            </a:r>
            <a:r>
              <a:rPr lang="en-GB" altLang="zh-CN" sz="2400" dirty="0">
                <a:latin typeface="Arial" charset="0"/>
              </a:rPr>
              <a:t>SA5 </a:t>
            </a:r>
            <a:r>
              <a:rPr lang="en-GB" altLang="zh-CN" sz="2400" dirty="0" smtClean="0">
                <a:latin typeface="Arial" charset="0"/>
              </a:rPr>
              <a:t>Vice-Chair, </a:t>
            </a:r>
            <a:r>
              <a:rPr lang="en-US" altLang="zh-CN" sz="2400" dirty="0">
                <a:latin typeface="Arial" charset="0"/>
              </a:rPr>
              <a:t>HUAWEI</a:t>
            </a:r>
            <a:endParaRPr lang="en-US" altLang="en-US" sz="2400" dirty="0">
              <a:latin typeface="Arial" charset="0"/>
            </a:endParaRPr>
          </a:p>
          <a:p>
            <a:pPr>
              <a:lnSpc>
                <a:spcPct val="80000"/>
              </a:lnSpc>
            </a:pPr>
            <a:r>
              <a:rPr lang="en-US" altLang="en-US" sz="2400" dirty="0">
                <a:latin typeface="Arial" charset="0"/>
              </a:rPr>
              <a:t>Thomas </a:t>
            </a:r>
            <a:r>
              <a:rPr lang="en-US" altLang="en-US" sz="2400" dirty="0" smtClean="0">
                <a:latin typeface="Arial" charset="0"/>
              </a:rPr>
              <a:t>Tovinger, </a:t>
            </a:r>
            <a:r>
              <a:rPr lang="en-US" altLang="en-US" sz="2400" dirty="0">
                <a:latin typeface="Arial" charset="0"/>
              </a:rPr>
              <a:t>SA5 Chair, </a:t>
            </a:r>
            <a:r>
              <a:rPr lang="en-US" altLang="zh-CN" sz="2400" dirty="0" smtClean="0">
                <a:latin typeface="Arial" charset="0"/>
              </a:rPr>
              <a:t>ERICSSON</a:t>
            </a:r>
          </a:p>
          <a:p>
            <a:pPr>
              <a:lnSpc>
                <a:spcPct val="80000"/>
              </a:lnSpc>
            </a:pPr>
            <a:r>
              <a:rPr lang="en-US" altLang="zh-CN" sz="2400" dirty="0">
                <a:latin typeface="Arial" charset="0"/>
              </a:rPr>
              <a:t>Mirko Cano </a:t>
            </a:r>
            <a:r>
              <a:rPr lang="en-US" altLang="zh-CN" sz="2400" dirty="0" smtClean="0">
                <a:latin typeface="Arial" charset="0"/>
              </a:rPr>
              <a:t>Soveri, MCC</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smtClean="0"/>
              <a:t>Overview of </a:t>
            </a:r>
            <a:r>
              <a:rPr lang="en-US" altLang="zh-CN" sz="3600" dirty="0" smtClean="0"/>
              <a:t>Rel-18 </a:t>
            </a:r>
            <a:r>
              <a:rPr lang="en-US" sz="3600" dirty="0" smtClean="0"/>
              <a:t>SA5 OAM ongoing WIs/SIs</a:t>
            </a:r>
            <a:endParaRPr lang="en-US" sz="3600" dirty="0"/>
          </a:p>
        </p:txBody>
      </p:sp>
      <p:graphicFrame>
        <p:nvGraphicFramePr>
          <p:cNvPr id="12" name="表格 11"/>
          <p:cNvGraphicFramePr>
            <a:graphicFrameLocks noGrp="1"/>
          </p:cNvGraphicFramePr>
          <p:nvPr>
            <p:extLst>
              <p:ext uri="{D42A27DB-BD31-4B8C-83A1-F6EECF244321}">
                <p14:modId xmlns:p14="http://schemas.microsoft.com/office/powerpoint/2010/main" val="687469359"/>
              </p:ext>
            </p:extLst>
          </p:nvPr>
        </p:nvGraphicFramePr>
        <p:xfrm>
          <a:off x="6536539" y="1214437"/>
          <a:ext cx="5255217" cy="1957557"/>
        </p:xfrm>
        <a:graphic>
          <a:graphicData uri="http://schemas.openxmlformats.org/drawingml/2006/table">
            <a:tbl>
              <a:tblPr>
                <a:tableStyleId>{5C22544A-7EE6-4342-B048-85BDC9FD1C3A}</a:tableStyleId>
              </a:tblPr>
              <a:tblGrid>
                <a:gridCol w="164877"/>
                <a:gridCol w="1810843"/>
                <a:gridCol w="1580777"/>
                <a:gridCol w="789867"/>
                <a:gridCol w="908853"/>
              </a:tblGrid>
              <a:tr h="345882">
                <a:tc>
                  <a:txBody>
                    <a:bodyPr/>
                    <a:lstStyle/>
                    <a:p>
                      <a:pPr algn="l">
                        <a:spcAft>
                          <a:spcPts val="0"/>
                        </a:spcAft>
                      </a:pP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gridSpan="4">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smtClean="0">
                          <a:solidFill>
                            <a:schemeClr val="dk1"/>
                          </a:solidFill>
                          <a:effectLst/>
                          <a:latin typeface="Arial" panose="020B0604020202020204" pitchFamily="34" charset="0"/>
                          <a:ea typeface="+mn-ea"/>
                          <a:cs typeface="Arial" panose="020B0604020202020204" pitchFamily="34" charset="0"/>
                        </a:rPr>
                        <a:t>Rel-18 </a:t>
                      </a:r>
                      <a:r>
                        <a:rPr lang="en-GB" sz="1200" b="1" kern="1200" dirty="0">
                          <a:solidFill>
                            <a:schemeClr val="dk1"/>
                          </a:solidFill>
                          <a:effectLst/>
                          <a:latin typeface="Arial" panose="020B0604020202020204" pitchFamily="34" charset="0"/>
                          <a:ea typeface="+mn-ea"/>
                          <a:cs typeface="Arial" panose="020B0604020202020204" pitchFamily="34" charset="0"/>
                        </a:rPr>
                        <a:t>Operations, Administration, Maintenance and Provisioning (OAM&amp;P</a:t>
                      </a:r>
                      <a:r>
                        <a:rPr lang="en-GB" sz="1200" b="1" kern="1200" dirty="0" smtClean="0">
                          <a:solidFill>
                            <a:schemeClr val="dk1"/>
                          </a:solidFill>
                          <a:effectLst/>
                          <a:latin typeface="Arial" panose="020B0604020202020204" pitchFamily="34" charset="0"/>
                          <a:ea typeface="+mn-ea"/>
                          <a:cs typeface="Arial" panose="020B0604020202020204" pitchFamily="34" charset="0"/>
                        </a:rPr>
                        <a:t>)</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r>
              <a:tr h="18515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smtClean="0">
                          <a:effectLst/>
                          <a:latin typeface="Arial" panose="020B0604020202020204" pitchFamily="34" charset="0"/>
                          <a:ea typeface="+mn-ea"/>
                          <a:cs typeface="Arial" panose="020B0604020202020204" pitchFamily="34" charset="0"/>
                        </a:rPr>
                        <a:t>Intelligence and Automation</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marL="0" algn="l" defTabSz="1219170" rtl="0" eaLnBrk="1" latinLnBrk="0" hangingPunct="1">
                        <a:spcAft>
                          <a:spcPts val="0"/>
                        </a:spcAft>
                      </a:pPr>
                      <a:r>
                        <a:rPr lang="en-US" altLang="zh-CN" sz="1050" kern="120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1</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1050" kern="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New WID on Self-Configuration of RAN </a:t>
                      </a:r>
                      <a:r>
                        <a:rPr lang="en-US" sz="1050" kern="1200" dirty="0" err="1" smtClean="0">
                          <a:solidFill>
                            <a:srgbClr val="000000"/>
                          </a:solidFill>
                          <a:effectLst/>
                          <a:latin typeface="Arial" panose="020B0604020202020204" pitchFamily="34" charset="0"/>
                          <a:ea typeface="宋体" panose="02010600030101010101" pitchFamily="2" charset="-122"/>
                          <a:cs typeface="Arial" panose="020B0604020202020204" pitchFamily="34" charset="0"/>
                        </a:rPr>
                        <a:t>Nes</a:t>
                      </a:r>
                      <a:r>
                        <a:rPr lang="en-US" sz="1050" kern="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 </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050" kern="120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1050" kern="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1050" kern="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smtClean="0">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050" kern="120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hMerge="1">
                  <a:txBody>
                    <a:bodyPr/>
                    <a:lstStyle/>
                    <a:p>
                      <a:pPr marL="0" algn="l" defTabSz="1219170" rtl="0" eaLnBrk="1" latinLnBrk="0" hangingPunct="1">
                        <a:spcAft>
                          <a:spcPts val="0"/>
                        </a:spcAft>
                      </a:pPr>
                      <a:endParaRPr lang="zh-CN" alt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marL="0" algn="l" defTabSz="1219170" rtl="0" eaLnBrk="1" latinLnBrk="0" hangingPunct="1">
                        <a:spcAft>
                          <a:spcPts val="0"/>
                        </a:spcAft>
                      </a:pPr>
                      <a:r>
                        <a:rPr lang="en-US" altLang="zh-CN" sz="1050" kern="120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2</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rgbClr val="000000"/>
                          </a:solidFill>
                          <a:effectLst/>
                          <a:latin typeface="Arial" panose="020B0604020202020204" pitchFamily="34" charset="0"/>
                          <a:ea typeface="+mn-ea"/>
                          <a:cs typeface="Arial" panose="020B0604020202020204" pitchFamily="34" charset="0"/>
                        </a:rPr>
                        <a:t>New WID on network slicing provisioning rules</a:t>
                      </a:r>
                      <a:endParaRPr lang="zh-CN" sz="105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1050" kern="1200" smtClean="0">
                          <a:solidFill>
                            <a:srgbClr val="000000"/>
                          </a:solidFill>
                          <a:effectLst/>
                          <a:latin typeface="Arial" panose="020B0604020202020204" pitchFamily="34" charset="0"/>
                          <a:ea typeface="+mn-ea"/>
                          <a:cs typeface="Arial" panose="020B0604020202020204" pitchFamily="34" charset="0"/>
                        </a:rPr>
                        <a:t>Ericsson </a:t>
                      </a:r>
                      <a:endParaRPr lang="zh-CN" sz="105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rgbClr val="000000"/>
                          </a:solidFill>
                          <a:effectLst/>
                          <a:latin typeface="Arial" panose="020B0604020202020204" pitchFamily="34" charset="0"/>
                          <a:ea typeface="+mn-ea"/>
                          <a:cs typeface="Arial" panose="020B0604020202020204" pitchFamily="34" charset="0"/>
                        </a:rPr>
                        <a:t>NSRULE</a:t>
                      </a:r>
                      <a:endParaRPr lang="zh-CN" altLang="en-US" sz="1050" kern="120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1050" kern="120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smtClean="0">
                          <a:solidFill>
                            <a:schemeClr val="dk1"/>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050" kern="120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marL="0" algn="l" defTabSz="1219170" rtl="0" eaLnBrk="1" latinLnBrk="0" hangingPunct="1">
                        <a:spcAft>
                          <a:spcPts val="0"/>
                        </a:spcAft>
                      </a:pPr>
                      <a:endParaRPr lang="zh-CN" alt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r>
              <a:tr h="185159">
                <a:tc>
                  <a:txBody>
                    <a:bodyPr/>
                    <a:lstStyle/>
                    <a:p>
                      <a:pPr marL="0" algn="l" defTabSz="1219170" rtl="0" eaLnBrk="1" latinLnBrk="0" hangingPunct="1">
                        <a:spcAft>
                          <a:spcPts val="0"/>
                        </a:spcAft>
                      </a:pPr>
                      <a:r>
                        <a:rPr lang="en-US" altLang="zh-CN" sz="1050" kern="120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3</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rgbClr val="000000"/>
                          </a:solidFill>
                          <a:effectLst/>
                          <a:latin typeface="Arial" panose="020B0604020202020204" pitchFamily="34" charset="0"/>
                          <a:ea typeface="+mn-ea"/>
                          <a:cs typeface="Arial" panose="020B0604020202020204" pitchFamily="34" charset="0"/>
                        </a:rPr>
                        <a:t>New WID on enhancements of EE for 5G phase 2</a:t>
                      </a:r>
                      <a:endParaRPr lang="zh-CN" sz="105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1050" kern="1200" smtClean="0">
                          <a:solidFill>
                            <a:srgbClr val="000000"/>
                          </a:solidFill>
                          <a:effectLst/>
                          <a:latin typeface="Arial" panose="020B0604020202020204" pitchFamily="34" charset="0"/>
                          <a:ea typeface="+mn-ea"/>
                          <a:cs typeface="Arial" panose="020B0604020202020204" pitchFamily="34" charset="0"/>
                        </a:rPr>
                        <a:t>Orange</a:t>
                      </a:r>
                      <a:endParaRPr lang="zh-CN" sz="105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rgbClr val="000000"/>
                          </a:solidFill>
                          <a:effectLst/>
                          <a:latin typeface="Arial" panose="020B0604020202020204" pitchFamily="34" charset="0"/>
                          <a:ea typeface="+mn-ea"/>
                          <a:cs typeface="Arial" panose="020B0604020202020204" pitchFamily="34" charset="0"/>
                        </a:rPr>
                        <a:t>EE5GPLUS_Ph2</a:t>
                      </a:r>
                      <a:endParaRPr lang="zh-CN" altLang="en-US" sz="1050" kern="120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1050" kern="120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r>
            </a:tbl>
          </a:graphicData>
        </a:graphic>
      </p:graphicFrame>
      <p:graphicFrame>
        <p:nvGraphicFramePr>
          <p:cNvPr id="13" name="表格 12"/>
          <p:cNvGraphicFramePr>
            <a:graphicFrameLocks noGrp="1"/>
          </p:cNvGraphicFramePr>
          <p:nvPr>
            <p:extLst>
              <p:ext uri="{D42A27DB-BD31-4B8C-83A1-F6EECF244321}">
                <p14:modId xmlns:p14="http://schemas.microsoft.com/office/powerpoint/2010/main" val="3332066558"/>
              </p:ext>
            </p:extLst>
          </p:nvPr>
        </p:nvGraphicFramePr>
        <p:xfrm>
          <a:off x="346740" y="1214437"/>
          <a:ext cx="6070535" cy="4885373"/>
        </p:xfrm>
        <a:graphic>
          <a:graphicData uri="http://schemas.openxmlformats.org/drawingml/2006/table">
            <a:tbl>
              <a:tblPr>
                <a:tableStyleId>{5C22544A-7EE6-4342-B048-85BDC9FD1C3A}</a:tableStyleId>
              </a:tblPr>
              <a:tblGrid>
                <a:gridCol w="284686"/>
                <a:gridCol w="2693276"/>
                <a:gridCol w="861538"/>
                <a:gridCol w="861538"/>
                <a:gridCol w="1369497"/>
              </a:tblGrid>
              <a:tr h="249170">
                <a:tc>
                  <a:txBody>
                    <a:bodyPr/>
                    <a:lstStyle/>
                    <a:p>
                      <a:pPr algn="l">
                        <a:spcAft>
                          <a:spcPts val="0"/>
                        </a:spcAft>
                      </a:pPr>
                      <a:endParaRPr lang="zh-CN" sz="18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4">
                  <a:txBody>
                    <a:bodyPr/>
                    <a:lstStyle/>
                    <a:p>
                      <a:pPr marL="0" algn="l" defTabSz="1219170" rtl="0" eaLnBrk="1" latinLnBrk="0" hangingPunct="1">
                        <a:spcAft>
                          <a:spcPts val="0"/>
                        </a:spcAft>
                      </a:pPr>
                      <a:r>
                        <a:rPr lang="en-US" altLang="zh-CN" sz="1400" b="1" kern="1200" dirty="0" smtClean="0">
                          <a:solidFill>
                            <a:schemeClr val="dk1"/>
                          </a:solidFill>
                          <a:effectLst/>
                          <a:latin typeface="Arial" panose="020B0604020202020204" pitchFamily="34" charset="0"/>
                          <a:ea typeface="+mn-ea"/>
                          <a:cs typeface="Arial" panose="020B0604020202020204" pitchFamily="34" charset="0"/>
                        </a:rPr>
                        <a:t>Rel-18 OAM&amp;P Studies</a:t>
                      </a:r>
                      <a:endParaRPr lang="zh-CN" sz="14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endParaRPr lang="zh-CN" altLang="en-US"/>
                    </a:p>
                  </a:txBody>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r>
              <a:tr h="158563">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smtClean="0">
                          <a:effectLst/>
                          <a:latin typeface="Arial" panose="020B0604020202020204" pitchFamily="34" charset="0"/>
                          <a:ea typeface="+mn-ea"/>
                          <a:cs typeface="Arial" panose="020B0604020202020204" pitchFamily="34" charset="0"/>
                        </a:rPr>
                        <a:t>Intelligence and Automation</a:t>
                      </a:r>
                      <a:endParaRPr lang="zh-CN" sz="105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05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050" smtClean="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58563">
                <a:tc>
                  <a:txBody>
                    <a:bodyPr/>
                    <a:lstStyle/>
                    <a:p>
                      <a:pPr marL="0" algn="l" defTabSz="1219170" rtl="0" eaLnBrk="1" latinLnBrk="0" hangingPunct="1">
                        <a:spcAft>
                          <a:spcPts val="0"/>
                        </a:spcAft>
                      </a:pPr>
                      <a:r>
                        <a:rPr lang="en-US" altLang="zh-CN" sz="1050" kern="1200" dirty="0" smtClean="0">
                          <a:solidFill>
                            <a:schemeClr val="dk1"/>
                          </a:solidFill>
                          <a:effectLst/>
                          <a:latin typeface="Arial" panose="020B0604020202020204" pitchFamily="34" charset="0"/>
                          <a:ea typeface="+mn-ea"/>
                          <a:cs typeface="Arial" panose="020B0604020202020204" pitchFamily="34" charset="0"/>
                        </a:rPr>
                        <a:t>1</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rgbClr val="000000"/>
                          </a:solidFill>
                          <a:effectLst/>
                          <a:latin typeface="Arial" panose="020B0604020202020204" pitchFamily="34" charset="0"/>
                          <a:ea typeface="+mn-ea"/>
                          <a:cs typeface="Arial" panose="020B0604020202020204" pitchFamily="34" charset="0"/>
                        </a:rPr>
                        <a:t>New SID on enhancement of autonomous network levels</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1050" kern="1200" smtClean="0">
                          <a:solidFill>
                            <a:srgbClr val="000000"/>
                          </a:solidFill>
                          <a:effectLst/>
                          <a:latin typeface="Arial" panose="020B0604020202020204" pitchFamily="34" charset="0"/>
                          <a:ea typeface="+mn-ea"/>
                          <a:cs typeface="Arial" panose="020B0604020202020204" pitchFamily="34" charset="0"/>
                        </a:rPr>
                        <a:t>China Mobile, Huawei</a:t>
                      </a:r>
                      <a:endParaRPr lang="zh-CN" altLang="en-US" sz="105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smtClean="0">
                          <a:latin typeface="Arial" panose="020B0604020202020204" pitchFamily="34" charset="0"/>
                          <a:cs typeface="Arial" panose="020B0604020202020204" pitchFamily="34" charset="0"/>
                        </a:rPr>
                        <a:t>FS_eANL</a:t>
                      </a:r>
                      <a:endParaRPr lang="zh-CN" altLang="en-US" sz="1050" smtClean="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105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262923">
                <a:tc>
                  <a:txBody>
                    <a:bodyPr/>
                    <a:lstStyle/>
                    <a:p>
                      <a:pPr marL="0" algn="l" defTabSz="1219170" rtl="0" eaLnBrk="1" latinLnBrk="0" hangingPunct="1">
                        <a:spcAft>
                          <a:spcPts val="0"/>
                        </a:spcAft>
                      </a:pPr>
                      <a:r>
                        <a:rPr lang="en-US" altLang="zh-CN" sz="1050" kern="1200" dirty="0" smtClean="0">
                          <a:solidFill>
                            <a:schemeClr val="dk1"/>
                          </a:solidFill>
                          <a:effectLst/>
                          <a:latin typeface="Arial" panose="020B0604020202020204" pitchFamily="34" charset="0"/>
                          <a:ea typeface="+mn-ea"/>
                          <a:cs typeface="Arial" panose="020B0604020202020204" pitchFamily="34" charset="0"/>
                        </a:rPr>
                        <a:t>2</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rgbClr val="000000"/>
                          </a:solidFill>
                          <a:effectLst/>
                          <a:latin typeface="Arial" panose="020B0604020202020204" pitchFamily="34" charset="0"/>
                          <a:ea typeface="+mn-ea"/>
                          <a:cs typeface="Arial" panose="020B0604020202020204" pitchFamily="34" charset="0"/>
                        </a:rPr>
                        <a:t>New SID on evaluation of autonomous network levels</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1050" kern="1200" smtClean="0">
                          <a:solidFill>
                            <a:srgbClr val="000000"/>
                          </a:solidFill>
                          <a:effectLst/>
                          <a:latin typeface="Arial" panose="020B0604020202020204" pitchFamily="34" charset="0"/>
                          <a:ea typeface="+mn-ea"/>
                          <a:cs typeface="Arial" panose="020B0604020202020204" pitchFamily="34" charset="0"/>
                        </a:rPr>
                        <a:t>China Mobile, Huawei</a:t>
                      </a:r>
                      <a:endParaRPr lang="zh-CN" altLang="en-US" sz="105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smtClean="0">
                          <a:latin typeface="Arial" panose="020B0604020202020204" pitchFamily="34" charset="0"/>
                          <a:cs typeface="Arial" panose="020B0604020202020204" pitchFamily="34" charset="0"/>
                        </a:rPr>
                        <a:t>FS_ANLEVA</a:t>
                      </a:r>
                      <a:endParaRPr lang="zh-CN" altLang="en-US" sz="1050" smtClean="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105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275058">
                <a:tc>
                  <a:txBody>
                    <a:bodyPr/>
                    <a:lstStyle/>
                    <a:p>
                      <a:pPr marL="0" algn="l" defTabSz="1219170" rtl="0" eaLnBrk="1" latinLnBrk="0" hangingPunct="1">
                        <a:spcAft>
                          <a:spcPts val="0"/>
                        </a:spcAft>
                      </a:pPr>
                      <a:r>
                        <a:rPr lang="en-US" altLang="zh-CN" sz="1050" kern="1200" dirty="0" smtClean="0">
                          <a:solidFill>
                            <a:schemeClr val="dk1"/>
                          </a:solidFill>
                          <a:effectLst/>
                          <a:latin typeface="Arial" panose="020B0604020202020204" pitchFamily="34" charset="0"/>
                          <a:ea typeface="+mn-ea"/>
                          <a:cs typeface="Arial" panose="020B0604020202020204" pitchFamily="34" charset="0"/>
                        </a:rPr>
                        <a:t>3</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rgbClr val="000000"/>
                          </a:solidFill>
                          <a:effectLst/>
                          <a:latin typeface="Arial" panose="020B0604020202020204" pitchFamily="34" charset="0"/>
                          <a:ea typeface="+mn-ea"/>
                          <a:cs typeface="Arial" panose="020B0604020202020204" pitchFamily="34" charset="0"/>
                        </a:rPr>
                        <a:t>New Rel-18 SID on Enhanced intent driven management services for mobile network</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1050" kern="1200" dirty="0" smtClean="0">
                          <a:solidFill>
                            <a:srgbClr val="000000"/>
                          </a:solidFill>
                          <a:effectLst/>
                          <a:latin typeface="Arial" panose="020B0604020202020204" pitchFamily="34" charset="0"/>
                          <a:ea typeface="+mn-ea"/>
                          <a:cs typeface="Arial" panose="020B0604020202020204" pitchFamily="34" charset="0"/>
                        </a:rPr>
                        <a:t>Huawei, Ericsson</a:t>
                      </a:r>
                      <a:endParaRPr lang="zh-CN" altLang="en-US" sz="105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dirty="0" err="1" smtClean="0">
                          <a:latin typeface="Arial" panose="020B0604020202020204" pitchFamily="34" charset="0"/>
                          <a:cs typeface="Arial" panose="020B0604020202020204" pitchFamily="34" charset="0"/>
                        </a:rPr>
                        <a:t>FS_eIDMS_MN</a:t>
                      </a:r>
                      <a:endParaRPr lang="zh-CN" altLang="en-US" sz="1050" dirty="0" smtClean="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105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220362">
                <a:tc>
                  <a:txBody>
                    <a:bodyPr/>
                    <a:lstStyle/>
                    <a:p>
                      <a:pPr marL="0" algn="l" defTabSz="1219170" rtl="0" eaLnBrk="1" latinLnBrk="0" hangingPunct="1">
                        <a:spcAft>
                          <a:spcPts val="0"/>
                        </a:spcAft>
                      </a:pPr>
                      <a:r>
                        <a:rPr lang="en-US" altLang="zh-CN" sz="1050" kern="1200" smtClean="0">
                          <a:solidFill>
                            <a:schemeClr val="dk1"/>
                          </a:solidFill>
                          <a:effectLst/>
                          <a:latin typeface="Arial" panose="020B0604020202020204" pitchFamily="34" charset="0"/>
                          <a:ea typeface="+mn-ea"/>
                          <a:cs typeface="Arial" panose="020B0604020202020204" pitchFamily="34" charset="0"/>
                        </a:rPr>
                        <a:t>4</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rgbClr val="000000"/>
                          </a:solidFill>
                          <a:effectLst/>
                          <a:latin typeface="Arial" panose="020B0604020202020204" pitchFamily="34" charset="0"/>
                          <a:ea typeface="+mn-ea"/>
                          <a:cs typeface="Arial" panose="020B0604020202020204" pitchFamily="34" charset="0"/>
                        </a:rPr>
                        <a:t>New Rel-18 SID AI/ML management</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rgbClr val="000000"/>
                          </a:solidFill>
                          <a:effectLst/>
                          <a:latin typeface="Arial" panose="020B0604020202020204" pitchFamily="34" charset="0"/>
                          <a:ea typeface="+mn-ea"/>
                          <a:cs typeface="Arial" panose="020B0604020202020204" pitchFamily="34" charset="0"/>
                        </a:rPr>
                        <a:t>Intel, NEC</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dirty="0" smtClean="0">
                          <a:latin typeface="Arial" panose="020B0604020202020204" pitchFamily="34" charset="0"/>
                          <a:cs typeface="Arial" panose="020B0604020202020204" pitchFamily="34" charset="0"/>
                        </a:rPr>
                        <a:t>FS_AIML_MGMT</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altLang="zh-CN" sz="105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r>
              <a:tr h="220362">
                <a:tc>
                  <a:txBody>
                    <a:bodyPr/>
                    <a:lstStyle/>
                    <a:p>
                      <a:pPr marL="0" algn="l" defTabSz="1219170" rtl="0" eaLnBrk="1" latinLnBrk="0" hangingPunct="1">
                        <a:spcAft>
                          <a:spcPts val="0"/>
                        </a:spcAft>
                      </a:pPr>
                      <a:r>
                        <a:rPr lang="en-US" altLang="zh-CN" sz="1050" kern="1200" smtClean="0">
                          <a:solidFill>
                            <a:schemeClr val="dk1"/>
                          </a:solidFill>
                          <a:effectLst/>
                          <a:latin typeface="Arial" panose="020B0604020202020204" pitchFamily="34" charset="0"/>
                          <a:ea typeface="+mn-ea"/>
                          <a:cs typeface="Arial" panose="020B0604020202020204" pitchFamily="34" charset="0"/>
                        </a:rPr>
                        <a:t>5</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tx1"/>
                          </a:solidFill>
                          <a:effectLst/>
                          <a:latin typeface="Arial" panose="020B0604020202020204" pitchFamily="34" charset="0"/>
                          <a:ea typeface="+mn-ea"/>
                          <a:cs typeface="Arial" panose="020B0604020202020204" pitchFamily="34" charset="0"/>
                        </a:rPr>
                        <a:t>Study on Enhancement of the management aspects related to NWDAF </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050" kern="1200" dirty="0" smtClean="0">
                          <a:solidFill>
                            <a:schemeClr val="tx1"/>
                          </a:solidFill>
                          <a:effectLst/>
                          <a:latin typeface="Arial" panose="020B0604020202020204" pitchFamily="34" charset="0"/>
                          <a:ea typeface="+mn-ea"/>
                          <a:cs typeface="Arial" panose="020B0604020202020204" pitchFamily="34" charset="0"/>
                        </a:rPr>
                        <a:t>FS_MANWDAF</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smtClean="0">
                          <a:solidFill>
                            <a:srgbClr val="000000"/>
                          </a:solidFill>
                          <a:effectLst/>
                          <a:latin typeface="Arial" panose="020B0604020202020204" pitchFamily="34" charset="0"/>
                          <a:ea typeface="+mn-ea"/>
                          <a:cs typeface="Arial" panose="020B0604020202020204" pitchFamily="34" charset="0"/>
                        </a:rPr>
                        <a:t>Wait for SA approval</a:t>
                      </a:r>
                      <a:endParaRPr lang="zh-CN" altLang="en-US" sz="1050" smtClean="0">
                        <a:effectLst/>
                        <a:latin typeface="Arial" panose="020B0604020202020204" pitchFamily="34" charset="0"/>
                        <a:ea typeface="+mn-ea"/>
                        <a:cs typeface="Arial" panose="020B0604020202020204" pitchFamily="34" charset="0"/>
                      </a:endParaRPr>
                    </a:p>
                    <a:p>
                      <a:pPr algn="l">
                        <a:spcAft>
                          <a:spcPts val="0"/>
                        </a:spcAft>
                      </a:pP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r>
              <a:tr h="158563">
                <a:tc gridSpan="5">
                  <a:txBody>
                    <a:bodyPr/>
                    <a:lstStyle/>
                    <a:p>
                      <a:pPr algn="l">
                        <a:spcAft>
                          <a:spcPts val="0"/>
                        </a:spcAft>
                      </a:pPr>
                      <a:r>
                        <a:rPr lang="en-US" altLang="zh-CN" sz="1050" b="1" smtClean="0">
                          <a:effectLst/>
                          <a:latin typeface="Arial" panose="020B0604020202020204" pitchFamily="34" charset="0"/>
                          <a:ea typeface="+mn-ea"/>
                          <a:cs typeface="Arial" panose="020B0604020202020204" pitchFamily="34" charset="0"/>
                        </a:rPr>
                        <a:t>Management Architecture and Mechanisms</a:t>
                      </a:r>
                      <a:endParaRPr lang="zh-CN" sz="105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sz="1050" dirty="0">
                        <a:latin typeface="Arial" panose="020B0604020202020204" pitchFamily="34" charset="0"/>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Arial" panose="020B0604020202020204" pitchFamily="34" charset="0"/>
                          <a:ea typeface="+mn-ea"/>
                          <a:cs typeface="Arial" panose="020B0604020202020204" pitchFamily="34" charset="0"/>
                        </a:rPr>
                        <a:t>6</a:t>
                      </a:r>
                      <a:endParaRPr lang="zh-CN" altLang="zh-CN" sz="1050" kern="1200" dirty="0" smtClean="0">
                        <a:solidFill>
                          <a:schemeClr val="dk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105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tx1"/>
                          </a:solidFill>
                          <a:effectLst/>
                          <a:latin typeface="Arial" panose="020B0604020202020204" pitchFamily="34" charset="0"/>
                          <a:ea typeface="+mn-ea"/>
                          <a:cs typeface="Arial" panose="020B0604020202020204" pitchFamily="34" charset="0"/>
                        </a:rPr>
                        <a:t>Enhancement of service based management architecture </a:t>
                      </a:r>
                      <a:endParaRPr lang="zh-CN" altLang="zh-CN" sz="1050" kern="1200" dirty="0" smtClean="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tx1"/>
                          </a:solidFill>
                          <a:effectLst/>
                          <a:latin typeface="Arial" panose="020B0604020202020204" pitchFamily="34" charset="0"/>
                          <a:ea typeface="+mn-ea"/>
                          <a:cs typeface="Arial" panose="020B0604020202020204" pitchFamily="34" charset="0"/>
                        </a:rPr>
                        <a:t>Huawei, Ericsson</a:t>
                      </a:r>
                      <a:endParaRPr lang="zh-CN" altLang="zh-CN" sz="1050" kern="1200" dirty="0" smtClean="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err="1" smtClean="0">
                          <a:solidFill>
                            <a:schemeClr val="tx1"/>
                          </a:solidFill>
                          <a:effectLst/>
                          <a:latin typeface="Arial" panose="020B0604020202020204" pitchFamily="34" charset="0"/>
                          <a:ea typeface="+mn-ea"/>
                          <a:cs typeface="Arial" panose="020B0604020202020204" pitchFamily="34" charset="0"/>
                        </a:rPr>
                        <a:t>FS_eSBMA</a:t>
                      </a:r>
                      <a:endParaRPr lang="zh-CN" altLang="zh-CN" sz="1050" kern="1200" dirty="0" smtClean="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105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tx1"/>
                          </a:solidFill>
                          <a:effectLst/>
                          <a:latin typeface="Arial" panose="020B0604020202020204" pitchFamily="34" charset="0"/>
                          <a:ea typeface="+mn-ea"/>
                          <a:cs typeface="Arial" panose="020B0604020202020204" pitchFamily="34" charset="0"/>
                        </a:rPr>
                        <a:t>910031(Wait</a:t>
                      </a:r>
                      <a:r>
                        <a:rPr lang="en-US" altLang="zh-CN" sz="1050" kern="1200" baseline="0" dirty="0" smtClean="0">
                          <a:solidFill>
                            <a:schemeClr val="tx1"/>
                          </a:solidFill>
                          <a:effectLst/>
                          <a:latin typeface="Arial" panose="020B0604020202020204" pitchFamily="34" charset="0"/>
                          <a:ea typeface="+mn-ea"/>
                          <a:cs typeface="Arial" panose="020B0604020202020204" pitchFamily="34" charset="0"/>
                        </a:rPr>
                        <a:t> for SA approval)</a:t>
                      </a:r>
                      <a:endParaRPr lang="zh-CN" altLang="en-US" sz="105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r>
              <a:tr h="158563">
                <a:tc>
                  <a:txBody>
                    <a:bodyPr/>
                    <a:lstStyle/>
                    <a:p>
                      <a:pPr marL="0" algn="l" defTabSz="1219170" rtl="0" eaLnBrk="1" latinLnBrk="0" hangingPunct="1">
                        <a:spcAft>
                          <a:spcPts val="0"/>
                        </a:spcAft>
                      </a:pPr>
                      <a:r>
                        <a:rPr lang="en-US" altLang="zh-CN" sz="1050" kern="1200" dirty="0" smtClean="0">
                          <a:solidFill>
                            <a:schemeClr val="dk1"/>
                          </a:solidFill>
                          <a:effectLst/>
                          <a:latin typeface="Arial" panose="020B0604020202020204" pitchFamily="34" charset="0"/>
                          <a:ea typeface="+mn-ea"/>
                          <a:cs typeface="Arial" panose="020B0604020202020204" pitchFamily="34" charset="0"/>
                        </a:rPr>
                        <a:t>7</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05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New SID on Fault Supervision Evolution </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1050" smtClean="0">
                          <a:latin typeface="Arial" panose="020B0604020202020204" pitchFamily="34" charset="0"/>
                          <a:cs typeface="Arial" panose="020B0604020202020204" pitchFamily="34" charset="0"/>
                        </a:rPr>
                        <a:t>Huawei,China Mobile</a:t>
                      </a:r>
                      <a:endParaRPr lang="zh-CN" altLang="en-US" sz="1050" dirty="0">
                        <a:latin typeface="Arial" panose="020B0604020202020204" pitchFamily="34" charset="0"/>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05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FS_FSEV</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altLang="zh-CN" sz="105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r>
              <a:tr h="158563">
                <a:tc gridSpan="5">
                  <a:txBody>
                    <a:bodyPr/>
                    <a:lstStyle/>
                    <a:p>
                      <a:pPr marL="0" algn="l" defTabSz="1219170" rtl="0" eaLnBrk="1" latinLnBrk="0" hangingPunct="1">
                        <a:spcAft>
                          <a:spcPts val="0"/>
                        </a:spcAft>
                      </a:pPr>
                      <a:r>
                        <a:rPr lang="en-US" altLang="zh-CN" sz="1050" b="1" kern="1200" smtClean="0">
                          <a:solidFill>
                            <a:schemeClr val="dk1"/>
                          </a:solidFill>
                          <a:effectLst/>
                          <a:latin typeface="Arial" panose="020B0604020202020204" pitchFamily="34" charset="0"/>
                          <a:ea typeface="+mn-ea"/>
                          <a:cs typeface="Arial" panose="020B0604020202020204" pitchFamily="34" charset="0"/>
                        </a:rPr>
                        <a:t>Support of New Services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sz="105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r>
              <a:tr h="158563">
                <a:tc>
                  <a:txBody>
                    <a:bodyPr/>
                    <a:lstStyle/>
                    <a:p>
                      <a:pPr marL="0" algn="l" defTabSz="1219170" rtl="0" eaLnBrk="1" latinLnBrk="0" hangingPunct="1">
                        <a:spcAft>
                          <a:spcPts val="0"/>
                        </a:spcAft>
                      </a:pPr>
                      <a:r>
                        <a:rPr lang="en-US" altLang="zh-CN" sz="1050" kern="1200" smtClean="0">
                          <a:solidFill>
                            <a:schemeClr val="dk1"/>
                          </a:solidFill>
                          <a:effectLst/>
                          <a:latin typeface="Arial" panose="020B0604020202020204" pitchFamily="34" charset="0"/>
                          <a:ea typeface="+mn-ea"/>
                          <a:cs typeface="Arial" panose="020B0604020202020204" pitchFamily="34" charset="0"/>
                        </a:rPr>
                        <a:t>8</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sz="105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New SID on enhancement on management of NPN </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r>
                        <a:rPr lang="en-US" altLang="zh-CN" sz="1050" smtClean="0">
                          <a:latin typeface="Arial" panose="020B0604020202020204" pitchFamily="34" charset="0"/>
                          <a:cs typeface="Arial" panose="020B0604020202020204" pitchFamily="34" charset="0"/>
                        </a:rPr>
                        <a:t>Huawei</a:t>
                      </a:r>
                      <a:endParaRPr lang="zh-CN" altLang="en-US" sz="105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GB" sz="1050" dirty="0" err="1" smtClean="0">
                          <a:solidFill>
                            <a:srgbClr val="000000"/>
                          </a:solidFill>
                          <a:effectLst/>
                          <a:latin typeface="Arial" panose="020B0604020202020204" pitchFamily="34" charset="0"/>
                          <a:ea typeface="宋体" panose="02010600030101010101" pitchFamily="2" charset="-122"/>
                          <a:cs typeface="Arial" panose="020B0604020202020204" pitchFamily="34" charset="0"/>
                        </a:rPr>
                        <a:t>FS_OAM_eNPN</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altLang="zh-CN" sz="105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r>
              <a:tr h="158563">
                <a:tc>
                  <a:txBody>
                    <a:bodyPr/>
                    <a:lstStyle/>
                    <a:p>
                      <a:pPr marL="0" algn="l" defTabSz="1219170" rtl="0" eaLnBrk="1" latinLnBrk="0" hangingPunct="1">
                        <a:spcAft>
                          <a:spcPts val="0"/>
                        </a:spcAft>
                      </a:pPr>
                      <a:r>
                        <a:rPr lang="en-US" altLang="zh-CN" sz="1050" kern="1200" smtClean="0">
                          <a:solidFill>
                            <a:schemeClr val="dk1"/>
                          </a:solidFill>
                          <a:effectLst/>
                          <a:latin typeface="Arial" panose="020B0604020202020204" pitchFamily="34" charset="0"/>
                          <a:ea typeface="+mn-ea"/>
                          <a:cs typeface="Arial" panose="020B0604020202020204" pitchFamily="34" charset="0"/>
                        </a:rPr>
                        <a:t>9</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rgbClr val="000000"/>
                          </a:solidFill>
                          <a:effectLst/>
                          <a:latin typeface="Arial" panose="020B0604020202020204" pitchFamily="34" charset="0"/>
                          <a:ea typeface="+mn-ea"/>
                          <a:cs typeface="Arial" panose="020B0604020202020204" pitchFamily="34" charset="0"/>
                        </a:rPr>
                        <a:t>New SID on new aspects of EE for 5G networks Phase 2</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rgbClr val="000000"/>
                          </a:solidFill>
                          <a:effectLst/>
                          <a:latin typeface="Arial" panose="020B0604020202020204" pitchFamily="34" charset="0"/>
                          <a:ea typeface="+mn-ea"/>
                          <a:cs typeface="Arial" panose="020B0604020202020204" pitchFamily="34" charset="0"/>
                        </a:rPr>
                        <a:t>Orange</a:t>
                      </a: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dirty="0" smtClean="0">
                          <a:latin typeface="Arial" panose="020B0604020202020204" pitchFamily="34" charset="0"/>
                          <a:cs typeface="Arial" panose="020B0604020202020204" pitchFamily="34" charset="0"/>
                        </a:rPr>
                        <a:t>FS_EE5G_Ph2</a:t>
                      </a:r>
                    </a:p>
                  </a:txBody>
                  <a:tcPr marL="9525" marR="9525" marT="9525" marB="9525">
                    <a:solidFill>
                      <a:schemeClr val="accent3">
                        <a:lumMod val="20000"/>
                        <a:lumOff val="80000"/>
                      </a:schemeClr>
                    </a:solidFill>
                  </a:tcPr>
                </a:tc>
                <a:tc>
                  <a:txBody>
                    <a:bodyPr/>
                    <a:lstStyle/>
                    <a:p>
                      <a:pPr algn="l">
                        <a:spcAft>
                          <a:spcPts val="0"/>
                        </a:spcAft>
                      </a:pPr>
                      <a:r>
                        <a:rPr lang="en-US" altLang="zh-CN" sz="105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r>
              <a:tr h="158563">
                <a:tc>
                  <a:txBody>
                    <a:bodyPr/>
                    <a:lstStyle/>
                    <a:p>
                      <a:pPr marL="0" algn="l" defTabSz="1219170" rtl="0" eaLnBrk="1" latinLnBrk="0" hangingPunct="1">
                        <a:spcAft>
                          <a:spcPts val="0"/>
                        </a:spcAft>
                      </a:pPr>
                      <a:r>
                        <a:rPr lang="en-US" altLang="zh-CN" sz="1050" kern="1200" smtClean="0">
                          <a:solidFill>
                            <a:schemeClr val="dk1"/>
                          </a:solidFill>
                          <a:effectLst/>
                          <a:latin typeface="Arial" panose="020B0604020202020204" pitchFamily="34" charset="0"/>
                          <a:ea typeface="+mn-ea"/>
                          <a:cs typeface="Arial" panose="020B0604020202020204" pitchFamily="34" charset="0"/>
                        </a:rPr>
                        <a:t>10</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rgbClr val="000000"/>
                          </a:solidFill>
                          <a:effectLst/>
                          <a:latin typeface="Arial" panose="020B0604020202020204" pitchFamily="34" charset="0"/>
                          <a:ea typeface="+mn-ea"/>
                          <a:cs typeface="Arial" panose="020B0604020202020204" pitchFamily="34" charset="0"/>
                        </a:rPr>
                        <a:t>New SID on Network and Service Operations for Energy Verticals</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rgbClr val="000000"/>
                          </a:solidFill>
                          <a:effectLst/>
                          <a:latin typeface="Arial" panose="020B0604020202020204" pitchFamily="34" charset="0"/>
                          <a:ea typeface="+mn-ea"/>
                          <a:cs typeface="Arial" panose="020B0604020202020204" pitchFamily="34" charset="0"/>
                        </a:rPr>
                        <a:t>Samsung</a:t>
                      </a:r>
                    </a:p>
                    <a:p>
                      <a:endParaRPr lang="zh-CN" altLang="en-US" sz="105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smtClean="0">
                          <a:latin typeface="Arial" panose="020B0604020202020204" pitchFamily="34" charset="0"/>
                          <a:cs typeface="Arial" panose="020B0604020202020204" pitchFamily="34" charset="0"/>
                        </a:rPr>
                        <a:t>FS_NSOEV</a:t>
                      </a:r>
                      <a:endParaRPr lang="zh-CN" altLang="en-US" sz="1050" smtClean="0">
                        <a:latin typeface="Arial" panose="020B0604020202020204" pitchFamily="34" charset="0"/>
                        <a:cs typeface="Arial" panose="020B0604020202020204" pitchFamily="34" charset="0"/>
                      </a:endParaRPr>
                    </a:p>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altLang="zh-CN" sz="105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r>
              <a:tr h="158563">
                <a:tc>
                  <a:txBody>
                    <a:bodyPr/>
                    <a:lstStyle/>
                    <a:p>
                      <a:pPr marL="0" algn="l" defTabSz="1219170" rtl="0" eaLnBrk="1" latinLnBrk="0" hangingPunct="1">
                        <a:spcAft>
                          <a:spcPts val="0"/>
                        </a:spcAft>
                      </a:pPr>
                      <a:r>
                        <a:rPr lang="en-US" altLang="zh-CN" sz="1050" kern="1200" dirty="0" smtClean="0">
                          <a:solidFill>
                            <a:schemeClr val="dk1"/>
                          </a:solidFill>
                          <a:effectLst/>
                          <a:latin typeface="Arial" panose="020B0604020202020204" pitchFamily="34" charset="0"/>
                          <a:ea typeface="+mn-ea"/>
                          <a:cs typeface="Arial" panose="020B0604020202020204" pitchFamily="34" charset="0"/>
                        </a:rPr>
                        <a:t>11</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sz="105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New SID on Key Quality Indicators(KQIs)for 5G service experience </a:t>
                      </a:r>
                      <a:endParaRPr lang="en-US" sz="105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4763" marR="4763" marT="4763" marB="0">
                    <a:solidFill>
                      <a:schemeClr val="accent3">
                        <a:lumMod val="20000"/>
                        <a:lumOff val="80000"/>
                      </a:schemeClr>
                    </a:solidFill>
                  </a:tcPr>
                </a:tc>
                <a:tc>
                  <a:txBody>
                    <a:bodyPr/>
                    <a:lstStyle/>
                    <a:p>
                      <a:r>
                        <a:rPr lang="en-US" altLang="zh-CN" sz="1050" smtClean="0">
                          <a:latin typeface="Arial" panose="020B0604020202020204" pitchFamily="34" charset="0"/>
                          <a:cs typeface="Arial" panose="020B0604020202020204" pitchFamily="34" charset="0"/>
                        </a:rPr>
                        <a:t>Huawei</a:t>
                      </a:r>
                      <a:endParaRPr lang="zh-CN" altLang="en-US" sz="105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105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KQI_5G</a:t>
                      </a:r>
                      <a:endParaRPr lang="en-US" sz="105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4763" marR="4763" marT="4763" marB="0">
                    <a:solidFill>
                      <a:schemeClr val="accent3">
                        <a:lumMod val="20000"/>
                        <a:lumOff val="80000"/>
                      </a:schemeClr>
                    </a:solidFill>
                  </a:tcPr>
                </a:tc>
                <a:tc>
                  <a:txBody>
                    <a:bodyPr/>
                    <a:lstStyle/>
                    <a:p>
                      <a:pPr algn="l">
                        <a:spcAft>
                          <a:spcPts val="0"/>
                        </a:spcAft>
                      </a:pPr>
                      <a:r>
                        <a:rPr lang="en-US" altLang="zh-CN" sz="105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r>
              <a:tr h="158563">
                <a:tc>
                  <a:txBody>
                    <a:bodyPr/>
                    <a:lstStyle/>
                    <a:p>
                      <a:pPr marL="0" algn="l" defTabSz="1219170" rtl="0" eaLnBrk="1" latinLnBrk="0" hangingPunct="1">
                        <a:spcAft>
                          <a:spcPts val="0"/>
                        </a:spcAft>
                      </a:pPr>
                      <a:r>
                        <a:rPr lang="en-US" altLang="zh-CN" sz="1050" kern="1200" dirty="0" smtClean="0">
                          <a:solidFill>
                            <a:schemeClr val="dk1"/>
                          </a:solidFill>
                          <a:effectLst/>
                          <a:latin typeface="Arial" panose="020B0604020202020204" pitchFamily="34" charset="0"/>
                          <a:ea typeface="+mn-ea"/>
                          <a:cs typeface="Arial" panose="020B0604020202020204" pitchFamily="34" charset="0"/>
                        </a:rPr>
                        <a:t>12</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rgbClr val="000000"/>
                          </a:solidFill>
                          <a:effectLst/>
                          <a:latin typeface="Arial" panose="020B0604020202020204" pitchFamily="34" charset="0"/>
                          <a:ea typeface="+mn-ea"/>
                          <a:cs typeface="Arial" panose="020B0604020202020204" pitchFamily="34" charset="0"/>
                        </a:rPr>
                        <a:t>New SID on deterministic communication service assurance</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1050" kern="1200" smtClean="0">
                          <a:solidFill>
                            <a:srgbClr val="000000"/>
                          </a:solidFill>
                          <a:effectLst/>
                          <a:latin typeface="Arial" panose="020B0604020202020204" pitchFamily="34" charset="0"/>
                          <a:ea typeface="+mn-ea"/>
                          <a:cs typeface="Arial" panose="020B0604020202020204" pitchFamily="34" charset="0"/>
                        </a:rPr>
                        <a:t>Huawei</a:t>
                      </a:r>
                      <a:endParaRPr lang="zh-CN" altLang="en-US" sz="105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dirty="0" smtClean="0">
                          <a:latin typeface="Arial" panose="020B0604020202020204" pitchFamily="34" charset="0"/>
                          <a:cs typeface="Arial" panose="020B0604020202020204" pitchFamily="34" charset="0"/>
                        </a:rPr>
                        <a:t>FS_DCSA</a:t>
                      </a:r>
                      <a:endParaRPr lang="zh-CN" altLang="en-US" sz="1050" dirty="0" smtClean="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altLang="zh-CN" sz="105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r>
            </a:tbl>
          </a:graphicData>
        </a:graphic>
      </p:graphicFrame>
      <p:sp>
        <p:nvSpPr>
          <p:cNvPr id="14" name="矩形 13"/>
          <p:cNvSpPr/>
          <p:nvPr/>
        </p:nvSpPr>
        <p:spPr>
          <a:xfrm>
            <a:off x="291321" y="846723"/>
            <a:ext cx="5506805" cy="338554"/>
          </a:xfrm>
          <a:prstGeom prst="rect">
            <a:avLst/>
          </a:prstGeom>
        </p:spPr>
        <p:txBody>
          <a:bodyPr wrap="square">
            <a:spAutoFit/>
          </a:bodyPr>
          <a:lstStyle/>
          <a:p>
            <a:r>
              <a:rPr lang="en-US" altLang="zh-CN" sz="1600" b="1" dirty="0" smtClean="0">
                <a:solidFill>
                  <a:srgbClr val="0000FF"/>
                </a:solidFill>
                <a:latin typeface="+mn-lt"/>
              </a:rPr>
              <a:t>15 Rel-18 WIs/SIs waiting for SA approval</a:t>
            </a:r>
            <a:endParaRPr lang="en-US" altLang="zh-CN" sz="1600" b="1" dirty="0">
              <a:solidFill>
                <a:srgbClr val="0000FF"/>
              </a:solidFill>
              <a:latin typeface="+mn-lt"/>
            </a:endParaRPr>
          </a:p>
        </p:txBody>
      </p:sp>
    </p:spTree>
    <p:extLst>
      <p:ext uri="{BB962C8B-B14F-4D97-AF65-F5344CB8AC3E}">
        <p14:creationId xmlns:p14="http://schemas.microsoft.com/office/powerpoint/2010/main" val="19663973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813248" y="966789"/>
            <a:ext cx="6052751" cy="5101397"/>
          </a:xfrm>
          <a:prstGeom prst="rect">
            <a:avLst/>
          </a:prstGeom>
          <a:solidFill>
            <a:schemeClr val="bg1"/>
          </a:solidFill>
        </p:spPr>
        <p:txBody>
          <a:bodyPr wrap="square">
            <a:spAutoFit/>
          </a:bodyPr>
          <a:lstStyle/>
          <a:p>
            <a:r>
              <a:rPr lang="en-GB" altLang="zh-CN" sz="1050" dirty="0"/>
              <a:t>[SA5#140e], 6.3-MAINT, S5-216246 Rel-17 network slice isolation </a:t>
            </a:r>
            <a:endParaRPr lang="zh-CN" altLang="zh-CN" sz="1050" dirty="0"/>
          </a:p>
          <a:p>
            <a:r>
              <a:rPr lang="en-GB" altLang="zh-CN" sz="1050" dirty="0"/>
              <a:t>[SA5#140e], 6.3-MAINT, S5-216247 network slice protection on N6 interface </a:t>
            </a:r>
            <a:endParaRPr lang="zh-CN" altLang="zh-CN" sz="1050" dirty="0"/>
          </a:p>
          <a:p>
            <a:r>
              <a:rPr lang="en-GB" altLang="zh-CN" sz="1050" dirty="0"/>
              <a:t>[SA5#140e], 6.3-MAINT, S5-216248 network slice specific </a:t>
            </a:r>
            <a:r>
              <a:rPr lang="en-GB" altLang="zh-CN" sz="1050" dirty="0" smtClean="0"/>
              <a:t>authentication</a:t>
            </a:r>
            <a:endParaRPr lang="en-GB" altLang="zh-CN" sz="1050" b="1" dirty="0" smtClean="0"/>
          </a:p>
          <a:p>
            <a:r>
              <a:rPr lang="en-GB" altLang="zh-CN" sz="1050" b="1" dirty="0" smtClean="0"/>
              <a:t>TS </a:t>
            </a:r>
            <a:r>
              <a:rPr lang="en-GB" altLang="zh-CN" sz="1050" b="1" dirty="0"/>
              <a:t>28.622:</a:t>
            </a:r>
            <a:endParaRPr lang="zh-CN" altLang="zh-CN" sz="1050" dirty="0"/>
          </a:p>
          <a:p>
            <a:r>
              <a:rPr lang="en-GB" altLang="zh-CN" sz="1050" dirty="0"/>
              <a:t>[SA5#140e], 6.3-MAINT, GROUP#10(S5-216209/S5-216210) CR TS 28.622 Update the scope to be applicable for SBMA</a:t>
            </a:r>
            <a:endParaRPr lang="zh-CN" altLang="zh-CN" sz="1050" dirty="0"/>
          </a:p>
          <a:p>
            <a:r>
              <a:rPr lang="en-GB" altLang="zh-CN" sz="1050" dirty="0"/>
              <a:t>[SA5#140e], 6.3-MAINT, S5-216287 Rel-16 CR 28.622 Add missing definitions of common data types</a:t>
            </a:r>
            <a:endParaRPr lang="zh-CN" altLang="zh-CN" sz="1050" dirty="0"/>
          </a:p>
          <a:p>
            <a:r>
              <a:rPr lang="en-GB" altLang="zh-CN" sz="1050" dirty="0"/>
              <a:t>[SA5#140e], 6.3-MAINT, S5-216347 Rel-16 CR 28.622 Clarify </a:t>
            </a:r>
            <a:r>
              <a:rPr lang="en-GB" altLang="zh-CN" sz="1050" dirty="0" err="1"/>
              <a:t>behavior</a:t>
            </a:r>
            <a:r>
              <a:rPr lang="en-GB" altLang="zh-CN" sz="1050" dirty="0"/>
              <a:t> of </a:t>
            </a:r>
            <a:r>
              <a:rPr lang="en-GB" altLang="zh-CN" sz="1050" dirty="0" err="1"/>
              <a:t>NtfSubscriptionControl</a:t>
            </a:r>
            <a:endParaRPr lang="zh-CN" altLang="zh-CN" sz="1050" dirty="0"/>
          </a:p>
          <a:p>
            <a:r>
              <a:rPr lang="en-GB" altLang="zh-CN" sz="1050" b="1" dirty="0"/>
              <a:t>TS 28.623:</a:t>
            </a:r>
            <a:endParaRPr lang="zh-CN" altLang="zh-CN" sz="1050" dirty="0"/>
          </a:p>
          <a:p>
            <a:r>
              <a:rPr lang="en-GB" altLang="zh-CN" sz="1050" dirty="0"/>
              <a:t>[SA5#140e], 6.3-MAINT, S5-216037 Add new common types for YANG</a:t>
            </a:r>
            <a:endParaRPr lang="zh-CN" altLang="zh-CN" sz="1050" dirty="0"/>
          </a:p>
          <a:p>
            <a:r>
              <a:rPr lang="en-GB" altLang="zh-CN" sz="1050" b="1" dirty="0"/>
              <a:t>TS 28.658:</a:t>
            </a:r>
            <a:endParaRPr lang="zh-CN" altLang="zh-CN" sz="1050" dirty="0"/>
          </a:p>
          <a:p>
            <a:r>
              <a:rPr lang="en-GB" altLang="zh-CN" sz="1050" dirty="0"/>
              <a:t>[SA5#140e], 6.3-MAINT, GROUP#11(S5-216211/S5-216212) CR TS 28.658 Update EUTRAN NRM to be applicable for SBMA</a:t>
            </a:r>
            <a:endParaRPr lang="zh-CN" altLang="zh-CN" sz="1050" dirty="0"/>
          </a:p>
          <a:p>
            <a:r>
              <a:rPr lang="en-GB" altLang="zh-CN" sz="1050" b="1" dirty="0"/>
              <a:t>TS 28.662:</a:t>
            </a:r>
            <a:endParaRPr lang="zh-CN" altLang="zh-CN" sz="1050" dirty="0"/>
          </a:p>
          <a:p>
            <a:r>
              <a:rPr lang="en-GB" altLang="zh-CN" sz="1050" dirty="0"/>
              <a:t>[SA5#140e], 6.3-MAINT, GROUP#12(S5-216213/S5-216214) Update Generic RAN NRM to be applicable for SBMA</a:t>
            </a:r>
            <a:endParaRPr lang="zh-CN" altLang="zh-CN" sz="1050" dirty="0"/>
          </a:p>
          <a:p>
            <a:r>
              <a:rPr lang="en-GB" altLang="zh-CN" sz="1050" b="1" dirty="0"/>
              <a:t>TS 28.552:</a:t>
            </a:r>
            <a:endParaRPr lang="zh-CN" altLang="zh-CN" sz="1050" dirty="0"/>
          </a:p>
          <a:p>
            <a:r>
              <a:rPr lang="en-GB" altLang="zh-CN" sz="1050" dirty="0"/>
              <a:t>[SA5#140e], 6.3-MAINT, GROUP#13(S5-216307/S5-216310) CR 28.552 Correct definition of Distribution of UL UE throughput in </a:t>
            </a:r>
            <a:r>
              <a:rPr lang="en-GB" altLang="zh-CN" sz="1050" dirty="0" err="1"/>
              <a:t>gNB</a:t>
            </a:r>
            <a:endParaRPr lang="zh-CN" altLang="zh-CN" sz="1050" dirty="0"/>
          </a:p>
          <a:p>
            <a:r>
              <a:rPr lang="en-GB" altLang="zh-CN" sz="1050" dirty="0"/>
              <a:t>[SA5#140e], 6.3-MAINT, S5-216327 Rel-17 CR 28.552 Correct wording and header</a:t>
            </a:r>
            <a:endParaRPr lang="zh-CN" altLang="zh-CN" sz="1050" dirty="0"/>
          </a:p>
          <a:p>
            <a:r>
              <a:rPr lang="en-GB" altLang="zh-CN" sz="1050" b="1" dirty="0"/>
              <a:t>TS 32.160:</a:t>
            </a:r>
            <a:endParaRPr lang="zh-CN" altLang="zh-CN" sz="1050" dirty="0"/>
          </a:p>
          <a:p>
            <a:r>
              <a:rPr lang="en-GB" altLang="zh-CN" sz="1050" dirty="0"/>
              <a:t>[SA5#140e], 6.3-MAINT, S5-216288,Rel-17 CR 28.160 Amend stage 2 NRM specification template </a:t>
            </a:r>
            <a:endParaRPr lang="zh-CN" altLang="zh-CN" sz="1050" dirty="0"/>
          </a:p>
          <a:p>
            <a:r>
              <a:rPr lang="en-GB" altLang="zh-CN" sz="1050" b="1" dirty="0"/>
              <a:t>TS 32.422:</a:t>
            </a:r>
            <a:endParaRPr lang="zh-CN" altLang="zh-CN" sz="1050" dirty="0"/>
          </a:p>
          <a:p>
            <a:r>
              <a:rPr lang="en-GB" altLang="zh-CN" sz="1050" dirty="0"/>
              <a:t>[SA5#140e], 6.3-MAINT, GROUP#14(S5-216331/S5-216333) CR 32.422 Update to include Trace Failure admin messages</a:t>
            </a:r>
            <a:endParaRPr lang="zh-CN" altLang="zh-CN" sz="1050" dirty="0"/>
          </a:p>
          <a:p>
            <a:r>
              <a:rPr lang="en-GB" altLang="zh-CN" sz="1050" dirty="0"/>
              <a:t>[SA5#140e], 6.3-MAINT, GROUP#15(S5-216337/S5-216339) CR 32.422 Correction of IP Address of Trace Collection Entity</a:t>
            </a:r>
            <a:endParaRPr lang="zh-CN" altLang="zh-CN" sz="1050" dirty="0"/>
          </a:p>
          <a:p>
            <a:r>
              <a:rPr lang="en-GB" altLang="zh-CN" sz="1050" b="1" dirty="0"/>
              <a:t>TS 32.421&amp;TS 32.422&amp; TS 32.423&amp; TS28.623</a:t>
            </a:r>
            <a:endParaRPr lang="zh-CN" altLang="zh-CN" sz="1050" dirty="0"/>
          </a:p>
          <a:p>
            <a:r>
              <a:rPr lang="en-GB" altLang="zh-CN" sz="1050" dirty="0"/>
              <a:t>[SA5#140e], 6.3-MAINT, GROUP#16(S5-216100/S5-216101/S5-216102/S5-216103/S5-216104/S5-216105/S5-216106) Introduce missing interfaces of HSS</a:t>
            </a:r>
            <a:endParaRPr lang="en-US" altLang="zh-CN" sz="1050" b="1" dirty="0">
              <a:solidFill>
                <a:prstClr val="black"/>
              </a:solidFill>
            </a:endParaRPr>
          </a:p>
        </p:txBody>
      </p:sp>
      <p:sp>
        <p:nvSpPr>
          <p:cNvPr id="5" name="Title 1"/>
          <p:cNvSpPr txBox="1">
            <a:spLocks/>
          </p:cNvSpPr>
          <p:nvPr/>
        </p:nvSpPr>
        <p:spPr>
          <a:xfrm>
            <a:off x="205572" y="-1047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Rel-16/Rel-17 CRs</a:t>
            </a:r>
            <a:endParaRPr lang="sv-SE" sz="3200" kern="0" dirty="0"/>
          </a:p>
        </p:txBody>
      </p:sp>
      <p:sp>
        <p:nvSpPr>
          <p:cNvPr id="10" name="文本框 9"/>
          <p:cNvSpPr txBox="1"/>
          <p:nvPr/>
        </p:nvSpPr>
        <p:spPr>
          <a:xfrm>
            <a:off x="139921" y="632903"/>
            <a:ext cx="9791870"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sp>
        <p:nvSpPr>
          <p:cNvPr id="6" name="矩形 5"/>
          <p:cNvSpPr/>
          <p:nvPr/>
        </p:nvSpPr>
        <p:spPr>
          <a:xfrm>
            <a:off x="139921" y="966789"/>
            <a:ext cx="5622926" cy="5447645"/>
          </a:xfrm>
          <a:prstGeom prst="rect">
            <a:avLst/>
          </a:prstGeom>
        </p:spPr>
        <p:txBody>
          <a:bodyPr wrap="square">
            <a:spAutoFit/>
          </a:bodyPr>
          <a:lstStyle/>
          <a:p>
            <a:pPr defTabSz="1219170" eaLnBrk="1" fontAlgn="auto" hangingPunct="1">
              <a:spcBef>
                <a:spcPts val="0"/>
              </a:spcBef>
              <a:spcAft>
                <a:spcPts val="0"/>
              </a:spcAft>
              <a:defRPr/>
            </a:pPr>
            <a:r>
              <a:rPr lang="en-US" altLang="zh-CN" sz="1200" b="1" dirty="0" smtClean="0">
                <a:solidFill>
                  <a:prstClr val="black"/>
                </a:solidFill>
                <a:latin typeface="+mj-lt"/>
              </a:rPr>
              <a:t>The following topics are discussed in the meeting.</a:t>
            </a:r>
          </a:p>
          <a:p>
            <a:r>
              <a:rPr lang="en-GB" altLang="zh-CN" sz="1050" b="1"/>
              <a:t>TS 28.310:</a:t>
            </a:r>
            <a:endParaRPr lang="zh-CN" altLang="zh-CN" sz="1050"/>
          </a:p>
          <a:p>
            <a:r>
              <a:rPr lang="en-GB" altLang="zh-CN" sz="1050"/>
              <a:t>[SA5#140e], 6.3-MAINT, GROUP#1(S5-216054/S5-216055) Update energy saving solutions</a:t>
            </a:r>
            <a:endParaRPr lang="zh-CN" altLang="zh-CN" sz="1050"/>
          </a:p>
          <a:p>
            <a:r>
              <a:rPr lang="en-GB" altLang="zh-CN" sz="1050" b="1"/>
              <a:t>TS 28.313:</a:t>
            </a:r>
            <a:endParaRPr lang="zh-CN" altLang="zh-CN" sz="1050"/>
          </a:p>
          <a:p>
            <a:r>
              <a:rPr lang="en-GB" altLang="zh-CN" sz="1050"/>
              <a:t>[SA5#140e], 6.3-MAINT, GROUP#2(S5-216323/S5-216324)  Correct handover trigger</a:t>
            </a:r>
            <a:endParaRPr lang="zh-CN" altLang="zh-CN" sz="1050"/>
          </a:p>
          <a:p>
            <a:r>
              <a:rPr lang="en-GB" altLang="zh-CN" sz="1050" b="1"/>
              <a:t>TS 28.405:</a:t>
            </a:r>
            <a:endParaRPr lang="zh-CN" altLang="zh-CN" sz="1050"/>
          </a:p>
          <a:p>
            <a:r>
              <a:rPr lang="en-GB" altLang="zh-CN" sz="1050"/>
              <a:t>[SA5#140e], 6.3-MAINT, S5-216122 Rel-16 CR TS 28.405 Correct the description of QoE reference and PLMN target </a:t>
            </a:r>
            <a:endParaRPr lang="zh-CN" altLang="zh-CN" sz="1050"/>
          </a:p>
          <a:p>
            <a:r>
              <a:rPr lang="en-GB" altLang="zh-CN" sz="1050" b="1"/>
              <a:t>TS 28.532:</a:t>
            </a:r>
            <a:endParaRPr lang="zh-CN" altLang="zh-CN" sz="1050"/>
          </a:p>
          <a:p>
            <a:r>
              <a:rPr lang="en-GB" altLang="zh-CN" sz="1050"/>
              <a:t>[SA5#140e], 6.3-MAINT, S5-216352 Rel-16 CR 28.532 Correct spelling of notifyAlarmListRebuilt</a:t>
            </a:r>
            <a:endParaRPr lang="zh-CN" altLang="zh-CN" sz="1050"/>
          </a:p>
          <a:p>
            <a:r>
              <a:rPr lang="en-GB" altLang="zh-CN" sz="1050" b="1"/>
              <a:t>TS 28.533:</a:t>
            </a:r>
            <a:endParaRPr lang="zh-CN" altLang="zh-CN" sz="1050"/>
          </a:p>
          <a:p>
            <a:r>
              <a:rPr lang="en-GB" altLang="zh-CN" sz="1050"/>
              <a:t>[SA5#140e], 6.3-MAINT, GROUP#3(S5-216215/S5-216216) CR TS 28.533 Fix editorial issues</a:t>
            </a:r>
            <a:endParaRPr lang="zh-CN" altLang="zh-CN" sz="1050"/>
          </a:p>
          <a:p>
            <a:r>
              <a:rPr lang="en-GB" altLang="zh-CN" sz="1050" b="1"/>
              <a:t>TS 28.535:</a:t>
            </a:r>
            <a:endParaRPr lang="zh-CN" altLang="zh-CN" sz="1050"/>
          </a:p>
          <a:p>
            <a:r>
              <a:rPr lang="en-GB" altLang="zh-CN" sz="1050"/>
              <a:t>[SA5#140e], 6.3-MAINT, GROUP#4(S5-216393/S5-216395)  Clarify business requirement and correct punctuation</a:t>
            </a:r>
            <a:endParaRPr lang="zh-CN" altLang="zh-CN" sz="1050"/>
          </a:p>
          <a:p>
            <a:r>
              <a:rPr lang="en-GB" altLang="zh-CN" sz="1050"/>
              <a:t>[SA5#140e], 6.3-MAINT, GROUP#5(S5-216394/S5-216396)  Clarify communication service in requirement CSA-CON-06</a:t>
            </a:r>
            <a:endParaRPr lang="zh-CN" altLang="zh-CN" sz="1050"/>
          </a:p>
          <a:p>
            <a:r>
              <a:rPr lang="en-GB" altLang="zh-CN" sz="1050" b="1"/>
              <a:t>TS 28.541:</a:t>
            </a:r>
            <a:endParaRPr lang="zh-CN" altLang="zh-CN" sz="1050"/>
          </a:p>
          <a:p>
            <a:r>
              <a:rPr lang="en-GB" altLang="zh-CN" sz="1050"/>
              <a:t>[SA5#140e], 6.3-MAINT, GROUP#6(S5-216207/S5-216208) CR TS 28.541 Correct the wrong reference for TS 32.160</a:t>
            </a:r>
            <a:endParaRPr lang="zh-CN" altLang="zh-CN" sz="1050"/>
          </a:p>
          <a:p>
            <a:r>
              <a:rPr lang="en-GB" altLang="zh-CN" sz="1050"/>
              <a:t>[SA5#140e], 6.3-MAINT, GROUP#7(S5-216244/S5-216245) Fix stage3 definition for plmnId</a:t>
            </a:r>
            <a:endParaRPr lang="zh-CN" altLang="zh-CN" sz="1050"/>
          </a:p>
          <a:p>
            <a:r>
              <a:rPr lang="en-GB" altLang="zh-CN" sz="1050"/>
              <a:t>[SA5#140e], 6.3-MAINT, GROUP#8(S5-216325/S5-216326) Correct maximumDeviationHoTrigger</a:t>
            </a:r>
            <a:endParaRPr lang="zh-CN" altLang="zh-CN" sz="1050"/>
          </a:p>
          <a:p>
            <a:r>
              <a:rPr lang="en-GB" altLang="zh-CN" sz="1050"/>
              <a:t>[SA5#140e], 6.3-MAINT, GROUP#9(S5-216389/S5-216402) Correct spelling of Attribute properties</a:t>
            </a:r>
            <a:endParaRPr lang="zh-CN" altLang="zh-CN" sz="1050"/>
          </a:p>
          <a:p>
            <a:r>
              <a:rPr lang="en-GB" altLang="zh-CN" sz="1050"/>
              <a:t>[SA5#140e], 6.3-MAINT, S5-216039 Rel-17 CR 28.541 Correction of YANG Solution set</a:t>
            </a:r>
            <a:endParaRPr lang="zh-CN" altLang="zh-CN" sz="1050"/>
          </a:p>
          <a:p>
            <a:r>
              <a:rPr lang="en-GB" altLang="zh-CN" sz="1050"/>
              <a:t>[SA5#140e], 6.3-MAINT, S5-216066 Rel-17 CR 28.541 Update 5GC NRM for 5G_DDNMF reference point</a:t>
            </a:r>
            <a:endParaRPr lang="zh-CN" altLang="zh-CN" sz="1050"/>
          </a:p>
          <a:p>
            <a:r>
              <a:rPr lang="en-GB" altLang="zh-CN" sz="1050"/>
              <a:t>[SA5#140e], 6.3-MAINT, S5-216198 Rel-17 CR TS 28.541 Update inclusive language modification for TS </a:t>
            </a:r>
            <a:r>
              <a:rPr lang="en-GB" altLang="zh-CN" sz="1050" smtClean="0"/>
              <a:t>28.541</a:t>
            </a:r>
            <a:endParaRPr lang="zh-CN" altLang="zh-CN" sz="1050"/>
          </a:p>
        </p:txBody>
      </p:sp>
    </p:spTree>
    <p:extLst>
      <p:ext uri="{BB962C8B-B14F-4D97-AF65-F5344CB8AC3E}">
        <p14:creationId xmlns:p14="http://schemas.microsoft.com/office/powerpoint/2010/main" val="19643896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WI MADCOL/ePM_KPI_5G/e_5GMDT/</a:t>
            </a:r>
            <a:r>
              <a:rPr lang="en-US" altLang="zh-CN" sz="3200" kern="0" dirty="0" err="1" smtClean="0"/>
              <a:t>eQoE</a:t>
            </a:r>
            <a:endParaRPr lang="sv-SE" sz="3200" kern="0" dirty="0"/>
          </a:p>
        </p:txBody>
      </p:sp>
      <p:sp>
        <p:nvSpPr>
          <p:cNvPr id="9" name="矩形 8"/>
          <p:cNvSpPr/>
          <p:nvPr/>
        </p:nvSpPr>
        <p:spPr>
          <a:xfrm>
            <a:off x="6275197" y="3547616"/>
            <a:ext cx="5823019" cy="2308324"/>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200" b="1" dirty="0" smtClean="0">
                <a:solidFill>
                  <a:prstClr val="black"/>
                </a:solidFill>
                <a:latin typeface="Calibri" pitchFamily="34" charset="0"/>
                <a:cs typeface="Arial" charset="0"/>
              </a:rPr>
              <a:t>e_5GMDT</a:t>
            </a:r>
            <a:r>
              <a:rPr lang="en-US" altLang="zh-CN" sz="1200" b="1" dirty="0">
                <a:solidFill>
                  <a:prstClr val="black"/>
                </a:solidFill>
                <a:latin typeface="Calibri" pitchFamily="34" charset="0"/>
                <a:cs typeface="Arial" charset="0"/>
              </a:rPr>
              <a:t>: </a:t>
            </a:r>
            <a:r>
              <a:rPr lang="en-US" altLang="zh-CN" sz="1200" dirty="0">
                <a:solidFill>
                  <a:prstClr val="black"/>
                </a:solidFill>
                <a:latin typeface="Calibri" pitchFamily="34" charset="0"/>
                <a:cs typeface="Arial" charset="0"/>
              </a:rPr>
              <a:t>The WI e_5GMDT has made the following contributions during this e-meeting:</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Add </a:t>
            </a:r>
            <a:r>
              <a:rPr lang="en-US" altLang="zh-CN" sz="1200" dirty="0">
                <a:solidFill>
                  <a:prstClr val="black"/>
                </a:solidFill>
                <a:latin typeface="Calibri" pitchFamily="34" charset="0"/>
                <a:cs typeface="Arial" charset="0"/>
              </a:rPr>
              <a:t>requirement for beam level configuration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Add </a:t>
            </a:r>
            <a:r>
              <a:rPr lang="en-US" altLang="zh-CN" sz="1200" dirty="0">
                <a:solidFill>
                  <a:prstClr val="black"/>
                </a:solidFill>
                <a:latin typeface="Calibri" pitchFamily="34" charset="0"/>
                <a:cs typeface="Arial" charset="0"/>
              </a:rPr>
              <a:t>new parameter for beam level configuration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Update </a:t>
            </a:r>
            <a:r>
              <a:rPr lang="en-US" altLang="zh-CN" sz="1200" dirty="0">
                <a:solidFill>
                  <a:prstClr val="black"/>
                </a:solidFill>
                <a:latin typeface="Calibri" pitchFamily="34" charset="0"/>
                <a:cs typeface="Arial" charset="0"/>
              </a:rPr>
              <a:t>to include trace failure admin messages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Correction </a:t>
            </a:r>
            <a:r>
              <a:rPr lang="en-US" altLang="zh-CN" sz="1200" dirty="0">
                <a:solidFill>
                  <a:prstClr val="black"/>
                </a:solidFill>
                <a:latin typeface="Calibri" pitchFamily="34" charset="0"/>
                <a:cs typeface="Arial" charset="0"/>
              </a:rPr>
              <a:t>of IP Address of Trace Collection Entity</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Introduce </a:t>
            </a:r>
            <a:r>
              <a:rPr lang="en-US" altLang="zh-CN" sz="1200" dirty="0">
                <a:solidFill>
                  <a:prstClr val="black"/>
                </a:solidFill>
                <a:latin typeface="Calibri" pitchFamily="34" charset="0"/>
                <a:cs typeface="Arial" charset="0"/>
              </a:rPr>
              <a:t>missing interfaces of HSS</a:t>
            </a:r>
          </a:p>
          <a:p>
            <a:pPr defTabSz="1219170" eaLnBrk="1" fontAlgn="auto" hangingPunct="1">
              <a:spcBef>
                <a:spcPts val="0"/>
              </a:spcBef>
              <a:spcAft>
                <a:spcPts val="0"/>
              </a:spcAft>
              <a:defRPr/>
            </a:pPr>
            <a:endParaRPr lang="en-US" altLang="zh-CN" sz="1200" b="1" dirty="0" smtClean="0">
              <a:solidFill>
                <a:prstClr val="black"/>
              </a:solidFill>
              <a:latin typeface="+mj-lt"/>
              <a:cs typeface="Arial" charset="0"/>
            </a:endParaRPr>
          </a:p>
          <a:p>
            <a:r>
              <a:rPr lang="en-US" altLang="zh-CN" sz="1200" b="1" dirty="0">
                <a:solidFill>
                  <a:prstClr val="black"/>
                </a:solidFill>
                <a:latin typeface="Calibri" pitchFamily="34" charset="0"/>
                <a:cs typeface="Arial" charset="0"/>
              </a:rPr>
              <a:t>ePM_KPI_5G</a:t>
            </a:r>
            <a:r>
              <a:rPr lang="en-US" altLang="zh-CN" sz="1200" b="1" smtClean="0">
                <a:solidFill>
                  <a:prstClr val="black"/>
                </a:solidFill>
                <a:latin typeface="+mj-lt"/>
                <a:cs typeface="Arial" charset="0"/>
              </a:rPr>
              <a:t>: </a:t>
            </a:r>
            <a:r>
              <a:rPr lang="en-US" altLang="zh-CN" sz="1200">
                <a:solidFill>
                  <a:prstClr val="black"/>
                </a:solidFill>
                <a:latin typeface="Calibri" pitchFamily="34" charset="0"/>
                <a:cs typeface="Arial" charset="0"/>
              </a:rPr>
              <a:t>Group agreed the measurements related to:</a:t>
            </a:r>
          </a:p>
          <a:p>
            <a:pPr marL="171450" indent="-171450">
              <a:buFont typeface="Wingdings" panose="05000000000000000000" pitchFamily="2" charset="2"/>
              <a:buChar char="Ø"/>
            </a:pPr>
            <a:r>
              <a:rPr lang="en-US" altLang="zh-CN" sz="1200" smtClean="0">
                <a:solidFill>
                  <a:prstClr val="black"/>
                </a:solidFill>
                <a:latin typeface="Calibri" pitchFamily="34" charset="0"/>
                <a:cs typeface="Arial" charset="0"/>
              </a:rPr>
              <a:t>enhanced </a:t>
            </a:r>
            <a:r>
              <a:rPr lang="en-US" altLang="zh-CN" sz="1200">
                <a:solidFill>
                  <a:prstClr val="black"/>
                </a:solidFill>
                <a:latin typeface="Calibri" pitchFamily="34" charset="0"/>
                <a:cs typeface="Arial" charset="0"/>
              </a:rPr>
              <a:t>MIMO PRB Usage for cell</a:t>
            </a:r>
          </a:p>
          <a:p>
            <a:pPr marL="171450" indent="-171450">
              <a:buFont typeface="Wingdings" panose="05000000000000000000" pitchFamily="2" charset="2"/>
              <a:buChar char="Ø"/>
            </a:pPr>
            <a:r>
              <a:rPr lang="en-US" altLang="zh-CN" sz="1200" smtClean="0">
                <a:solidFill>
                  <a:prstClr val="black"/>
                </a:solidFill>
                <a:latin typeface="Calibri" pitchFamily="34" charset="0"/>
                <a:cs typeface="Arial" charset="0"/>
              </a:rPr>
              <a:t>subscriber </a:t>
            </a:r>
            <a:r>
              <a:rPr lang="en-US" altLang="zh-CN" sz="1200">
                <a:solidFill>
                  <a:prstClr val="black"/>
                </a:solidFill>
                <a:latin typeface="Calibri" pitchFamily="34" charset="0"/>
                <a:cs typeface="Arial" charset="0"/>
              </a:rPr>
              <a:t>data management for UDM</a:t>
            </a:r>
          </a:p>
          <a:p>
            <a:pPr marL="171450" indent="-171450">
              <a:buFont typeface="Wingdings" panose="05000000000000000000" pitchFamily="2" charset="2"/>
              <a:buChar char="Ø"/>
            </a:pPr>
            <a:r>
              <a:rPr lang="en-US" altLang="zh-CN" sz="1200" smtClean="0">
                <a:solidFill>
                  <a:prstClr val="black"/>
                </a:solidFill>
                <a:latin typeface="Calibri" pitchFamily="34" charset="0"/>
                <a:cs typeface="Arial" charset="0"/>
              </a:rPr>
              <a:t>parameter </a:t>
            </a:r>
            <a:r>
              <a:rPr lang="en-US" altLang="zh-CN" sz="1200">
                <a:solidFill>
                  <a:prstClr val="black"/>
                </a:solidFill>
                <a:latin typeface="Calibri" pitchFamily="34" charset="0"/>
                <a:cs typeface="Arial" charset="0"/>
              </a:rPr>
              <a:t>provision for UDM</a:t>
            </a:r>
          </a:p>
          <a:p>
            <a:pPr marL="171450" indent="-171450">
              <a:buFont typeface="Wingdings" panose="05000000000000000000" pitchFamily="2" charset="2"/>
              <a:buChar char="Ø"/>
            </a:pPr>
            <a:r>
              <a:rPr lang="en-US" altLang="zh-CN" sz="1200" smtClean="0">
                <a:solidFill>
                  <a:prstClr val="black"/>
                </a:solidFill>
                <a:latin typeface="Calibri" pitchFamily="34" charset="0"/>
                <a:cs typeface="Arial" charset="0"/>
              </a:rPr>
              <a:t>Handover </a:t>
            </a:r>
            <a:r>
              <a:rPr lang="en-US" altLang="zh-CN" sz="1200">
                <a:solidFill>
                  <a:prstClr val="black"/>
                </a:solidFill>
                <a:latin typeface="Calibri" pitchFamily="34" charset="0"/>
                <a:cs typeface="Arial" charset="0"/>
              </a:rPr>
              <a:t>failures per beam related to MRO for intra-system mobility</a:t>
            </a:r>
            <a:endParaRPr lang="en-US" altLang="zh-CN" sz="1200" dirty="0">
              <a:solidFill>
                <a:prstClr val="black"/>
              </a:solidFill>
              <a:latin typeface="Calibri" pitchFamily="34" charset="0"/>
              <a:cs typeface="Arial" charset="0"/>
            </a:endParaRPr>
          </a:p>
        </p:txBody>
      </p:sp>
      <p:sp>
        <p:nvSpPr>
          <p:cNvPr id="10" name="文本框 9"/>
          <p:cNvSpPr txBox="1"/>
          <p:nvPr/>
        </p:nvSpPr>
        <p:spPr>
          <a:xfrm>
            <a:off x="205572" y="3218902"/>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948817725"/>
              </p:ext>
            </p:extLst>
          </p:nvPr>
        </p:nvGraphicFramePr>
        <p:xfrm>
          <a:off x="205572" y="838103"/>
          <a:ext cx="11681825" cy="2380799"/>
        </p:xfrm>
        <a:graphic>
          <a:graphicData uri="http://schemas.openxmlformats.org/drawingml/2006/table">
            <a:tbl>
              <a:tblPr firstRow="1" bandRow="1">
                <a:tableStyleId>{5C22544A-7EE6-4342-B048-85BDC9FD1C3A}</a:tableStyleId>
              </a:tblPr>
              <a:tblGrid>
                <a:gridCol w="788313"/>
                <a:gridCol w="1949340"/>
                <a:gridCol w="1504950"/>
                <a:gridCol w="2174243"/>
                <a:gridCol w="1007795"/>
                <a:gridCol w="1461649"/>
                <a:gridCol w="771207"/>
                <a:gridCol w="1153299"/>
                <a:gridCol w="871029"/>
              </a:tblGrid>
              <a:tr h="337665">
                <a:tc>
                  <a:txBody>
                    <a:bodyPr/>
                    <a:lstStyle/>
                    <a:p>
                      <a:pPr algn="ctr">
                        <a:spcAft>
                          <a:spcPts val="0"/>
                        </a:spcAft>
                      </a:pPr>
                      <a:r>
                        <a:rPr lang="en-GB" sz="1400" b="1" kern="1200" dirty="0">
                          <a:solidFill>
                            <a:schemeClr val="lt1"/>
                          </a:solidFill>
                          <a:latin typeface="+mn-lt"/>
                          <a:ea typeface="+mn-ea"/>
                          <a:cs typeface="Arial" panose="020B0604020202020204" pitchFamily="34" charset="0"/>
                        </a:rPr>
                        <a:t>WI code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Arial" panose="020B0604020202020204" pitchFamily="34" charset="0"/>
                        </a:rPr>
                        <a:t>WI Title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latin typeface="+mn-lt"/>
                          <a:cs typeface="Arial" panose="020B0604020202020204" pitchFamily="34" charset="0"/>
                        </a:rPr>
                        <a:t>Completion</a:t>
                      </a:r>
                      <a:r>
                        <a:rPr lang="sv-SE" sz="14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mn-lt"/>
                          <a:cs typeface="Arial" panose="020B0604020202020204" pitchFamily="34" charset="0"/>
                        </a:rPr>
                        <a:t>Tdoc</a:t>
                      </a:r>
                      <a:r>
                        <a:rPr lang="en-US" altLang="zh-CN" sz="1400" dirty="0">
                          <a:latin typeface="+mn-lt"/>
                          <a:cs typeface="Arial" panose="020B0604020202020204" pitchFamily="34" charset="0"/>
                        </a:rPr>
                        <a:t> reference</a:t>
                      </a:r>
                      <a:endParaRPr lang="sv-SE" sz="1400" dirty="0">
                        <a:latin typeface="+mn-lt"/>
                        <a:cs typeface="Arial" panose="020B0604020202020204" pitchFamily="34" charset="0"/>
                      </a:endParaRPr>
                    </a:p>
                  </a:txBody>
                  <a:tcPr anchor="ctr">
                    <a:solidFill>
                      <a:srgbClr val="92D050"/>
                    </a:solidFill>
                  </a:tcPr>
                </a:tc>
                <a:tc>
                  <a:txBody>
                    <a:bodyPr/>
                    <a:lstStyle/>
                    <a:p>
                      <a:pPr algn="ctr"/>
                      <a:r>
                        <a:rPr lang="sv-SE" sz="1400" dirty="0">
                          <a:latin typeface="+mn-lt"/>
                          <a:cs typeface="Arial" panose="020B0604020202020204" pitchFamily="34" charset="0"/>
                        </a:rPr>
                        <a:t>Target date</a:t>
                      </a:r>
                    </a:p>
                  </a:txBody>
                  <a:tcPr anchor="ctr">
                    <a:solidFill>
                      <a:srgbClr val="92D050"/>
                    </a:solidFill>
                  </a:tcPr>
                </a:tc>
                <a:tc>
                  <a:txBody>
                    <a:bodyPr/>
                    <a:lstStyle/>
                    <a:p>
                      <a:pPr algn="ctr"/>
                      <a:r>
                        <a:rPr lang="sv-SE" sz="14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latin typeface="+mn-lt"/>
                          <a:cs typeface="Arial" panose="020B0604020202020204" pitchFamily="34" charset="0"/>
                        </a:rPr>
                        <a:t>Related</a:t>
                      </a:r>
                      <a:r>
                        <a:rPr lang="sv-SE" altLang="zh-CN" sz="1400" baseline="0" dirty="0">
                          <a:latin typeface="+mn-lt"/>
                          <a:cs typeface="Arial" panose="020B0604020202020204" pitchFamily="34" charset="0"/>
                        </a:rPr>
                        <a:t> groups</a:t>
                      </a:r>
                      <a:endParaRPr lang="sv-SE" sz="14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Related</a:t>
                      </a:r>
                      <a:r>
                        <a:rPr lang="sv-SE" sz="1400" baseline="0" dirty="0">
                          <a:latin typeface="+mn-lt"/>
                          <a:cs typeface="Arial" panose="020B0604020202020204" pitchFamily="34" charset="0"/>
                        </a:rPr>
                        <a:t> </a:t>
                      </a:r>
                      <a:r>
                        <a:rPr lang="en-US" altLang="zh-CN" sz="1400" dirty="0">
                          <a:latin typeface="+mn-lt"/>
                          <a:cs typeface="Arial" panose="020B0604020202020204" pitchFamily="34" charset="0"/>
                        </a:rPr>
                        <a:t>topic</a:t>
                      </a:r>
                      <a:endParaRPr lang="sv-SE" sz="1400" dirty="0">
                        <a:latin typeface="+mn-lt"/>
                        <a:cs typeface="Arial" panose="020B0604020202020204" pitchFamily="34" charset="0"/>
                      </a:endParaRPr>
                    </a:p>
                  </a:txBody>
                  <a:tcPr anchor="ctr">
                    <a:solidFill>
                      <a:srgbClr val="92D050"/>
                    </a:solidFill>
                  </a:tcPr>
                </a:tc>
              </a:tr>
              <a:tr h="407219">
                <a:tc>
                  <a:txBody>
                    <a:bodyPr/>
                    <a:lstStyle/>
                    <a:p>
                      <a:pPr algn="ctr">
                        <a:spcAft>
                          <a:spcPts val="0"/>
                        </a:spcAft>
                      </a:pPr>
                      <a:r>
                        <a:rPr lang="en-GB" sz="1200" b="1" dirty="0">
                          <a:solidFill>
                            <a:schemeClr val="tx1"/>
                          </a:solidFill>
                          <a:effectLst/>
                          <a:latin typeface="+mn-lt"/>
                          <a:ea typeface="宋体" panose="02010600030101010101" pitchFamily="2" charset="-122"/>
                          <a:cs typeface="Arial" panose="020B0604020202020204" pitchFamily="34" charset="0"/>
                        </a:rPr>
                        <a:t>MADCOL</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mn-lt"/>
                          <a:ea typeface="宋体" panose="02010600030101010101" pitchFamily="2" charset="-122"/>
                          <a:cs typeface="Arial" panose="020B0604020202020204" pitchFamily="34" charset="0"/>
                        </a:rPr>
                        <a:t>Management data collection control and discovery</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smtClean="0">
                          <a:solidFill>
                            <a:schemeClr val="tx1"/>
                          </a:solidFill>
                          <a:effectLst/>
                          <a:latin typeface="+mn-lt"/>
                          <a:ea typeface="+mn-ea"/>
                          <a:cs typeface="Arial" panose="020B0604020202020204" pitchFamily="34" charset="0"/>
                        </a:rPr>
                        <a:t>35</a:t>
                      </a:r>
                      <a:r>
                        <a:rPr lang="en-US" altLang="zh-CN" sz="1100" b="0" kern="1200" dirty="0" smtClean="0">
                          <a:solidFill>
                            <a:schemeClr val="tx1"/>
                          </a:solidFill>
                          <a:effectLst/>
                          <a:latin typeface="+mn-lt"/>
                          <a:ea typeface="+mn-ea"/>
                          <a:cs typeface="Arial" panose="020B0604020202020204" pitchFamily="34" charset="0"/>
                        </a:rPr>
                        <a:t>%-&gt;</a:t>
                      </a:r>
                      <a:r>
                        <a:rPr lang="en-US" altLang="zh-CN" sz="1100" b="0" kern="1200" smtClean="0">
                          <a:solidFill>
                            <a:schemeClr val="tx1"/>
                          </a:solidFill>
                          <a:effectLst/>
                          <a:latin typeface="+mn-lt"/>
                          <a:ea typeface="+mn-ea"/>
                          <a:cs typeface="Arial" panose="020B0604020202020204" pitchFamily="34" charset="0"/>
                        </a:rPr>
                        <a:t>40%-&gt;40%</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mn-lt"/>
                          <a:ea typeface="+mn-ea"/>
                          <a:cs typeface="Arial" panose="020B0604020202020204" pitchFamily="34" charset="0"/>
                        </a:rPr>
                        <a:t>TS28.533/28.532/28.622/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mn-lt"/>
                          <a:ea typeface="+mn-ea"/>
                          <a:cs typeface="Arial" panose="020B0604020202020204" pitchFamily="34" charset="0"/>
                        </a:rPr>
                        <a:t>28.623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mn-lt"/>
                          <a:ea typeface="+mn-ea"/>
                          <a:cs typeface="Arial" panose="020B0604020202020204" pitchFamily="34" charset="0"/>
                        </a:rPr>
                        <a:t>SP-200465</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dk1"/>
                          </a:solidFill>
                          <a:effectLst/>
                          <a:latin typeface="+mn-lt"/>
                          <a:ea typeface="+mn-ea"/>
                          <a:cs typeface="Arial" panose="020B0604020202020204" pitchFamily="34" charset="0"/>
                        </a:rPr>
                        <a:t>SA#95 (Mar. 2022)</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smtClean="0">
                          <a:solidFill>
                            <a:schemeClr val="dk1"/>
                          </a:solidFill>
                          <a:effectLst/>
                          <a:latin typeface="+mn-lt"/>
                          <a:ea typeface="+mn-ea"/>
                          <a:cs typeface="Arial" panose="020B0604020202020204" pitchFamily="34" charset="0"/>
                        </a:rPr>
                        <a:t>Nokia</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smtClean="0">
                          <a:solidFill>
                            <a:schemeClr val="tx1"/>
                          </a:solidFill>
                          <a:effectLst/>
                          <a:latin typeface="+mn-lt"/>
                          <a:ea typeface="+mn-ea"/>
                          <a:cs typeface="Arial" panose="020B0604020202020204" pitchFamily="34" charset="0"/>
                        </a:rPr>
                        <a:t>SA2/RAN2/RAN3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507442">
                <a:tc>
                  <a:txBody>
                    <a:bodyPr/>
                    <a:lstStyle/>
                    <a:p>
                      <a:pPr algn="ctr">
                        <a:spcAft>
                          <a:spcPts val="0"/>
                        </a:spcAft>
                      </a:pPr>
                      <a:r>
                        <a:rPr lang="en-GB" sz="1200" b="1" dirty="0">
                          <a:solidFill>
                            <a:schemeClr val="tx1"/>
                          </a:solidFill>
                          <a:effectLst/>
                          <a:latin typeface="+mn-lt"/>
                          <a:ea typeface="宋体" panose="02010600030101010101" pitchFamily="2" charset="-122"/>
                          <a:cs typeface="Arial" panose="020B0604020202020204" pitchFamily="34" charset="0"/>
                        </a:rPr>
                        <a:t>ePM_KPI_5G</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a:solidFill>
                            <a:srgbClr val="000000"/>
                          </a:solidFill>
                          <a:effectLst/>
                          <a:latin typeface="+mn-lt"/>
                          <a:ea typeface="宋体" panose="02010600030101010101" pitchFamily="2" charset="-122"/>
                          <a:cs typeface="Arial" panose="020B0604020202020204" pitchFamily="34" charset="0"/>
                        </a:rPr>
                        <a:t>Enhancements of 5G performance measurements and KPIs</a:t>
                      </a:r>
                      <a:endParaRPr lang="zh-CN" sz="120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effectLst/>
                          <a:latin typeface="+mn-lt"/>
                          <a:ea typeface="+mn-ea"/>
                          <a:cs typeface="Arial" panose="020B0604020202020204" pitchFamily="34" charset="0"/>
                        </a:rPr>
                        <a:t>50%-&gt;60%-&gt;</a:t>
                      </a:r>
                      <a:r>
                        <a:rPr lang="en-US" altLang="zh-CN" sz="1100" b="0" kern="1200" smtClean="0">
                          <a:solidFill>
                            <a:schemeClr val="tx1"/>
                          </a:solidFill>
                          <a:effectLst/>
                          <a:latin typeface="+mn-lt"/>
                          <a:ea typeface="+mn-ea"/>
                          <a:cs typeface="Arial" panose="020B0604020202020204" pitchFamily="34" charset="0"/>
                        </a:rPr>
                        <a:t>70%-&gt;80%</a:t>
                      </a:r>
                      <a:endParaRPr lang="sv-SE" altLang="zh-CN" sz="1100" b="0" kern="1200" dirty="0" smtClean="0">
                        <a:solidFill>
                          <a:schemeClr val="tx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10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mn-ea"/>
                          <a:cs typeface="Arial" panose="020B0604020202020204" pitchFamily="34" charset="0"/>
                        </a:rPr>
                        <a:t>TS28.552/32.425/28.554/32.426/32.450/32.451/32.455</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mn-ea"/>
                          <a:cs typeface="Arial" panose="020B0604020202020204" pitchFamily="34" charset="0"/>
                        </a:rPr>
                        <a:t>SP-200462</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dk1"/>
                          </a:solidFill>
                          <a:effectLst/>
                          <a:latin typeface="+mn-lt"/>
                          <a:ea typeface="+mn-ea"/>
                          <a:cs typeface="Arial" panose="020B0604020202020204" pitchFamily="34" charset="0"/>
                        </a:rPr>
                        <a:t>SA#95 (Mar. 2022)</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smtClean="0">
                          <a:solidFill>
                            <a:schemeClr val="dk1"/>
                          </a:solidFill>
                          <a:effectLst/>
                          <a:latin typeface="+mn-lt"/>
                          <a:ea typeface="+mn-ea"/>
                          <a:cs typeface="Arial" panose="020B0604020202020204" pitchFamily="34" charset="0"/>
                        </a:rPr>
                        <a:t>Intel</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smtClean="0">
                          <a:solidFill>
                            <a:schemeClr val="tx1"/>
                          </a:solidFill>
                          <a:effectLst/>
                          <a:latin typeface="+mn-lt"/>
                          <a:ea typeface="+mn-ea"/>
                          <a:cs typeface="Arial" panose="020B0604020202020204" pitchFamily="34" charset="0"/>
                        </a:rPr>
                        <a:t>SA2/RAN2/RAN3</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251976">
                <a:tc>
                  <a:txBody>
                    <a:bodyPr/>
                    <a:lstStyle/>
                    <a:p>
                      <a:pPr algn="ctr">
                        <a:spcAft>
                          <a:spcPts val="0"/>
                        </a:spcAft>
                      </a:pPr>
                      <a:r>
                        <a:rPr lang="en-GB" sz="1200" b="1" dirty="0">
                          <a:solidFill>
                            <a:schemeClr val="tx1"/>
                          </a:solidFill>
                          <a:effectLst/>
                          <a:latin typeface="+mn-lt"/>
                          <a:ea typeface="宋体" panose="02010600030101010101" pitchFamily="2" charset="-122"/>
                          <a:cs typeface="Arial" panose="020B0604020202020204" pitchFamily="34" charset="0"/>
                        </a:rPr>
                        <a:t>e_5GMDT</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mn-lt"/>
                          <a:ea typeface="宋体" panose="02010600030101010101" pitchFamily="2" charset="-122"/>
                          <a:cs typeface="Arial" panose="020B0604020202020204" pitchFamily="34" charset="0"/>
                        </a:rPr>
                        <a:t>Management of MDT enhancement in 5G</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100" b="0" kern="1200" smtClean="0">
                          <a:solidFill>
                            <a:schemeClr val="tx1"/>
                          </a:solidFill>
                          <a:effectLst/>
                          <a:latin typeface="+mn-lt"/>
                          <a:ea typeface="+mn-ea"/>
                          <a:cs typeface="Arial" panose="020B0604020202020204" pitchFamily="34" charset="0"/>
                        </a:rPr>
                        <a:t>85</a:t>
                      </a:r>
                      <a:r>
                        <a:rPr lang="en-US" altLang="zh-CN" sz="1100" b="0" kern="1200" dirty="0" smtClean="0">
                          <a:solidFill>
                            <a:schemeClr val="tx1"/>
                          </a:solidFill>
                          <a:effectLst/>
                          <a:latin typeface="+mn-lt"/>
                          <a:ea typeface="+mn-ea"/>
                          <a:cs typeface="Arial" panose="020B0604020202020204" pitchFamily="34" charset="0"/>
                        </a:rPr>
                        <a:t>%-&gt;</a:t>
                      </a:r>
                      <a:r>
                        <a:rPr lang="en-US" altLang="zh-CN" sz="1100" b="0" kern="1200" smtClean="0">
                          <a:solidFill>
                            <a:schemeClr val="tx1"/>
                          </a:solidFill>
                          <a:effectLst/>
                          <a:latin typeface="+mn-lt"/>
                          <a:ea typeface="+mn-ea"/>
                          <a:cs typeface="Arial" panose="020B0604020202020204" pitchFamily="34" charset="0"/>
                        </a:rPr>
                        <a:t>88%-&gt;95%</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smtClean="0">
                          <a:solidFill>
                            <a:schemeClr val="dk1"/>
                          </a:solidFill>
                          <a:effectLst/>
                          <a:latin typeface="+mn-lt"/>
                          <a:ea typeface="SimSun" panose="02010600030101010101" pitchFamily="2" charset="-122"/>
                          <a:cs typeface="Arial" panose="020B0604020202020204" pitchFamily="34" charset="0"/>
                        </a:rPr>
                        <a:t>TS32.421/32.422/32.423/28.622/28.623/28.523</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SimSun" panose="02010600030101010101" pitchFamily="2" charset="-122"/>
                          <a:cs typeface="Arial" panose="020B0604020202020204" pitchFamily="34" charset="0"/>
                        </a:rPr>
                        <a:t>SP-200191</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mn-lt"/>
                          <a:ea typeface="+mn-ea"/>
                          <a:cs typeface="Arial" panose="020B0604020202020204" pitchFamily="34" charset="0"/>
                        </a:rPr>
                        <a:t>SA#94 (Dec. </a:t>
                      </a:r>
                      <a:r>
                        <a:rPr lang="en-GB" altLang="zh-CN" sz="1100" b="0" kern="1200" smtClean="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smtClean="0">
                          <a:solidFill>
                            <a:schemeClr val="tx1"/>
                          </a:solidFill>
                          <a:effectLst/>
                          <a:latin typeface="+mn-lt"/>
                          <a:ea typeface="+mn-ea"/>
                          <a:cs typeface="Arial" panose="020B0604020202020204" pitchFamily="34" charset="0"/>
                        </a:rPr>
                        <a:t>-&gt;SA#95 (Mar. 2022)</a:t>
                      </a:r>
                      <a:endParaRPr lang="en-GB" altLang="zh-CN" sz="1100" b="0" kern="1200" dirty="0" smtClean="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smtClean="0">
                          <a:solidFill>
                            <a:schemeClr val="dk1"/>
                          </a:solidFill>
                          <a:effectLst/>
                          <a:latin typeface="+mn-lt"/>
                          <a:ea typeface="SimSun" panose="02010600030101010101" pitchFamily="2" charset="-122"/>
                          <a:cs typeface="Arial" panose="020B0604020202020204" pitchFamily="34" charset="0"/>
                        </a:rPr>
                        <a:t>Ericsson</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smtClean="0">
                          <a:solidFill>
                            <a:schemeClr val="tx1"/>
                          </a:solidFill>
                          <a:effectLst/>
                          <a:latin typeface="+mn-lt"/>
                          <a:ea typeface="+mn-ea"/>
                          <a:cs typeface="Arial" panose="020B0604020202020204" pitchFamily="34" charset="0"/>
                        </a:rPr>
                        <a:t>SA2/RAN2/RAN3</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51976">
                <a:tc>
                  <a:txBody>
                    <a:bodyPr/>
                    <a:lstStyle/>
                    <a:p>
                      <a:pPr algn="ctr">
                        <a:spcAft>
                          <a:spcPts val="0"/>
                        </a:spcAft>
                      </a:pPr>
                      <a:r>
                        <a:rPr lang="en-GB" sz="1200" b="1" dirty="0" err="1">
                          <a:solidFill>
                            <a:schemeClr val="tx1"/>
                          </a:solidFill>
                          <a:effectLst/>
                          <a:latin typeface="+mn-lt"/>
                          <a:ea typeface="宋体" panose="02010600030101010101" pitchFamily="2" charset="-122"/>
                          <a:cs typeface="Arial" panose="020B0604020202020204" pitchFamily="34" charset="0"/>
                        </a:rPr>
                        <a:t>eQoE</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mn-lt"/>
                          <a:ea typeface="宋体" panose="02010600030101010101" pitchFamily="2" charset="-122"/>
                          <a:cs typeface="Arial" panose="020B0604020202020204" pitchFamily="34" charset="0"/>
                        </a:rPr>
                        <a:t>Enhancement of QoE Measurement Collection</a:t>
                      </a:r>
                      <a:endParaRPr lang="zh-CN" sz="120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effectLst/>
                          <a:latin typeface="+mn-lt"/>
                          <a:ea typeface="+mn-ea"/>
                          <a:cs typeface="Arial" panose="020B0604020202020204" pitchFamily="34" charset="0"/>
                        </a:rPr>
                        <a:t>15%-&gt;20%-&gt;</a:t>
                      </a:r>
                      <a:r>
                        <a:rPr lang="en-US" altLang="zh-CN" sz="1100" b="0" kern="1200" smtClean="0">
                          <a:solidFill>
                            <a:schemeClr val="tx1"/>
                          </a:solidFill>
                          <a:effectLst/>
                          <a:latin typeface="+mn-lt"/>
                          <a:ea typeface="+mn-ea"/>
                          <a:cs typeface="Arial" panose="020B0604020202020204" pitchFamily="34" charset="0"/>
                        </a:rPr>
                        <a:t>40%-&gt;60%</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smtClean="0">
                          <a:solidFill>
                            <a:schemeClr val="dk1"/>
                          </a:solidFill>
                          <a:effectLst/>
                          <a:latin typeface="+mn-lt"/>
                          <a:ea typeface="+mn-ea"/>
                          <a:cs typeface="Arial" panose="020B0604020202020204" pitchFamily="34" charset="0"/>
                        </a:rPr>
                        <a:t>TS28.307/28.308/28.309/28.404/28.405/28.406/28.622/28.623/28.533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mn-lt"/>
                          <a:ea typeface="+mn-ea"/>
                          <a:cs typeface="Arial" panose="020B0604020202020204" pitchFamily="34" charset="0"/>
                        </a:rPr>
                        <a:t>SP-200193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baseline="0" dirty="0" smtClean="0">
                          <a:solidFill>
                            <a:schemeClr val="dk1"/>
                          </a:solidFill>
                          <a:effectLst/>
                          <a:latin typeface="+mn-lt"/>
                          <a:ea typeface="+mn-ea"/>
                          <a:cs typeface="Arial" panose="020B0604020202020204" pitchFamily="34" charset="0"/>
                        </a:rPr>
                        <a:t>SA#95 (Mar. 2022)</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smtClean="0">
                          <a:solidFill>
                            <a:schemeClr val="dk1"/>
                          </a:solidFill>
                          <a:effectLst/>
                          <a:latin typeface="+mn-lt"/>
                          <a:ea typeface="+mn-ea"/>
                          <a:cs typeface="Arial" panose="020B0604020202020204" pitchFamily="34" charset="0"/>
                        </a:rPr>
                        <a:t>Ericsson</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mn-lt"/>
                          <a:ea typeface="+mn-ea"/>
                          <a:cs typeface="Arial" panose="020B0604020202020204" pitchFamily="34" charset="0"/>
                        </a:rPr>
                        <a:t>RAN2/RAN3/SA4</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6" name="矩形 5"/>
          <p:cNvSpPr/>
          <p:nvPr/>
        </p:nvSpPr>
        <p:spPr>
          <a:xfrm>
            <a:off x="110534" y="3547616"/>
            <a:ext cx="6054131" cy="1384995"/>
          </a:xfrm>
          <a:prstGeom prst="rect">
            <a:avLst/>
          </a:prstGeom>
        </p:spPr>
        <p:txBody>
          <a:bodyPr wrap="square">
            <a:spAutoFit/>
          </a:bodyPr>
          <a:lstStyle/>
          <a:p>
            <a:r>
              <a:rPr lang="en-US" altLang="zh-CN" sz="1200" b="1" dirty="0" smtClean="0">
                <a:latin typeface="Calibri" pitchFamily="34" charset="0"/>
                <a:cs typeface="Arial" charset="0"/>
              </a:rPr>
              <a:t>MADCOL</a:t>
            </a:r>
            <a:r>
              <a:rPr lang="en-US" altLang="zh-CN" sz="1200" b="1" dirty="0">
                <a:latin typeface="Calibri" pitchFamily="34" charset="0"/>
                <a:cs typeface="Arial" charset="0"/>
              </a:rPr>
              <a:t>:</a:t>
            </a:r>
            <a:r>
              <a:rPr lang="en-US" altLang="zh-CN" sz="1200" dirty="0">
                <a:latin typeface="Calibri" pitchFamily="34" charset="0"/>
                <a:cs typeface="Arial" charset="0"/>
              </a:rPr>
              <a:t> </a:t>
            </a:r>
            <a:endParaRPr lang="en-US" altLang="zh-CN" sz="1200" dirty="0" smtClean="0">
              <a:latin typeface="Calibri" pitchFamily="34" charset="0"/>
              <a:cs typeface="Arial" charset="0"/>
            </a:endParaRPr>
          </a:p>
          <a:p>
            <a:r>
              <a:rPr lang="en-US" altLang="zh-CN" sz="1200" dirty="0" smtClean="0">
                <a:latin typeface="Calibri" pitchFamily="34" charset="0"/>
                <a:cs typeface="Arial" charset="0"/>
              </a:rPr>
              <a:t>Discussions </a:t>
            </a:r>
            <a:r>
              <a:rPr lang="en-US" altLang="zh-CN" sz="1200" dirty="0">
                <a:latin typeface="Calibri" pitchFamily="34" charset="0"/>
                <a:cs typeface="Arial" charset="0"/>
              </a:rPr>
              <a:t>on the controversial topics continued. No agreements we made</a:t>
            </a:r>
            <a:r>
              <a:rPr lang="en-US" altLang="zh-CN" sz="1200" dirty="0" smtClean="0">
                <a:latin typeface="Calibri" pitchFamily="34" charset="0"/>
                <a:cs typeface="Arial" charset="0"/>
              </a:rPr>
              <a:t>.</a:t>
            </a:r>
          </a:p>
          <a:p>
            <a:endParaRPr lang="en-US" altLang="zh-CN" sz="1200" b="1" dirty="0" smtClean="0">
              <a:solidFill>
                <a:prstClr val="black"/>
              </a:solidFill>
              <a:latin typeface="Calibri" pitchFamily="34" charset="0"/>
              <a:cs typeface="Arial" charset="0"/>
            </a:endParaRPr>
          </a:p>
          <a:p>
            <a:r>
              <a:rPr lang="en-US" altLang="zh-CN" sz="1200" b="1" err="1" smtClean="0">
                <a:solidFill>
                  <a:prstClr val="black"/>
                </a:solidFill>
                <a:latin typeface="Calibri" pitchFamily="34" charset="0"/>
                <a:cs typeface="Arial" charset="0"/>
              </a:rPr>
              <a:t>eQoE</a:t>
            </a:r>
            <a:r>
              <a:rPr lang="en-US" altLang="zh-CN" sz="1200" b="1">
                <a:solidFill>
                  <a:prstClr val="black"/>
                </a:solidFill>
                <a:latin typeface="Calibri" pitchFamily="34" charset="0"/>
                <a:cs typeface="Arial" charset="0"/>
              </a:rPr>
              <a:t>: The following </a:t>
            </a:r>
            <a:r>
              <a:rPr lang="en-US" altLang="zh-CN" sz="1200" b="1" smtClean="0">
                <a:solidFill>
                  <a:prstClr val="black"/>
                </a:solidFill>
                <a:latin typeface="Calibri" pitchFamily="34" charset="0"/>
                <a:cs typeface="Arial" charset="0"/>
              </a:rPr>
              <a:t>topics are discussed </a:t>
            </a:r>
            <a:r>
              <a:rPr lang="en-US" altLang="zh-CN" sz="1200" b="1">
                <a:solidFill>
                  <a:prstClr val="black"/>
                </a:solidFill>
                <a:latin typeface="Calibri" pitchFamily="34" charset="0"/>
                <a:cs typeface="Arial" charset="0"/>
              </a:rPr>
              <a:t>and agreed</a:t>
            </a:r>
            <a:endParaRPr lang="en-US" altLang="zh-CN" sz="1200" smtClean="0">
              <a:latin typeface="+mn-lt"/>
            </a:endParaRPr>
          </a:p>
          <a:p>
            <a:pPr marL="171450" indent="-171450">
              <a:buFont typeface="Wingdings" panose="05000000000000000000" pitchFamily="2" charset="2"/>
              <a:buChar char="Ø"/>
            </a:pPr>
            <a:r>
              <a:rPr lang="en-US" altLang="zh-CN" sz="1200">
                <a:latin typeface="+mn-lt"/>
              </a:rPr>
              <a:t>Adding Signalling Based Activation for UTRAN and LTE.</a:t>
            </a:r>
          </a:p>
          <a:p>
            <a:pPr marL="171450" indent="-171450">
              <a:buFont typeface="Wingdings" panose="05000000000000000000" pitchFamily="2" charset="2"/>
              <a:buChar char="Ø"/>
            </a:pPr>
            <a:r>
              <a:rPr lang="en-US" altLang="zh-CN" sz="1200">
                <a:latin typeface="+mn-lt"/>
              </a:rPr>
              <a:t>Adding Management Based Activation and Temporary stop and restart during RAN overload in NR.</a:t>
            </a:r>
            <a:endParaRPr lang="en-US" altLang="zh-CN" sz="1200" dirty="0">
              <a:latin typeface="+mn-lt"/>
            </a:endParaRPr>
          </a:p>
        </p:txBody>
      </p:sp>
    </p:spTree>
    <p:extLst>
      <p:ext uri="{BB962C8B-B14F-4D97-AF65-F5344CB8AC3E}">
        <p14:creationId xmlns:p14="http://schemas.microsoft.com/office/powerpoint/2010/main" val="8249706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a:t>
            </a:r>
            <a:r>
              <a:rPr lang="en-US" altLang="zh-CN" sz="3200" kern="0" dirty="0" err="1" smtClean="0"/>
              <a:t>adNRM</a:t>
            </a:r>
            <a:r>
              <a:rPr lang="en-US" altLang="zh-CN" sz="3200" kern="0" dirty="0" smtClean="0"/>
              <a:t>/MANS/FIMA/ECM/NSA_SBMA</a:t>
            </a:r>
            <a:endParaRPr lang="sv-SE" sz="3200" kern="0" dirty="0"/>
          </a:p>
        </p:txBody>
      </p:sp>
      <p:sp>
        <p:nvSpPr>
          <p:cNvPr id="9" name="矩形 8"/>
          <p:cNvSpPr/>
          <p:nvPr/>
        </p:nvSpPr>
        <p:spPr>
          <a:xfrm>
            <a:off x="205572" y="3685207"/>
            <a:ext cx="5663600" cy="2123658"/>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200" b="1" dirty="0" err="1" smtClean="0">
                <a:latin typeface="+mj-lt"/>
                <a:cs typeface="Arial" charset="0"/>
              </a:rPr>
              <a:t>adNRM</a:t>
            </a:r>
            <a:r>
              <a:rPr lang="en-US" altLang="zh-CN" sz="1200" b="1" dirty="0" smtClean="0">
                <a:latin typeface="+mj-lt"/>
                <a:cs typeface="Arial" charset="0"/>
              </a:rPr>
              <a:t>: </a:t>
            </a:r>
            <a:r>
              <a:rPr lang="en-US" altLang="zh-CN" sz="1200" dirty="0" smtClean="0">
                <a:latin typeface="+mj-lt"/>
                <a:cs typeface="Arial" charset="0"/>
              </a:rPr>
              <a:t>several </a:t>
            </a:r>
            <a:r>
              <a:rPr lang="en-US" altLang="zh-CN" sz="1200" dirty="0">
                <a:latin typeface="+mj-lt"/>
                <a:cs typeface="Arial" charset="0"/>
              </a:rPr>
              <a:t>CRs for NR, 5GC and IMS NRM enhancement were agreed. A few CRs related to association between </a:t>
            </a:r>
            <a:r>
              <a:rPr lang="en-US" altLang="zh-CN" sz="1200" dirty="0" err="1">
                <a:latin typeface="+mj-lt"/>
                <a:cs typeface="Arial" charset="0"/>
              </a:rPr>
              <a:t>NRCellDU</a:t>
            </a:r>
            <a:r>
              <a:rPr lang="en-US" altLang="zh-CN" sz="1200" dirty="0">
                <a:latin typeface="+mj-lt"/>
                <a:cs typeface="Arial" charset="0"/>
              </a:rPr>
              <a:t> and Beam, IMS mapping to YANG/YAML, IMA N70/71 stage3 and condition information for threshold monitoring were discussed but were noted or Not pursued. </a:t>
            </a:r>
            <a:endParaRPr lang="en-US" altLang="zh-CN" sz="1200" dirty="0" smtClean="0">
              <a:latin typeface="+mj-lt"/>
              <a:cs typeface="Arial" charset="0"/>
            </a:endParaRPr>
          </a:p>
          <a:p>
            <a:pPr lvl="0" defTabSz="1219170" eaLnBrk="1" fontAlgn="auto" hangingPunct="1">
              <a:spcBef>
                <a:spcPts val="0"/>
              </a:spcBef>
              <a:spcAft>
                <a:spcPts val="0"/>
              </a:spcAft>
              <a:defRPr/>
            </a:pPr>
            <a:endParaRPr lang="en-US" altLang="zh-CN" sz="1200" dirty="0" smtClean="0">
              <a:latin typeface="+mj-lt"/>
              <a:cs typeface="Arial" charset="0"/>
            </a:endParaRPr>
          </a:p>
          <a:p>
            <a:pPr lvl="0" defTabSz="1219170" eaLnBrk="1" fontAlgn="auto" hangingPunct="1">
              <a:spcBef>
                <a:spcPts val="0"/>
              </a:spcBef>
              <a:spcAft>
                <a:spcPts val="0"/>
              </a:spcAft>
              <a:defRPr/>
            </a:pPr>
            <a:r>
              <a:rPr lang="en-US" altLang="zh-CN" sz="1200" b="1" dirty="0" smtClean="0">
                <a:latin typeface="+mj-lt"/>
                <a:cs typeface="Arial" charset="0"/>
              </a:rPr>
              <a:t>FIMA</a:t>
            </a:r>
            <a:r>
              <a:rPr lang="en-US" altLang="zh-CN" sz="1200" b="1" dirty="0">
                <a:latin typeface="+mj-lt"/>
                <a:cs typeface="Arial" charset="0"/>
              </a:rPr>
              <a:t>: </a:t>
            </a:r>
            <a:r>
              <a:rPr lang="en-US" altLang="zh-CN" sz="1200" dirty="0">
                <a:latin typeface="+mj-lt"/>
                <a:cs typeface="Arial" charset="0"/>
              </a:rPr>
              <a:t>The file retrieval NRM fragment was almost finalized. Good progress was made for the file download NRM fragment.</a:t>
            </a:r>
            <a:endParaRPr lang="en-US" altLang="zh-CN" sz="1200" dirty="0" smtClean="0">
              <a:latin typeface="+mj-lt"/>
              <a:cs typeface="Arial" charset="0"/>
            </a:endParaRPr>
          </a:p>
          <a:p>
            <a:pPr lvl="0" defTabSz="1219170" eaLnBrk="1" fontAlgn="auto" hangingPunct="1">
              <a:spcBef>
                <a:spcPts val="0"/>
              </a:spcBef>
              <a:spcAft>
                <a:spcPts val="0"/>
              </a:spcAft>
              <a:defRPr/>
            </a:pPr>
            <a:endParaRPr lang="en-US" altLang="zh-CN" sz="1200" dirty="0">
              <a:latin typeface="+mj-lt"/>
              <a:cs typeface="Arial" charset="0"/>
            </a:endParaRPr>
          </a:p>
          <a:p>
            <a:pPr lvl="0" defTabSz="1219170" eaLnBrk="1" fontAlgn="auto" hangingPunct="1">
              <a:spcBef>
                <a:spcPts val="0"/>
              </a:spcBef>
              <a:spcAft>
                <a:spcPts val="0"/>
              </a:spcAft>
              <a:defRPr/>
            </a:pPr>
            <a:r>
              <a:rPr lang="en-US" altLang="zh-CN" sz="1200" b="1" dirty="0">
                <a:solidFill>
                  <a:prstClr val="black"/>
                </a:solidFill>
                <a:latin typeface="Calibri"/>
                <a:cs typeface="Arial" charset="0"/>
              </a:rPr>
              <a:t>MANS: </a:t>
            </a:r>
            <a:r>
              <a:rPr lang="en-US" altLang="zh-CN" sz="1200" dirty="0">
                <a:solidFill>
                  <a:prstClr val="black"/>
                </a:solidFill>
                <a:latin typeface="Calibri"/>
                <a:cs typeface="Arial" charset="0"/>
              </a:rPr>
              <a:t>the following topic is discussed and agreed:</a:t>
            </a:r>
            <a:r>
              <a:rPr lang="en-US" altLang="zh-CN" sz="1200" dirty="0" smtClean="0">
                <a:solidFill>
                  <a:prstClr val="black"/>
                </a:solidFill>
                <a:latin typeface="Calibri"/>
              </a:rPr>
              <a:t>Rel-17 </a:t>
            </a:r>
            <a:r>
              <a:rPr lang="en-US" altLang="zh-CN" sz="1200" dirty="0">
                <a:solidFill>
                  <a:prstClr val="black"/>
                </a:solidFill>
                <a:latin typeface="Calibri"/>
              </a:rPr>
              <a:t>CR TS 32.130 Update RAN sharing scenarios to cover 5G RAN sharing; Rel-17 CR TS 32.130 Update </a:t>
            </a:r>
            <a:r>
              <a:rPr lang="en-US" altLang="zh-CN" sz="1200" dirty="0" err="1">
                <a:solidFill>
                  <a:prstClr val="black"/>
                </a:solidFill>
                <a:latin typeface="Calibri"/>
              </a:rPr>
              <a:t>requirments</a:t>
            </a:r>
            <a:r>
              <a:rPr lang="en-US" altLang="zh-CN" sz="1200" dirty="0">
                <a:solidFill>
                  <a:prstClr val="black"/>
                </a:solidFill>
                <a:latin typeface="Calibri"/>
              </a:rPr>
              <a:t> for NG-RAN MOCN network sharing scenarios</a:t>
            </a:r>
            <a:r>
              <a:rPr lang="en-US" altLang="zh-CN" sz="1200" dirty="0" smtClean="0">
                <a:solidFill>
                  <a:prstClr val="black"/>
                </a:solidFill>
                <a:latin typeface="Calibri"/>
                <a:cs typeface="Arial" charset="0"/>
              </a:rPr>
              <a:t>.</a:t>
            </a:r>
            <a:endParaRPr lang="en-US" altLang="zh-CN" sz="1200" b="1" dirty="0" smtClean="0">
              <a:latin typeface="+mj-lt"/>
              <a:cs typeface="Arial" charset="0"/>
            </a:endParaRPr>
          </a:p>
        </p:txBody>
      </p:sp>
      <p:sp>
        <p:nvSpPr>
          <p:cNvPr id="10" name="文本框 9"/>
          <p:cNvSpPr txBox="1"/>
          <p:nvPr/>
        </p:nvSpPr>
        <p:spPr>
          <a:xfrm>
            <a:off x="218610" y="3305580"/>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747567476"/>
              </p:ext>
            </p:extLst>
          </p:nvPr>
        </p:nvGraphicFramePr>
        <p:xfrm>
          <a:off x="218609" y="674894"/>
          <a:ext cx="11681825" cy="2584386"/>
        </p:xfrm>
        <a:graphic>
          <a:graphicData uri="http://schemas.openxmlformats.org/drawingml/2006/table">
            <a:tbl>
              <a:tblPr firstRow="1" bandRow="1">
                <a:tableStyleId>{5C22544A-7EE6-4342-B048-85BDC9FD1C3A}</a:tableStyleId>
              </a:tblPr>
              <a:tblGrid>
                <a:gridCol w="788313"/>
                <a:gridCol w="1936303"/>
                <a:gridCol w="1517987"/>
                <a:gridCol w="2143544"/>
                <a:gridCol w="1038494"/>
                <a:gridCol w="1461649"/>
                <a:gridCol w="771207"/>
                <a:gridCol w="1153299"/>
                <a:gridCol w="871029"/>
              </a:tblGrid>
              <a:tr h="402164">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 Title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cs typeface="Arial" panose="020B0604020202020204" pitchFamily="34" charset="0"/>
                        </a:rPr>
                        <a:t>Tdoc</a:t>
                      </a:r>
                      <a:r>
                        <a:rPr lang="en-US" altLang="zh-CN" sz="1200" dirty="0">
                          <a:latin typeface="+mn-lt"/>
                          <a:cs typeface="Arial" panose="020B0604020202020204" pitchFamily="34" charset="0"/>
                        </a:rPr>
                        <a:t> reference</a:t>
                      </a:r>
                      <a:endParaRPr lang="sv-SE" sz="1200" dirty="0">
                        <a:latin typeface="+mn-lt"/>
                        <a:cs typeface="Arial" panose="020B0604020202020204" pitchFamily="34" charset="0"/>
                      </a:endParaRPr>
                    </a:p>
                  </a:txBody>
                  <a:tcPr anchor="ctr">
                    <a:solidFill>
                      <a:srgbClr val="92D050"/>
                    </a:solidFill>
                  </a:tcPr>
                </a:tc>
                <a:tc>
                  <a:txBody>
                    <a:bodyPr/>
                    <a:lstStyle/>
                    <a:p>
                      <a:pPr algn="ctr"/>
                      <a:r>
                        <a:rPr lang="sv-SE" sz="1200" dirty="0">
                          <a:latin typeface="+mn-lt"/>
                          <a:cs typeface="Arial" panose="020B0604020202020204" pitchFamily="34" charset="0"/>
                        </a:rPr>
                        <a:t>Target date</a:t>
                      </a:r>
                    </a:p>
                  </a:txBody>
                  <a:tcPr anchor="ctr">
                    <a:solidFill>
                      <a:srgbClr val="92D050"/>
                    </a:solidFill>
                  </a:tcPr>
                </a:tc>
                <a:tc>
                  <a:txBody>
                    <a:bodyPr/>
                    <a:lstStyle/>
                    <a:p>
                      <a:pPr algn="ctr"/>
                      <a:r>
                        <a:rPr lang="sv-SE" sz="12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tr>
              <a:tr h="401304">
                <a:tc>
                  <a:txBody>
                    <a:bodyPr/>
                    <a:lstStyle/>
                    <a:p>
                      <a:pPr algn="ctr">
                        <a:spcAft>
                          <a:spcPts val="0"/>
                        </a:spcAft>
                      </a:pPr>
                      <a:r>
                        <a:rPr lang="en-GB" sz="1100" b="1" dirty="0" err="1">
                          <a:solidFill>
                            <a:schemeClr val="tx1"/>
                          </a:solidFill>
                          <a:effectLst/>
                          <a:latin typeface="+mn-lt"/>
                          <a:ea typeface="宋体" panose="02010600030101010101" pitchFamily="2" charset="-122"/>
                          <a:cs typeface="Arial" panose="020B0604020202020204" pitchFamily="34" charset="0"/>
                        </a:rPr>
                        <a:t>adNRM</a:t>
                      </a:r>
                      <a:endParaRPr lang="zh-CN" sz="11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smtClean="0">
                          <a:solidFill>
                            <a:srgbClr val="000000"/>
                          </a:solidFill>
                          <a:effectLst/>
                          <a:latin typeface="+mn-lt"/>
                          <a:ea typeface="宋体" panose="02010600030101010101" pitchFamily="2" charset="-122"/>
                          <a:cs typeface="Arial" panose="020B0604020202020204" pitchFamily="34" charset="0"/>
                        </a:rPr>
                        <a:t>Additional </a:t>
                      </a:r>
                      <a:r>
                        <a:rPr lang="en-GB" sz="1100" dirty="0">
                          <a:solidFill>
                            <a:srgbClr val="000000"/>
                          </a:solidFill>
                          <a:effectLst/>
                          <a:latin typeface="+mn-lt"/>
                          <a:ea typeface="宋体" panose="02010600030101010101" pitchFamily="2" charset="-122"/>
                          <a:cs typeface="Arial" panose="020B0604020202020204" pitchFamily="34" charset="0"/>
                        </a:rPr>
                        <a:t>NRM features</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smtClean="0">
                          <a:solidFill>
                            <a:schemeClr val="tx1"/>
                          </a:solidFill>
                          <a:effectLst/>
                          <a:latin typeface="+mn-lt"/>
                          <a:ea typeface="+mn-ea"/>
                          <a:cs typeface="Arial" panose="020B0604020202020204" pitchFamily="34" charset="0"/>
                        </a:rPr>
                        <a:t>50</a:t>
                      </a:r>
                      <a:r>
                        <a:rPr lang="en-US" altLang="zh-CN" sz="1050" b="0" kern="1200" dirty="0" smtClean="0">
                          <a:solidFill>
                            <a:schemeClr val="tx1"/>
                          </a:solidFill>
                          <a:effectLst/>
                          <a:latin typeface="+mn-lt"/>
                          <a:ea typeface="+mn-ea"/>
                          <a:cs typeface="Arial" panose="020B0604020202020204" pitchFamily="34" charset="0"/>
                        </a:rPr>
                        <a:t>%-&gt;</a:t>
                      </a:r>
                      <a:r>
                        <a:rPr lang="en-US" altLang="zh-CN" sz="1050" b="0" kern="1200" smtClean="0">
                          <a:solidFill>
                            <a:schemeClr val="tx1"/>
                          </a:solidFill>
                          <a:effectLst/>
                          <a:latin typeface="+mn-lt"/>
                          <a:ea typeface="+mn-ea"/>
                          <a:cs typeface="Arial" panose="020B0604020202020204" pitchFamily="34" charset="0"/>
                        </a:rPr>
                        <a:t>75%-&gt;80%</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mn-lt"/>
                          <a:ea typeface="+mn-ea"/>
                          <a:cs typeface="Arial" panose="020B0604020202020204" pitchFamily="34" charset="0"/>
                        </a:rPr>
                        <a:t>TS28.540/28.541/28.622/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mn-lt"/>
                          <a:ea typeface="+mn-ea"/>
                          <a:cs typeface="Arial" panose="020B0604020202020204" pitchFamily="34" charset="0"/>
                        </a:rPr>
                        <a:t>28.623</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smtClean="0">
                        <a:solidFill>
                          <a:schemeClr val="dk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smtClean="0">
                          <a:solidFill>
                            <a:schemeClr val="dk1"/>
                          </a:solidFill>
                          <a:effectLst/>
                          <a:latin typeface="+mn-lt"/>
                          <a:ea typeface="+mn-ea"/>
                          <a:cs typeface="Arial" panose="020B0604020202020204" pitchFamily="34" charset="0"/>
                        </a:rPr>
                        <a:t>SP-200192</a:t>
                      </a:r>
                      <a:endParaRPr lang="en-US" sz="1050" kern="1200" dirty="0">
                        <a:solidFill>
                          <a:schemeClr val="dk1"/>
                        </a:solidFill>
                        <a:effectLst/>
                        <a:latin typeface="+mn-lt"/>
                        <a:ea typeface="+mn-ea"/>
                        <a:cs typeface="Arial" panose="020B0604020202020204" pitchFamily="34" charset="0"/>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smtClean="0">
                          <a:solidFill>
                            <a:schemeClr val="tx1"/>
                          </a:solidFill>
                          <a:effectLst/>
                          <a:latin typeface="+mn-lt"/>
                          <a:ea typeface="+mn-ea"/>
                          <a:cs typeface="Arial" panose="020B0604020202020204" pitchFamily="34" charset="0"/>
                        </a:rPr>
                        <a:t>SA#94 (Dec. </a:t>
                      </a:r>
                      <a:r>
                        <a:rPr lang="en-GB" sz="1050" b="0" kern="1200" smtClean="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1" kern="1200" smtClean="0">
                          <a:solidFill>
                            <a:schemeClr val="tx1"/>
                          </a:solidFill>
                          <a:effectLst/>
                          <a:latin typeface="+mn-lt"/>
                          <a:ea typeface="+mn-ea"/>
                          <a:cs typeface="Arial" panose="020B0604020202020204" pitchFamily="34" charset="0"/>
                        </a:rPr>
                        <a:t> -&gt;SA#95 (Mar. 2022)</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smtClean="0">
                          <a:solidFill>
                            <a:schemeClr val="tx1"/>
                          </a:solidFill>
                          <a:effectLst/>
                          <a:latin typeface="+mn-lt"/>
                          <a:ea typeface="+mn-ea"/>
                          <a:cs typeface="Arial" panose="020B0604020202020204" pitchFamily="34" charset="0"/>
                        </a:rPr>
                        <a:t>Nokia</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smtClean="0">
                          <a:solidFill>
                            <a:schemeClr val="tx1"/>
                          </a:solidFill>
                          <a:effectLst/>
                          <a:latin typeface="+mn-lt"/>
                          <a:ea typeface="+mn-ea"/>
                          <a:cs typeface="Arial" panose="020B0604020202020204" pitchFamily="34" charset="0"/>
                        </a:rPr>
                        <a:t>SA2/RAN3</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401304">
                <a:tc>
                  <a:txBody>
                    <a:bodyPr/>
                    <a:lstStyle/>
                    <a:p>
                      <a:pPr algn="ctr">
                        <a:spcAft>
                          <a:spcPts val="0"/>
                        </a:spcAft>
                      </a:pPr>
                      <a:r>
                        <a:rPr lang="en-US" altLang="zh-CN" sz="1100" b="1" dirty="0" smtClean="0">
                          <a:solidFill>
                            <a:schemeClr val="tx1"/>
                          </a:solidFill>
                          <a:effectLst/>
                          <a:latin typeface="+mn-lt"/>
                          <a:ea typeface="宋体" panose="02010600030101010101" pitchFamily="2" charset="-122"/>
                          <a:cs typeface="Arial" panose="020B0604020202020204" pitchFamily="34" charset="0"/>
                        </a:rPr>
                        <a:t>MANS</a:t>
                      </a:r>
                    </a:p>
                  </a:txBody>
                  <a:tcPr marL="9525" marR="9525" marT="9525" marB="9525">
                    <a:solidFill>
                      <a:schemeClr val="tx2">
                        <a:lumMod val="20000"/>
                        <a:lumOff val="80000"/>
                      </a:schemeClr>
                    </a:solidFill>
                  </a:tcPr>
                </a:tc>
                <a:tc>
                  <a:txBody>
                    <a:bodyPr/>
                    <a:lstStyle/>
                    <a:p>
                      <a:pPr algn="l">
                        <a:spcAft>
                          <a:spcPts val="0"/>
                        </a:spcAft>
                      </a:pPr>
                      <a:r>
                        <a:rPr lang="en-US" altLang="zh-CN" sz="1100" dirty="0" smtClean="0">
                          <a:effectLst/>
                          <a:latin typeface="+mn-lt"/>
                          <a:ea typeface="+mn-ea"/>
                          <a:cs typeface="Arial" panose="020B0604020202020204" pitchFamily="34" charset="0"/>
                        </a:rPr>
                        <a:t>Management Aspects of 5G Network Sharing</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smtClean="0">
                          <a:solidFill>
                            <a:schemeClr val="tx1"/>
                          </a:solidFill>
                          <a:effectLst/>
                          <a:latin typeface="+mn-lt"/>
                          <a:ea typeface="+mn-ea"/>
                          <a:cs typeface="Arial" panose="020B0604020202020204" pitchFamily="34" charset="0"/>
                        </a:rPr>
                        <a:t>30</a:t>
                      </a:r>
                      <a:r>
                        <a:rPr lang="en-US" altLang="zh-CN" sz="1050" b="0" kern="1200" dirty="0" smtClean="0">
                          <a:solidFill>
                            <a:schemeClr val="tx1"/>
                          </a:solidFill>
                          <a:effectLst/>
                          <a:latin typeface="+mn-lt"/>
                          <a:ea typeface="+mn-ea"/>
                          <a:cs typeface="Arial" panose="020B0604020202020204" pitchFamily="34" charset="0"/>
                        </a:rPr>
                        <a:t>%-&gt;</a:t>
                      </a:r>
                      <a:r>
                        <a:rPr lang="en-US" altLang="zh-CN" sz="1050" b="0" kern="1200" smtClean="0">
                          <a:solidFill>
                            <a:schemeClr val="tx1"/>
                          </a:solidFill>
                          <a:effectLst/>
                          <a:latin typeface="+mn-lt"/>
                          <a:ea typeface="+mn-ea"/>
                          <a:cs typeface="Arial" panose="020B0604020202020204" pitchFamily="34" charset="0"/>
                        </a:rPr>
                        <a:t>40%-&gt;60%</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TS 28.541/28.552/32.130</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SP-201080</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dk1"/>
                          </a:solidFill>
                          <a:effectLst/>
                          <a:latin typeface="+mn-lt"/>
                          <a:ea typeface="+mn-ea"/>
                          <a:cs typeface="Arial" panose="020B0604020202020204" pitchFamily="34" charset="0"/>
                        </a:rPr>
                        <a:t>SA#95 (Mar. 2022)</a:t>
                      </a:r>
                      <a:endParaRPr lang="sv-SE" altLang="zh-CN"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China Unicom</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RAN2/RAN3</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401304">
                <a:tc>
                  <a:txBody>
                    <a:bodyPr/>
                    <a:lstStyle/>
                    <a:p>
                      <a:pPr marL="0" algn="ctr" defTabSz="1219170" rtl="0" eaLnBrk="1" latinLnBrk="0" hangingPunct="1">
                        <a:spcAft>
                          <a:spcPts val="0"/>
                        </a:spcAft>
                      </a:pPr>
                      <a:r>
                        <a:rPr lang="en-US" altLang="zh-CN" sz="1100" b="1" kern="1200" dirty="0" smtClean="0">
                          <a:solidFill>
                            <a:schemeClr val="tx1"/>
                          </a:solidFill>
                          <a:effectLst/>
                          <a:latin typeface="+mn-lt"/>
                          <a:ea typeface="+mn-ea"/>
                          <a:cs typeface="Arial" panose="020B0604020202020204" pitchFamily="34" charset="0"/>
                        </a:rPr>
                        <a:t>FIMA</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smtClean="0">
                          <a:solidFill>
                            <a:schemeClr val="dk1"/>
                          </a:solidFill>
                          <a:effectLst/>
                          <a:latin typeface="+mn-lt"/>
                          <a:ea typeface="+mn-ea"/>
                          <a:cs typeface="Arial" panose="020B0604020202020204" pitchFamily="34" charset="0"/>
                        </a:rPr>
                        <a:t>New WID on File Management</a:t>
                      </a: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mn-lt"/>
                          <a:ea typeface="+mn-ea"/>
                          <a:cs typeface="Arial" panose="020B0604020202020204" pitchFamily="34" charset="0"/>
                        </a:rPr>
                        <a:t>60</a:t>
                      </a:r>
                      <a:r>
                        <a:rPr lang="en-US" altLang="zh-CN" sz="1050" kern="1200" dirty="0" smtClean="0">
                          <a:solidFill>
                            <a:schemeClr val="dk1"/>
                          </a:solidFill>
                          <a:effectLst/>
                          <a:latin typeface="+mn-lt"/>
                          <a:ea typeface="+mn-ea"/>
                          <a:cs typeface="Arial" panose="020B0604020202020204" pitchFamily="34" charset="0"/>
                        </a:rPr>
                        <a:t>%-&gt;</a:t>
                      </a:r>
                      <a:r>
                        <a:rPr lang="en-US" altLang="zh-CN" sz="1050" kern="1200" smtClean="0">
                          <a:solidFill>
                            <a:schemeClr val="dk1"/>
                          </a:solidFill>
                          <a:effectLst/>
                          <a:latin typeface="+mn-lt"/>
                          <a:ea typeface="+mn-ea"/>
                          <a:cs typeface="Arial" panose="020B0604020202020204" pitchFamily="34" charset="0"/>
                        </a:rPr>
                        <a:t>65%-&gt;75%</a:t>
                      </a:r>
                      <a:endParaRPr 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Arial" panose="020B0604020202020204" pitchFamily="34" charset="0"/>
                        </a:rPr>
                        <a:t>TS 28.537/28.622/28.623/28.532</a:t>
                      </a:r>
                      <a:endParaRPr lang="zh-CN" altLang="zh-CN" sz="1050" kern="1200" dirty="0" smtClean="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SP-210135</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dk1"/>
                          </a:solidFill>
                          <a:effectLst/>
                          <a:latin typeface="+mn-lt"/>
                          <a:ea typeface="+mn-ea"/>
                          <a:cs typeface="Arial" panose="020B0604020202020204" pitchFamily="34" charset="0"/>
                        </a:rPr>
                        <a:t>SA#94 (Dec </a:t>
                      </a:r>
                      <a:r>
                        <a:rPr lang="sv-SE" altLang="zh-CN" sz="1050" b="0" kern="1200" smtClean="0">
                          <a:solidFill>
                            <a:schemeClr val="dk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1" kern="1200" smtClean="0">
                          <a:solidFill>
                            <a:schemeClr val="tx1"/>
                          </a:solidFill>
                          <a:effectLst/>
                          <a:latin typeface="+mn-lt"/>
                          <a:ea typeface="+mn-ea"/>
                          <a:cs typeface="Arial" panose="020B0604020202020204" pitchFamily="34" charset="0"/>
                        </a:rPr>
                        <a:t>-&gt;SA#95 (Mar. 2022)</a:t>
                      </a:r>
                      <a:endParaRPr lang="sv-SE" altLang="zh-CN"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Nokia</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401304">
                <a:tc>
                  <a:txBody>
                    <a:bodyPr/>
                    <a:lstStyle/>
                    <a:p>
                      <a:pPr marL="0" algn="ctr" defTabSz="1219170" rtl="0" eaLnBrk="1" latinLnBrk="0" hangingPunct="1">
                        <a:spcAft>
                          <a:spcPts val="0"/>
                        </a:spcAft>
                      </a:pPr>
                      <a:r>
                        <a:rPr lang="en-US" altLang="zh-CN" sz="1100" b="1" kern="1200" dirty="0" smtClean="0">
                          <a:solidFill>
                            <a:schemeClr val="tx1"/>
                          </a:solidFill>
                          <a:effectLst/>
                          <a:latin typeface="+mn-lt"/>
                          <a:ea typeface="+mn-ea"/>
                          <a:cs typeface="Arial" panose="020B0604020202020204" pitchFamily="34" charset="0"/>
                        </a:rPr>
                        <a:t>ECM</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mn-lt"/>
                          <a:ea typeface="+mn-ea"/>
                          <a:cs typeface="Arial" panose="020B0604020202020204" pitchFamily="34" charset="0"/>
                        </a:rPr>
                        <a:t>Edge Computing Management</a:t>
                      </a:r>
                      <a:endParaRPr lang="zh-CN" altLang="zh-CN" sz="1100" kern="1200" dirty="0" smtClean="0">
                        <a:solidFill>
                          <a:schemeClr val="dk1"/>
                        </a:solidFill>
                        <a:effectLst/>
                        <a:latin typeface="+mn-lt"/>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Arial" panose="020B0604020202020204" pitchFamily="34" charset="0"/>
                        </a:rPr>
                        <a:t>0%-&gt;10%-&gt;</a:t>
                      </a:r>
                      <a:r>
                        <a:rPr lang="en-US" altLang="zh-CN" sz="1050" kern="1200" smtClean="0">
                          <a:solidFill>
                            <a:schemeClr val="dk1"/>
                          </a:solidFill>
                          <a:effectLst/>
                          <a:latin typeface="+mn-lt"/>
                          <a:ea typeface="+mn-ea"/>
                          <a:cs typeface="Arial" panose="020B0604020202020204" pitchFamily="34" charset="0"/>
                        </a:rPr>
                        <a:t>25%</a:t>
                      </a:r>
                      <a:r>
                        <a:rPr lang="en-US" altLang="zh-CN" sz="1050" b="0" kern="1200" smtClean="0">
                          <a:solidFill>
                            <a:schemeClr val="tx1"/>
                          </a:solidFill>
                          <a:effectLst/>
                          <a:latin typeface="+mn-lt"/>
                          <a:ea typeface="+mn-ea"/>
                          <a:cs typeface="Arial" panose="020B0604020202020204" pitchFamily="34" charset="0"/>
                        </a:rPr>
                        <a:t>-&gt;50%</a:t>
                      </a:r>
                      <a:endParaRPr 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Arial" panose="020B0604020202020204" pitchFamily="34" charset="0"/>
                        </a:rPr>
                        <a:t>TS 28.538</a:t>
                      </a:r>
                      <a:endParaRPr lang="zh-CN" altLang="zh-CN" sz="1050" kern="1200" dirty="0" smtClean="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SP-210388</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dk1"/>
                          </a:solidFill>
                          <a:effectLst/>
                          <a:latin typeface="+mn-lt"/>
                          <a:ea typeface="+mn-ea"/>
                          <a:cs typeface="Arial" panose="020B0604020202020204" pitchFamily="34" charset="0"/>
                        </a:rPr>
                        <a:t> SA#95 (Mar 2022)</a:t>
                      </a:r>
                      <a:endParaRPr lang="sv-SE" altLang="zh-CN"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Samsung</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SA2/SA6/NFV</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401304">
                <a:tc>
                  <a:txBody>
                    <a:bodyPr/>
                    <a:lstStyle/>
                    <a:p>
                      <a:pPr marL="0" algn="ctr" defTabSz="1219170" rtl="0" eaLnBrk="1" latinLnBrk="0" hangingPunct="1">
                        <a:spcAft>
                          <a:spcPts val="0"/>
                        </a:spcAft>
                      </a:pPr>
                      <a:r>
                        <a:rPr lang="en-US" altLang="zh-CN" sz="1100" b="1" kern="1200" dirty="0" smtClean="0">
                          <a:solidFill>
                            <a:schemeClr val="tx1"/>
                          </a:solidFill>
                          <a:effectLst/>
                          <a:latin typeface="+mn-lt"/>
                          <a:ea typeface="+mn-ea"/>
                          <a:cs typeface="Arial" panose="020B0604020202020204" pitchFamily="34" charset="0"/>
                        </a:rPr>
                        <a:t>NSA_SBMA</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mn-lt"/>
                          <a:ea typeface="+mn-ea"/>
                          <a:cs typeface="Arial" panose="020B0604020202020204" pitchFamily="34" charset="0"/>
                        </a:rPr>
                        <a:t>Improved support for NSA in the service-based management architecture</a:t>
                      </a: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Arial" panose="020B0604020202020204" pitchFamily="34" charset="0"/>
                        </a:rPr>
                        <a:t>0%-&gt;</a:t>
                      </a:r>
                      <a:r>
                        <a:rPr lang="en-US" altLang="zh-CN" sz="1050" kern="1200" smtClean="0">
                          <a:solidFill>
                            <a:schemeClr val="dk1"/>
                          </a:solidFill>
                          <a:effectLst/>
                          <a:latin typeface="+mn-lt"/>
                          <a:ea typeface="+mn-ea"/>
                          <a:cs typeface="Arial" panose="020B0604020202020204" pitchFamily="34" charset="0"/>
                        </a:rPr>
                        <a:t>10%-&gt;20%</a:t>
                      </a:r>
                      <a:endParaRPr 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Arial" panose="020B0604020202020204" pitchFamily="34" charset="0"/>
                        </a:rPr>
                        <a:t>TS 28.622/28.623/28.659/28.663</a:t>
                      </a:r>
                      <a:endParaRPr lang="zh-CN" altLang="zh-CN" sz="1050" kern="1200" dirty="0" smtClean="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SP-210858-&gt;</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1" kern="1200" dirty="0" smtClean="0">
                          <a:solidFill>
                            <a:schemeClr val="tx1"/>
                          </a:solidFill>
                          <a:effectLst/>
                          <a:latin typeface="+mn-lt"/>
                          <a:ea typeface="+mn-ea"/>
                          <a:cs typeface="Arial" panose="020B0604020202020204" pitchFamily="34" charset="0"/>
                        </a:rPr>
                        <a:t>SP-211121-&gt;</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1" kern="1200" dirty="0" smtClean="0">
                          <a:solidFill>
                            <a:schemeClr val="tx1"/>
                          </a:solidFill>
                          <a:effectLst/>
                          <a:latin typeface="+mn-lt"/>
                          <a:ea typeface="+mn-ea"/>
                          <a:cs typeface="Arial" panose="020B0604020202020204" pitchFamily="34" charset="0"/>
                        </a:rPr>
                        <a:t>-&gt;S5-215402</a:t>
                      </a:r>
                      <a:endParaRPr lang="sv-SE" sz="1050" b="1"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dk1"/>
                          </a:solidFill>
                          <a:effectLst/>
                          <a:latin typeface="+mn-lt"/>
                          <a:ea typeface="+mn-ea"/>
                          <a:cs typeface="Arial" panose="020B0604020202020204" pitchFamily="34" charset="0"/>
                        </a:rPr>
                        <a:t>SA#95 (Mar. 2022)</a:t>
                      </a:r>
                      <a:endParaRPr lang="sv-SE" altLang="zh-CN"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Arial" panose="020B0604020202020204" pitchFamily="34" charset="0"/>
                        </a:rPr>
                        <a:t>Huawei/Ericsson</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6" name="矩形 5"/>
          <p:cNvSpPr/>
          <p:nvPr/>
        </p:nvSpPr>
        <p:spPr>
          <a:xfrm>
            <a:off x="5869172" y="3685207"/>
            <a:ext cx="5975157" cy="2677656"/>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smtClean="0">
                <a:solidFill>
                  <a:prstClr val="black"/>
                </a:solidFill>
                <a:latin typeface="+mn-lt"/>
                <a:cs typeface="Arial" charset="0"/>
              </a:rPr>
              <a:t>ECM</a:t>
            </a:r>
            <a:r>
              <a:rPr lang="en-US" altLang="zh-CN" sz="1200" b="1" smtClean="0">
                <a:solidFill>
                  <a:prstClr val="black"/>
                </a:solidFill>
                <a:latin typeface="+mn-lt"/>
                <a:cs typeface="Arial" charset="0"/>
              </a:rPr>
              <a:t>: </a:t>
            </a:r>
            <a:r>
              <a:rPr lang="en-US" altLang="zh-CN" sz="1200">
                <a:solidFill>
                  <a:prstClr val="black"/>
                </a:solidFill>
                <a:latin typeface="+mn-lt"/>
                <a:cs typeface="Arial" charset="0"/>
              </a:rPr>
              <a:t>We agreed to Performance Assurance, ECS and EAS termination and transport view EAS. The target is to complete the work in next meeting</a:t>
            </a:r>
            <a:r>
              <a:rPr lang="en-US" altLang="zh-CN" sz="1200" smtClean="0">
                <a:solidFill>
                  <a:prstClr val="black"/>
                </a:solidFill>
                <a:latin typeface="+mn-lt"/>
                <a:cs typeface="Arial" charset="0"/>
              </a:rPr>
              <a:t>. The </a:t>
            </a:r>
            <a:r>
              <a:rPr lang="en-US" altLang="zh-CN" sz="1200" dirty="0" smtClean="0">
                <a:solidFill>
                  <a:prstClr val="black"/>
                </a:solidFill>
                <a:latin typeface="+mn-lt"/>
                <a:cs typeface="Arial" charset="0"/>
              </a:rPr>
              <a:t>following topics are approved.</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28.538 Import attribute </a:t>
            </a:r>
            <a:r>
              <a:rPr lang="en-US" altLang="zh-CN" sz="1200" dirty="0" err="1">
                <a:solidFill>
                  <a:prstClr val="black"/>
                </a:solidFill>
                <a:latin typeface="+mn-lt"/>
                <a:cs typeface="Arial" charset="0"/>
              </a:rPr>
              <a:t>tAI</a:t>
            </a:r>
            <a:r>
              <a:rPr lang="en-US" altLang="zh-CN" sz="1200" dirty="0">
                <a:solidFill>
                  <a:prstClr val="black"/>
                </a:solidFill>
                <a:latin typeface="+mn-lt"/>
                <a:cs typeface="Arial" charset="0"/>
              </a:rPr>
              <a:t> to for Edge NRM.</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28.552 Add EAS data volume </a:t>
            </a:r>
            <a:r>
              <a:rPr lang="en-US" altLang="zh-CN" sz="1200" dirty="0" smtClean="0">
                <a:solidFill>
                  <a:prstClr val="black"/>
                </a:solidFill>
                <a:latin typeface="+mn-lt"/>
                <a:cs typeface="Arial" charset="0"/>
              </a:rPr>
              <a:t>measurements.</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28.538 add </a:t>
            </a:r>
            <a:r>
              <a:rPr lang="en-US" altLang="zh-CN" sz="1200" dirty="0" err="1">
                <a:solidFill>
                  <a:prstClr val="black"/>
                </a:solidFill>
                <a:latin typeface="+mn-lt"/>
                <a:cs typeface="Arial" charset="0"/>
              </a:rPr>
              <a:t>MnS</a:t>
            </a:r>
            <a:r>
              <a:rPr lang="en-US" altLang="zh-CN" sz="1200" dirty="0">
                <a:solidFill>
                  <a:prstClr val="black"/>
                </a:solidFill>
                <a:latin typeface="+mn-lt"/>
                <a:cs typeface="Arial" charset="0"/>
              </a:rPr>
              <a:t> information for EAS performance </a:t>
            </a:r>
            <a:r>
              <a:rPr lang="en-US" altLang="zh-CN" sz="1200" dirty="0" smtClean="0">
                <a:solidFill>
                  <a:prstClr val="black"/>
                </a:solidFill>
                <a:latin typeface="+mn-lt"/>
                <a:cs typeface="Arial" charset="0"/>
              </a:rPr>
              <a:t>assurance</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28.538 add ECS termination </a:t>
            </a:r>
            <a:r>
              <a:rPr lang="en-US" altLang="zh-CN" sz="1200" dirty="0" smtClean="0">
                <a:solidFill>
                  <a:prstClr val="black"/>
                </a:solidFill>
                <a:latin typeface="+mn-lt"/>
                <a:cs typeface="Arial" charset="0"/>
              </a:rPr>
              <a:t>procedure</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28.538 updating EAS termination </a:t>
            </a:r>
            <a:r>
              <a:rPr lang="en-US" altLang="zh-CN" sz="1200" dirty="0" smtClean="0">
                <a:solidFill>
                  <a:prstClr val="black"/>
                </a:solidFill>
                <a:latin typeface="+mn-lt"/>
                <a:cs typeface="Arial" charset="0"/>
              </a:rPr>
              <a:t>procedure</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28.538 add Provisioning </a:t>
            </a:r>
            <a:r>
              <a:rPr lang="en-US" altLang="zh-CN" sz="1200" dirty="0" err="1">
                <a:solidFill>
                  <a:prstClr val="black"/>
                </a:solidFill>
                <a:latin typeface="+mn-lt"/>
                <a:cs typeface="Arial" charset="0"/>
              </a:rPr>
              <a:t>MnS</a:t>
            </a:r>
            <a:r>
              <a:rPr lang="en-US" altLang="zh-CN" sz="1200" dirty="0">
                <a:solidFill>
                  <a:prstClr val="black"/>
                </a:solidFill>
                <a:latin typeface="+mn-lt"/>
                <a:cs typeface="Arial" charset="0"/>
              </a:rPr>
              <a:t> for Edge </a:t>
            </a:r>
            <a:r>
              <a:rPr lang="en-US" altLang="zh-CN" sz="1200" dirty="0" smtClean="0">
                <a:solidFill>
                  <a:prstClr val="black"/>
                </a:solidFill>
                <a:latin typeface="+mn-lt"/>
                <a:cs typeface="Arial" charset="0"/>
              </a:rPr>
              <a:t>Computing</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28.538 add transport view for EAS</a:t>
            </a:r>
          </a:p>
          <a:p>
            <a:pPr lvl="0" defTabSz="1219170" eaLnBrk="1" fontAlgn="auto" hangingPunct="1">
              <a:spcBef>
                <a:spcPts val="0"/>
              </a:spcBef>
              <a:spcAft>
                <a:spcPts val="0"/>
              </a:spcAft>
              <a:defRPr/>
            </a:pPr>
            <a:endParaRPr lang="en-US" altLang="zh-CN" sz="1200" dirty="0" smtClean="0">
              <a:solidFill>
                <a:prstClr val="black"/>
              </a:solidFill>
              <a:latin typeface="+mn-lt"/>
              <a:cs typeface="Arial" charset="0"/>
            </a:endParaRPr>
          </a:p>
          <a:p>
            <a:pPr lvl="0" defTabSz="1219170" eaLnBrk="1" fontAlgn="auto" hangingPunct="1">
              <a:spcBef>
                <a:spcPts val="0"/>
              </a:spcBef>
              <a:spcAft>
                <a:spcPts val="0"/>
              </a:spcAft>
              <a:defRPr/>
            </a:pPr>
            <a:r>
              <a:rPr lang="en-US" altLang="zh-CN" sz="1200" b="1" dirty="0" smtClean="0">
                <a:solidFill>
                  <a:prstClr val="black"/>
                </a:solidFill>
                <a:latin typeface="+mn-lt"/>
                <a:cs typeface="Arial" charset="0"/>
              </a:rPr>
              <a:t>NSA_SBMA: </a:t>
            </a:r>
            <a:r>
              <a:rPr lang="en-US" altLang="zh-CN" sz="1200" dirty="0">
                <a:solidFill>
                  <a:prstClr val="black"/>
                </a:solidFill>
                <a:latin typeface="Calibri"/>
              </a:rPr>
              <a:t>All proposals for updating the IRP specifications that are used in SBMA were objected.</a:t>
            </a:r>
          </a:p>
          <a:p>
            <a:pPr lvl="0" defTabSz="1219170" eaLnBrk="1" fontAlgn="auto" hangingPunct="1">
              <a:spcBef>
                <a:spcPts val="0"/>
              </a:spcBef>
              <a:spcAft>
                <a:spcPts val="0"/>
              </a:spcAft>
              <a:defRPr/>
            </a:pPr>
            <a:r>
              <a:rPr lang="en-US" altLang="zh-CN" sz="1200" dirty="0">
                <a:solidFill>
                  <a:prstClr val="black"/>
                </a:solidFill>
                <a:latin typeface="Calibri"/>
              </a:rPr>
              <a:t>A discussion paper on YANG solution set for Inventory specifications was endorsed.</a:t>
            </a:r>
          </a:p>
          <a:p>
            <a:pPr lvl="0" defTabSz="1219170" eaLnBrk="1" fontAlgn="auto" hangingPunct="1">
              <a:spcBef>
                <a:spcPts val="0"/>
              </a:spcBef>
              <a:spcAft>
                <a:spcPts val="0"/>
              </a:spcAft>
              <a:defRPr/>
            </a:pPr>
            <a:r>
              <a:rPr lang="en-US" altLang="zh-CN" sz="1200" dirty="0">
                <a:solidFill>
                  <a:prstClr val="black"/>
                </a:solidFill>
                <a:latin typeface="Calibri"/>
              </a:rPr>
              <a:t>A proposal for SBMA supporting management of  5G SA and NSA scenarios was agreed.</a:t>
            </a:r>
          </a:p>
        </p:txBody>
      </p:sp>
    </p:spTree>
    <p:extLst>
      <p:ext uri="{BB962C8B-B14F-4D97-AF65-F5344CB8AC3E}">
        <p14:creationId xmlns:p14="http://schemas.microsoft.com/office/powerpoint/2010/main" val="30512038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307163" y="3090385"/>
            <a:ext cx="5702638" cy="3631763"/>
          </a:xfrm>
          <a:prstGeom prst="rect">
            <a:avLst/>
          </a:prstGeom>
          <a:solidFill>
            <a:schemeClr val="bg1"/>
          </a:solidFill>
          <a:ln>
            <a:noFill/>
          </a:ln>
        </p:spPr>
        <p:txBody>
          <a:bodyPr wrap="square">
            <a:spAutoFit/>
          </a:bodyPr>
          <a:lstStyle/>
          <a:p>
            <a:pPr lvl="0" defTabSz="1219170" eaLnBrk="1" fontAlgn="auto" hangingPunct="1">
              <a:spcBef>
                <a:spcPts val="0"/>
              </a:spcBef>
              <a:spcAft>
                <a:spcPts val="0"/>
              </a:spcAft>
              <a:defRPr/>
            </a:pPr>
            <a:r>
              <a:rPr lang="en-US" altLang="zh-CN" sz="1000" dirty="0">
                <a:solidFill>
                  <a:prstClr val="black"/>
                </a:solidFill>
                <a:latin typeface="Calibri"/>
                <a:cs typeface="Arial" charset="0"/>
              </a:rPr>
              <a:t>Group also agreed the stage 2 definitions related to:</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cs typeface="Arial" charset="0"/>
              </a:rPr>
              <a:t>structure for TS 28.104</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Calibri"/>
                <a:cs typeface="Arial" charset="0"/>
              </a:rPr>
              <a:t>MDA capability for coverage problem </a:t>
            </a:r>
            <a:r>
              <a:rPr lang="en-US" altLang="zh-CN" sz="1000" dirty="0" smtClean="0">
                <a:latin typeface="Calibri"/>
                <a:cs typeface="Arial" charset="0"/>
              </a:rPr>
              <a:t>analysis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Calibri"/>
                <a:cs typeface="Arial" charset="0"/>
              </a:rPr>
              <a:t>NRM for MDA request</a:t>
            </a:r>
          </a:p>
          <a:p>
            <a:pPr lvl="0" defTabSz="1219170" eaLnBrk="1" fontAlgn="auto" hangingPunct="1">
              <a:spcBef>
                <a:spcPts val="0"/>
              </a:spcBef>
              <a:spcAft>
                <a:spcPts val="0"/>
              </a:spcAft>
              <a:defRPr/>
            </a:pPr>
            <a:r>
              <a:rPr lang="en-US" altLang="zh-CN" sz="1000" b="1" dirty="0" smtClean="0">
                <a:solidFill>
                  <a:prstClr val="black"/>
                </a:solidFill>
                <a:latin typeface="+mj-lt"/>
                <a:cs typeface="Arial" charset="0"/>
              </a:rPr>
              <a:t>IDMS_MN:</a:t>
            </a:r>
            <a:r>
              <a:rPr lang="en-US" sz="1000" dirty="0" smtClean="0">
                <a:latin typeface="+mj-lt"/>
              </a:rPr>
              <a:t>.</a:t>
            </a:r>
            <a:endParaRPr lang="en-US" sz="1000" dirty="0">
              <a:latin typeface="+mj-lt"/>
            </a:endParaRPr>
          </a:p>
          <a:p>
            <a:pPr marL="171450" indent="-171450">
              <a:buFont typeface="Wingdings" panose="05000000000000000000" pitchFamily="2" charset="2"/>
              <a:buChar char="Ø"/>
            </a:pPr>
            <a:r>
              <a:rPr lang="en-US" altLang="zh-CN" sz="1000" dirty="0" smtClean="0">
                <a:solidFill>
                  <a:prstClr val="black"/>
                </a:solidFill>
                <a:latin typeface="+mj-lt"/>
                <a:cs typeface="Arial" charset="0"/>
              </a:rPr>
              <a:t>The </a:t>
            </a:r>
            <a:r>
              <a:rPr lang="en-US" altLang="zh-CN" sz="1000" dirty="0">
                <a:solidFill>
                  <a:prstClr val="black"/>
                </a:solidFill>
                <a:latin typeface="+mj-lt"/>
                <a:cs typeface="Arial" charset="0"/>
              </a:rPr>
              <a:t>group discussed several contributions to align the intent concepts and use cases with intent definition (focus on what without how);</a:t>
            </a:r>
          </a:p>
          <a:p>
            <a:pPr marL="171450" indent="-171450">
              <a:buFont typeface="Wingdings" panose="05000000000000000000" pitchFamily="2" charset="2"/>
              <a:buChar char="Ø"/>
            </a:pPr>
            <a:r>
              <a:rPr lang="en-US" altLang="zh-CN" sz="1000" dirty="0" smtClean="0">
                <a:solidFill>
                  <a:prstClr val="black"/>
                </a:solidFill>
                <a:latin typeface="+mj-lt"/>
                <a:cs typeface="Arial" charset="0"/>
              </a:rPr>
              <a:t>The </a:t>
            </a:r>
            <a:r>
              <a:rPr lang="en-US" altLang="zh-CN" sz="1000" dirty="0">
                <a:solidFill>
                  <a:prstClr val="black"/>
                </a:solidFill>
                <a:latin typeface="+mj-lt"/>
                <a:cs typeface="Arial" charset="0"/>
              </a:rPr>
              <a:t>description for Intent Life Cycle Management is rephrased;</a:t>
            </a:r>
          </a:p>
          <a:p>
            <a:pPr marL="171450" indent="-171450">
              <a:buFont typeface="Wingdings" panose="05000000000000000000" pitchFamily="2" charset="2"/>
              <a:buChar char="Ø"/>
            </a:pPr>
            <a:r>
              <a:rPr lang="en-US" altLang="zh-CN" sz="1000" dirty="0" smtClean="0">
                <a:solidFill>
                  <a:prstClr val="black"/>
                </a:solidFill>
                <a:latin typeface="+mj-lt"/>
                <a:cs typeface="Arial" charset="0"/>
              </a:rPr>
              <a:t>The </a:t>
            </a:r>
            <a:r>
              <a:rPr lang="en-US" altLang="zh-CN" sz="1000" dirty="0">
                <a:solidFill>
                  <a:prstClr val="black"/>
                </a:solidFill>
                <a:latin typeface="+mj-lt"/>
                <a:cs typeface="Arial" charset="0"/>
              </a:rPr>
              <a:t>group discussed  a package of contributions related to intent model from several companies, and reach an agreement on a generic intent model (mainly for intent Expectation) and an example of Intent Expectation for Radio Network, which are under email approval process;</a:t>
            </a:r>
          </a:p>
          <a:p>
            <a:pPr marL="171450" indent="-171450">
              <a:buFont typeface="Wingdings" panose="05000000000000000000" pitchFamily="2" charset="2"/>
              <a:buChar char="Ø"/>
            </a:pPr>
            <a:r>
              <a:rPr lang="en-US" altLang="zh-CN" sz="1000" dirty="0" smtClean="0">
                <a:solidFill>
                  <a:prstClr val="black"/>
                </a:solidFill>
                <a:latin typeface="+mj-lt"/>
                <a:cs typeface="Arial" charset="0"/>
              </a:rPr>
              <a:t>There </a:t>
            </a:r>
            <a:r>
              <a:rPr lang="en-US" altLang="zh-CN" sz="1000" dirty="0">
                <a:solidFill>
                  <a:prstClr val="black"/>
                </a:solidFill>
                <a:latin typeface="+mj-lt"/>
                <a:cs typeface="Arial" charset="0"/>
              </a:rPr>
              <a:t>is one proposal for introducing TM Forum RDFS Intent model in 3GPP, which is discussed and haven’t reach an agreement, which need further </a:t>
            </a:r>
            <a:r>
              <a:rPr lang="en-US" altLang="zh-CN" sz="1000" dirty="0" smtClean="0">
                <a:solidFill>
                  <a:prstClr val="black"/>
                </a:solidFill>
                <a:latin typeface="+mj-lt"/>
                <a:cs typeface="Arial" charset="0"/>
              </a:rPr>
              <a:t>discussion</a:t>
            </a:r>
            <a:endParaRPr lang="en-US" sz="1000" dirty="0">
              <a:solidFill>
                <a:prstClr val="black"/>
              </a:solidFill>
              <a:latin typeface="+mj-lt"/>
              <a:cs typeface="Arial" charset="0"/>
            </a:endParaRPr>
          </a:p>
          <a:p>
            <a:r>
              <a:rPr lang="en-US" altLang="zh-CN" sz="1000" b="1" dirty="0">
                <a:solidFill>
                  <a:prstClr val="black"/>
                </a:solidFill>
                <a:latin typeface="+mj-lt"/>
                <a:cs typeface="Arial" charset="0"/>
              </a:rPr>
              <a:t>NPM: </a:t>
            </a:r>
            <a:r>
              <a:rPr lang="en-US" altLang="zh-CN" sz="1000" dirty="0">
                <a:solidFill>
                  <a:prstClr val="black"/>
                </a:solidFill>
                <a:latin typeface="+mj-lt"/>
                <a:cs typeface="Arial" charset="0"/>
              </a:rPr>
              <a:t>Several contributions regarding Stage 2 updates and Stage 3 </a:t>
            </a:r>
            <a:r>
              <a:rPr lang="en-US" altLang="zh-CN" sz="1000" dirty="0" err="1">
                <a:solidFill>
                  <a:prstClr val="black"/>
                </a:solidFill>
                <a:latin typeface="+mj-lt"/>
                <a:cs typeface="Arial" charset="0"/>
              </a:rPr>
              <a:t>definiton</a:t>
            </a:r>
            <a:r>
              <a:rPr lang="en-US" altLang="zh-CN" sz="1000" dirty="0">
                <a:solidFill>
                  <a:prstClr val="black"/>
                </a:solidFill>
                <a:latin typeface="+mj-lt"/>
                <a:cs typeface="Arial" charset="0"/>
              </a:rPr>
              <a:t>  have been approved/endorsed:</a:t>
            </a:r>
          </a:p>
          <a:p>
            <a:pPr marL="171450" indent="-171450">
              <a:buFont typeface="Wingdings" panose="05000000000000000000" pitchFamily="2" charset="2"/>
              <a:buChar char="Ø"/>
            </a:pPr>
            <a:r>
              <a:rPr lang="en-US" altLang="zh-CN" sz="1000" dirty="0" err="1" smtClean="0">
                <a:solidFill>
                  <a:prstClr val="black"/>
                </a:solidFill>
                <a:latin typeface="+mj-lt"/>
                <a:cs typeface="Arial" charset="0"/>
              </a:rPr>
              <a:t>pCR</a:t>
            </a:r>
            <a:r>
              <a:rPr lang="en-US" altLang="zh-CN" sz="1000" dirty="0" smtClean="0">
                <a:solidFill>
                  <a:prstClr val="black"/>
                </a:solidFill>
                <a:latin typeface="+mj-lt"/>
                <a:cs typeface="Arial" charset="0"/>
              </a:rPr>
              <a:t> </a:t>
            </a:r>
            <a:r>
              <a:rPr lang="en-US" altLang="zh-CN" sz="1000" dirty="0">
                <a:solidFill>
                  <a:prstClr val="black"/>
                </a:solidFill>
                <a:latin typeface="+mj-lt"/>
                <a:cs typeface="Arial" charset="0"/>
              </a:rPr>
              <a:t>28.556 Add </a:t>
            </a:r>
            <a:r>
              <a:rPr lang="en-US" altLang="zh-CN" sz="1000" dirty="0" err="1">
                <a:solidFill>
                  <a:prstClr val="black"/>
                </a:solidFill>
                <a:latin typeface="+mj-lt"/>
                <a:cs typeface="Arial" charset="0"/>
              </a:rPr>
              <a:t>notificaition</a:t>
            </a:r>
            <a:r>
              <a:rPr lang="en-US" altLang="zh-CN" sz="1000" dirty="0">
                <a:solidFill>
                  <a:prstClr val="black"/>
                </a:solidFill>
                <a:latin typeface="+mj-lt"/>
                <a:cs typeface="Arial" charset="0"/>
              </a:rPr>
              <a:t> definition</a:t>
            </a:r>
          </a:p>
          <a:p>
            <a:pPr marL="171450" indent="-171450">
              <a:buFont typeface="Wingdings" panose="05000000000000000000" pitchFamily="2" charset="2"/>
              <a:buChar char="Ø"/>
            </a:pPr>
            <a:r>
              <a:rPr lang="en-US" altLang="zh-CN" sz="1000" dirty="0" err="1" smtClean="0">
                <a:solidFill>
                  <a:prstClr val="black"/>
                </a:solidFill>
                <a:latin typeface="+mj-lt"/>
                <a:cs typeface="Arial" charset="0"/>
              </a:rPr>
              <a:t>pCR</a:t>
            </a:r>
            <a:r>
              <a:rPr lang="en-US" altLang="zh-CN" sz="1000" dirty="0" smtClean="0">
                <a:solidFill>
                  <a:prstClr val="black"/>
                </a:solidFill>
                <a:latin typeface="+mj-lt"/>
                <a:cs typeface="Arial" charset="0"/>
              </a:rPr>
              <a:t> </a:t>
            </a:r>
            <a:r>
              <a:rPr lang="en-US" altLang="zh-CN" sz="1000" dirty="0">
                <a:solidFill>
                  <a:prstClr val="black"/>
                </a:solidFill>
                <a:latin typeface="+mj-lt"/>
                <a:cs typeface="Arial" charset="0"/>
              </a:rPr>
              <a:t>28.556 Change stage 2 information attribute definition</a:t>
            </a:r>
          </a:p>
          <a:p>
            <a:pPr marL="171450" indent="-171450">
              <a:buFont typeface="Wingdings" panose="05000000000000000000" pitchFamily="2" charset="2"/>
              <a:buChar char="Ø"/>
            </a:pPr>
            <a:r>
              <a:rPr lang="en-US" altLang="zh-CN" sz="1000" dirty="0" err="1" smtClean="0">
                <a:solidFill>
                  <a:prstClr val="black"/>
                </a:solidFill>
                <a:latin typeface="+mj-lt"/>
                <a:cs typeface="Arial" charset="0"/>
              </a:rPr>
              <a:t>pCR</a:t>
            </a:r>
            <a:r>
              <a:rPr lang="en-US" altLang="zh-CN" sz="1000" dirty="0" smtClean="0">
                <a:solidFill>
                  <a:prstClr val="black"/>
                </a:solidFill>
                <a:latin typeface="+mj-lt"/>
                <a:cs typeface="Arial" charset="0"/>
              </a:rPr>
              <a:t> </a:t>
            </a:r>
            <a:r>
              <a:rPr lang="en-US" altLang="zh-CN" sz="1000" dirty="0">
                <a:solidFill>
                  <a:prstClr val="black"/>
                </a:solidFill>
                <a:latin typeface="+mj-lt"/>
                <a:cs typeface="Arial" charset="0"/>
              </a:rPr>
              <a:t>28.556 update Policy activation and deactivation procedure</a:t>
            </a:r>
          </a:p>
          <a:p>
            <a:pPr marL="171450" indent="-171450">
              <a:buFont typeface="Wingdings" panose="05000000000000000000" pitchFamily="2" charset="2"/>
              <a:buChar char="Ø"/>
            </a:pPr>
            <a:r>
              <a:rPr lang="en-US" altLang="zh-CN" sz="1000" dirty="0" err="1" smtClean="0">
                <a:solidFill>
                  <a:prstClr val="black"/>
                </a:solidFill>
                <a:latin typeface="+mj-lt"/>
                <a:cs typeface="Arial" charset="0"/>
              </a:rPr>
              <a:t>pCR</a:t>
            </a:r>
            <a:r>
              <a:rPr lang="en-US" altLang="zh-CN" sz="1000" dirty="0" smtClean="0">
                <a:solidFill>
                  <a:prstClr val="black"/>
                </a:solidFill>
                <a:latin typeface="+mj-lt"/>
                <a:cs typeface="Arial" charset="0"/>
              </a:rPr>
              <a:t> </a:t>
            </a:r>
            <a:r>
              <a:rPr lang="en-US" altLang="zh-CN" sz="1000" dirty="0">
                <a:solidFill>
                  <a:prstClr val="black"/>
                </a:solidFill>
                <a:latin typeface="+mj-lt"/>
                <a:cs typeface="Arial" charset="0"/>
              </a:rPr>
              <a:t>28.556 Add stage 3 definition</a:t>
            </a:r>
          </a:p>
          <a:p>
            <a:pPr marL="171450" indent="-171450">
              <a:buFont typeface="Wingdings" panose="05000000000000000000" pitchFamily="2" charset="2"/>
              <a:buChar char="Ø"/>
            </a:pPr>
            <a:r>
              <a:rPr lang="en-US" altLang="zh-CN" sz="1000" dirty="0" err="1" smtClean="0">
                <a:solidFill>
                  <a:prstClr val="black"/>
                </a:solidFill>
                <a:latin typeface="+mj-lt"/>
                <a:cs typeface="Arial" charset="0"/>
              </a:rPr>
              <a:t>pCR</a:t>
            </a:r>
            <a:r>
              <a:rPr lang="en-US" altLang="zh-CN" sz="1000" dirty="0" smtClean="0">
                <a:solidFill>
                  <a:prstClr val="black"/>
                </a:solidFill>
                <a:latin typeface="+mj-lt"/>
                <a:cs typeface="Arial" charset="0"/>
              </a:rPr>
              <a:t> </a:t>
            </a:r>
            <a:r>
              <a:rPr lang="en-US" altLang="zh-CN" sz="1000" dirty="0">
                <a:solidFill>
                  <a:prstClr val="black"/>
                </a:solidFill>
                <a:latin typeface="+mj-lt"/>
                <a:cs typeface="Arial" charset="0"/>
              </a:rPr>
              <a:t>28.556 update </a:t>
            </a:r>
            <a:r>
              <a:rPr lang="en-US" altLang="zh-CN" sz="1000" dirty="0" err="1">
                <a:solidFill>
                  <a:prstClr val="black"/>
                </a:solidFill>
                <a:latin typeface="+mj-lt"/>
                <a:cs typeface="Arial" charset="0"/>
              </a:rPr>
              <a:t>PolicyContent</a:t>
            </a:r>
            <a:r>
              <a:rPr lang="en-US" altLang="zh-CN" sz="1000" dirty="0">
                <a:solidFill>
                  <a:prstClr val="black"/>
                </a:solidFill>
                <a:latin typeface="+mj-lt"/>
                <a:cs typeface="Arial" charset="0"/>
              </a:rPr>
              <a:t> </a:t>
            </a:r>
            <a:r>
              <a:rPr lang="en-US" altLang="zh-CN" sz="1000" dirty="0" smtClean="0">
                <a:solidFill>
                  <a:prstClr val="black"/>
                </a:solidFill>
                <a:latin typeface="+mj-lt"/>
                <a:cs typeface="Arial" charset="0"/>
              </a:rPr>
              <a:t>definition</a:t>
            </a:r>
            <a:endParaRPr lang="en-US" altLang="zh-CN" sz="1000" b="1" dirty="0" smtClean="0">
              <a:solidFill>
                <a:prstClr val="black"/>
              </a:solidFill>
              <a:latin typeface="+mj-lt"/>
              <a:cs typeface="Arial" charset="0"/>
            </a:endParaRPr>
          </a:p>
          <a:p>
            <a:r>
              <a:rPr lang="en-US" altLang="zh-CN" sz="1000" b="1" dirty="0" err="1" smtClean="0">
                <a:solidFill>
                  <a:prstClr val="black"/>
                </a:solidFill>
                <a:latin typeface="+mj-lt"/>
                <a:cs typeface="Arial" charset="0"/>
              </a:rPr>
              <a:t>eCOSLA</a:t>
            </a:r>
            <a:r>
              <a:rPr lang="en-US" altLang="zh-CN" sz="1000" b="1" dirty="0" smtClean="0">
                <a:solidFill>
                  <a:prstClr val="black"/>
                </a:solidFill>
                <a:latin typeface="+mj-lt"/>
                <a:cs typeface="Arial" charset="0"/>
              </a:rPr>
              <a:t>:</a:t>
            </a:r>
            <a:r>
              <a:rPr lang="en-US" altLang="zh-CN" sz="1000" dirty="0">
                <a:solidFill>
                  <a:prstClr val="black"/>
                </a:solidFill>
                <a:latin typeface="+mj-lt"/>
                <a:cs typeface="Arial" charset="0"/>
              </a:rPr>
              <a:t> The group has been working on use cases, requirements and solutions. A discussion paper on composite management services was presented. Main topics under discussion are pause-point and reporting. During the meeting good progress was made for the reporting solution. </a:t>
            </a:r>
          </a:p>
        </p:txBody>
      </p:sp>
      <p:sp>
        <p:nvSpPr>
          <p:cNvPr id="8" name="矩形 7"/>
          <p:cNvSpPr/>
          <p:nvPr/>
        </p:nvSpPr>
        <p:spPr>
          <a:xfrm>
            <a:off x="70944" y="3073909"/>
            <a:ext cx="6236219" cy="3323987"/>
          </a:xfrm>
          <a:prstGeom prst="rect">
            <a:avLst/>
          </a:prstGeom>
          <a:solidFill>
            <a:schemeClr val="bg1"/>
          </a:solidFill>
        </p:spPr>
        <p:txBody>
          <a:bodyPr wrap="square">
            <a:spAutoFit/>
          </a:bodyPr>
          <a:lstStyle/>
          <a:p>
            <a:pPr lvl="0" defTabSz="1219170" eaLnBrk="1" fontAlgn="auto" hangingPunct="1">
              <a:spcBef>
                <a:spcPts val="0"/>
              </a:spcBef>
              <a:spcAft>
                <a:spcPts val="0"/>
              </a:spcAft>
              <a:defRPr/>
            </a:pPr>
            <a:r>
              <a:rPr lang="en-US" altLang="zh-CN" sz="1000" b="1" dirty="0" smtClean="0">
                <a:solidFill>
                  <a:prstClr val="black"/>
                </a:solidFill>
                <a:latin typeface="+mn-lt"/>
                <a:cs typeface="Arial" charset="0"/>
              </a:rPr>
              <a:t>ANL</a:t>
            </a:r>
            <a:r>
              <a:rPr lang="en-US" altLang="zh-CN" sz="1000" b="1" smtClean="0">
                <a:solidFill>
                  <a:prstClr val="black"/>
                </a:solidFill>
                <a:latin typeface="+mn-lt"/>
                <a:cs typeface="Arial" charset="0"/>
              </a:rPr>
              <a:t>: </a:t>
            </a:r>
            <a:endParaRPr lang="en-US" altLang="zh-CN" sz="1000" smtClean="0">
              <a:solidFill>
                <a:prstClr val="black"/>
              </a:solidFill>
              <a:latin typeface="+mn-lt"/>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Based </a:t>
            </a:r>
            <a:r>
              <a:rPr lang="en-US" altLang="zh-CN" sz="1000">
                <a:solidFill>
                  <a:prstClr val="black"/>
                </a:solidFill>
                <a:latin typeface="+mn-lt"/>
                <a:cs typeface="Arial" charset="0"/>
              </a:rPr>
              <a:t>on Draft TS 28.100-070 EditHelp review version, scope (S5-216256), workflow, tasks, generic autonomous network level description (S5-216257) and Annex A (S5-216217) are updated, all editor's notes are addressed and cleaned up (S5-216258).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The </a:t>
            </a:r>
            <a:r>
              <a:rPr lang="en-US" altLang="zh-CN" sz="1000">
                <a:solidFill>
                  <a:prstClr val="black"/>
                </a:solidFill>
                <a:latin typeface="+mn-lt"/>
                <a:cs typeface="Arial" charset="0"/>
              </a:rPr>
              <a:t>proposal of TS 28.100 2.0.0 presentation to TSG for information and approval (S5-216259) is approved by SA5</a:t>
            </a:r>
            <a:r>
              <a:rPr lang="en-US" altLang="zh-CN" sz="1000" smtClean="0">
                <a:solidFill>
                  <a:prstClr val="black"/>
                </a:solidFill>
                <a:latin typeface="+mn-lt"/>
                <a:cs typeface="Arial" charset="0"/>
              </a:rPr>
              <a:t>.</a:t>
            </a:r>
            <a:endParaRPr lang="en-US" altLang="zh-CN" sz="1000">
              <a:solidFill>
                <a:prstClr val="black"/>
              </a:solidFill>
              <a:latin typeface="+mn-lt"/>
              <a:cs typeface="Arial" charset="0"/>
            </a:endParaRPr>
          </a:p>
          <a:p>
            <a:pPr lvl="0" defTabSz="1219170" eaLnBrk="1" fontAlgn="auto" hangingPunct="1">
              <a:spcBef>
                <a:spcPts val="0"/>
              </a:spcBef>
              <a:spcAft>
                <a:spcPts val="0"/>
              </a:spcAft>
              <a:defRPr/>
            </a:pPr>
            <a:r>
              <a:rPr lang="en-US" altLang="zh-CN" sz="1000" b="1" smtClean="0">
                <a:solidFill>
                  <a:prstClr val="black"/>
                </a:solidFill>
                <a:latin typeface="+mn-lt"/>
                <a:cs typeface="Arial" charset="0"/>
              </a:rPr>
              <a:t>eMDAS</a:t>
            </a:r>
            <a:r>
              <a:rPr lang="en-US" altLang="zh-CN" sz="1000" b="1">
                <a:solidFill>
                  <a:prstClr val="black"/>
                </a:solidFill>
                <a:latin typeface="+mn-lt"/>
                <a:cs typeface="Arial" charset="0"/>
              </a:rPr>
              <a:t>: </a:t>
            </a:r>
            <a:r>
              <a:rPr lang="en-US" altLang="zh-CN" sz="1000">
                <a:solidFill>
                  <a:prstClr val="black"/>
                </a:solidFill>
                <a:latin typeface="+mn-lt"/>
                <a:cs typeface="Arial" charset="0"/>
              </a:rPr>
              <a:t>Group agreed the UCs and requirements related to:</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Replacement </a:t>
            </a:r>
            <a:r>
              <a:rPr lang="en-US" altLang="zh-CN" sz="1000">
                <a:solidFill>
                  <a:prstClr val="black"/>
                </a:solidFill>
                <a:latin typeface="+mn-lt"/>
                <a:cs typeface="Arial" charset="0"/>
              </a:rPr>
              <a:t>of alarm incident by alarm information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software </a:t>
            </a:r>
            <a:r>
              <a:rPr lang="en-US" altLang="zh-CN" sz="1000">
                <a:solidFill>
                  <a:prstClr val="black"/>
                </a:solidFill>
                <a:latin typeface="+mn-lt"/>
                <a:cs typeface="Arial" charset="0"/>
              </a:rPr>
              <a:t>management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paging </a:t>
            </a:r>
            <a:r>
              <a:rPr lang="en-US" altLang="zh-CN" sz="1000">
                <a:solidFill>
                  <a:prstClr val="black"/>
                </a:solidFill>
                <a:latin typeface="+mn-lt"/>
                <a:cs typeface="Arial" charset="0"/>
              </a:rPr>
              <a:t>optimization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HO </a:t>
            </a:r>
            <a:r>
              <a:rPr lang="en-US" altLang="zh-CN" sz="1000">
                <a:solidFill>
                  <a:prstClr val="black"/>
                </a:solidFill>
                <a:latin typeface="+mn-lt"/>
                <a:cs typeface="Arial" charset="0"/>
              </a:rPr>
              <a:t>optimization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Alignment </a:t>
            </a:r>
            <a:r>
              <a:rPr lang="en-US" altLang="zh-CN" sz="1000">
                <a:solidFill>
                  <a:prstClr val="black"/>
                </a:solidFill>
                <a:latin typeface="+mn-lt"/>
                <a:cs typeface="Arial" charset="0"/>
              </a:rPr>
              <a:t>of terminology</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coverage </a:t>
            </a:r>
            <a:r>
              <a:rPr lang="en-US" altLang="zh-CN" sz="1000">
                <a:solidFill>
                  <a:prstClr val="black"/>
                </a:solidFill>
                <a:latin typeface="+mn-lt"/>
                <a:cs typeface="Arial" charset="0"/>
              </a:rPr>
              <a:t>problem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MDA </a:t>
            </a:r>
            <a:r>
              <a:rPr lang="en-US" altLang="zh-CN" sz="1000">
                <a:solidFill>
                  <a:prstClr val="black"/>
                </a:solidFill>
                <a:latin typeface="+mn-lt"/>
                <a:cs typeface="Arial" charset="0"/>
              </a:rPr>
              <a:t>assisted Energy Saving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MDA </a:t>
            </a:r>
            <a:r>
              <a:rPr lang="en-US" altLang="zh-CN" sz="1000">
                <a:solidFill>
                  <a:prstClr val="black"/>
                </a:solidFill>
                <a:latin typeface="+mn-lt"/>
                <a:cs typeface="Arial" charset="0"/>
              </a:rPr>
              <a:t>Request and Control</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obtaining </a:t>
            </a:r>
            <a:r>
              <a:rPr lang="en-US" altLang="zh-CN" sz="1000">
                <a:solidFill>
                  <a:prstClr val="black"/>
                </a:solidFill>
                <a:latin typeface="+mn-lt"/>
                <a:cs typeface="Arial" charset="0"/>
              </a:rPr>
              <a:t>MDA output</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E2E </a:t>
            </a:r>
            <a:r>
              <a:rPr lang="en-US" altLang="zh-CN" sz="1000">
                <a:solidFill>
                  <a:prstClr val="black"/>
                </a:solidFill>
                <a:latin typeface="+mn-lt"/>
                <a:cs typeface="Arial" charset="0"/>
              </a:rPr>
              <a:t>latency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network </a:t>
            </a:r>
            <a:r>
              <a:rPr lang="en-US" altLang="zh-CN" sz="1000">
                <a:solidFill>
                  <a:prstClr val="black"/>
                </a:solidFill>
                <a:latin typeface="+mn-lt"/>
                <a:cs typeface="Arial" charset="0"/>
              </a:rPr>
              <a:t>slice load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inter-gNB </a:t>
            </a:r>
            <a:r>
              <a:rPr lang="en-US" altLang="zh-CN" sz="1000">
                <a:solidFill>
                  <a:prstClr val="black"/>
                </a:solidFill>
                <a:latin typeface="+mn-lt"/>
                <a:cs typeface="Arial" charset="0"/>
              </a:rPr>
              <a:t>beam selection optimization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slice </a:t>
            </a:r>
            <a:r>
              <a:rPr lang="en-US" altLang="zh-CN" sz="1000">
                <a:solidFill>
                  <a:prstClr val="black"/>
                </a:solidFill>
                <a:latin typeface="+mn-lt"/>
                <a:cs typeface="Arial" charset="0"/>
              </a:rPr>
              <a:t>coverage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Consumer </a:t>
            </a:r>
            <a:r>
              <a:rPr lang="en-US" altLang="zh-CN" sz="1000">
                <a:solidFill>
                  <a:prstClr val="black"/>
                </a:solidFill>
                <a:latin typeface="+mn-lt"/>
                <a:cs typeface="Arial" charset="0"/>
              </a:rPr>
              <a:t>requested ML model training</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smtClean="0">
                <a:solidFill>
                  <a:prstClr val="black"/>
                </a:solidFill>
                <a:latin typeface="+mn-lt"/>
                <a:cs typeface="Arial" charset="0"/>
              </a:rPr>
              <a:t>Producer </a:t>
            </a:r>
            <a:r>
              <a:rPr lang="en-US" altLang="zh-CN" sz="1000">
                <a:solidFill>
                  <a:prstClr val="black"/>
                </a:solidFill>
                <a:latin typeface="+mn-lt"/>
                <a:cs typeface="Arial" charset="0"/>
              </a:rPr>
              <a:t>initiated ML model </a:t>
            </a:r>
            <a:r>
              <a:rPr lang="en-US" altLang="zh-CN" sz="1000" smtClean="0">
                <a:solidFill>
                  <a:prstClr val="black"/>
                </a:solidFill>
                <a:latin typeface="+mn-lt"/>
                <a:cs typeface="Arial" charset="0"/>
              </a:rPr>
              <a:t>training</a:t>
            </a:r>
            <a:endParaRPr lang="en-US" altLang="zh-CN" sz="1000">
              <a:solidFill>
                <a:prstClr val="black"/>
              </a:solidFill>
              <a:latin typeface="+mn-lt"/>
              <a:cs typeface="Arial" charset="0"/>
            </a:endParaRPr>
          </a:p>
        </p:txBody>
      </p:sp>
      <p:sp>
        <p:nvSpPr>
          <p:cNvPr id="10" name="文本框 9"/>
          <p:cNvSpPr txBox="1"/>
          <p:nvPr/>
        </p:nvSpPr>
        <p:spPr>
          <a:xfrm>
            <a:off x="270888" y="2851986"/>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644147693"/>
              </p:ext>
            </p:extLst>
          </p:nvPr>
        </p:nvGraphicFramePr>
        <p:xfrm>
          <a:off x="270887" y="464947"/>
          <a:ext cx="11681825" cy="2379345"/>
        </p:xfrm>
        <a:graphic>
          <a:graphicData uri="http://schemas.openxmlformats.org/drawingml/2006/table">
            <a:tbl>
              <a:tblPr firstRow="1" bandRow="1">
                <a:tableStyleId>{5C22544A-7EE6-4342-B048-85BDC9FD1C3A}</a:tableStyleId>
              </a:tblPr>
              <a:tblGrid>
                <a:gridCol w="788313"/>
                <a:gridCol w="2016015"/>
                <a:gridCol w="1438275"/>
                <a:gridCol w="2174243"/>
                <a:gridCol w="1007795"/>
                <a:gridCol w="1461649"/>
                <a:gridCol w="771207"/>
                <a:gridCol w="1153299"/>
                <a:gridCol w="871029"/>
              </a:tblGrid>
              <a:tr h="300237">
                <a:tc>
                  <a:txBody>
                    <a:bodyPr/>
                    <a:lstStyle/>
                    <a:p>
                      <a:pPr algn="ctr">
                        <a:spcAft>
                          <a:spcPts val="0"/>
                        </a:spcAft>
                      </a:pPr>
                      <a:r>
                        <a:rPr lang="en-GB" sz="1050" b="1" kern="1200" dirty="0">
                          <a:solidFill>
                            <a:schemeClr val="lt1"/>
                          </a:solidFill>
                          <a:latin typeface="+mn-lt"/>
                          <a:ea typeface="+mn-ea"/>
                          <a:cs typeface="Arial" panose="020B0604020202020204" pitchFamily="34" charset="0"/>
                        </a:rPr>
                        <a:t>WI code</a:t>
                      </a:r>
                      <a:endParaRPr lang="sv-SE" sz="105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050" b="1" kern="1200" dirty="0">
                          <a:solidFill>
                            <a:schemeClr val="lt1"/>
                          </a:solidFill>
                          <a:latin typeface="+mn-lt"/>
                          <a:ea typeface="+mn-ea"/>
                          <a:cs typeface="Arial" panose="020B0604020202020204" pitchFamily="34" charset="0"/>
                        </a:rPr>
                        <a:t>WI Title</a:t>
                      </a:r>
                      <a:endParaRPr lang="sv-SE" sz="105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err="1">
                          <a:latin typeface="+mn-lt"/>
                          <a:cs typeface="Arial" panose="020B0604020202020204" pitchFamily="34" charset="0"/>
                        </a:rPr>
                        <a:t>Completion</a:t>
                      </a:r>
                      <a:r>
                        <a:rPr lang="sv-SE" sz="105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dirty="0" err="1">
                          <a:latin typeface="+mn-lt"/>
                          <a:cs typeface="Arial" panose="020B0604020202020204" pitchFamily="34" charset="0"/>
                        </a:rPr>
                        <a:t>Tdoc</a:t>
                      </a:r>
                      <a:r>
                        <a:rPr lang="en-US" altLang="zh-CN" sz="1050" dirty="0">
                          <a:latin typeface="+mn-lt"/>
                          <a:cs typeface="Arial" panose="020B0604020202020204" pitchFamily="34" charset="0"/>
                        </a:rPr>
                        <a:t> reference</a:t>
                      </a:r>
                      <a:endParaRPr lang="sv-SE" sz="1050" dirty="0">
                        <a:latin typeface="+mn-lt"/>
                        <a:cs typeface="Arial" panose="020B0604020202020204" pitchFamily="34" charset="0"/>
                      </a:endParaRPr>
                    </a:p>
                  </a:txBody>
                  <a:tcPr anchor="ctr">
                    <a:solidFill>
                      <a:srgbClr val="92D050"/>
                    </a:solidFill>
                  </a:tcPr>
                </a:tc>
                <a:tc>
                  <a:txBody>
                    <a:bodyPr/>
                    <a:lstStyle/>
                    <a:p>
                      <a:pPr algn="ctr"/>
                      <a:r>
                        <a:rPr lang="sv-SE" sz="1050" dirty="0">
                          <a:latin typeface="+mn-lt"/>
                          <a:cs typeface="Arial" panose="020B0604020202020204" pitchFamily="34" charset="0"/>
                        </a:rPr>
                        <a:t>Target date</a:t>
                      </a:r>
                    </a:p>
                  </a:txBody>
                  <a:tcPr anchor="ctr">
                    <a:solidFill>
                      <a:srgbClr val="92D050"/>
                    </a:solidFill>
                  </a:tcPr>
                </a:tc>
                <a:tc>
                  <a:txBody>
                    <a:bodyPr/>
                    <a:lstStyle/>
                    <a:p>
                      <a:pPr algn="ctr"/>
                      <a:r>
                        <a:rPr lang="sv-SE" sz="105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dirty="0">
                          <a:latin typeface="+mn-lt"/>
                          <a:cs typeface="Arial" panose="020B0604020202020204" pitchFamily="34" charset="0"/>
                        </a:rPr>
                        <a:t>Related</a:t>
                      </a:r>
                      <a:r>
                        <a:rPr lang="sv-SE" altLang="zh-CN" sz="1050" baseline="0" dirty="0">
                          <a:latin typeface="+mn-lt"/>
                          <a:cs typeface="Arial" panose="020B0604020202020204" pitchFamily="34" charset="0"/>
                        </a:rPr>
                        <a:t> groups</a:t>
                      </a:r>
                      <a:endParaRPr lang="sv-SE" sz="105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dirty="0">
                          <a:latin typeface="+mn-lt"/>
                          <a:cs typeface="Arial" panose="020B0604020202020204" pitchFamily="34" charset="0"/>
                        </a:rPr>
                        <a:t>Related</a:t>
                      </a:r>
                      <a:r>
                        <a:rPr lang="sv-SE" sz="1050" baseline="0" dirty="0">
                          <a:latin typeface="+mn-lt"/>
                          <a:cs typeface="Arial" panose="020B0604020202020204" pitchFamily="34" charset="0"/>
                        </a:rPr>
                        <a:t> </a:t>
                      </a:r>
                      <a:r>
                        <a:rPr lang="en-US" altLang="zh-CN" sz="1050" dirty="0">
                          <a:latin typeface="+mn-lt"/>
                          <a:cs typeface="Arial" panose="020B0604020202020204" pitchFamily="34" charset="0"/>
                        </a:rPr>
                        <a:t>topic</a:t>
                      </a:r>
                      <a:endParaRPr lang="sv-SE" sz="1050" dirty="0">
                        <a:latin typeface="+mn-lt"/>
                        <a:cs typeface="Arial" panose="020B0604020202020204" pitchFamily="34" charset="0"/>
                      </a:endParaRPr>
                    </a:p>
                  </a:txBody>
                  <a:tcPr anchor="ctr">
                    <a:solidFill>
                      <a:srgbClr val="92D050"/>
                    </a:solidFill>
                  </a:tcPr>
                </a:tc>
              </a:tr>
              <a:tr h="240467">
                <a:tc>
                  <a:txBody>
                    <a:bodyPr/>
                    <a:lstStyle/>
                    <a:p>
                      <a:pPr algn="ctr">
                        <a:spcAft>
                          <a:spcPts val="0"/>
                        </a:spcAft>
                      </a:pPr>
                      <a:r>
                        <a:rPr lang="en-US" altLang="zh-CN" sz="1050" b="1" dirty="0" smtClean="0">
                          <a:solidFill>
                            <a:schemeClr val="tx1"/>
                          </a:solidFill>
                          <a:effectLst/>
                          <a:latin typeface="+mn-lt"/>
                          <a:ea typeface="宋体" panose="02010600030101010101" pitchFamily="2" charset="-122"/>
                          <a:cs typeface="Arial" panose="020B0604020202020204" pitchFamily="34" charset="0"/>
                        </a:rPr>
                        <a:t>ANL</a:t>
                      </a:r>
                      <a:endParaRPr lang="zh-CN" sz="105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a:solidFill>
                            <a:schemeClr val="tx1"/>
                          </a:solidFill>
                          <a:effectLst/>
                          <a:latin typeface="+mn-lt"/>
                          <a:ea typeface="宋体" panose="02010600030101010101" pitchFamily="2" charset="-122"/>
                          <a:cs typeface="Arial" panose="020B0604020202020204" pitchFamily="34" charset="0"/>
                        </a:rPr>
                        <a:t>Autonomous network levels</a:t>
                      </a:r>
                      <a:endParaRPr lang="zh-CN" sz="105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mn-lt"/>
                          <a:ea typeface="+mn-ea"/>
                          <a:cs typeface="Arial" panose="020B0604020202020204" pitchFamily="34" charset="0"/>
                        </a:rPr>
                        <a:t>71%-&gt;85%-&gt;100%</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tx1"/>
                          </a:solidFill>
                          <a:effectLst/>
                          <a:latin typeface="+mn-lt"/>
                          <a:ea typeface="+mn-ea"/>
                          <a:cs typeface="Arial" panose="020B0604020202020204" pitchFamily="34" charset="0"/>
                        </a:rPr>
                        <a:t>TS 28.100</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smtClean="0">
                        <a:solidFill>
                          <a:schemeClr val="tx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smtClean="0">
                          <a:solidFill>
                            <a:schemeClr val="tx1"/>
                          </a:solidFill>
                          <a:effectLst/>
                          <a:latin typeface="+mn-lt"/>
                          <a:ea typeface="+mn-ea"/>
                          <a:cs typeface="Arial" panose="020B0604020202020204" pitchFamily="34" charset="0"/>
                        </a:rPr>
                        <a:t>SP-200464</a:t>
                      </a:r>
                      <a:endParaRPr lang="en-US" sz="1050" kern="1200">
                        <a:solidFill>
                          <a:schemeClr val="tx1"/>
                        </a:solidFill>
                        <a:effectLst/>
                        <a:latin typeface="+mn-lt"/>
                        <a:ea typeface="+mn-ea"/>
                        <a:cs typeface="Arial" panose="020B0604020202020204" pitchFamily="34" charset="0"/>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smtClean="0">
                          <a:solidFill>
                            <a:schemeClr val="tx1"/>
                          </a:solidFill>
                          <a:effectLst/>
                          <a:latin typeface="+mn-lt"/>
                          <a:ea typeface="+mn-ea"/>
                          <a:cs typeface="Arial" panose="020B0604020202020204" pitchFamily="34" charset="0"/>
                        </a:rPr>
                        <a:t>SA#94 (Dec. 2021)</a:t>
                      </a:r>
                      <a:endParaRPr lang="sv-SE" altLang="zh-CN" sz="105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mn-lt"/>
                          <a:ea typeface="+mn-ea"/>
                          <a:cs typeface="Arial" panose="020B0604020202020204" pitchFamily="34" charset="0"/>
                        </a:rPr>
                        <a:t>CMCC</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smtClean="0">
                          <a:solidFill>
                            <a:schemeClr val="tx1"/>
                          </a:solidFill>
                          <a:effectLst/>
                          <a:latin typeface="+mn-lt"/>
                          <a:ea typeface="+mn-ea"/>
                          <a:cs typeface="Arial" panose="020B0604020202020204" pitchFamily="34" charset="0"/>
                        </a:rPr>
                        <a:t>TMF/SA2/RAN3/ZSM</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mn-lt"/>
                          <a:ea typeface="+mn-ea"/>
                          <a:cs typeface="Arial" panose="020B0604020202020204" pitchFamily="34" charset="0"/>
                        </a:rPr>
                        <a:t>Autonomous network</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247417">
                <a:tc>
                  <a:txBody>
                    <a:bodyPr/>
                    <a:lstStyle/>
                    <a:p>
                      <a:pPr algn="ctr">
                        <a:spcAft>
                          <a:spcPts val="0"/>
                        </a:spcAft>
                      </a:pPr>
                      <a:r>
                        <a:rPr lang="en-GB" sz="1050" b="1" dirty="0" smtClean="0">
                          <a:solidFill>
                            <a:schemeClr val="tx1"/>
                          </a:solidFill>
                          <a:effectLst/>
                          <a:latin typeface="+mn-lt"/>
                          <a:ea typeface="宋体" panose="02010600030101010101" pitchFamily="2" charset="-122"/>
                          <a:cs typeface="Arial" panose="020B0604020202020204" pitchFamily="34" charset="0"/>
                        </a:rPr>
                        <a:t>IDMS_MN</a:t>
                      </a:r>
                      <a:endParaRPr lang="zh-CN" sz="105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chemeClr val="tx1"/>
                          </a:solidFill>
                          <a:effectLst/>
                          <a:latin typeface="+mn-lt"/>
                          <a:ea typeface="宋体" panose="02010600030101010101" pitchFamily="2" charset="-122"/>
                          <a:cs typeface="Arial" panose="020B0604020202020204" pitchFamily="34" charset="0"/>
                        </a:rPr>
                        <a:t>Intent driven management service for mobile networks</a:t>
                      </a:r>
                      <a:endParaRPr lang="zh-CN" sz="105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smtClean="0">
                          <a:solidFill>
                            <a:schemeClr val="tx1"/>
                          </a:solidFill>
                          <a:effectLst/>
                          <a:latin typeface="+mn-lt"/>
                          <a:ea typeface="+mn-ea"/>
                          <a:cs typeface="Arial" panose="020B0604020202020204" pitchFamily="34" charset="0"/>
                        </a:rPr>
                        <a:t>70</a:t>
                      </a:r>
                      <a:r>
                        <a:rPr lang="en-US" altLang="zh-CN" sz="1050" b="0" kern="1200" dirty="0" smtClean="0">
                          <a:solidFill>
                            <a:schemeClr val="tx1"/>
                          </a:solidFill>
                          <a:effectLst/>
                          <a:latin typeface="+mn-lt"/>
                          <a:ea typeface="+mn-ea"/>
                          <a:cs typeface="Arial" panose="020B0604020202020204" pitchFamily="34" charset="0"/>
                        </a:rPr>
                        <a:t>%-&gt;</a:t>
                      </a:r>
                      <a:r>
                        <a:rPr lang="en-US" altLang="zh-CN" sz="1050" b="0" kern="1200" smtClean="0">
                          <a:solidFill>
                            <a:schemeClr val="tx1"/>
                          </a:solidFill>
                          <a:effectLst/>
                          <a:latin typeface="+mn-lt"/>
                          <a:ea typeface="+mn-ea"/>
                          <a:cs typeface="Arial" panose="020B0604020202020204" pitchFamily="34" charset="0"/>
                        </a:rPr>
                        <a:t>75%-&gt;</a:t>
                      </a:r>
                      <a:r>
                        <a:rPr lang="en-US" altLang="zh-CN" sz="1050" b="1" kern="1200" smtClean="0">
                          <a:solidFill>
                            <a:schemeClr val="tx1"/>
                          </a:solidFill>
                          <a:effectLst/>
                          <a:latin typeface="+mn-lt"/>
                          <a:ea typeface="+mn-ea"/>
                          <a:cs typeface="Arial" panose="020B0604020202020204" pitchFamily="34" charset="0"/>
                        </a:rPr>
                        <a:t>80%</a:t>
                      </a:r>
                      <a:endParaRPr lang="sv-SE" altLang="zh-CN" sz="1050" b="1" kern="1200" dirty="0" smtClean="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tx1"/>
                          </a:solidFill>
                          <a:effectLst/>
                          <a:latin typeface="+mn-lt"/>
                          <a:ea typeface="+mn-ea"/>
                          <a:cs typeface="Arial" panose="020B0604020202020204" pitchFamily="34" charset="0"/>
                        </a:rPr>
                        <a:t>TR28.812/TS 28.312</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tx1"/>
                          </a:solidFill>
                          <a:effectLst/>
                          <a:latin typeface="+mn-lt"/>
                          <a:ea typeface="+mn-ea"/>
                          <a:cs typeface="Arial" panose="020B0604020202020204" pitchFamily="34" charset="0"/>
                        </a:rPr>
                        <a:t>SP-180899</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smtClean="0">
                          <a:solidFill>
                            <a:schemeClr val="tx1"/>
                          </a:solidFill>
                          <a:effectLst/>
                          <a:latin typeface="+mn-lt"/>
                          <a:ea typeface="+mn-ea"/>
                          <a:cs typeface="Arial" panose="020B0604020202020204" pitchFamily="34" charset="0"/>
                        </a:rPr>
                        <a:t>SA#94 (Dec. </a:t>
                      </a:r>
                      <a:r>
                        <a:rPr lang="en-GB" sz="1050" b="0" kern="1200" smtClean="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smtClean="0">
                          <a:solidFill>
                            <a:schemeClr val="tx1"/>
                          </a:solidFill>
                          <a:effectLst/>
                          <a:latin typeface="+mn-lt"/>
                          <a:ea typeface="+mn-ea"/>
                          <a:cs typeface="Arial" panose="020B0604020202020204" pitchFamily="34" charset="0"/>
                        </a:rPr>
                        <a:t>-&gt;SA#95 (Mar. 2022)</a:t>
                      </a:r>
                      <a:endParaRPr lang="sv-SE" altLang="zh-CN" sz="1050" b="1"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tx1"/>
                          </a:solidFill>
                          <a:effectLst/>
                          <a:latin typeface="+mn-lt"/>
                          <a:ea typeface="+mn-ea"/>
                          <a:cs typeface="Arial" panose="020B0604020202020204" pitchFamily="34" charset="0"/>
                        </a:rPr>
                        <a:t>Huawei</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smtClean="0">
                          <a:solidFill>
                            <a:schemeClr val="tx1"/>
                          </a:solidFill>
                          <a:effectLst/>
                          <a:latin typeface="+mn-lt"/>
                          <a:ea typeface="+mn-ea"/>
                          <a:cs typeface="Arial" panose="020B0604020202020204" pitchFamily="34" charset="0"/>
                        </a:rPr>
                        <a:t>SA2/RAN3/ZSM</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Arial" panose="020B0604020202020204" pitchFamily="34" charset="0"/>
                        </a:rPr>
                        <a:t>Intent</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364176">
                <a:tc>
                  <a:txBody>
                    <a:bodyPr/>
                    <a:lstStyle/>
                    <a:p>
                      <a:pPr algn="ctr">
                        <a:spcAft>
                          <a:spcPts val="0"/>
                        </a:spcAft>
                      </a:pPr>
                      <a:r>
                        <a:rPr lang="en-GB" sz="1050" b="1" dirty="0" smtClean="0">
                          <a:solidFill>
                            <a:schemeClr val="tx1"/>
                          </a:solidFill>
                          <a:effectLst/>
                          <a:latin typeface="+mn-lt"/>
                          <a:ea typeface="宋体" panose="02010600030101010101" pitchFamily="2" charset="-122"/>
                          <a:cs typeface="Arial" panose="020B0604020202020204" pitchFamily="34" charset="0"/>
                        </a:rPr>
                        <a:t>NPM</a:t>
                      </a:r>
                      <a:endParaRPr lang="zh-CN" sz="105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a:solidFill>
                            <a:schemeClr val="tx1"/>
                          </a:solidFill>
                          <a:effectLst/>
                          <a:latin typeface="+mn-lt"/>
                          <a:ea typeface="宋体" panose="02010600030101010101" pitchFamily="2" charset="-122"/>
                          <a:cs typeface="Arial" panose="020B0604020202020204" pitchFamily="34" charset="0"/>
                        </a:rPr>
                        <a:t>Network policy management for 5G mobile networks based on NFV scenarios</a:t>
                      </a:r>
                      <a:endParaRPr lang="zh-CN" sz="105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smtClean="0">
                          <a:solidFill>
                            <a:schemeClr val="tx1"/>
                          </a:solidFill>
                          <a:effectLst/>
                          <a:latin typeface="+mn-lt"/>
                          <a:ea typeface="+mn-ea"/>
                          <a:cs typeface="Arial" panose="020B0604020202020204" pitchFamily="34" charset="0"/>
                        </a:rPr>
                        <a:t>78</a:t>
                      </a:r>
                      <a:r>
                        <a:rPr lang="en-US" altLang="zh-CN" sz="1050" b="0" kern="1200" dirty="0" smtClean="0">
                          <a:solidFill>
                            <a:schemeClr val="tx1"/>
                          </a:solidFill>
                          <a:effectLst/>
                          <a:latin typeface="+mn-lt"/>
                          <a:ea typeface="+mn-ea"/>
                          <a:cs typeface="Arial" panose="020B0604020202020204" pitchFamily="34" charset="0"/>
                        </a:rPr>
                        <a:t>%-&gt;</a:t>
                      </a:r>
                      <a:r>
                        <a:rPr lang="en-US" altLang="zh-CN" sz="1050" b="0" kern="1200" smtClean="0">
                          <a:solidFill>
                            <a:schemeClr val="tx1"/>
                          </a:solidFill>
                          <a:effectLst/>
                          <a:latin typeface="+mn-lt"/>
                          <a:ea typeface="+mn-ea"/>
                          <a:cs typeface="Arial" panose="020B0604020202020204" pitchFamily="34" charset="0"/>
                        </a:rPr>
                        <a:t>85%-&gt;100%</a:t>
                      </a:r>
                      <a:endParaRPr lang="sv-SE"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tx1"/>
                          </a:solidFill>
                          <a:effectLst/>
                          <a:latin typeface="+mn-lt"/>
                          <a:ea typeface="SimSun" panose="02010600030101010101" pitchFamily="2" charset="-122"/>
                          <a:cs typeface="Arial" panose="020B0604020202020204" pitchFamily="34" charset="0"/>
                        </a:rPr>
                        <a:t>TS 28.555/28.556</a:t>
                      </a:r>
                      <a:endParaRPr lang="sv-SE"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tx1"/>
                          </a:solidFill>
                          <a:effectLst/>
                          <a:latin typeface="+mn-lt"/>
                          <a:ea typeface="SimSun" panose="02010600030101010101" pitchFamily="2" charset="-122"/>
                          <a:cs typeface="Arial" panose="020B0604020202020204" pitchFamily="34" charset="0"/>
                        </a:rPr>
                        <a:t>SP-191211</a:t>
                      </a:r>
                      <a:endParaRPr lang="sv-SE"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r>
                        <a:rPr lang="en-US" sz="1050" b="0" kern="1200" dirty="0" smtClean="0">
                          <a:solidFill>
                            <a:schemeClr val="tx1"/>
                          </a:solidFill>
                          <a:effectLst/>
                          <a:latin typeface="+mn-lt"/>
                          <a:ea typeface="+mn-ea"/>
                          <a:cs typeface="Arial" panose="020B0604020202020204" pitchFamily="34" charset="0"/>
                        </a:rPr>
                        <a:t>SA#95 (Mar. 2022)</a:t>
                      </a:r>
                      <a:endParaRPr lang="sv-SE" sz="105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tx1"/>
                          </a:solidFill>
                          <a:effectLst/>
                          <a:latin typeface="+mn-lt"/>
                          <a:ea typeface="SimSun" panose="02010600030101010101" pitchFamily="2" charset="-122"/>
                          <a:cs typeface="Arial" panose="020B0604020202020204" pitchFamily="34" charset="0"/>
                        </a:rPr>
                        <a:t>CMCC</a:t>
                      </a:r>
                      <a:endParaRPr lang="sv-SE"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smtClean="0">
                          <a:solidFill>
                            <a:schemeClr val="tx1"/>
                          </a:solidFill>
                          <a:effectLst/>
                          <a:latin typeface="+mn-lt"/>
                          <a:ea typeface="+mn-ea"/>
                          <a:cs typeface="Arial" panose="020B0604020202020204" pitchFamily="34" charset="0"/>
                        </a:rPr>
                        <a:t>SA2/RAN2/RAN3</a:t>
                      </a:r>
                      <a:endParaRPr lang="sv-SE"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SimSun" panose="02010600030101010101" pitchFamily="2" charset="-122"/>
                          <a:cs typeface="Arial" panose="020B0604020202020204" pitchFamily="34" charset="0"/>
                        </a:rPr>
                        <a:t>Policy</a:t>
                      </a:r>
                      <a:endParaRPr lang="sv-SE" sz="105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33517">
                <a:tc>
                  <a:txBody>
                    <a:bodyPr/>
                    <a:lstStyle/>
                    <a:p>
                      <a:pPr marL="0" algn="ctr" defTabSz="1219170" rtl="0" eaLnBrk="1" latinLnBrk="0" hangingPunct="1">
                        <a:spcAft>
                          <a:spcPts val="0"/>
                        </a:spcAft>
                      </a:pPr>
                      <a:r>
                        <a:rPr lang="en-US" altLang="zh-CN" sz="1050" b="1" kern="1200" dirty="0" err="1" smtClean="0">
                          <a:solidFill>
                            <a:schemeClr val="tx1"/>
                          </a:solidFill>
                          <a:effectLst/>
                          <a:latin typeface="+mn-lt"/>
                          <a:ea typeface="宋体" panose="02010600030101010101" pitchFamily="2" charset="-122"/>
                          <a:cs typeface="Arial" panose="020B0604020202020204" pitchFamily="34" charset="0"/>
                        </a:rPr>
                        <a:t>eCOSLA</a:t>
                      </a:r>
                      <a:endParaRPr lang="en-US" altLang="zh-CN" sz="1050" b="1"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chemeClr val="tx1"/>
                          </a:solidFill>
                          <a:effectLst/>
                          <a:latin typeface="+mn-lt"/>
                          <a:ea typeface="宋体" panose="02010600030101010101" pitchFamily="2" charset="-122"/>
                          <a:cs typeface="Arial" panose="020B0604020202020204" pitchFamily="34" charset="0"/>
                        </a:rPr>
                        <a:t>Enhanced Closed loop SLS Assurance</a:t>
                      </a:r>
                      <a:endParaRPr lang="zh-CN" sz="105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smtClean="0">
                          <a:solidFill>
                            <a:schemeClr val="tx1"/>
                          </a:solidFill>
                          <a:effectLst/>
                          <a:latin typeface="+mn-lt"/>
                          <a:ea typeface="+mn-ea"/>
                          <a:cs typeface="Arial" panose="020B0604020202020204" pitchFamily="34" charset="0"/>
                        </a:rPr>
                        <a:t>60</a:t>
                      </a:r>
                      <a:r>
                        <a:rPr lang="en-US" altLang="zh-CN" sz="1050" b="0" kern="1200" dirty="0" smtClean="0">
                          <a:solidFill>
                            <a:schemeClr val="tx1"/>
                          </a:solidFill>
                          <a:effectLst/>
                          <a:latin typeface="+mn-lt"/>
                          <a:ea typeface="+mn-ea"/>
                          <a:cs typeface="Arial" panose="020B0604020202020204" pitchFamily="34" charset="0"/>
                        </a:rPr>
                        <a:t>%-&gt;</a:t>
                      </a:r>
                      <a:r>
                        <a:rPr lang="en-US" altLang="zh-CN" sz="1050" b="0" kern="1200" smtClean="0">
                          <a:solidFill>
                            <a:schemeClr val="tx1"/>
                          </a:solidFill>
                          <a:effectLst/>
                          <a:latin typeface="+mn-lt"/>
                          <a:ea typeface="+mn-ea"/>
                          <a:cs typeface="Arial" panose="020B0604020202020204" pitchFamily="34" charset="0"/>
                        </a:rPr>
                        <a:t>70%-&gt;80%</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smtClean="0">
                          <a:solidFill>
                            <a:schemeClr val="tx1"/>
                          </a:solidFill>
                          <a:effectLst/>
                          <a:latin typeface="+mn-lt"/>
                          <a:ea typeface="+mn-ea"/>
                          <a:cs typeface="Arial" panose="020B0604020202020204" pitchFamily="34" charset="0"/>
                        </a:rPr>
                        <a:t>TS28.535/28.536/28.533/28.541/28.546/28.552/28.553</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smtClean="0">
                          <a:solidFill>
                            <a:schemeClr val="tx1"/>
                          </a:solidFill>
                          <a:effectLst/>
                          <a:latin typeface="+mn-lt"/>
                          <a:ea typeface="+mn-ea"/>
                          <a:cs typeface="Arial" panose="020B0604020202020204" pitchFamily="34" charset="0"/>
                        </a:rPr>
                        <a:t>SP-200196</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mn-lt"/>
                          <a:ea typeface="+mn-ea"/>
                          <a:cs typeface="Arial" panose="020B0604020202020204" pitchFamily="34" charset="0"/>
                        </a:rPr>
                        <a:t>SA#95 (Mar. 2022)</a:t>
                      </a:r>
                      <a:endParaRPr lang="sv-SE" altLang="zh-CN" sz="105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dirty="0" smtClean="0">
                          <a:solidFill>
                            <a:schemeClr val="tx1"/>
                          </a:solidFill>
                          <a:effectLst/>
                          <a:latin typeface="+mn-lt"/>
                          <a:ea typeface="+mn-ea"/>
                          <a:cs typeface="Arial" panose="020B0604020202020204" pitchFamily="34" charset="0"/>
                        </a:rPr>
                        <a:t>Ericsson</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mn-lt"/>
                          <a:ea typeface="+mn-ea"/>
                          <a:cs typeface="Arial" panose="020B0604020202020204" pitchFamily="34" charset="0"/>
                        </a:rPr>
                        <a:t>ZSM/SA2/RAN3</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50" b="0" kern="1200" dirty="0" smtClean="0">
                          <a:solidFill>
                            <a:schemeClr val="dk1"/>
                          </a:solidFill>
                          <a:effectLst/>
                          <a:latin typeface="+mn-lt"/>
                          <a:ea typeface="+mn-ea"/>
                          <a:cs typeface="Arial" panose="020B0604020202020204" pitchFamily="34" charset="0"/>
                        </a:rPr>
                        <a:t>Closed loop interaction</a:t>
                      </a:r>
                      <a:endParaRPr lang="sv-SE"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247417">
                <a:tc>
                  <a:txBody>
                    <a:bodyPr/>
                    <a:lstStyle/>
                    <a:p>
                      <a:pPr algn="ctr">
                        <a:spcAft>
                          <a:spcPts val="0"/>
                        </a:spcAft>
                      </a:pPr>
                      <a:r>
                        <a:rPr lang="en-US" sz="1050" b="1" dirty="0" err="1" smtClean="0">
                          <a:solidFill>
                            <a:schemeClr val="tx1"/>
                          </a:solidFill>
                          <a:effectLst/>
                          <a:latin typeface="+mn-lt"/>
                          <a:ea typeface="宋体" panose="02010600030101010101" pitchFamily="2" charset="-122"/>
                          <a:cs typeface="Arial" panose="020B0604020202020204" pitchFamily="34" charset="0"/>
                        </a:rPr>
                        <a:t>eMDAS</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050" dirty="0" smtClean="0">
                          <a:solidFill>
                            <a:schemeClr val="tx1"/>
                          </a:solidFill>
                          <a:effectLst/>
                          <a:latin typeface="+mn-lt"/>
                          <a:ea typeface="宋体" panose="02010600030101010101" pitchFamily="2" charset="-122"/>
                          <a:cs typeface="Arial" panose="020B0604020202020204" pitchFamily="34" charset="0"/>
                        </a:rPr>
                        <a:t>Enhancements of Management Data Analytics Service</a:t>
                      </a:r>
                      <a:endParaRPr lang="zh-CN" sz="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mn-lt"/>
                          <a:ea typeface="+mn-ea"/>
                          <a:cs typeface="Arial" panose="020B0604020202020204" pitchFamily="34" charset="0"/>
                        </a:rPr>
                        <a:t>0%-&gt;10%-&gt;</a:t>
                      </a:r>
                      <a:r>
                        <a:rPr lang="en-US" altLang="zh-CN" sz="1050" b="0" kern="1200" smtClean="0">
                          <a:solidFill>
                            <a:schemeClr val="tx1"/>
                          </a:solidFill>
                          <a:effectLst/>
                          <a:latin typeface="+mn-lt"/>
                          <a:ea typeface="+mn-ea"/>
                          <a:cs typeface="Arial" panose="020B0604020202020204" pitchFamily="34" charset="0"/>
                        </a:rPr>
                        <a:t>25%-&gt;45%</a:t>
                      </a:r>
                      <a:endParaRPr lang="sv-SE" altLang="zh-CN" sz="1050" b="0" kern="1200" dirty="0" smtClean="0">
                        <a:solidFill>
                          <a:schemeClr val="tx1"/>
                        </a:solidFill>
                        <a:effectLst/>
                        <a:highlight>
                          <a:srgbClr val="00FF00"/>
                        </a:highligh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tx1"/>
                          </a:solidFill>
                          <a:effectLst/>
                          <a:latin typeface="+mn-lt"/>
                          <a:ea typeface="+mn-ea"/>
                          <a:cs typeface="Arial" panose="020B0604020202020204" pitchFamily="34" charset="0"/>
                        </a:rPr>
                        <a:t>TS 28.104/ and another new TS (being requested by the revised WID)</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tx1"/>
                          </a:solidFill>
                          <a:effectLst/>
                          <a:latin typeface="+mn-lt"/>
                          <a:ea typeface="+mn-ea"/>
                          <a:cs typeface="Arial" panose="020B0604020202020204" pitchFamily="34" charset="0"/>
                        </a:rPr>
                        <a:t>SP-210132 </a:t>
                      </a:r>
                      <a:r>
                        <a:rPr lang="en-US" sz="1050" kern="1200" dirty="0" smtClean="0">
                          <a:solidFill>
                            <a:schemeClr val="tx1"/>
                          </a:solidFill>
                          <a:effectLst/>
                          <a:latin typeface="+mn-lt"/>
                          <a:ea typeface="+mn-ea"/>
                          <a:cs typeface="Arial" panose="020B0604020202020204" pitchFamily="34" charset="0"/>
                        </a:rPr>
                        <a:t>-&gt;</a:t>
                      </a:r>
                      <a:r>
                        <a:rPr lang="en-US" sz="1050" kern="1200" baseline="0" dirty="0" smtClean="0">
                          <a:solidFill>
                            <a:schemeClr val="tx1"/>
                          </a:solidFill>
                          <a:effectLst/>
                          <a:latin typeface="+mn-lt"/>
                          <a:ea typeface="+mn-ea"/>
                          <a:cs typeface="Arial" panose="020B0604020202020204" pitchFamily="34" charset="0"/>
                        </a:rPr>
                        <a:t> Revised WID in S5 216348</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mn-lt"/>
                          <a:ea typeface="+mn-ea"/>
                          <a:cs typeface="Arial" panose="020B0604020202020204" pitchFamily="34" charset="0"/>
                        </a:rPr>
                        <a:t>SA#94 (Dec. </a:t>
                      </a:r>
                      <a:r>
                        <a:rPr lang="en-GB" altLang="zh-CN" sz="1050" b="0" kern="1200" smtClean="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1" kern="1200" smtClean="0">
                          <a:solidFill>
                            <a:schemeClr val="tx1"/>
                          </a:solidFill>
                          <a:effectLst/>
                          <a:latin typeface="+mn-lt"/>
                          <a:ea typeface="+mn-ea"/>
                          <a:cs typeface="Arial" panose="020B0604020202020204" pitchFamily="34" charset="0"/>
                        </a:rPr>
                        <a:t>-&gt;SA#95 (Mar. 2022)</a:t>
                      </a:r>
                      <a:endParaRPr lang="en-GB" altLang="zh-CN" sz="1050" b="0" kern="1200" dirty="0" smtClean="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tx1"/>
                          </a:solidFill>
                          <a:effectLst/>
                          <a:latin typeface="+mn-lt"/>
                          <a:ea typeface="+mn-ea"/>
                          <a:cs typeface="Arial" panose="020B0604020202020204" pitchFamily="34" charset="0"/>
                        </a:rPr>
                        <a:t>Intel,NEC</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mn-lt"/>
                          <a:ea typeface="+mn-ea"/>
                          <a:cs typeface="Arial" panose="020B0604020202020204" pitchFamily="34" charset="0"/>
                        </a:rPr>
                        <a:t>SA2/RAN3</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Data analytics</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WI ANL/</a:t>
            </a:r>
            <a:r>
              <a:rPr lang="en-GB" altLang="zh-CN" sz="3200" dirty="0"/>
              <a:t>IDMS_MN</a:t>
            </a:r>
            <a:r>
              <a:rPr lang="en-US" altLang="zh-CN" sz="3200" kern="0" dirty="0" smtClean="0"/>
              <a:t>/</a:t>
            </a:r>
            <a:r>
              <a:rPr lang="en-GB" altLang="zh-CN" sz="3200" dirty="0" smtClean="0"/>
              <a:t>NPM</a:t>
            </a:r>
            <a:r>
              <a:rPr lang="en-US" altLang="zh-CN" sz="3200" dirty="0" smtClean="0"/>
              <a:t>/</a:t>
            </a:r>
            <a:r>
              <a:rPr lang="en-US" altLang="zh-CN" sz="3200" dirty="0" err="1" smtClean="0"/>
              <a:t>eCOSLA</a:t>
            </a:r>
            <a:r>
              <a:rPr lang="en-US" altLang="zh-CN" sz="3200" dirty="0" smtClean="0"/>
              <a:t>/</a:t>
            </a:r>
            <a:r>
              <a:rPr lang="en-US" altLang="zh-CN" sz="3200" dirty="0" err="1" smtClean="0"/>
              <a:t>eMDAS</a:t>
            </a:r>
            <a:endParaRPr lang="sv-SE" sz="3200" kern="0" dirty="0"/>
          </a:p>
        </p:txBody>
      </p:sp>
    </p:spTree>
    <p:extLst>
      <p:ext uri="{BB962C8B-B14F-4D97-AF65-F5344CB8AC3E}">
        <p14:creationId xmlns:p14="http://schemas.microsoft.com/office/powerpoint/2010/main" val="30082470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369611"/>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801631598"/>
              </p:ext>
            </p:extLst>
          </p:nvPr>
        </p:nvGraphicFramePr>
        <p:xfrm>
          <a:off x="205571" y="729707"/>
          <a:ext cx="11681825" cy="2661914"/>
        </p:xfrm>
        <a:graphic>
          <a:graphicData uri="http://schemas.openxmlformats.org/drawingml/2006/table">
            <a:tbl>
              <a:tblPr firstRow="1" bandRow="1">
                <a:tableStyleId>{5C22544A-7EE6-4342-B048-85BDC9FD1C3A}</a:tableStyleId>
              </a:tblPr>
              <a:tblGrid>
                <a:gridCol w="788313"/>
                <a:gridCol w="1939816"/>
                <a:gridCol w="1514474"/>
                <a:gridCol w="2174243"/>
                <a:gridCol w="1007795"/>
                <a:gridCol w="1461649"/>
                <a:gridCol w="771207"/>
                <a:gridCol w="1153299"/>
                <a:gridCol w="871029"/>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tr>
              <a:tr h="52622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eSON_5G</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mn-cs"/>
                        </a:rPr>
                        <a:t>Enhancements of Self-Organizing Networks (SON) for 5G networks </a:t>
                      </a:r>
                      <a:endParaRPr lang="zh-CN" alt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mn-lt"/>
                          <a:ea typeface="+mn-ea"/>
                          <a:cs typeface="+mn-cs"/>
                        </a:rPr>
                        <a:t>70</a:t>
                      </a:r>
                      <a:r>
                        <a:rPr lang="en-US" altLang="zh-CN" sz="1050" kern="1200" dirty="0" smtClean="0">
                          <a:solidFill>
                            <a:schemeClr val="dk1"/>
                          </a:solidFill>
                          <a:effectLst/>
                          <a:latin typeface="+mn-lt"/>
                          <a:ea typeface="+mn-ea"/>
                          <a:cs typeface="+mn-cs"/>
                        </a:rPr>
                        <a:t>%-&gt;</a:t>
                      </a:r>
                      <a:r>
                        <a:rPr lang="en-US" altLang="zh-CN" sz="1050" kern="1200" smtClean="0">
                          <a:solidFill>
                            <a:schemeClr val="dk1"/>
                          </a:solidFill>
                          <a:effectLst/>
                          <a:latin typeface="+mn-lt"/>
                          <a:ea typeface="+mn-ea"/>
                          <a:cs typeface="+mn-cs"/>
                        </a:rPr>
                        <a:t>85%-&gt;90%</a:t>
                      </a: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mn-lt"/>
                          <a:ea typeface="+mn-ea"/>
                          <a:cs typeface="+mn-cs"/>
                        </a:rPr>
                        <a:t>TS 28.313/28.552/28.541/28.545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smtClean="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smtClean="0">
                          <a:solidFill>
                            <a:schemeClr val="dk1"/>
                          </a:solidFill>
                          <a:effectLst/>
                          <a:latin typeface="+mn-lt"/>
                          <a:ea typeface="+mn-ea"/>
                          <a:cs typeface="+mn-cs"/>
                        </a:rPr>
                        <a:t>SP-200194</a:t>
                      </a:r>
                      <a:endParaRPr lang="en-US" sz="1050" kern="1200" dirty="0">
                        <a:solidFill>
                          <a:schemeClr val="dk1"/>
                        </a:solidFill>
                        <a:effectLst/>
                        <a:latin typeface="+mn-lt"/>
                        <a:ea typeface="+mn-ea"/>
                        <a:cs typeface="+mn-cs"/>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smtClean="0">
                          <a:solidFill>
                            <a:schemeClr val="tx1"/>
                          </a:solidFill>
                          <a:effectLst/>
                          <a:latin typeface="+mn-lt"/>
                          <a:ea typeface="+mn-ea"/>
                          <a:cs typeface="Arial" panose="020B0604020202020204" pitchFamily="34" charset="0"/>
                        </a:rPr>
                        <a:t>SA#94 (Dec. </a:t>
                      </a:r>
                      <a:r>
                        <a:rPr lang="en-GB" sz="1050" b="0" kern="1200" smtClean="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smtClean="0">
                          <a:solidFill>
                            <a:schemeClr val="tx1"/>
                          </a:solidFill>
                          <a:effectLst/>
                          <a:latin typeface="+mn-lt"/>
                          <a:ea typeface="+mn-ea"/>
                          <a:cs typeface="Arial" panose="020B0604020202020204" pitchFamily="34" charset="0"/>
                        </a:rPr>
                        <a:t>-</a:t>
                      </a:r>
                      <a:r>
                        <a:rPr lang="en-US" sz="1050" b="0" kern="1200" smtClean="0">
                          <a:solidFill>
                            <a:schemeClr val="tx1"/>
                          </a:solidFill>
                          <a:effectLst/>
                          <a:latin typeface="+mn-lt"/>
                          <a:ea typeface="+mn-ea"/>
                          <a:cs typeface="Arial" panose="020B0604020202020204" pitchFamily="34" charset="0"/>
                        </a:rPr>
                        <a:t>&gt;</a:t>
                      </a:r>
                      <a:r>
                        <a:rPr lang="en-US" sz="1050" b="1" kern="1200" smtClean="0">
                          <a:solidFill>
                            <a:schemeClr val="tx1"/>
                          </a:solidFill>
                          <a:effectLst/>
                          <a:latin typeface="+mn-lt"/>
                          <a:ea typeface="+mn-ea"/>
                          <a:cs typeface="Arial" panose="020B0604020202020204" pitchFamily="34" charset="0"/>
                        </a:rPr>
                        <a:t>SA#95 (Mar. 2022)</a:t>
                      </a:r>
                      <a:endParaRPr lang="sv-SE" altLang="zh-CN" sz="1050" b="1"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mn-cs"/>
                        </a:rPr>
                        <a:t>Intel</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mn-cs"/>
                        </a:rPr>
                        <a:t>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r>
              <a:tr h="37928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1" kern="1200" dirty="0" smtClean="0">
                          <a:solidFill>
                            <a:schemeClr val="tx1"/>
                          </a:solidFill>
                          <a:effectLst/>
                          <a:latin typeface="+mn-lt"/>
                          <a:ea typeface="+mn-ea"/>
                          <a:cs typeface="+mn-cs"/>
                        </a:rPr>
                        <a:t>PACMAN</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mn-cs"/>
                        </a:rPr>
                        <a:t>Generic Plug and connect</a:t>
                      </a:r>
                      <a:endParaRPr lang="zh-CN" altLang="en-US" sz="1050" kern="1200" dirty="0" smtClean="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mn-lt"/>
                          <a:ea typeface="+mn-ea"/>
                          <a:cs typeface="+mn-cs"/>
                        </a:rPr>
                        <a:t>20</a:t>
                      </a:r>
                      <a:r>
                        <a:rPr lang="en-US" altLang="zh-CN" sz="1050" kern="1200" dirty="0" smtClean="0">
                          <a:solidFill>
                            <a:schemeClr val="dk1"/>
                          </a:solidFill>
                          <a:effectLst/>
                          <a:latin typeface="+mn-lt"/>
                          <a:ea typeface="+mn-ea"/>
                          <a:cs typeface="+mn-cs"/>
                        </a:rPr>
                        <a:t>%-&gt;</a:t>
                      </a:r>
                      <a:r>
                        <a:rPr lang="en-US" altLang="zh-CN" sz="1050" kern="1200" smtClean="0">
                          <a:solidFill>
                            <a:schemeClr val="dk1"/>
                          </a:solidFill>
                          <a:effectLst/>
                          <a:latin typeface="+mn-lt"/>
                          <a:ea typeface="+mn-ea"/>
                          <a:cs typeface="+mn-cs"/>
                        </a:rPr>
                        <a:t>60%</a:t>
                      </a:r>
                      <a:r>
                        <a:rPr lang="en-US" altLang="zh-CN" sz="1050" b="0" kern="1200" smtClean="0">
                          <a:solidFill>
                            <a:schemeClr val="tx1"/>
                          </a:solidFill>
                          <a:effectLst/>
                          <a:latin typeface="+mn-lt"/>
                          <a:ea typeface="+mn-ea"/>
                          <a:cs typeface="Arial" panose="020B0604020202020204" pitchFamily="34" charset="0"/>
                        </a:rPr>
                        <a:t>-&gt;70%</a:t>
                      </a: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mn-lt"/>
                          <a:ea typeface="+mn-ea"/>
                          <a:cs typeface="+mn-cs"/>
                        </a:rPr>
                        <a:t>TS 28.313/28.314/28.315/28.316</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smtClean="0">
                          <a:solidFill>
                            <a:schemeClr val="dk1"/>
                          </a:solidFill>
                          <a:effectLst/>
                          <a:latin typeface="+mn-lt"/>
                          <a:ea typeface="+mn-ea"/>
                          <a:cs typeface="+mn-cs"/>
                        </a:rPr>
                        <a:t>SP-210260</a:t>
                      </a:r>
                      <a:endParaRPr lang="en-US" sz="1050" kern="1200" dirty="0">
                        <a:solidFill>
                          <a:schemeClr val="dk1"/>
                        </a:solidFill>
                        <a:effectLst/>
                        <a:latin typeface="+mn-lt"/>
                        <a:ea typeface="+mn-ea"/>
                        <a:cs typeface="+mn-cs"/>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dk1"/>
                          </a:solidFill>
                          <a:effectLst/>
                          <a:latin typeface="+mn-lt"/>
                          <a:ea typeface="+mn-ea"/>
                          <a:cs typeface="+mn-cs"/>
                        </a:rPr>
                        <a:t>SA#96 (June </a:t>
                      </a:r>
                      <a:r>
                        <a:rPr lang="sv-SE" altLang="zh-CN" sz="1050" b="0" kern="1200" smtClean="0">
                          <a:solidFill>
                            <a:schemeClr val="dk1"/>
                          </a:solidFill>
                          <a:effectLst/>
                          <a:latin typeface="+mn-lt"/>
                          <a:ea typeface="+mn-ea"/>
                          <a:cs typeface="+mn-cs"/>
                        </a:rPr>
                        <a:t>2022)</a:t>
                      </a:r>
                      <a:r>
                        <a:rPr lang="en-GB" altLang="zh-CN" sz="1050" b="0" kern="1200" smtClean="0">
                          <a:solidFill>
                            <a:schemeClr val="tx1"/>
                          </a:solidFill>
                          <a:effectLst/>
                          <a:latin typeface="+mn-lt"/>
                          <a:ea typeface="+mn-ea"/>
                          <a:cs typeface="Arial" panose="020B0604020202020204" pitchFamily="34" charset="0"/>
                        </a:rPr>
                        <a:t> </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smtClean="0">
                          <a:solidFill>
                            <a:schemeClr val="tx1"/>
                          </a:solidFill>
                          <a:effectLst/>
                          <a:latin typeface="+mn-lt"/>
                          <a:ea typeface="+mn-ea"/>
                          <a:cs typeface="Arial" panose="020B0604020202020204" pitchFamily="34" charset="0"/>
                        </a:rPr>
                        <a:t>-</a:t>
                      </a:r>
                      <a:r>
                        <a:rPr lang="en-US" altLang="zh-CN" sz="1050" b="0" kern="1200" smtClean="0">
                          <a:solidFill>
                            <a:schemeClr val="tx1"/>
                          </a:solidFill>
                          <a:effectLst/>
                          <a:latin typeface="+mn-lt"/>
                          <a:ea typeface="+mn-ea"/>
                          <a:cs typeface="Arial" panose="020B0604020202020204" pitchFamily="34" charset="0"/>
                        </a:rPr>
                        <a:t>&gt;</a:t>
                      </a:r>
                      <a:r>
                        <a:rPr lang="en-US" altLang="zh-CN" sz="1050" b="1" kern="1200" smtClean="0">
                          <a:solidFill>
                            <a:schemeClr val="tx1"/>
                          </a:solidFill>
                          <a:effectLst/>
                          <a:latin typeface="+mn-lt"/>
                          <a:ea typeface="+mn-ea"/>
                          <a:cs typeface="Arial" panose="020B0604020202020204" pitchFamily="34" charset="0"/>
                        </a:rPr>
                        <a:t>SA#95 (Mar. 2022)</a:t>
                      </a:r>
                      <a:endParaRPr lang="sv-SE" altLang="zh-CN" sz="1050" b="1"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Ericsson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r>
              <a:tr h="329513">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E_HOO</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Enhancement of Handover Optimization</a:t>
                      </a:r>
                      <a:endParaRPr 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mn-lt"/>
                          <a:ea typeface="+mn-ea"/>
                          <a:cs typeface="+mn-cs"/>
                        </a:rPr>
                        <a:t>30</a:t>
                      </a:r>
                      <a:r>
                        <a:rPr lang="en-US" altLang="zh-CN" sz="1050" kern="1200" dirty="0" smtClean="0">
                          <a:solidFill>
                            <a:schemeClr val="dk1"/>
                          </a:solidFill>
                          <a:effectLst/>
                          <a:latin typeface="+mn-lt"/>
                          <a:ea typeface="+mn-ea"/>
                          <a:cs typeface="+mn-cs"/>
                        </a:rPr>
                        <a:t>%-&gt;</a:t>
                      </a:r>
                      <a:r>
                        <a:rPr lang="en-US" altLang="zh-CN" sz="1050" kern="1200" smtClean="0">
                          <a:solidFill>
                            <a:schemeClr val="dk1"/>
                          </a:solidFill>
                          <a:effectLst/>
                          <a:latin typeface="+mn-lt"/>
                          <a:ea typeface="+mn-ea"/>
                          <a:cs typeface="+mn-cs"/>
                        </a:rPr>
                        <a:t>40%-&gt;90%</a:t>
                      </a:r>
                      <a:endParaRPr lang="sv-SE" altLang="zh-CN" sz="1050" kern="1200" dirty="0" smtClean="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mn-cs"/>
                        </a:rPr>
                        <a:t>TS28.552/28.313/28.541</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mn-cs"/>
                        </a:rPr>
                        <a:t>SP-200466</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b="0" kern="1200" dirty="0" smtClean="0">
                          <a:solidFill>
                            <a:schemeClr val="dk1"/>
                          </a:solidFill>
                          <a:effectLst/>
                          <a:latin typeface="+mn-lt"/>
                          <a:ea typeface="+mn-ea"/>
                          <a:cs typeface="+mn-cs"/>
                        </a:rPr>
                        <a:t>SA#95 (Mar. 2022)</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mn-cs"/>
                        </a:rPr>
                        <a:t>Ericsson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smtClean="0">
                          <a:solidFill>
                            <a:schemeClr val="dk1"/>
                          </a:solidFill>
                          <a:effectLst/>
                          <a:latin typeface="+mn-lt"/>
                          <a:ea typeface="+mn-ea"/>
                          <a:cs typeface="+mn-cs"/>
                        </a:rPr>
                        <a:t>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mn-cs"/>
                        </a:rPr>
                        <a:t>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EE5GPLUS</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dirty="0">
                          <a:solidFill>
                            <a:schemeClr val="dk1"/>
                          </a:solidFill>
                          <a:effectLst/>
                          <a:latin typeface="+mn-lt"/>
                          <a:ea typeface="+mn-ea"/>
                          <a:cs typeface="+mn-cs"/>
                        </a:rPr>
                        <a:t>Enhancements on EE for 5G networks</a:t>
                      </a:r>
                      <a:endParaRPr 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mn-lt"/>
                          <a:ea typeface="+mn-ea"/>
                          <a:cs typeface="+mn-cs"/>
                        </a:rPr>
                        <a:t>70</a:t>
                      </a:r>
                      <a:r>
                        <a:rPr lang="en-US" altLang="zh-CN" sz="1050" kern="1200" dirty="0" smtClean="0">
                          <a:solidFill>
                            <a:schemeClr val="dk1"/>
                          </a:solidFill>
                          <a:effectLst/>
                          <a:latin typeface="+mn-lt"/>
                          <a:ea typeface="+mn-ea"/>
                          <a:cs typeface="+mn-cs"/>
                        </a:rPr>
                        <a:t>%-&gt;</a:t>
                      </a:r>
                      <a:r>
                        <a:rPr lang="en-US" altLang="zh-CN" sz="1050" kern="1200" smtClean="0">
                          <a:solidFill>
                            <a:schemeClr val="dk1"/>
                          </a:solidFill>
                          <a:effectLst/>
                          <a:latin typeface="+mn-lt"/>
                          <a:ea typeface="+mn-ea"/>
                          <a:cs typeface="+mn-cs"/>
                        </a:rPr>
                        <a:t>90%-&gt;100%</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mn-lt"/>
                          <a:ea typeface="+mn-ea"/>
                          <a:cs typeface="+mn-cs"/>
                        </a:rPr>
                        <a:t>TS28.310/28.552/28.554/28.541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SP-200188</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dk1"/>
                          </a:solidFill>
                          <a:effectLst/>
                          <a:latin typeface="+mn-lt"/>
                          <a:ea typeface="+mn-ea"/>
                          <a:cs typeface="+mn-cs"/>
                        </a:rPr>
                        <a:t>SA#94 (Dec. 2021)</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Orange</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mn-lt"/>
                          <a:ea typeface="+mn-ea"/>
                          <a:cs typeface="+mn-cs"/>
                        </a:rPr>
                        <a:t>SA2/RAN2/RAN3/ETSI EE/ITU-T/GSMA</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Energy saving</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smtClean="0">
                          <a:solidFill>
                            <a:schemeClr val="tx1"/>
                          </a:solidFill>
                          <a:effectLst/>
                          <a:latin typeface="+mn-lt"/>
                          <a:ea typeface="+mn-ea"/>
                          <a:cs typeface="+mn-cs"/>
                        </a:rPr>
                        <a:t>5GD</a:t>
                      </a:r>
                      <a:r>
                        <a:rPr lang="en-US" altLang="zh-CN" sz="1050" b="1" kern="1200" dirty="0" smtClean="0">
                          <a:solidFill>
                            <a:schemeClr val="tx1"/>
                          </a:solidFill>
                          <a:effectLst/>
                          <a:latin typeface="+mn-lt"/>
                          <a:ea typeface="+mn-ea"/>
                          <a:cs typeface="+mn-cs"/>
                        </a:rPr>
                        <a:t>MS</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dirty="0">
                          <a:solidFill>
                            <a:schemeClr val="dk1"/>
                          </a:solidFill>
                          <a:effectLst/>
                          <a:latin typeface="+mn-lt"/>
                          <a:ea typeface="+mn-ea"/>
                          <a:cs typeface="+mn-cs"/>
                        </a:rPr>
                        <a:t>Discovery of management services in 5G  </a:t>
                      </a:r>
                      <a:endParaRPr 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mn-lt"/>
                          <a:ea typeface="+mn-ea"/>
                          <a:cs typeface="+mn-cs"/>
                        </a:rPr>
                        <a:t>80%-&gt;90%-&gt;95%</a:t>
                      </a: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TS 28.533/28.532/531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SP-181072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dk1"/>
                          </a:solidFill>
                          <a:effectLst/>
                          <a:latin typeface="+mn-lt"/>
                          <a:ea typeface="+mn-ea"/>
                          <a:cs typeface="Arial" panose="020B0604020202020204" pitchFamily="34" charset="0"/>
                        </a:rPr>
                        <a:t>SA#95 (Mar. 2022)</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Service based discovery</a:t>
                      </a:r>
                    </a:p>
                  </a:txBody>
                  <a:tcPr marL="68580" marR="68580" marT="0" marB="0" anchor="ctr">
                    <a:solidFill>
                      <a:schemeClr val="tx2">
                        <a:lumMod val="20000"/>
                        <a:lumOff val="80000"/>
                      </a:schemeClr>
                    </a:solidFill>
                  </a:tcPr>
                </a:tc>
              </a:tr>
            </a:tbl>
          </a:graphicData>
        </a:graphic>
      </p:graphicFrame>
      <p:sp>
        <p:nvSpPr>
          <p:cNvPr id="6" name="矩形 5"/>
          <p:cNvSpPr/>
          <p:nvPr/>
        </p:nvSpPr>
        <p:spPr>
          <a:xfrm>
            <a:off x="205571" y="3661999"/>
            <a:ext cx="5342643" cy="2677656"/>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smtClean="0">
                <a:solidFill>
                  <a:prstClr val="black"/>
                </a:solidFill>
                <a:latin typeface="+mn-lt"/>
                <a:cs typeface="Arial" charset="0"/>
              </a:rPr>
              <a:t>eSON_5G</a:t>
            </a:r>
            <a:r>
              <a:rPr lang="en-US" altLang="zh-CN" sz="1200" b="1" smtClean="0">
                <a:solidFill>
                  <a:prstClr val="black"/>
                </a:solidFill>
                <a:latin typeface="+mn-lt"/>
                <a:cs typeface="Arial" charset="0"/>
              </a:rPr>
              <a:t>: </a:t>
            </a:r>
            <a:r>
              <a:rPr lang="en-US" altLang="zh-CN" sz="1200" smtClean="0">
                <a:solidFill>
                  <a:prstClr val="black"/>
                </a:solidFill>
                <a:latin typeface="+mn-lt"/>
                <a:cs typeface="Arial" charset="0"/>
              </a:rPr>
              <a:t>The </a:t>
            </a:r>
            <a:r>
              <a:rPr lang="en-US" altLang="zh-CN" sz="1200">
                <a:solidFill>
                  <a:prstClr val="black"/>
                </a:solidFill>
                <a:latin typeface="+mn-lt"/>
                <a:cs typeface="Arial" charset="0"/>
              </a:rPr>
              <a:t>group agreed CRs to add C-SON CCO control information and beam specific handover counters to MRO, and the conversion of draft CR for LBO SON function to CR. The main issue remain open has to do with how to notify consumers for actions taken by SON functions.</a:t>
            </a:r>
            <a:endParaRPr lang="en-US" altLang="zh-CN" sz="1200" b="1" dirty="0" smtClean="0">
              <a:solidFill>
                <a:prstClr val="black"/>
              </a:solidFill>
              <a:latin typeface="+mn-lt"/>
              <a:cs typeface="Arial" charset="0"/>
            </a:endParaRPr>
          </a:p>
          <a:p>
            <a:pPr defTabSz="1219170" eaLnBrk="1" fontAlgn="auto" hangingPunct="1">
              <a:spcBef>
                <a:spcPts val="0"/>
              </a:spcBef>
              <a:spcAft>
                <a:spcPts val="0"/>
              </a:spcAft>
              <a:defRPr/>
            </a:pPr>
            <a:endParaRPr lang="en-US" altLang="zh-CN" sz="1200" b="1" smtClean="0">
              <a:solidFill>
                <a:prstClr val="black"/>
              </a:solidFill>
              <a:latin typeface="+mn-lt"/>
              <a:cs typeface="Arial" charset="0"/>
            </a:endParaRPr>
          </a:p>
          <a:p>
            <a:pPr defTabSz="1219170" eaLnBrk="1" fontAlgn="auto" hangingPunct="1">
              <a:spcBef>
                <a:spcPts val="0"/>
              </a:spcBef>
              <a:spcAft>
                <a:spcPts val="0"/>
              </a:spcAft>
              <a:defRPr/>
            </a:pPr>
            <a:r>
              <a:rPr lang="en-US" altLang="zh-CN" sz="1200" b="1" smtClean="0">
                <a:solidFill>
                  <a:prstClr val="black"/>
                </a:solidFill>
                <a:latin typeface="+mn-lt"/>
                <a:cs typeface="Arial" charset="0"/>
              </a:rPr>
              <a:t>EE5GPLUS</a:t>
            </a:r>
            <a:r>
              <a:rPr lang="en-US" altLang="zh-CN" sz="1200" b="1">
                <a:solidFill>
                  <a:prstClr val="black"/>
                </a:solidFill>
                <a:latin typeface="+mn-lt"/>
                <a:cs typeface="Arial" charset="0"/>
              </a:rPr>
              <a:t>: </a:t>
            </a:r>
            <a:endParaRPr lang="en-US" altLang="zh-CN" sz="1200">
              <a:solidFill>
                <a:prstClr val="black"/>
              </a:solidFill>
              <a:latin typeface="+mn-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smtClean="0">
                <a:solidFill>
                  <a:prstClr val="black"/>
                </a:solidFill>
                <a:latin typeface="+mn-lt"/>
                <a:cs typeface="Arial" charset="0"/>
              </a:rPr>
              <a:t>A </a:t>
            </a:r>
            <a:r>
              <a:rPr lang="en-US" altLang="zh-CN" sz="1200">
                <a:solidFill>
                  <a:prstClr val="black"/>
                </a:solidFill>
                <a:latin typeface="+mn-lt"/>
                <a:cs typeface="Arial" charset="0"/>
              </a:rPr>
              <a:t>Rel-17 CR (Energy Efficiency of the 5GC based on the useful output of 5GC user plane) to TS 28.554 has been agreed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smtClean="0">
                <a:solidFill>
                  <a:prstClr val="black"/>
                </a:solidFill>
                <a:latin typeface="+mn-lt"/>
                <a:cs typeface="Arial" charset="0"/>
              </a:rPr>
              <a:t>The </a:t>
            </a:r>
            <a:r>
              <a:rPr lang="en-US" altLang="zh-CN" sz="1200">
                <a:solidFill>
                  <a:prstClr val="black"/>
                </a:solidFill>
                <a:latin typeface="+mn-lt"/>
                <a:cs typeface="Arial" charset="0"/>
              </a:rPr>
              <a:t>WID has been revised to reflect what has really been achieved during </a:t>
            </a:r>
            <a:r>
              <a:rPr lang="en-US" altLang="zh-CN" sz="1200" smtClean="0">
                <a:solidFill>
                  <a:prstClr val="black"/>
                </a:solidFill>
                <a:latin typeface="+mn-lt"/>
                <a:cs typeface="Arial" charset="0"/>
              </a:rPr>
              <a:t>Rel-17</a:t>
            </a:r>
          </a:p>
          <a:p>
            <a:pPr marL="171450" indent="-171450" defTabSz="1219170" eaLnBrk="1" fontAlgn="auto" hangingPunct="1">
              <a:spcBef>
                <a:spcPts val="0"/>
              </a:spcBef>
              <a:spcAft>
                <a:spcPts val="0"/>
              </a:spcAft>
              <a:buFont typeface="Wingdings" panose="05000000000000000000" pitchFamily="2" charset="2"/>
              <a:buChar char="Ø"/>
              <a:defRPr/>
            </a:pPr>
            <a:endParaRPr lang="en-US" altLang="zh-CN" sz="1200">
              <a:solidFill>
                <a:prstClr val="black"/>
              </a:solidFill>
              <a:latin typeface="+mn-lt"/>
              <a:cs typeface="Arial" charset="0"/>
            </a:endParaRPr>
          </a:p>
          <a:p>
            <a:pPr lvl="0" defTabSz="1219170" eaLnBrk="1" fontAlgn="auto" hangingPunct="1">
              <a:spcBef>
                <a:spcPts val="0"/>
              </a:spcBef>
              <a:spcAft>
                <a:spcPts val="0"/>
              </a:spcAft>
              <a:defRPr/>
            </a:pPr>
            <a:r>
              <a:rPr lang="en-US" altLang="zh-CN" sz="1200" b="1">
                <a:solidFill>
                  <a:prstClr val="black"/>
                </a:solidFill>
                <a:latin typeface="+mn-lt"/>
                <a:cs typeface="Arial" charset="0"/>
              </a:rPr>
              <a:t>PACMAN: </a:t>
            </a:r>
            <a:r>
              <a:rPr lang="en-US" altLang="zh-CN" sz="1200">
                <a:solidFill>
                  <a:prstClr val="black"/>
                </a:solidFill>
                <a:latin typeface="+mn-lt"/>
                <a:cs typeface="Arial" charset="0"/>
              </a:rPr>
              <a:t>the following contributions were approved</a:t>
            </a:r>
            <a:r>
              <a:rPr lang="en-US" altLang="zh-CN" sz="1200" b="1">
                <a:solidFill>
                  <a:prstClr val="black"/>
                </a:solidFill>
                <a:latin typeface="+mn-lt"/>
                <a:cs typeface="Arial" charset="0"/>
              </a:rPr>
              <a:t>.</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a:solidFill>
                  <a:prstClr val="black"/>
                </a:solidFill>
                <a:latin typeface="+mn-lt"/>
                <a:cs typeface="Arial" charset="0"/>
              </a:rPr>
              <a:t>Both TS 28.314 and TS 28.315 are completed.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smtClean="0">
                <a:solidFill>
                  <a:prstClr val="black"/>
                </a:solidFill>
                <a:latin typeface="+mn-lt"/>
                <a:cs typeface="Arial" charset="0"/>
              </a:rPr>
              <a:t>PnC </a:t>
            </a:r>
            <a:r>
              <a:rPr lang="en-US" altLang="zh-CN" sz="1200">
                <a:solidFill>
                  <a:prstClr val="black"/>
                </a:solidFill>
                <a:latin typeface="+mn-lt"/>
                <a:cs typeface="Arial" charset="0"/>
              </a:rPr>
              <a:t>Concepts and Requirements, procedure minor updates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a:solidFill>
                  <a:prstClr val="black"/>
                </a:solidFill>
                <a:latin typeface="+mn-lt"/>
                <a:cs typeface="Arial" charset="0"/>
              </a:rPr>
              <a:t>28.316 PnC Data formats - DHCP </a:t>
            </a:r>
            <a:r>
              <a:rPr lang="en-US" altLang="zh-CN" sz="1200" smtClean="0">
                <a:solidFill>
                  <a:prstClr val="black"/>
                </a:solidFill>
                <a:latin typeface="+mn-lt"/>
                <a:cs typeface="Arial" charset="0"/>
              </a:rPr>
              <a:t>Request</a:t>
            </a:r>
            <a:endParaRPr lang="en-US" altLang="zh-CN" sz="1200" dirty="0">
              <a:solidFill>
                <a:prstClr val="black"/>
              </a:solidFill>
              <a:latin typeface="+mn-lt"/>
              <a:cs typeface="Arial" charset="0"/>
            </a:endParaRP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WI eSON_5G/PACMAN/E_HOO/EE5GPLUS/5GDMS</a:t>
            </a:r>
            <a:endParaRPr lang="sv-SE" sz="3200" kern="0" dirty="0"/>
          </a:p>
        </p:txBody>
      </p:sp>
      <p:sp>
        <p:nvSpPr>
          <p:cNvPr id="4" name="矩形 3"/>
          <p:cNvSpPr/>
          <p:nvPr/>
        </p:nvSpPr>
        <p:spPr>
          <a:xfrm>
            <a:off x="5695933" y="3661999"/>
            <a:ext cx="6043745" cy="2308324"/>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smtClean="0">
                <a:solidFill>
                  <a:prstClr val="black"/>
                </a:solidFill>
                <a:latin typeface="+mn-lt"/>
                <a:cs typeface="Arial" charset="0"/>
              </a:rPr>
              <a:t>E_HOO:</a:t>
            </a:r>
            <a:r>
              <a:rPr lang="en-US" altLang="zh-CN" sz="1200" dirty="0">
                <a:solidFill>
                  <a:prstClr val="black"/>
                </a:solidFill>
                <a:latin typeface="+mn-lt"/>
                <a:cs typeface="Arial" charset="0"/>
              </a:rPr>
              <a:t> </a:t>
            </a:r>
            <a:endParaRPr lang="en-US" altLang="zh-CN" sz="1200" dirty="0" smtClean="0">
              <a:solidFill>
                <a:prstClr val="black"/>
              </a:solidFill>
              <a:latin typeface="+mn-lt"/>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mn-lt"/>
                <a:cs typeface="Arial" charset="0"/>
              </a:rPr>
              <a:t>Most </a:t>
            </a:r>
            <a:r>
              <a:rPr lang="en-US" altLang="zh-CN" sz="1200" dirty="0">
                <a:solidFill>
                  <a:prstClr val="black"/>
                </a:solidFill>
                <a:latin typeface="+mn-lt"/>
                <a:cs typeface="Arial" charset="0"/>
              </a:rPr>
              <a:t>of Stage 1 is agreed, only two clauses not agreed this meeting. They need to be contributed to next meeting, which is the last for the WI.</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mn-lt"/>
                <a:cs typeface="Arial" charset="0"/>
              </a:rPr>
              <a:t>Stage </a:t>
            </a:r>
            <a:r>
              <a:rPr lang="en-US" altLang="zh-CN" sz="1200" dirty="0">
                <a:solidFill>
                  <a:prstClr val="black"/>
                </a:solidFill>
                <a:latin typeface="+mn-lt"/>
                <a:cs typeface="Arial" charset="0"/>
              </a:rPr>
              <a:t>1 is collected in a Draft CR, which needs to be converted to a proper CR for next meeting.</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mn-lt"/>
                <a:cs typeface="Arial" charset="0"/>
              </a:rPr>
              <a:t>Stage </a:t>
            </a:r>
            <a:r>
              <a:rPr lang="en-US" altLang="zh-CN" sz="1200" dirty="0">
                <a:solidFill>
                  <a:prstClr val="black"/>
                </a:solidFill>
                <a:latin typeface="+mn-lt"/>
                <a:cs typeface="Arial" charset="0"/>
              </a:rPr>
              <a:t>2 and 3 finished.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mn-lt"/>
                <a:cs typeface="Arial" charset="0"/>
              </a:rPr>
              <a:t>Measurements </a:t>
            </a:r>
            <a:r>
              <a:rPr lang="en-US" altLang="zh-CN" sz="1200" dirty="0">
                <a:solidFill>
                  <a:prstClr val="black"/>
                </a:solidFill>
                <a:latin typeface="+mn-lt"/>
                <a:cs typeface="Arial" charset="0"/>
              </a:rPr>
              <a:t>finished.</a:t>
            </a:r>
          </a:p>
          <a:p>
            <a:pPr defTabSz="1219170" eaLnBrk="1" fontAlgn="auto" hangingPunct="1">
              <a:spcBef>
                <a:spcPts val="0"/>
              </a:spcBef>
              <a:spcAft>
                <a:spcPts val="0"/>
              </a:spcAft>
              <a:defRPr/>
            </a:pPr>
            <a:endParaRPr lang="en-US" altLang="zh-CN" sz="1200" b="1" dirty="0" smtClean="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smtClean="0">
                <a:latin typeface="+mn-lt"/>
                <a:cs typeface="Arial" charset="0"/>
              </a:rPr>
              <a:t>5GDMS:</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smtClean="0">
                <a:latin typeface="+mn-lt"/>
                <a:cs typeface="Arial" charset="0"/>
              </a:rPr>
              <a:t>Error </a:t>
            </a:r>
            <a:r>
              <a:rPr lang="en-US" altLang="zh-CN" sz="1200" dirty="0">
                <a:latin typeface="+mn-lt"/>
                <a:cs typeface="Arial" charset="0"/>
              </a:rPr>
              <a:t>in YANG solution set is corrected.</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smtClean="0">
                <a:latin typeface="+mn-lt"/>
                <a:cs typeface="Arial" charset="0"/>
              </a:rPr>
              <a:t>A </a:t>
            </a:r>
            <a:r>
              <a:rPr lang="en-US" altLang="zh-CN" sz="1200" dirty="0">
                <a:latin typeface="+mn-lt"/>
                <a:cs typeface="Arial" charset="0"/>
              </a:rPr>
              <a:t>solution for discovery of managed entities was discussed, but agreement could not be reached.</a:t>
            </a:r>
          </a:p>
        </p:txBody>
      </p:sp>
    </p:spTree>
    <p:extLst>
      <p:ext uri="{BB962C8B-B14F-4D97-AF65-F5344CB8AC3E}">
        <p14:creationId xmlns:p14="http://schemas.microsoft.com/office/powerpoint/2010/main" val="18982839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598962"/>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758019524"/>
              </p:ext>
            </p:extLst>
          </p:nvPr>
        </p:nvGraphicFramePr>
        <p:xfrm>
          <a:off x="205572" y="1014738"/>
          <a:ext cx="11681825" cy="2586351"/>
        </p:xfrm>
        <a:graphic>
          <a:graphicData uri="http://schemas.openxmlformats.org/drawingml/2006/table">
            <a:tbl>
              <a:tblPr firstRow="1" bandRow="1">
                <a:tableStyleId>{5C22544A-7EE6-4342-B048-85BDC9FD1C3A}</a:tableStyleId>
              </a:tblPr>
              <a:tblGrid>
                <a:gridCol w="888236"/>
                <a:gridCol w="1830367"/>
                <a:gridCol w="1524000"/>
                <a:gridCol w="2174243"/>
                <a:gridCol w="1007795"/>
                <a:gridCol w="1461649"/>
                <a:gridCol w="771207"/>
                <a:gridCol w="1153299"/>
                <a:gridCol w="871029"/>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tr>
              <a:tr h="407031">
                <a:tc>
                  <a:txBody>
                    <a:bodyPr/>
                    <a:lstStyle/>
                    <a:p>
                      <a:pPr algn="ctr">
                        <a:spcAft>
                          <a:spcPts val="0"/>
                        </a:spcAft>
                      </a:pPr>
                      <a:r>
                        <a:rPr lang="en-GB" sz="1200" b="1" dirty="0">
                          <a:solidFill>
                            <a:schemeClr val="tx1"/>
                          </a:solidFill>
                          <a:effectLst/>
                          <a:latin typeface="+mn-lt"/>
                          <a:ea typeface="宋体" panose="02010600030101010101" pitchFamily="2" charset="-122"/>
                        </a:rPr>
                        <a:t>OAM_NPN</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mn-lt"/>
                          <a:ea typeface="宋体" panose="02010600030101010101" pitchFamily="2" charset="-122"/>
                        </a:rPr>
                        <a:t>Management of non-public networks</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smtClean="0">
                          <a:solidFill>
                            <a:schemeClr val="tx1"/>
                          </a:solidFill>
                          <a:effectLst/>
                          <a:latin typeface="+mn-lt"/>
                          <a:ea typeface="+mn-ea"/>
                          <a:cs typeface="Arial" panose="020B0604020202020204" pitchFamily="34" charset="0"/>
                        </a:rPr>
                        <a:t>70</a:t>
                      </a:r>
                      <a:r>
                        <a:rPr lang="en-US" altLang="zh-CN" sz="1050" b="0" kern="1200" dirty="0" smtClean="0">
                          <a:solidFill>
                            <a:schemeClr val="tx1"/>
                          </a:solidFill>
                          <a:effectLst/>
                          <a:latin typeface="+mn-lt"/>
                          <a:ea typeface="+mn-ea"/>
                          <a:cs typeface="Arial" panose="020B0604020202020204" pitchFamily="34" charset="0"/>
                        </a:rPr>
                        <a:t>%-&gt;</a:t>
                      </a:r>
                      <a:r>
                        <a:rPr lang="en-US" altLang="zh-CN" sz="1050" b="0" kern="1200" smtClean="0">
                          <a:solidFill>
                            <a:schemeClr val="tx1"/>
                          </a:solidFill>
                          <a:effectLst/>
                          <a:latin typeface="+mn-lt"/>
                          <a:ea typeface="+mn-ea"/>
                          <a:cs typeface="Arial" panose="020B0604020202020204" pitchFamily="34" charset="0"/>
                        </a:rPr>
                        <a:t>80%-&gt;85%</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mn-lt"/>
                          <a:ea typeface="+mn-ea"/>
                          <a:cs typeface="+mn-cs"/>
                        </a:rPr>
                        <a:t>TS28.557/</a:t>
                      </a:r>
                      <a:r>
                        <a:rPr lang="sv-SE" altLang="zh-CN" sz="1050" kern="1200" smtClean="0">
                          <a:solidFill>
                            <a:schemeClr val="dk1"/>
                          </a:solidFill>
                          <a:effectLst/>
                          <a:latin typeface="+mn-lt"/>
                          <a:ea typeface="+mn-ea"/>
                          <a:cs typeface="+mn-cs"/>
                        </a:rPr>
                        <a:t>28.541/28.531/28.533/28.552/28.554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smtClean="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smtClean="0">
                          <a:solidFill>
                            <a:schemeClr val="dk1"/>
                          </a:solidFill>
                          <a:effectLst/>
                          <a:latin typeface="+mn-lt"/>
                          <a:ea typeface="+mn-ea"/>
                          <a:cs typeface="+mn-cs"/>
                        </a:rPr>
                        <a:t>SP-200189</a:t>
                      </a:r>
                      <a:endParaRPr lang="en-US" sz="1050" kern="1200" dirty="0">
                        <a:solidFill>
                          <a:schemeClr val="dk1"/>
                        </a:solidFill>
                        <a:effectLst/>
                        <a:latin typeface="+mn-lt"/>
                        <a:ea typeface="+mn-ea"/>
                        <a:cs typeface="+mn-cs"/>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mn-lt"/>
                          <a:ea typeface="+mn-ea"/>
                          <a:cs typeface="Arial" panose="020B0604020202020204" pitchFamily="34" charset="0"/>
                        </a:rPr>
                        <a:t>SA#94 (Dec. </a:t>
                      </a:r>
                      <a:r>
                        <a:rPr lang="en-GB" altLang="zh-CN" sz="1050" b="0" kern="1200" smtClean="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1" kern="1200" smtClean="0">
                          <a:solidFill>
                            <a:schemeClr val="tx1"/>
                          </a:solidFill>
                          <a:effectLst/>
                          <a:latin typeface="+mn-lt"/>
                          <a:ea typeface="+mn-ea"/>
                          <a:cs typeface="Arial" panose="020B0604020202020204" pitchFamily="34" charset="0"/>
                        </a:rPr>
                        <a:t>-&gt;SA#95 (Mar. 2022)</a:t>
                      </a:r>
                      <a:endParaRPr lang="sv-SE" altLang="zh-CN" sz="105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mn-lt"/>
                          <a:ea typeface="+mn-ea"/>
                          <a:cs typeface="Arial" panose="020B0604020202020204" pitchFamily="34" charset="0"/>
                        </a:rPr>
                        <a:t>Huawei</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mn-lt"/>
                          <a:ea typeface="+mn-ea"/>
                          <a:cs typeface="Arial" panose="020B0604020202020204" pitchFamily="34" charset="0"/>
                        </a:rPr>
                        <a:t>SA2/RAN3</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mn-lt"/>
                          <a:ea typeface="+mn-ea"/>
                          <a:cs typeface="Arial" panose="020B0604020202020204" pitchFamily="34" charset="0"/>
                        </a:rPr>
                        <a:t>NPN</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515135">
                <a:tc>
                  <a:txBody>
                    <a:bodyPr/>
                    <a:lstStyle/>
                    <a:p>
                      <a:pPr algn="ctr">
                        <a:spcAft>
                          <a:spcPts val="0"/>
                        </a:spcAft>
                      </a:pPr>
                      <a:r>
                        <a:rPr lang="en-GB" sz="1200" b="1" dirty="0">
                          <a:solidFill>
                            <a:schemeClr val="tx1"/>
                          </a:solidFill>
                          <a:effectLst/>
                          <a:latin typeface="+mn-lt"/>
                          <a:ea typeface="宋体" panose="02010600030101010101" pitchFamily="2" charset="-122"/>
                        </a:rPr>
                        <a:t>EMA5SLA</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mn-lt"/>
                          <a:ea typeface="宋体" panose="02010600030101010101" pitchFamily="2" charset="-122"/>
                        </a:rPr>
                        <a:t>Enhancement on Management Aspects of 5G Service-Level Agreement</a:t>
                      </a:r>
                      <a:endParaRPr lang="zh-CN" sz="120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smtClean="0">
                          <a:solidFill>
                            <a:schemeClr val="tx1"/>
                          </a:solidFill>
                          <a:effectLst/>
                          <a:latin typeface="+mn-lt"/>
                          <a:ea typeface="+mn-ea"/>
                          <a:cs typeface="Arial" panose="020B0604020202020204" pitchFamily="34" charset="0"/>
                        </a:rPr>
                        <a:t>70</a:t>
                      </a:r>
                      <a:r>
                        <a:rPr lang="en-US" altLang="zh-CN" sz="1050" b="0" kern="1200" dirty="0" smtClean="0">
                          <a:solidFill>
                            <a:schemeClr val="tx1"/>
                          </a:solidFill>
                          <a:effectLst/>
                          <a:latin typeface="+mn-lt"/>
                          <a:ea typeface="+mn-ea"/>
                          <a:cs typeface="Arial" panose="020B0604020202020204" pitchFamily="34" charset="0"/>
                        </a:rPr>
                        <a:t>%-&gt;</a:t>
                      </a:r>
                      <a:r>
                        <a:rPr lang="en-US" altLang="zh-CN" sz="1050" b="0" kern="1200" smtClean="0">
                          <a:solidFill>
                            <a:schemeClr val="tx1"/>
                          </a:solidFill>
                          <a:effectLst/>
                          <a:latin typeface="+mn-lt"/>
                          <a:ea typeface="+mn-ea"/>
                          <a:cs typeface="Arial" panose="020B0604020202020204" pitchFamily="34" charset="0"/>
                        </a:rPr>
                        <a:t>75%-&gt;85%</a:t>
                      </a:r>
                      <a:endParaRPr lang="sv-SE" altLang="zh-CN" sz="1050" b="0" kern="1200" dirty="0" smtClean="0">
                        <a:solidFill>
                          <a:schemeClr val="tx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TS28.531/28.541</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SP-200190</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smtClean="0">
                          <a:solidFill>
                            <a:schemeClr val="tx1"/>
                          </a:solidFill>
                          <a:effectLst/>
                          <a:latin typeface="+mn-lt"/>
                          <a:ea typeface="+mn-ea"/>
                          <a:cs typeface="Arial" panose="020B0604020202020204" pitchFamily="34" charset="0"/>
                        </a:rPr>
                        <a:t>SA#94 </a:t>
                      </a:r>
                      <a:r>
                        <a:rPr lang="en-GB" sz="1050" b="0" kern="1200" dirty="0" smtClean="0">
                          <a:solidFill>
                            <a:schemeClr val="tx1"/>
                          </a:solidFill>
                          <a:effectLst/>
                          <a:latin typeface="+mn-lt"/>
                          <a:ea typeface="+mn-ea"/>
                          <a:cs typeface="Arial" panose="020B0604020202020204" pitchFamily="34" charset="0"/>
                        </a:rPr>
                        <a:t>(Dec. </a:t>
                      </a:r>
                      <a:r>
                        <a:rPr lang="en-GB" sz="1050" b="0" kern="1200" smtClean="0">
                          <a:solidFill>
                            <a:schemeClr val="tx1"/>
                          </a:solidFill>
                          <a:effectLst/>
                          <a:latin typeface="+mn-lt"/>
                          <a:ea typeface="+mn-ea"/>
                          <a:cs typeface="Arial" panose="020B0604020202020204" pitchFamily="34" charset="0"/>
                        </a:rPr>
                        <a:t>2021)</a:t>
                      </a:r>
                      <a:r>
                        <a:rPr lang="sv-SE" altLang="zh-CN" sz="1050" b="1" kern="1200" smtClean="0">
                          <a:solidFill>
                            <a:schemeClr val="dk1"/>
                          </a:solidFill>
                          <a:effectLst/>
                          <a:latin typeface="+mn-lt"/>
                          <a:ea typeface="SimSun" panose="02010600030101010101" pitchFamily="2" charset="-122"/>
                          <a:cs typeface="+mn-cs"/>
                        </a:rPr>
                        <a:t> </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1" kern="1200" smtClean="0">
                          <a:solidFill>
                            <a:schemeClr val="dk1"/>
                          </a:solidFill>
                          <a:effectLst/>
                          <a:latin typeface="+mn-lt"/>
                          <a:ea typeface="SimSun" panose="02010600030101010101" pitchFamily="2" charset="-122"/>
                          <a:cs typeface="+mn-cs"/>
                        </a:rPr>
                        <a:t>-&gt;SA#95 (Mar.2022)</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China Mobile</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smtClean="0">
                          <a:solidFill>
                            <a:schemeClr val="tx1"/>
                          </a:solidFill>
                          <a:effectLst/>
                          <a:latin typeface="+mn-lt"/>
                          <a:ea typeface="+mn-ea"/>
                          <a:cs typeface="Arial" panose="020B0604020202020204" pitchFamily="34" charset="0"/>
                        </a:rPr>
                        <a:t>SA2/RAN3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mn-cs"/>
                        </a:rPr>
                        <a:t>SLA</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r>
              <a:tr h="192405">
                <a:tc>
                  <a:txBody>
                    <a:bodyPr/>
                    <a:lstStyle/>
                    <a:p>
                      <a:pPr algn="ctr">
                        <a:spcAft>
                          <a:spcPts val="0"/>
                        </a:spcAft>
                      </a:pPr>
                      <a:r>
                        <a:rPr lang="en-GB" sz="1200" b="1" dirty="0" err="1">
                          <a:solidFill>
                            <a:schemeClr val="tx1"/>
                          </a:solidFill>
                          <a:effectLst/>
                          <a:latin typeface="+mn-lt"/>
                          <a:ea typeface="宋体" panose="02010600030101010101" pitchFamily="2" charset="-122"/>
                        </a:rPr>
                        <a:t>eMEMTANE</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mn-lt"/>
                          <a:ea typeface="宋体" panose="02010600030101010101" pitchFamily="2" charset="-122"/>
                        </a:rPr>
                        <a:t>Management of the enhanced tenant concept</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smtClean="0">
                          <a:solidFill>
                            <a:schemeClr val="tx1"/>
                          </a:solidFill>
                          <a:effectLst/>
                          <a:latin typeface="+mn-lt"/>
                          <a:ea typeface="+mn-ea"/>
                          <a:cs typeface="Arial" panose="020B0604020202020204" pitchFamily="34" charset="0"/>
                        </a:rPr>
                        <a:t>20</a:t>
                      </a:r>
                      <a:r>
                        <a:rPr lang="en-US" altLang="zh-CN" sz="1050" b="0" kern="1200" dirty="0" smtClean="0">
                          <a:solidFill>
                            <a:schemeClr val="tx1"/>
                          </a:solidFill>
                          <a:effectLst/>
                          <a:latin typeface="+mn-lt"/>
                          <a:ea typeface="+mn-ea"/>
                          <a:cs typeface="Arial" panose="020B0604020202020204" pitchFamily="34" charset="0"/>
                        </a:rPr>
                        <a:t>%-&gt;</a:t>
                      </a:r>
                      <a:r>
                        <a:rPr lang="en-US" altLang="zh-CN" sz="1050" b="0" kern="1200" smtClean="0">
                          <a:solidFill>
                            <a:schemeClr val="tx1"/>
                          </a:solidFill>
                          <a:effectLst/>
                          <a:latin typeface="+mn-lt"/>
                          <a:ea typeface="+mn-ea"/>
                          <a:cs typeface="Arial" panose="020B0604020202020204" pitchFamily="34" charset="0"/>
                        </a:rPr>
                        <a:t>40%-&gt;45%</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SimSun" panose="02010600030101010101" pitchFamily="2" charset="-122"/>
                          <a:cs typeface="+mn-cs"/>
                        </a:rPr>
                        <a:t>TS28.531/28.532/28.533/28.541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SP-200463</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mn-lt"/>
                          <a:ea typeface="+mn-ea"/>
                          <a:cs typeface="Arial" panose="020B0604020202020204" pitchFamily="34" charset="0"/>
                        </a:rPr>
                        <a:t>SA#94 (Dec. </a:t>
                      </a:r>
                      <a:r>
                        <a:rPr lang="en-GB" altLang="zh-CN" sz="1050" b="0" kern="1200" smtClean="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1" kern="1200" smtClean="0">
                          <a:solidFill>
                            <a:schemeClr val="dk1"/>
                          </a:solidFill>
                          <a:effectLst/>
                          <a:latin typeface="+mn-lt"/>
                          <a:ea typeface="SimSun" panose="02010600030101010101" pitchFamily="2" charset="-122"/>
                          <a:cs typeface="+mn-cs"/>
                        </a:rPr>
                        <a:t>-&gt;SA#95 (Mar.2022)</a:t>
                      </a:r>
                      <a:endParaRPr lang="sv-SE" altLang="zh-CN" sz="105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Huawei</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SA2</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Tenant</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r>
              <a:tr h="192405">
                <a:tc>
                  <a:txBody>
                    <a:bodyPr/>
                    <a:lstStyle/>
                    <a:p>
                      <a:pPr algn="ctr">
                        <a:spcAft>
                          <a:spcPts val="0"/>
                        </a:spcAft>
                      </a:pPr>
                      <a:r>
                        <a:rPr lang="en-US" altLang="zh-CN" sz="1200" b="1" dirty="0" smtClean="0">
                          <a:solidFill>
                            <a:schemeClr val="tx1"/>
                          </a:solidFill>
                          <a:effectLst/>
                          <a:latin typeface="+mn-lt"/>
                          <a:ea typeface="+mn-ea"/>
                        </a:rPr>
                        <a:t>MSAC</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altLang="zh-CN" sz="1200" dirty="0" smtClean="0">
                          <a:effectLst/>
                          <a:latin typeface="+mn-lt"/>
                          <a:ea typeface="+mn-ea"/>
                        </a:rPr>
                        <a:t>Access control for management service</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0</a:t>
                      </a:r>
                      <a:r>
                        <a:rPr lang="en-US" altLang="zh-CN" sz="1050" kern="1200" dirty="0" smtClean="0">
                          <a:solidFill>
                            <a:schemeClr val="dk1"/>
                          </a:solidFill>
                          <a:effectLst/>
                          <a:latin typeface="+mn-lt"/>
                          <a:ea typeface="SimSun" panose="02010600030101010101" pitchFamily="2" charset="-122"/>
                          <a:cs typeface="+mn-cs"/>
                        </a:rPr>
                        <a:t>%-&gt;</a:t>
                      </a:r>
                      <a:r>
                        <a:rPr lang="sv-SE" sz="1050" kern="1200" smtClean="0">
                          <a:solidFill>
                            <a:schemeClr val="dk1"/>
                          </a:solidFill>
                          <a:effectLst/>
                          <a:latin typeface="+mn-lt"/>
                          <a:ea typeface="SimSun" panose="02010600030101010101" pitchFamily="2" charset="-122"/>
                          <a:cs typeface="+mn-cs"/>
                        </a:rPr>
                        <a:t>10%-&gt;50%</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SimSun" panose="02010600030101010101" pitchFamily="2" charset="-122"/>
                          <a:cs typeface="+mn-cs"/>
                        </a:rPr>
                        <a:t>TS28.533/28.622/28.623/28.532</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en-US" altLang="zh-CN" sz="1050" kern="1200" dirty="0" smtClean="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SP-210859</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dk1"/>
                          </a:solidFill>
                          <a:effectLst/>
                          <a:latin typeface="+mn-lt"/>
                          <a:ea typeface="SimSun" panose="02010600030101010101" pitchFamily="2" charset="-122"/>
                          <a:cs typeface="+mn-cs"/>
                        </a:rPr>
                        <a:t>SA#94 (Dec. </a:t>
                      </a:r>
                      <a:r>
                        <a:rPr lang="sv-SE" altLang="zh-CN" sz="1050" b="0" kern="1200" smtClean="0">
                          <a:solidFill>
                            <a:schemeClr val="dk1"/>
                          </a:solidFill>
                          <a:effectLst/>
                          <a:latin typeface="+mn-lt"/>
                          <a:ea typeface="SimSun" panose="02010600030101010101" pitchFamily="2" charset="-122"/>
                          <a:cs typeface="+mn-cs"/>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1" kern="1200" smtClean="0">
                          <a:solidFill>
                            <a:schemeClr val="dk1"/>
                          </a:solidFill>
                          <a:effectLst/>
                          <a:latin typeface="+mn-lt"/>
                          <a:ea typeface="SimSun" panose="02010600030101010101" pitchFamily="2" charset="-122"/>
                          <a:cs typeface="+mn-cs"/>
                        </a:rPr>
                        <a:t>-&gt;SA#95 (Mar.2022)</a:t>
                      </a:r>
                      <a:endParaRPr lang="sv-SE" altLang="zh-CN" sz="1050" b="1"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Nokia</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SimSun" panose="02010600030101010101" pitchFamily="2" charset="-122"/>
                          <a:cs typeface="+mn-cs"/>
                        </a:rPr>
                        <a:t>SA3</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r>
              <a:tr h="192405">
                <a:tc>
                  <a:txBody>
                    <a:bodyPr/>
                    <a:lstStyle/>
                    <a:p>
                      <a:pPr algn="ctr">
                        <a:spcAft>
                          <a:spcPts val="0"/>
                        </a:spcAft>
                      </a:pPr>
                      <a:r>
                        <a:rPr lang="en-US" altLang="zh-CN" sz="1200" b="1" smtClean="0">
                          <a:solidFill>
                            <a:schemeClr val="tx1"/>
                          </a:solidFill>
                        </a:rPr>
                        <a:t>eNETSLICE_PRO</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altLang="zh-CN" sz="1200" smtClean="0">
                          <a:effectLst/>
                          <a:latin typeface="+mn-lt"/>
                          <a:ea typeface="+mn-ea"/>
                        </a:rPr>
                        <a:t>Network slice provisioning enhancement</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050" kern="1200" smtClean="0">
                          <a:solidFill>
                            <a:schemeClr val="dk1"/>
                          </a:solidFill>
                          <a:effectLst/>
                          <a:latin typeface="+mn-lt"/>
                          <a:ea typeface="SimSun" panose="02010600030101010101" pitchFamily="2" charset="-122"/>
                          <a:cs typeface="+mn-cs"/>
                        </a:rPr>
                        <a:t>0%-&gt;0</a:t>
                      </a:r>
                      <a:r>
                        <a:rPr lang="en-US" altLang="zh-CN" sz="1050" b="0" kern="1200" smtClean="0">
                          <a:solidFill>
                            <a:schemeClr val="tx1"/>
                          </a:solidFill>
                          <a:effectLst/>
                          <a:latin typeface="+mn-lt"/>
                          <a:ea typeface="+mn-ea"/>
                          <a:cs typeface="Arial" panose="020B0604020202020204" pitchFamily="34" charset="0"/>
                        </a:rPr>
                        <a:t>%</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mn-lt"/>
                          <a:ea typeface="SimSun" panose="02010600030101010101" pitchFamily="2" charset="-122"/>
                          <a:cs typeface="+mn-cs"/>
                        </a:rPr>
                        <a:t>TS 28.531/28.541</a:t>
                      </a:r>
                      <a:endParaRPr lang="en-US" altLang="zh-CN" sz="1050" kern="1200" dirty="0" smtClean="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SimSun" panose="02010600030101010101" pitchFamily="2" charset="-122"/>
                          <a:cs typeface="+mn-cs"/>
                        </a:rPr>
                        <a:t>S5-215497</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1" kern="1200" smtClean="0">
                          <a:solidFill>
                            <a:schemeClr val="dk1"/>
                          </a:solidFill>
                          <a:effectLst/>
                          <a:latin typeface="+mn-lt"/>
                          <a:ea typeface="SimSun" panose="02010600030101010101" pitchFamily="2" charset="-122"/>
                          <a:cs typeface="+mn-cs"/>
                        </a:rPr>
                        <a:t>SA#95 (Mar. 2022)</a:t>
                      </a:r>
                      <a:endParaRPr lang="sv-SE" altLang="zh-CN" sz="1050" b="1"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SimSun" panose="02010600030101010101" pitchFamily="2" charset="-122"/>
                          <a:cs typeface="+mn-cs"/>
                        </a:rPr>
                        <a:t>Samsung</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SimSun" panose="02010600030101010101" pitchFamily="2" charset="-122"/>
                          <a:cs typeface="+mn-cs"/>
                        </a:rPr>
                        <a:t>Slicing</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r>
            </a:tbl>
          </a:graphicData>
        </a:graphic>
      </p:graphicFrame>
      <p:sp>
        <p:nvSpPr>
          <p:cNvPr id="6" name="矩形 5"/>
          <p:cNvSpPr/>
          <p:nvPr/>
        </p:nvSpPr>
        <p:spPr>
          <a:xfrm>
            <a:off x="157081" y="3972350"/>
            <a:ext cx="5229223" cy="1938992"/>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smtClean="0">
                <a:solidFill>
                  <a:prstClr val="black"/>
                </a:solidFill>
                <a:latin typeface="Calibri" pitchFamily="34" charset="0"/>
                <a:cs typeface="Arial" charset="0"/>
              </a:rPr>
              <a:t>OAM_NPN</a:t>
            </a:r>
            <a:r>
              <a:rPr lang="en-US" altLang="zh-CN" sz="1200" b="1" smtClean="0">
                <a:solidFill>
                  <a:prstClr val="black"/>
                </a:solidFill>
                <a:latin typeface="Calibri" pitchFamily="34" charset="0"/>
                <a:cs typeface="Arial" charset="0"/>
              </a:rPr>
              <a:t>: </a:t>
            </a:r>
            <a:endParaRPr lang="en-US" altLang="zh-CN" sz="1200">
              <a:solidFill>
                <a:prstClr val="black"/>
              </a:solidFill>
              <a:latin typeface="Calibri" pitchFamily="34" charset="0"/>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smtClean="0">
                <a:solidFill>
                  <a:prstClr val="black"/>
                </a:solidFill>
                <a:latin typeface="Calibri" pitchFamily="34" charset="0"/>
                <a:cs typeface="Arial" charset="0"/>
              </a:rPr>
              <a:t>The </a:t>
            </a:r>
            <a:r>
              <a:rPr lang="en-US" altLang="zh-CN" sz="1200">
                <a:solidFill>
                  <a:prstClr val="black"/>
                </a:solidFill>
                <a:latin typeface="Calibri" pitchFamily="34" charset="0"/>
                <a:cs typeface="Arial" charset="0"/>
              </a:rPr>
              <a:t>group agreed the update of NPN management aspects and mode names.</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smtClean="0">
                <a:solidFill>
                  <a:prstClr val="black"/>
                </a:solidFill>
                <a:latin typeface="Calibri" pitchFamily="34" charset="0"/>
                <a:cs typeface="Arial" charset="0"/>
              </a:rPr>
              <a:t>The </a:t>
            </a:r>
            <a:r>
              <a:rPr lang="en-US" altLang="zh-CN" sz="1200">
                <a:solidFill>
                  <a:prstClr val="black"/>
                </a:solidFill>
                <a:latin typeface="Calibri" pitchFamily="34" charset="0"/>
                <a:cs typeface="Arial" charset="0"/>
              </a:rPr>
              <a:t>group needs further discussion on the solutions for SNPN and exposure of management capabilities of  PNI-NPN</a:t>
            </a:r>
          </a:p>
          <a:p>
            <a:pPr lvl="0" defTabSz="1219170" eaLnBrk="1" fontAlgn="auto" hangingPunct="1">
              <a:spcBef>
                <a:spcPts val="0"/>
              </a:spcBef>
              <a:spcAft>
                <a:spcPts val="0"/>
              </a:spcAft>
              <a:defRPr/>
            </a:pPr>
            <a:endParaRPr lang="en-US" altLang="zh-CN" sz="1200" b="1" dirty="0" smtClean="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200" b="1" dirty="0" err="1" smtClean="0">
                <a:solidFill>
                  <a:prstClr val="black"/>
                </a:solidFill>
                <a:latin typeface="Calibri" pitchFamily="34" charset="0"/>
                <a:cs typeface="Arial" charset="0"/>
              </a:rPr>
              <a:t>eMEMTANE</a:t>
            </a:r>
            <a:r>
              <a:rPr lang="en-US" altLang="zh-CN" sz="1200" b="1" smtClean="0">
                <a:solidFill>
                  <a:prstClr val="black"/>
                </a:solidFill>
                <a:latin typeface="Calibri" pitchFamily="34" charset="0"/>
                <a:cs typeface="Arial" charset="0"/>
              </a:rPr>
              <a:t>: </a:t>
            </a:r>
            <a:r>
              <a:rPr lang="en-US" altLang="zh-CN" sz="1200">
                <a:solidFill>
                  <a:prstClr val="black"/>
                </a:solidFill>
                <a:latin typeface="Calibri" pitchFamily="34" charset="0"/>
                <a:cs typeface="Arial" charset="0"/>
              </a:rPr>
              <a:t>Three CRs and one discussion paper are submitted and discussed. The CRs are not pursued, the discussion paper is noted.</a:t>
            </a:r>
            <a:endParaRPr lang="en-US" altLang="zh-CN" sz="1200" dirty="0">
              <a:latin typeface="+mn-lt"/>
            </a:endParaRPr>
          </a:p>
          <a:p>
            <a:pPr defTabSz="1219170" eaLnBrk="1" fontAlgn="auto" hangingPunct="1">
              <a:spcBef>
                <a:spcPts val="0"/>
              </a:spcBef>
              <a:spcAft>
                <a:spcPts val="0"/>
              </a:spcAft>
              <a:defRPr/>
            </a:pPr>
            <a:endParaRPr lang="en-US" altLang="zh-CN" sz="1200" smtClean="0">
              <a:latin typeface="+mn-lt"/>
            </a:endParaRPr>
          </a:p>
          <a:p>
            <a:pPr lvl="0" defTabSz="1219170" eaLnBrk="1" fontAlgn="auto" hangingPunct="1">
              <a:spcBef>
                <a:spcPts val="0"/>
              </a:spcBef>
              <a:spcAft>
                <a:spcPts val="0"/>
              </a:spcAft>
              <a:defRPr/>
            </a:pPr>
            <a:r>
              <a:rPr lang="en-US" altLang="zh-CN" sz="1200" b="1">
                <a:solidFill>
                  <a:prstClr val="black"/>
                </a:solidFill>
                <a:latin typeface="Calibri"/>
                <a:cs typeface="Arial" charset="0"/>
              </a:rPr>
              <a:t>EMA5SLA: </a:t>
            </a:r>
            <a:r>
              <a:rPr lang="en-US" altLang="zh-CN" sz="1200">
                <a:solidFill>
                  <a:prstClr val="black"/>
                </a:solidFill>
                <a:latin typeface="Calibri"/>
                <a:cs typeface="Arial" charset="0"/>
              </a:rPr>
              <a:t>Correction of existed stage 2 work, add new features of SLA requirement modification and specific authentication</a:t>
            </a:r>
            <a:r>
              <a:rPr lang="en-US" altLang="zh-CN" sz="1200" smtClean="0">
                <a:solidFill>
                  <a:prstClr val="black"/>
                </a:solidFill>
                <a:latin typeface="Calibri"/>
                <a:cs typeface="Arial" charset="0"/>
              </a:rPr>
              <a:t>.</a:t>
            </a:r>
            <a:endParaRPr lang="en-US" altLang="zh-CN" sz="1200" dirty="0">
              <a:latin typeface="+mn-lt"/>
            </a:endParaRP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a:t>
            </a:r>
            <a:r>
              <a:rPr lang="en-US" altLang="zh-CN" sz="3200" kern="0" smtClean="0"/>
              <a:t>WI OAM_NPN/EMA5SLA/eMEMTANE/</a:t>
            </a:r>
            <a:r>
              <a:rPr lang="en-US" altLang="zh-CN" sz="3200"/>
              <a:t>eNETSLICE_PRO</a:t>
            </a:r>
            <a:endParaRPr lang="sv-SE" sz="3200" kern="0" dirty="0"/>
          </a:p>
        </p:txBody>
      </p:sp>
      <p:sp>
        <p:nvSpPr>
          <p:cNvPr id="4" name="矩形 3"/>
          <p:cNvSpPr/>
          <p:nvPr/>
        </p:nvSpPr>
        <p:spPr>
          <a:xfrm>
            <a:off x="5860474" y="4055478"/>
            <a:ext cx="5906928" cy="1754326"/>
          </a:xfrm>
          <a:prstGeom prst="rect">
            <a:avLst/>
          </a:prstGeom>
        </p:spPr>
        <p:txBody>
          <a:bodyPr wrap="square">
            <a:spAutoFit/>
          </a:bodyPr>
          <a:lstStyle/>
          <a:p>
            <a:pPr defTabSz="1219170" eaLnBrk="1" fontAlgn="auto" hangingPunct="1">
              <a:spcBef>
                <a:spcPts val="0"/>
              </a:spcBef>
              <a:spcAft>
                <a:spcPts val="0"/>
              </a:spcAft>
              <a:defRPr/>
            </a:pPr>
            <a:r>
              <a:rPr lang="en-US" altLang="zh-CN" sz="1200" b="1" smtClean="0">
                <a:latin typeface="+mn-lt"/>
              </a:rPr>
              <a:t>MSAC</a:t>
            </a:r>
            <a:r>
              <a:rPr lang="en-US" altLang="zh-CN" sz="1200" b="1" smtClean="0">
                <a:solidFill>
                  <a:prstClr val="black"/>
                </a:solidFill>
                <a:latin typeface="+mn-lt"/>
                <a:cs typeface="Arial" charset="0"/>
              </a:rPr>
              <a:t>: </a:t>
            </a:r>
            <a:r>
              <a:rPr lang="en-US" altLang="zh-CN" sz="1200">
                <a:solidFill>
                  <a:prstClr val="black"/>
                </a:solidFill>
                <a:latin typeface="+mn-lt"/>
                <a:cs typeface="Arial" charset="0"/>
              </a:rPr>
              <a:t>Made good progress in this meeting. The contributions of stage 1 changes for architecture and management services, workflows and NRM requirements were agreed. However stage 2 and 3 are still missing. Need 1 or 2 more meetings to complete</a:t>
            </a:r>
            <a:r>
              <a:rPr lang="en-US" altLang="zh-CN" sz="1200" smtClean="0">
                <a:solidFill>
                  <a:prstClr val="black"/>
                </a:solidFill>
                <a:latin typeface="+mn-lt"/>
                <a:cs typeface="Arial" charset="0"/>
              </a:rPr>
              <a:t>.</a:t>
            </a:r>
          </a:p>
          <a:p>
            <a:pPr defTabSz="1219170" eaLnBrk="1" fontAlgn="auto" hangingPunct="1">
              <a:spcBef>
                <a:spcPts val="0"/>
              </a:spcBef>
              <a:spcAft>
                <a:spcPts val="0"/>
              </a:spcAft>
              <a:defRPr/>
            </a:pPr>
            <a:endParaRPr lang="en-US" altLang="zh-CN" sz="1200" b="1" smtClean="0">
              <a:latin typeface="+mn-lt"/>
            </a:endParaRPr>
          </a:p>
          <a:p>
            <a:pPr defTabSz="1219170" eaLnBrk="1" fontAlgn="auto" hangingPunct="1">
              <a:spcBef>
                <a:spcPts val="0"/>
              </a:spcBef>
              <a:spcAft>
                <a:spcPts val="0"/>
              </a:spcAft>
              <a:defRPr/>
            </a:pPr>
            <a:r>
              <a:rPr lang="en-US" altLang="zh-CN" sz="1200" b="1" smtClean="0">
                <a:latin typeface="+mn-lt"/>
              </a:rPr>
              <a:t>eNETSLICE_PRO: The following topics are discussed, but no progress are made in this meeting.</a:t>
            </a:r>
          </a:p>
          <a:p>
            <a:pPr marL="285750" indent="-285750" defTabSz="1219170" eaLnBrk="1" fontAlgn="auto" hangingPunct="1">
              <a:spcBef>
                <a:spcPts val="0"/>
              </a:spcBef>
              <a:spcAft>
                <a:spcPts val="0"/>
              </a:spcAft>
              <a:buFont typeface="Wingdings" panose="05000000000000000000" pitchFamily="2" charset="2"/>
              <a:buChar char="Ø"/>
              <a:defRPr/>
            </a:pPr>
            <a:r>
              <a:rPr lang="en-GB" altLang="zh-CN" sz="1200">
                <a:solidFill>
                  <a:prstClr val="black"/>
                </a:solidFill>
                <a:latin typeface="Calibri" pitchFamily="34" charset="0"/>
                <a:cs typeface="Arial" charset="0"/>
              </a:rPr>
              <a:t>Fixing NetworkSlice and NetworkSliceSubnet Allocation and Deallocation</a:t>
            </a:r>
            <a:endParaRPr lang="zh-CN" altLang="zh-CN" sz="1200">
              <a:solidFill>
                <a:prstClr val="black"/>
              </a:solidFill>
              <a:latin typeface="Calibri" pitchFamily="34" charset="0"/>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GB" altLang="zh-CN" sz="1200" smtClean="0">
                <a:solidFill>
                  <a:prstClr val="black"/>
                </a:solidFill>
                <a:latin typeface="Calibri" pitchFamily="34" charset="0"/>
                <a:cs typeface="Arial" charset="0"/>
              </a:rPr>
              <a:t>feasibility </a:t>
            </a:r>
            <a:r>
              <a:rPr lang="en-GB" altLang="zh-CN" sz="1200">
                <a:solidFill>
                  <a:prstClr val="black"/>
                </a:solidFill>
                <a:latin typeface="Calibri" pitchFamily="34" charset="0"/>
                <a:cs typeface="Arial" charset="0"/>
              </a:rPr>
              <a:t>check</a:t>
            </a:r>
            <a:endParaRPr lang="zh-CN" altLang="zh-CN" sz="1200">
              <a:solidFill>
                <a:prstClr val="black"/>
              </a:solidFill>
              <a:latin typeface="Calibri" pitchFamily="34" charset="0"/>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GB" altLang="zh-CN" sz="1200" smtClean="0">
                <a:solidFill>
                  <a:prstClr val="black"/>
                </a:solidFill>
                <a:latin typeface="Calibri" pitchFamily="34" charset="0"/>
                <a:cs typeface="Arial" charset="0"/>
              </a:rPr>
              <a:t>Asynchronous design</a:t>
            </a:r>
            <a:endParaRPr lang="en-US" altLang="zh-CN" sz="1200" dirty="0">
              <a:solidFill>
                <a:srgbClr val="FF0000"/>
              </a:solidFill>
              <a:latin typeface="+mn-lt"/>
              <a:cs typeface="Arial" charset="0"/>
            </a:endParaRPr>
          </a:p>
        </p:txBody>
      </p:sp>
    </p:spTree>
    <p:extLst>
      <p:ext uri="{BB962C8B-B14F-4D97-AF65-F5344CB8AC3E}">
        <p14:creationId xmlns:p14="http://schemas.microsoft.com/office/powerpoint/2010/main" val="37210720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95770" y="3159192"/>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4240399050"/>
              </p:ext>
            </p:extLst>
          </p:nvPr>
        </p:nvGraphicFramePr>
        <p:xfrm>
          <a:off x="295770" y="729279"/>
          <a:ext cx="11681825" cy="2343150"/>
        </p:xfrm>
        <a:graphic>
          <a:graphicData uri="http://schemas.openxmlformats.org/drawingml/2006/table">
            <a:tbl>
              <a:tblPr firstRow="1" bandRow="1">
                <a:tableStyleId>{5C22544A-7EE6-4342-B048-85BDC9FD1C3A}</a:tableStyleId>
              </a:tblPr>
              <a:tblGrid>
                <a:gridCol w="879888"/>
                <a:gridCol w="1899557"/>
                <a:gridCol w="1463158"/>
                <a:gridCol w="2174243"/>
                <a:gridCol w="1007795"/>
                <a:gridCol w="1461649"/>
                <a:gridCol w="771207"/>
                <a:gridCol w="1153299"/>
                <a:gridCol w="871029"/>
              </a:tblGrid>
              <a:tr h="402272">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 Title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cs typeface="Arial" panose="020B0604020202020204" pitchFamily="34" charset="0"/>
                        </a:rPr>
                        <a:t>Tdoc</a:t>
                      </a:r>
                      <a:r>
                        <a:rPr lang="en-US" altLang="zh-CN" sz="1200" dirty="0">
                          <a:latin typeface="+mn-lt"/>
                          <a:cs typeface="Arial" panose="020B0604020202020204" pitchFamily="34" charset="0"/>
                        </a:rPr>
                        <a:t> reference</a:t>
                      </a:r>
                      <a:endParaRPr lang="sv-SE" sz="1200" dirty="0">
                        <a:latin typeface="+mn-lt"/>
                        <a:cs typeface="Arial" panose="020B0604020202020204" pitchFamily="34" charset="0"/>
                      </a:endParaRPr>
                    </a:p>
                  </a:txBody>
                  <a:tcPr anchor="ctr">
                    <a:solidFill>
                      <a:srgbClr val="92D050"/>
                    </a:solidFill>
                  </a:tcPr>
                </a:tc>
                <a:tc>
                  <a:txBody>
                    <a:bodyPr/>
                    <a:lstStyle/>
                    <a:p>
                      <a:pPr algn="ctr"/>
                      <a:r>
                        <a:rPr lang="sv-SE" sz="1200" dirty="0">
                          <a:latin typeface="+mn-lt"/>
                          <a:cs typeface="Arial" panose="020B0604020202020204" pitchFamily="34" charset="0"/>
                        </a:rPr>
                        <a:t>Target date</a:t>
                      </a:r>
                    </a:p>
                  </a:txBody>
                  <a:tcPr anchor="ctr">
                    <a:solidFill>
                      <a:srgbClr val="92D050"/>
                    </a:solidFill>
                  </a:tcPr>
                </a:tc>
                <a:tc>
                  <a:txBody>
                    <a:bodyPr/>
                    <a:lstStyle/>
                    <a:p>
                      <a:pPr algn="ctr"/>
                      <a:r>
                        <a:rPr lang="sv-SE" sz="12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tr>
              <a:tr h="31176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FS_EE5G</a:t>
                      </a: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mn-lt"/>
                          <a:ea typeface="+mn-ea"/>
                          <a:cs typeface="+mn-cs"/>
                        </a:rPr>
                        <a:t>Study on new aspects of EE for 5G networks</a:t>
                      </a:r>
                      <a:endParaRPr 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mn-lt"/>
                          <a:ea typeface="+mn-ea"/>
                          <a:cs typeface="+mn-cs"/>
                        </a:rPr>
                        <a:t>70%-&gt;75%-&gt;80%-&gt;</a:t>
                      </a:r>
                      <a:r>
                        <a:rPr lang="en-US" altLang="zh-CN" sz="1200" kern="1200" smtClean="0">
                          <a:solidFill>
                            <a:srgbClr val="000000"/>
                          </a:solidFill>
                          <a:effectLst/>
                          <a:latin typeface="+mn-lt"/>
                          <a:ea typeface="+mn-ea"/>
                          <a:cs typeface="+mn-cs"/>
                        </a:rPr>
                        <a:t>90%-&gt;100%</a:t>
                      </a:r>
                      <a:endParaRPr lang="sv-SE"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mn-lt"/>
                          <a:ea typeface="+mn-ea"/>
                          <a:cs typeface="+mn-cs"/>
                        </a:rPr>
                        <a:t>TR 28.813</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smtClean="0">
                          <a:solidFill>
                            <a:srgbClr val="000000"/>
                          </a:solidFill>
                          <a:effectLst/>
                          <a:latin typeface="+mn-lt"/>
                          <a:ea typeface="+mn-ea"/>
                          <a:cs typeface="+mn-cs"/>
                        </a:rPr>
                        <a:t>SP-200188</a:t>
                      </a:r>
                      <a:endParaRPr lang="sv-SE"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0" kern="1200" dirty="0" smtClean="0">
                          <a:solidFill>
                            <a:schemeClr val="tx1"/>
                          </a:solidFill>
                          <a:effectLst/>
                          <a:latin typeface="+mn-lt"/>
                          <a:ea typeface="+mn-ea"/>
                          <a:cs typeface="Arial" panose="020B0604020202020204" pitchFamily="34" charset="0"/>
                        </a:rPr>
                        <a:t>SA#94 (Dec. 2021)</a:t>
                      </a:r>
                      <a:endParaRPr lang="sv-SE" altLang="zh-CN" sz="120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Orange</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SA2/EE</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Energy saving</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0929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FS_YANG</a:t>
                      </a: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kern="1200" dirty="0">
                          <a:solidFill>
                            <a:srgbClr val="000000"/>
                          </a:solidFill>
                          <a:effectLst/>
                          <a:latin typeface="+mn-lt"/>
                          <a:ea typeface="+mn-ea"/>
                          <a:cs typeface="+mn-cs"/>
                        </a:rPr>
                        <a:t>Study on YANG PUSH </a:t>
                      </a:r>
                      <a:endParaRPr 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mn-lt"/>
                          <a:ea typeface="+mn-ea"/>
                          <a:cs typeface="+mn-cs"/>
                        </a:rPr>
                        <a:t>5%-&gt;10%-&gt;10%-&gt;10%</a:t>
                      </a:r>
                      <a:endParaRPr lang="sv-SE" altLang="zh-CN"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rgbClr val="000000"/>
                          </a:solidFill>
                          <a:effectLst/>
                          <a:latin typeface="+mn-lt"/>
                          <a:ea typeface="+mn-ea"/>
                          <a:cs typeface="+mn-cs"/>
                        </a:rPr>
                        <a:t>TR 28.818</a:t>
                      </a:r>
                      <a:endParaRPr lang="sv-SE"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smtClean="0">
                          <a:solidFill>
                            <a:srgbClr val="000000"/>
                          </a:solidFill>
                          <a:effectLst/>
                          <a:latin typeface="+mn-lt"/>
                          <a:ea typeface="+mn-ea"/>
                          <a:cs typeface="+mn-cs"/>
                        </a:rPr>
                        <a:t>SP-200765</a:t>
                      </a:r>
                      <a:endParaRPr lang="sv-SE"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b="0" kern="1200" dirty="0" smtClean="0">
                          <a:solidFill>
                            <a:schemeClr val="tx1"/>
                          </a:solidFill>
                          <a:effectLst/>
                          <a:latin typeface="+mn-lt"/>
                          <a:ea typeface="SimSun" panose="02010600030101010101" pitchFamily="2" charset="-122"/>
                          <a:cs typeface="+mn-cs"/>
                        </a:rPr>
                        <a:t>SA#94 (Dec. </a:t>
                      </a:r>
                      <a:r>
                        <a:rPr lang="sv-SE" altLang="zh-CN" sz="1200" b="0" kern="1200" smtClean="0">
                          <a:solidFill>
                            <a:schemeClr val="tx1"/>
                          </a:solidFill>
                          <a:effectLst/>
                          <a:latin typeface="+mn-lt"/>
                          <a:ea typeface="SimSun" panose="02010600030101010101" pitchFamily="2" charset="-122"/>
                          <a:cs typeface="+mn-cs"/>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1" kern="1200" smtClean="0">
                          <a:solidFill>
                            <a:schemeClr val="tx1"/>
                          </a:solidFill>
                          <a:effectLst/>
                          <a:latin typeface="+mn-lt"/>
                          <a:ea typeface="+mn-ea"/>
                          <a:cs typeface="Arial" panose="020B0604020202020204" pitchFamily="34" charset="0"/>
                        </a:rPr>
                        <a:t>-&gt;SA#95 (Mar. 2022)</a:t>
                      </a:r>
                      <a:endParaRPr lang="sv-SE" altLang="zh-CN" sz="1200" b="0" kern="1200" dirty="0" smtClean="0">
                        <a:solidFill>
                          <a:schemeClr val="tx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mn-ea"/>
                          <a:cs typeface="+mn-cs"/>
                        </a:rPr>
                        <a:t>Ericsson</a:t>
                      </a:r>
                      <a:endParaRPr lang="sv-SE" sz="120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mn-ea"/>
                          <a:cs typeface="+mn-cs"/>
                        </a:rPr>
                        <a:t>ONAP</a:t>
                      </a:r>
                      <a:endParaRPr lang="sv-SE" sz="120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mn-ea"/>
                          <a:cs typeface="+mn-cs"/>
                        </a:rPr>
                        <a:t>YANG</a:t>
                      </a:r>
                      <a:endParaRPr lang="sv-SE" sz="120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r>
              <a:tr h="33825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smtClean="0">
                          <a:solidFill>
                            <a:schemeClr val="tx1"/>
                          </a:solidFill>
                          <a:effectLst/>
                          <a:latin typeface="+mn-lt"/>
                          <a:ea typeface="+mn-ea"/>
                          <a:cs typeface="+mn-cs"/>
                        </a:rPr>
                        <a:t>FS_CICDNS</a:t>
                      </a: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mn-lt"/>
                          <a:ea typeface="+mn-ea"/>
                          <a:cs typeface="+mn-cs"/>
                        </a:rPr>
                        <a:t>continuous integration continuous delivery support for 3GPP NFs</a:t>
                      </a:r>
                      <a:endParaRPr 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smtClean="0">
                          <a:solidFill>
                            <a:srgbClr val="000000"/>
                          </a:solidFill>
                          <a:effectLst/>
                          <a:latin typeface="+mn-lt"/>
                          <a:ea typeface="+mn-ea"/>
                          <a:cs typeface="+mn-cs"/>
                        </a:rPr>
                        <a:t>0%-&gt;15%-&gt;30%-&gt;50%-&gt;75%</a:t>
                      </a:r>
                      <a:endParaRPr lang="sv-SE"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mn-lt"/>
                          <a:ea typeface="+mn-ea"/>
                          <a:cs typeface="+mn-cs"/>
                        </a:rPr>
                        <a:t>TR 28.819</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smtClean="0">
                          <a:solidFill>
                            <a:srgbClr val="000000"/>
                          </a:solidFill>
                          <a:effectLst/>
                          <a:latin typeface="+mn-lt"/>
                          <a:ea typeface="+mn-ea"/>
                          <a:cs typeface="+mn-cs"/>
                        </a:rPr>
                        <a:t>SP-210133</a:t>
                      </a:r>
                      <a:endParaRPr lang="sv-SE"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b="0" kern="1200" dirty="0" smtClean="0">
                          <a:solidFill>
                            <a:schemeClr val="tx1"/>
                          </a:solidFill>
                          <a:effectLst/>
                          <a:latin typeface="+mn-lt"/>
                          <a:ea typeface="SimSun" panose="02010600030101010101" pitchFamily="2" charset="-122"/>
                          <a:cs typeface="+mn-cs"/>
                        </a:rPr>
                        <a:t>SA#94 (Dec. </a:t>
                      </a:r>
                      <a:r>
                        <a:rPr lang="sv-SE" altLang="zh-CN" sz="1200" b="0" kern="1200" smtClean="0">
                          <a:solidFill>
                            <a:schemeClr val="tx1"/>
                          </a:solidFill>
                          <a:effectLst/>
                          <a:latin typeface="+mn-lt"/>
                          <a:ea typeface="SimSun" panose="02010600030101010101" pitchFamily="2" charset="-122"/>
                          <a:cs typeface="+mn-cs"/>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b="1" kern="1200" smtClean="0">
                          <a:solidFill>
                            <a:schemeClr val="dk1"/>
                          </a:solidFill>
                          <a:effectLst/>
                          <a:latin typeface="+mn-lt"/>
                          <a:ea typeface="SimSun" panose="02010600030101010101" pitchFamily="2" charset="-122"/>
                          <a:cs typeface="+mn-cs"/>
                        </a:rPr>
                        <a:t>-&gt;SA#95 (Mar.2022)</a:t>
                      </a:r>
                      <a:endParaRPr lang="sv-SE" altLang="zh-CN" sz="120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Lenovo, China Mobile</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ETSI NFV</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413303">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dirty="0" smtClean="0">
                          <a:solidFill>
                            <a:schemeClr val="tx1"/>
                          </a:solidFill>
                          <a:effectLst/>
                          <a:latin typeface="+mn-lt"/>
                          <a:ea typeface="+mn-ea"/>
                          <a:cs typeface="Arial" panose="020B0604020202020204" pitchFamily="34" charset="0"/>
                        </a:rPr>
                        <a:t>FS_MANS</a:t>
                      </a:r>
                      <a:endParaRPr lang="zh-CN" altLang="zh-CN" sz="1200" b="1" dirty="0" smtClean="0">
                        <a:solidFill>
                          <a:schemeClr val="tx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smtClean="0">
                          <a:effectLst/>
                          <a:latin typeface="+mn-lt"/>
                          <a:ea typeface="+mn-ea"/>
                          <a:cs typeface="Arial" panose="020B0604020202020204" pitchFamily="34" charset="0"/>
                        </a:rPr>
                        <a:t>Study on Management Aspects of 5G Network Sharing</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120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5</a:t>
                      </a:r>
                      <a:r>
                        <a:rPr lang="en-US" altLang="zh-CN" sz="1200" kern="1200" dirty="0" smtClean="0">
                          <a:solidFill>
                            <a:schemeClr val="dk1"/>
                          </a:solidFill>
                          <a:effectLst/>
                          <a:latin typeface="+mn-lt"/>
                          <a:ea typeface="SimSun" panose="02010600030101010101" pitchFamily="2" charset="-122"/>
                          <a:cs typeface="Arial" panose="020B0604020202020204" pitchFamily="34" charset="0"/>
                        </a:rPr>
                        <a:t>%-&gt;90%-&gt;100%</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kern="1200" dirty="0" smtClean="0">
                          <a:solidFill>
                            <a:schemeClr val="dk1"/>
                          </a:solidFill>
                          <a:effectLst/>
                          <a:latin typeface="+mn-lt"/>
                          <a:ea typeface="+mn-ea"/>
                          <a:cs typeface="Arial" panose="020B0604020202020204" pitchFamily="34" charset="0"/>
                        </a:rPr>
                        <a:t>TR 28.825</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SP-210387</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0" kern="1200" dirty="0" smtClean="0">
                          <a:solidFill>
                            <a:schemeClr val="tx1"/>
                          </a:solidFill>
                          <a:effectLst/>
                          <a:latin typeface="+mn-lt"/>
                          <a:ea typeface="+mn-ea"/>
                          <a:cs typeface="Arial" panose="020B0604020202020204" pitchFamily="34" charset="0"/>
                        </a:rPr>
                        <a:t>SA#94(Dec2021)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China Unicom</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RAN3</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smtClean="0"/>
              <a:t>Rel-17 SI FS_EE5G/</a:t>
            </a:r>
            <a:r>
              <a:rPr lang="en-GB" altLang="zh-CN" sz="2800" dirty="0" smtClean="0"/>
              <a:t>FS_YANG/FS_CICDNS/</a:t>
            </a:r>
            <a:r>
              <a:rPr lang="en-GB" altLang="zh-CN" sz="2800" dirty="0" err="1" smtClean="0"/>
              <a:t>FS_eEDGE_Mgt</a:t>
            </a:r>
            <a:r>
              <a:rPr lang="en-GB" altLang="zh-CN" sz="2800" dirty="0" smtClean="0"/>
              <a:t>/FS_MANS</a:t>
            </a:r>
            <a:endParaRPr lang="en-GB" altLang="zh-CN" sz="2800" dirty="0"/>
          </a:p>
          <a:p>
            <a:endParaRPr lang="en-GB" altLang="zh-CN" sz="2800" dirty="0"/>
          </a:p>
        </p:txBody>
      </p:sp>
      <p:sp>
        <p:nvSpPr>
          <p:cNvPr id="4" name="矩形 3"/>
          <p:cNvSpPr/>
          <p:nvPr/>
        </p:nvSpPr>
        <p:spPr>
          <a:xfrm>
            <a:off x="6778922" y="3257420"/>
            <a:ext cx="4751196" cy="2462213"/>
          </a:xfrm>
          <a:prstGeom prst="rect">
            <a:avLst/>
          </a:prstGeom>
        </p:spPr>
        <p:txBody>
          <a:bodyPr wrap="square">
            <a:spAutoFit/>
          </a:bodyPr>
          <a:lstStyle/>
          <a:p>
            <a:pPr defTabSz="1219170" eaLnBrk="1" fontAlgn="auto" hangingPunct="1">
              <a:spcBef>
                <a:spcPts val="0"/>
              </a:spcBef>
              <a:spcAft>
                <a:spcPts val="0"/>
              </a:spcAft>
              <a:defRPr/>
            </a:pPr>
            <a:endParaRPr lang="en-US" altLang="zh-CN" sz="1400" b="1" dirty="0" smtClean="0">
              <a:latin typeface="Calibri" pitchFamily="34" charset="0"/>
              <a:cs typeface="Arial" charset="0"/>
            </a:endParaRPr>
          </a:p>
          <a:p>
            <a:pPr defTabSz="1219170" eaLnBrk="1" fontAlgn="auto" hangingPunct="1">
              <a:spcBef>
                <a:spcPts val="0"/>
              </a:spcBef>
              <a:spcAft>
                <a:spcPts val="0"/>
              </a:spcAft>
              <a:defRPr/>
            </a:pPr>
            <a:r>
              <a:rPr lang="en-US" altLang="zh-CN" sz="1400" b="1" dirty="0" smtClean="0">
                <a:latin typeface="Calibri" pitchFamily="34" charset="0"/>
                <a:cs typeface="Arial" charset="0"/>
              </a:rPr>
              <a:t>FS_CICDNS:</a:t>
            </a:r>
            <a:endParaRPr lang="en-US" altLang="zh-CN" sz="1400" dirty="0">
              <a:latin typeface="Calibri" pitchFamily="34" charset="0"/>
              <a:cs typeface="Arial" charset="0"/>
            </a:endParaRPr>
          </a:p>
          <a:p>
            <a:pPr defTabSz="1219170" eaLnBrk="1" fontAlgn="auto" hangingPunct="1">
              <a:spcBef>
                <a:spcPts val="0"/>
              </a:spcBef>
              <a:spcAft>
                <a:spcPts val="0"/>
              </a:spcAft>
              <a:defRPr/>
            </a:pPr>
            <a:r>
              <a:rPr lang="en-US" sz="1400">
                <a:latin typeface="Calibri" pitchFamily="34" charset="0"/>
                <a:cs typeface="Arial" charset="0"/>
              </a:rPr>
              <a:t>Most solutions and initial recommendation of the TR were approved after some discussions. Finalization work needs to be done on certain concepts particularly the overall procedure of </a:t>
            </a:r>
            <a:r>
              <a:rPr lang="en-US" sz="1400" smtClean="0">
                <a:latin typeface="Calibri" pitchFamily="34" charset="0"/>
                <a:cs typeface="Arial" charset="0"/>
              </a:rPr>
              <a:t>testing.</a:t>
            </a:r>
          </a:p>
          <a:p>
            <a:pPr defTabSz="1219170" eaLnBrk="1" fontAlgn="auto" hangingPunct="1">
              <a:spcBef>
                <a:spcPts val="0"/>
              </a:spcBef>
              <a:spcAft>
                <a:spcPts val="0"/>
              </a:spcAft>
              <a:defRPr/>
            </a:pPr>
            <a:endParaRPr lang="en-US" sz="1400"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sz="1400" b="1" dirty="0" smtClean="0">
                <a:solidFill>
                  <a:prstClr val="black"/>
                </a:solidFill>
                <a:latin typeface="Calibri" pitchFamily="34" charset="0"/>
                <a:cs typeface="Arial" charset="0"/>
              </a:rPr>
              <a:t>FS_MANS</a:t>
            </a:r>
            <a:r>
              <a:rPr lang="en-US" sz="1400" b="1" smtClean="0">
                <a:solidFill>
                  <a:prstClr val="black"/>
                </a:solidFill>
                <a:latin typeface="Calibri" pitchFamily="34" charset="0"/>
                <a:cs typeface="Arial" charset="0"/>
              </a:rPr>
              <a:t>: </a:t>
            </a:r>
            <a:r>
              <a:rPr lang="en-US" sz="1400">
                <a:solidFill>
                  <a:prstClr val="black"/>
                </a:solidFill>
                <a:latin typeface="Calibri" pitchFamily="34" charset="0"/>
                <a:cs typeface="Arial" charset="0"/>
              </a:rPr>
              <a:t>the following topic is discussed and </a:t>
            </a:r>
            <a:r>
              <a:rPr lang="en-US" sz="1400" smtClean="0">
                <a:solidFill>
                  <a:prstClr val="black"/>
                </a:solidFill>
                <a:latin typeface="Calibri" pitchFamily="34" charset="0"/>
                <a:cs typeface="Arial" charset="0"/>
              </a:rPr>
              <a:t>agreed:</a:t>
            </a:r>
            <a:endParaRPr lang="en-US" sz="140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smtClean="0">
                <a:solidFill>
                  <a:prstClr val="black"/>
                </a:solidFill>
                <a:latin typeface="Calibri" pitchFamily="34" charset="0"/>
                <a:cs typeface="Arial" charset="0"/>
              </a:rPr>
              <a:t>four </a:t>
            </a:r>
            <a:r>
              <a:rPr lang="en-US" altLang="zh-CN" sz="1400">
                <a:solidFill>
                  <a:prstClr val="black"/>
                </a:solidFill>
                <a:latin typeface="Calibri" pitchFamily="34" charset="0"/>
                <a:cs typeface="Arial" charset="0"/>
              </a:rPr>
              <a:t>pCRs for TR 28.825 Add concepts and overview, conclusions and recommendations, references and </a:t>
            </a:r>
            <a:r>
              <a:rPr lang="en-US" altLang="zh-CN" sz="1400" smtClean="0">
                <a:solidFill>
                  <a:prstClr val="black"/>
                </a:solidFill>
                <a:latin typeface="Calibri" pitchFamily="34" charset="0"/>
                <a:cs typeface="Arial" charset="0"/>
              </a:rPr>
              <a:t>abbreviation.</a:t>
            </a:r>
            <a:endParaRPr lang="en-US" altLang="zh-CN" sz="1400" dirty="0">
              <a:solidFill>
                <a:prstClr val="black"/>
              </a:solidFill>
              <a:latin typeface="Calibri" pitchFamily="34" charset="0"/>
              <a:cs typeface="Arial" charset="0"/>
            </a:endParaRPr>
          </a:p>
        </p:txBody>
      </p:sp>
      <p:sp>
        <p:nvSpPr>
          <p:cNvPr id="3" name="矩形 2"/>
          <p:cNvSpPr/>
          <p:nvPr/>
        </p:nvSpPr>
        <p:spPr>
          <a:xfrm>
            <a:off x="230454" y="3497979"/>
            <a:ext cx="5693393" cy="2462213"/>
          </a:xfrm>
          <a:prstGeom prst="rect">
            <a:avLst/>
          </a:prstGeom>
        </p:spPr>
        <p:txBody>
          <a:bodyPr wrap="square">
            <a:spAutoFit/>
          </a:bodyPr>
          <a:lstStyle/>
          <a:p>
            <a:pPr defTabSz="1219170" eaLnBrk="1" fontAlgn="auto" hangingPunct="1">
              <a:spcBef>
                <a:spcPts val="0"/>
              </a:spcBef>
              <a:spcAft>
                <a:spcPts val="0"/>
              </a:spcAft>
              <a:defRPr/>
            </a:pPr>
            <a:r>
              <a:rPr lang="en-US" altLang="zh-CN" sz="1400" b="1" dirty="0" smtClean="0">
                <a:solidFill>
                  <a:prstClr val="black"/>
                </a:solidFill>
                <a:latin typeface="Calibri" pitchFamily="34" charset="0"/>
                <a:cs typeface="Arial" charset="0"/>
              </a:rPr>
              <a:t>FS_EE5G</a:t>
            </a:r>
            <a:r>
              <a:rPr lang="en-US" altLang="zh-CN" sz="1400" b="1" dirty="0">
                <a:solidFill>
                  <a:prstClr val="black"/>
                </a:solidFill>
                <a:latin typeface="Calibri" pitchFamily="34" charset="0"/>
                <a:cs typeface="Arial" charset="0"/>
              </a:rPr>
              <a:t>: </a:t>
            </a:r>
            <a:r>
              <a:rPr lang="en-US" altLang="zh-CN" sz="1400" dirty="0">
                <a:solidFill>
                  <a:prstClr val="black"/>
                </a:solidFill>
                <a:latin typeface="Calibri" pitchFamily="34" charset="0"/>
                <a:cs typeface="Arial" charset="0"/>
              </a:rPr>
              <a:t>the following </a:t>
            </a:r>
            <a:r>
              <a:rPr lang="en-US" altLang="zh-CN" sz="1400" dirty="0" err="1">
                <a:solidFill>
                  <a:prstClr val="black"/>
                </a:solidFill>
                <a:latin typeface="Calibri" pitchFamily="34" charset="0"/>
                <a:cs typeface="Arial" charset="0"/>
              </a:rPr>
              <a:t>pCRs</a:t>
            </a:r>
            <a:r>
              <a:rPr lang="en-US" altLang="zh-CN" sz="1400" dirty="0">
                <a:solidFill>
                  <a:prstClr val="black"/>
                </a:solidFill>
                <a:latin typeface="Calibri" pitchFamily="34" charset="0"/>
                <a:cs typeface="Arial" charset="0"/>
              </a:rPr>
              <a:t> have been approved: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smtClean="0">
                <a:solidFill>
                  <a:prstClr val="black"/>
                </a:solidFill>
                <a:latin typeface="Calibri" pitchFamily="34" charset="0"/>
                <a:cs typeface="Arial" charset="0"/>
              </a:rPr>
              <a:t>TR </a:t>
            </a:r>
            <a:r>
              <a:rPr lang="en-US" altLang="zh-CN" sz="1400">
                <a:solidFill>
                  <a:prstClr val="black"/>
                </a:solidFill>
                <a:latin typeface="Calibri" pitchFamily="34" charset="0"/>
                <a:cs typeface="Arial" charset="0"/>
              </a:rPr>
              <a:t>28.813 has received final updates (Add conclusion to Key Issue #3, Update solution of Key Issue 6, Update impact on normative work of Key Issue 4)</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smtClean="0">
                <a:solidFill>
                  <a:prstClr val="black"/>
                </a:solidFill>
                <a:latin typeface="Calibri" pitchFamily="34" charset="0"/>
                <a:cs typeface="Arial" charset="0"/>
              </a:rPr>
              <a:t>A </a:t>
            </a:r>
            <a:r>
              <a:rPr lang="en-US" altLang="zh-CN" sz="1400">
                <a:solidFill>
                  <a:prstClr val="black"/>
                </a:solidFill>
                <a:latin typeface="Calibri" pitchFamily="34" charset="0"/>
                <a:cs typeface="Arial" charset="0"/>
              </a:rPr>
              <a:t>pCR to introduce an EE KPI definition for URLLC network slice based on reliability was discussed but could not be approved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smtClean="0">
                <a:solidFill>
                  <a:prstClr val="black"/>
                </a:solidFill>
                <a:latin typeface="Calibri" pitchFamily="34" charset="0"/>
                <a:cs typeface="Arial" charset="0"/>
              </a:rPr>
              <a:t>The </a:t>
            </a:r>
            <a:r>
              <a:rPr lang="en-US" altLang="zh-CN" sz="1400">
                <a:solidFill>
                  <a:prstClr val="black"/>
                </a:solidFill>
                <a:latin typeface="Calibri" pitchFamily="34" charset="0"/>
                <a:cs typeface="Arial" charset="0"/>
              </a:rPr>
              <a:t>SID has been revised to reflect what has really been achieved during Rel-17</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smtClean="0">
                <a:solidFill>
                  <a:prstClr val="black"/>
                </a:solidFill>
                <a:latin typeface="Calibri" pitchFamily="34" charset="0"/>
                <a:cs typeface="Arial" charset="0"/>
              </a:rPr>
              <a:t>TR </a:t>
            </a:r>
            <a:r>
              <a:rPr lang="en-US" altLang="zh-CN" sz="1400">
                <a:solidFill>
                  <a:prstClr val="black"/>
                </a:solidFill>
                <a:latin typeface="Calibri" pitchFamily="34" charset="0"/>
                <a:cs typeface="Arial" charset="0"/>
              </a:rPr>
              <a:t>28.813 is sent to SA for approval</a:t>
            </a:r>
          </a:p>
          <a:p>
            <a:pPr defTabSz="1219170" eaLnBrk="1" fontAlgn="auto" hangingPunct="1">
              <a:spcBef>
                <a:spcPts val="0"/>
              </a:spcBef>
              <a:spcAft>
                <a:spcPts val="0"/>
              </a:spcAft>
              <a:defRPr/>
            </a:pPr>
            <a:endParaRPr lang="en-US" altLang="zh-CN" sz="1400" b="1" dirty="0" smtClean="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a:latin typeface="Calibri" pitchFamily="34" charset="0"/>
                <a:cs typeface="Arial" charset="0"/>
              </a:rPr>
              <a:t>FS_YANG: </a:t>
            </a:r>
            <a:r>
              <a:rPr lang="en-US" altLang="zh-CN" sz="1400" dirty="0">
                <a:latin typeface="Calibri" pitchFamily="34" charset="0"/>
                <a:cs typeface="Arial" charset="0"/>
              </a:rPr>
              <a:t>No progress for FS_YANG this meeting</a:t>
            </a:r>
            <a:r>
              <a:rPr lang="en-US" altLang="zh-CN" sz="1400" dirty="0" smtClean="0">
                <a:latin typeface="Calibri" pitchFamily="34" charset="0"/>
                <a:cs typeface="Arial" charset="0"/>
              </a:rPr>
              <a:t>.</a:t>
            </a:r>
            <a:endParaRPr lang="en-US" altLang="zh-CN" sz="1400" b="1" dirty="0" smtClean="0">
              <a:solidFill>
                <a:prstClr val="black"/>
              </a:solidFill>
              <a:latin typeface="Calibri" pitchFamily="34" charset="0"/>
              <a:cs typeface="Arial" charset="0"/>
            </a:endParaRPr>
          </a:p>
        </p:txBody>
      </p:sp>
    </p:spTree>
    <p:extLst>
      <p:ext uri="{BB962C8B-B14F-4D97-AF65-F5344CB8AC3E}">
        <p14:creationId xmlns:p14="http://schemas.microsoft.com/office/powerpoint/2010/main" val="15727833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60839" y="2846527"/>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359671831"/>
              </p:ext>
            </p:extLst>
          </p:nvPr>
        </p:nvGraphicFramePr>
        <p:xfrm>
          <a:off x="260839" y="740236"/>
          <a:ext cx="11681825" cy="1751961"/>
        </p:xfrm>
        <a:graphic>
          <a:graphicData uri="http://schemas.openxmlformats.org/drawingml/2006/table">
            <a:tbl>
              <a:tblPr firstRow="1" bandRow="1">
                <a:tableStyleId>{5C22544A-7EE6-4342-B048-85BDC9FD1C3A}</a:tableStyleId>
              </a:tblPr>
              <a:tblGrid>
                <a:gridCol w="788313"/>
                <a:gridCol w="1989323"/>
                <a:gridCol w="1464967"/>
                <a:gridCol w="2174243"/>
                <a:gridCol w="1007795"/>
                <a:gridCol w="1461649"/>
                <a:gridCol w="771207"/>
                <a:gridCol w="1153299"/>
                <a:gridCol w="871029"/>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tr>
              <a:tr h="40703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dirty="0" smtClean="0">
                          <a:solidFill>
                            <a:schemeClr val="tx1"/>
                          </a:solidFill>
                          <a:effectLst/>
                          <a:latin typeface="+mn-lt"/>
                          <a:ea typeface="+mn-ea"/>
                        </a:rPr>
                        <a:t>FS_NSMEN</a:t>
                      </a:r>
                      <a:endParaRPr lang="zh-CN" altLang="zh-CN" sz="1600" b="1" dirty="0" smtClean="0">
                        <a:solidFill>
                          <a:schemeClr val="tx1"/>
                        </a:solidFill>
                        <a:effectLst/>
                        <a:latin typeface="+mn-lt"/>
                        <a:ea typeface="+mn-ea"/>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dirty="0" smtClean="0">
                          <a:solidFill>
                            <a:srgbClr val="000000"/>
                          </a:solidFill>
                          <a:effectLst/>
                          <a:latin typeface="+mn-lt"/>
                          <a:ea typeface="+mn-ea"/>
                        </a:rPr>
                        <a:t>Study on network slice management enhancements </a:t>
                      </a:r>
                      <a:endParaRPr lang="zh-CN" altLang="zh-CN" sz="1100" dirty="0" smtClean="0">
                        <a:effectLst/>
                        <a:latin typeface="+mn-lt"/>
                        <a:ea typeface="+mn-ea"/>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smtClean="0">
                          <a:solidFill>
                            <a:schemeClr val="tx1"/>
                          </a:solidFill>
                          <a:effectLst/>
                          <a:latin typeface="+mn-lt"/>
                          <a:ea typeface="+mn-ea"/>
                          <a:cs typeface="Arial" panose="020B0604020202020204" pitchFamily="34" charset="0"/>
                        </a:rPr>
                        <a:t>90</a:t>
                      </a:r>
                      <a:r>
                        <a:rPr lang="en-US" altLang="zh-CN" sz="1100" b="0" kern="1200" dirty="0" smtClean="0">
                          <a:solidFill>
                            <a:schemeClr val="tx1"/>
                          </a:solidFill>
                          <a:effectLst/>
                          <a:latin typeface="+mn-lt"/>
                          <a:ea typeface="+mn-ea"/>
                          <a:cs typeface="Arial" panose="020B0604020202020204" pitchFamily="34" charset="0"/>
                        </a:rPr>
                        <a:t>%-&gt;</a:t>
                      </a:r>
                      <a:r>
                        <a:rPr lang="en-US" altLang="zh-CN" sz="1100" b="0" kern="1200" smtClean="0">
                          <a:solidFill>
                            <a:schemeClr val="tx1"/>
                          </a:solidFill>
                          <a:effectLst/>
                          <a:latin typeface="+mn-lt"/>
                          <a:ea typeface="+mn-ea"/>
                          <a:cs typeface="Arial" panose="020B0604020202020204" pitchFamily="34" charset="0"/>
                        </a:rPr>
                        <a:t>95%-&gt;100%</a:t>
                      </a:r>
                      <a:endParaRPr lang="sv-SE" altLang="zh-CN" sz="1100" b="0" kern="1200" dirty="0" smtClean="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mn-ea"/>
                          <a:cs typeface="+mn-cs"/>
                        </a:rPr>
                        <a:t>TR 28.811</a:t>
                      </a:r>
                      <a:endParaRPr lang="sv-SE" sz="110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mn-ea"/>
                          <a:cs typeface="+mn-cs"/>
                        </a:rPr>
                        <a:t>SP-191192</a:t>
                      </a:r>
                      <a:endParaRPr lang="sv-SE" sz="110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mn-lt"/>
                          <a:ea typeface="SimSun" panose="02010600030101010101" pitchFamily="2" charset="-122"/>
                          <a:cs typeface="+mn-cs"/>
                        </a:rPr>
                        <a:t>SA#94 (Dec. 2021)</a:t>
                      </a:r>
                      <a:endParaRPr lang="sv-SE" altLang="zh-CN" sz="110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mn-ea"/>
                          <a:cs typeface="+mn-cs"/>
                        </a:rPr>
                        <a:t>Huawei, Nokia</a:t>
                      </a:r>
                      <a:endParaRPr lang="sv-SE" sz="110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mn-lt"/>
                          <a:ea typeface="+mn-ea"/>
                          <a:cs typeface="Arial" panose="020B0604020202020204" pitchFamily="34" charset="0"/>
                        </a:rPr>
                        <a:t>SA2/RAN3</a:t>
                      </a:r>
                      <a:endParaRPr lang="sv-SE" sz="110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mn-ea"/>
                          <a:cs typeface="+mn-cs"/>
                        </a:rPr>
                        <a:t>SLA</a:t>
                      </a:r>
                      <a:endParaRPr lang="sv-SE" sz="110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r>
              <a:tr h="40703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err="1" smtClean="0">
                          <a:solidFill>
                            <a:schemeClr val="tx1"/>
                          </a:solidFill>
                          <a:effectLst/>
                          <a:latin typeface="+mn-lt"/>
                          <a:ea typeface="+mn-ea"/>
                          <a:cs typeface="+mn-cs"/>
                        </a:rPr>
                        <a:t>FS_eSBMA</a:t>
                      </a:r>
                      <a:endParaRPr lang="zh-CN" altLang="zh-CN" sz="1200" b="1" kern="1200" dirty="0" smtClean="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rgbClr val="000000"/>
                          </a:solidFill>
                          <a:effectLst/>
                          <a:latin typeface="+mn-lt"/>
                          <a:ea typeface="+mn-ea"/>
                          <a:cs typeface="+mn-cs"/>
                        </a:rPr>
                        <a:t>Enhancement of service based management architecture </a:t>
                      </a:r>
                      <a:endParaRPr lang="zh-CN" altLang="zh-CN" sz="1100" kern="1200" dirty="0" smtClean="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smtClean="0">
                          <a:solidFill>
                            <a:schemeClr val="tx1"/>
                          </a:solidFill>
                          <a:effectLst/>
                          <a:latin typeface="+mn-lt"/>
                          <a:ea typeface="+mn-ea"/>
                          <a:cs typeface="Arial" panose="020B0604020202020204" pitchFamily="34" charset="0"/>
                        </a:rPr>
                        <a:t>15%-&gt;35%-&gt;45%</a:t>
                      </a:r>
                      <a:endParaRPr lang="sv-SE" altLang="zh-CN" sz="1100" b="0" kern="1200" dirty="0" smtClean="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tx1"/>
                          </a:solidFill>
                          <a:effectLst/>
                          <a:latin typeface="+mn-lt"/>
                          <a:ea typeface="+mn-ea"/>
                          <a:cs typeface="+mn-cs"/>
                        </a:rPr>
                        <a:t>TR 28.925</a:t>
                      </a:r>
                      <a:endParaRPr lang="sv-SE" sz="1100" kern="1200" dirty="0">
                        <a:solidFill>
                          <a:schemeClr val="tx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tx1"/>
                          </a:solidFill>
                          <a:effectLst/>
                          <a:latin typeface="+mn-lt"/>
                          <a:ea typeface="SimSun" panose="02010600030101010101" pitchFamily="2" charset="-122"/>
                          <a:cs typeface="+mn-cs"/>
                        </a:rPr>
                        <a:t>SP-210136</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tx1"/>
                          </a:solidFill>
                          <a:effectLst/>
                          <a:latin typeface="+mn-lt"/>
                          <a:ea typeface="SimSun" panose="02010600030101010101" pitchFamily="2" charset="-122"/>
                          <a:cs typeface="+mn-cs"/>
                        </a:rPr>
                        <a:t>-&gt;S5-216595</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tx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smtClean="0">
                          <a:solidFill>
                            <a:schemeClr val="tx1"/>
                          </a:solidFill>
                          <a:effectLst/>
                          <a:latin typeface="+mn-lt"/>
                          <a:ea typeface="+mn-ea"/>
                          <a:cs typeface="Arial" panose="020B0604020202020204" pitchFamily="34" charset="0"/>
                        </a:rPr>
                        <a:t>SA#94 (Dec. </a:t>
                      </a:r>
                      <a:r>
                        <a:rPr lang="en-GB" sz="1100" b="0" kern="1200" smtClean="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smtClean="0">
                          <a:solidFill>
                            <a:schemeClr val="tx1"/>
                          </a:solidFill>
                          <a:effectLst/>
                          <a:latin typeface="+mn-lt"/>
                          <a:ea typeface="+mn-ea"/>
                          <a:cs typeface="Arial" panose="020B0604020202020204" pitchFamily="34" charset="0"/>
                        </a:rPr>
                        <a:t>-&gt;</a:t>
                      </a:r>
                      <a:r>
                        <a:rPr lang="en-GB" sz="1100" b="1" kern="1200" smtClean="0">
                          <a:solidFill>
                            <a:schemeClr val="tx1"/>
                          </a:solidFill>
                          <a:effectLst/>
                          <a:latin typeface="+mn-lt"/>
                          <a:ea typeface="+mn-ea"/>
                          <a:cs typeface="Arial" panose="020B0604020202020204" pitchFamily="34" charset="0"/>
                        </a:rPr>
                        <a:t>SA#95(Mar.2022)</a:t>
                      </a:r>
                      <a:endParaRPr lang="sv-SE" altLang="zh-CN" sz="1100" b="1" kern="1200" dirty="0" smtClean="0">
                        <a:solidFill>
                          <a:schemeClr val="dk1"/>
                        </a:solidFill>
                        <a:effectLst/>
                        <a:latin typeface="+mn-lt"/>
                        <a:ea typeface="SimSun" panose="02010600030101010101" pitchFamily="2" charset="-122"/>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10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mn-ea"/>
                          <a:cs typeface="+mn-cs"/>
                        </a:rPr>
                        <a:t>Huawei, Ericsson</a:t>
                      </a:r>
                      <a:endParaRPr lang="sv-SE" sz="110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mn-ea"/>
                          <a:cs typeface="+mn-cs"/>
                        </a:rPr>
                        <a:t>ETSI ZSM</a:t>
                      </a:r>
                      <a:endParaRPr lang="sv-SE" sz="110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mn-ea"/>
                          <a:cs typeface="+mn-cs"/>
                        </a:rPr>
                        <a:t>architecture</a:t>
                      </a:r>
                      <a:endParaRPr lang="sv-SE" sz="110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r>
              <a:tr h="2519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smtClean="0">
                          <a:solidFill>
                            <a:schemeClr val="tx1"/>
                          </a:solidFill>
                          <a:effectLst/>
                          <a:latin typeface="+mn-lt"/>
                          <a:ea typeface="+mn-ea"/>
                          <a:cs typeface="+mn-cs"/>
                        </a:rPr>
                        <a:t>FS_NSCE</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rgbClr val="000000"/>
                          </a:solidFill>
                          <a:effectLst/>
                          <a:latin typeface="+mn-lt"/>
                          <a:ea typeface="+mn-ea"/>
                          <a:cs typeface="+mn-cs"/>
                        </a:rPr>
                        <a:t>Study on network slice management capability exposure</a:t>
                      </a:r>
                      <a:endParaRPr lang="zh-CN" sz="11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100" kern="1200" smtClean="0">
                          <a:solidFill>
                            <a:schemeClr val="dk1"/>
                          </a:solidFill>
                          <a:effectLst/>
                          <a:latin typeface="+mn-lt"/>
                          <a:ea typeface="SimSun" panose="02010600030101010101" pitchFamily="2" charset="-122"/>
                          <a:cs typeface="+mn-cs"/>
                        </a:rPr>
                        <a:t>25</a:t>
                      </a:r>
                      <a:r>
                        <a:rPr lang="sv-SE" sz="1100" kern="1200" dirty="0" smtClean="0">
                          <a:solidFill>
                            <a:schemeClr val="dk1"/>
                          </a:solidFill>
                          <a:effectLst/>
                          <a:latin typeface="+mn-lt"/>
                          <a:ea typeface="SimSun" panose="02010600030101010101" pitchFamily="2" charset="-122"/>
                          <a:cs typeface="+mn-cs"/>
                        </a:rPr>
                        <a:t>%</a:t>
                      </a:r>
                      <a:r>
                        <a:rPr lang="sv-SE" altLang="zh-CN" sz="1100" kern="1200" dirty="0" smtClean="0">
                          <a:solidFill>
                            <a:schemeClr val="dk1"/>
                          </a:solidFill>
                          <a:effectLst/>
                          <a:latin typeface="+mn-lt"/>
                          <a:ea typeface="SimSun" panose="02010600030101010101" pitchFamily="2" charset="-122"/>
                          <a:cs typeface="+mn-cs"/>
                        </a:rPr>
                        <a:t>-&gt;</a:t>
                      </a:r>
                      <a:r>
                        <a:rPr lang="sv-SE" sz="1100" kern="1200" smtClean="0">
                          <a:solidFill>
                            <a:schemeClr val="dk1"/>
                          </a:solidFill>
                          <a:effectLst/>
                          <a:latin typeface="+mn-lt"/>
                          <a:ea typeface="SimSun" panose="02010600030101010101" pitchFamily="2" charset="-122"/>
                          <a:cs typeface="+mn-cs"/>
                        </a:rPr>
                        <a:t>40%-&gt;65%</a:t>
                      </a: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mn-lt"/>
                          <a:ea typeface="SimSun" panose="02010600030101010101" pitchFamily="2" charset="-122"/>
                          <a:cs typeface="+mn-cs"/>
                        </a:rPr>
                        <a:t>TR 28.824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SimSun" panose="02010600030101010101" pitchFamily="2" charset="-122"/>
                          <a:cs typeface="+mn-cs"/>
                        </a:rPr>
                        <a:t>SP-210131</a:t>
                      </a: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smtClean="0">
                          <a:solidFill>
                            <a:schemeClr val="tx1"/>
                          </a:solidFill>
                          <a:effectLst/>
                          <a:latin typeface="+mn-lt"/>
                          <a:ea typeface="+mn-ea"/>
                          <a:cs typeface="Arial" panose="020B0604020202020204" pitchFamily="34" charset="0"/>
                        </a:rPr>
                        <a:t>SA#94 (Dec. </a:t>
                      </a:r>
                      <a:r>
                        <a:rPr lang="en-GB" sz="1100" b="0" kern="1200" smtClean="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smtClean="0">
                          <a:solidFill>
                            <a:schemeClr val="tx1"/>
                          </a:solidFill>
                          <a:effectLst/>
                          <a:latin typeface="+mn-lt"/>
                          <a:ea typeface="+mn-ea"/>
                          <a:cs typeface="Arial" panose="020B0604020202020204" pitchFamily="34" charset="0"/>
                        </a:rPr>
                        <a:t>-&gt;</a:t>
                      </a:r>
                      <a:r>
                        <a:rPr lang="en-GB" altLang="zh-CN" sz="1100" b="1" kern="1200" smtClean="0">
                          <a:solidFill>
                            <a:schemeClr val="tx1"/>
                          </a:solidFill>
                          <a:effectLst/>
                          <a:latin typeface="+mn-lt"/>
                          <a:ea typeface="+mn-ea"/>
                          <a:cs typeface="Arial" panose="020B0604020202020204" pitchFamily="34" charset="0"/>
                        </a:rPr>
                        <a:t>SA#95(Mar.2022)</a:t>
                      </a:r>
                      <a:endParaRPr lang="en-GB" altLang="zh-CN" sz="1100" b="1" kern="1200" dirty="0" smtClean="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SimSun" panose="02010600030101010101" pitchFamily="2" charset="-122"/>
                          <a:cs typeface="+mn-cs"/>
                        </a:rPr>
                        <a:t>Alibaba</a:t>
                      </a: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SimSun" panose="02010600030101010101" pitchFamily="2" charset="-122"/>
                          <a:cs typeface="+mn-cs"/>
                        </a:rPr>
                        <a:t>SA3, SA, RAN</a:t>
                      </a: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SimSun" panose="02010600030101010101" pitchFamily="2" charset="-122"/>
                          <a:cs typeface="+mn-cs"/>
                        </a:rPr>
                        <a:t>exposure</a:t>
                      </a: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r>
            </a:tbl>
          </a:graphicData>
        </a:graphic>
      </p:graphicFrame>
      <p:sp>
        <p:nvSpPr>
          <p:cNvPr id="6" name="矩形 5"/>
          <p:cNvSpPr/>
          <p:nvPr/>
        </p:nvSpPr>
        <p:spPr>
          <a:xfrm>
            <a:off x="162258" y="3138915"/>
            <a:ext cx="5807138" cy="2492990"/>
          </a:xfrm>
          <a:prstGeom prst="rect">
            <a:avLst/>
          </a:prstGeom>
        </p:spPr>
        <p:txBody>
          <a:bodyPr wrap="square">
            <a:spAutoFit/>
          </a:bodyPr>
          <a:lstStyle/>
          <a:p>
            <a:pPr defTabSz="1219170" eaLnBrk="1" fontAlgn="auto" hangingPunct="1">
              <a:spcBef>
                <a:spcPts val="0"/>
              </a:spcBef>
              <a:spcAft>
                <a:spcPts val="0"/>
              </a:spcAft>
              <a:defRPr/>
            </a:pPr>
            <a:r>
              <a:rPr lang="en-US" altLang="zh-CN" sz="1200" b="1" dirty="0" smtClean="0">
                <a:latin typeface="+mn-lt"/>
                <a:cs typeface="Arial" charset="0"/>
              </a:rPr>
              <a:t>FS_NSMEN: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latin typeface="+mn-lt"/>
                <a:cs typeface="Arial" charset="0"/>
              </a:rPr>
              <a:t>Solution </a:t>
            </a:r>
            <a:r>
              <a:rPr lang="en-US" altLang="zh-CN" sz="1200" dirty="0">
                <a:latin typeface="+mn-lt"/>
                <a:cs typeface="Arial" charset="0"/>
              </a:rPr>
              <a:t>for national roaming was agreed.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latin typeface="+mn-lt"/>
                <a:cs typeface="Arial" charset="0"/>
              </a:rPr>
              <a:t>Minor </a:t>
            </a:r>
            <a:r>
              <a:rPr lang="en-US" altLang="zh-CN" sz="1200" dirty="0">
                <a:latin typeface="+mn-lt"/>
                <a:cs typeface="Arial" charset="0"/>
              </a:rPr>
              <a:t>editorial cleanup was agreed.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latin typeface="+mn-lt"/>
                <a:cs typeface="Arial" charset="0"/>
              </a:rPr>
              <a:t>To </a:t>
            </a:r>
            <a:r>
              <a:rPr lang="en-US" altLang="zh-CN" sz="1200" dirty="0">
                <a:latin typeface="+mn-lt"/>
                <a:cs typeface="Arial" charset="0"/>
              </a:rPr>
              <a:t>be presented to SA#94e for approval.</a:t>
            </a:r>
          </a:p>
          <a:p>
            <a:pPr defTabSz="1219170">
              <a:defRPr/>
            </a:pPr>
            <a:endParaRPr lang="en-US" sz="1200" b="1" dirty="0" smtClean="0">
              <a:latin typeface="+mn-lt"/>
            </a:endParaRPr>
          </a:p>
          <a:p>
            <a:pPr defTabSz="1219170">
              <a:defRPr/>
            </a:pPr>
            <a:r>
              <a:rPr lang="en-US" sz="1200" b="1" dirty="0" err="1" smtClean="0">
                <a:latin typeface="+mn-lt"/>
              </a:rPr>
              <a:t>FS_eSBMA</a:t>
            </a:r>
            <a:r>
              <a:rPr lang="en-US" sz="1200" b="1" dirty="0" smtClean="0">
                <a:latin typeface="+mn-lt"/>
              </a:rPr>
              <a:t>: </a:t>
            </a:r>
            <a:r>
              <a:rPr lang="en-US" sz="1200" dirty="0" smtClean="0">
                <a:latin typeface="+mn-lt"/>
              </a:rPr>
              <a:t>Following </a:t>
            </a:r>
            <a:r>
              <a:rPr lang="en-US" sz="1200" dirty="0">
                <a:latin typeface="+mn-lt"/>
              </a:rPr>
              <a:t>agreements were made:</a:t>
            </a:r>
          </a:p>
          <a:p>
            <a:pPr marL="285750" lvl="0" indent="-285750" defTabSz="1219170">
              <a:buFont typeface="Wingdings" panose="05000000000000000000" pitchFamily="2" charset="2"/>
              <a:buChar char="Ø"/>
              <a:defRPr/>
            </a:pPr>
            <a:r>
              <a:rPr lang="en-US" sz="1200" dirty="0" smtClean="0">
                <a:latin typeface="+mn-lt"/>
              </a:rPr>
              <a:t>Group agreed to continue this study in Rel-18</a:t>
            </a:r>
          </a:p>
          <a:p>
            <a:pPr marL="285750" lvl="0" indent="-285750" defTabSz="1219170">
              <a:buFont typeface="Wingdings" panose="05000000000000000000" pitchFamily="2" charset="2"/>
              <a:buChar char="Ø"/>
              <a:defRPr/>
            </a:pPr>
            <a:r>
              <a:rPr lang="en-US" sz="1200" dirty="0" smtClean="0">
                <a:latin typeface="+mn-lt"/>
              </a:rPr>
              <a:t>Modelling </a:t>
            </a:r>
            <a:r>
              <a:rPr lang="en-US" sz="1200" dirty="0">
                <a:latin typeface="+mn-lt"/>
              </a:rPr>
              <a:t>of </a:t>
            </a:r>
            <a:r>
              <a:rPr lang="en-US" sz="1200" dirty="0" err="1">
                <a:latin typeface="+mn-lt"/>
              </a:rPr>
              <a:t>MnFs</a:t>
            </a:r>
            <a:r>
              <a:rPr lang="en-US" sz="1200" dirty="0">
                <a:latin typeface="+mn-lt"/>
              </a:rPr>
              <a:t>, </a:t>
            </a:r>
          </a:p>
          <a:p>
            <a:pPr marL="285750" lvl="0" indent="-285750" defTabSz="1219170">
              <a:buFont typeface="Wingdings" panose="05000000000000000000" pitchFamily="2" charset="2"/>
              <a:buChar char="Ø"/>
              <a:defRPr/>
            </a:pPr>
            <a:r>
              <a:rPr lang="en-US" sz="1200" dirty="0" smtClean="0">
                <a:latin typeface="+mn-lt"/>
              </a:rPr>
              <a:t>Conclusion </a:t>
            </a:r>
            <a:r>
              <a:rPr lang="en-US" sz="1200" dirty="0">
                <a:latin typeface="+mn-lt"/>
              </a:rPr>
              <a:t>and proposed solution for SBMA supporting management architecture and frameworks in other SDOs that nothing more needs to be done.</a:t>
            </a:r>
          </a:p>
          <a:p>
            <a:pPr marL="285750" lvl="0" indent="-285750" defTabSz="1219170">
              <a:buFont typeface="Wingdings" panose="05000000000000000000" pitchFamily="2" charset="2"/>
              <a:buChar char="Ø"/>
              <a:defRPr/>
            </a:pPr>
            <a:r>
              <a:rPr lang="en-US" sz="1200" dirty="0" smtClean="0">
                <a:latin typeface="+mn-lt"/>
              </a:rPr>
              <a:t>Adding </a:t>
            </a:r>
            <a:r>
              <a:rPr lang="en-US" sz="1200" dirty="0">
                <a:latin typeface="+mn-lt"/>
              </a:rPr>
              <a:t>problem description and potential solution for modelling of </a:t>
            </a:r>
            <a:r>
              <a:rPr lang="en-US" sz="1200" dirty="0" err="1" smtClean="0">
                <a:latin typeface="+mn-lt"/>
              </a:rPr>
              <a:t>MnF</a:t>
            </a:r>
            <a:r>
              <a:rPr lang="en-US" sz="1200" dirty="0" smtClean="0">
                <a:latin typeface="+mn-lt"/>
              </a:rPr>
              <a:t>.</a:t>
            </a:r>
          </a:p>
          <a:p>
            <a:pPr lvl="0" defTabSz="1219170">
              <a:defRPr/>
            </a:pPr>
            <a:endParaRPr lang="en-US" sz="1200" dirty="0">
              <a:latin typeface="+mn-lt"/>
            </a:endParaRPr>
          </a:p>
          <a:p>
            <a:pPr lvl="0" defTabSz="1219170">
              <a:defRPr/>
            </a:pPr>
            <a:r>
              <a:rPr lang="en-US" sz="1200" dirty="0" smtClean="0">
                <a:latin typeface="+mn-lt"/>
              </a:rPr>
              <a:t> </a:t>
            </a:r>
          </a:p>
        </p:txBody>
      </p:sp>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SI </a:t>
            </a:r>
            <a:r>
              <a:rPr lang="en-US" altLang="zh-CN" sz="3200" kern="0" smtClean="0"/>
              <a:t>FS_NSMEN/</a:t>
            </a:r>
            <a:r>
              <a:rPr lang="en-US" altLang="zh-CN" sz="3200" kern="0" err="1" smtClean="0"/>
              <a:t>FS_eSBMA</a:t>
            </a:r>
            <a:r>
              <a:rPr lang="en-GB" altLang="zh-CN" sz="3200" smtClean="0"/>
              <a:t>/FS_NSCE</a:t>
            </a:r>
            <a:endParaRPr lang="en-GB" altLang="zh-CN" sz="3200" dirty="0"/>
          </a:p>
          <a:p>
            <a:endParaRPr lang="sv-SE" sz="3200" kern="0" dirty="0"/>
          </a:p>
        </p:txBody>
      </p:sp>
      <p:sp>
        <p:nvSpPr>
          <p:cNvPr id="4" name="矩形 3"/>
          <p:cNvSpPr/>
          <p:nvPr/>
        </p:nvSpPr>
        <p:spPr>
          <a:xfrm>
            <a:off x="6061049" y="3138915"/>
            <a:ext cx="5980195" cy="2862322"/>
          </a:xfrm>
          <a:prstGeom prst="rect">
            <a:avLst/>
          </a:prstGeom>
        </p:spPr>
        <p:txBody>
          <a:bodyPr wrap="square">
            <a:spAutoFit/>
          </a:bodyPr>
          <a:lstStyle/>
          <a:p>
            <a:pPr defTabSz="1219170" eaLnBrk="1" fontAlgn="auto" hangingPunct="1">
              <a:spcBef>
                <a:spcPts val="0"/>
              </a:spcBef>
              <a:spcAft>
                <a:spcPts val="0"/>
              </a:spcAft>
              <a:defRPr/>
            </a:pPr>
            <a:r>
              <a:rPr lang="en-US" altLang="zh-CN" sz="1200" b="1" dirty="0" smtClean="0">
                <a:solidFill>
                  <a:prstClr val="black"/>
                </a:solidFill>
                <a:latin typeface="+mn-lt"/>
                <a:cs typeface="Arial" charset="0"/>
              </a:rPr>
              <a:t>FS_NSCE</a:t>
            </a:r>
            <a:r>
              <a:rPr lang="en-US" altLang="zh-CN" sz="1200" b="1" smtClean="0">
                <a:solidFill>
                  <a:prstClr val="black"/>
                </a:solidFill>
                <a:latin typeface="+mn-lt"/>
                <a:cs typeface="Arial" charset="0"/>
              </a:rPr>
              <a:t>: </a:t>
            </a:r>
            <a:r>
              <a:rPr lang="en-US" altLang="zh-CN" sz="1200">
                <a:solidFill>
                  <a:prstClr val="black"/>
                </a:solidFill>
                <a:latin typeface="+mn-lt"/>
                <a:cs typeface="Arial" charset="0"/>
              </a:rPr>
              <a:t>Several contributions regarding use cases, requirements and general concepts have been approved/endorsed: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smtClean="0">
                <a:solidFill>
                  <a:prstClr val="black"/>
                </a:solidFill>
                <a:latin typeface="+mn-lt"/>
                <a:cs typeface="Arial" charset="0"/>
              </a:rPr>
              <a:t>S5-216583 </a:t>
            </a:r>
            <a:r>
              <a:rPr lang="en-US" altLang="zh-CN" sz="1200">
                <a:solidFill>
                  <a:prstClr val="black"/>
                </a:solidFill>
                <a:latin typeface="+mn-lt"/>
                <a:cs typeface="Arial" charset="0"/>
              </a:rPr>
              <a:t>Clarifications on clause 4 overview</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smtClean="0">
                <a:solidFill>
                  <a:prstClr val="black"/>
                </a:solidFill>
                <a:latin typeface="+mn-lt"/>
                <a:cs typeface="Arial" charset="0"/>
              </a:rPr>
              <a:t>S5-216584 </a:t>
            </a:r>
            <a:r>
              <a:rPr lang="en-US" altLang="zh-CN" sz="1200">
                <a:solidFill>
                  <a:prstClr val="black"/>
                </a:solidFill>
                <a:latin typeface="+mn-lt"/>
                <a:cs typeface="Arial" charset="0"/>
              </a:rPr>
              <a:t>Discussion paper on exposure scenario</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smtClean="0">
                <a:solidFill>
                  <a:prstClr val="black"/>
                </a:solidFill>
                <a:latin typeface="+mn-lt"/>
                <a:cs typeface="Arial" charset="0"/>
              </a:rPr>
              <a:t>S5-216616 </a:t>
            </a:r>
            <a:r>
              <a:rPr lang="en-US" altLang="zh-CN" sz="1200">
                <a:solidFill>
                  <a:prstClr val="black"/>
                </a:solidFill>
                <a:latin typeface="+mn-lt"/>
                <a:cs typeface="Arial" charset="0"/>
              </a:rPr>
              <a:t>Add Use Case for exposure without going through BSS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smtClean="0">
                <a:solidFill>
                  <a:prstClr val="black"/>
                </a:solidFill>
                <a:latin typeface="+mn-lt"/>
                <a:cs typeface="Arial" charset="0"/>
              </a:rPr>
              <a:t>S5-216617 </a:t>
            </a:r>
            <a:r>
              <a:rPr lang="en-US" altLang="zh-CN" sz="1200">
                <a:solidFill>
                  <a:prstClr val="black"/>
                </a:solidFill>
                <a:latin typeface="+mn-lt"/>
                <a:cs typeface="Arial" charset="0"/>
              </a:rPr>
              <a:t>Exposure of network slice as a service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smtClean="0">
                <a:solidFill>
                  <a:prstClr val="black"/>
                </a:solidFill>
                <a:latin typeface="+mn-lt"/>
                <a:cs typeface="Arial" charset="0"/>
              </a:rPr>
              <a:t>S5-216624 </a:t>
            </a:r>
            <a:r>
              <a:rPr lang="en-US" altLang="zh-CN" sz="1200">
                <a:solidFill>
                  <a:prstClr val="black"/>
                </a:solidFill>
                <a:latin typeface="+mn-lt"/>
                <a:cs typeface="Arial" charset="0"/>
              </a:rPr>
              <a:t>Consolidate potential requirements of use cases for eMnS discovery service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smtClean="0">
                <a:solidFill>
                  <a:prstClr val="black"/>
                </a:solidFill>
                <a:latin typeface="+mn-lt"/>
                <a:cs typeface="Arial" charset="0"/>
              </a:rPr>
              <a:t>S5-216585 </a:t>
            </a:r>
            <a:r>
              <a:rPr lang="en-US" altLang="zh-CN" sz="1200">
                <a:solidFill>
                  <a:prstClr val="black"/>
                </a:solidFill>
                <a:latin typeface="+mn-lt"/>
                <a:cs typeface="Arial" charset="0"/>
              </a:rPr>
              <a:t>Add procedures related to product onboarding</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smtClean="0">
                <a:solidFill>
                  <a:prstClr val="black"/>
                </a:solidFill>
                <a:latin typeface="+mn-lt"/>
                <a:cs typeface="Arial" charset="0"/>
              </a:rPr>
              <a:t>S5-216586 </a:t>
            </a:r>
            <a:r>
              <a:rPr lang="en-US" altLang="zh-CN" sz="1200">
                <a:solidFill>
                  <a:prstClr val="black"/>
                </a:solidFill>
                <a:latin typeface="+mn-lt"/>
                <a:cs typeface="Arial" charset="0"/>
              </a:rPr>
              <a:t>Clarification on clause 5 use cases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smtClean="0">
                <a:solidFill>
                  <a:prstClr val="black"/>
                </a:solidFill>
                <a:latin typeface="+mn-lt"/>
                <a:cs typeface="Arial" charset="0"/>
              </a:rPr>
              <a:t>S5-216385 </a:t>
            </a:r>
            <a:r>
              <a:rPr lang="en-US" altLang="zh-CN" sz="1200">
                <a:solidFill>
                  <a:prstClr val="black"/>
                </a:solidFill>
                <a:latin typeface="+mn-lt"/>
                <a:cs typeface="Arial" charset="0"/>
              </a:rPr>
              <a:t>Clarification on clause 7 solutions</a:t>
            </a:r>
          </a:p>
          <a:p>
            <a:pPr defTabSz="1219170" eaLnBrk="1" fontAlgn="auto" hangingPunct="1">
              <a:spcBef>
                <a:spcPts val="0"/>
              </a:spcBef>
              <a:spcAft>
                <a:spcPts val="0"/>
              </a:spcAft>
              <a:defRPr/>
            </a:pPr>
            <a:endParaRPr lang="en-US" altLang="zh-CN" sz="1200">
              <a:solidFill>
                <a:prstClr val="black"/>
              </a:solidFill>
              <a:latin typeface="+mn-lt"/>
              <a:cs typeface="Arial" charset="0"/>
            </a:endParaRPr>
          </a:p>
          <a:p>
            <a:pPr defTabSz="1219170" eaLnBrk="1" fontAlgn="auto" hangingPunct="1">
              <a:spcBef>
                <a:spcPts val="0"/>
              </a:spcBef>
              <a:spcAft>
                <a:spcPts val="0"/>
              </a:spcAft>
              <a:defRPr/>
            </a:pPr>
            <a:r>
              <a:rPr lang="en-US" altLang="zh-CN" sz="1200">
                <a:solidFill>
                  <a:prstClr val="black"/>
                </a:solidFill>
                <a:latin typeface="+mn-lt"/>
                <a:cs typeface="Arial" charset="0"/>
              </a:rPr>
              <a:t>Several contributions regarding are still under email approval:</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smtClean="0">
                <a:solidFill>
                  <a:prstClr val="black"/>
                </a:solidFill>
                <a:latin typeface="+mn-lt"/>
                <a:cs typeface="Arial" charset="0"/>
              </a:rPr>
              <a:t>S5-216582 </a:t>
            </a:r>
            <a:r>
              <a:rPr lang="en-US" altLang="zh-CN" sz="1200">
                <a:solidFill>
                  <a:prstClr val="black"/>
                </a:solidFill>
                <a:latin typeface="+mn-lt"/>
                <a:cs typeface="Arial" charset="0"/>
              </a:rPr>
              <a:t>Concept definition for Exposed Management Service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smtClean="0">
                <a:solidFill>
                  <a:prstClr val="black"/>
                </a:solidFill>
                <a:latin typeface="+mn-lt"/>
                <a:cs typeface="Arial" charset="0"/>
              </a:rPr>
              <a:t>S5-216623 </a:t>
            </a:r>
            <a:r>
              <a:rPr lang="en-US" altLang="zh-CN" sz="1200">
                <a:solidFill>
                  <a:prstClr val="black"/>
                </a:solidFill>
                <a:latin typeface="+mn-lt"/>
                <a:cs typeface="Arial" charset="0"/>
              </a:rPr>
              <a:t>Exposure to SA6 application or middleware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smtClean="0">
                <a:solidFill>
                  <a:prstClr val="black"/>
                </a:solidFill>
                <a:latin typeface="+mn-lt"/>
                <a:cs typeface="Arial" charset="0"/>
              </a:rPr>
              <a:t>S5-216625 </a:t>
            </a:r>
            <a:r>
              <a:rPr lang="en-US" altLang="zh-CN" sz="1200">
                <a:solidFill>
                  <a:prstClr val="black"/>
                </a:solidFill>
                <a:latin typeface="+mn-lt"/>
                <a:cs typeface="Arial" charset="0"/>
              </a:rPr>
              <a:t>Add text to procedures related to management capability </a:t>
            </a:r>
            <a:r>
              <a:rPr lang="en-US" altLang="zh-CN" sz="1200" smtClean="0">
                <a:solidFill>
                  <a:prstClr val="black"/>
                </a:solidFill>
                <a:latin typeface="+mn-lt"/>
                <a:cs typeface="Arial" charset="0"/>
              </a:rPr>
              <a:t>exposure</a:t>
            </a:r>
            <a:endParaRPr lang="en-US" sz="1200" dirty="0" smtClean="0">
              <a:latin typeface="+mn-lt"/>
            </a:endParaRPr>
          </a:p>
        </p:txBody>
      </p:sp>
    </p:spTree>
    <p:extLst>
      <p:ext uri="{BB962C8B-B14F-4D97-AF65-F5344CB8AC3E}">
        <p14:creationId xmlns:p14="http://schemas.microsoft.com/office/powerpoint/2010/main" val="1762369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7985" y="135742"/>
            <a:ext cx="9112251" cy="1143000"/>
          </a:xfrm>
        </p:spPr>
        <p:txBody>
          <a:bodyPr/>
          <a:lstStyle/>
          <a:p>
            <a:r>
              <a:rPr lang="en-GB" sz="3600" dirty="0"/>
              <a:t>List of </a:t>
            </a:r>
            <a:r>
              <a:rPr lang="en-US" altLang="zh-CN" sz="3600" dirty="0" smtClean="0"/>
              <a:t>latest </a:t>
            </a:r>
            <a:r>
              <a:rPr lang="en-GB" sz="3600" dirty="0" err="1" smtClean="0"/>
              <a:t>DraftCRs</a:t>
            </a:r>
            <a:r>
              <a:rPr lang="en-GB" sz="3600" dirty="0" smtClean="0"/>
              <a:t> </a:t>
            </a:r>
            <a:endParaRPr lang="zh-CN" altLang="en-US" sz="3600" dirty="0"/>
          </a:p>
        </p:txBody>
      </p:sp>
      <p:graphicFrame>
        <p:nvGraphicFramePr>
          <p:cNvPr id="4" name="表格 3"/>
          <p:cNvGraphicFramePr>
            <a:graphicFrameLocks noGrp="1"/>
          </p:cNvGraphicFramePr>
          <p:nvPr>
            <p:extLst>
              <p:ext uri="{D42A27DB-BD31-4B8C-83A1-F6EECF244321}">
                <p14:modId xmlns:p14="http://schemas.microsoft.com/office/powerpoint/2010/main" val="3096167574"/>
              </p:ext>
            </p:extLst>
          </p:nvPr>
        </p:nvGraphicFramePr>
        <p:xfrm>
          <a:off x="825748" y="1436407"/>
          <a:ext cx="9169121" cy="4092861"/>
        </p:xfrm>
        <a:graphic>
          <a:graphicData uri="http://schemas.openxmlformats.org/drawingml/2006/table">
            <a:tbl>
              <a:tblPr firstRow="1" firstCol="1" bandRow="1">
                <a:tableStyleId>{5C22544A-7EE6-4342-B048-85BDC9FD1C3A}</a:tableStyleId>
              </a:tblPr>
              <a:tblGrid>
                <a:gridCol w="2360797"/>
                <a:gridCol w="2344943"/>
                <a:gridCol w="1814398"/>
                <a:gridCol w="1467362"/>
                <a:gridCol w="1181621"/>
              </a:tblGrid>
              <a:tr h="110040">
                <a:tc>
                  <a:txBody>
                    <a:bodyPr/>
                    <a:lstStyle/>
                    <a:p>
                      <a:pPr>
                        <a:spcAft>
                          <a:spcPts val="0"/>
                        </a:spcAft>
                      </a:pPr>
                      <a:r>
                        <a:rPr lang="en-GB" sz="1600" u="sng">
                          <a:effectLst/>
                        </a:rPr>
                        <a:t>Tdoc#</a:t>
                      </a:r>
                      <a:endParaRPr lang="en-US" sz="16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600">
                          <a:effectLst/>
                        </a:rPr>
                        <a:t>Title</a:t>
                      </a:r>
                      <a:endParaRPr lang="en-US" sz="16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600">
                          <a:effectLst/>
                        </a:rPr>
                        <a:t>Source Company</a:t>
                      </a:r>
                      <a:endParaRPr lang="en-US" sz="16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600">
                          <a:effectLst/>
                        </a:rPr>
                        <a:t>Rapporteur</a:t>
                      </a:r>
                      <a:endParaRPr lang="en-US" sz="16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600" dirty="0">
                          <a:effectLst/>
                        </a:rPr>
                        <a:t>Agenda</a:t>
                      </a:r>
                      <a:endParaRPr lang="en-US" sz="1600" dirty="0">
                        <a:effectLst/>
                        <a:latin typeface="Calibri" panose="020F0502020204030204" pitchFamily="34" charset="0"/>
                        <a:ea typeface="宋体" panose="02010600030101010101" pitchFamily="2" charset="-122"/>
                      </a:endParaRPr>
                    </a:p>
                  </a:txBody>
                  <a:tcPr marL="49518" marR="49518" marT="0" marB="0"/>
                </a:tc>
              </a:tr>
              <a:tr h="280171">
                <a:tc>
                  <a:txBody>
                    <a:bodyPr/>
                    <a:lstStyle/>
                    <a:p>
                      <a:pPr>
                        <a:spcAft>
                          <a:spcPts val="0"/>
                        </a:spcAft>
                      </a:pPr>
                      <a:r>
                        <a:rPr lang="en-GB" sz="1200">
                          <a:effectLst/>
                          <a:latin typeface="Calibri" panose="020F0502020204030204" pitchFamily="34" charset="0"/>
                          <a:ea typeface="Calibri" panose="020F0502020204030204" pitchFamily="34" charset="0"/>
                        </a:rPr>
                        <a:t>S5-213674-&gt; S5-215622 </a:t>
                      </a:r>
                      <a:endParaRPr lang="zh-CN" sz="12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GB" sz="1200">
                          <a:effectLst/>
                          <a:latin typeface="Calibri" panose="020F0502020204030204" pitchFamily="34" charset="0"/>
                          <a:ea typeface="Calibri" panose="020F0502020204030204" pitchFamily="34" charset="0"/>
                        </a:rPr>
                        <a:t>DraftCR for eCOSLA - TS 28.535</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Ericsson</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Jan Groenendijk</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6.4.12</a:t>
                      </a:r>
                      <a:endParaRPr lang="zh-CN" sz="1200">
                        <a:effectLst/>
                        <a:latin typeface="Calibri" panose="020F0502020204030204" pitchFamily="34" charset="0"/>
                        <a:ea typeface="Calibri" panose="020F0502020204030204" pitchFamily="34" charset="0"/>
                      </a:endParaRPr>
                    </a:p>
                  </a:txBody>
                  <a:tcPr marL="68580" marR="68580" marT="0" marB="0"/>
                </a:tc>
              </a:tr>
              <a:tr h="242088">
                <a:tc>
                  <a:txBody>
                    <a:bodyPr/>
                    <a:lstStyle/>
                    <a:p>
                      <a:pPr>
                        <a:spcAft>
                          <a:spcPts val="0"/>
                        </a:spcAft>
                      </a:pPr>
                      <a:r>
                        <a:rPr lang="en-GB" sz="1200">
                          <a:effectLst/>
                          <a:latin typeface="Calibri" panose="020F0502020204030204" pitchFamily="34" charset="0"/>
                          <a:ea typeface="Calibri" panose="020F0502020204030204" pitchFamily="34" charset="0"/>
                        </a:rPr>
                        <a:t> S5-215550-&gt;S5-216596(email approval)</a:t>
                      </a:r>
                      <a:endParaRPr lang="zh-CN" sz="12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GB" sz="1200">
                          <a:effectLst/>
                          <a:latin typeface="Calibri" panose="020F0502020204030204" pitchFamily="34" charset="0"/>
                          <a:ea typeface="Calibri" panose="020F0502020204030204" pitchFamily="34" charset="0"/>
                        </a:rPr>
                        <a:t>DraftCR for eCOSLA - TS 28.536</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Ericsson</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Jan Groenendijk</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6.4.12</a:t>
                      </a:r>
                      <a:endParaRPr lang="zh-CN" sz="1200">
                        <a:effectLst/>
                        <a:latin typeface="Calibri" panose="020F0502020204030204" pitchFamily="34" charset="0"/>
                        <a:ea typeface="Calibri" panose="020F0502020204030204" pitchFamily="34" charset="0"/>
                      </a:endParaRPr>
                    </a:p>
                  </a:txBody>
                  <a:tcPr marL="68580" marR="68580" marT="0" marB="0"/>
                </a:tc>
              </a:tr>
              <a:tr h="223058">
                <a:tc>
                  <a:txBody>
                    <a:bodyPr/>
                    <a:lstStyle/>
                    <a:p>
                      <a:pPr>
                        <a:spcAft>
                          <a:spcPts val="0"/>
                        </a:spcAft>
                      </a:pPr>
                      <a:r>
                        <a:rPr lang="en-GB" sz="1200" smtClean="0">
                          <a:effectLst/>
                          <a:latin typeface="Calibri" panose="020F0502020204030204" pitchFamily="34" charset="0"/>
                          <a:ea typeface="Calibri" panose="020F0502020204030204" pitchFamily="34" charset="0"/>
                        </a:rPr>
                        <a:t>S5-211487-</a:t>
                      </a:r>
                      <a:r>
                        <a:rPr lang="en-GB" sz="1200">
                          <a:effectLst/>
                          <a:latin typeface="Calibri" panose="020F0502020204030204" pitchFamily="34" charset="0"/>
                          <a:ea typeface="Calibri" panose="020F0502020204030204" pitchFamily="34" charset="0"/>
                        </a:rPr>
                        <a:t>&gt;</a:t>
                      </a:r>
                      <a:r>
                        <a:rPr lang="en-GB" sz="1200" smtClean="0">
                          <a:effectLst/>
                          <a:latin typeface="Calibri" panose="020F0502020204030204" pitchFamily="34" charset="0"/>
                          <a:ea typeface="Calibri" panose="020F0502020204030204" pitchFamily="34" charset="0"/>
                        </a:rPr>
                        <a:t>S5-215651-</a:t>
                      </a:r>
                      <a:r>
                        <a:rPr lang="en-GB" sz="1200">
                          <a:effectLst/>
                          <a:latin typeface="Calibri" panose="020F0502020204030204" pitchFamily="34" charset="0"/>
                          <a:ea typeface="Calibri" panose="020F0502020204030204" pitchFamily="34" charset="0"/>
                        </a:rPr>
                        <a:t>&gt;NA</a:t>
                      </a:r>
                      <a:endParaRPr lang="zh-CN" sz="12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GB" sz="1200">
                          <a:effectLst/>
                          <a:latin typeface="Calibri" panose="020F0502020204030204" pitchFamily="34" charset="0"/>
                          <a:ea typeface="Calibri" panose="020F0502020204030204" pitchFamily="34" charset="0"/>
                        </a:rPr>
                        <a:t>DraftCR for eSON_5G – TS 28.313</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Intel </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Joey</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6.4.13</a:t>
                      </a:r>
                      <a:endParaRPr lang="zh-CN" sz="1200">
                        <a:effectLst/>
                        <a:latin typeface="Calibri" panose="020F0502020204030204" pitchFamily="34" charset="0"/>
                        <a:ea typeface="Calibri" panose="020F0502020204030204" pitchFamily="34" charset="0"/>
                      </a:endParaRPr>
                    </a:p>
                  </a:txBody>
                  <a:tcPr marL="68580" marR="68580" marT="0" marB="0"/>
                </a:tc>
              </a:tr>
              <a:tr h="121044">
                <a:tc>
                  <a:txBody>
                    <a:bodyPr/>
                    <a:lstStyle/>
                    <a:p>
                      <a:pPr marL="0" algn="l" defTabSz="1219170" rtl="0" eaLnBrk="1" latinLnBrk="0" hangingPunct="1">
                        <a:spcAft>
                          <a:spcPts val="0"/>
                        </a:spcAft>
                      </a:pPr>
                      <a:r>
                        <a:rPr lang="en-GB" sz="1200" b="1" kern="1200" smtClean="0">
                          <a:solidFill>
                            <a:schemeClr val="lt1"/>
                          </a:solidFill>
                          <a:effectLst/>
                          <a:latin typeface="Calibri" panose="020F0502020204030204" pitchFamily="34" charset="0"/>
                          <a:ea typeface="Calibri" panose="020F0502020204030204" pitchFamily="34" charset="0"/>
                          <a:cs typeface="+mn-cs"/>
                        </a:rPr>
                        <a:t>S5-214653-</a:t>
                      </a:r>
                      <a:r>
                        <a:rPr lang="en-GB" sz="1200" b="1" kern="1200">
                          <a:solidFill>
                            <a:schemeClr val="lt1"/>
                          </a:solidFill>
                          <a:effectLst/>
                          <a:latin typeface="Calibri" panose="020F0502020204030204" pitchFamily="34" charset="0"/>
                          <a:ea typeface="Calibri" panose="020F0502020204030204" pitchFamily="34" charset="0"/>
                          <a:cs typeface="+mn-cs"/>
                        </a:rPr>
                        <a:t>&gt; S5-216621 (email approval)</a:t>
                      </a:r>
                      <a:endParaRPr lang="zh-CN" sz="1200" b="1" kern="1200">
                        <a:solidFill>
                          <a:schemeClr val="lt1"/>
                        </a:solidFill>
                        <a:effectLst/>
                        <a:latin typeface="Calibri" panose="020F0502020204030204" pitchFamily="34" charset="0"/>
                        <a:ea typeface="Calibri" panose="020F0502020204030204" pitchFamily="34" charset="0"/>
                        <a:cs typeface="+mn-cs"/>
                      </a:endParaRPr>
                    </a:p>
                  </a:txBody>
                  <a:tcPr marL="68580" marR="68580" marT="0" marB="0" anchor="b"/>
                </a:tc>
                <a:tc>
                  <a:txBody>
                    <a:bodyPr/>
                    <a:lstStyle/>
                    <a:p>
                      <a:pPr>
                        <a:spcAft>
                          <a:spcPts val="0"/>
                        </a:spcAft>
                      </a:pPr>
                      <a:r>
                        <a:rPr lang="en-GB" sz="1200" kern="1200">
                          <a:solidFill>
                            <a:schemeClr val="dk1"/>
                          </a:solidFill>
                          <a:effectLst/>
                          <a:latin typeface="Calibri" panose="020F0502020204030204" pitchFamily="34" charset="0"/>
                          <a:ea typeface="Calibri" panose="020F0502020204030204" pitchFamily="34" charset="0"/>
                          <a:cs typeface="+mn-cs"/>
                        </a:rPr>
                        <a:t>DraftCR for E-HOO - TS 28.313</a:t>
                      </a:r>
                      <a:endParaRPr lang="zh-CN" sz="1200" kern="1200">
                        <a:solidFill>
                          <a:schemeClr val="dk1"/>
                        </a:solidFill>
                        <a:effectLst/>
                        <a:latin typeface="Calibri" panose="020F0502020204030204" pitchFamily="34" charset="0"/>
                        <a:ea typeface="Calibri" panose="020F0502020204030204" pitchFamily="34" charset="0"/>
                        <a:cs typeface="+mn-cs"/>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Ericsson</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Per Elmdahl</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6.4.14</a:t>
                      </a:r>
                      <a:endParaRPr lang="zh-CN" sz="1200">
                        <a:effectLst/>
                        <a:latin typeface="Calibri" panose="020F0502020204030204" pitchFamily="34" charset="0"/>
                        <a:ea typeface="Calibri" panose="020F0502020204030204" pitchFamily="34" charset="0"/>
                      </a:endParaRPr>
                    </a:p>
                  </a:txBody>
                  <a:tcPr marL="68580" marR="68580" marT="0" marB="0"/>
                </a:tc>
              </a:tr>
              <a:tr h="354676">
                <a:tc>
                  <a:txBody>
                    <a:bodyPr/>
                    <a:lstStyle/>
                    <a:p>
                      <a:pPr marL="0" algn="l" defTabSz="1219170" rtl="0" eaLnBrk="1" latinLnBrk="0" hangingPunct="1">
                        <a:spcAft>
                          <a:spcPts val="0"/>
                        </a:spcAft>
                      </a:pPr>
                      <a:r>
                        <a:rPr lang="en-GB" sz="1200" b="1" kern="1200">
                          <a:solidFill>
                            <a:schemeClr val="lt1"/>
                          </a:solidFill>
                          <a:effectLst/>
                          <a:latin typeface="Calibri" panose="020F0502020204030204" pitchFamily="34" charset="0"/>
                          <a:ea typeface="Calibri" panose="020F0502020204030204" pitchFamily="34" charset="0"/>
                          <a:cs typeface="+mn-cs"/>
                        </a:rPr>
                        <a:t>S5-214654-&gt;S5-215055-&gt;NA</a:t>
                      </a:r>
                      <a:endParaRPr lang="zh-CN" sz="1200" b="1" kern="1200">
                        <a:solidFill>
                          <a:schemeClr val="lt1"/>
                        </a:solidFill>
                        <a:effectLst/>
                        <a:latin typeface="Calibri" panose="020F0502020204030204" pitchFamily="34" charset="0"/>
                        <a:ea typeface="Calibri" panose="020F0502020204030204" pitchFamily="34" charset="0"/>
                        <a:cs typeface="+mn-cs"/>
                      </a:endParaRPr>
                    </a:p>
                  </a:txBody>
                  <a:tcPr marL="68580" marR="68580" marT="0" marB="0" anchor="b"/>
                </a:tc>
                <a:tc>
                  <a:txBody>
                    <a:bodyPr/>
                    <a:lstStyle/>
                    <a:p>
                      <a:pPr>
                        <a:spcAft>
                          <a:spcPts val="0"/>
                        </a:spcAft>
                      </a:pPr>
                      <a:r>
                        <a:rPr lang="en-GB" sz="1200">
                          <a:effectLst/>
                          <a:latin typeface="Calibri" panose="020F0502020204030204" pitchFamily="34" charset="0"/>
                          <a:ea typeface="Calibri" panose="020F0502020204030204" pitchFamily="34" charset="0"/>
                        </a:rPr>
                        <a:t>DraftCR for 5GDMS  - TS 28.533</a:t>
                      </a:r>
                      <a:endParaRPr lang="zh-CN" sz="1200">
                        <a:effectLst/>
                        <a:latin typeface="Calibri" panose="020F0502020204030204" pitchFamily="34" charset="0"/>
                        <a:ea typeface="Calibri" panose="020F0502020204030204" pitchFamily="34" charset="0"/>
                      </a:endParaRPr>
                    </a:p>
                    <a:p>
                      <a:pPr>
                        <a:spcAft>
                          <a:spcPts val="0"/>
                        </a:spcAft>
                      </a:pPr>
                      <a:r>
                        <a:rPr lang="en-GB" sz="1200">
                          <a:effectLst/>
                          <a:latin typeface="Calibri" panose="020F0502020204030204" pitchFamily="34" charset="0"/>
                          <a:ea typeface="Calibri" panose="020F0502020204030204" pitchFamily="34" charset="0"/>
                        </a:rPr>
                        <a:t>updated to version 17.0.0</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Huawei</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Brendan</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6.4.16</a:t>
                      </a:r>
                      <a:endParaRPr lang="zh-CN" sz="1200">
                        <a:effectLst/>
                        <a:latin typeface="Calibri" panose="020F0502020204030204" pitchFamily="34" charset="0"/>
                        <a:ea typeface="Calibri" panose="020F0502020204030204" pitchFamily="34" charset="0"/>
                      </a:endParaRPr>
                    </a:p>
                  </a:txBody>
                  <a:tcPr marL="68580" marR="68580" marT="0" marB="0"/>
                </a:tc>
              </a:tr>
              <a:tr h="121044">
                <a:tc>
                  <a:txBody>
                    <a:bodyPr/>
                    <a:lstStyle/>
                    <a:p>
                      <a:pPr marL="0" algn="l" defTabSz="1219170" rtl="0" eaLnBrk="1" latinLnBrk="0" hangingPunct="1">
                        <a:spcAft>
                          <a:spcPts val="0"/>
                        </a:spcAft>
                      </a:pPr>
                      <a:r>
                        <a:rPr lang="en-GB" sz="1200" b="1" kern="1200">
                          <a:solidFill>
                            <a:schemeClr val="lt1"/>
                          </a:solidFill>
                          <a:effectLst/>
                          <a:latin typeface="Calibri" panose="020F0502020204030204" pitchFamily="34" charset="0"/>
                          <a:ea typeface="Calibri" panose="020F0502020204030204" pitchFamily="34" charset="0"/>
                          <a:cs typeface="+mn-cs"/>
                        </a:rPr>
                        <a:t>NA</a:t>
                      </a:r>
                      <a:endParaRPr lang="zh-CN" sz="1200" b="1" kern="1200">
                        <a:solidFill>
                          <a:schemeClr val="lt1"/>
                        </a:solidFill>
                        <a:effectLst/>
                        <a:latin typeface="Calibri" panose="020F0502020204030204" pitchFamily="34" charset="0"/>
                        <a:ea typeface="Calibri" panose="020F0502020204030204" pitchFamily="34" charset="0"/>
                        <a:cs typeface="+mn-cs"/>
                      </a:endParaRPr>
                    </a:p>
                  </a:txBody>
                  <a:tcPr marL="68580" marR="68580" marT="0" marB="0" anchor="b"/>
                </a:tc>
                <a:tc>
                  <a:txBody>
                    <a:bodyPr/>
                    <a:lstStyle/>
                    <a:p>
                      <a:pPr>
                        <a:spcAft>
                          <a:spcPts val="0"/>
                        </a:spcAft>
                      </a:pPr>
                      <a:r>
                        <a:rPr lang="en-GB" sz="1200">
                          <a:effectLst/>
                          <a:latin typeface="Calibri" panose="020F0502020204030204" pitchFamily="34" charset="0"/>
                          <a:ea typeface="Calibri" panose="020F0502020204030204" pitchFamily="34" charset="0"/>
                        </a:rPr>
                        <a:t>DraftCR for 5GDMS  - TS 28.537</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Huawei</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Brendan</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6.4.16</a:t>
                      </a:r>
                      <a:endParaRPr lang="zh-CN" sz="1200">
                        <a:effectLst/>
                        <a:latin typeface="Calibri" panose="020F0502020204030204" pitchFamily="34" charset="0"/>
                        <a:ea typeface="Calibri" panose="020F0502020204030204" pitchFamily="34" charset="0"/>
                      </a:endParaRPr>
                    </a:p>
                  </a:txBody>
                  <a:tcPr marL="68580" marR="68580" marT="0" marB="0"/>
                </a:tc>
              </a:tr>
              <a:tr h="353291">
                <a:tc>
                  <a:txBody>
                    <a:bodyPr/>
                    <a:lstStyle/>
                    <a:p>
                      <a:pPr marL="0" algn="l" defTabSz="1219170" rtl="0" eaLnBrk="1" latinLnBrk="0" hangingPunct="1">
                        <a:spcAft>
                          <a:spcPts val="0"/>
                        </a:spcAft>
                      </a:pPr>
                      <a:r>
                        <a:rPr lang="en-GB" sz="1200" b="1" kern="1200">
                          <a:solidFill>
                            <a:schemeClr val="lt1"/>
                          </a:solidFill>
                          <a:effectLst/>
                          <a:latin typeface="Calibri" panose="020F0502020204030204" pitchFamily="34" charset="0"/>
                          <a:ea typeface="Calibri" panose="020F0502020204030204" pitchFamily="34" charset="0"/>
                          <a:cs typeface="+mn-cs"/>
                        </a:rPr>
                        <a:t>S5-214655-&gt;S5-215056-&gt;NA</a:t>
                      </a:r>
                      <a:endParaRPr lang="zh-CN" sz="1200" b="1" kern="1200">
                        <a:solidFill>
                          <a:schemeClr val="lt1"/>
                        </a:solidFill>
                        <a:effectLst/>
                        <a:latin typeface="Calibri" panose="020F0502020204030204" pitchFamily="34" charset="0"/>
                        <a:ea typeface="Calibri" panose="020F0502020204030204" pitchFamily="34" charset="0"/>
                        <a:cs typeface="+mn-cs"/>
                      </a:endParaRPr>
                    </a:p>
                  </a:txBody>
                  <a:tcPr marL="68580" marR="68580" marT="0" marB="0" anchor="b"/>
                </a:tc>
                <a:tc>
                  <a:txBody>
                    <a:bodyPr/>
                    <a:lstStyle/>
                    <a:p>
                      <a:pPr>
                        <a:spcAft>
                          <a:spcPts val="0"/>
                        </a:spcAft>
                      </a:pPr>
                      <a:r>
                        <a:rPr lang="en-GB" sz="1200">
                          <a:effectLst/>
                          <a:latin typeface="Calibri" panose="020F0502020204030204" pitchFamily="34" charset="0"/>
                          <a:ea typeface="Calibri" panose="020F0502020204030204" pitchFamily="34" charset="0"/>
                        </a:rPr>
                        <a:t>DraftCR for 5GDMS  - TS 28.622</a:t>
                      </a:r>
                      <a:endParaRPr lang="zh-CN" sz="1200">
                        <a:effectLst/>
                        <a:latin typeface="Calibri" panose="020F0502020204030204" pitchFamily="34" charset="0"/>
                        <a:ea typeface="Calibri" panose="020F0502020204030204" pitchFamily="34" charset="0"/>
                      </a:endParaRPr>
                    </a:p>
                    <a:p>
                      <a:pPr>
                        <a:spcAft>
                          <a:spcPts val="0"/>
                        </a:spcAft>
                      </a:pPr>
                      <a:r>
                        <a:rPr lang="en-GB" sz="1200">
                          <a:effectLst/>
                          <a:latin typeface="Calibri" panose="020F0502020204030204" pitchFamily="34" charset="0"/>
                          <a:ea typeface="Calibri" panose="020F0502020204030204" pitchFamily="34" charset="0"/>
                        </a:rPr>
                        <a:t>updated to version 16.9.0</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Huawei</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Brendan</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6.4.16</a:t>
                      </a:r>
                      <a:endParaRPr lang="zh-CN" sz="1200">
                        <a:effectLst/>
                        <a:latin typeface="Calibri" panose="020F0502020204030204" pitchFamily="34" charset="0"/>
                        <a:ea typeface="Calibri" panose="020F0502020204030204" pitchFamily="34" charset="0"/>
                      </a:endParaRPr>
                    </a:p>
                  </a:txBody>
                  <a:tcPr marL="68580" marR="68580" marT="0" marB="0"/>
                </a:tc>
              </a:tr>
              <a:tr h="326967">
                <a:tc>
                  <a:txBody>
                    <a:bodyPr/>
                    <a:lstStyle/>
                    <a:p>
                      <a:pPr>
                        <a:spcAft>
                          <a:spcPts val="0"/>
                        </a:spcAft>
                      </a:pPr>
                      <a:r>
                        <a:rPr lang="en-GB" sz="1200">
                          <a:effectLst/>
                          <a:latin typeface="Calibri" panose="020F0502020204030204" pitchFamily="34" charset="0"/>
                          <a:ea typeface="Calibri" panose="020F0502020204030204" pitchFamily="34" charset="0"/>
                        </a:rPr>
                        <a:t>S5-214656-&gt;S5-215057-&gt;NA</a:t>
                      </a:r>
                      <a:endParaRPr lang="zh-CN" sz="1200">
                        <a:effectLst/>
                        <a:latin typeface="Calibri" panose="020F0502020204030204" pitchFamily="34" charset="0"/>
                        <a:ea typeface="Calibri" panose="020F0502020204030204" pitchFamily="34" charset="0"/>
                      </a:endParaRPr>
                    </a:p>
                    <a:p>
                      <a:pPr>
                        <a:spcAft>
                          <a:spcPts val="0"/>
                        </a:spcAft>
                      </a:pPr>
                      <a:r>
                        <a:rPr lang="en-GB" sz="1200">
                          <a:effectLst/>
                          <a:latin typeface="Calibri" panose="020F0502020204030204" pitchFamily="34" charset="0"/>
                          <a:ea typeface="Calibri" panose="020F0502020204030204" pitchFamily="34" charset="0"/>
                        </a:rPr>
                        <a:t>S5-216090</a:t>
                      </a:r>
                      <a:endParaRPr lang="zh-CN" sz="12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GB" sz="1200">
                          <a:effectLst/>
                          <a:latin typeface="Calibri" panose="020F0502020204030204" pitchFamily="34" charset="0"/>
                          <a:ea typeface="Calibri" panose="020F0502020204030204" pitchFamily="34" charset="0"/>
                        </a:rPr>
                        <a:t>DraftCR for 5GDMS  - TS 28.623</a:t>
                      </a:r>
                      <a:endParaRPr lang="zh-CN" sz="1200">
                        <a:effectLst/>
                        <a:latin typeface="Calibri" panose="020F0502020204030204" pitchFamily="34" charset="0"/>
                        <a:ea typeface="Calibri" panose="020F0502020204030204" pitchFamily="34" charset="0"/>
                      </a:endParaRPr>
                    </a:p>
                    <a:p>
                      <a:pPr>
                        <a:spcAft>
                          <a:spcPts val="0"/>
                        </a:spcAft>
                      </a:pPr>
                      <a:r>
                        <a:rPr lang="en-GB" sz="1200">
                          <a:effectLst/>
                          <a:latin typeface="Calibri" panose="020F0502020204030204" pitchFamily="34" charset="0"/>
                          <a:ea typeface="Calibri" panose="020F0502020204030204" pitchFamily="34" charset="0"/>
                        </a:rPr>
                        <a:t>updated to version 16.9.0</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Huawei</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Brendan</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6.4.16</a:t>
                      </a:r>
                      <a:endParaRPr lang="zh-CN" sz="1200">
                        <a:effectLst/>
                        <a:latin typeface="Calibri" panose="020F0502020204030204" pitchFamily="34" charset="0"/>
                        <a:ea typeface="Calibri" panose="020F0502020204030204" pitchFamily="34" charset="0"/>
                      </a:endParaRPr>
                    </a:p>
                  </a:txBody>
                  <a:tcPr marL="68580" marR="68580" marT="0" marB="0"/>
                </a:tc>
              </a:tr>
              <a:tr h="242088">
                <a:tc>
                  <a:txBody>
                    <a:bodyPr/>
                    <a:lstStyle/>
                    <a:p>
                      <a:pPr>
                        <a:spcAft>
                          <a:spcPts val="0"/>
                        </a:spcAft>
                      </a:pPr>
                      <a:r>
                        <a:rPr lang="en-GB" sz="1200">
                          <a:effectLst/>
                          <a:latin typeface="Calibri" panose="020F0502020204030204" pitchFamily="34" charset="0"/>
                          <a:ea typeface="Calibri" panose="020F0502020204030204" pitchFamily="34" charset="0"/>
                        </a:rPr>
                        <a:t>S5-214759</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DraftCR for eQoE - TS 28.405</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Ericsson</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Robert Petersen</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6.4.5</a:t>
                      </a:r>
                      <a:endParaRPr lang="zh-CN" sz="1200">
                        <a:effectLst/>
                        <a:latin typeface="Calibri" panose="020F0502020204030204" pitchFamily="34" charset="0"/>
                        <a:ea typeface="Calibri" panose="020F0502020204030204" pitchFamily="34" charset="0"/>
                      </a:endParaRPr>
                    </a:p>
                  </a:txBody>
                  <a:tcPr marL="68580" marR="68580" marT="0" marB="0"/>
                </a:tc>
              </a:tr>
              <a:tr h="242088">
                <a:tc>
                  <a:txBody>
                    <a:bodyPr/>
                    <a:lstStyle/>
                    <a:p>
                      <a:pPr>
                        <a:spcAft>
                          <a:spcPts val="0"/>
                        </a:spcAft>
                      </a:pPr>
                      <a:r>
                        <a:rPr lang="en-GB" sz="1200">
                          <a:effectLst/>
                          <a:latin typeface="Calibri" panose="020F0502020204030204" pitchFamily="34" charset="0"/>
                          <a:ea typeface="Calibri" panose="020F0502020204030204" pitchFamily="34" charset="0"/>
                        </a:rPr>
                        <a:t>S5-215364</a:t>
                      </a:r>
                      <a:endParaRPr lang="zh-CN" sz="12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GB" sz="1200">
                          <a:effectLst/>
                          <a:latin typeface="Calibri" panose="020F0502020204030204" pitchFamily="34" charset="0"/>
                          <a:ea typeface="Calibri" panose="020F0502020204030204" pitchFamily="34" charset="0"/>
                        </a:rPr>
                        <a:t>DraftCR for MADCOL TS 28.622</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Nokia</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Olaf Pollakowski</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6.4.8</a:t>
                      </a:r>
                      <a:endParaRPr lang="zh-CN" sz="1200">
                        <a:effectLst/>
                        <a:latin typeface="Calibri" panose="020F0502020204030204" pitchFamily="34" charset="0"/>
                        <a:ea typeface="Calibri" panose="020F0502020204030204" pitchFamily="34" charset="0"/>
                      </a:endParaRPr>
                    </a:p>
                  </a:txBody>
                  <a:tcPr marL="68580" marR="68580" marT="0" marB="0"/>
                </a:tc>
              </a:tr>
              <a:tr h="242088">
                <a:tc>
                  <a:txBody>
                    <a:bodyPr/>
                    <a:lstStyle/>
                    <a:p>
                      <a:pPr>
                        <a:spcAft>
                          <a:spcPts val="0"/>
                        </a:spcAft>
                      </a:pPr>
                      <a:r>
                        <a:rPr lang="en-GB" sz="1200">
                          <a:effectLst/>
                          <a:latin typeface="Calibri" panose="020F0502020204030204" pitchFamily="34" charset="0"/>
                          <a:ea typeface="Calibri" panose="020F0502020204030204" pitchFamily="34" charset="0"/>
                        </a:rPr>
                        <a:t>S5-215492 </a:t>
                      </a:r>
                      <a:endParaRPr lang="zh-CN" sz="12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GB" sz="1200">
                          <a:effectLst/>
                          <a:latin typeface="Calibri" panose="020F0502020204030204" pitchFamily="34" charset="0"/>
                          <a:ea typeface="Calibri" panose="020F0502020204030204" pitchFamily="34" charset="0"/>
                        </a:rPr>
                        <a:t>DraftCR for MADCOL TS 28.537</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Nokia</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Olaf Pollakowski</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6.4.8</a:t>
                      </a:r>
                      <a:endParaRPr lang="zh-CN" sz="1200">
                        <a:effectLst/>
                        <a:latin typeface="Calibri" panose="020F0502020204030204" pitchFamily="34" charset="0"/>
                        <a:ea typeface="Calibri" panose="020F0502020204030204" pitchFamily="34" charset="0"/>
                      </a:endParaRPr>
                    </a:p>
                  </a:txBody>
                  <a:tcPr marL="68580" marR="68580" marT="0" marB="0"/>
                </a:tc>
              </a:tr>
              <a:tr h="242088">
                <a:tc>
                  <a:txBody>
                    <a:bodyPr/>
                    <a:lstStyle/>
                    <a:p>
                      <a:pPr>
                        <a:spcAft>
                          <a:spcPts val="0"/>
                        </a:spcAft>
                      </a:pPr>
                      <a:r>
                        <a:rPr lang="en-GB" sz="1200">
                          <a:effectLst/>
                          <a:latin typeface="Calibri" panose="020F0502020204030204" pitchFamily="34" charset="0"/>
                          <a:ea typeface="Calibri" panose="020F0502020204030204" pitchFamily="34" charset="0"/>
                        </a:rPr>
                        <a:t>S5-214592</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DraftCR for FIMA TS 28.537</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Nokia</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Olaf Pollakowski</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6.4.20</a:t>
                      </a:r>
                      <a:endParaRPr lang="zh-CN" sz="1200">
                        <a:effectLst/>
                        <a:latin typeface="Calibri" panose="020F0502020204030204" pitchFamily="34" charset="0"/>
                        <a:ea typeface="Calibri" panose="020F0502020204030204" pitchFamily="34" charset="0"/>
                      </a:endParaRPr>
                    </a:p>
                  </a:txBody>
                  <a:tcPr marL="68580" marR="68580" marT="0" marB="0"/>
                </a:tc>
              </a:tr>
              <a:tr h="242088">
                <a:tc>
                  <a:txBody>
                    <a:bodyPr/>
                    <a:lstStyle/>
                    <a:p>
                      <a:pPr>
                        <a:spcAft>
                          <a:spcPts val="0"/>
                        </a:spcAft>
                      </a:pPr>
                      <a:r>
                        <a:rPr lang="en-GB" sz="1200">
                          <a:effectLst/>
                          <a:latin typeface="Calibri" panose="020F0502020204030204" pitchFamily="34" charset="0"/>
                          <a:ea typeface="Calibri" panose="020F0502020204030204" pitchFamily="34" charset="0"/>
                        </a:rPr>
                        <a:t>S5-214758-&gt;S5-216597(email approval)</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DraftCR for FIMA TS 28.622</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Nokia</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Olaf Pollakowski</a:t>
                      </a:r>
                      <a:endParaRPr lang="zh-CN" sz="1200">
                        <a:effectLst/>
                        <a:latin typeface="Calibri" panose="020F0502020204030204" pitchFamily="34" charset="0"/>
                        <a:ea typeface="Calibri" panose="020F0502020204030204" pitchFamily="34" charset="0"/>
                      </a:endParaRPr>
                    </a:p>
                  </a:txBody>
                  <a:tcPr marL="68580" marR="68580" marT="0" marB="0"/>
                </a:tc>
                <a:tc>
                  <a:txBody>
                    <a:bodyPr/>
                    <a:lstStyle/>
                    <a:p>
                      <a:pPr>
                        <a:spcAft>
                          <a:spcPts val="0"/>
                        </a:spcAft>
                      </a:pPr>
                      <a:r>
                        <a:rPr lang="en-GB" sz="1200">
                          <a:effectLst/>
                          <a:latin typeface="Calibri" panose="020F0502020204030204" pitchFamily="34" charset="0"/>
                          <a:ea typeface="Calibri" panose="020F0502020204030204" pitchFamily="34" charset="0"/>
                        </a:rPr>
                        <a:t>6.4.20</a:t>
                      </a:r>
                      <a:endParaRPr lang="zh-CN" sz="1200">
                        <a:effectLst/>
                        <a:latin typeface="Calibri" panose="020F0502020204030204" pitchFamily="34" charset="0"/>
                        <a:ea typeface="Calibri" panose="020F0502020204030204" pitchFamily="34" charset="0"/>
                      </a:endParaRPr>
                    </a:p>
                  </a:txBody>
                  <a:tcPr marL="68580" marR="68580" marT="0" marB="0"/>
                </a:tc>
              </a:tr>
            </a:tbl>
          </a:graphicData>
        </a:graphic>
      </p:graphicFrame>
    </p:spTree>
    <p:extLst>
      <p:ext uri="{BB962C8B-B14F-4D97-AF65-F5344CB8AC3E}">
        <p14:creationId xmlns:p14="http://schemas.microsoft.com/office/powerpoint/2010/main" val="38334101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a:t>
            </a:r>
            <a:r>
              <a:rPr lang="sv-SE" dirty="0" smtClean="0"/>
              <a:t>LSs(1/2)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93144200"/>
              </p:ext>
            </p:extLst>
          </p:nvPr>
        </p:nvGraphicFramePr>
        <p:xfrm>
          <a:off x="119811" y="989581"/>
          <a:ext cx="11946577" cy="4039575"/>
        </p:xfrm>
        <a:graphic>
          <a:graphicData uri="http://schemas.openxmlformats.org/drawingml/2006/table">
            <a:tbl>
              <a:tblPr firstRow="1" bandRow="1">
                <a:tableStyleId>{5C22544A-7EE6-4342-B048-85BDC9FD1C3A}</a:tableStyleId>
              </a:tblPr>
              <a:tblGrid>
                <a:gridCol w="784540">
                  <a:extLst>
                    <a:ext uri="{9D8B030D-6E8A-4147-A177-3AD203B41FA5}">
                      <a16:colId xmlns="" xmlns:a16="http://schemas.microsoft.com/office/drawing/2014/main" val="570476699"/>
                    </a:ext>
                  </a:extLst>
                </a:gridCol>
                <a:gridCol w="6440994">
                  <a:extLst>
                    <a:ext uri="{9D8B030D-6E8A-4147-A177-3AD203B41FA5}">
                      <a16:colId xmlns="" xmlns:a16="http://schemas.microsoft.com/office/drawing/2014/main" val="2618836924"/>
                    </a:ext>
                  </a:extLst>
                </a:gridCol>
                <a:gridCol w="2334586">
                  <a:extLst>
                    <a:ext uri="{9D8B030D-6E8A-4147-A177-3AD203B41FA5}">
                      <a16:colId xmlns="" xmlns:a16="http://schemas.microsoft.com/office/drawing/2014/main" val="3016348962"/>
                    </a:ext>
                  </a:extLst>
                </a:gridCol>
                <a:gridCol w="1217506">
                  <a:extLst>
                    <a:ext uri="{9D8B030D-6E8A-4147-A177-3AD203B41FA5}">
                      <a16:colId xmlns="" xmlns:a16="http://schemas.microsoft.com/office/drawing/2014/main" val="3690116950"/>
                    </a:ext>
                  </a:extLst>
                </a:gridCol>
                <a:gridCol w="1168951">
                  <a:extLst>
                    <a:ext uri="{9D8B030D-6E8A-4147-A177-3AD203B41FA5}">
                      <a16:colId xmlns="" xmlns:a16="http://schemas.microsoft.com/office/drawing/2014/main" val="2952368263"/>
                    </a:ext>
                  </a:extLst>
                </a:gridCol>
              </a:tblGrid>
              <a:tr h="323121">
                <a:tc>
                  <a:txBody>
                    <a:bodyPr/>
                    <a:lstStyle/>
                    <a:p>
                      <a:pPr algn="ctr"/>
                      <a:r>
                        <a:rPr lang="sv-SE" sz="1050" b="1" kern="1200" dirty="0">
                          <a:solidFill>
                            <a:schemeClr val="tx1"/>
                          </a:solidFill>
                          <a:effectLst/>
                          <a:latin typeface="+mn-lt"/>
                          <a:ea typeface="微软雅黑" panose="020B0503020204020204" pitchFamily="34" charset="-122"/>
                          <a:cs typeface="+mn-cs"/>
                        </a:rPr>
                        <a:t>Tdoc</a:t>
                      </a:r>
                      <a:endParaRPr lang="sv-SE" sz="105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050" b="1" kern="1200" dirty="0" err="1">
                          <a:solidFill>
                            <a:schemeClr val="tx1"/>
                          </a:solidFill>
                          <a:effectLst/>
                          <a:latin typeface="+mn-lt"/>
                          <a:ea typeface="微软雅黑" panose="020B0503020204020204" pitchFamily="34" charset="-122"/>
                          <a:cs typeface="+mn-cs"/>
                        </a:rPr>
                        <a:t>Title</a:t>
                      </a:r>
                      <a:endParaRPr lang="sv-SE" sz="105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05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050" b="1" kern="1200" dirty="0">
                          <a:solidFill>
                            <a:schemeClr val="tx1"/>
                          </a:solidFill>
                          <a:effectLst/>
                          <a:latin typeface="+mn-lt"/>
                          <a:ea typeface="微软雅黑" panose="020B0503020204020204" pitchFamily="34" charset="-122"/>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050" b="1" kern="1200" dirty="0" smtClean="0">
                          <a:solidFill>
                            <a:schemeClr val="tx1"/>
                          </a:solidFill>
                          <a:effectLst/>
                          <a:latin typeface="+mn-lt"/>
                          <a:ea typeface="微软雅黑" panose="020B0503020204020204" pitchFamily="34" charset="-122"/>
                          <a:cs typeface="+mn-cs"/>
                        </a:rPr>
                        <a:t>Reply In</a:t>
                      </a:r>
                      <a:endParaRPr lang="sv-SE" sz="105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174454">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S5-216013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LS cc SA5 on Prioritized Vehicle to Cloud Technical Solutions</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Automotive Edge Computing Consortium (AECC)</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replied to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S5-216412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9810">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S5-216014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LS on Guidelines on Port Allocation for New 3GPP Interfaces</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C4-214848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postponed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411">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S5-216015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LS on slicing management aspects in relation to SEAL</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S6-210709</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postponed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79044">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S5-216016</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LS on the mapping between service types and slice at application</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R3-212904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replied to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S5-216414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S5-216017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Reply LS on Inclusive language for ANR</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R2-2108869</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replied to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S5-216197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S5-216018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Reply LS on Inclusive Language for ANR</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R3-214289</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S5-216019</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Reply LS on QoE configuration and reporting related issues</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R3-214471</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replied to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S5-216415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8322">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S5-216020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LS on RAN3 agreements for NR QoE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R3-214477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postponed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S5-216021</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LS on the Beam measurement reports for the MDT measurements</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R3-214519</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replied to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S5-216628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S5-216022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LS on Network slice information from OAM</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S2-2106634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replied to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S5-216416</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S5-216023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LS on TS 28.404/TS 28.405 Clarification</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S4-211234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postponed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S5-216024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LS Reply on QoE report handling at QoE pause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S4-211290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replied to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S5-216417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S5-216025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Reply LS on Inclusive language review</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SP-211140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S5-216026</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ccSA5 on updating the readme.md file in 3GPP Forge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C4-215475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replied to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S5-216413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S5-216027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LSccSA5 on updating the readme.md file in 3GPP Forge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C3-215408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S5-216028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reply on UPF reporting for redundant transmission on transport layer</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S2-2107862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S5-216029</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on UPF reporting for redundant transmission on transport layer</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C4-215505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S5-216030</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on PSCELL ID availability in SGW CDR</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ETSI TC LI</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7886753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Rapporteur calls (draft plan </a:t>
            </a:r>
            <a:r>
              <a:rPr lang="en-US" altLang="zh-CN" sz="3600" smtClean="0"/>
              <a:t>after SA5#140e</a:t>
            </a:r>
            <a:r>
              <a:rPr lang="en-US" altLang="zh-CN" sz="3600" dirty="0" smtClean="0"/>
              <a:t>)</a:t>
            </a:r>
            <a:endParaRPr lang="zh-CN" altLang="en-US" sz="3600" dirty="0"/>
          </a:p>
        </p:txBody>
      </p:sp>
      <p:graphicFrame>
        <p:nvGraphicFramePr>
          <p:cNvPr id="4" name="表格 3"/>
          <p:cNvGraphicFramePr>
            <a:graphicFrameLocks noGrp="1"/>
          </p:cNvGraphicFramePr>
          <p:nvPr>
            <p:extLst>
              <p:ext uri="{D42A27DB-BD31-4B8C-83A1-F6EECF244321}">
                <p14:modId xmlns:p14="http://schemas.microsoft.com/office/powerpoint/2010/main" val="1516015556"/>
              </p:ext>
            </p:extLst>
          </p:nvPr>
        </p:nvGraphicFramePr>
        <p:xfrm>
          <a:off x="1592160" y="1820098"/>
          <a:ext cx="8258422" cy="2987040"/>
        </p:xfrm>
        <a:graphic>
          <a:graphicData uri="http://schemas.openxmlformats.org/drawingml/2006/table">
            <a:tbl>
              <a:tblPr firstRow="1" firstCol="1" bandRow="1">
                <a:tableStyleId>{5C22544A-7EE6-4342-B048-85BDC9FD1C3A}</a:tableStyleId>
              </a:tblPr>
              <a:tblGrid>
                <a:gridCol w="1272915"/>
                <a:gridCol w="2312979"/>
                <a:gridCol w="4672528"/>
              </a:tblGrid>
              <a:tr h="0">
                <a:tc>
                  <a:txBody>
                    <a:bodyPr/>
                    <a:lstStyle/>
                    <a:p>
                      <a:pPr hangingPunct="0">
                        <a:spcAft>
                          <a:spcPts val="900"/>
                        </a:spcAft>
                      </a:pPr>
                      <a:r>
                        <a:rPr lang="zh-CN" sz="1600" dirty="0">
                          <a:effectLst/>
                        </a:rPr>
                        <a:t>Rapporteur calls</a:t>
                      </a:r>
                      <a:endParaRPr lang="zh-CN" sz="1800" dirty="0">
                        <a:effectLst/>
                        <a:latin typeface="Nokia Pure Text Light"/>
                        <a:ea typeface="宋体" panose="02010600030101010101" pitchFamily="2" charset="-122"/>
                      </a:endParaRPr>
                    </a:p>
                  </a:txBody>
                  <a:tcPr marL="68580" marR="68580" marT="0" marB="0"/>
                </a:tc>
                <a:tc>
                  <a:txBody>
                    <a:bodyPr/>
                    <a:lstStyle/>
                    <a:p>
                      <a:pPr hangingPunct="0">
                        <a:spcAft>
                          <a:spcPts val="900"/>
                        </a:spcAft>
                      </a:pPr>
                      <a:r>
                        <a:rPr lang="zh-CN" sz="1600">
                          <a:effectLst/>
                        </a:rPr>
                        <a:t>Date Time</a:t>
                      </a:r>
                      <a:endParaRPr lang="zh-CN" sz="1800">
                        <a:effectLst/>
                        <a:latin typeface="Nokia Pure Text Light"/>
                        <a:ea typeface="宋体" panose="02010600030101010101" pitchFamily="2" charset="-122"/>
                      </a:endParaRPr>
                    </a:p>
                  </a:txBody>
                  <a:tcPr marL="68580" marR="68580" marT="0" marB="0"/>
                </a:tc>
                <a:tc>
                  <a:txBody>
                    <a:bodyPr/>
                    <a:lstStyle/>
                    <a:p>
                      <a:pPr indent="57150" hangingPunct="0">
                        <a:spcAft>
                          <a:spcPts val="900"/>
                        </a:spcAft>
                      </a:pPr>
                      <a:r>
                        <a:rPr lang="zh-CN" sz="1600">
                          <a:effectLst/>
                        </a:rPr>
                        <a:t>Potential Topics</a:t>
                      </a:r>
                      <a:endParaRPr lang="zh-CN" sz="1800">
                        <a:effectLst/>
                        <a:latin typeface="Nokia Pure Text Light"/>
                        <a:ea typeface="宋体" panose="02010600030101010101" pitchFamily="2" charset="-122"/>
                      </a:endParaRPr>
                    </a:p>
                  </a:txBody>
                  <a:tcPr marL="68580" marR="68580" marT="0" marB="0"/>
                </a:tc>
              </a:tr>
              <a:tr h="0">
                <a:tc>
                  <a:txBody>
                    <a:bodyPr/>
                    <a:lstStyle/>
                    <a:p>
                      <a:pPr hangingPunct="0">
                        <a:spcAft>
                          <a:spcPts val="900"/>
                        </a:spcAft>
                      </a:pPr>
                      <a:r>
                        <a:rPr lang="en-GB" sz="1600" dirty="0">
                          <a:effectLst/>
                        </a:rPr>
                        <a:t>#</a:t>
                      </a:r>
                      <a:r>
                        <a:rPr lang="en-GB" sz="1600" dirty="0" smtClean="0">
                          <a:effectLst/>
                        </a:rPr>
                        <a:t>140e.1</a:t>
                      </a:r>
                      <a:endParaRPr lang="zh-CN" sz="1800" dirty="0">
                        <a:effectLst/>
                        <a:latin typeface="Nokia Pure Text Light"/>
                        <a:ea typeface="宋体" panose="02010600030101010101" pitchFamily="2" charset="-122"/>
                      </a:endParaRPr>
                    </a:p>
                  </a:txBody>
                  <a:tcPr marL="68580" marR="68580" marT="0" marB="0"/>
                </a:tc>
                <a:tc>
                  <a:txBody>
                    <a:bodyPr/>
                    <a:lstStyle/>
                    <a:p>
                      <a:pPr hangingPunct="0">
                        <a:spcAft>
                          <a:spcPts val="900"/>
                        </a:spcAft>
                      </a:pPr>
                      <a:r>
                        <a:rPr lang="en-GB" sz="1600">
                          <a:effectLst/>
                        </a:rPr>
                        <a:t>Dec.9</a:t>
                      </a:r>
                      <a:r>
                        <a:rPr lang="en-GB" sz="1600" baseline="30000">
                          <a:effectLst/>
                        </a:rPr>
                        <a:t>th</a:t>
                      </a:r>
                      <a:r>
                        <a:rPr lang="en-GB" sz="1600">
                          <a:effectLst/>
                        </a:rPr>
                        <a:t> 14:00 CET~16:00 CET </a:t>
                      </a:r>
                      <a:endParaRPr lang="zh-CN" sz="1800">
                        <a:effectLst/>
                        <a:latin typeface="Nokia Pure Text Light"/>
                        <a:ea typeface="宋体" panose="02010600030101010101" pitchFamily="2" charset="-122"/>
                      </a:endParaRPr>
                    </a:p>
                  </a:txBody>
                  <a:tcPr marL="68580" marR="68580" marT="0" marB="0"/>
                </a:tc>
                <a:tc>
                  <a:txBody>
                    <a:bodyPr/>
                    <a:lstStyle/>
                    <a:p>
                      <a:pPr marL="228600" lvl="0" indent="-228600" algn="l" defTabSz="1219170" rtl="0" eaLnBrk="1" latinLnBrk="0" hangingPunct="0">
                        <a:spcAft>
                          <a:spcPts val="0"/>
                        </a:spcAft>
                        <a:buFont typeface="+mj-lt"/>
                        <a:buAutoNum type="arabicPeriod"/>
                      </a:pPr>
                      <a:r>
                        <a:rPr lang="en-US" sz="1200" kern="1200" dirty="0">
                          <a:solidFill>
                            <a:srgbClr val="0000FF"/>
                          </a:solidFill>
                          <a:effectLst/>
                          <a:latin typeface="+mn-lt"/>
                          <a:ea typeface="Arial" panose="020B0604020202020204" pitchFamily="34" charset="0"/>
                          <a:cs typeface="+mn-cs"/>
                        </a:rPr>
                        <a:t>Generic </a:t>
                      </a:r>
                      <a:r>
                        <a:rPr lang="en-US" sz="1200" kern="1200" dirty="0" err="1">
                          <a:solidFill>
                            <a:srgbClr val="0000FF"/>
                          </a:solidFill>
                          <a:effectLst/>
                          <a:latin typeface="+mn-lt"/>
                          <a:ea typeface="Arial" panose="020B0604020202020204" pitchFamily="34" charset="0"/>
                          <a:cs typeface="+mn-cs"/>
                        </a:rPr>
                        <a:t>asynch</a:t>
                      </a:r>
                      <a:r>
                        <a:rPr lang="en-US" sz="1200" kern="1200" dirty="0">
                          <a:solidFill>
                            <a:srgbClr val="0000FF"/>
                          </a:solidFill>
                          <a:effectLst/>
                          <a:latin typeface="+mn-lt"/>
                          <a:ea typeface="Arial" panose="020B0604020202020204" pitchFamily="34" charset="0"/>
                          <a:cs typeface="+mn-cs"/>
                        </a:rPr>
                        <a:t> mechanism (SA5-216252rev1_BL) (Robert)</a:t>
                      </a:r>
                      <a:endParaRPr lang="zh-CN" sz="1200" kern="1200" dirty="0">
                        <a:solidFill>
                          <a:srgbClr val="0000FF"/>
                        </a:solidFill>
                        <a:effectLst/>
                        <a:latin typeface="+mn-lt"/>
                        <a:ea typeface="Arial" panose="020B0604020202020204" pitchFamily="34" charset="0"/>
                        <a:cs typeface="+mn-cs"/>
                      </a:endParaRPr>
                    </a:p>
                    <a:p>
                      <a:pPr marL="228600" lvl="0" indent="-228600" algn="l" defTabSz="1219170" rtl="0" eaLnBrk="1" latinLnBrk="0" hangingPunct="0">
                        <a:spcAft>
                          <a:spcPts val="0"/>
                        </a:spcAft>
                        <a:buFont typeface="+mj-lt"/>
                        <a:buAutoNum type="arabicPeriod"/>
                      </a:pPr>
                      <a:r>
                        <a:rPr lang="en-US" sz="1200" kern="1200" dirty="0">
                          <a:solidFill>
                            <a:srgbClr val="0000FF"/>
                          </a:solidFill>
                          <a:effectLst/>
                          <a:latin typeface="+mn-lt"/>
                          <a:ea typeface="Arial" panose="020B0604020202020204" pitchFamily="34" charset="0"/>
                          <a:cs typeface="+mn-cs"/>
                        </a:rPr>
                        <a:t>NSA_SBMA (6164/6165/6392/6580/6581/6618/6619) (Xu </a:t>
                      </a:r>
                      <a:r>
                        <a:rPr lang="en-US" sz="1200" kern="1200" dirty="0" err="1">
                          <a:solidFill>
                            <a:srgbClr val="0000FF"/>
                          </a:solidFill>
                          <a:effectLst/>
                          <a:latin typeface="+mn-lt"/>
                          <a:ea typeface="Arial" panose="020B0604020202020204" pitchFamily="34" charset="0"/>
                          <a:cs typeface="+mn-cs"/>
                        </a:rPr>
                        <a:t>Ruiyue</a:t>
                      </a:r>
                      <a:r>
                        <a:rPr lang="en-US" sz="1200" kern="1200" dirty="0">
                          <a:solidFill>
                            <a:srgbClr val="0000FF"/>
                          </a:solidFill>
                          <a:effectLst/>
                          <a:latin typeface="+mn-lt"/>
                          <a:ea typeface="Arial" panose="020B0604020202020204" pitchFamily="34" charset="0"/>
                          <a:cs typeface="+mn-cs"/>
                        </a:rPr>
                        <a:t>, Olaf)</a:t>
                      </a:r>
                      <a:endParaRPr lang="zh-CN" sz="1200" kern="1200" dirty="0">
                        <a:solidFill>
                          <a:srgbClr val="0000FF"/>
                        </a:solidFill>
                        <a:effectLst/>
                        <a:latin typeface="+mn-lt"/>
                        <a:ea typeface="Arial" panose="020B0604020202020204" pitchFamily="34" charset="0"/>
                        <a:cs typeface="+mn-cs"/>
                      </a:endParaRPr>
                    </a:p>
                    <a:p>
                      <a:pPr marL="228600" lvl="0" indent="-228600" algn="l" defTabSz="1219170" rtl="0" eaLnBrk="1" latinLnBrk="0" hangingPunct="0">
                        <a:spcAft>
                          <a:spcPts val="0"/>
                        </a:spcAft>
                        <a:buFont typeface="+mj-lt"/>
                        <a:buAutoNum type="arabicPeriod"/>
                      </a:pPr>
                      <a:r>
                        <a:rPr lang="en-US" sz="1200" kern="1200" dirty="0">
                          <a:solidFill>
                            <a:srgbClr val="0000FF"/>
                          </a:solidFill>
                          <a:effectLst/>
                          <a:latin typeface="+mn-lt"/>
                          <a:ea typeface="Arial" panose="020B0604020202020204" pitchFamily="34" charset="0"/>
                          <a:cs typeface="+mn-cs"/>
                        </a:rPr>
                        <a:t>MADCOL (Olaf)</a:t>
                      </a:r>
                      <a:endParaRPr lang="zh-CN" sz="1200" kern="1200" dirty="0">
                        <a:solidFill>
                          <a:srgbClr val="0000FF"/>
                        </a:solidFill>
                        <a:effectLst/>
                        <a:latin typeface="+mn-lt"/>
                        <a:ea typeface="Arial" panose="020B0604020202020204" pitchFamily="34" charset="0"/>
                        <a:cs typeface="+mn-cs"/>
                      </a:endParaRPr>
                    </a:p>
                    <a:p>
                      <a:pPr marL="228600" lvl="0" indent="-228600" algn="l" defTabSz="1219170" rtl="0" eaLnBrk="1" latinLnBrk="0" hangingPunct="0">
                        <a:spcAft>
                          <a:spcPts val="0"/>
                        </a:spcAft>
                        <a:buFont typeface="+mj-lt"/>
                        <a:buAutoNum type="arabicPeriod"/>
                      </a:pPr>
                      <a:r>
                        <a:rPr lang="en-US" sz="1200" kern="1200" dirty="0">
                          <a:solidFill>
                            <a:srgbClr val="0000FF"/>
                          </a:solidFill>
                          <a:effectLst/>
                          <a:latin typeface="+mn-lt"/>
                          <a:ea typeface="Arial" panose="020B0604020202020204" pitchFamily="34" charset="0"/>
                          <a:cs typeface="+mn-cs"/>
                        </a:rPr>
                        <a:t>digital twin study item proposal(S5-216262/S5-216263) (</a:t>
                      </a:r>
                      <a:r>
                        <a:rPr lang="en-US" sz="1200" kern="1200" dirty="0" err="1">
                          <a:solidFill>
                            <a:srgbClr val="0000FF"/>
                          </a:solidFill>
                          <a:effectLst/>
                          <a:latin typeface="+mn-lt"/>
                          <a:ea typeface="Arial" panose="020B0604020202020204" pitchFamily="34" charset="0"/>
                          <a:cs typeface="+mn-cs"/>
                        </a:rPr>
                        <a:t>Xiaowen</a:t>
                      </a:r>
                      <a:r>
                        <a:rPr lang="en-US" sz="1200" kern="1200" dirty="0">
                          <a:solidFill>
                            <a:srgbClr val="0000FF"/>
                          </a:solidFill>
                          <a:effectLst/>
                          <a:latin typeface="+mn-lt"/>
                          <a:ea typeface="Arial" panose="020B0604020202020204" pitchFamily="34" charset="0"/>
                          <a:cs typeface="+mn-cs"/>
                        </a:rPr>
                        <a:t> Sun)</a:t>
                      </a:r>
                      <a:endParaRPr lang="zh-CN" sz="1200" kern="1200" dirty="0">
                        <a:solidFill>
                          <a:srgbClr val="0000FF"/>
                        </a:solidFill>
                        <a:effectLst/>
                        <a:latin typeface="+mn-lt"/>
                        <a:ea typeface="Arial" panose="020B0604020202020204" pitchFamily="34" charset="0"/>
                        <a:cs typeface="+mn-cs"/>
                      </a:endParaRPr>
                    </a:p>
                  </a:txBody>
                  <a:tcPr marL="68580" marR="68580" marT="0" marB="0"/>
                </a:tc>
              </a:tr>
              <a:tr h="0">
                <a:tc>
                  <a:txBody>
                    <a:bodyPr/>
                    <a:lstStyle/>
                    <a:p>
                      <a:pPr hangingPunct="0">
                        <a:spcAft>
                          <a:spcPts val="900"/>
                        </a:spcAft>
                      </a:pPr>
                      <a:r>
                        <a:rPr lang="en-GB" sz="1600" dirty="0">
                          <a:effectLst/>
                        </a:rPr>
                        <a:t>#</a:t>
                      </a:r>
                      <a:r>
                        <a:rPr lang="en-GB" sz="1600" dirty="0" smtClean="0">
                          <a:effectLst/>
                        </a:rPr>
                        <a:t>140e.2</a:t>
                      </a:r>
                      <a:endParaRPr lang="zh-CN" sz="1800" dirty="0">
                        <a:effectLst/>
                        <a:latin typeface="Nokia Pure Text Light"/>
                        <a:ea typeface="宋体" panose="02010600030101010101" pitchFamily="2" charset="-122"/>
                      </a:endParaRPr>
                    </a:p>
                  </a:txBody>
                  <a:tcPr marL="68580" marR="68580" marT="0" marB="0"/>
                </a:tc>
                <a:tc>
                  <a:txBody>
                    <a:bodyPr/>
                    <a:lstStyle/>
                    <a:p>
                      <a:pPr hangingPunct="0">
                        <a:spcAft>
                          <a:spcPts val="900"/>
                        </a:spcAft>
                      </a:pPr>
                      <a:r>
                        <a:rPr lang="en-GB" sz="1600">
                          <a:effectLst/>
                        </a:rPr>
                        <a:t>Dec.16</a:t>
                      </a:r>
                      <a:r>
                        <a:rPr lang="en-GB" sz="1600" baseline="30000">
                          <a:effectLst/>
                        </a:rPr>
                        <a:t>th</a:t>
                      </a:r>
                      <a:r>
                        <a:rPr lang="en-GB" sz="1600">
                          <a:effectLst/>
                        </a:rPr>
                        <a:t> 14:00 CET~16:00 CET </a:t>
                      </a:r>
                      <a:endParaRPr lang="zh-CN" sz="1800">
                        <a:effectLst/>
                        <a:latin typeface="Nokia Pure Text Light"/>
                        <a:ea typeface="宋体" panose="02010600030101010101" pitchFamily="2" charset="-122"/>
                      </a:endParaRPr>
                    </a:p>
                  </a:txBody>
                  <a:tcPr marL="68580" marR="68580" marT="0" marB="0"/>
                </a:tc>
                <a:tc>
                  <a:txBody>
                    <a:bodyPr/>
                    <a:lstStyle/>
                    <a:p>
                      <a:pPr marL="228600" lvl="0" indent="-228600" algn="l" defTabSz="1219170" rtl="0" eaLnBrk="1" latinLnBrk="0" hangingPunct="0">
                        <a:spcAft>
                          <a:spcPts val="0"/>
                        </a:spcAft>
                        <a:buFont typeface="+mj-lt"/>
                        <a:buAutoNum type="arabicPeriod"/>
                      </a:pPr>
                      <a:r>
                        <a:rPr lang="en-US" sz="1200" kern="1200" dirty="0" err="1">
                          <a:solidFill>
                            <a:srgbClr val="0000FF"/>
                          </a:solidFill>
                          <a:effectLst/>
                          <a:latin typeface="+mn-lt"/>
                          <a:ea typeface="Arial" panose="020B0604020202020204" pitchFamily="34" charset="0"/>
                          <a:cs typeface="+mn-cs"/>
                        </a:rPr>
                        <a:t>eCOSLA</a:t>
                      </a:r>
                      <a:r>
                        <a:rPr lang="en-US" sz="1200" kern="1200" dirty="0">
                          <a:solidFill>
                            <a:srgbClr val="0000FF"/>
                          </a:solidFill>
                          <a:effectLst/>
                          <a:latin typeface="+mn-lt"/>
                          <a:ea typeface="Arial" panose="020B0604020202020204" pitchFamily="34" charset="0"/>
                          <a:cs typeface="+mn-cs"/>
                        </a:rPr>
                        <a:t> (6406) (Ishan, Jan)</a:t>
                      </a:r>
                      <a:endParaRPr lang="zh-CN" sz="1200" kern="1200" dirty="0">
                        <a:solidFill>
                          <a:srgbClr val="0000FF"/>
                        </a:solidFill>
                        <a:effectLst/>
                        <a:latin typeface="+mn-lt"/>
                        <a:ea typeface="Arial" panose="020B0604020202020204" pitchFamily="34" charset="0"/>
                        <a:cs typeface="+mn-cs"/>
                      </a:endParaRPr>
                    </a:p>
                    <a:p>
                      <a:pPr marL="228600" lvl="0" indent="-228600" algn="l" defTabSz="1219170" rtl="0" eaLnBrk="1" latinLnBrk="0" hangingPunct="0">
                        <a:spcAft>
                          <a:spcPts val="0"/>
                        </a:spcAft>
                        <a:buFont typeface="+mj-lt"/>
                        <a:buAutoNum type="arabicPeriod"/>
                      </a:pPr>
                      <a:r>
                        <a:rPr lang="en-US" sz="1200" kern="1200" dirty="0">
                          <a:solidFill>
                            <a:srgbClr val="0000FF"/>
                          </a:solidFill>
                          <a:effectLst/>
                          <a:latin typeface="+mn-lt"/>
                          <a:ea typeface="Arial" panose="020B0604020202020204" pitchFamily="34" charset="0"/>
                          <a:cs typeface="+mn-cs"/>
                        </a:rPr>
                        <a:t>MSAC (Ping Jing)</a:t>
                      </a:r>
                      <a:endParaRPr lang="zh-CN" sz="1200" kern="1200" dirty="0">
                        <a:solidFill>
                          <a:srgbClr val="0000FF"/>
                        </a:solidFill>
                        <a:effectLst/>
                        <a:latin typeface="+mn-lt"/>
                        <a:ea typeface="Arial" panose="020B0604020202020204" pitchFamily="34" charset="0"/>
                        <a:cs typeface="+mn-cs"/>
                      </a:endParaRPr>
                    </a:p>
                    <a:p>
                      <a:pPr marL="228600" lvl="0" indent="-228600" algn="l" defTabSz="1219170" rtl="0" eaLnBrk="1" latinLnBrk="0" hangingPunct="0">
                        <a:spcAft>
                          <a:spcPts val="0"/>
                        </a:spcAft>
                        <a:buFont typeface="+mj-lt"/>
                        <a:buAutoNum type="arabicPeriod"/>
                      </a:pPr>
                      <a:r>
                        <a:rPr lang="en-US" sz="1200" kern="1200" dirty="0">
                          <a:solidFill>
                            <a:srgbClr val="0000FF"/>
                          </a:solidFill>
                          <a:effectLst/>
                          <a:latin typeface="+mn-lt"/>
                          <a:ea typeface="Arial" panose="020B0604020202020204" pitchFamily="34" charset="0"/>
                          <a:cs typeface="+mn-cs"/>
                        </a:rPr>
                        <a:t>Conflict management study proposal (6306) (Ishan)</a:t>
                      </a:r>
                      <a:endParaRPr lang="zh-CN" sz="1200" kern="1200" dirty="0">
                        <a:solidFill>
                          <a:srgbClr val="0000FF"/>
                        </a:solidFill>
                        <a:effectLst/>
                        <a:latin typeface="+mn-lt"/>
                        <a:ea typeface="Arial" panose="020B0604020202020204" pitchFamily="34" charset="0"/>
                        <a:cs typeface="+mn-cs"/>
                      </a:endParaRPr>
                    </a:p>
                    <a:p>
                      <a:pPr marL="228600" lvl="0" indent="-228600" algn="l" defTabSz="1219170" rtl="0" eaLnBrk="1" latinLnBrk="0" hangingPunct="0">
                        <a:spcAft>
                          <a:spcPts val="0"/>
                        </a:spcAft>
                        <a:buFont typeface="+mj-lt"/>
                        <a:buAutoNum type="arabicPeriod"/>
                      </a:pPr>
                      <a:r>
                        <a:rPr lang="en-US" sz="1200" kern="1200" dirty="0">
                          <a:solidFill>
                            <a:srgbClr val="0000FF"/>
                          </a:solidFill>
                          <a:effectLst/>
                          <a:latin typeface="+mn-lt"/>
                          <a:ea typeface="Arial" panose="020B0604020202020204" pitchFamily="34" charset="0"/>
                          <a:cs typeface="+mn-cs"/>
                        </a:rPr>
                        <a:t>All Rel-17 Rapporteurs check Rel-17 WI work progress</a:t>
                      </a:r>
                      <a:endParaRPr lang="zh-CN" sz="1200" kern="1200" dirty="0">
                        <a:solidFill>
                          <a:srgbClr val="0000FF"/>
                        </a:solidFill>
                        <a:effectLst/>
                        <a:latin typeface="+mn-lt"/>
                        <a:ea typeface="Arial" panose="020B0604020202020204" pitchFamily="34" charset="0"/>
                        <a:cs typeface="+mn-cs"/>
                      </a:endParaRPr>
                    </a:p>
                    <a:p>
                      <a:pPr marL="228600" lvl="0" indent="-228600" algn="l" defTabSz="1219170" rtl="0" eaLnBrk="1" latinLnBrk="0" hangingPunct="0">
                        <a:spcAft>
                          <a:spcPts val="0"/>
                        </a:spcAft>
                        <a:buFont typeface="+mj-lt"/>
                        <a:buAutoNum type="arabicPeriod"/>
                      </a:pPr>
                      <a:r>
                        <a:rPr lang="en-US" sz="1200" kern="1200" dirty="0">
                          <a:solidFill>
                            <a:srgbClr val="0000FF"/>
                          </a:solidFill>
                          <a:effectLst/>
                          <a:latin typeface="+mn-lt"/>
                          <a:ea typeface="Arial" panose="020B0604020202020204" pitchFamily="34" charset="0"/>
                          <a:cs typeface="+mn-cs"/>
                        </a:rPr>
                        <a:t>5G spec structure(6240)</a:t>
                      </a:r>
                      <a:endParaRPr lang="zh-CN" sz="1200" kern="1200" dirty="0">
                        <a:solidFill>
                          <a:srgbClr val="0000FF"/>
                        </a:solidFill>
                        <a:effectLst/>
                        <a:latin typeface="+mn-lt"/>
                        <a:ea typeface="Arial" panose="020B0604020202020204" pitchFamily="34" charset="0"/>
                        <a:cs typeface="+mn-cs"/>
                      </a:endParaRPr>
                    </a:p>
                  </a:txBody>
                  <a:tcPr marL="68580" marR="68580" marT="0" marB="0"/>
                </a:tc>
              </a:tr>
              <a:tr h="376541">
                <a:tc>
                  <a:txBody>
                    <a:bodyPr/>
                    <a:lstStyle/>
                    <a:p>
                      <a:pPr hangingPunct="0">
                        <a:spcAft>
                          <a:spcPts val="900"/>
                        </a:spcAft>
                      </a:pPr>
                      <a:r>
                        <a:rPr lang="en-GB" sz="1600" dirty="0">
                          <a:effectLst/>
                        </a:rPr>
                        <a:t>#</a:t>
                      </a:r>
                      <a:r>
                        <a:rPr lang="en-GB" sz="1600" dirty="0" smtClean="0">
                          <a:effectLst/>
                        </a:rPr>
                        <a:t>140e.3</a:t>
                      </a:r>
                      <a:endParaRPr lang="zh-CN" sz="1800" dirty="0">
                        <a:effectLst/>
                        <a:latin typeface="Nokia Pure Text Light"/>
                        <a:ea typeface="宋体" panose="02010600030101010101" pitchFamily="2" charset="-122"/>
                      </a:endParaRPr>
                    </a:p>
                  </a:txBody>
                  <a:tcPr marL="68580" marR="68580" marT="0" marB="0"/>
                </a:tc>
                <a:tc>
                  <a:txBody>
                    <a:bodyPr/>
                    <a:lstStyle/>
                    <a:p>
                      <a:pPr hangingPunct="0">
                        <a:spcAft>
                          <a:spcPts val="900"/>
                        </a:spcAft>
                      </a:pPr>
                      <a:r>
                        <a:rPr lang="en-GB" sz="1600">
                          <a:effectLst/>
                        </a:rPr>
                        <a:t>Jan.13</a:t>
                      </a:r>
                      <a:r>
                        <a:rPr lang="en-GB" sz="1600" baseline="30000">
                          <a:effectLst/>
                        </a:rPr>
                        <a:t>th</a:t>
                      </a:r>
                      <a:r>
                        <a:rPr lang="en-GB" sz="1600">
                          <a:effectLst/>
                        </a:rPr>
                        <a:t> 14:00 CET~16:00 CET</a:t>
                      </a:r>
                      <a:endParaRPr lang="zh-CN" sz="1800">
                        <a:effectLst/>
                        <a:latin typeface="Nokia Pure Text Light"/>
                        <a:ea typeface="宋体" panose="02010600030101010101" pitchFamily="2" charset="-122"/>
                      </a:endParaRPr>
                    </a:p>
                  </a:txBody>
                  <a:tcPr marL="68580" marR="68580" marT="0" marB="0"/>
                </a:tc>
                <a:tc>
                  <a:txBody>
                    <a:bodyPr/>
                    <a:lstStyle/>
                    <a:p>
                      <a:pPr marL="0" lvl="0" indent="0" algn="l" defTabSz="1219170" rtl="0" eaLnBrk="1" latinLnBrk="0" hangingPunct="0">
                        <a:spcAft>
                          <a:spcPts val="0"/>
                        </a:spcAft>
                        <a:buFont typeface="+mj-lt"/>
                        <a:buNone/>
                      </a:pPr>
                      <a:r>
                        <a:rPr lang="zh-CN" sz="1200" kern="1200" dirty="0">
                          <a:solidFill>
                            <a:srgbClr val="0000FF"/>
                          </a:solidFill>
                          <a:effectLst/>
                          <a:latin typeface="+mn-lt"/>
                          <a:ea typeface="Arial" panose="020B0604020202020204" pitchFamily="34" charset="0"/>
                          <a:cs typeface="+mn-cs"/>
                        </a:rPr>
                        <a:t>Open for topics</a:t>
                      </a:r>
                    </a:p>
                  </a:txBody>
                  <a:tcPr marL="68580" marR="68580" marT="0" marB="0"/>
                </a:tc>
              </a:tr>
            </a:tbl>
          </a:graphicData>
        </a:graphic>
      </p:graphicFrame>
      <p:sp>
        <p:nvSpPr>
          <p:cNvPr id="3" name="文本框 2"/>
          <p:cNvSpPr txBox="1"/>
          <p:nvPr/>
        </p:nvSpPr>
        <p:spPr>
          <a:xfrm>
            <a:off x="1129145" y="5070764"/>
            <a:ext cx="10637553" cy="492443"/>
          </a:xfrm>
          <a:prstGeom prst="rect">
            <a:avLst/>
          </a:prstGeom>
          <a:noFill/>
        </p:spPr>
        <p:txBody>
          <a:bodyPr wrap="square" rtlCol="0">
            <a:spAutoFit/>
          </a:bodyPr>
          <a:lstStyle/>
          <a:p>
            <a:r>
              <a:rPr lang="en-US" altLang="zh-CN"/>
              <a:t>Latest update on the rapporteur call agenda in : </a:t>
            </a:r>
            <a:r>
              <a:rPr lang="en-US" altLang="zh-CN">
                <a:hlinkClick r:id="rId2"/>
              </a:rPr>
              <a:t>https://</a:t>
            </a:r>
            <a:r>
              <a:rPr lang="en-US" altLang="zh-CN" smtClean="0">
                <a:hlinkClick r:id="rId2"/>
              </a:rPr>
              <a:t>www.3gpp.org/ftp/Email_Discussions/SA5/OAM%20rapporteur%20calls/Rapporteur%20call%20%23140e</a:t>
            </a:r>
            <a:r>
              <a:rPr lang="en-US" altLang="zh-CN" smtClean="0"/>
              <a:t> </a:t>
            </a:r>
            <a:endParaRPr lang="zh-CN" altLang="en-US"/>
          </a:p>
        </p:txBody>
      </p:sp>
    </p:spTree>
    <p:extLst>
      <p:ext uri="{BB962C8B-B14F-4D97-AF65-F5344CB8AC3E}">
        <p14:creationId xmlns:p14="http://schemas.microsoft.com/office/powerpoint/2010/main" val="20090328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SA#94-e</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270849589"/>
              </p:ext>
            </p:extLst>
          </p:nvPr>
        </p:nvGraphicFramePr>
        <p:xfrm>
          <a:off x="269458" y="1259142"/>
          <a:ext cx="11776295" cy="1867083"/>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6101020">
                  <a:extLst>
                    <a:ext uri="{9D8B030D-6E8A-4147-A177-3AD203B41FA5}">
                      <a16:colId xmlns:a16="http://schemas.microsoft.com/office/drawing/2014/main" xmlns="" val="2618836924"/>
                    </a:ext>
                  </a:extLst>
                </a:gridCol>
                <a:gridCol w="1560475"/>
                <a:gridCol w="2932386">
                  <a:extLst>
                    <a:ext uri="{9D8B030D-6E8A-4147-A177-3AD203B41FA5}">
                      <a16:colId xmlns:a16="http://schemas.microsoft.com/office/drawing/2014/main" xmlns="" val="3016348962"/>
                    </a:ext>
                  </a:extLst>
                </a:gridCol>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294844">
                <a:tc>
                  <a:txBody>
                    <a:bodyPr/>
                    <a:lstStyle/>
                    <a:p>
                      <a:pPr>
                        <a:spcAft>
                          <a:spcPts val="0"/>
                        </a:spcAft>
                      </a:pPr>
                      <a:r>
                        <a:rPr lang="en-US" sz="1200" kern="1200" dirty="0" smtClean="0">
                          <a:solidFill>
                            <a:schemeClr val="tx1"/>
                          </a:solidFill>
                          <a:effectLst/>
                          <a:latin typeface="+mn-lt"/>
                          <a:ea typeface="MS Mincho"/>
                          <a:cs typeface="Calibri" panose="020F0502020204030204" pitchFamily="34" charset="0"/>
                        </a:rPr>
                        <a:t>S5-216607</a:t>
                      </a:r>
                      <a:endParaRPr lang="en-US" sz="1200" kern="1200" dirty="0">
                        <a:solidFill>
                          <a:schemeClr val="tx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smtClean="0">
                          <a:solidFill>
                            <a:schemeClr val="tx1"/>
                          </a:solidFill>
                          <a:effectLst/>
                          <a:latin typeface="+mn-lt"/>
                          <a:ea typeface="MS Mincho"/>
                          <a:cs typeface="MS Mincho"/>
                        </a:rPr>
                        <a:t>TR 28.811 Study on network slice management enhancement</a:t>
                      </a:r>
                      <a:endParaRPr lang="en-US" sz="1200" dirty="0">
                        <a:solidFill>
                          <a:schemeClr val="tx1"/>
                        </a:solidFill>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altLang="zh-CN" sz="1200" dirty="0" smtClean="0">
                          <a:solidFill>
                            <a:schemeClr val="tx1"/>
                          </a:solidFill>
                          <a:effectLst/>
                          <a:latin typeface="+mn-lt"/>
                          <a:ea typeface="MS Mincho"/>
                          <a:cs typeface="MS Mincho"/>
                        </a:rPr>
                        <a:t>Huawei</a:t>
                      </a:r>
                      <a:endParaRPr lang="en-US" sz="1200" dirty="0">
                        <a:solidFill>
                          <a:schemeClr val="tx1"/>
                        </a:solidFill>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mn-lt"/>
                          <a:ea typeface="MS Mincho"/>
                          <a:cs typeface="Calibri" panose="020F0502020204030204" pitchFamily="34" charset="0"/>
                        </a:rPr>
                        <a:t>Approval</a:t>
                      </a:r>
                      <a:endParaRPr lang="sv-SE"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a:spcAft>
                          <a:spcPts val="0"/>
                        </a:spcAft>
                      </a:pPr>
                      <a:r>
                        <a:rPr lang="en-US" sz="1200" kern="1200" dirty="0" smtClean="0">
                          <a:solidFill>
                            <a:schemeClr val="tx1"/>
                          </a:solidFill>
                          <a:effectLst/>
                          <a:latin typeface="+mn-lt"/>
                          <a:ea typeface="MS Mincho"/>
                          <a:cs typeface="Calibri" panose="020F0502020204030204" pitchFamily="34" charset="0"/>
                        </a:rPr>
                        <a:t>S5-216606</a:t>
                      </a:r>
                      <a:endParaRPr lang="en-US" sz="1200" kern="1200" dirty="0">
                        <a:solidFill>
                          <a:schemeClr val="tx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effectLst/>
                          <a:latin typeface="+mn-lt"/>
                          <a:ea typeface="MS Mincho"/>
                          <a:cs typeface="MS Mincho"/>
                        </a:rPr>
                        <a:t>TR 28.813 Study on new aspects of Energy Efficiency (EE) for 5G</a:t>
                      </a:r>
                      <a:endParaRPr lang="en-US" sz="1200" dirty="0">
                        <a:solidFill>
                          <a:schemeClr val="tx1"/>
                        </a:solidFill>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smtClean="0">
                          <a:solidFill>
                            <a:schemeClr val="tx1"/>
                          </a:solidFill>
                          <a:effectLst/>
                          <a:latin typeface="+mn-lt"/>
                          <a:ea typeface="MS Mincho"/>
                          <a:cs typeface="MS Mincho"/>
                        </a:rPr>
                        <a:t>Orange</a:t>
                      </a:r>
                      <a:endParaRPr lang="en-US" sz="1200" dirty="0">
                        <a:solidFill>
                          <a:schemeClr val="tx1"/>
                        </a:solidFill>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tx1"/>
                          </a:solidFill>
                          <a:effectLst/>
                          <a:latin typeface="+mn-lt"/>
                          <a:ea typeface="MS Mincho"/>
                          <a:cs typeface="Calibri" panose="020F0502020204030204" pitchFamily="34" charset="0"/>
                        </a:rPr>
                        <a:t>Approval</a:t>
                      </a:r>
                      <a:endParaRPr lang="sv-SE"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S Mincho"/>
                          <a:cs typeface="Calibri" panose="020F0502020204030204" pitchFamily="34" charset="0"/>
                        </a:rPr>
                        <a:t>S5-216611</a:t>
                      </a:r>
                      <a:endParaRPr lang="en-US" sz="1200" kern="1200" dirty="0">
                        <a:solidFill>
                          <a:schemeClr val="tx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S Mincho"/>
                          <a:cs typeface="Calibri" panose="020F0502020204030204" pitchFamily="34" charset="0"/>
                        </a:rPr>
                        <a:t>TR 28.825 Study on management aspects of 5G network sharing</a:t>
                      </a:r>
                      <a:endParaRPr lang="en-US" sz="1200" kern="1200" dirty="0">
                        <a:solidFill>
                          <a:schemeClr val="tx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S Mincho"/>
                          <a:cs typeface="Calibri" panose="020F0502020204030204" pitchFamily="34" charset="0"/>
                        </a:rPr>
                        <a:t>China Unicom</a:t>
                      </a:r>
                      <a:endParaRPr lang="en-US" sz="1200" kern="1200" dirty="0">
                        <a:solidFill>
                          <a:schemeClr val="tx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tx1"/>
                          </a:solidFill>
                          <a:effectLst/>
                          <a:latin typeface="+mn-lt"/>
                          <a:ea typeface="MS Mincho"/>
                          <a:cs typeface="Calibri" panose="020F0502020204030204" pitchFamily="34" charset="0"/>
                        </a:rPr>
                        <a:t>Approval</a:t>
                      </a:r>
                      <a:endParaRPr lang="sv-SE"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S Mincho"/>
                          <a:cs typeface="Calibri" panose="020F0502020204030204" pitchFamily="34" charset="0"/>
                        </a:rPr>
                        <a:t>S5-216599</a:t>
                      </a:r>
                      <a:endParaRPr lang="en-US" sz="1200" kern="1200" dirty="0">
                        <a:solidFill>
                          <a:schemeClr val="tx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S Mincho"/>
                          <a:cs typeface="Calibri" panose="020F0502020204030204" pitchFamily="34" charset="0"/>
                        </a:rPr>
                        <a:t>TS 28.100 Management and orchestration; Levels of autonomous network</a:t>
                      </a:r>
                      <a:endParaRPr lang="en-US" sz="1200" kern="1200" dirty="0">
                        <a:solidFill>
                          <a:schemeClr val="tx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S Mincho"/>
                          <a:cs typeface="Calibri" panose="020F0502020204030204" pitchFamily="34" charset="0"/>
                        </a:rPr>
                        <a:t>China Mobile</a:t>
                      </a:r>
                      <a:endParaRPr lang="en-US" sz="1200" kern="1200" dirty="0">
                        <a:solidFill>
                          <a:schemeClr val="tx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tx1"/>
                          </a:solidFill>
                          <a:effectLst/>
                          <a:latin typeface="+mn-lt"/>
                          <a:ea typeface="MS Mincho"/>
                          <a:cs typeface="Calibri" panose="020F0502020204030204" pitchFamily="34" charset="0"/>
                        </a:rPr>
                        <a:t>Information and Approval</a:t>
                      </a:r>
                      <a:endParaRPr lang="sv-SE"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Exception to be sent to SA#94-e</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262602121"/>
              </p:ext>
            </p:extLst>
          </p:nvPr>
        </p:nvGraphicFramePr>
        <p:xfrm>
          <a:off x="1062537" y="1137204"/>
          <a:ext cx="8843909" cy="1866056"/>
        </p:xfrm>
        <a:graphic>
          <a:graphicData uri="http://schemas.openxmlformats.org/drawingml/2006/table">
            <a:tbl>
              <a:tblPr firstRow="1" bandRow="1">
                <a:tableStyleId>{5C22544A-7EE6-4342-B048-85BDC9FD1C3A}</a:tableStyleId>
              </a:tblPr>
              <a:tblGrid>
                <a:gridCol w="2311256">
                  <a:extLst>
                    <a:ext uri="{9D8B030D-6E8A-4147-A177-3AD203B41FA5}">
                      <a16:colId xmlns:a16="http://schemas.microsoft.com/office/drawing/2014/main" xmlns="" val="570476699"/>
                    </a:ext>
                  </a:extLst>
                </a:gridCol>
                <a:gridCol w="4972178">
                  <a:extLst>
                    <a:ext uri="{9D8B030D-6E8A-4147-A177-3AD203B41FA5}">
                      <a16:colId xmlns:a16="http://schemas.microsoft.com/office/drawing/2014/main" xmlns="" val="2618836924"/>
                    </a:ext>
                  </a:extLst>
                </a:gridCol>
                <a:gridCol w="1560475"/>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303790">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5310">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3269">
                <a:tc>
                  <a:txBody>
                    <a:bodyPr/>
                    <a:lstStyle/>
                    <a:p>
                      <a:pPr marL="95250" marR="0" indent="0" algn="l" defTabSz="1219170" rtl="0" eaLnBrk="1" latinLnBrk="0" hangingPunct="1">
                        <a:spcAft>
                          <a:spcPts val="0"/>
                        </a:spcAft>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9">
                <a:tc>
                  <a:txBody>
                    <a:bodyPr/>
                    <a:lstStyle/>
                    <a:p>
                      <a:pPr marL="95250" marR="0" indent="0" algn="l" defTabSz="1219170" rtl="0" eaLnBrk="1" latinLnBrk="0" hangingPunct="1">
                        <a:spcAft>
                          <a:spcPts val="0"/>
                        </a:spcAft>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0411901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 </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063461727"/>
              </p:ext>
            </p:extLst>
          </p:nvPr>
        </p:nvGraphicFramePr>
        <p:xfrm>
          <a:off x="487680" y="1392687"/>
          <a:ext cx="10981978" cy="2225314"/>
        </p:xfrm>
        <a:graphic>
          <a:graphicData uri="http://schemas.openxmlformats.org/drawingml/2006/table">
            <a:tbl>
              <a:tblPr firstRow="1" bandRow="1">
                <a:tableStyleId>{5C22544A-7EE6-4342-B048-85BDC9FD1C3A}</a:tableStyleId>
              </a:tblPr>
              <a:tblGrid>
                <a:gridCol w="8564747">
                  <a:extLst>
                    <a:ext uri="{9D8B030D-6E8A-4147-A177-3AD203B41FA5}">
                      <a16:colId xmlns:a16="http://schemas.microsoft.com/office/drawing/2014/main" xmlns="" val="2618836924"/>
                    </a:ext>
                  </a:extLst>
                </a:gridCol>
                <a:gridCol w="2417231"/>
              </a:tblGrid>
              <a:tr h="606565">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318504">
                <a:tc>
                  <a:txBody>
                    <a:bodyPr/>
                    <a:lstStyle/>
                    <a:p>
                      <a:pPr>
                        <a:spcAft>
                          <a:spcPts val="0"/>
                        </a:spcAft>
                      </a:pPr>
                      <a:r>
                        <a:rPr lang="en-US" sz="1200" dirty="0" smtClean="0">
                          <a:solidFill>
                            <a:schemeClr val="tx1"/>
                          </a:solidFill>
                          <a:effectLst/>
                          <a:latin typeface="+mn-lt"/>
                          <a:ea typeface="MS Mincho"/>
                          <a:cs typeface="MS Mincho"/>
                        </a:rPr>
                        <a:t>TR 28.811 Study on network slice management enhancement</a:t>
                      </a:r>
                      <a:endParaRPr lang="en-US" sz="1200" dirty="0">
                        <a:solidFill>
                          <a:schemeClr val="tx1"/>
                        </a:solidFill>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altLang="zh-CN" sz="1200" dirty="0" smtClean="0">
                          <a:solidFill>
                            <a:schemeClr val="tx1"/>
                          </a:solidFill>
                          <a:effectLst/>
                          <a:latin typeface="+mn-lt"/>
                          <a:ea typeface="MS Mincho"/>
                          <a:cs typeface="MS Mincho"/>
                        </a:rPr>
                        <a:t>Huawei</a:t>
                      </a:r>
                      <a:endParaRPr lang="en-US" sz="1200" dirty="0">
                        <a:solidFill>
                          <a:schemeClr val="tx1"/>
                        </a:solidFill>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863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effectLst/>
                          <a:latin typeface="+mn-lt"/>
                          <a:ea typeface="MS Mincho"/>
                          <a:cs typeface="MS Mincho"/>
                        </a:rPr>
                        <a:t>TR 28.813 Study on new aspects of Energy Efficiency (EE) for 5G</a:t>
                      </a:r>
                      <a:endParaRPr lang="en-US" sz="1200" dirty="0">
                        <a:solidFill>
                          <a:schemeClr val="tx1"/>
                        </a:solidFill>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smtClean="0">
                          <a:solidFill>
                            <a:schemeClr val="tx1"/>
                          </a:solidFill>
                          <a:effectLst/>
                          <a:latin typeface="+mn-lt"/>
                          <a:ea typeface="MS Mincho"/>
                          <a:cs typeface="MS Mincho"/>
                        </a:rPr>
                        <a:t>Orange</a:t>
                      </a:r>
                      <a:endParaRPr lang="en-US" sz="1200" dirty="0">
                        <a:solidFill>
                          <a:schemeClr val="tx1"/>
                        </a:solidFill>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2578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S Mincho"/>
                          <a:cs typeface="Calibri" panose="020F0502020204030204" pitchFamily="34" charset="0"/>
                        </a:rPr>
                        <a:t>TR 28.825 Study on management aspects of 5G network sharing</a:t>
                      </a:r>
                      <a:endParaRPr lang="en-US" sz="1200" kern="1200" dirty="0">
                        <a:solidFill>
                          <a:schemeClr val="tx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S Mincho"/>
                          <a:cs typeface="Calibri" panose="020F0502020204030204" pitchFamily="34" charset="0"/>
                        </a:rPr>
                        <a:t>China Unicom</a:t>
                      </a:r>
                      <a:endParaRPr lang="en-US" sz="1200" kern="1200" dirty="0">
                        <a:solidFill>
                          <a:schemeClr val="tx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00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S Mincho"/>
                          <a:cs typeface="Calibri" panose="020F0502020204030204" pitchFamily="34" charset="0"/>
                        </a:rPr>
                        <a:t>TS 28.100 Management and orchestration; Levels of autonomous network (already done</a:t>
                      </a:r>
                      <a:r>
                        <a:rPr lang="en-US" sz="1200" kern="1200" baseline="0" dirty="0" smtClean="0">
                          <a:solidFill>
                            <a:schemeClr val="tx1"/>
                          </a:solidFill>
                          <a:effectLst/>
                          <a:latin typeface="+mn-lt"/>
                          <a:ea typeface="MS Mincho"/>
                          <a:cs typeface="Calibri" panose="020F0502020204030204" pitchFamily="34" charset="0"/>
                        </a:rPr>
                        <a:t> before SA5#140e)</a:t>
                      </a:r>
                      <a:endParaRPr lang="en-US" sz="1200" kern="1200" dirty="0">
                        <a:solidFill>
                          <a:schemeClr val="tx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S Mincho"/>
                          <a:cs typeface="Calibri" panose="020F0502020204030204" pitchFamily="34" charset="0"/>
                        </a:rPr>
                        <a:t>China Mobile</a:t>
                      </a:r>
                      <a:endParaRPr lang="en-US" sz="1200" kern="1200" dirty="0">
                        <a:solidFill>
                          <a:schemeClr val="tx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00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S Mincho"/>
                          <a:cs typeface="Calibri" panose="020F0502020204030204" pitchFamily="34" charset="0"/>
                        </a:rPr>
                        <a:t>TS 28.556 Management and orchestration; Network policy management for 5G mobile networks; Stage 2 and stage 3 (done after SA5#140e</a:t>
                      </a:r>
                      <a:r>
                        <a:rPr lang="en-US" sz="1200" kern="1200" baseline="0" dirty="0" smtClean="0">
                          <a:solidFill>
                            <a:schemeClr val="tx1"/>
                          </a:solidFill>
                          <a:effectLst/>
                          <a:latin typeface="+mn-lt"/>
                          <a:ea typeface="MS Mincho"/>
                          <a:cs typeface="Calibri" panose="020F0502020204030204" pitchFamily="34" charset="0"/>
                        </a:rPr>
                        <a:t>)</a:t>
                      </a:r>
                      <a:endParaRPr lang="en-US" sz="1200" kern="1200" dirty="0">
                        <a:solidFill>
                          <a:schemeClr val="tx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S Mincho"/>
                          <a:cs typeface="Calibri" panose="020F0502020204030204" pitchFamily="34" charset="0"/>
                        </a:rPr>
                        <a:t>China</a:t>
                      </a:r>
                      <a:r>
                        <a:rPr lang="en-US" sz="1200" kern="1200" baseline="0" dirty="0" smtClean="0">
                          <a:solidFill>
                            <a:schemeClr val="tx1"/>
                          </a:solidFill>
                          <a:effectLst/>
                          <a:latin typeface="+mn-lt"/>
                          <a:ea typeface="MS Mincho"/>
                          <a:cs typeface="Calibri" panose="020F0502020204030204" pitchFamily="34" charset="0"/>
                        </a:rPr>
                        <a:t> Mobile</a:t>
                      </a:r>
                      <a:endParaRPr lang="en-US" sz="1200" kern="1200" dirty="0">
                        <a:solidFill>
                          <a:schemeClr val="tx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6098344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87680" y="116142"/>
            <a:ext cx="9112251" cy="1143000"/>
          </a:xfrm>
        </p:spPr>
        <p:txBody>
          <a:bodyPr/>
          <a:lstStyle/>
          <a:p>
            <a:r>
              <a:rPr lang="en-US" altLang="zh-CN" dirty="0" smtClean="0"/>
              <a:t>New action items from this meeting</a:t>
            </a:r>
            <a:endParaRPr lang="sv-SE" dirty="0"/>
          </a:p>
        </p:txBody>
      </p:sp>
      <p:graphicFrame>
        <p:nvGraphicFramePr>
          <p:cNvPr id="6" name="表格 5"/>
          <p:cNvGraphicFramePr>
            <a:graphicFrameLocks noGrp="1"/>
          </p:cNvGraphicFramePr>
          <p:nvPr>
            <p:extLst>
              <p:ext uri="{D42A27DB-BD31-4B8C-83A1-F6EECF244321}">
                <p14:modId xmlns:p14="http://schemas.microsoft.com/office/powerpoint/2010/main" val="375024336"/>
              </p:ext>
            </p:extLst>
          </p:nvPr>
        </p:nvGraphicFramePr>
        <p:xfrm>
          <a:off x="231228" y="1259142"/>
          <a:ext cx="11619185" cy="518160"/>
        </p:xfrm>
        <a:graphic>
          <a:graphicData uri="http://schemas.openxmlformats.org/drawingml/2006/table">
            <a:tbl>
              <a:tblPr>
                <a:tableStyleId>{5C22544A-7EE6-4342-B048-85BDC9FD1C3A}</a:tableStyleId>
              </a:tblPr>
              <a:tblGrid>
                <a:gridCol w="954477"/>
                <a:gridCol w="5230168"/>
                <a:gridCol w="753626"/>
                <a:gridCol w="1155560"/>
                <a:gridCol w="2516361"/>
                <a:gridCol w="1008993"/>
              </a:tblGrid>
              <a:tr h="0">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Item</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Description</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Rel.</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Owner</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Status </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Target </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0">
                <a:tc>
                  <a:txBody>
                    <a:bodyPr/>
                    <a:lstStyle/>
                    <a:p>
                      <a:pPr>
                        <a:spcAft>
                          <a:spcPts val="0"/>
                        </a:spcAft>
                      </a:pPr>
                      <a:endParaRPr lang="en-US" sz="1600" dirty="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endParaRPr lang="en-US" sz="16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en-US" sz="16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en-US" sz="1600" dirty="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en-US" sz="16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en-US" sz="1600" dirty="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3198606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3303" y="4903233"/>
            <a:ext cx="5038839" cy="519616"/>
          </a:xfrm>
        </p:spPr>
        <p:txBody>
          <a:bodyPr/>
          <a:lstStyle/>
          <a:p>
            <a:r>
              <a:rPr lang="sv-SE" sz="4400" dirty="0" err="1"/>
              <a:t>Thank</a:t>
            </a:r>
            <a:r>
              <a:rPr lang="sv-SE" sz="4400" dirty="0"/>
              <a:t> </a:t>
            </a:r>
            <a:r>
              <a:rPr lang="sv-SE" sz="4400" dirty="0" err="1"/>
              <a:t>you</a:t>
            </a:r>
            <a:r>
              <a:rPr lang="sv-SE" sz="4400" dirty="0"/>
              <a:t>!</a:t>
            </a:r>
          </a:p>
        </p:txBody>
      </p:sp>
      <p:pic>
        <p:nvPicPr>
          <p:cNvPr id="4" name="图片 3"/>
          <p:cNvPicPr>
            <a:picLocks noChangeAspect="1"/>
          </p:cNvPicPr>
          <p:nvPr/>
        </p:nvPicPr>
        <p:blipFill>
          <a:blip r:embed="rId2"/>
          <a:stretch>
            <a:fillRect/>
          </a:stretch>
        </p:blipFill>
        <p:spPr>
          <a:xfrm>
            <a:off x="891337" y="270164"/>
            <a:ext cx="5099195" cy="2957945"/>
          </a:xfrm>
          <a:prstGeom prst="rect">
            <a:avLst/>
          </a:prstGeom>
        </p:spPr>
      </p:pic>
      <p:pic>
        <p:nvPicPr>
          <p:cNvPr id="5" name="图片 4"/>
          <p:cNvPicPr>
            <a:picLocks noChangeAspect="1"/>
          </p:cNvPicPr>
          <p:nvPr/>
        </p:nvPicPr>
        <p:blipFill>
          <a:blip r:embed="rId3"/>
          <a:stretch>
            <a:fillRect/>
          </a:stretch>
        </p:blipFill>
        <p:spPr>
          <a:xfrm>
            <a:off x="6206838" y="1620983"/>
            <a:ext cx="5084617" cy="2946162"/>
          </a:xfrm>
          <a:prstGeom prst="rect">
            <a:avLst/>
          </a:prstGeom>
        </p:spPr>
      </p:pic>
      <p:pic>
        <p:nvPicPr>
          <p:cNvPr id="8" name="图片 7"/>
          <p:cNvPicPr>
            <a:picLocks noChangeAspect="1"/>
          </p:cNvPicPr>
          <p:nvPr/>
        </p:nvPicPr>
        <p:blipFill>
          <a:blip r:embed="rId4"/>
          <a:stretch>
            <a:fillRect/>
          </a:stretch>
        </p:blipFill>
        <p:spPr>
          <a:xfrm>
            <a:off x="891337" y="3256095"/>
            <a:ext cx="5116784" cy="2978452"/>
          </a:xfrm>
          <a:prstGeom prst="rect">
            <a:avLst/>
          </a:prstGeom>
        </p:spPr>
      </p:pic>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a:t>
            </a:r>
            <a:r>
              <a:rPr lang="sv-SE" dirty="0" smtClean="0"/>
              <a:t>LSs(2/2)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527199125"/>
              </p:ext>
            </p:extLst>
          </p:nvPr>
        </p:nvGraphicFramePr>
        <p:xfrm>
          <a:off x="137691" y="1100837"/>
          <a:ext cx="11946577" cy="2212546"/>
        </p:xfrm>
        <a:graphic>
          <a:graphicData uri="http://schemas.openxmlformats.org/drawingml/2006/table">
            <a:tbl>
              <a:tblPr firstRow="1" bandRow="1">
                <a:tableStyleId>{5C22544A-7EE6-4342-B048-85BDC9FD1C3A}</a:tableStyleId>
              </a:tblPr>
              <a:tblGrid>
                <a:gridCol w="784540">
                  <a:extLst>
                    <a:ext uri="{9D8B030D-6E8A-4147-A177-3AD203B41FA5}">
                      <a16:colId xmlns="" xmlns:a16="http://schemas.microsoft.com/office/drawing/2014/main" val="570476699"/>
                    </a:ext>
                  </a:extLst>
                </a:gridCol>
                <a:gridCol w="6440994">
                  <a:extLst>
                    <a:ext uri="{9D8B030D-6E8A-4147-A177-3AD203B41FA5}">
                      <a16:colId xmlns="" xmlns:a16="http://schemas.microsoft.com/office/drawing/2014/main" val="2618836924"/>
                    </a:ext>
                  </a:extLst>
                </a:gridCol>
                <a:gridCol w="2334586">
                  <a:extLst>
                    <a:ext uri="{9D8B030D-6E8A-4147-A177-3AD203B41FA5}">
                      <a16:colId xmlns="" xmlns:a16="http://schemas.microsoft.com/office/drawing/2014/main" val="3016348962"/>
                    </a:ext>
                  </a:extLst>
                </a:gridCol>
                <a:gridCol w="1217506">
                  <a:extLst>
                    <a:ext uri="{9D8B030D-6E8A-4147-A177-3AD203B41FA5}">
                      <a16:colId xmlns="" xmlns:a16="http://schemas.microsoft.com/office/drawing/2014/main" val="3690116950"/>
                    </a:ext>
                  </a:extLst>
                </a:gridCol>
                <a:gridCol w="1168951">
                  <a:extLst>
                    <a:ext uri="{9D8B030D-6E8A-4147-A177-3AD203B41FA5}">
                      <a16:colId xmlns="" xmlns:a16="http://schemas.microsoft.com/office/drawing/2014/main" val="2952368263"/>
                    </a:ext>
                  </a:extLst>
                </a:gridCol>
              </a:tblGrid>
              <a:tr h="323121">
                <a:tc>
                  <a:txBody>
                    <a:bodyPr/>
                    <a:lstStyle/>
                    <a:p>
                      <a:pPr algn="ctr"/>
                      <a:r>
                        <a:rPr lang="sv-SE" sz="1400" b="1" kern="1200" dirty="0">
                          <a:solidFill>
                            <a:schemeClr val="tx1"/>
                          </a:solidFill>
                          <a:effectLst/>
                          <a:latin typeface="+mn-lt"/>
                          <a:ea typeface="微软雅黑" panose="020B0503020204020204" pitchFamily="34" charset="-122"/>
                          <a:cs typeface="+mn-cs"/>
                        </a:rPr>
                        <a:t>Tdoc</a:t>
                      </a:r>
                      <a:endParaRPr lang="sv-SE" sz="14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err="1">
                          <a:solidFill>
                            <a:schemeClr val="tx1"/>
                          </a:solidFill>
                          <a:effectLst/>
                          <a:latin typeface="+mn-lt"/>
                          <a:ea typeface="微软雅黑" panose="020B0503020204020204" pitchFamily="34" charset="-122"/>
                          <a:cs typeface="+mn-cs"/>
                        </a:rPr>
                        <a:t>Title</a:t>
                      </a:r>
                      <a:endParaRPr lang="sv-SE" sz="14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a:solidFill>
                            <a:schemeClr val="tx1"/>
                          </a:solidFill>
                          <a:effectLst/>
                          <a:latin typeface="+mn-lt"/>
                          <a:ea typeface="微软雅黑" panose="020B0503020204020204" pitchFamily="34" charset="-122"/>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smtClean="0">
                          <a:solidFill>
                            <a:schemeClr val="tx1"/>
                          </a:solidFill>
                          <a:effectLst/>
                          <a:latin typeface="+mn-lt"/>
                          <a:ea typeface="微软雅黑" panose="020B0503020204020204" pitchFamily="34" charset="-122"/>
                          <a:cs typeface="+mn-cs"/>
                        </a:rPr>
                        <a:t>Reply In</a:t>
                      </a:r>
                      <a:endParaRPr lang="sv-SE" sz="14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174454">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S5-216031</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LIAISON STATEMENT TO 3GPP TSG SA AND SA6 (forwarded to SA5) - APT REPORT ON EMERGING CRITICAL APPLICATIONS &amp; USE CASES OF IMT FOR INDUSTRIAL, SOCIETAL AND ENTERPRISE USERS</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APT Wireless Group</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postponed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9810">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S5-216032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LSout to 3GPP SA5 about MANO performance measurements accuracy to estimate VNF energy consumption</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ETSI ISG NFV</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replied to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S5-216419</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411">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S5-216033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on introducing NR RedCap Indication</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S2-2107853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postponed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79044">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S5-216034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Reply ccSA5 on the offline charging only indication</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S2-2107863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S5-216035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on MINT functionality for Disaster Roaming</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S2-2108172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postponed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S5-216036</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on network slice management service consumption</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S6-212460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postponed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S5-216418</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Liaison Multi-SDO Autonomous Networks (AN) Formal Liaison:</a:t>
                      </a:r>
                      <a:br>
                        <a:rPr lang="en-US" sz="1100">
                          <a:solidFill>
                            <a:srgbClr val="000000"/>
                          </a:solidFill>
                          <a:effectLst/>
                          <a:latin typeface="Calibri" panose="020F0502020204030204" pitchFamily="34" charset="0"/>
                          <a:ea typeface="宋体" panose="02010600030101010101" pitchFamily="2" charset="-122"/>
                        </a:rPr>
                      </a:br>
                      <a:r>
                        <a:rPr lang="en-US" sz="1100">
                          <a:solidFill>
                            <a:srgbClr val="000000"/>
                          </a:solidFill>
                          <a:effectLst/>
                          <a:latin typeface="Calibri" panose="020F0502020204030204" pitchFamily="34" charset="0"/>
                          <a:ea typeface="宋体" panose="02010600030101010101" pitchFamily="2" charset="-122"/>
                        </a:rPr>
                        <a:t>22nd November 2021 Meeting Invitation, Agenda, Bridge, and</a:t>
                      </a:r>
                      <a:br>
                        <a:rPr lang="en-US" sz="1100">
                          <a:solidFill>
                            <a:srgbClr val="000000"/>
                          </a:solidFill>
                          <a:effectLst/>
                          <a:latin typeface="Calibri" panose="020F0502020204030204" pitchFamily="34" charset="0"/>
                          <a:ea typeface="宋体" panose="02010600030101010101" pitchFamily="2" charset="-122"/>
                        </a:rPr>
                      </a:br>
                      <a:r>
                        <a:rPr lang="en-US" sz="1100">
                          <a:solidFill>
                            <a:srgbClr val="000000"/>
                          </a:solidFill>
                          <a:effectLst/>
                          <a:latin typeface="Calibri" panose="020F0502020204030204" pitchFamily="34" charset="0"/>
                          <a:ea typeface="宋体" panose="02010600030101010101" pitchFamily="2" charset="-122"/>
                        </a:rPr>
                        <a:t>Meeting Schedule Ref AN-SDO2021-13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TMF</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postponed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985845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760744"/>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640915529"/>
              </p:ext>
            </p:extLst>
          </p:nvPr>
        </p:nvGraphicFramePr>
        <p:xfrm>
          <a:off x="385302" y="1203457"/>
          <a:ext cx="11310980" cy="3201233"/>
        </p:xfrm>
        <a:graphic>
          <a:graphicData uri="http://schemas.openxmlformats.org/drawingml/2006/table">
            <a:tbl>
              <a:tblPr firstRow="1" bandRow="1">
                <a:tableStyleId>{5C22544A-7EE6-4342-B048-85BDC9FD1C3A}</a:tableStyleId>
              </a:tblPr>
              <a:tblGrid>
                <a:gridCol w="1088400">
                  <a:extLst>
                    <a:ext uri="{9D8B030D-6E8A-4147-A177-3AD203B41FA5}">
                      <a16:colId xmlns="" xmlns:a16="http://schemas.microsoft.com/office/drawing/2014/main" val="570476699"/>
                    </a:ext>
                  </a:extLst>
                </a:gridCol>
                <a:gridCol w="4989642">
                  <a:extLst>
                    <a:ext uri="{9D8B030D-6E8A-4147-A177-3AD203B41FA5}">
                      <a16:colId xmlns="" xmlns:a16="http://schemas.microsoft.com/office/drawing/2014/main" val="2618836924"/>
                    </a:ext>
                  </a:extLst>
                </a:gridCol>
                <a:gridCol w="1837341"/>
                <a:gridCol w="2146137">
                  <a:extLst>
                    <a:ext uri="{9D8B030D-6E8A-4147-A177-3AD203B41FA5}">
                      <a16:colId xmlns="" xmlns:a16="http://schemas.microsoft.com/office/drawing/2014/main" val="3690116950"/>
                    </a:ext>
                  </a:extLst>
                </a:gridCol>
                <a:gridCol w="1249460">
                  <a:extLst>
                    <a:ext uri="{9D8B030D-6E8A-4147-A177-3AD203B41FA5}">
                      <a16:colId xmlns="" xmlns:a16="http://schemas.microsoft.com/office/drawing/2014/main" val="2952368263"/>
                    </a:ext>
                  </a:extLst>
                </a:gridCol>
              </a:tblGrid>
              <a:tr h="429141">
                <a:tc>
                  <a:txBody>
                    <a:bodyPr/>
                    <a:lstStyle/>
                    <a:p>
                      <a:pPr algn="ctr">
                        <a:spcAft>
                          <a:spcPts val="0"/>
                        </a:spcAft>
                      </a:pPr>
                      <a:r>
                        <a:rPr lang="en-US" sz="1100" b="1" dirty="0" err="1">
                          <a:solidFill>
                            <a:srgbClr val="000000"/>
                          </a:solidFill>
                          <a:effectLst/>
                          <a:latin typeface="Calibri" panose="020F0502020204030204" pitchFamily="34" charset="0"/>
                          <a:ea typeface="宋体" panose="02010600030101010101" pitchFamily="2" charset="-122"/>
                        </a:rPr>
                        <a:t>Tdoc</a:t>
                      </a:r>
                      <a:endParaRPr lang="en-US" sz="1100" dirty="0">
                        <a:effectLst/>
                        <a:latin typeface="Calibri" panose="020F0502020204030204" pitchFamily="34" charset="0"/>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Calibri" panose="020F0502020204030204" pitchFamily="34" charset="0"/>
                          <a:ea typeface="宋体" panose="02010600030101010101" pitchFamily="2" charset="-122"/>
                        </a:rPr>
                        <a:t>Title</a:t>
                      </a:r>
                      <a:endParaRPr lang="en-US" sz="1100">
                        <a:effectLst/>
                        <a:latin typeface="Calibri" panose="020F0502020204030204" pitchFamily="34" charset="0"/>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Calibri" panose="020F0502020204030204" pitchFamily="34" charset="0"/>
                          <a:ea typeface="宋体" panose="02010600030101010101" pitchFamily="2" charset="-122"/>
                        </a:rPr>
                        <a:t>To</a:t>
                      </a:r>
                      <a:endParaRPr lang="en-US" sz="1100">
                        <a:effectLst/>
                        <a:latin typeface="Calibri" panose="020F0502020204030204" pitchFamily="34" charset="0"/>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Calibri" panose="020F0502020204030204" pitchFamily="34" charset="0"/>
                          <a:ea typeface="宋体" panose="02010600030101010101" pitchFamily="2" charset="-122"/>
                        </a:rPr>
                        <a:t>Cc</a:t>
                      </a:r>
                      <a:endParaRPr lang="en-US" sz="1100">
                        <a:effectLst/>
                        <a:latin typeface="Calibri" panose="020F0502020204030204" pitchFamily="34" charset="0"/>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Calibri" panose="020F0502020204030204" pitchFamily="34" charset="0"/>
                          <a:ea typeface="宋体" panose="02010600030101010101" pitchFamily="2" charset="-122"/>
                        </a:rPr>
                        <a:t>ReplyTo</a:t>
                      </a:r>
                      <a:endParaRPr lang="en-US" sz="1100">
                        <a:effectLst/>
                        <a:latin typeface="Calibri" panose="020F0502020204030204" pitchFamily="34" charset="0"/>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234839">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S5-216628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to: LS on the Beam measurement reports for the MDT measurements</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RAN3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RAN2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S5-216021</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6369">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S5-216197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to: Resubmitted Reply LS on Inclusive language for ANR</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RAN2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RAN3, RAN, SA</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S5-216017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3049">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S5-216412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to: Resubmitted LS cc SA5 on Prioritized Vehicle to Cloud Technical Solutions</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Automotive Edge Computing Consortium (AECC)</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3GPP TSG SA</a:t>
                      </a:r>
                      <a:r>
                        <a:rPr lang="en-GB" sz="1100">
                          <a:solidFill>
                            <a:srgbClr val="000000"/>
                          </a:solidFill>
                          <a:effectLst/>
                          <a:latin typeface="MS Gothic" panose="020B0609070205080204" pitchFamily="49" charset="-128"/>
                          <a:ea typeface="宋体" panose="02010600030101010101" pitchFamily="2" charset="-122"/>
                        </a:rPr>
                        <a:t>，</a:t>
                      </a:r>
                      <a:r>
                        <a:rPr lang="en-US" sz="1100">
                          <a:solidFill>
                            <a:srgbClr val="000000"/>
                          </a:solidFill>
                          <a:effectLst/>
                          <a:latin typeface="Calibri" panose="020F0502020204030204" pitchFamily="34" charset="0"/>
                          <a:ea typeface="宋体" panose="02010600030101010101" pitchFamily="2" charset="-122"/>
                        </a:rPr>
                        <a:t>3GPP SA WG1, 3GPP SA WG2, 3GPP SA WG6</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S5-216013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002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S5-216413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to: LS ccSA5 on updating the readme.md file in 3GPP Forge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CT3, CT4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 CT, CT1, SA4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S5-216026</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0389">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S5-216414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to: LS on the mapping between service types and slice at application</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RAN3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SA4, RAN2, SA2, CT1</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S5-216016</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S5-216415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to: Reply LS on QoE configuration and reporting related issues</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RAN3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SA4,RAN2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S5-216019</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S5-216416</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to: LS on Network slice information from OAM</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S5-216022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S5-216417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to: LS Reply on QoE report handling at QoE pause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RAN2,SA3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S5-216024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S5-216419</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to: LSout to 3GPP SA5 about MANO performance measurements accuracy to estimate VNF energy consumption</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ETSI ISG NFV</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S5-216032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S5-216423</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to RAN3 on model deployment and update from OAM to NG-RAN</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RAN3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S5-215029</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Agreed new or Revised Work Items / Study Items</a:t>
            </a:r>
          </a:p>
        </p:txBody>
      </p:sp>
      <p:graphicFrame>
        <p:nvGraphicFramePr>
          <p:cNvPr id="3" name="表格 2"/>
          <p:cNvGraphicFramePr>
            <a:graphicFrameLocks noGrp="1"/>
          </p:cNvGraphicFramePr>
          <p:nvPr>
            <p:extLst>
              <p:ext uri="{D42A27DB-BD31-4B8C-83A1-F6EECF244321}">
                <p14:modId xmlns:p14="http://schemas.microsoft.com/office/powerpoint/2010/main" val="2813962647"/>
              </p:ext>
            </p:extLst>
          </p:nvPr>
        </p:nvGraphicFramePr>
        <p:xfrm>
          <a:off x="125930" y="919075"/>
          <a:ext cx="11902965" cy="5181600"/>
        </p:xfrm>
        <a:graphic>
          <a:graphicData uri="http://schemas.openxmlformats.org/drawingml/2006/table">
            <a:tbl>
              <a:tblPr/>
              <a:tblGrid>
                <a:gridCol w="1203025"/>
                <a:gridCol w="1014248"/>
                <a:gridCol w="737750"/>
                <a:gridCol w="3031523"/>
                <a:gridCol w="4720281"/>
                <a:gridCol w="1196138"/>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1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1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smtClean="0">
                          <a:ln>
                            <a:noFill/>
                          </a:ln>
                          <a:solidFill>
                            <a:schemeClr val="tx1"/>
                          </a:solidFill>
                          <a:effectLst/>
                          <a:latin typeface="Calibri" pitchFamily="34" charset="0"/>
                          <a:ea typeface="宋体" pitchFamily="2" charset="-122"/>
                          <a:cs typeface="Arial" charset="0"/>
                        </a:rPr>
                        <a:t>Release</a:t>
                      </a:r>
                      <a:endParaRPr kumimoji="0" lang="en-GB" altLang="zh-CN" sz="11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1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100" b="1" i="0" u="none" strike="noStrike" cap="none" normalizeH="0" baseline="0" dirty="0" smtClean="0">
                          <a:ln>
                            <a:noFill/>
                          </a:ln>
                          <a:solidFill>
                            <a:schemeClr val="tx1"/>
                          </a:solidFill>
                          <a:effectLst/>
                          <a:latin typeface="Calibri" pitchFamily="34" charset="0"/>
                          <a:ea typeface="宋体" pitchFamily="2" charset="-122"/>
                          <a:cs typeface="Arial" charset="0"/>
                        </a:rPr>
                        <a:t>Potential related groups</a:t>
                      </a:r>
                      <a:endParaRPr kumimoji="0" lang="en-GB" altLang="zh-CN" sz="11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mn-ea"/>
                          <a:cs typeface="+mn-cs"/>
                          <a:hlinkClick r:id="rId3" action="ppaction://hlinkfile"/>
                        </a:rPr>
                        <a:t>S5‑216424</a:t>
                      </a:r>
                      <a:endParaRPr lang="en-US"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微软雅黑" panose="020B0503020204020204" pitchFamily="34" charset="-122"/>
                          <a:cs typeface="Arial" panose="020B0604020202020204" pitchFamily="34" charset="0"/>
                        </a:rPr>
                        <a:t>New SID</a:t>
                      </a:r>
                      <a:endParaRPr lang="en-US" altLang="zh-CN" sz="9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900" dirty="0" smtClean="0">
                          <a:solidFill>
                            <a:schemeClr val="tx1"/>
                          </a:solidFill>
                          <a:effectLst/>
                          <a:latin typeface="+mn-lt"/>
                        </a:rPr>
                        <a:t>Rel-18</a:t>
                      </a:r>
                      <a:r>
                        <a:rPr lang="en-US" sz="900" dirty="0">
                          <a:solidFill>
                            <a:schemeClr val="tx1"/>
                          </a:solidFill>
                          <a:effectLst/>
                          <a:latin typeface="+mn-lt"/>
                          <a:hlinkClick r:id="rId3" action="ppaction://hlinkfile"/>
                        </a:rPr>
                        <a:t/>
                      </a:r>
                      <a:br>
                        <a:rPr lang="en-US" sz="900" dirty="0">
                          <a:solidFill>
                            <a:schemeClr val="tx1"/>
                          </a:solidFill>
                          <a:effectLst/>
                          <a:latin typeface="+mn-lt"/>
                          <a:hlinkClick r:id="rId3" action="ppaction://hlinkfile"/>
                        </a:rPr>
                      </a:b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900" dirty="0">
                          <a:solidFill>
                            <a:schemeClr val="tx1"/>
                          </a:solidFill>
                          <a:effectLst/>
                          <a:latin typeface="+mn-lt"/>
                        </a:rPr>
                        <a:t>New SID on new aspects of EE for 5G networks Phase 2</a:t>
                      </a: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900" dirty="0">
                          <a:solidFill>
                            <a:schemeClr val="tx1"/>
                          </a:solidFill>
                          <a:effectLst/>
                          <a:latin typeface="+mn-lt"/>
                        </a:rPr>
                        <a:t>Orange</a:t>
                      </a: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900" kern="1200" dirty="0">
                        <a:solidFill>
                          <a:schemeClr val="tx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mn-ea"/>
                          <a:cs typeface="+mn-cs"/>
                          <a:hlinkClick r:id="rId4" action="ppaction://hlinkfile"/>
                        </a:rPr>
                        <a:t>S5‑216425</a:t>
                      </a:r>
                      <a:endParaRPr lang="en-US" altLang="zh-CN" sz="900" kern="1200" dirty="0" smtClean="0">
                        <a:solidFill>
                          <a:schemeClr val="tx1"/>
                        </a:solidFill>
                        <a:effectLst/>
                        <a:latin typeface="+mn-lt"/>
                        <a:ea typeface="+mn-ea"/>
                        <a:cs typeface="+mn-cs"/>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微软雅黑" panose="020B0503020204020204" pitchFamily="34" charset="-122"/>
                          <a:cs typeface="Arial" panose="020B0604020202020204" pitchFamily="34" charset="0"/>
                        </a:rPr>
                        <a:t>New WID</a:t>
                      </a:r>
                    </a:p>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9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900" dirty="0" smtClean="0">
                          <a:solidFill>
                            <a:schemeClr val="tx1"/>
                          </a:solidFill>
                          <a:effectLst/>
                          <a:latin typeface="+mn-lt"/>
                        </a:rPr>
                        <a:t>Rel-18</a:t>
                      </a: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900" dirty="0">
                          <a:solidFill>
                            <a:schemeClr val="tx1"/>
                          </a:solidFill>
                          <a:effectLst/>
                          <a:latin typeface="+mn-lt"/>
                        </a:rPr>
                        <a:t>New WID on enhancements of EE for 5G phase 2</a:t>
                      </a: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900" dirty="0">
                          <a:solidFill>
                            <a:schemeClr val="tx1"/>
                          </a:solidFill>
                          <a:effectLst/>
                          <a:latin typeface="+mn-lt"/>
                        </a:rPr>
                        <a:t>Orange</a:t>
                      </a: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900" kern="1200" dirty="0">
                        <a:solidFill>
                          <a:schemeClr val="tx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mn-ea"/>
                          <a:cs typeface="+mn-cs"/>
                          <a:hlinkClick r:id="rId5" action="ppaction://hlinkfile"/>
                        </a:rPr>
                        <a:t>S5‑216577</a:t>
                      </a:r>
                      <a:endParaRPr lang="en-US" altLang="zh-CN" sz="900" kern="1200" dirty="0" smtClean="0">
                        <a:solidFill>
                          <a:schemeClr val="tx1"/>
                        </a:solidFill>
                        <a:effectLst/>
                        <a:latin typeface="+mn-lt"/>
                        <a:ea typeface="+mn-ea"/>
                        <a:cs typeface="+mn-cs"/>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微软雅黑" panose="020B0503020204020204" pitchFamily="34" charset="-122"/>
                          <a:cs typeface="Arial" panose="020B0604020202020204" pitchFamily="34" charset="0"/>
                        </a:rPr>
                        <a:t>New SID</a:t>
                      </a:r>
                    </a:p>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9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900" dirty="0" smtClean="0">
                          <a:solidFill>
                            <a:schemeClr val="tx1"/>
                          </a:solidFill>
                          <a:effectLst/>
                          <a:latin typeface="+mn-lt"/>
                        </a:rPr>
                        <a:t>Rel-18</a:t>
                      </a: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900" dirty="0">
                          <a:solidFill>
                            <a:schemeClr val="tx1"/>
                          </a:solidFill>
                          <a:effectLst/>
                          <a:latin typeface="+mn-lt"/>
                        </a:rPr>
                        <a:t>New Rel-18 </a:t>
                      </a:r>
                      <a:r>
                        <a:rPr lang="en-US" sz="900" dirty="0" smtClean="0">
                          <a:solidFill>
                            <a:schemeClr val="tx1"/>
                          </a:solidFill>
                          <a:effectLst/>
                          <a:latin typeface="+mn-lt"/>
                        </a:rPr>
                        <a:t>SID </a:t>
                      </a:r>
                      <a:r>
                        <a:rPr lang="en-US" sz="900" dirty="0">
                          <a:solidFill>
                            <a:schemeClr val="tx1"/>
                          </a:solidFill>
                          <a:effectLst/>
                          <a:latin typeface="+mn-lt"/>
                        </a:rPr>
                        <a:t>on Enhanced intent driven management services for mobile network</a:t>
                      </a: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it-IT" sz="900" smtClean="0">
                          <a:solidFill>
                            <a:schemeClr val="tx1"/>
                          </a:solidFill>
                          <a:effectLst/>
                          <a:latin typeface="+mn-lt"/>
                        </a:rPr>
                        <a:t>Huawei, Ericsson, China Telecom, CATT, AsiaInfo, China Unicom, China Mobile, ZTE</a:t>
                      </a:r>
                      <a:endParaRPr lang="it-IT"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900" kern="1200" dirty="0">
                        <a:solidFill>
                          <a:schemeClr val="tx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900" kern="1200">
                          <a:solidFill>
                            <a:schemeClr val="tx1"/>
                          </a:solidFill>
                          <a:effectLst/>
                          <a:latin typeface="+mn-lt"/>
                          <a:ea typeface="+mn-ea"/>
                          <a:cs typeface="+mn-cs"/>
                          <a:hlinkClick r:id="rId6" action="ppaction://hlinkfile"/>
                        </a:rPr>
                        <a:t/>
                      </a:r>
                      <a:br>
                        <a:rPr lang="en-US" sz="900" kern="1200">
                          <a:solidFill>
                            <a:schemeClr val="tx1"/>
                          </a:solidFill>
                          <a:effectLst/>
                          <a:latin typeface="+mn-lt"/>
                          <a:ea typeface="+mn-ea"/>
                          <a:cs typeface="+mn-cs"/>
                          <a:hlinkClick r:id="rId6" action="ppaction://hlinkfile"/>
                        </a:rPr>
                      </a:br>
                      <a:r>
                        <a:rPr lang="en-US" sz="900" kern="1200">
                          <a:solidFill>
                            <a:schemeClr val="tx1"/>
                          </a:solidFill>
                          <a:effectLst/>
                          <a:latin typeface="+mn-lt"/>
                          <a:ea typeface="+mn-ea"/>
                          <a:cs typeface="+mn-cs"/>
                          <a:hlinkClick r:id="rId6" action="ppaction://hlinkfile"/>
                        </a:rPr>
                        <a:t>S5‑216426</a:t>
                      </a:r>
                      <a:endParaRPr lang="en-US" sz="900" kern="120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微软雅黑" panose="020B0503020204020204" pitchFamily="34" charset="-122"/>
                          <a:cs typeface="Arial" panose="020B0604020202020204" pitchFamily="34" charset="0"/>
                        </a:rPr>
                        <a:t>New SID</a:t>
                      </a:r>
                      <a:endParaRPr lang="en-US" altLang="zh-CN" sz="9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900" dirty="0" smtClean="0">
                          <a:solidFill>
                            <a:schemeClr val="tx1"/>
                          </a:solidFill>
                          <a:effectLst/>
                          <a:latin typeface="+mn-lt"/>
                        </a:rPr>
                        <a:t>Rel-18</a:t>
                      </a:r>
                      <a:endParaRPr lang="zh-CN" alt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900" dirty="0">
                          <a:solidFill>
                            <a:schemeClr val="tx1"/>
                          </a:solidFill>
                          <a:effectLst/>
                          <a:latin typeface="+mn-lt"/>
                        </a:rPr>
                        <a:t>New SID on deterministic communication service assurance</a:t>
                      </a: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it-IT" sz="900" dirty="0">
                          <a:solidFill>
                            <a:schemeClr val="tx1"/>
                          </a:solidFill>
                          <a:effectLst/>
                          <a:latin typeface="+mn-lt"/>
                        </a:rPr>
                        <a:t>Huawei, China Mobile, CATT, China Unicom</a:t>
                      </a:r>
                      <a:endParaRPr lang="it-IT"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900" kern="1200" dirty="0">
                        <a:solidFill>
                          <a:schemeClr val="tx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900" kern="1200">
                          <a:solidFill>
                            <a:schemeClr val="tx1"/>
                          </a:solidFill>
                          <a:effectLst/>
                          <a:latin typeface="+mn-lt"/>
                          <a:ea typeface="+mn-ea"/>
                          <a:cs typeface="+mn-cs"/>
                          <a:hlinkClick r:id="rId7" action="ppaction://hlinkfile"/>
                        </a:rPr>
                        <a:t/>
                      </a:r>
                      <a:br>
                        <a:rPr lang="en-US" sz="900" kern="1200">
                          <a:solidFill>
                            <a:schemeClr val="tx1"/>
                          </a:solidFill>
                          <a:effectLst/>
                          <a:latin typeface="+mn-lt"/>
                          <a:ea typeface="+mn-ea"/>
                          <a:cs typeface="+mn-cs"/>
                          <a:hlinkClick r:id="rId7" action="ppaction://hlinkfile"/>
                        </a:rPr>
                      </a:br>
                      <a:r>
                        <a:rPr lang="en-US" sz="900" kern="1200">
                          <a:solidFill>
                            <a:schemeClr val="tx1"/>
                          </a:solidFill>
                          <a:effectLst/>
                          <a:latin typeface="+mn-lt"/>
                          <a:ea typeface="+mn-ea"/>
                          <a:cs typeface="+mn-cs"/>
                          <a:hlinkClick r:id="rId7" action="ppaction://hlinkfile"/>
                        </a:rPr>
                        <a:t>S5‑216427</a:t>
                      </a:r>
                      <a:endParaRPr lang="en-US" sz="900" kern="120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微软雅黑" panose="020B0503020204020204" pitchFamily="34" charset="-122"/>
                          <a:cs typeface="Arial" panose="020B0604020202020204" pitchFamily="34" charset="0"/>
                        </a:rPr>
                        <a:t>New SID</a:t>
                      </a:r>
                    </a:p>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9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900" dirty="0" smtClean="0">
                          <a:solidFill>
                            <a:schemeClr val="tx1"/>
                          </a:solidFill>
                          <a:effectLst/>
                          <a:latin typeface="+mn-lt"/>
                        </a:rPr>
                        <a:t>Rel-18</a:t>
                      </a:r>
                      <a:endParaRPr lang="zh-CN" alt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900" dirty="0">
                          <a:solidFill>
                            <a:schemeClr val="tx1"/>
                          </a:solidFill>
                          <a:effectLst/>
                          <a:latin typeface="+mn-lt"/>
                        </a:rPr>
                        <a:t>New Rel-18 SID AI/ML management</a:t>
                      </a: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900" dirty="0">
                          <a:solidFill>
                            <a:schemeClr val="tx1"/>
                          </a:solidFill>
                          <a:effectLst/>
                          <a:latin typeface="+mn-lt"/>
                        </a:rPr>
                        <a:t>Intel, NEC, Orange, Verizon, China Telecom, China Unicom, Samsung, CATT, ZTE, AT&amp;T, Deutsche Telekom, </a:t>
                      </a:r>
                      <a:r>
                        <a:rPr lang="en-US" sz="900" dirty="0" err="1">
                          <a:solidFill>
                            <a:schemeClr val="tx1"/>
                          </a:solidFill>
                          <a:effectLst/>
                          <a:latin typeface="+mn-lt"/>
                        </a:rPr>
                        <a:t>Telefónica</a:t>
                      </a:r>
                      <a:r>
                        <a:rPr lang="en-US" sz="900" dirty="0">
                          <a:solidFill>
                            <a:schemeClr val="tx1"/>
                          </a:solidFill>
                          <a:effectLst/>
                          <a:latin typeface="+mn-lt"/>
                        </a:rPr>
                        <a:t> S.A., Lenovo, Motorola Mobility, China Mobile, US Cellular, </a:t>
                      </a:r>
                      <a:r>
                        <a:rPr lang="en-US" sz="900" dirty="0" err="1">
                          <a:solidFill>
                            <a:schemeClr val="tx1"/>
                          </a:solidFill>
                          <a:effectLst/>
                          <a:latin typeface="+mn-lt"/>
                        </a:rPr>
                        <a:t>AsiaInfo</a:t>
                      </a: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900" kern="1200" dirty="0" smtClean="0">
                          <a:solidFill>
                            <a:schemeClr val="tx1"/>
                          </a:solidFill>
                          <a:effectLst/>
                          <a:latin typeface="+mn-lt"/>
                          <a:ea typeface="微软雅黑" panose="020B0503020204020204" pitchFamily="34" charset="-122"/>
                          <a:cs typeface="Arial" panose="020B0604020202020204" pitchFamily="34" charset="0"/>
                        </a:rPr>
                        <a:t> </a:t>
                      </a:r>
                      <a:r>
                        <a:rPr lang="en-US" altLang="zh-CN" sz="900" kern="1200" dirty="0" smtClean="0">
                          <a:solidFill>
                            <a:schemeClr val="tx1"/>
                          </a:solidFill>
                          <a:effectLst/>
                          <a:latin typeface="+mn-lt"/>
                          <a:ea typeface="微软雅黑" panose="020B0503020204020204" pitchFamily="34" charset="-122"/>
                          <a:cs typeface="Arial" panose="020B0604020202020204" pitchFamily="34" charset="0"/>
                        </a:rPr>
                        <a:t>RAN3</a:t>
                      </a:r>
                      <a:r>
                        <a:rPr lang="zh-CN" altLang="en-US" sz="900" kern="1200" dirty="0" smtClean="0">
                          <a:solidFill>
                            <a:schemeClr val="tx1"/>
                          </a:solidFill>
                          <a:effectLst/>
                          <a:latin typeface="+mn-lt"/>
                          <a:ea typeface="微软雅黑" panose="020B0503020204020204" pitchFamily="34" charset="-122"/>
                          <a:cs typeface="Arial" panose="020B0604020202020204" pitchFamily="34" charset="0"/>
                        </a:rPr>
                        <a:t>， </a:t>
                      </a:r>
                      <a:r>
                        <a:rPr lang="en-US" altLang="zh-CN" sz="900" kern="1200" dirty="0" smtClean="0">
                          <a:solidFill>
                            <a:schemeClr val="tx1"/>
                          </a:solidFill>
                          <a:effectLst/>
                          <a:latin typeface="+mn-lt"/>
                          <a:ea typeface="微软雅黑" panose="020B0503020204020204" pitchFamily="34" charset="-122"/>
                          <a:cs typeface="Arial" panose="020B0604020202020204" pitchFamily="34" charset="0"/>
                        </a:rPr>
                        <a:t>SA2</a:t>
                      </a:r>
                      <a:endParaRPr lang="fr-FR" sz="900" kern="1200" dirty="0">
                        <a:solidFill>
                          <a:schemeClr val="tx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900" kern="1200" dirty="0">
                          <a:solidFill>
                            <a:schemeClr val="tx1"/>
                          </a:solidFill>
                          <a:effectLst/>
                          <a:latin typeface="+mn-lt"/>
                          <a:ea typeface="+mn-ea"/>
                          <a:cs typeface="+mn-cs"/>
                          <a:hlinkClick r:id="rId8" action="ppaction://hlinkfile"/>
                        </a:rPr>
                        <a:t/>
                      </a:r>
                      <a:br>
                        <a:rPr lang="en-US" sz="900" kern="1200" dirty="0">
                          <a:solidFill>
                            <a:schemeClr val="tx1"/>
                          </a:solidFill>
                          <a:effectLst/>
                          <a:latin typeface="+mn-lt"/>
                          <a:ea typeface="+mn-ea"/>
                          <a:cs typeface="+mn-cs"/>
                          <a:hlinkClick r:id="rId8" action="ppaction://hlinkfile"/>
                        </a:rPr>
                      </a:br>
                      <a:r>
                        <a:rPr lang="en-US" sz="900" kern="1200" dirty="0">
                          <a:solidFill>
                            <a:schemeClr val="tx1"/>
                          </a:solidFill>
                          <a:effectLst/>
                          <a:latin typeface="+mn-lt"/>
                          <a:ea typeface="+mn-ea"/>
                          <a:cs typeface="+mn-cs"/>
                          <a:hlinkClick r:id="rId8" action="ppaction://hlinkfile"/>
                        </a:rPr>
                        <a:t>S5‑216549</a:t>
                      </a:r>
                      <a:endParaRPr lang="en-US"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微软雅黑" panose="020B0503020204020204" pitchFamily="34" charset="-122"/>
                          <a:cs typeface="Arial" panose="020B0604020202020204" pitchFamily="34" charset="0"/>
                        </a:rPr>
                        <a:t>New WID</a:t>
                      </a:r>
                      <a:endParaRPr lang="en-US" altLang="zh-CN" sz="9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900" dirty="0" smtClean="0">
                          <a:solidFill>
                            <a:schemeClr val="tx1"/>
                          </a:solidFill>
                          <a:effectLst/>
                          <a:latin typeface="+mn-lt"/>
                        </a:rPr>
                        <a:t>Rel-18</a:t>
                      </a:r>
                      <a:endParaRPr lang="zh-CN" alt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900" dirty="0">
                          <a:solidFill>
                            <a:schemeClr val="tx1"/>
                          </a:solidFill>
                          <a:effectLst/>
                          <a:latin typeface="+mn-lt"/>
                        </a:rPr>
                        <a:t>New WID on network slicing provisioning rules</a:t>
                      </a: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900" dirty="0">
                          <a:solidFill>
                            <a:schemeClr val="tx1"/>
                          </a:solidFill>
                          <a:effectLst/>
                          <a:latin typeface="+mn-lt"/>
                        </a:rPr>
                        <a:t>Ericsson Inc.</a:t>
                      </a: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微软雅黑" panose="020B0503020204020204" pitchFamily="34" charset="-122"/>
                          <a:cs typeface="Arial" panose="020B0604020202020204" pitchFamily="34" charset="0"/>
                        </a:rPr>
                        <a:t>GSMA</a:t>
                      </a:r>
                      <a:endParaRPr lang="fr-FR" sz="900" kern="1200" dirty="0">
                        <a:solidFill>
                          <a:schemeClr val="tx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900" kern="1200">
                          <a:solidFill>
                            <a:schemeClr val="tx1"/>
                          </a:solidFill>
                          <a:effectLst/>
                          <a:latin typeface="+mn-lt"/>
                          <a:ea typeface="+mn-ea"/>
                          <a:cs typeface="+mn-cs"/>
                          <a:hlinkClick r:id="rId9" action="ppaction://hlinkfile"/>
                        </a:rPr>
                        <a:t/>
                      </a:r>
                      <a:br>
                        <a:rPr lang="en-US" sz="900" kern="1200">
                          <a:solidFill>
                            <a:schemeClr val="tx1"/>
                          </a:solidFill>
                          <a:effectLst/>
                          <a:latin typeface="+mn-lt"/>
                          <a:ea typeface="+mn-ea"/>
                          <a:cs typeface="+mn-cs"/>
                          <a:hlinkClick r:id="rId9" action="ppaction://hlinkfile"/>
                        </a:rPr>
                      </a:br>
                      <a:r>
                        <a:rPr lang="en-US" sz="900" kern="1200">
                          <a:solidFill>
                            <a:schemeClr val="tx1"/>
                          </a:solidFill>
                          <a:effectLst/>
                          <a:latin typeface="+mn-lt"/>
                          <a:ea typeface="+mn-ea"/>
                          <a:cs typeface="+mn-cs"/>
                          <a:hlinkClick r:id="rId9" action="ppaction://hlinkfile"/>
                        </a:rPr>
                        <a:t>S5‑216428</a:t>
                      </a:r>
                      <a:endParaRPr lang="en-US" sz="900" kern="120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微软雅黑" panose="020B0503020204020204" pitchFamily="34" charset="-122"/>
                          <a:cs typeface="Arial" panose="020B0604020202020204" pitchFamily="34" charset="0"/>
                        </a:rPr>
                        <a:t>New SID</a:t>
                      </a:r>
                    </a:p>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9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900" smtClean="0">
                          <a:solidFill>
                            <a:schemeClr val="tx1"/>
                          </a:solidFill>
                          <a:effectLst/>
                          <a:latin typeface="+mn-lt"/>
                        </a:rPr>
                        <a:t>Rel-18</a:t>
                      </a:r>
                      <a:endParaRPr lang="zh-CN" alt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900" dirty="0">
                          <a:solidFill>
                            <a:schemeClr val="tx1"/>
                          </a:solidFill>
                          <a:effectLst/>
                          <a:latin typeface="+mn-lt"/>
                        </a:rPr>
                        <a:t>New SID on Network and Service Operations for Energy Verticals</a:t>
                      </a: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900" dirty="0">
                          <a:solidFill>
                            <a:schemeClr val="tx1"/>
                          </a:solidFill>
                          <a:effectLst/>
                          <a:latin typeface="+mn-lt"/>
                        </a:rPr>
                        <a:t>EUTC, Samsung, </a:t>
                      </a:r>
                      <a:r>
                        <a:rPr lang="en-US" sz="900" dirty="0" err="1">
                          <a:solidFill>
                            <a:schemeClr val="tx1"/>
                          </a:solidFill>
                          <a:effectLst/>
                          <a:latin typeface="+mn-lt"/>
                        </a:rPr>
                        <a:t>BMWi</a:t>
                      </a:r>
                      <a:r>
                        <a:rPr lang="en-US" sz="900" dirty="0">
                          <a:solidFill>
                            <a:schemeClr val="tx1"/>
                          </a:solidFill>
                          <a:effectLst/>
                          <a:latin typeface="+mn-lt"/>
                        </a:rPr>
                        <a:t>, Vodafone, Orange, </a:t>
                      </a:r>
                      <a:r>
                        <a:rPr lang="en-US" sz="900" dirty="0" err="1">
                          <a:solidFill>
                            <a:schemeClr val="tx1"/>
                          </a:solidFill>
                          <a:effectLst/>
                          <a:latin typeface="+mn-lt"/>
                        </a:rPr>
                        <a:t>Novamint</a:t>
                      </a: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900" kern="1200" dirty="0">
                        <a:solidFill>
                          <a:schemeClr val="tx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900" kern="1200">
                          <a:solidFill>
                            <a:schemeClr val="tx1"/>
                          </a:solidFill>
                          <a:effectLst/>
                          <a:latin typeface="+mn-lt"/>
                          <a:ea typeface="+mn-ea"/>
                          <a:cs typeface="+mn-cs"/>
                          <a:hlinkClick r:id="rId10" action="ppaction://hlinkfile"/>
                        </a:rPr>
                        <a:t/>
                      </a:r>
                      <a:br>
                        <a:rPr lang="en-US" sz="900" kern="1200">
                          <a:solidFill>
                            <a:schemeClr val="tx1"/>
                          </a:solidFill>
                          <a:effectLst/>
                          <a:latin typeface="+mn-lt"/>
                          <a:ea typeface="+mn-ea"/>
                          <a:cs typeface="+mn-cs"/>
                          <a:hlinkClick r:id="rId10" action="ppaction://hlinkfile"/>
                        </a:rPr>
                      </a:br>
                      <a:r>
                        <a:rPr lang="en-US" sz="900" kern="1200">
                          <a:solidFill>
                            <a:schemeClr val="tx1"/>
                          </a:solidFill>
                          <a:effectLst/>
                          <a:latin typeface="+mn-lt"/>
                          <a:ea typeface="+mn-ea"/>
                          <a:cs typeface="+mn-cs"/>
                          <a:hlinkClick r:id="rId10" action="ppaction://hlinkfile"/>
                        </a:rPr>
                        <a:t>S5‑216429</a:t>
                      </a:r>
                      <a:endParaRPr lang="en-US" sz="900" kern="120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微软雅黑" panose="020B0503020204020204" pitchFamily="34" charset="-122"/>
                          <a:cs typeface="Arial" panose="020B0604020202020204" pitchFamily="34" charset="0"/>
                        </a:rPr>
                        <a:t>New SID</a:t>
                      </a:r>
                    </a:p>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9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900" smtClean="0">
                          <a:solidFill>
                            <a:schemeClr val="tx1"/>
                          </a:solidFill>
                          <a:effectLst/>
                          <a:latin typeface="+mn-lt"/>
                        </a:rPr>
                        <a:t>Rel-18</a:t>
                      </a:r>
                      <a:endParaRPr lang="zh-CN" alt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900" dirty="0">
                          <a:solidFill>
                            <a:schemeClr val="tx1"/>
                          </a:solidFill>
                          <a:effectLst/>
                          <a:latin typeface="+mn-lt"/>
                        </a:rPr>
                        <a:t>New SID on evaluation of autonomous network levels</a:t>
                      </a: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it-IT" sz="900" dirty="0">
                          <a:solidFill>
                            <a:schemeClr val="tx1"/>
                          </a:solidFill>
                          <a:effectLst/>
                          <a:latin typeface="+mn-lt"/>
                        </a:rPr>
                        <a:t>China Mobile, Huawei, AsiaInfo, China Unicom, China Telecom, ZTE, CATT, Lenovo, Motorola Mobility, Intel</a:t>
                      </a:r>
                      <a:endParaRPr lang="it-IT"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900" kern="1200" dirty="0">
                        <a:solidFill>
                          <a:schemeClr val="tx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900" kern="1200" dirty="0">
                          <a:solidFill>
                            <a:schemeClr val="tx1"/>
                          </a:solidFill>
                          <a:effectLst/>
                          <a:latin typeface="+mn-lt"/>
                          <a:ea typeface="+mn-ea"/>
                          <a:cs typeface="+mn-cs"/>
                          <a:hlinkClick r:id="rId11" action="ppaction://hlinkfile"/>
                        </a:rPr>
                        <a:t>S5‑216430</a:t>
                      </a:r>
                      <a:endParaRPr lang="en-US"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微软雅黑" panose="020B0503020204020204" pitchFamily="34" charset="-122"/>
                          <a:cs typeface="Arial" panose="020B0604020202020204" pitchFamily="34" charset="0"/>
                        </a:rPr>
                        <a:t>New SID</a:t>
                      </a:r>
                    </a:p>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9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900" dirty="0" smtClean="0">
                          <a:solidFill>
                            <a:schemeClr val="tx1"/>
                          </a:solidFill>
                          <a:effectLst/>
                          <a:latin typeface="+mn-lt"/>
                        </a:rPr>
                        <a:t>Rel-18</a:t>
                      </a:r>
                      <a:endParaRPr lang="zh-CN" alt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900" dirty="0">
                          <a:solidFill>
                            <a:schemeClr val="tx1"/>
                          </a:solidFill>
                          <a:effectLst/>
                          <a:latin typeface="+mn-lt"/>
                        </a:rPr>
                        <a:t>New SID on enhancement of autonomous network levels</a:t>
                      </a:r>
                      <a:endParaRPr lang="en-US"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it-IT" sz="900" dirty="0">
                          <a:solidFill>
                            <a:schemeClr val="tx1"/>
                          </a:solidFill>
                          <a:effectLst/>
                          <a:latin typeface="+mn-lt"/>
                        </a:rPr>
                        <a:t>China Mobile, Huawei, AsiaInfo, China Unicom, China Telecom, ZTE, CATT, Lenovo, Motorola Mobility, Intel</a:t>
                      </a:r>
                      <a:endParaRPr lang="it-IT" sz="9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900" kern="1200" dirty="0">
                        <a:solidFill>
                          <a:schemeClr val="tx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mn-ea"/>
                          <a:cs typeface="+mn-cs"/>
                          <a:hlinkClick r:id="rId12" action="ppaction://hlinkfile"/>
                        </a:rPr>
                        <a:t>S5‑216067</a:t>
                      </a:r>
                      <a:endParaRPr lang="en-US" altLang="zh-CN" sz="900" kern="1200" dirty="0" smtClean="0">
                        <a:solidFill>
                          <a:schemeClr val="tx1"/>
                        </a:solidFill>
                        <a:effectLst/>
                        <a:latin typeface="+mn-lt"/>
                        <a:ea typeface="+mn-ea"/>
                        <a:cs typeface="+mn-cs"/>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en-US"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mn-ea"/>
                          <a:cs typeface="+mn-cs"/>
                        </a:rPr>
                        <a:t>Revised WID</a:t>
                      </a:r>
                      <a:endParaRPr lang="en-US" altLang="zh-CN"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900" kern="1200" dirty="0" smtClean="0">
                          <a:solidFill>
                            <a:schemeClr val="tx1"/>
                          </a:solidFill>
                          <a:effectLst/>
                          <a:latin typeface="+mn-lt"/>
                          <a:ea typeface="+mn-ea"/>
                          <a:cs typeface="+mn-cs"/>
                        </a:rPr>
                        <a:t>Rel-17</a:t>
                      </a:r>
                      <a:endParaRPr lang="en-US"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sz="900" kern="1200" dirty="0">
                          <a:solidFill>
                            <a:schemeClr val="tx1"/>
                          </a:solidFill>
                          <a:effectLst/>
                          <a:latin typeface="+mn-lt"/>
                          <a:ea typeface="+mn-ea"/>
                          <a:cs typeface="+mn-cs"/>
                        </a:rPr>
                        <a:t>Revised SID New aspects of EE for 5G networks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sz="900" kern="1200" dirty="0">
                          <a:solidFill>
                            <a:schemeClr val="tx1"/>
                          </a:solidFill>
                          <a:effectLst/>
                          <a:latin typeface="+mn-lt"/>
                          <a:ea typeface="+mn-ea"/>
                          <a:cs typeface="+mn-cs"/>
                        </a:rPr>
                        <a:t>Orange</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900"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mn-ea"/>
                          <a:cs typeface="+mn-cs"/>
                          <a:hlinkClick r:id="rId13" action="ppaction://hlinkfile"/>
                        </a:rPr>
                        <a:t>S5‑216068</a:t>
                      </a:r>
                      <a:endParaRPr lang="en-US" altLang="zh-CN" sz="900" kern="1200" dirty="0" smtClean="0">
                        <a:solidFill>
                          <a:schemeClr val="tx1"/>
                        </a:solidFill>
                        <a:effectLst/>
                        <a:latin typeface="+mn-lt"/>
                        <a:ea typeface="+mn-ea"/>
                        <a:cs typeface="+mn-cs"/>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en-US"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mn-ea"/>
                          <a:cs typeface="+mn-cs"/>
                        </a:rPr>
                        <a:t>Revised WID</a:t>
                      </a:r>
                      <a:endParaRPr lang="en-US" altLang="zh-CN"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900" kern="1200" dirty="0" smtClean="0">
                          <a:solidFill>
                            <a:schemeClr val="tx1"/>
                          </a:solidFill>
                          <a:effectLst/>
                          <a:latin typeface="+mn-lt"/>
                          <a:ea typeface="+mn-ea"/>
                          <a:cs typeface="+mn-cs"/>
                        </a:rPr>
                        <a:t>Rel-17</a:t>
                      </a:r>
                      <a:endParaRPr lang="en-US"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sz="900" kern="1200" dirty="0">
                          <a:solidFill>
                            <a:schemeClr val="tx1"/>
                          </a:solidFill>
                          <a:effectLst/>
                          <a:latin typeface="+mn-lt"/>
                          <a:ea typeface="+mn-ea"/>
                          <a:cs typeface="+mn-cs"/>
                        </a:rPr>
                        <a:t>Revised WID Enhancements on EE for 5G networks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sz="900" kern="1200" dirty="0">
                          <a:solidFill>
                            <a:schemeClr val="tx1"/>
                          </a:solidFill>
                          <a:effectLst/>
                          <a:latin typeface="+mn-lt"/>
                          <a:ea typeface="+mn-ea"/>
                          <a:cs typeface="+mn-cs"/>
                        </a:rPr>
                        <a:t>Orange</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900"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mn-ea"/>
                          <a:cs typeface="+mn-cs"/>
                          <a:hlinkClick r:id="rId14" action="ppaction://hlinkfile"/>
                        </a:rPr>
                        <a:t>S5‑216348</a:t>
                      </a:r>
                      <a:endParaRPr lang="en-US" altLang="zh-CN" sz="900" kern="1200" dirty="0" smtClean="0">
                        <a:solidFill>
                          <a:schemeClr val="tx1"/>
                        </a:solidFill>
                        <a:effectLst/>
                        <a:latin typeface="+mn-lt"/>
                        <a:ea typeface="+mn-ea"/>
                        <a:cs typeface="+mn-cs"/>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en-US"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mn-ea"/>
                          <a:cs typeface="+mn-cs"/>
                        </a:rPr>
                        <a:t>Revised WID</a:t>
                      </a:r>
                      <a:endParaRPr lang="en-US" altLang="zh-CN"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900" kern="1200" dirty="0" smtClean="0">
                          <a:solidFill>
                            <a:schemeClr val="tx1"/>
                          </a:solidFill>
                          <a:effectLst/>
                          <a:latin typeface="+mn-lt"/>
                          <a:ea typeface="+mn-ea"/>
                          <a:cs typeface="+mn-cs"/>
                        </a:rPr>
                        <a:t>Rel-17</a:t>
                      </a:r>
                      <a:endParaRPr lang="en-US"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800" dirty="0">
                          <a:solidFill>
                            <a:schemeClr val="tx1"/>
                          </a:solidFill>
                          <a:effectLst/>
                          <a:latin typeface="Arial" panose="020B0604020202020204" pitchFamily="34" charset="0"/>
                        </a:rPr>
                        <a:t>Revised WID Enhancements of Management Data Analytics Service</a:t>
                      </a:r>
                      <a:endParaRPr lang="en-US" dirty="0">
                        <a:solidFill>
                          <a:schemeClr val="tx1"/>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800" dirty="0">
                          <a:solidFill>
                            <a:schemeClr val="tx1"/>
                          </a:solidFill>
                          <a:effectLst/>
                          <a:latin typeface="Arial" panose="020B0604020202020204" pitchFamily="34" charset="0"/>
                        </a:rPr>
                        <a:t>Intel, NEC</a:t>
                      </a:r>
                      <a:endParaRPr lang="en-US" dirty="0">
                        <a:solidFill>
                          <a:schemeClr val="tx1"/>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900"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115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mn-ea"/>
                          <a:cs typeface="+mn-cs"/>
                          <a:hlinkClick r:id="rId15" action="ppaction://hlinkfile"/>
                        </a:rPr>
                        <a:t>S5‑216595</a:t>
                      </a:r>
                      <a:endParaRPr lang="en-US"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mn-lt"/>
                          <a:ea typeface="+mn-ea"/>
                          <a:cs typeface="+mn-cs"/>
                        </a:rPr>
                        <a:t>Revised WID</a:t>
                      </a:r>
                      <a:endParaRPr lang="en-US" altLang="zh-CN"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900" kern="1200" dirty="0" smtClean="0">
                          <a:solidFill>
                            <a:schemeClr val="tx1"/>
                          </a:solidFill>
                          <a:effectLst/>
                          <a:latin typeface="+mn-lt"/>
                          <a:ea typeface="+mn-ea"/>
                          <a:cs typeface="+mn-cs"/>
                        </a:rPr>
                        <a:t>Rel-18</a:t>
                      </a:r>
                      <a:endParaRPr lang="en-US" sz="9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sz="900" kern="1200" dirty="0">
                          <a:solidFill>
                            <a:schemeClr val="tx1"/>
                          </a:solidFill>
                          <a:effectLst/>
                          <a:latin typeface="+mn-lt"/>
                          <a:ea typeface="+mn-ea"/>
                          <a:cs typeface="+mn-cs"/>
                        </a:rPr>
                        <a:t>SID revised was SP-210136 SID on enhancement of service based management architecture</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sz="900" kern="1200" dirty="0">
                          <a:solidFill>
                            <a:schemeClr val="tx1"/>
                          </a:solidFill>
                          <a:effectLst/>
                          <a:latin typeface="+mn-lt"/>
                          <a:ea typeface="+mn-ea"/>
                          <a:cs typeface="+mn-cs"/>
                        </a:rPr>
                        <a:t>Huawei Technologies (Korea)</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900"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Work Item /Study </a:t>
            </a:r>
            <a:r>
              <a:rPr lang="en-US" altLang="zh-CN" sz="3200" kern="0" dirty="0" smtClean="0">
                <a:solidFill>
                  <a:srgbClr val="FF0000"/>
                </a:solidFill>
                <a:latin typeface="Calibri"/>
                <a:cs typeface="+mj-cs"/>
              </a:rPr>
              <a:t>Item </a:t>
            </a:r>
            <a:r>
              <a:rPr lang="en-US" altLang="zh-CN" sz="3200" kern="0" dirty="0">
                <a:solidFill>
                  <a:srgbClr val="FF0000"/>
                </a:solidFill>
                <a:latin typeface="Calibri"/>
                <a:cs typeface="+mj-cs"/>
              </a:rPr>
              <a:t>proposals </a:t>
            </a:r>
            <a:r>
              <a:rPr lang="en-US" altLang="zh-CN" sz="3200" kern="0" dirty="0">
                <a:solidFill>
                  <a:srgbClr val="FF0000"/>
                </a:solidFill>
                <a:latin typeface="Calibri"/>
                <a:cs typeface="+mj-cs"/>
              </a:rPr>
              <a:t>that </a:t>
            </a:r>
            <a:r>
              <a:rPr lang="en-US" altLang="zh-CN" sz="3200" kern="0" dirty="0">
                <a:solidFill>
                  <a:srgbClr val="FF0000"/>
                </a:solidFill>
                <a:latin typeface="Calibri"/>
                <a:cs typeface="+mj-cs"/>
              </a:rPr>
              <a:t>need more discussion</a:t>
            </a:r>
            <a:endParaRPr lang="en-US" altLang="zh-CN" sz="3200" kern="0" dirty="0" smtClean="0">
              <a:solidFill>
                <a:srgbClr val="FF0000"/>
              </a:solidFill>
              <a:latin typeface="Calibri"/>
              <a:cs typeface="+mj-cs"/>
            </a:endParaRPr>
          </a:p>
        </p:txBody>
      </p:sp>
      <p:sp>
        <p:nvSpPr>
          <p:cNvPr id="8" name="矩形 7"/>
          <p:cNvSpPr/>
          <p:nvPr/>
        </p:nvSpPr>
        <p:spPr>
          <a:xfrm>
            <a:off x="782593" y="1687147"/>
            <a:ext cx="10659763" cy="2108269"/>
          </a:xfrm>
          <a:prstGeom prst="rect">
            <a:avLst/>
          </a:prstGeom>
        </p:spPr>
        <p:txBody>
          <a:bodyPr wrap="square">
            <a:spAutoFit/>
          </a:bodyPr>
          <a:lstStyle/>
          <a:p>
            <a:r>
              <a:rPr lang="en-US" altLang="zh-CN" dirty="0"/>
              <a:t>S5‑216132	New SID Study on Computing Power Management and Orchestration			China Telecommunications</a:t>
            </a:r>
          </a:p>
          <a:p>
            <a:r>
              <a:rPr lang="en-US" altLang="zh-CN" dirty="0"/>
              <a:t>S5‑216182	New SID on alignment with GSMA OPG and ETSI MEC for Edge computing management	Huawei, Samsung</a:t>
            </a:r>
          </a:p>
          <a:p>
            <a:r>
              <a:rPr lang="en-US" altLang="zh-CN" dirty="0"/>
              <a:t>S5‑216262	Discussion on digital twin for network management				China Mobile</a:t>
            </a:r>
          </a:p>
          <a:p>
            <a:r>
              <a:rPr lang="en-US" altLang="zh-CN" dirty="0"/>
              <a:t>S5‑216264	New SID on Federated machine learning for mobile network management			China Mobile</a:t>
            </a:r>
          </a:p>
          <a:p>
            <a:r>
              <a:rPr lang="en-US" altLang="zh-CN" dirty="0"/>
              <a:t>S5‑216306	New R18 SID on Conflict management and coordination				Lenovo, Motorola Mobility</a:t>
            </a:r>
          </a:p>
          <a:p>
            <a:r>
              <a:rPr lang="en-US" altLang="zh-CN" dirty="0"/>
              <a:t>S5‑216371	New SID Study on measurement data collection to support RAN intelligence		</a:t>
            </a:r>
            <a:r>
              <a:rPr lang="en-US" altLang="zh-CN" dirty="0" smtClean="0"/>
              <a:t>Intel, </a:t>
            </a:r>
            <a:r>
              <a:rPr lang="en-US" altLang="zh-CN" dirty="0"/>
              <a:t>Verizon, AT&amp;T, CMCC</a:t>
            </a:r>
          </a:p>
          <a:p>
            <a:r>
              <a:rPr lang="en-US" altLang="zh-CN" dirty="0"/>
              <a:t>S5‑216579 New SID on PaaS for Virtualized Network Functions				China Mobile</a:t>
            </a:r>
          </a:p>
          <a:p>
            <a:r>
              <a:rPr lang="en-US" altLang="zh-CN" dirty="0"/>
              <a:t>S5‑216578 New SID on intent-driven network slicing management 				Ericsson </a:t>
            </a:r>
          </a:p>
          <a:p>
            <a:endParaRPr lang="en-US" altLang="zh-CN" sz="1400" dirty="0" smtClean="0"/>
          </a:p>
          <a:p>
            <a:endParaRPr lang="zh-CN" altLang="en-US" dirty="0"/>
          </a:p>
        </p:txBody>
      </p:sp>
    </p:spTree>
    <p:extLst>
      <p:ext uri="{BB962C8B-B14F-4D97-AF65-F5344CB8AC3E}">
        <p14:creationId xmlns:p14="http://schemas.microsoft.com/office/powerpoint/2010/main" val="38802904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a:t>
            </a:r>
          </a:p>
        </p:txBody>
      </p:sp>
      <p:graphicFrame>
        <p:nvGraphicFramePr>
          <p:cNvPr id="6" name="Group 76"/>
          <p:cNvGraphicFramePr>
            <a:graphicFrameLocks/>
          </p:cNvGraphicFramePr>
          <p:nvPr>
            <p:extLst>
              <p:ext uri="{D42A27DB-BD31-4B8C-83A1-F6EECF244321}">
                <p14:modId xmlns:p14="http://schemas.microsoft.com/office/powerpoint/2010/main" val="67844033"/>
              </p:ext>
            </p:extLst>
          </p:nvPr>
        </p:nvGraphicFramePr>
        <p:xfrm>
          <a:off x="301991" y="1104978"/>
          <a:ext cx="11537378" cy="2773680"/>
        </p:xfrm>
        <a:graphic>
          <a:graphicData uri="http://schemas.openxmlformats.org/drawingml/2006/table">
            <a:tbl>
              <a:tblPr/>
              <a:tblGrid>
                <a:gridCol w="1040524">
                  <a:extLst>
                    <a:ext uri="{9D8B030D-6E8A-4147-A177-3AD203B41FA5}">
                      <a16:colId xmlns="" xmlns:a16="http://schemas.microsoft.com/office/drawing/2014/main" val="20000"/>
                    </a:ext>
                  </a:extLst>
                </a:gridCol>
                <a:gridCol w="5030108">
                  <a:extLst>
                    <a:ext uri="{9D8B030D-6E8A-4147-A177-3AD203B41FA5}">
                      <a16:colId xmlns="" xmlns:a16="http://schemas.microsoft.com/office/drawing/2014/main" val="20001"/>
                    </a:ext>
                  </a:extLst>
                </a:gridCol>
                <a:gridCol w="2733373"/>
                <a:gridCol w="2733373"/>
              </a:tblGrid>
              <a:tr h="554596">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err="1" smtClean="0">
                          <a:solidFill>
                            <a:schemeClr val="tx1"/>
                          </a:solidFill>
                          <a:latin typeface="+mn-lt"/>
                          <a:ea typeface="+mn-ea"/>
                          <a:cs typeface="+mn-cs"/>
                        </a:rPr>
                        <a:t>TDoc</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a:solidFill>
                            <a:schemeClr val="tx1"/>
                          </a:solidFill>
                          <a:latin typeface="+mn-lt"/>
                          <a:ea typeface="+mn-ea"/>
                          <a:cs typeface="+mn-cs"/>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smtClean="0">
                          <a:solidFill>
                            <a:schemeClr val="tx1"/>
                          </a:solidFill>
                          <a:latin typeface="+mn-lt"/>
                          <a:ea typeface="+mn-ea"/>
                          <a:cs typeface="+mn-cs"/>
                        </a:rPr>
                        <a:t>Source</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smtClean="0">
                          <a:solidFill>
                            <a:schemeClr val="tx1"/>
                          </a:solidFill>
                          <a:latin typeface="+mn-lt"/>
                          <a:ea typeface="+mn-ea"/>
                          <a:cs typeface="+mn-cs"/>
                        </a:rPr>
                        <a:t>Potential related topics and related groups</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 xmlns:a16="http://schemas.microsoft.com/office/drawing/2014/main" val="10000"/>
                  </a:ext>
                </a:extLst>
              </a:tr>
              <a:tr h="248109">
                <a:tc>
                  <a:txBody>
                    <a:bodyPr/>
                    <a:lstStyle/>
                    <a:p>
                      <a:r>
                        <a:rPr lang="en-US" sz="1200">
                          <a:effectLst/>
                          <a:latin typeface="+mn-lt"/>
                          <a:hlinkClick r:id="rId3" action="ppaction://hlinkfile"/>
                        </a:rPr>
                        <a:t>S5‑216327</a:t>
                      </a:r>
                      <a:endParaRPr lang="en-US" sz="120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r>
                        <a:rPr lang="en-US" sz="1200">
                          <a:effectLst/>
                          <a:latin typeface="+mn-lt"/>
                        </a:rPr>
                        <a:t>Correct wording and header</a:t>
                      </a:r>
                      <a:endParaRPr lang="en-US" sz="120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r>
                        <a:rPr lang="en-US" sz="1200" dirty="0">
                          <a:effectLst/>
                          <a:latin typeface="+mn-lt"/>
                        </a:rPr>
                        <a:t>Ericsson France S.A.S</a:t>
                      </a:r>
                      <a:endParaRPr lang="en-US" sz="12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r>
                        <a:rPr lang="en-US" sz="1200">
                          <a:effectLst/>
                          <a:latin typeface="+mn-lt"/>
                          <a:hlinkClick r:id="rId4" action="ppaction://hlinkfile"/>
                        </a:rPr>
                        <a:t/>
                      </a:r>
                      <a:br>
                        <a:rPr lang="en-US" sz="1200">
                          <a:effectLst/>
                          <a:latin typeface="+mn-lt"/>
                          <a:hlinkClick r:id="rId4" action="ppaction://hlinkfile"/>
                        </a:rPr>
                      </a:br>
                      <a:r>
                        <a:rPr lang="en-US" sz="1200">
                          <a:effectLst/>
                          <a:latin typeface="+mn-lt"/>
                          <a:hlinkClick r:id="rId4" action="ppaction://hlinkfile"/>
                        </a:rPr>
                        <a:t>S5‑216547</a:t>
                      </a:r>
                      <a:endParaRPr lang="en-US" sz="120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r>
                        <a:rPr lang="en-US" sz="1200">
                          <a:effectLst/>
                          <a:latin typeface="+mn-lt"/>
                        </a:rPr>
                        <a:t>Discussion on enhanced MIMO PRB Usage for cell</a:t>
                      </a:r>
                      <a:endParaRPr lang="en-US" sz="120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r>
                        <a:rPr lang="en-US" sz="1200" dirty="0">
                          <a:effectLst/>
                          <a:latin typeface="+mn-lt"/>
                        </a:rPr>
                        <a:t>China Unicom</a:t>
                      </a:r>
                      <a:endParaRPr lang="en-US" sz="12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r>
                        <a:rPr lang="en-US" sz="1200">
                          <a:effectLst/>
                          <a:latin typeface="+mn-lt"/>
                          <a:hlinkClick r:id="rId5" action="ppaction://hlinkfile"/>
                        </a:rPr>
                        <a:t/>
                      </a:r>
                      <a:br>
                        <a:rPr lang="en-US" sz="1200">
                          <a:effectLst/>
                          <a:latin typeface="+mn-lt"/>
                          <a:hlinkClick r:id="rId5" action="ppaction://hlinkfile"/>
                        </a:rPr>
                      </a:br>
                      <a:r>
                        <a:rPr lang="en-US" sz="1200">
                          <a:effectLst/>
                          <a:latin typeface="+mn-lt"/>
                          <a:hlinkClick r:id="rId5" action="ppaction://hlinkfile"/>
                        </a:rPr>
                        <a:t>S5‑216401</a:t>
                      </a:r>
                      <a:endParaRPr lang="en-US" sz="120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r>
                        <a:rPr lang="en-US" sz="1200" dirty="0">
                          <a:effectLst/>
                          <a:latin typeface="+mn-lt"/>
                        </a:rPr>
                        <a:t>DP on YANG solution set for Inventory</a:t>
                      </a:r>
                      <a:endParaRPr lang="en-US" sz="12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r>
                        <a:rPr lang="en-US" sz="1200" dirty="0">
                          <a:effectLst/>
                          <a:latin typeface="+mn-lt"/>
                        </a:rPr>
                        <a:t>Ericsson Hungary Ltd</a:t>
                      </a:r>
                      <a:endParaRPr lang="en-US" sz="12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r>
                        <a:rPr lang="en-US" sz="1200">
                          <a:effectLst/>
                          <a:latin typeface="+mn-lt"/>
                          <a:hlinkClick r:id="rId6" action="ppaction://hlinkfile"/>
                        </a:rPr>
                        <a:t>S5‑216311</a:t>
                      </a:r>
                      <a:endParaRPr lang="en-US" sz="120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r>
                        <a:rPr lang="en-US" sz="1200">
                          <a:effectLst/>
                          <a:latin typeface="+mn-lt"/>
                        </a:rPr>
                        <a:t>Enhance Management Service to Support Access Control Procedures</a:t>
                      </a:r>
                      <a:endParaRPr lang="en-US" sz="120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r>
                        <a:rPr lang="en-US" sz="1200" dirty="0">
                          <a:effectLst/>
                          <a:latin typeface="+mn-lt"/>
                        </a:rPr>
                        <a:t>Ericsson LM</a:t>
                      </a:r>
                      <a:endParaRPr lang="en-US" sz="12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r>
                        <a:rPr lang="en-US" sz="1200">
                          <a:effectLst/>
                          <a:latin typeface="+mn-lt"/>
                          <a:hlinkClick r:id="rId7" action="ppaction://hlinkfile"/>
                        </a:rPr>
                        <a:t>S5‑216584</a:t>
                      </a:r>
                      <a:endParaRPr lang="en-US" sz="120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r>
                        <a:rPr lang="en-US" sz="1200">
                          <a:effectLst/>
                          <a:latin typeface="+mn-lt"/>
                        </a:rPr>
                        <a:t>Discussion Paper on exposure scenario</a:t>
                      </a:r>
                      <a:endParaRPr lang="en-US" sz="120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r>
                        <a:rPr lang="en-US" sz="1200" dirty="0">
                          <a:effectLst/>
                          <a:latin typeface="+mn-lt"/>
                        </a:rPr>
                        <a:t>Alibaba Group, </a:t>
                      </a:r>
                      <a:r>
                        <a:rPr lang="en-US" sz="1200" dirty="0" err="1">
                          <a:effectLst/>
                          <a:latin typeface="+mn-lt"/>
                        </a:rPr>
                        <a:t>AsiaInfo</a:t>
                      </a:r>
                      <a:endParaRPr lang="en-US" sz="12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pPr marL="0" algn="l" defTabSz="1219170" rtl="0" eaLnBrk="1" latinLnBrk="0" hangingPunct="1"/>
                      <a:r>
                        <a:rPr lang="en-US" sz="1200" kern="1200">
                          <a:solidFill>
                            <a:srgbClr val="0000FF"/>
                          </a:solidFill>
                          <a:effectLst/>
                          <a:latin typeface="+mn-lt"/>
                          <a:ea typeface="+mn-ea"/>
                          <a:cs typeface="+mn-cs"/>
                          <a:hlinkClick r:id="rId8" action="ppaction://hlinkfile"/>
                        </a:rPr>
                        <a:t>S5‑216551</a:t>
                      </a:r>
                      <a:endParaRPr lang="en-US" sz="1200" kern="1200">
                        <a:solidFill>
                          <a:srgbClr val="0000FF"/>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r>
                        <a:rPr lang="en-US" sz="1200" kern="1200" dirty="0">
                          <a:solidFill>
                            <a:schemeClr val="tx1"/>
                          </a:solidFill>
                          <a:effectLst/>
                          <a:latin typeface="+mn-lt"/>
                          <a:ea typeface="+mn-ea"/>
                          <a:cs typeface="+mn-cs"/>
                        </a:rPr>
                        <a:t>Discussion on structuring Rel-18 work in SA5</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r>
                        <a:rPr lang="de-DE" sz="1200" kern="1200" dirty="0" smtClean="0">
                          <a:solidFill>
                            <a:schemeClr val="tx1"/>
                          </a:solidFill>
                          <a:effectLst/>
                          <a:latin typeface="+mn-lt"/>
                          <a:ea typeface="+mn-ea"/>
                          <a:cs typeface="+mn-cs"/>
                        </a:rPr>
                        <a:t>Orange, Deutsche Telekom, Telefonica, Ericsson, Huawei</a:t>
                      </a: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OAM General </a:t>
            </a:r>
            <a:r>
              <a:rPr lang="en-US" altLang="zh-CN" sz="3200" kern="0" dirty="0"/>
              <a:t>T</a:t>
            </a:r>
            <a:r>
              <a:rPr lang="en-US" altLang="zh-CN" sz="3200" kern="0" dirty="0" smtClean="0"/>
              <a:t>opics</a:t>
            </a:r>
            <a:endParaRPr lang="sv-SE" sz="3200" kern="0" dirty="0"/>
          </a:p>
        </p:txBody>
      </p:sp>
      <p:sp>
        <p:nvSpPr>
          <p:cNvPr id="7" name="文本框 6"/>
          <p:cNvSpPr txBox="1"/>
          <p:nvPr/>
        </p:nvSpPr>
        <p:spPr>
          <a:xfrm>
            <a:off x="555484" y="925291"/>
            <a:ext cx="1087344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sp>
        <p:nvSpPr>
          <p:cNvPr id="8" name="矩形 7"/>
          <p:cNvSpPr/>
          <p:nvPr/>
        </p:nvSpPr>
        <p:spPr>
          <a:xfrm>
            <a:off x="688686" y="1321124"/>
            <a:ext cx="10607040" cy="4801314"/>
          </a:xfrm>
          <a:prstGeom prst="rect">
            <a:avLst/>
          </a:prstGeom>
        </p:spPr>
        <p:txBody>
          <a:bodyPr wrap="square">
            <a:spAutoFit/>
          </a:bodyPr>
          <a:lstStyle/>
          <a:p>
            <a:pPr defTabSz="1219170" eaLnBrk="1" fontAlgn="auto" hangingPunct="1">
              <a:spcBef>
                <a:spcPts val="0"/>
              </a:spcBef>
              <a:spcAft>
                <a:spcPts val="0"/>
              </a:spcAft>
              <a:defRPr/>
            </a:pPr>
            <a:r>
              <a:rPr lang="en-US" altLang="zh-CN" sz="1400" b="1" dirty="0" smtClean="0">
                <a:solidFill>
                  <a:prstClr val="black"/>
                </a:solidFill>
                <a:latin typeface="+mj-lt"/>
                <a:cs typeface="Arial" charset="0"/>
              </a:rPr>
              <a:t>The </a:t>
            </a:r>
            <a:r>
              <a:rPr lang="en-US" altLang="zh-CN" sz="1400" b="1" dirty="0">
                <a:solidFill>
                  <a:prstClr val="black"/>
                </a:solidFill>
                <a:latin typeface="+mj-lt"/>
                <a:cs typeface="Arial" charset="0"/>
              </a:rPr>
              <a:t>following </a:t>
            </a:r>
            <a:r>
              <a:rPr lang="en-US" altLang="zh-CN" sz="1400" b="1" dirty="0" smtClean="0">
                <a:solidFill>
                  <a:prstClr val="black"/>
                </a:solidFill>
                <a:latin typeface="+mj-lt"/>
                <a:cs typeface="Arial" charset="0"/>
              </a:rPr>
              <a:t>general topics </a:t>
            </a:r>
            <a:r>
              <a:rPr lang="en-US" altLang="zh-CN" sz="1400" b="1" dirty="0">
                <a:solidFill>
                  <a:prstClr val="black"/>
                </a:solidFill>
                <a:latin typeface="+mj-lt"/>
                <a:cs typeface="Arial" charset="0"/>
              </a:rPr>
              <a:t>are </a:t>
            </a:r>
            <a:r>
              <a:rPr lang="en-US" altLang="zh-CN" sz="1400" b="1" dirty="0" smtClean="0">
                <a:solidFill>
                  <a:prstClr val="black"/>
                </a:solidFill>
                <a:latin typeface="+mj-lt"/>
                <a:cs typeface="Arial" charset="0"/>
              </a:rPr>
              <a:t>discussed and approved in </a:t>
            </a:r>
            <a:r>
              <a:rPr lang="en-US" altLang="zh-CN" sz="1400" b="1" dirty="0">
                <a:solidFill>
                  <a:prstClr val="black"/>
                </a:solidFill>
                <a:latin typeface="+mj-lt"/>
                <a:cs typeface="Arial" charset="0"/>
              </a:rPr>
              <a:t>the </a:t>
            </a:r>
            <a:r>
              <a:rPr lang="en-US" altLang="zh-CN" sz="1400" b="1" dirty="0" smtClean="0">
                <a:solidFill>
                  <a:prstClr val="black"/>
                </a:solidFill>
                <a:latin typeface="+mj-lt"/>
                <a:cs typeface="Arial" charset="0"/>
              </a:rPr>
              <a:t>meeting: </a:t>
            </a:r>
            <a:endParaRPr lang="en-US" altLang="zh-CN" sz="1400" dirty="0" smtClean="0">
              <a:solidFill>
                <a:prstClr val="black"/>
              </a:solidFill>
              <a:latin typeface="+mj-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smtClean="0">
                <a:latin typeface="+mj-lt"/>
                <a:cs typeface="Arial" charset="0"/>
              </a:rPr>
              <a:t>S5‑216551</a:t>
            </a:r>
            <a:r>
              <a:rPr lang="en-US" altLang="zh-CN" sz="1400" dirty="0">
                <a:latin typeface="+mj-lt"/>
                <a:cs typeface="Arial" charset="0"/>
              </a:rPr>
              <a:t>	Discussion on structuring Rel-18 work in </a:t>
            </a:r>
            <a:r>
              <a:rPr lang="en-US" altLang="zh-CN" sz="1400" dirty="0" smtClean="0">
                <a:latin typeface="+mj-lt"/>
                <a:cs typeface="Arial" charset="0"/>
              </a:rPr>
              <a:t>SA5 </a:t>
            </a:r>
            <a:r>
              <a:rPr lang="de-DE" altLang="zh-CN" sz="1400" dirty="0" smtClean="0">
                <a:latin typeface="+mj-lt"/>
                <a:cs typeface="Arial" charset="0"/>
              </a:rPr>
              <a:t>Orange</a:t>
            </a:r>
            <a:r>
              <a:rPr lang="de-DE" altLang="zh-CN" sz="1400" dirty="0">
                <a:latin typeface="+mj-lt"/>
                <a:cs typeface="Arial" charset="0"/>
              </a:rPr>
              <a:t>, Deutsche Telekom, Telefonica, Ericsson, </a:t>
            </a:r>
            <a:r>
              <a:rPr lang="de-DE" altLang="zh-CN" sz="1400" dirty="0" smtClean="0">
                <a:latin typeface="+mj-lt"/>
                <a:cs typeface="Arial" charset="0"/>
              </a:rPr>
              <a:t>Huawei</a:t>
            </a:r>
            <a:endParaRPr lang="en-US" altLang="zh-CN" sz="1400" dirty="0">
              <a:latin typeface="+mj-lt"/>
              <a:cs typeface="Arial" charset="0"/>
            </a:endParaRPr>
          </a:p>
          <a:p>
            <a:endParaRPr lang="en-GB" altLang="zh-CN" sz="1100" b="1" dirty="0" smtClean="0"/>
          </a:p>
          <a:p>
            <a:r>
              <a:rPr lang="en-US" altLang="zh-CN" sz="1100" b="1" dirty="0" smtClean="0"/>
              <a:t>S</a:t>
            </a:r>
            <a:r>
              <a:rPr lang="en-GB" altLang="zh-CN" sz="1100" b="1" dirty="0" err="1" smtClean="0"/>
              <a:t>tructure</a:t>
            </a:r>
            <a:r>
              <a:rPr lang="en-GB" altLang="zh-CN" sz="1100" b="1" dirty="0" smtClean="0"/>
              <a:t> </a:t>
            </a:r>
            <a:r>
              <a:rPr lang="en-GB" altLang="zh-CN" sz="1100" b="1" dirty="0"/>
              <a:t>for Rel-18 is as follows</a:t>
            </a:r>
            <a:r>
              <a:rPr lang="en-GB" altLang="zh-CN" sz="1100" b="1" dirty="0" smtClean="0"/>
              <a:t>:</a:t>
            </a:r>
            <a:r>
              <a:rPr lang="en-GB" altLang="zh-CN" sz="1100" b="1" dirty="0"/>
              <a:t> </a:t>
            </a:r>
            <a:endParaRPr lang="zh-CN" altLang="zh-CN" sz="1100" b="1" dirty="0"/>
          </a:p>
          <a:p>
            <a:pPr lvl="1"/>
            <a:r>
              <a:rPr lang="en-GB" altLang="zh-CN" sz="1100" b="1" dirty="0" smtClean="0"/>
              <a:t>1. Intelligence </a:t>
            </a:r>
            <a:r>
              <a:rPr lang="en-GB" altLang="zh-CN" sz="1100" b="1" dirty="0"/>
              <a:t>and Automation</a:t>
            </a:r>
            <a:endParaRPr lang="zh-CN" altLang="zh-CN" sz="1100" b="1" dirty="0"/>
          </a:p>
          <a:p>
            <a:pPr lvl="1"/>
            <a:r>
              <a:rPr lang="en-GB" altLang="zh-CN" sz="1100" dirty="0" smtClean="0"/>
              <a:t>	// </a:t>
            </a:r>
            <a:r>
              <a:rPr lang="en-GB" altLang="zh-CN" sz="1100" dirty="0"/>
              <a:t>Will include functionalities or enablers such as e.g.:</a:t>
            </a:r>
            <a:endParaRPr lang="zh-CN" altLang="zh-CN" sz="1100" dirty="0"/>
          </a:p>
          <a:p>
            <a:pPr lvl="2">
              <a:buFont typeface="+mj-lt"/>
              <a:buAutoNum type="alphaLcPeriod"/>
            </a:pPr>
            <a:r>
              <a:rPr lang="en-GB" altLang="zh-CN" sz="1100" dirty="0"/>
              <a:t>ANL</a:t>
            </a:r>
            <a:endParaRPr lang="zh-CN" altLang="zh-CN" sz="1100" dirty="0"/>
          </a:p>
          <a:p>
            <a:pPr lvl="2">
              <a:buFont typeface="+mj-lt"/>
              <a:buAutoNum type="alphaLcPeriod"/>
            </a:pPr>
            <a:r>
              <a:rPr lang="en-GB" altLang="zh-CN" sz="1100" dirty="0" smtClean="0"/>
              <a:t>SON</a:t>
            </a:r>
            <a:r>
              <a:rPr lang="en-US" altLang="zh-CN" sz="1100" dirty="0"/>
              <a:t> </a:t>
            </a:r>
            <a:r>
              <a:rPr lang="en-US" altLang="zh-CN" sz="1100" dirty="0" smtClean="0"/>
              <a:t>       </a:t>
            </a:r>
            <a:r>
              <a:rPr lang="en-GB" altLang="zh-CN" sz="1100" dirty="0" smtClean="0"/>
              <a:t>// </a:t>
            </a:r>
            <a:r>
              <a:rPr lang="en-GB" altLang="zh-CN" sz="1100" dirty="0"/>
              <a:t>Will include topics such as e.g. Plug-and-Connect, etc.</a:t>
            </a:r>
            <a:endParaRPr lang="zh-CN" altLang="zh-CN" sz="1100" dirty="0"/>
          </a:p>
          <a:p>
            <a:pPr lvl="2">
              <a:buFont typeface="+mj-lt"/>
              <a:buAutoNum type="alphaLcPeriod"/>
            </a:pPr>
            <a:r>
              <a:rPr lang="en-GB" altLang="zh-CN" sz="1100" dirty="0"/>
              <a:t>Closed loop </a:t>
            </a:r>
            <a:endParaRPr lang="zh-CN" altLang="zh-CN" sz="1100" dirty="0"/>
          </a:p>
          <a:p>
            <a:pPr lvl="2">
              <a:buFont typeface="+mj-lt"/>
              <a:buAutoNum type="alphaLcPeriod"/>
            </a:pPr>
            <a:r>
              <a:rPr lang="en-GB" altLang="zh-CN" sz="1100" dirty="0"/>
              <a:t>Intent</a:t>
            </a:r>
            <a:endParaRPr lang="zh-CN" altLang="zh-CN" sz="1100" dirty="0"/>
          </a:p>
          <a:p>
            <a:pPr lvl="2">
              <a:buFont typeface="+mj-lt"/>
              <a:buAutoNum type="alphaLcPeriod"/>
            </a:pPr>
            <a:r>
              <a:rPr lang="en-GB" altLang="zh-CN" sz="1100" dirty="0"/>
              <a:t>MDA</a:t>
            </a:r>
            <a:endParaRPr lang="zh-CN" altLang="zh-CN" sz="1100" dirty="0"/>
          </a:p>
          <a:p>
            <a:pPr lvl="2">
              <a:buFont typeface="+mj-lt"/>
              <a:buAutoNum type="alphaLcPeriod"/>
            </a:pPr>
            <a:r>
              <a:rPr lang="en-GB" altLang="zh-CN" sz="1100" dirty="0"/>
              <a:t>AI/ML</a:t>
            </a:r>
            <a:endParaRPr lang="zh-CN" altLang="zh-CN" sz="1100" dirty="0"/>
          </a:p>
          <a:p>
            <a:pPr lvl="1"/>
            <a:r>
              <a:rPr lang="en-GB" altLang="zh-CN" sz="1100" b="1" dirty="0" smtClean="0"/>
              <a:t>2. Management </a:t>
            </a:r>
            <a:r>
              <a:rPr lang="en-GB" altLang="zh-CN" sz="1100" b="1" dirty="0"/>
              <a:t>Architecture and Mechanisms</a:t>
            </a:r>
            <a:endParaRPr lang="zh-CN" altLang="zh-CN" sz="1100" b="1" dirty="0"/>
          </a:p>
          <a:p>
            <a:pPr lvl="2">
              <a:buFont typeface="+mj-lt"/>
              <a:buAutoNum type="alphaLcPeriod"/>
            </a:pPr>
            <a:r>
              <a:rPr lang="en-GB" altLang="zh-CN" sz="1100" dirty="0"/>
              <a:t>SBMA </a:t>
            </a:r>
            <a:endParaRPr lang="zh-CN" altLang="zh-CN" sz="1100" dirty="0"/>
          </a:p>
          <a:p>
            <a:pPr lvl="2">
              <a:buFont typeface="+mj-lt"/>
              <a:buAutoNum type="alphaLcPeriod"/>
            </a:pPr>
            <a:r>
              <a:rPr lang="en-GB" altLang="zh-CN" sz="1100" dirty="0"/>
              <a:t>NRM</a:t>
            </a:r>
            <a:endParaRPr lang="zh-CN" altLang="zh-CN" sz="1100" dirty="0"/>
          </a:p>
          <a:p>
            <a:pPr lvl="2">
              <a:buFont typeface="+mj-lt"/>
              <a:buAutoNum type="alphaLcPeriod"/>
            </a:pPr>
            <a:r>
              <a:rPr lang="en-GB" altLang="zh-CN" sz="1100" dirty="0"/>
              <a:t>Provisioning</a:t>
            </a:r>
            <a:endParaRPr lang="zh-CN" altLang="zh-CN" sz="1100" dirty="0"/>
          </a:p>
          <a:p>
            <a:pPr lvl="2">
              <a:buFont typeface="+mj-lt"/>
              <a:buAutoNum type="alphaLcPeriod"/>
            </a:pPr>
            <a:r>
              <a:rPr lang="en-GB" altLang="zh-CN" sz="1100" dirty="0"/>
              <a:t>Fault Supervision</a:t>
            </a:r>
            <a:endParaRPr lang="zh-CN" altLang="zh-CN" sz="1100" dirty="0"/>
          </a:p>
          <a:p>
            <a:pPr lvl="2">
              <a:buFont typeface="+mj-lt"/>
              <a:buAutoNum type="alphaLcPeriod"/>
            </a:pPr>
            <a:r>
              <a:rPr lang="en-GB" altLang="zh-CN" sz="1100" dirty="0"/>
              <a:t>Performance Assurance</a:t>
            </a:r>
            <a:endParaRPr lang="zh-CN" altLang="zh-CN" sz="1100" dirty="0"/>
          </a:p>
          <a:p>
            <a:pPr lvl="2">
              <a:buFont typeface="+mj-lt"/>
              <a:buAutoNum type="alphaLcPeriod"/>
            </a:pPr>
            <a:r>
              <a:rPr lang="en-GB" altLang="zh-CN" sz="1100" dirty="0"/>
              <a:t>Other management capabilities</a:t>
            </a:r>
            <a:endParaRPr lang="zh-CN" altLang="zh-CN" sz="1100" dirty="0"/>
          </a:p>
          <a:p>
            <a:pPr lvl="1"/>
            <a:r>
              <a:rPr lang="en-GB" altLang="zh-CN" sz="1100" b="1" dirty="0" smtClean="0"/>
              <a:t>3. Support </a:t>
            </a:r>
            <a:r>
              <a:rPr lang="en-GB" altLang="zh-CN" sz="1100" b="1" dirty="0"/>
              <a:t>of New Services</a:t>
            </a:r>
            <a:endParaRPr lang="zh-CN" altLang="zh-CN" sz="1100" b="1" dirty="0"/>
          </a:p>
          <a:p>
            <a:pPr lvl="2">
              <a:buFont typeface="+mj-lt"/>
              <a:buAutoNum type="alphaLcPeriod"/>
            </a:pPr>
            <a:r>
              <a:rPr lang="en-GB" altLang="zh-CN" sz="1100" dirty="0"/>
              <a:t>5G management exposure</a:t>
            </a:r>
            <a:endParaRPr lang="zh-CN" altLang="zh-CN" sz="1100" dirty="0"/>
          </a:p>
          <a:p>
            <a:pPr lvl="2">
              <a:buFont typeface="+mj-lt"/>
              <a:buAutoNum type="alphaLcPeriod"/>
            </a:pPr>
            <a:r>
              <a:rPr lang="en-GB" altLang="zh-CN" sz="1100" dirty="0"/>
              <a:t>Non-Public Networks</a:t>
            </a:r>
            <a:endParaRPr lang="zh-CN" altLang="zh-CN" sz="1100" dirty="0"/>
          </a:p>
          <a:p>
            <a:pPr lvl="2">
              <a:buFont typeface="+mj-lt"/>
              <a:buAutoNum type="alphaLcPeriod"/>
            </a:pPr>
            <a:r>
              <a:rPr lang="en-GB" altLang="zh-CN" sz="1100" dirty="0"/>
              <a:t>Quality of </a:t>
            </a:r>
            <a:r>
              <a:rPr lang="en-GB" altLang="zh-CN" sz="1100" dirty="0" smtClean="0"/>
              <a:t>Experience	// </a:t>
            </a:r>
            <a:r>
              <a:rPr lang="en-GB" altLang="zh-CN" sz="1100" dirty="0"/>
              <a:t>Will include such topics as e.g. KQI, SLA, etc.</a:t>
            </a:r>
            <a:endParaRPr lang="zh-CN" altLang="zh-CN" sz="1100" dirty="0"/>
          </a:p>
          <a:p>
            <a:pPr lvl="2">
              <a:buFont typeface="+mj-lt"/>
              <a:buAutoNum type="alphaLcPeriod"/>
            </a:pPr>
            <a:r>
              <a:rPr lang="en-GB" altLang="zh-CN" sz="1100" dirty="0"/>
              <a:t>Business use </a:t>
            </a:r>
            <a:r>
              <a:rPr lang="en-GB" altLang="zh-CN" sz="1100" dirty="0" smtClean="0"/>
              <a:t>cases</a:t>
            </a:r>
            <a:r>
              <a:rPr lang="en-US" altLang="zh-CN" sz="1100" dirty="0"/>
              <a:t> </a:t>
            </a:r>
            <a:r>
              <a:rPr lang="en-US" altLang="zh-CN" sz="1100" dirty="0" smtClean="0"/>
              <a:t>	</a:t>
            </a:r>
            <a:r>
              <a:rPr lang="en-GB" altLang="zh-CN" sz="1100" dirty="0" smtClean="0"/>
              <a:t>// </a:t>
            </a:r>
            <a:r>
              <a:rPr lang="en-GB" altLang="zh-CN" sz="1100" dirty="0"/>
              <a:t>Will include such topics as e.g. Network and Service Operations for Energy </a:t>
            </a:r>
            <a:r>
              <a:rPr lang="en-GB" altLang="zh-CN" sz="1100" dirty="0" smtClean="0"/>
              <a:t>Verticals</a:t>
            </a:r>
            <a:r>
              <a:rPr lang="en-US" altLang="zh-CN" sz="1100" dirty="0"/>
              <a:t>.</a:t>
            </a:r>
            <a:r>
              <a:rPr lang="en-GB" altLang="zh-CN" sz="1100" dirty="0" smtClean="0"/>
              <a:t> etc</a:t>
            </a:r>
            <a:r>
              <a:rPr lang="en-GB" altLang="zh-CN" sz="1100" dirty="0"/>
              <a:t>.</a:t>
            </a:r>
            <a:endParaRPr lang="zh-CN" altLang="zh-CN" sz="1100" dirty="0"/>
          </a:p>
          <a:p>
            <a:pPr lvl="2">
              <a:buFont typeface="+mj-lt"/>
              <a:buAutoNum type="alphaLcPeriod"/>
            </a:pPr>
            <a:r>
              <a:rPr lang="en-GB" altLang="zh-CN" sz="1100" dirty="0"/>
              <a:t>Management aspects of edge </a:t>
            </a:r>
            <a:r>
              <a:rPr lang="en-GB" altLang="zh-CN" sz="1100" dirty="0" smtClean="0"/>
              <a:t>computing</a:t>
            </a:r>
          </a:p>
          <a:p>
            <a:pPr lvl="2">
              <a:buFont typeface="+mj-lt"/>
              <a:buAutoNum type="alphaLcPeriod"/>
            </a:pPr>
            <a:r>
              <a:rPr lang="en-US" altLang="zh-CN" sz="1100" dirty="0" smtClean="0"/>
              <a:t>Management </a:t>
            </a:r>
            <a:r>
              <a:rPr lang="en-US" altLang="zh-CN" sz="1100" dirty="0"/>
              <a:t>aspects of network sharing</a:t>
            </a:r>
            <a:endParaRPr lang="zh-CN" altLang="zh-CN" sz="1100" dirty="0" smtClean="0"/>
          </a:p>
          <a:p>
            <a:pPr defTabSz="1219170" eaLnBrk="1" fontAlgn="auto" hangingPunct="1">
              <a:spcBef>
                <a:spcPts val="0"/>
              </a:spcBef>
              <a:spcAft>
                <a:spcPts val="0"/>
              </a:spcAft>
              <a:defRPr/>
            </a:pPr>
            <a:endParaRPr lang="en-US" altLang="zh-CN" sz="1400" dirty="0" smtClean="0">
              <a:solidFill>
                <a:prstClr val="black"/>
              </a:solidFill>
              <a:latin typeface="+mj-lt"/>
              <a:cs typeface="Arial" charset="0"/>
            </a:endParaRPr>
          </a:p>
        </p:txBody>
      </p:sp>
    </p:spTree>
    <p:extLst>
      <p:ext uri="{BB962C8B-B14F-4D97-AF65-F5344CB8AC3E}">
        <p14:creationId xmlns:p14="http://schemas.microsoft.com/office/powerpoint/2010/main" val="19602072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smtClean="0"/>
              <a:t>Overview of </a:t>
            </a:r>
            <a:r>
              <a:rPr lang="en-US" altLang="zh-CN" sz="3600" dirty="0" smtClean="0"/>
              <a:t>Rel-17 </a:t>
            </a:r>
            <a:r>
              <a:rPr lang="en-US" sz="3600" dirty="0" smtClean="0"/>
              <a:t>SA5 OAM ongoing WIs/SIs</a:t>
            </a:r>
            <a:endParaRPr lang="en-US" sz="3600" dirty="0"/>
          </a:p>
        </p:txBody>
      </p:sp>
      <p:graphicFrame>
        <p:nvGraphicFramePr>
          <p:cNvPr id="12" name="表格 11"/>
          <p:cNvGraphicFramePr>
            <a:graphicFrameLocks noGrp="1"/>
          </p:cNvGraphicFramePr>
          <p:nvPr>
            <p:extLst>
              <p:ext uri="{D42A27DB-BD31-4B8C-83A1-F6EECF244321}">
                <p14:modId xmlns:p14="http://schemas.microsoft.com/office/powerpoint/2010/main" val="423733136"/>
              </p:ext>
            </p:extLst>
          </p:nvPr>
        </p:nvGraphicFramePr>
        <p:xfrm>
          <a:off x="5541665" y="1036314"/>
          <a:ext cx="6486211" cy="5249396"/>
        </p:xfrm>
        <a:graphic>
          <a:graphicData uri="http://schemas.openxmlformats.org/drawingml/2006/table">
            <a:tbl>
              <a:tblPr>
                <a:tableStyleId>{5C22544A-7EE6-4342-B048-85BDC9FD1C3A}</a:tableStyleId>
              </a:tblPr>
              <a:tblGrid>
                <a:gridCol w="276331"/>
                <a:gridCol w="4265525"/>
                <a:gridCol w="1268113"/>
                <a:gridCol w="676242"/>
              </a:tblGrid>
              <a:tr h="442114">
                <a:tc>
                  <a:txBody>
                    <a:bodyPr/>
                    <a:lstStyle/>
                    <a:p>
                      <a:pPr algn="l">
                        <a:spcAft>
                          <a:spcPts val="0"/>
                        </a:spcAft>
                      </a:pP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gridSpan="3">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400" b="1" kern="1200" dirty="0" smtClean="0">
                          <a:solidFill>
                            <a:schemeClr val="dk1"/>
                          </a:solidFill>
                          <a:effectLst/>
                          <a:latin typeface="Arial" panose="020B0604020202020204" pitchFamily="34" charset="0"/>
                          <a:ea typeface="+mn-ea"/>
                          <a:cs typeface="Arial" panose="020B0604020202020204" pitchFamily="34" charset="0"/>
                        </a:rPr>
                        <a:t>Rel-17 </a:t>
                      </a:r>
                      <a:r>
                        <a:rPr lang="en-GB" sz="1400" b="1" kern="1200" dirty="0">
                          <a:solidFill>
                            <a:schemeClr val="dk1"/>
                          </a:solidFill>
                          <a:effectLst/>
                          <a:latin typeface="Arial" panose="020B0604020202020204" pitchFamily="34" charset="0"/>
                          <a:ea typeface="+mn-ea"/>
                          <a:cs typeface="Arial" panose="020B0604020202020204" pitchFamily="34" charset="0"/>
                        </a:rPr>
                        <a:t>Operations, Administration, Maintenance and Provisioning (OAM&amp;P</a:t>
                      </a:r>
                      <a:r>
                        <a:rPr lang="en-GB" sz="1400" b="1" kern="1200" dirty="0" smtClean="0">
                          <a:solidFill>
                            <a:schemeClr val="dk1"/>
                          </a:solidFill>
                          <a:effectLst/>
                          <a:latin typeface="Arial" panose="020B0604020202020204" pitchFamily="34" charset="0"/>
                          <a:ea typeface="+mn-ea"/>
                          <a:cs typeface="Arial" panose="020B0604020202020204" pitchFamily="34" charset="0"/>
                        </a:rPr>
                        <a:t>)</a:t>
                      </a:r>
                      <a:r>
                        <a:rPr lang="en-GB" sz="1200" b="1" dirty="0">
                          <a:effectLst/>
                          <a:latin typeface="Arial" panose="020B0604020202020204" pitchFamily="34" charset="0"/>
                          <a:cs typeface="Arial" panose="020B0604020202020204" pitchFamily="34" charset="0"/>
                        </a:rPr>
                        <a:t> </a:t>
                      </a: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r>
              <a:tr h="185159">
                <a:tc>
                  <a:txBody>
                    <a:bodyPr/>
                    <a:lstStyle/>
                    <a:p>
                      <a:pPr algn="l">
                        <a:spcAft>
                          <a:spcPts val="0"/>
                        </a:spcAft>
                      </a:pPr>
                      <a:r>
                        <a:rPr lang="en-US" altLang="zh-CN" sz="1100" smtClean="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NRM features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altLang="zh-CN" sz="1100" dirty="0" smtClean="0">
                          <a:effectLst/>
                          <a:latin typeface="Arial" panose="020B0604020202020204" pitchFamily="34" charset="0"/>
                          <a:ea typeface="+mn-ea"/>
                          <a:cs typeface="Arial" panose="020B0604020202020204" pitchFamily="34" charset="0"/>
                        </a:rPr>
                        <a:t>870026</a:t>
                      </a:r>
                      <a:endParaRPr lang="zh-CN" altLang="zh-CN" sz="110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algn="l">
                        <a:spcAft>
                          <a:spcPts val="0"/>
                        </a:spcAft>
                      </a:pPr>
                      <a:r>
                        <a:rPr lang="en-US" altLang="zh-CN" sz="1100" smtClean="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880025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algn="l">
                        <a:spcAft>
                          <a:spcPts val="0"/>
                        </a:spcAft>
                      </a:pPr>
                      <a:r>
                        <a:rPr lang="en-US" altLang="zh-CN" sz="1100" smtClean="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870025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algn="l">
                        <a:spcAft>
                          <a:spcPts val="0"/>
                        </a:spcAft>
                      </a:pPr>
                      <a:r>
                        <a:rPr lang="en-US" altLang="zh-CN" sz="1100" smtClean="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a:t>
                      </a: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QoE</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 Measurement Collection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870027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100" kern="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Aspects of 5G Network Sharing</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MANS</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100" kern="1200" dirty="0" smtClean="0">
                          <a:solidFill>
                            <a:srgbClr val="000000"/>
                          </a:solidFill>
                          <a:effectLst/>
                          <a:latin typeface="Arial" panose="020B0604020202020204" pitchFamily="34" charset="0"/>
                          <a:ea typeface="+mn-ea"/>
                          <a:cs typeface="Arial" panose="020B0604020202020204" pitchFamily="34" charset="0"/>
                        </a:rPr>
                        <a:t>900021</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marL="0" algn="l" defTabSz="1219170" rtl="0" eaLnBrk="1" latinLnBrk="0" hangingPunct="1">
                        <a:spcAft>
                          <a:spcPts val="0"/>
                        </a:spcAft>
                      </a:pPr>
                      <a:r>
                        <a:rPr lang="en-US" altLang="zh-CN" sz="1100" kern="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File Management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fontAlgn="t" latinLnBrk="0" hangingPunct="1">
                        <a:spcAft>
                          <a:spcPts val="0"/>
                        </a:spcAft>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FIMA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910030</a:t>
                      </a:r>
                      <a:endParaRPr lang="zh-CN"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marL="0" algn="l" defTabSz="1219170" rtl="0" eaLnBrk="1" fontAlgn="t" latinLnBrk="0" hangingPunct="1">
                        <a:spcAft>
                          <a:spcPts val="0"/>
                        </a:spcAft>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Access control on management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MSAC</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930010</a:t>
                      </a:r>
                      <a:endParaRPr lang="zh-CN"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Enhancement of service-based management architecture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NSA_SBMA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930009</a:t>
                      </a:r>
                      <a:endParaRPr lang="zh-CN"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sz="1100" baseline="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sz="11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Autonomous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network levels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880027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810027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870030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sz="1100" baseline="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sz="11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Network policy management for 5G mobile networks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US" sz="1100">
                          <a:effectLst/>
                          <a:latin typeface="Arial" panose="020B0604020202020204" pitchFamily="34" charset="0"/>
                          <a:ea typeface="宋体" panose="02010600030101010101" pitchFamily="2" charset="-122"/>
                          <a:cs typeface="Arial" panose="020B0604020202020204" pitchFamily="34" charset="0"/>
                        </a:rPr>
                        <a:t>NPM</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860024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marL="0" algn="l" defTabSz="1219170" rtl="0" eaLnBrk="1" latinLnBrk="0" hangingPunct="1">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13</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Enhancements of Management Data Analytics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err="1" smtClean="0">
                          <a:solidFill>
                            <a:schemeClr val="tx1"/>
                          </a:solidFill>
                          <a:effectLst/>
                          <a:latin typeface="Arial" panose="020B0604020202020204" pitchFamily="34" charset="0"/>
                          <a:ea typeface="+mn-ea"/>
                          <a:cs typeface="Arial" panose="020B0604020202020204" pitchFamily="34" charset="0"/>
                        </a:rPr>
                        <a:t>eMDAS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850028</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marL="0" algn="l" defTabSz="1219170" rtl="0" eaLnBrk="1" latinLnBrk="0" hangingPunct="1">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14</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Enhancements of Self-Organizing Networks (SON) for 5G networks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eSON_5G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870028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204956">
                <a:tc>
                  <a:txBody>
                    <a:bodyPr/>
                    <a:lstStyle/>
                    <a:p>
                      <a:pPr marL="0" algn="l" defTabSz="1219170" rtl="0" eaLnBrk="1" latinLnBrk="0" hangingPunct="1">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15</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Generic Plug and connect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PACMAN</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910029</a:t>
                      </a:r>
                    </a:p>
                  </a:txBody>
                  <a:tcPr marL="9525" marR="9525" marT="9525" marB="9525">
                    <a:solidFill>
                      <a:schemeClr val="accent6">
                        <a:lumMod val="20000"/>
                        <a:lumOff val="80000"/>
                      </a:schemeClr>
                    </a:solidFill>
                  </a:tcPr>
                </a:tc>
              </a:tr>
              <a:tr h="185159">
                <a:tc>
                  <a:txBody>
                    <a:bodyPr/>
                    <a:lstStyle/>
                    <a:p>
                      <a:pPr marL="0" algn="l" defTabSz="1219170" rtl="0" eaLnBrk="1" latinLnBrk="0" hangingPunct="1">
                        <a:spcAft>
                          <a:spcPts val="0"/>
                        </a:spcAft>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 of Handover Optimization</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E_HOO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880029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marL="0" algn="l" defTabSz="1219170" rtl="0" eaLnBrk="1" latinLnBrk="0" hangingPunct="1">
                        <a:spcAft>
                          <a:spcPts val="0"/>
                        </a:spcAft>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17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sz="1100" baseline="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GB" sz="11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Enhancements </a:t>
                      </a: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on EE for 5G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EE5GPLUS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870022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Discovery of management services in 5G  </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GB"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5G</a:t>
                      </a: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D</a:t>
                      </a:r>
                      <a:r>
                        <a:rPr lang="en-GB"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MS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820035</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880028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20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non-public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OAM_NPN</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870023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96989">
                <a:tc>
                  <a:txBody>
                    <a:bodyPr/>
                    <a:lstStyle/>
                    <a:p>
                      <a:pPr marL="0" algn="just" defTabSz="1219170" rtl="0" eaLnBrk="1" latinLnBrk="0" hangingPunct="1">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21</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on Management Aspects of 5G Service-Level Agreement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EMA5SLA</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GB"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870024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marL="0" algn="just" defTabSz="1219170" rtl="0" eaLnBrk="1" latinLnBrk="0" hangingPunct="1">
                        <a:spcAft>
                          <a:spcPts val="0"/>
                        </a:spcAft>
                      </a:pPr>
                      <a:r>
                        <a:rPr lang="en-US" altLang="zh-CN" sz="105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22</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the enhanced tenant concept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eMEMTANE</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880026</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marL="0" algn="just" defTabSz="1219170" rtl="0" eaLnBrk="1" latinLnBrk="0" hangingPunct="1">
                        <a:spcAft>
                          <a:spcPts val="0"/>
                        </a:spcAft>
                      </a:pPr>
                      <a:r>
                        <a:rPr lang="en-US" altLang="zh-CN" sz="105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23</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Edge Computing Management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ECM</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920019</a:t>
                      </a:r>
                      <a:endParaRPr lang="zh-CN"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marL="0" algn="just" defTabSz="1219170" rtl="0" eaLnBrk="1" latinLnBrk="0" hangingPunct="1">
                        <a:spcAft>
                          <a:spcPts val="0"/>
                        </a:spcAft>
                      </a:pPr>
                      <a:r>
                        <a:rPr lang="en-US" altLang="zh-CN" sz="105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24</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Network slice provisioning enhancement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err="1" smtClean="0">
                          <a:solidFill>
                            <a:schemeClr val="dk1"/>
                          </a:solidFill>
                          <a:effectLst/>
                          <a:latin typeface="Arial" panose="020B0604020202020204" pitchFamily="34" charset="0"/>
                          <a:ea typeface="+mn-ea"/>
                          <a:cs typeface="Arial" panose="020B0604020202020204" pitchFamily="34" charset="0"/>
                        </a:rPr>
                        <a:t>eNETSLICE_PRO</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zh-CN" sz="10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bl>
          </a:graphicData>
        </a:graphic>
      </p:graphicFrame>
      <p:graphicFrame>
        <p:nvGraphicFramePr>
          <p:cNvPr id="13" name="表格 12"/>
          <p:cNvGraphicFramePr>
            <a:graphicFrameLocks noGrp="1"/>
          </p:cNvGraphicFramePr>
          <p:nvPr>
            <p:extLst>
              <p:ext uri="{D42A27DB-BD31-4B8C-83A1-F6EECF244321}">
                <p14:modId xmlns:p14="http://schemas.microsoft.com/office/powerpoint/2010/main" val="4020495902"/>
              </p:ext>
            </p:extLst>
          </p:nvPr>
        </p:nvGraphicFramePr>
        <p:xfrm>
          <a:off x="120651" y="1922307"/>
          <a:ext cx="5330580" cy="4363403"/>
        </p:xfrm>
        <a:graphic>
          <a:graphicData uri="http://schemas.openxmlformats.org/drawingml/2006/table">
            <a:tbl>
              <a:tblPr>
                <a:tableStyleId>{5C22544A-7EE6-4342-B048-85BDC9FD1C3A}</a:tableStyleId>
              </a:tblPr>
              <a:tblGrid>
                <a:gridCol w="291331"/>
                <a:gridCol w="3268317"/>
                <a:gridCol w="982110"/>
                <a:gridCol w="788822"/>
              </a:tblGrid>
              <a:tr h="228518">
                <a:tc>
                  <a:txBody>
                    <a:bodyPr/>
                    <a:lstStyle/>
                    <a:p>
                      <a:pPr algn="l">
                        <a:spcAft>
                          <a:spcPts val="0"/>
                        </a:spcAft>
                      </a:pPr>
                      <a:endParaRPr lang="zh-CN" sz="18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3">
                  <a:txBody>
                    <a:bodyPr/>
                    <a:lstStyle/>
                    <a:p>
                      <a:pPr marL="0" algn="l" defTabSz="1219170" rtl="0" eaLnBrk="1" latinLnBrk="0" hangingPunct="1">
                        <a:spcAft>
                          <a:spcPts val="0"/>
                        </a:spcAft>
                      </a:pPr>
                      <a:r>
                        <a:rPr lang="en-US" altLang="zh-CN" sz="1400" b="1" kern="1200" dirty="0" smtClean="0">
                          <a:solidFill>
                            <a:schemeClr val="dk1"/>
                          </a:solidFill>
                          <a:effectLst/>
                          <a:latin typeface="Arial" panose="020B0604020202020204" pitchFamily="34" charset="0"/>
                          <a:ea typeface="+mn-ea"/>
                          <a:cs typeface="Arial" panose="020B0604020202020204" pitchFamily="34" charset="0"/>
                        </a:rPr>
                        <a:t>Rel-17 OAM&amp;P Studies</a:t>
                      </a:r>
                      <a:endParaRPr lang="zh-CN" sz="14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YANG PUSH </a:t>
                      </a:r>
                    </a:p>
                  </a:txBody>
                  <a:tcPr marL="4763" marR="4763" marT="4763" marB="0">
                    <a:solidFill>
                      <a:schemeClr val="tx2">
                        <a:lumMod val="20000"/>
                        <a:lumOff val="80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FS_YANG</a:t>
                      </a:r>
                    </a:p>
                  </a:txBody>
                  <a:tcPr marL="4763" marR="4763" marT="4763" marB="0">
                    <a:solidFill>
                      <a:schemeClr val="tx2">
                        <a:lumMod val="20000"/>
                        <a:lumOff val="80000"/>
                      </a:schemeClr>
                    </a:solidFill>
                  </a:tcPr>
                </a:tc>
                <a:tc>
                  <a:txBody>
                    <a:bodyPr/>
                    <a:lstStyle/>
                    <a:p>
                      <a:pPr algn="l">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890017</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FS_CICDNS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910028</a:t>
                      </a:r>
                      <a:endParaRPr lang="zh-CN"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err="1" smtClean="0">
                          <a:solidFill>
                            <a:schemeClr val="tx1"/>
                          </a:solidFill>
                          <a:effectLst/>
                          <a:latin typeface="Arial" panose="020B0604020202020204" pitchFamily="34" charset="0"/>
                          <a:ea typeface="+mn-ea"/>
                          <a:cs typeface="Arial" panose="020B0604020202020204" pitchFamily="34" charset="0"/>
                        </a:rPr>
                        <a:t>FS_eSBMA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910031</a:t>
                      </a:r>
                      <a:endParaRPr lang="zh-CN"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FS_NSCE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910026</a:t>
                      </a:r>
                      <a:endParaRPr lang="zh-CN"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(finished) Study </a:t>
                      </a: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autonomous network </a:t>
                      </a:r>
                      <a:r>
                        <a:rPr lang="en-US"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levels</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FS_ANL</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850032</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r>
              <a:tr h="0">
                <a:tc>
                  <a:txBody>
                    <a:bodyPr/>
                    <a:lstStyle/>
                    <a:p>
                      <a:pPr marL="0" algn="l" defTabSz="1219170" rtl="0" eaLnBrk="1" fontAlgn="t" latinLnBrk="0" hangingPunct="1">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(finished) Study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on management and orchestration aspects with integrated satellite components in a 5G </a:t>
                      </a: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network</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FS_5GSAT_MO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830025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(finished) Study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on enhancement of Management Data Analytics </a:t>
                      </a: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Service (finished)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FS_eMDAS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850028</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r>
              <a:tr h="0">
                <a:tc>
                  <a:txBody>
                    <a:bodyPr/>
                    <a:lstStyle/>
                    <a:p>
                      <a:pPr marL="0" algn="l" defTabSz="1219170" rtl="0" eaLnBrk="1" latinLnBrk="0" hangingPunct="1">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8</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(finished) </a:t>
                      </a:r>
                      <a:r>
                        <a:rPr lang="en-US" sz="1100" dirty="0" smtClean="0">
                          <a:effectLst/>
                          <a:latin typeface="Arial" panose="020B0604020202020204" pitchFamily="34" charset="0"/>
                          <a:ea typeface="宋体" panose="02010600030101010101" pitchFamily="2" charset="-122"/>
                          <a:cs typeface="Arial" panose="020B0604020202020204" pitchFamily="34" charset="0"/>
                        </a:rPr>
                        <a:t>Study on enhancements of edge computing management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err="1">
                          <a:effectLst/>
                          <a:latin typeface="Arial" panose="020B0604020202020204" pitchFamily="34" charset="0"/>
                          <a:ea typeface="宋体" panose="02010600030101010101" pitchFamily="2" charset="-122"/>
                          <a:cs typeface="Arial" panose="020B0604020202020204" pitchFamily="34" charset="0"/>
                        </a:rPr>
                        <a:t>FS_eEDGE_Mgt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fontAlgn="t" latinLnBrk="0" hangingPunct="1">
                        <a:spcAft>
                          <a:spcPts val="0"/>
                        </a:spcAft>
                      </a:pPr>
                      <a:r>
                        <a:rPr lang="en-US"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(finished) Study </a:t>
                      </a: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access control for management </a:t>
                      </a:r>
                      <a:r>
                        <a:rPr lang="en-US"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service</a:t>
                      </a:r>
                      <a:endPar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4763" marR="4763" marT="4763" marB="0">
                    <a:solidFill>
                      <a:schemeClr val="bg1">
                        <a:lumMod val="85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FS_MNSAC</a:t>
                      </a:r>
                    </a:p>
                  </a:txBody>
                  <a:tcPr marL="4763" marR="4763" marT="4763" marB="0">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Arial" panose="020B0604020202020204" pitchFamily="34" charset="0"/>
                          <a:ea typeface="+mn-ea"/>
                          <a:cs typeface="Arial" panose="020B0604020202020204" pitchFamily="34" charset="0"/>
                        </a:rPr>
                        <a:t>890016</a:t>
                      </a:r>
                      <a:endParaRPr lang="zh-CN" altLang="zh-CN" sz="1100" kern="1200" dirty="0" smtClean="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(finished) Study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on new aspects of EE for 5G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FS_EE5G</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870021</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(finished) Study on Management Aspects of 5G Network Sharing</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fontAlgn="t" latinLnBrk="0" hangingPunct="1">
                        <a:spcAft>
                          <a:spcPts val="0"/>
                        </a:spcAft>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FS_MANS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920018</a:t>
                      </a:r>
                      <a:endParaRPr lang="zh-CN"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r>
              <a:tr h="0">
                <a:tc>
                  <a:txBody>
                    <a:bodyPr/>
                    <a:lstStyle/>
                    <a:p>
                      <a:pPr algn="l">
                        <a:spcAft>
                          <a:spcPts val="0"/>
                        </a:spcAft>
                      </a:pPr>
                      <a:r>
                        <a:rPr lang="en-US" altLang="zh-CN" sz="11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12</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(finished) Study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on network slice management enhancements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FS_NSMEN</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860022</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r>
            </a:tbl>
          </a:graphicData>
        </a:graphic>
      </p:graphicFrame>
      <p:sp>
        <p:nvSpPr>
          <p:cNvPr id="14" name="矩形 13"/>
          <p:cNvSpPr/>
          <p:nvPr/>
        </p:nvSpPr>
        <p:spPr>
          <a:xfrm>
            <a:off x="160845" y="1016000"/>
            <a:ext cx="5380820" cy="830997"/>
          </a:xfrm>
          <a:prstGeom prst="rect">
            <a:avLst/>
          </a:prstGeom>
        </p:spPr>
        <p:txBody>
          <a:bodyPr wrap="square">
            <a:spAutoFit/>
          </a:bodyPr>
          <a:lstStyle/>
          <a:p>
            <a:r>
              <a:rPr lang="en-US" altLang="zh-CN" sz="1600" b="1" dirty="0" smtClean="0">
                <a:solidFill>
                  <a:srgbClr val="0000FF"/>
                </a:solidFill>
                <a:latin typeface="+mn-lt"/>
              </a:rPr>
              <a:t>31 ongoing WIs/SIs, </a:t>
            </a:r>
            <a:r>
              <a:rPr lang="en-US" altLang="zh-CN" sz="1600" b="1" dirty="0">
                <a:solidFill>
                  <a:srgbClr val="0000FF"/>
                </a:solidFill>
                <a:latin typeface="+mn-lt"/>
              </a:rPr>
              <a:t>8</a:t>
            </a:r>
            <a:r>
              <a:rPr lang="en-US" altLang="zh-CN" sz="1600" b="1" dirty="0" smtClean="0">
                <a:solidFill>
                  <a:srgbClr val="0000FF"/>
                </a:solidFill>
                <a:latin typeface="+mn-lt"/>
              </a:rPr>
              <a:t> finished SIs, 3 finished WIs</a:t>
            </a:r>
            <a:endParaRPr lang="en-US" altLang="zh-CN" sz="1600" b="1" dirty="0">
              <a:solidFill>
                <a:srgbClr val="0000FF"/>
              </a:solidFill>
              <a:latin typeface="+mn-lt"/>
            </a:endParaRPr>
          </a:p>
          <a:p>
            <a:pPr marL="285750" indent="-285750">
              <a:buFont typeface="Wingdings" panose="05000000000000000000" pitchFamily="2" charset="2"/>
              <a:buChar char="Ø"/>
            </a:pPr>
            <a:r>
              <a:rPr lang="en-US" altLang="zh-CN" sz="1600" b="1" dirty="0" smtClean="0">
                <a:solidFill>
                  <a:srgbClr val="0000FF"/>
                </a:solidFill>
                <a:latin typeface="+mn-lt"/>
              </a:rPr>
              <a:t>20 </a:t>
            </a:r>
            <a:r>
              <a:rPr lang="en-US" altLang="zh-CN" sz="1600" b="1" dirty="0">
                <a:solidFill>
                  <a:srgbClr val="0000FF"/>
                </a:solidFill>
                <a:latin typeface="+mn-lt"/>
              </a:rPr>
              <a:t>ongoing </a:t>
            </a:r>
            <a:r>
              <a:rPr lang="en-US" altLang="zh-CN" sz="1600" b="1" dirty="0" smtClean="0">
                <a:solidFill>
                  <a:srgbClr val="0000FF"/>
                </a:solidFill>
                <a:latin typeface="+mn-lt"/>
              </a:rPr>
              <a:t>WIs, 3 finished WIs, 1 WI wait for SA approval</a:t>
            </a:r>
            <a:endParaRPr lang="en-US" altLang="zh-CN" sz="1600" b="1" dirty="0">
              <a:solidFill>
                <a:srgbClr val="0000FF"/>
              </a:solidFill>
              <a:latin typeface="+mn-lt"/>
            </a:endParaRPr>
          </a:p>
          <a:p>
            <a:pPr marL="285750" indent="-285750">
              <a:buFont typeface="Wingdings" panose="05000000000000000000" pitchFamily="2" charset="2"/>
              <a:buChar char="Ø"/>
            </a:pPr>
            <a:r>
              <a:rPr lang="en-US" altLang="zh-CN" sz="1600" b="1" dirty="0" smtClean="0">
                <a:solidFill>
                  <a:srgbClr val="0000FF"/>
                </a:solidFill>
                <a:latin typeface="+mn-lt"/>
              </a:rPr>
              <a:t>4 ongoing SIs, 8 finished SIs</a:t>
            </a:r>
            <a:endParaRPr lang="en-US" altLang="zh-CN" sz="1600" b="1" dirty="0">
              <a:solidFill>
                <a:srgbClr val="0000FF"/>
              </a:solidFill>
              <a:latin typeface="+mn-lt"/>
            </a:endParaRPr>
          </a:p>
        </p:txBody>
      </p:sp>
    </p:spTree>
    <p:extLst>
      <p:ext uri="{BB962C8B-B14F-4D97-AF65-F5344CB8AC3E}">
        <p14:creationId xmlns:p14="http://schemas.microsoft.com/office/powerpoint/2010/main" val="25502035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166471</TotalTime>
  <Words>5155</Words>
  <Application>Microsoft Office PowerPoint</Application>
  <PresentationFormat>宽屏</PresentationFormat>
  <Paragraphs>1243</Paragraphs>
  <Slides>25</Slides>
  <Notes>3</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MS Gothic</vt:lpstr>
      <vt:lpstr>MS Mincho</vt:lpstr>
      <vt:lpstr>Nokia Pure Text Light</vt:lpstr>
      <vt:lpstr>宋体</vt:lpstr>
      <vt:lpstr>宋体</vt:lpstr>
      <vt:lpstr>微软雅黑</vt:lpstr>
      <vt:lpstr>Arial</vt:lpstr>
      <vt:lpstr>Calibri</vt:lpstr>
      <vt:lpstr>Times New Roman</vt:lpstr>
      <vt:lpstr>Wingdings</vt:lpstr>
      <vt:lpstr>Office Theme</vt:lpstr>
      <vt:lpstr>    SA5 OAM&amp;P Exec Report SA5#140e, 15 – 24 November, 2021 e-meeting </vt:lpstr>
      <vt:lpstr>Incoming LSs(1/2)</vt:lpstr>
      <vt:lpstr>Incoming LSs(2/2)</vt:lpstr>
      <vt:lpstr>Outgoing LSs</vt:lpstr>
      <vt:lpstr>PowerPoint 演示文稿</vt:lpstr>
      <vt:lpstr>PowerPoint 演示文稿</vt:lpstr>
      <vt:lpstr>PowerPoint 演示文稿</vt:lpstr>
      <vt:lpstr>PowerPoint 演示文稿</vt:lpstr>
      <vt:lpstr>Overview of Rel-17 SA5 OAM ongoing WIs/SIs</vt:lpstr>
      <vt:lpstr>Overview of Rel-18 SA5 OAM ongoing WIs/SIs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List of latest DraftCRs </vt:lpstr>
      <vt:lpstr>Rapporteur calls (draft plan after SA5#140e)</vt:lpstr>
      <vt:lpstr>TRs / TSs to be sent to SA#94-e </vt:lpstr>
      <vt:lpstr>Exception to be sent to SA#94-e </vt:lpstr>
      <vt:lpstr>TRs / TSs to be sent to Edithelp  </vt:lpstr>
      <vt:lpstr>New action items from this meeting</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d4</cp:lastModifiedBy>
  <cp:revision>4157</cp:revision>
  <dcterms:created xsi:type="dcterms:W3CDTF">2008-08-30T09:32:10Z</dcterms:created>
  <dcterms:modified xsi:type="dcterms:W3CDTF">2021-12-03T07:56:14Z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(3)eX+nxk+s/7lDjOQjKbtYXXdL+b966zlMl7j2c6a70o5lcTmGD/+greQNbSlaHr4A8BoIF1UE
4Ixw4n9/w9Vhu7hasUBTdNKHHXsYtsWst71M0idQPOQx2lol8AcmZERUqX2+zjdAwaY/Vrlz
v4rYeVp7OmIlO9H4MoUGLEQOMo1xVU9pulvvKanNgnMYDqMj4QVIVYjUhVFyO7aICt/w3CAi
MXzIDS7Yd37k5TRS0U</vt:lpwstr>
  </property>
  <property fmtid="{D5CDD505-2E9C-101B-9397-08002B2CF9AE}" pid="3" name="_2015_ms_pID_7253431">
    <vt:lpwstr>JCTlfl8FkUfugDs9WgKn2g/kRp1HPQ5wFNhVfYci53bXIrgT6yU+I1
fDBwRMfDstkfY9ixd1rjm+6JfBDrnRKoJOEDHU5y1QhX97rjToUFLi8J/dtmwSs9BkhOGMoX
LpHfrDPyD+1G8ZEvIH4zkWo/BC+0UtCWUe/h35cRCHpoKcAHgV5bSUGaCZikVeELTZkibFhZ
k7yHQJcGytmP8o1lM3Keqfe3uueey7GCqQYx</vt:lpwstr>
  </property>
  <property fmtid="{D5CDD505-2E9C-101B-9397-08002B2CF9AE}" pid="4" name="_2015_ms_pID_7253432">
    <vt:lpwstr>HQ==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1637976326</vt:lpwstr>
  </property>
</Properties>
</file>