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333" r:id="rId6"/>
    <p:sldId id="320" r:id="rId7"/>
    <p:sldId id="324" r:id="rId8"/>
    <p:sldId id="325" r:id="rId9"/>
    <p:sldId id="307" r:id="rId10"/>
    <p:sldId id="327" r:id="rId11"/>
    <p:sldId id="309" r:id="rId12"/>
    <p:sldId id="332" r:id="rId13"/>
    <p:sldId id="335" r:id="rId14"/>
    <p:sldId id="331" r:id="rId15"/>
    <p:sldId id="337" r:id="rId16"/>
    <p:sldId id="329" r:id="rId17"/>
    <p:sldId id="311" r:id="rId18"/>
    <p:sldId id="328" r:id="rId19"/>
    <p:sldId id="323" r:id="rId20"/>
    <p:sldId id="313" r:id="rId21"/>
    <p:sldId id="330" r:id="rId22"/>
    <p:sldId id="336" r:id="rId2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90" d="100"/>
          <a:sy n="90" d="100"/>
        </p:scale>
        <p:origin x="861" y="4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11/11/2021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11/11/2021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4</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16</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SA5#140e E-meeting 15-24 November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SA5#140e E-meeting 15-24 November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SA5#140e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S5-216002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t>For a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546283618"/>
              </p:ext>
            </p:extLst>
          </p:nvPr>
        </p:nvGraphicFramePr>
        <p:xfrm>
          <a:off x="551751" y="1763197"/>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523032"/>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00FFFF"/>
                </a:highlight>
              </a:rPr>
              <a:t>&lt;Tdoc-1&gt; &lt;Title&gt; &lt;(Source)&gt;:</a:t>
            </a:r>
            <a:endParaRPr kumimoji="0" lang="en-GB" altLang="en-US" sz="400" b="0" i="0" u="none" strike="noStrike" cap="none" normalizeH="0" baseline="0" dirty="0">
              <a:ln>
                <a:noFill/>
              </a:ln>
              <a:solidFill>
                <a:srgbClr val="FF0000"/>
              </a:solidFill>
              <a:effectLst/>
              <a:highlight>
                <a:srgbClr val="00FFFF"/>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00FFFF"/>
                </a:highlight>
              </a:rPr>
              <a:t>&lt;Tdoc-2&gt; &lt;Title&gt; &lt;(Source)&gt;:</a:t>
            </a:r>
            <a:endParaRPr kumimoji="0" lang="en-GB" altLang="en-US" sz="400" b="0" i="0" u="none" strike="noStrike" cap="none" normalizeH="0" baseline="0" dirty="0">
              <a:ln>
                <a:noFill/>
              </a:ln>
              <a:effectLst/>
              <a:highlight>
                <a:srgbClr val="00FFFF"/>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529498436"/>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t>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a:t>
            </a:r>
            <a:r>
              <a:rPr lang="en-US" altLang="en-US" sz="1600"/>
              <a:t>”. </a:t>
            </a:r>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a:t>
            </a:r>
            <a:r>
              <a:rPr lang="en-GB" sz="1600" b="1" dirty="0">
                <a:highlight>
                  <a:srgbClr val="00FFFF"/>
                </a:highlight>
              </a:rPr>
              <a:t>in </a:t>
            </a:r>
            <a:r>
              <a:rPr lang="sv-SE" sz="1600" b="1" dirty="0">
                <a:highlight>
                  <a:srgbClr val="00FFFF"/>
                </a:highlight>
              </a:rPr>
              <a:t>the ”</a:t>
            </a:r>
            <a:r>
              <a:rPr lang="en-GB" sz="1600" b="1" dirty="0">
                <a:highlight>
                  <a:srgbClr val="00FFFF"/>
                </a:highlight>
              </a:rPr>
              <a:t>OAM chair notes</a:t>
            </a:r>
            <a:r>
              <a:rPr lang="sv-SE" sz="1600" b="1" dirty="0">
                <a:highlight>
                  <a:srgbClr val="00FFFF"/>
                </a:highlight>
              </a:rPr>
              <a:t>” </a:t>
            </a:r>
            <a:r>
              <a:rPr lang="sv-SE" sz="1600" dirty="0">
                <a:highlight>
                  <a:srgbClr val="00FFFF"/>
                </a:highlight>
              </a:rPr>
              <a:t>document</a:t>
            </a:r>
            <a:r>
              <a:rPr lang="en-GB" sz="1600" dirty="0"/>
              <a:t>. Location: “</a:t>
            </a:r>
            <a:r>
              <a:rPr lang="en-GB" sz="1600" dirty="0">
                <a:highlight>
                  <a:srgbClr val="00FFFF"/>
                </a:highlight>
              </a:rPr>
              <a:t>&lt;meeting folder&gt;</a:t>
            </a:r>
            <a:r>
              <a:rPr lang="en-GB" sz="1600" dirty="0"/>
              <a:t>/Inbox/Drafts/OAM leadership notes”. This document will also capture </a:t>
            </a:r>
            <a:r>
              <a:rPr lang="en-GB" altLang="en-US" sz="1600" dirty="0"/>
              <a:t>all conclusions</a:t>
            </a:r>
            <a:r>
              <a:rPr lang="en-GB" altLang="en-US" sz="1600" dirty="0">
                <a:highlight>
                  <a:srgbClr val="00FFFF"/>
                </a:highlight>
              </a:rPr>
              <a:t>. </a:t>
            </a:r>
            <a:r>
              <a:rPr lang="en-GB" sz="1600" dirty="0">
                <a:highlight>
                  <a:srgbClr val="00FFFF"/>
                </a:highlight>
              </a:rPr>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coordinators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t>For each Tdoc,</a:t>
            </a:r>
            <a:r>
              <a:rPr lang="en-GB" sz="1600" dirty="0"/>
              <a:t> </a:t>
            </a:r>
            <a:r>
              <a:rPr lang="en-GB" sz="1600" b="1" dirty="0"/>
              <a:t>if you have remaining comments that are unresolved</a:t>
            </a:r>
            <a:r>
              <a:rPr lang="en-GB" sz="1600" dirty="0"/>
              <a:t> </a:t>
            </a:r>
            <a:r>
              <a:rPr lang="en-GB" sz="1600" b="1" dirty="0"/>
              <a:t>after the last revision upload,</a:t>
            </a:r>
            <a:r>
              <a:rPr lang="en-GB" sz="1600" dirty="0"/>
              <a:t> latest between the deadline for last revision upload and the deadline for last comments, </a:t>
            </a:r>
            <a:r>
              <a:rPr lang="en-GB" sz="1600" b="1" dirty="0"/>
              <a:t>you must declare an explicit objection</a:t>
            </a:r>
            <a:r>
              <a:rPr lang="en-GB" sz="1600" dirty="0"/>
              <a:t>. </a:t>
            </a:r>
            <a:r>
              <a:rPr lang="en-GB" sz="1600" b="1" dirty="0"/>
              <a:t>If no explicit objections are received after last revision upload and before deadline for last comments, we conclude that the document is agreed/approved (*). This rule will be strictly applied.</a:t>
            </a: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Editorial modifications are still allowed to be included in the final agreed version if the group agrees.</a:t>
            </a:r>
            <a:r>
              <a:rPr lang="en-GB" sz="1600" dirty="0">
                <a:highlight>
                  <a:srgbClr val="FFFF00"/>
                </a:highlight>
              </a:rPr>
              <a:t> </a:t>
            </a:r>
            <a:endParaRPr lang="en-GB" altLang="en-US" sz="1600" dirty="0">
              <a:highlight>
                <a:srgbClr val="FFFF00"/>
              </a:highlight>
            </a:endParaRPr>
          </a:p>
        </p:txBody>
      </p:sp>
    </p:spTree>
    <p:extLst>
      <p:ext uri="{BB962C8B-B14F-4D97-AF65-F5344CB8AC3E}">
        <p14:creationId xmlns:p14="http://schemas.microsoft.com/office/powerpoint/2010/main" val="265523931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S5-216000.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15 to 24 November 2021</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5 Nov</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8 Nov</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15 November </a:t>
            </a:r>
            <a:r>
              <a:rPr lang="en-US" altLang="en-US" sz="2000" dirty="0">
                <a:solidFill>
                  <a:srgbClr val="00B0F0"/>
                </a:solidFill>
              </a:rPr>
              <a:t>09:00 CET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15 Nov </a:t>
            </a:r>
            <a:r>
              <a:rPr lang="en-US" altLang="en-US" sz="2000" dirty="0">
                <a:solidFill>
                  <a:srgbClr val="00B0F0"/>
                </a:solidFill>
              </a:rPr>
              <a:t>14:00-16:00 CET </a:t>
            </a:r>
            <a:endParaRPr lang="en-US" altLang="en-US" sz="2000" dirty="0"/>
          </a:p>
          <a:p>
            <a:pPr lvl="1"/>
            <a:r>
              <a:rPr lang="en-US" altLang="en-US" sz="2000" dirty="0"/>
              <a:t>Closing SA5 plenary (conf. call) </a:t>
            </a:r>
            <a:r>
              <a:rPr lang="en-US" altLang="en-US" sz="2000" dirty="0">
                <a:solidFill>
                  <a:srgbClr val="00B0F0"/>
                </a:solidFill>
              </a:rPr>
              <a:t>Wednesday 24 Nov 14:00-17:00 CET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sv-SE" altLang="en-US" sz="2000" dirty="0">
                <a:solidFill>
                  <a:srgbClr val="00B0F0"/>
                </a:solidFill>
              </a:rPr>
              <a:t>1h after the closing plenary.</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15 Nov</a:t>
            </a:r>
            <a:r>
              <a:rPr lang="fr-FR" altLang="en-US" sz="2000" dirty="0">
                <a:solidFill>
                  <a:srgbClr val="00B0F0"/>
                </a:solidFill>
              </a:rPr>
              <a:t> </a:t>
            </a:r>
            <a:r>
              <a:rPr lang="en-US" altLang="en-US" sz="2000" dirty="0">
                <a:solidFill>
                  <a:srgbClr val="00B0F0"/>
                </a:solidFill>
              </a:rPr>
              <a:t>9:00 CET</a:t>
            </a:r>
          </a:p>
          <a:p>
            <a:pPr lvl="1"/>
            <a:r>
              <a:rPr lang="en-US" altLang="en-US" sz="2000" dirty="0"/>
              <a:t>Start of CH E-meeting: </a:t>
            </a:r>
            <a:r>
              <a:rPr lang="en-US" altLang="en-US" sz="2000" dirty="0">
                <a:solidFill>
                  <a:srgbClr val="00B0F0"/>
                </a:solidFill>
              </a:rPr>
              <a:t>Tuesday 16 Nov 9:00 CET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rPr>
              <a:t>SA5-level and OAM tdocs: </a:t>
            </a:r>
            <a:r>
              <a:rPr lang="en-US" altLang="en-US" sz="1800" b="1" dirty="0">
                <a:solidFill>
                  <a:srgbClr val="00B0F0"/>
                </a:solidFill>
              </a:rPr>
              <a:t>Tuesday 23 Nov 12:00 CET</a:t>
            </a:r>
          </a:p>
          <a:p>
            <a:pPr lvl="2"/>
            <a:r>
              <a:rPr lang="en-US" sz="1800" dirty="0">
                <a:solidFill>
                  <a:srgbClr val="00B0F0"/>
                </a:solidFill>
              </a:rPr>
              <a:t>CH tdocs: </a:t>
            </a:r>
            <a:r>
              <a:rPr lang="en-US" sz="1800" b="1" dirty="0">
                <a:solidFill>
                  <a:srgbClr val="00B0F0"/>
                </a:solidFill>
              </a:rPr>
              <a:t>Monday </a:t>
            </a:r>
            <a:r>
              <a:rPr lang="en-US" altLang="en-US" sz="1800" b="1" dirty="0">
                <a:solidFill>
                  <a:srgbClr val="00B0F0"/>
                </a:solidFill>
              </a:rPr>
              <a:t>22 Nov </a:t>
            </a:r>
            <a:r>
              <a:rPr lang="en-US" sz="1800" b="1" dirty="0">
                <a:solidFill>
                  <a:srgbClr val="00B0F0"/>
                </a:solidFill>
              </a:rPr>
              <a:t>18:00 CET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a:t>
            </a:r>
            <a:r>
              <a:rPr lang="en-US" altLang="en-US" sz="1800" b="1" dirty="0">
                <a:solidFill>
                  <a:srgbClr val="00B0F0"/>
                </a:solidFill>
              </a:rPr>
              <a:t>Tuesday 23 Nov 23:59 CET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sz="1800" b="1" dirty="0">
                <a:solidFill>
                  <a:srgbClr val="00B0F0"/>
                </a:solidFill>
              </a:rPr>
              <a:t>Tuesday </a:t>
            </a:r>
            <a:r>
              <a:rPr lang="en-US" altLang="en-US" sz="1800" b="1" dirty="0">
                <a:solidFill>
                  <a:srgbClr val="00B0F0"/>
                </a:solidFill>
              </a:rPr>
              <a:t>23 Nov</a:t>
            </a:r>
            <a:r>
              <a:rPr lang="en-US" sz="1800" b="1" dirty="0">
                <a:solidFill>
                  <a:srgbClr val="00B0F0"/>
                </a:solidFill>
              </a:rPr>
              <a:t> 8:00 CET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Wednesday 24 Nov 14:00 CET</a:t>
            </a:r>
          </a:p>
          <a:p>
            <a:pPr lvl="1"/>
            <a:r>
              <a:rPr lang="en-US" altLang="en-US" sz="2000" dirty="0"/>
              <a:t>Closing CH Plenary conf call: </a:t>
            </a:r>
            <a:r>
              <a:rPr lang="en-US" altLang="en-US" sz="2000" dirty="0">
                <a:solidFill>
                  <a:srgbClr val="00B0F0"/>
                </a:solidFill>
              </a:rPr>
              <a:t>Tuesday 23 Nov 15:00-17:00 CET</a:t>
            </a:r>
          </a:p>
          <a:p>
            <a:pPr lvl="1"/>
            <a:r>
              <a:rPr lang="en-US" altLang="en-US" sz="2000" dirty="0"/>
              <a:t>End of CH E-meeting:</a:t>
            </a:r>
            <a:r>
              <a:rPr lang="en-US" altLang="en-US" sz="2000" dirty="0">
                <a:solidFill>
                  <a:srgbClr val="00B0F0"/>
                </a:solidFill>
              </a:rPr>
              <a:t> Tuesday 23 Nov 17:00 CET</a:t>
            </a:r>
            <a:endParaRPr lang="en-US" altLang="en-US" sz="2000" dirty="0">
              <a:solidFill>
                <a:srgbClr val="00B0F0"/>
              </a:solidFill>
              <a:highlight>
                <a:srgbClr val="FF00FF"/>
              </a:highlight>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74825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highlight>
                  <a:srgbClr val="00FFFF"/>
                </a:highlight>
              </a:rPr>
              <a:t>Note: Please reply to the latest email in each thread</a:t>
            </a:r>
            <a:r>
              <a:rPr lang="en-GB" sz="1600" dirty="0">
                <a:highlight>
                  <a:srgbClr val="00FFFF"/>
                </a:highlight>
              </a:rPr>
              <a:t> (to avoid parallel forks) AND </a:t>
            </a:r>
            <a:r>
              <a:rPr lang="en-GB" sz="1600" b="1" dirty="0">
                <a:highlight>
                  <a:srgbClr val="00FFFF"/>
                </a:highlight>
              </a:rPr>
              <a:t>use ONE comment table only for the same tdoc.</a:t>
            </a:r>
          </a:p>
          <a:p>
            <a:pPr lvl="2"/>
            <a:r>
              <a:rPr lang="en-GB" sz="1600" b="1" dirty="0">
                <a:highlight>
                  <a:srgbClr val="00FFFF"/>
                </a:highlight>
              </a:rPr>
              <a:t>Note: Coordinators should merge parallel forks if they occurred.</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a:t>
            </a:r>
            <a:r>
              <a:rPr lang="en-GB" altLang="en-US" sz="1600" dirty="0">
                <a:solidFill>
                  <a:srgbClr val="00B0F0"/>
                </a:solidFill>
                <a:cs typeface="Arial" panose="020B0604020202020204" pitchFamily="34" charset="0"/>
              </a:rPr>
              <a:t>TSGS5_140e</a:t>
            </a:r>
            <a:r>
              <a:rPr lang="en-GB" altLang="en-US" sz="1600" dirty="0">
                <a:solidFill>
                  <a:srgbClr val="000000"/>
                </a:solidFill>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103349</TotalTime>
  <Words>3123</Words>
  <Application>Microsoft Office PowerPoint</Application>
  <PresentationFormat>On-screen Show (4:3)</PresentationFormat>
  <Paragraphs>206</Paragraphs>
  <Slides>19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     SA5#140e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1225</cp:revision>
  <dcterms:created xsi:type="dcterms:W3CDTF">2008-08-30T09:32:10Z</dcterms:created>
  <dcterms:modified xsi:type="dcterms:W3CDTF">2021-11-11T20:01:19Z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