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9"/>
  </p:notesMasterIdLst>
  <p:handoutMasterIdLst>
    <p:handoutMasterId r:id="rId10"/>
  </p:handoutMasterIdLst>
  <p:sldIdLst>
    <p:sldId id="400" r:id="rId5"/>
    <p:sldId id="403" r:id="rId6"/>
    <p:sldId id="382" r:id="rId7"/>
    <p:sldId id="401" r:id="rId8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5320" autoAdjust="0"/>
  </p:normalViewPr>
  <p:slideViewPr>
    <p:cSldViewPr snapToGrid="0">
      <p:cViewPr varScale="1">
        <p:scale>
          <a:sx n="64" d="100"/>
          <a:sy n="64" d="100"/>
        </p:scale>
        <p:origin x="648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3250" y="58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87542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B452CC-48C9-4997-9257-C682E2A70ECE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234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2020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1" name="Text Box 14">
            <a:extLst>
              <a:ext uri="{FF2B5EF4-FFF2-40B4-BE49-F238E27FC236}">
                <a16:creationId xmlns:a16="http://schemas.microsoft.com/office/drawing/2014/main" id="{AA2802BD-1B72-4AD1-8184-0FD099607084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07521" y="50661"/>
            <a:ext cx="26019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</a:t>
            </a:r>
            <a:r>
              <a:rPr lang="sv-SE" altLang="en-US" sz="1200" b="1" dirty="0" smtClean="0">
                <a:latin typeface="Arial "/>
              </a:rPr>
              <a:t>SA5</a:t>
            </a:r>
            <a:r>
              <a:rPr lang="sv-SE" altLang="en-US" sz="1200" b="1" baseline="0" dirty="0" smtClean="0">
                <a:latin typeface="Arial "/>
              </a:rPr>
              <a:t> 139e</a:t>
            </a:r>
            <a:endParaRPr lang="sv-SE" altLang="en-US" sz="1200" b="1" dirty="0">
              <a:latin typeface="Arial "/>
            </a:endParaRPr>
          </a:p>
          <a:p>
            <a:pPr eaLnBrk="1" hangingPunct="1">
              <a:defRPr/>
            </a:pPr>
            <a:r>
              <a:rPr lang="sv-SE" altLang="en-US" sz="1200" b="1" dirty="0" smtClean="0">
                <a:latin typeface="Arial "/>
              </a:rPr>
              <a:t>11-20,</a:t>
            </a:r>
            <a:r>
              <a:rPr lang="sv-SE" altLang="en-US" sz="1200" b="1" baseline="0" dirty="0" smtClean="0">
                <a:latin typeface="Arial "/>
              </a:rPr>
              <a:t> Oct. 2021</a:t>
            </a:r>
            <a:endParaRPr lang="sv-SE" altLang="en-US" sz="1200" b="1" dirty="0">
              <a:latin typeface="Arial "/>
            </a:endParaRPr>
          </a:p>
        </p:txBody>
      </p:sp>
      <p:sp>
        <p:nvSpPr>
          <p:cNvPr id="13" name="Text Box 14">
            <a:extLst>
              <a:ext uri="{FF2B5EF4-FFF2-40B4-BE49-F238E27FC236}">
                <a16:creationId xmlns:a16="http://schemas.microsoft.com/office/drawing/2014/main" id="{AF4006C6-1A95-4284-A498-917EA49F0F9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163050" y="133350"/>
            <a:ext cx="26003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sv-SE" altLang="en-US" sz="1200" b="1" dirty="0">
                <a:latin typeface="Arial "/>
              </a:rPr>
              <a:t>&lt;</a:t>
            </a:r>
            <a:r>
              <a:rPr lang="sv-SE" altLang="en-US" sz="1200" b="1" i="1" dirty="0">
                <a:latin typeface="Arial "/>
              </a:rPr>
              <a:t>Document Ref.</a:t>
            </a:r>
            <a:r>
              <a:rPr lang="sv-SE" altLang="en-US" sz="1200" b="1" dirty="0">
                <a:latin typeface="Arial "/>
              </a:rPr>
              <a:t>&gt;	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676545"/>
            <a:ext cx="9144000" cy="2387600"/>
          </a:xfrm>
        </p:spPr>
        <p:txBody>
          <a:bodyPr/>
          <a:lstStyle/>
          <a:p>
            <a:r>
              <a:rPr lang="en-US" altLang="zh-CN" sz="5200"/>
              <a:t>Discussion </a:t>
            </a:r>
            <a:r>
              <a:rPr lang="en-US" altLang="zh-CN" sz="5200" smtClean="0"/>
              <a:t>Paper on </a:t>
            </a:r>
            <a:r>
              <a:rPr lang="en-US" altLang="zh-CN" sz="5200" dirty="0" smtClean="0"/>
              <a:t>3GPP </a:t>
            </a:r>
            <a:r>
              <a:rPr lang="en-US" altLang="zh-CN" sz="5200" dirty="0"/>
              <a:t>CICD Functional Framework</a:t>
            </a:r>
            <a:endParaRPr lang="zh-CN" altLang="en-US" sz="52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708727" y="4867419"/>
            <a:ext cx="9144000" cy="1655762"/>
          </a:xfrm>
        </p:spPr>
        <p:txBody>
          <a:bodyPr/>
          <a:lstStyle/>
          <a:p>
            <a:pPr algn="l"/>
            <a:r>
              <a:rPr lang="en-US" altLang="zh-CN" dirty="0" smtClean="0"/>
              <a:t>Chuyi Guo, CMCC</a:t>
            </a:r>
          </a:p>
          <a:p>
            <a:pPr algn="l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01008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矩形 49"/>
          <p:cNvSpPr/>
          <p:nvPr/>
        </p:nvSpPr>
        <p:spPr>
          <a:xfrm>
            <a:off x="9180691" y="3038914"/>
            <a:ext cx="1649604" cy="1378089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3175793" y="2708836"/>
            <a:ext cx="7999363" cy="2162633"/>
          </a:xfrm>
          <a:prstGeom prst="rect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00" name="矩形 99"/>
          <p:cNvSpPr/>
          <p:nvPr/>
        </p:nvSpPr>
        <p:spPr>
          <a:xfrm>
            <a:off x="8132511" y="3170833"/>
            <a:ext cx="1176662" cy="1619828"/>
          </a:xfrm>
          <a:prstGeom prst="rect">
            <a:avLst/>
          </a:prstGeom>
          <a:solidFill>
            <a:schemeClr val="accent1">
              <a:alpha val="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3230665" y="3008412"/>
            <a:ext cx="4769170" cy="14761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5875">
            <a:solidFill>
              <a:schemeClr val="tx1">
                <a:alpha val="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1202871" y="3374446"/>
            <a:ext cx="807522" cy="4275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NF-D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202871" y="4057022"/>
            <a:ext cx="807522" cy="4275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NF-D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588241" y="1975826"/>
            <a:ext cx="1536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NF Supplier</a:t>
            </a:r>
            <a:endParaRPr lang="zh-CN" altLang="en-US" sz="2000" dirty="0"/>
          </a:p>
        </p:txBody>
      </p:sp>
      <p:sp>
        <p:nvSpPr>
          <p:cNvPr id="7" name="文本框 6"/>
          <p:cNvSpPr txBox="1"/>
          <p:nvPr/>
        </p:nvSpPr>
        <p:spPr>
          <a:xfrm>
            <a:off x="6115790" y="1975826"/>
            <a:ext cx="153686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Operator</a:t>
            </a:r>
            <a:endParaRPr lang="zh-CN" altLang="en-US" sz="2000" dirty="0"/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2671948" y="1975826"/>
            <a:ext cx="11875" cy="418614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本框 67">
            <a:extLst>
              <a:ext uri="{FF2B5EF4-FFF2-40B4-BE49-F238E27FC236}">
                <a16:creationId xmlns:a16="http://schemas.microsoft.com/office/drawing/2014/main" id="{E52B42B5-33FF-43B5-AD91-51A268F4C306}"/>
              </a:ext>
            </a:extLst>
          </p:cNvPr>
          <p:cNvSpPr txBox="1"/>
          <p:nvPr/>
        </p:nvSpPr>
        <p:spPr bwMode="auto">
          <a:xfrm>
            <a:off x="168806" y="3434314"/>
            <a:ext cx="923726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685800"/>
            <a:r>
              <a:rPr lang="en-US" altLang="zh-CN" sz="1400" dirty="0">
                <a:solidFill>
                  <a:prstClr val="black"/>
                </a:solidFill>
                <a:latin typeface="Arial"/>
                <a:ea typeface="黑体" panose="02010609060101010101" pitchFamily="49" charset="-122"/>
              </a:rPr>
              <a:t>Vendor A</a:t>
            </a:r>
            <a:endParaRPr lang="zh-CN" altLang="en-US" sz="1400" dirty="0">
              <a:solidFill>
                <a:prstClr val="black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2" name="文本框 67">
            <a:extLst>
              <a:ext uri="{FF2B5EF4-FFF2-40B4-BE49-F238E27FC236}">
                <a16:creationId xmlns:a16="http://schemas.microsoft.com/office/drawing/2014/main" id="{E52B42B5-33FF-43B5-AD91-51A268F4C306}"/>
              </a:ext>
            </a:extLst>
          </p:cNvPr>
          <p:cNvSpPr txBox="1"/>
          <p:nvPr/>
        </p:nvSpPr>
        <p:spPr bwMode="auto">
          <a:xfrm>
            <a:off x="166831" y="4109226"/>
            <a:ext cx="923726" cy="30777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defTabSz="685800"/>
            <a:r>
              <a:rPr lang="en-US" altLang="zh-CN" sz="1400" dirty="0">
                <a:solidFill>
                  <a:prstClr val="black"/>
                </a:solidFill>
                <a:latin typeface="Arial"/>
                <a:ea typeface="黑体" panose="02010609060101010101" pitchFamily="49" charset="-122"/>
              </a:rPr>
              <a:t>Vendor </a:t>
            </a:r>
            <a:r>
              <a:rPr lang="en-US" altLang="zh-CN" sz="1400" dirty="0" smtClean="0">
                <a:solidFill>
                  <a:prstClr val="black"/>
                </a:solidFill>
                <a:latin typeface="Arial"/>
                <a:ea typeface="黑体" panose="02010609060101010101" pitchFamily="49" charset="-122"/>
              </a:rPr>
              <a:t>B</a:t>
            </a:r>
            <a:endParaRPr lang="zh-CN" altLang="en-US" sz="1400" dirty="0">
              <a:solidFill>
                <a:prstClr val="black"/>
              </a:solidFill>
              <a:latin typeface="Arial"/>
              <a:ea typeface="黑体" panose="02010609060101010101" pitchFamily="49" charset="-122"/>
            </a:endParaRPr>
          </a:p>
        </p:txBody>
      </p:sp>
      <p:sp>
        <p:nvSpPr>
          <p:cNvPr id="13" name="Rectangle 28">
            <a:extLst>
              <a:ext uri="{FF2B5EF4-FFF2-40B4-BE49-F238E27FC236}">
                <a16:creationId xmlns:a16="http://schemas.microsoft.com/office/drawing/2014/main" id="{C28FE4C4-0529-49C8-9A29-F33BEE468554}"/>
              </a:ext>
            </a:extLst>
          </p:cNvPr>
          <p:cNvSpPr/>
          <p:nvPr/>
        </p:nvSpPr>
        <p:spPr>
          <a:xfrm>
            <a:off x="3405335" y="3634295"/>
            <a:ext cx="1127561" cy="584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Validation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29">
            <a:extLst>
              <a:ext uri="{FF2B5EF4-FFF2-40B4-BE49-F238E27FC236}">
                <a16:creationId xmlns:a16="http://schemas.microsoft.com/office/drawing/2014/main" id="{889166C1-A97C-4F29-8BBF-8C943AAB64AE}"/>
              </a:ext>
            </a:extLst>
          </p:cNvPr>
          <p:cNvSpPr/>
          <p:nvPr/>
        </p:nvSpPr>
        <p:spPr>
          <a:xfrm>
            <a:off x="4988134" y="3634295"/>
            <a:ext cx="1216723" cy="584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 Testing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5" name="Rectangle 30">
            <a:extLst>
              <a:ext uri="{FF2B5EF4-FFF2-40B4-BE49-F238E27FC236}">
                <a16:creationId xmlns:a16="http://schemas.microsoft.com/office/drawing/2014/main" id="{944FC677-8A22-4084-922E-EBE5BE0F6773}"/>
              </a:ext>
            </a:extLst>
          </p:cNvPr>
          <p:cNvSpPr/>
          <p:nvPr/>
        </p:nvSpPr>
        <p:spPr>
          <a:xfrm>
            <a:off x="6700978" y="3634295"/>
            <a:ext cx="980302" cy="584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Staging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31">
            <a:extLst>
              <a:ext uri="{FF2B5EF4-FFF2-40B4-BE49-F238E27FC236}">
                <a16:creationId xmlns:a16="http://schemas.microsoft.com/office/drawing/2014/main" id="{2E3A5D50-3EE9-4384-800C-11B30E2FFE3B}"/>
              </a:ext>
            </a:extLst>
          </p:cNvPr>
          <p:cNvSpPr/>
          <p:nvPr/>
        </p:nvSpPr>
        <p:spPr>
          <a:xfrm>
            <a:off x="9697321" y="3634295"/>
            <a:ext cx="1294363" cy="58488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Operational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26920" y="3163717"/>
            <a:ext cx="20664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/>
              <a:t>(</a:t>
            </a:r>
            <a:r>
              <a:rPr lang="en-US" altLang="zh-CN" sz="1200" dirty="0" smtClean="0"/>
              <a:t>Consistency </a:t>
            </a:r>
            <a:r>
              <a:rPr lang="en-US" altLang="zh-CN" sz="1200" dirty="0"/>
              <a:t>and </a:t>
            </a:r>
            <a:r>
              <a:rPr lang="en-US" altLang="zh-CN" sz="1200" dirty="0" smtClean="0"/>
              <a:t>compliance verification)</a:t>
            </a:r>
            <a:endParaRPr lang="zh-CN" altLang="en-US" sz="1200" dirty="0"/>
          </a:p>
        </p:txBody>
      </p:sp>
      <p:sp>
        <p:nvSpPr>
          <p:cNvPr id="28" name="文本框 27"/>
          <p:cNvSpPr txBox="1"/>
          <p:nvPr/>
        </p:nvSpPr>
        <p:spPr>
          <a:xfrm>
            <a:off x="4879572" y="2944827"/>
            <a:ext cx="947688" cy="5642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cxnSp>
        <p:nvCxnSpPr>
          <p:cNvPr id="30" name="直接箭头连接符 29"/>
          <p:cNvCxnSpPr>
            <a:stCxn id="4" idx="3"/>
            <a:endCxn id="13" idx="1"/>
          </p:cNvCxnSpPr>
          <p:nvPr/>
        </p:nvCxnSpPr>
        <p:spPr>
          <a:xfrm>
            <a:off x="2010393" y="3588202"/>
            <a:ext cx="1394942" cy="338536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>
            <a:stCxn id="5" idx="3"/>
            <a:endCxn id="13" idx="1"/>
          </p:cNvCxnSpPr>
          <p:nvPr/>
        </p:nvCxnSpPr>
        <p:spPr>
          <a:xfrm flipV="1">
            <a:off x="2010393" y="3926738"/>
            <a:ext cx="1394942" cy="344040"/>
          </a:xfrm>
          <a:prstGeom prst="straightConnector1">
            <a:avLst/>
          </a:prstGeom>
          <a:ln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接箭头连接符 36"/>
          <p:cNvCxnSpPr>
            <a:stCxn id="13" idx="3"/>
            <a:endCxn id="14" idx="1"/>
          </p:cNvCxnSpPr>
          <p:nvPr/>
        </p:nvCxnSpPr>
        <p:spPr>
          <a:xfrm>
            <a:off x="4532896" y="3926738"/>
            <a:ext cx="455238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箭头连接符 38"/>
          <p:cNvCxnSpPr>
            <a:stCxn id="14" idx="3"/>
            <a:endCxn id="15" idx="1"/>
          </p:cNvCxnSpPr>
          <p:nvPr/>
        </p:nvCxnSpPr>
        <p:spPr>
          <a:xfrm>
            <a:off x="6204857" y="3926738"/>
            <a:ext cx="49612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接箭头连接符 40"/>
          <p:cNvCxnSpPr>
            <a:stCxn id="15" idx="3"/>
            <a:endCxn id="16" idx="1"/>
          </p:cNvCxnSpPr>
          <p:nvPr/>
        </p:nvCxnSpPr>
        <p:spPr>
          <a:xfrm>
            <a:off x="7681280" y="3926738"/>
            <a:ext cx="2016041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文本框 44"/>
          <p:cNvSpPr txBox="1"/>
          <p:nvPr/>
        </p:nvSpPr>
        <p:spPr>
          <a:xfrm>
            <a:off x="4923503" y="3084486"/>
            <a:ext cx="155419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(Including vertical testing, horizontal testing and etc.)</a:t>
            </a:r>
            <a:endParaRPr lang="zh-CN" altLang="en-US" sz="1100" dirty="0"/>
          </a:p>
        </p:txBody>
      </p:sp>
      <p:sp>
        <p:nvSpPr>
          <p:cNvPr id="46" name="文本框 45"/>
          <p:cNvSpPr txBox="1"/>
          <p:nvPr/>
        </p:nvSpPr>
        <p:spPr>
          <a:xfrm>
            <a:off x="6613794" y="3031203"/>
            <a:ext cx="1463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(Onboarding and deployment, pre-living</a:t>
            </a:r>
            <a:r>
              <a:rPr lang="en-US" altLang="zh-CN" sz="1200" dirty="0"/>
              <a:t>)</a:t>
            </a:r>
            <a:endParaRPr lang="zh-CN" altLang="en-US" sz="1200" dirty="0"/>
          </a:p>
        </p:txBody>
      </p:sp>
      <p:sp>
        <p:nvSpPr>
          <p:cNvPr id="53" name="矩形 52"/>
          <p:cNvSpPr/>
          <p:nvPr/>
        </p:nvSpPr>
        <p:spPr>
          <a:xfrm>
            <a:off x="5079915" y="5474824"/>
            <a:ext cx="1161871" cy="456150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ETSI TST Capabilities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55" name="直接箭头连接符 54"/>
          <p:cNvCxnSpPr/>
          <p:nvPr/>
        </p:nvCxnSpPr>
        <p:spPr>
          <a:xfrm>
            <a:off x="5615250" y="4869888"/>
            <a:ext cx="1" cy="59715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文本框 57"/>
          <p:cNvSpPr txBox="1"/>
          <p:nvPr/>
        </p:nvSpPr>
        <p:spPr>
          <a:xfrm>
            <a:off x="4879572" y="5030909"/>
            <a:ext cx="28050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Vertical and horizontal testing</a:t>
            </a:r>
            <a:r>
              <a:rPr lang="en-US" altLang="zh-CN" sz="1200" dirty="0" smtClean="0">
                <a:solidFill>
                  <a:srgbClr val="FF0000"/>
                </a:solidFill>
              </a:rPr>
              <a:t> </a:t>
            </a:r>
            <a:r>
              <a:rPr lang="en-US" altLang="zh-CN" sz="1200" dirty="0" smtClean="0"/>
              <a:t>can call</a:t>
            </a:r>
            <a:endParaRPr lang="zh-CN" altLang="en-US" sz="1200" dirty="0"/>
          </a:p>
        </p:txBody>
      </p:sp>
      <p:sp>
        <p:nvSpPr>
          <p:cNvPr id="61" name="矩形 60"/>
          <p:cNvSpPr/>
          <p:nvPr/>
        </p:nvSpPr>
        <p:spPr>
          <a:xfrm>
            <a:off x="9228046" y="5348656"/>
            <a:ext cx="1790935" cy="644338"/>
          </a:xfrm>
          <a:prstGeom prst="rect">
            <a:avLst/>
          </a:prstGeom>
          <a:solidFill>
            <a:schemeClr val="accent1">
              <a:alpha val="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Operator Internal Resource </a:t>
            </a:r>
            <a:r>
              <a:rPr lang="en-US" altLang="zh-CN" sz="1400" dirty="0">
                <a:solidFill>
                  <a:schemeClr val="tx1"/>
                </a:solidFill>
              </a:rPr>
              <a:t>and </a:t>
            </a:r>
            <a:r>
              <a:rPr lang="en-US" altLang="zh-CN" sz="1400" dirty="0" smtClean="0">
                <a:solidFill>
                  <a:schemeClr val="tx1"/>
                </a:solidFill>
              </a:rPr>
              <a:t>Asset Management Systems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11076259" y="5505694"/>
            <a:ext cx="1115741" cy="371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….</a:t>
            </a:r>
            <a:endParaRPr lang="zh-CN" altLang="en-US" dirty="0"/>
          </a:p>
        </p:txBody>
      </p:sp>
      <p:sp>
        <p:nvSpPr>
          <p:cNvPr id="71" name="文本框 70"/>
          <p:cNvSpPr txBox="1"/>
          <p:nvPr/>
        </p:nvSpPr>
        <p:spPr>
          <a:xfrm>
            <a:off x="9294448" y="4891399"/>
            <a:ext cx="198999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100" dirty="0" smtClean="0"/>
              <a:t>Can get live NFs and network information</a:t>
            </a:r>
            <a:endParaRPr lang="zh-CN" altLang="en-US" sz="1100" dirty="0"/>
          </a:p>
        </p:txBody>
      </p:sp>
      <p:sp>
        <p:nvSpPr>
          <p:cNvPr id="72" name="文本框 71"/>
          <p:cNvSpPr txBox="1"/>
          <p:nvPr/>
        </p:nvSpPr>
        <p:spPr>
          <a:xfrm>
            <a:off x="9534865" y="3083884"/>
            <a:ext cx="167236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(Network Operation &amp; Monitoring)</a:t>
            </a:r>
            <a:endParaRPr lang="zh-CN" altLang="en-US" sz="1200" dirty="0"/>
          </a:p>
        </p:txBody>
      </p:sp>
      <p:cxnSp>
        <p:nvCxnSpPr>
          <p:cNvPr id="92" name="直接箭头连接符 91"/>
          <p:cNvCxnSpPr/>
          <p:nvPr/>
        </p:nvCxnSpPr>
        <p:spPr>
          <a:xfrm flipH="1">
            <a:off x="8168287" y="3394549"/>
            <a:ext cx="1024708" cy="140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文本框 93"/>
          <p:cNvSpPr txBox="1"/>
          <p:nvPr/>
        </p:nvSpPr>
        <p:spPr>
          <a:xfrm>
            <a:off x="8246022" y="3149106"/>
            <a:ext cx="119670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Related environment info</a:t>
            </a:r>
            <a:endParaRPr lang="zh-CN" altLang="en-US" sz="1200" dirty="0"/>
          </a:p>
        </p:txBody>
      </p:sp>
      <p:cxnSp>
        <p:nvCxnSpPr>
          <p:cNvPr id="96" name="直接箭头连接符 95"/>
          <p:cNvCxnSpPr/>
          <p:nvPr/>
        </p:nvCxnSpPr>
        <p:spPr>
          <a:xfrm>
            <a:off x="8119945" y="4264728"/>
            <a:ext cx="1108101" cy="6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文本框 96"/>
          <p:cNvSpPr txBox="1"/>
          <p:nvPr/>
        </p:nvSpPr>
        <p:spPr>
          <a:xfrm>
            <a:off x="8127678" y="4009950"/>
            <a:ext cx="13350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Testing status and other  DevOps related info</a:t>
            </a:r>
            <a:endParaRPr lang="zh-CN" altLang="en-US" sz="1200" dirty="0"/>
          </a:p>
        </p:txBody>
      </p:sp>
      <p:sp>
        <p:nvSpPr>
          <p:cNvPr id="111" name="弧形 110"/>
          <p:cNvSpPr/>
          <p:nvPr/>
        </p:nvSpPr>
        <p:spPr>
          <a:xfrm>
            <a:off x="1153805" y="2288655"/>
            <a:ext cx="6270725" cy="1087111"/>
          </a:xfrm>
          <a:prstGeom prst="arc">
            <a:avLst>
              <a:gd name="adj1" fmla="val 11012674"/>
              <a:gd name="adj2" fmla="val 21445049"/>
            </a:avLst>
          </a:prstGeom>
          <a:ln>
            <a:solidFill>
              <a:schemeClr val="accent1">
                <a:lumMod val="75000"/>
              </a:schemeClr>
            </a:solidFill>
            <a:head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2" name="文本框 111"/>
          <p:cNvSpPr txBox="1"/>
          <p:nvPr/>
        </p:nvSpPr>
        <p:spPr>
          <a:xfrm>
            <a:off x="2896892" y="2024595"/>
            <a:ext cx="20549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/>
              <a:t>DevOps requirements feedback </a:t>
            </a:r>
            <a:endParaRPr lang="zh-CN" altLang="en-US" sz="1400" dirty="0"/>
          </a:p>
        </p:txBody>
      </p:sp>
      <p:sp>
        <p:nvSpPr>
          <p:cNvPr id="56" name="标题 1"/>
          <p:cNvSpPr txBox="1">
            <a:spLocks/>
          </p:cNvSpPr>
          <p:nvPr/>
        </p:nvSpPr>
        <p:spPr bwMode="auto">
          <a:xfrm>
            <a:off x="704041" y="317208"/>
            <a:ext cx="8961582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r>
              <a:rPr lang="en-US" altLang="zh-CN" sz="3400" dirty="0" smtClean="0"/>
              <a:t>Network </a:t>
            </a:r>
            <a:r>
              <a:rPr lang="en-GB" altLang="zh-CN" sz="3400" dirty="0"/>
              <a:t>operation </a:t>
            </a:r>
            <a:r>
              <a:rPr lang="en-GB" altLang="zh-CN" sz="3400" dirty="0" smtClean="0"/>
              <a:t>environment</a:t>
            </a:r>
            <a:r>
              <a:rPr lang="en-US" altLang="zh-CN" sz="3400" dirty="0" smtClean="0"/>
              <a:t> NF CICD chain and targets to solve</a:t>
            </a:r>
            <a:endParaRPr lang="zh-CN" altLang="en-US" sz="3400" dirty="0"/>
          </a:p>
        </p:txBody>
      </p:sp>
      <p:sp>
        <p:nvSpPr>
          <p:cNvPr id="33" name="燕尾形 32"/>
          <p:cNvSpPr/>
          <p:nvPr/>
        </p:nvSpPr>
        <p:spPr>
          <a:xfrm>
            <a:off x="14379" y="6021032"/>
            <a:ext cx="2110727" cy="296009"/>
          </a:xfrm>
          <a:prstGeom prst="chevron">
            <a:avLst>
              <a:gd name="adj" fmla="val 56553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Vendor internal process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66" name="燕尾形 65"/>
          <p:cNvSpPr/>
          <p:nvPr/>
        </p:nvSpPr>
        <p:spPr>
          <a:xfrm rot="16200000">
            <a:off x="10404716" y="3889246"/>
            <a:ext cx="2037375" cy="296399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Monitor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67" name="燕尾形 66"/>
          <p:cNvSpPr/>
          <p:nvPr/>
        </p:nvSpPr>
        <p:spPr>
          <a:xfrm>
            <a:off x="8370558" y="6021032"/>
            <a:ext cx="2916278" cy="317308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Operational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69" name="燕尾形 68"/>
          <p:cNvSpPr/>
          <p:nvPr/>
        </p:nvSpPr>
        <p:spPr>
          <a:xfrm>
            <a:off x="2044013" y="6026050"/>
            <a:ext cx="1035442" cy="305108"/>
          </a:xfrm>
          <a:prstGeom prst="chevron">
            <a:avLst>
              <a:gd name="adj" fmla="val 56553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Deliver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73" name="燕尾形 72"/>
          <p:cNvSpPr/>
          <p:nvPr/>
        </p:nvSpPr>
        <p:spPr>
          <a:xfrm>
            <a:off x="2984358" y="6027240"/>
            <a:ext cx="5471018" cy="296009"/>
          </a:xfrm>
          <a:prstGeom prst="chevron">
            <a:avLst>
              <a:gd name="adj" fmla="val 56553"/>
            </a:avLst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b="1" dirty="0" smtClean="0">
                <a:solidFill>
                  <a:schemeClr val="tx1"/>
                </a:solidFill>
              </a:rPr>
              <a:t>Operator internal process</a:t>
            </a:r>
            <a:endParaRPr lang="zh-CN" altLang="en-US" sz="1200" b="1" dirty="0">
              <a:solidFill>
                <a:schemeClr val="tx1"/>
              </a:solidFill>
            </a:endParaRPr>
          </a:p>
        </p:txBody>
      </p:sp>
      <p:sp>
        <p:nvSpPr>
          <p:cNvPr id="74" name="燕尾形 73"/>
          <p:cNvSpPr/>
          <p:nvPr/>
        </p:nvSpPr>
        <p:spPr>
          <a:xfrm rot="10800000" flipV="1">
            <a:off x="2071130" y="1777888"/>
            <a:ext cx="6384246" cy="195396"/>
          </a:xfrm>
          <a:prstGeom prst="chevr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b="1" dirty="0" smtClean="0">
                <a:solidFill>
                  <a:schemeClr val="tx1"/>
                </a:solidFill>
              </a:rPr>
              <a:t>Plan and feedback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2151852" y="3795518"/>
            <a:ext cx="10750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200" dirty="0" smtClean="0"/>
              <a:t>NF notification and deliver </a:t>
            </a:r>
            <a:endParaRPr lang="zh-CN" altLang="en-US" sz="1200" dirty="0"/>
          </a:p>
        </p:txBody>
      </p:sp>
      <p:sp>
        <p:nvSpPr>
          <p:cNvPr id="2" name="文本框 1"/>
          <p:cNvSpPr txBox="1"/>
          <p:nvPr/>
        </p:nvSpPr>
        <p:spPr>
          <a:xfrm>
            <a:off x="93732" y="5188172"/>
            <a:ext cx="230063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i="1" dirty="0" smtClean="0">
                <a:solidFill>
                  <a:schemeClr val="accent5"/>
                </a:solidFill>
              </a:rPr>
              <a:t>Blue lines and background are seeking solutions in 3GPP SA5.</a:t>
            </a:r>
            <a:endParaRPr lang="zh-CN" altLang="en-US" sz="1400" i="1" dirty="0">
              <a:solidFill>
                <a:schemeClr val="accent5"/>
              </a:solidFill>
            </a:endParaRPr>
          </a:p>
        </p:txBody>
      </p:sp>
      <p:cxnSp>
        <p:nvCxnSpPr>
          <p:cNvPr id="60" name="直接箭头连接符 59"/>
          <p:cNvCxnSpPr>
            <a:endCxn id="61" idx="0"/>
          </p:cNvCxnSpPr>
          <p:nvPr/>
        </p:nvCxnSpPr>
        <p:spPr>
          <a:xfrm>
            <a:off x="10123513" y="4854154"/>
            <a:ext cx="1" cy="49450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矩形 64"/>
          <p:cNvSpPr/>
          <p:nvPr/>
        </p:nvSpPr>
        <p:spPr>
          <a:xfrm>
            <a:off x="9172753" y="2664389"/>
            <a:ext cx="211404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i="1" dirty="0" smtClean="0"/>
              <a:t>3GPP</a:t>
            </a:r>
            <a:r>
              <a:rPr lang="zh-CN" altLang="en-US" sz="1200" i="1" dirty="0"/>
              <a:t> </a:t>
            </a:r>
            <a:r>
              <a:rPr lang="en-US" altLang="zh-CN" sz="1200" i="1" dirty="0" smtClean="0"/>
              <a:t>Management System already Support:</a:t>
            </a:r>
            <a:endParaRPr lang="zh-CN" alt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232773362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图片 2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837611" y="3394072"/>
            <a:ext cx="304800" cy="771525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5227" y="3441571"/>
            <a:ext cx="304800" cy="77152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CICD Functional Framework</a:t>
            </a:r>
            <a:endParaRPr lang="zh-CN" altLang="en-US" dirty="0"/>
          </a:p>
        </p:txBody>
      </p:sp>
      <p:sp>
        <p:nvSpPr>
          <p:cNvPr id="6" name="矩形 5"/>
          <p:cNvSpPr/>
          <p:nvPr/>
        </p:nvSpPr>
        <p:spPr>
          <a:xfrm>
            <a:off x="663700" y="2643428"/>
            <a:ext cx="1320139" cy="655271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CICD Management Functions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3031794" y="2693057"/>
            <a:ext cx="1080654" cy="605642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solidFill>
                  <a:schemeClr val="tx1"/>
                </a:solidFill>
              </a:rPr>
              <a:t>3GPP</a:t>
            </a:r>
          </a:p>
          <a:p>
            <a:pPr algn="ctr"/>
            <a:r>
              <a:rPr lang="en-US" altLang="zh-CN" dirty="0" err="1" smtClean="0">
                <a:solidFill>
                  <a:schemeClr val="tx1"/>
                </a:solidFill>
              </a:rPr>
              <a:t>MnFs</a:t>
            </a:r>
            <a:endParaRPr lang="zh-CN" altLang="en-US" dirty="0">
              <a:solidFill>
                <a:schemeClr val="tx1"/>
              </a:solidFill>
            </a:endParaRPr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5400000">
            <a:off x="2355745" y="2459695"/>
            <a:ext cx="304800" cy="7715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355745" y="2760536"/>
            <a:ext cx="304800" cy="771525"/>
          </a:xfrm>
          <a:prstGeom prst="rect">
            <a:avLst/>
          </a:prstGeom>
        </p:spPr>
      </p:pic>
      <p:sp>
        <p:nvSpPr>
          <p:cNvPr id="14" name="矩形 13"/>
          <p:cNvSpPr/>
          <p:nvPr/>
        </p:nvSpPr>
        <p:spPr>
          <a:xfrm>
            <a:off x="5019303" y="1826158"/>
            <a:ext cx="4235533" cy="1828799"/>
          </a:xfrm>
          <a:prstGeom prst="rect">
            <a:avLst/>
          </a:prstGeom>
          <a:solidFill>
            <a:schemeClr val="tx1">
              <a:alpha val="0"/>
            </a:schemeClr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1400" b="1">
                <a:solidFill>
                  <a:schemeClr val="tx1"/>
                </a:solidFill>
              </a:rPr>
              <a:t>CICD Management Functions</a:t>
            </a:r>
            <a:endParaRPr lang="zh-CN" altLang="en-US" sz="1400" b="1" dirty="0">
              <a:solidFill>
                <a:schemeClr val="tx1"/>
              </a:solidFill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5284518" y="2253670"/>
            <a:ext cx="1615045" cy="43938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Testing Management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7181925" y="2235198"/>
            <a:ext cx="1683820" cy="43938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Environment Data Collection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5284519" y="2954313"/>
            <a:ext cx="931554" cy="43938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Results Analysis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8058064" y="2946905"/>
            <a:ext cx="849743" cy="43938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Catalog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548248" y="3789192"/>
            <a:ext cx="749332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/>
              <a:t>Testing </a:t>
            </a:r>
            <a:r>
              <a:rPr lang="en-US" altLang="zh-CN" sz="1400" b="1" dirty="0" smtClean="0"/>
              <a:t>Management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Test design and orchestration,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test task management (test CRUD)</a:t>
            </a:r>
            <a:r>
              <a:rPr lang="zh-CN" altLang="en-US" sz="1400" dirty="0" smtClean="0"/>
              <a:t> ，</a:t>
            </a:r>
            <a:r>
              <a:rPr lang="en-US" altLang="zh-CN" sz="1400" dirty="0" smtClean="0"/>
              <a:t>test cases management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test results management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and etc.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 smtClean="0"/>
              <a:t>Environment </a:t>
            </a:r>
            <a:r>
              <a:rPr lang="en-US" altLang="zh-CN" sz="1400" b="1" dirty="0"/>
              <a:t>Data </a:t>
            </a:r>
            <a:r>
              <a:rPr lang="en-US" altLang="zh-CN" sz="1400" b="1" dirty="0" smtClean="0"/>
              <a:t>Collection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interact with other </a:t>
            </a:r>
            <a:r>
              <a:rPr lang="en-US" altLang="zh-CN" sz="1400" dirty="0" err="1" smtClean="0"/>
              <a:t>MnFs</a:t>
            </a:r>
            <a:r>
              <a:rPr lang="en-US" altLang="zh-CN" sz="1400" dirty="0" smtClean="0"/>
              <a:t> (e.g. NSMF/NSSMF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fault management service</a:t>
            </a:r>
            <a:r>
              <a:rPr lang="zh-CN" altLang="en-US" sz="1400" dirty="0" smtClean="0"/>
              <a:t>，</a:t>
            </a:r>
            <a:r>
              <a:rPr lang="en-US" altLang="zh-CN" sz="1400" dirty="0" smtClean="0"/>
              <a:t>performance management service,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NWDAF, MDAS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and so on) to </a:t>
            </a:r>
            <a:r>
              <a:rPr lang="en-US" altLang="zh-CN" sz="1400" dirty="0"/>
              <a:t>collect related </a:t>
            </a:r>
            <a:r>
              <a:rPr lang="en-US" altLang="zh-CN" sz="1400" dirty="0" smtClean="0"/>
              <a:t>data produced during </a:t>
            </a:r>
            <a:r>
              <a:rPr lang="en-US" altLang="zh-CN" sz="1400" dirty="0"/>
              <a:t>CICD chain </a:t>
            </a:r>
            <a:r>
              <a:rPr lang="en-US" altLang="zh-CN" sz="1400" dirty="0" smtClean="0"/>
              <a:t>execution (including network operation status, running log, alarm, error report and etc.).</a:t>
            </a:r>
            <a:endParaRPr lang="en-US" altLang="zh-CN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 smtClean="0"/>
              <a:t>Results Analysis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analyze collected results and environment data</a:t>
            </a:r>
            <a:r>
              <a:rPr lang="en-US" altLang="zh-CN" sz="1400" dirty="0"/>
              <a:t>, </a:t>
            </a:r>
            <a:r>
              <a:rPr lang="en-US" altLang="zh-CN" sz="1400" dirty="0" smtClean="0"/>
              <a:t>preliminary problem positioning, generate problem reports</a:t>
            </a:r>
            <a:r>
              <a:rPr lang="zh-CN" altLang="en-US" sz="1400" dirty="0"/>
              <a:t> </a:t>
            </a:r>
            <a:r>
              <a:rPr lang="en-US" altLang="zh-CN" sz="1400" dirty="0" smtClean="0"/>
              <a:t>and so on, those can be the input of requirements feedback.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 smtClean="0"/>
              <a:t>Requirements Feedback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based on results analysis, make out  the requirements and feedback to vendors.</a:t>
            </a:r>
            <a:r>
              <a:rPr lang="zh-CN" altLang="en-US" sz="1400" dirty="0" smtClean="0"/>
              <a:t> </a:t>
            </a:r>
            <a:endParaRPr lang="en-US" altLang="zh-CN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b="1" dirty="0" smtClean="0"/>
              <a:t>Catalog</a:t>
            </a:r>
            <a:r>
              <a:rPr lang="zh-CN" altLang="en-US" sz="1400" dirty="0" smtClean="0"/>
              <a:t>：</a:t>
            </a:r>
            <a:r>
              <a:rPr lang="en-US" altLang="zh-CN" sz="1400" dirty="0" smtClean="0"/>
              <a:t>Store </a:t>
            </a:r>
            <a:r>
              <a:rPr lang="en-US" altLang="zh-CN" sz="1400" dirty="0"/>
              <a:t>the software </a:t>
            </a:r>
            <a:r>
              <a:rPr lang="en-US" altLang="zh-CN" sz="1400" dirty="0" smtClean="0"/>
              <a:t>artifacts </a:t>
            </a:r>
            <a:r>
              <a:rPr lang="en-US" altLang="zh-CN" sz="1400" dirty="0"/>
              <a:t>delivered by the </a:t>
            </a:r>
            <a:r>
              <a:rPr lang="en-US" altLang="zh-CN" sz="1400" dirty="0" smtClean="0"/>
              <a:t>vendors.</a:t>
            </a:r>
            <a:endParaRPr lang="zh-CN" altLang="en-US" sz="1400" dirty="0"/>
          </a:p>
        </p:txBody>
      </p:sp>
      <p:sp>
        <p:nvSpPr>
          <p:cNvPr id="22" name="矩形 21"/>
          <p:cNvSpPr/>
          <p:nvPr/>
        </p:nvSpPr>
        <p:spPr>
          <a:xfrm>
            <a:off x="6450855" y="2952991"/>
            <a:ext cx="1372427" cy="43938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Requirements Feedback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607289" y="4736494"/>
            <a:ext cx="303018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For feedback operator’s requirements during any process </a:t>
            </a:r>
            <a:r>
              <a:rPr lang="en-US" altLang="zh-CN" sz="1400" dirty="0"/>
              <a:t>i</a:t>
            </a:r>
            <a:r>
              <a:rPr lang="en-US" altLang="zh-CN" sz="1400" dirty="0" smtClean="0"/>
              <a:t>n DevOps chains, vendor can use this to notify and upload new versions.</a:t>
            </a:r>
          </a:p>
        </p:txBody>
      </p:sp>
      <p:sp>
        <p:nvSpPr>
          <p:cNvPr id="3" name="矩形 2"/>
          <p:cNvSpPr/>
          <p:nvPr/>
        </p:nvSpPr>
        <p:spPr>
          <a:xfrm>
            <a:off x="1712600" y="1904863"/>
            <a:ext cx="2362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1400" dirty="0"/>
          </a:p>
          <a:p>
            <a:r>
              <a:rPr lang="en-US" altLang="zh-CN" sz="1400" dirty="0" smtClean="0"/>
              <a:t>Interact </a:t>
            </a:r>
            <a:r>
              <a:rPr lang="en-US" altLang="zh-CN" sz="1400" dirty="0"/>
              <a:t>with other </a:t>
            </a:r>
            <a:r>
              <a:rPr lang="en-US" altLang="zh-CN" sz="1400" dirty="0" err="1" smtClean="0"/>
              <a:t>MnFs</a:t>
            </a:r>
            <a:r>
              <a:rPr lang="en-US" altLang="zh-CN" sz="1400" dirty="0" smtClean="0"/>
              <a:t>. </a:t>
            </a:r>
            <a:endParaRPr lang="zh-CN" altLang="en-US" sz="1400" dirty="0"/>
          </a:p>
        </p:txBody>
      </p:sp>
      <p:sp>
        <p:nvSpPr>
          <p:cNvPr id="9" name="文本框 8"/>
          <p:cNvSpPr txBox="1"/>
          <p:nvPr/>
        </p:nvSpPr>
        <p:spPr>
          <a:xfrm>
            <a:off x="706526" y="4249587"/>
            <a:ext cx="21941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NF Supplier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508036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65922" y="1795808"/>
            <a:ext cx="10687878" cy="4351338"/>
          </a:xfrm>
        </p:spPr>
        <p:txBody>
          <a:bodyPr/>
          <a:lstStyle/>
          <a:p>
            <a:r>
              <a:rPr lang="en-US" altLang="zh-CN" sz="2400" dirty="0" smtClean="0"/>
              <a:t>It </a:t>
            </a:r>
            <a:r>
              <a:rPr lang="en-US" altLang="zh-CN" sz="2400" dirty="0"/>
              <a:t>is proposed </a:t>
            </a:r>
            <a:r>
              <a:rPr lang="en-US" altLang="zh-CN" sz="2400" dirty="0" smtClean="0"/>
              <a:t>to </a:t>
            </a:r>
            <a:r>
              <a:rPr lang="en-GB" altLang="zh-CN" sz="2400" dirty="0" smtClean="0"/>
              <a:t>endorse</a:t>
            </a:r>
            <a:r>
              <a:rPr lang="en-US" altLang="zh-CN" sz="2400" dirty="0" smtClean="0"/>
              <a:t> the basic framework for CICD, study and analyze the following items in this study: </a:t>
            </a:r>
          </a:p>
          <a:p>
            <a:pPr lvl="1"/>
            <a:r>
              <a:rPr lang="en-US" altLang="zh-CN" sz="2000" dirty="0" smtClean="0"/>
              <a:t>Suggest to study Testing </a:t>
            </a:r>
            <a:r>
              <a:rPr lang="en-US" altLang="zh-CN" sz="2000" dirty="0"/>
              <a:t>Management, Environment Data Collection , Results Analysis, Requirements Feedback, Catalog </a:t>
            </a:r>
            <a:r>
              <a:rPr lang="en-US" altLang="zh-CN" sz="2000" dirty="0" smtClean="0"/>
              <a:t>functions to </a:t>
            </a:r>
            <a:r>
              <a:rPr lang="en-US" altLang="zh-CN" sz="2000" dirty="0"/>
              <a:t>support NF </a:t>
            </a:r>
            <a:r>
              <a:rPr lang="en-US" altLang="zh-CN" sz="2000" dirty="0" smtClean="0"/>
              <a:t>CICD Automation.</a:t>
            </a:r>
            <a:endParaRPr lang="en-US" altLang="zh-CN" sz="2000" dirty="0"/>
          </a:p>
          <a:p>
            <a:pPr lvl="1"/>
            <a:r>
              <a:rPr lang="en-US" altLang="zh-CN" sz="2000" dirty="0"/>
              <a:t>Suggest to </a:t>
            </a:r>
            <a:r>
              <a:rPr lang="en-US" altLang="zh-CN" sz="2000" dirty="0" smtClean="0"/>
              <a:t>study potential requirements for </a:t>
            </a:r>
            <a:r>
              <a:rPr lang="en-US" altLang="zh-CN" sz="2000" dirty="0"/>
              <a:t>NF </a:t>
            </a:r>
            <a:r>
              <a:rPr lang="en-US" altLang="zh-CN" sz="2000" dirty="0" smtClean="0"/>
              <a:t>notification &amp; deliver </a:t>
            </a:r>
            <a:r>
              <a:rPr lang="en-US" altLang="zh-CN" sz="2000" dirty="0"/>
              <a:t>and requirements feedback </a:t>
            </a:r>
            <a:r>
              <a:rPr lang="en-US" altLang="zh-CN" sz="2000" dirty="0" smtClean="0"/>
              <a:t>to </a:t>
            </a:r>
            <a:r>
              <a:rPr lang="en-US" altLang="zh-CN" sz="2000" dirty="0"/>
              <a:t>support NF CICD Automation</a:t>
            </a:r>
            <a:r>
              <a:rPr lang="en-US" altLang="zh-CN" sz="2000" dirty="0" smtClean="0"/>
              <a:t>.</a:t>
            </a:r>
          </a:p>
          <a:p>
            <a:r>
              <a:rPr lang="en-US" altLang="zh-CN" sz="2400" dirty="0" smtClean="0"/>
              <a:t>For discussion</a:t>
            </a:r>
            <a:r>
              <a:rPr lang="zh-CN" altLang="en-US" sz="2400" dirty="0" smtClean="0"/>
              <a:t>：</a:t>
            </a:r>
            <a:endParaRPr lang="en-US" altLang="zh-CN" sz="2400" dirty="0"/>
          </a:p>
          <a:p>
            <a:pPr lvl="1"/>
            <a:r>
              <a:rPr lang="en-US" altLang="zh-CN" sz="2000" dirty="0" smtClean="0"/>
              <a:t> Suggest to propose solutions </a:t>
            </a:r>
            <a:r>
              <a:rPr lang="zh-CN" altLang="en-US" sz="2000" dirty="0" smtClean="0"/>
              <a:t>：</a:t>
            </a:r>
            <a:r>
              <a:rPr lang="en-US" altLang="zh-CN" sz="2000" dirty="0" smtClean="0"/>
              <a:t/>
            </a:r>
            <a:br>
              <a:rPr lang="en-US" altLang="zh-CN" sz="2000" dirty="0" smtClean="0"/>
            </a:br>
            <a:r>
              <a:rPr lang="en-US" altLang="zh-CN" sz="2000" dirty="0" smtClean="0"/>
              <a:t>During CICD processes,  there may need to interact with 3GPP </a:t>
            </a:r>
            <a:r>
              <a:rPr lang="en-US" altLang="zh-CN" sz="2000" dirty="0"/>
              <a:t>other </a:t>
            </a:r>
            <a:r>
              <a:rPr lang="en-US" altLang="zh-CN" sz="2000" dirty="0" err="1"/>
              <a:t>MnFs</a:t>
            </a:r>
            <a:r>
              <a:rPr lang="en-US" altLang="zh-CN" sz="2000" dirty="0"/>
              <a:t> </a:t>
            </a:r>
            <a:r>
              <a:rPr lang="en-US" altLang="zh-CN" sz="2000" dirty="0" smtClean="0"/>
              <a:t>(e.g. </a:t>
            </a:r>
            <a:r>
              <a:rPr lang="en-US" altLang="zh-CN" sz="2000" dirty="0"/>
              <a:t>fault management </a:t>
            </a:r>
            <a:r>
              <a:rPr lang="en-US" altLang="zh-CN" sz="2000" dirty="0" smtClean="0"/>
              <a:t>service, NWDAF) to obtain specific data or analysis results related to the NF for facilitating requirements feedback. Such information can come from testing or operational processes, to support this requirement, do </a:t>
            </a:r>
            <a:r>
              <a:rPr lang="en-US" altLang="zh-CN" sz="2000" dirty="0"/>
              <a:t>we need a new </a:t>
            </a:r>
            <a:r>
              <a:rPr lang="en-US" altLang="zh-CN" sz="2000" dirty="0" smtClean="0"/>
              <a:t>management </a:t>
            </a:r>
            <a:r>
              <a:rPr lang="en-US" altLang="zh-CN" sz="2000" dirty="0"/>
              <a:t>service OR do we simply do generic provisioning </a:t>
            </a:r>
            <a:r>
              <a:rPr lang="en-US" altLang="zh-CN" sz="2000" dirty="0" err="1"/>
              <a:t>MnS</a:t>
            </a:r>
            <a:r>
              <a:rPr lang="en-US" altLang="zh-CN" sz="2000" dirty="0"/>
              <a:t> with </a:t>
            </a:r>
            <a:r>
              <a:rPr lang="en-US" altLang="zh-CN" sz="2000" dirty="0" smtClean="0"/>
              <a:t>NRM enhancement?</a:t>
            </a:r>
            <a:endParaRPr lang="en-US" altLang="zh-CN" sz="2000" dirty="0"/>
          </a:p>
          <a:p>
            <a:pPr lvl="1"/>
            <a:endParaRPr lang="en-US" altLang="zh-CN" sz="2000" dirty="0"/>
          </a:p>
          <a:p>
            <a:pPr lvl="1"/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41820685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22842</TotalTime>
  <Words>470</Words>
  <Application>Microsoft Office PowerPoint</Application>
  <PresentationFormat>宽屏</PresentationFormat>
  <Paragraphs>61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2" baseType="lpstr">
      <vt:lpstr>Arial </vt:lpstr>
      <vt:lpstr>黑体</vt:lpstr>
      <vt:lpstr>宋体</vt:lpstr>
      <vt:lpstr>Arial</vt:lpstr>
      <vt:lpstr>Calibri</vt:lpstr>
      <vt:lpstr>Calibri Light</vt:lpstr>
      <vt:lpstr>Times New Roman</vt:lpstr>
      <vt:lpstr>Office Theme</vt:lpstr>
      <vt:lpstr>Discussion Paper on 3GPP CICD Functional Framework</vt:lpstr>
      <vt:lpstr>PowerPoint 演示文稿</vt:lpstr>
      <vt:lpstr>CICD Functional Framework</vt:lpstr>
      <vt:lpstr>Proposal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Chuyi Guo r1</cp:lastModifiedBy>
  <cp:revision>805</cp:revision>
  <dcterms:created xsi:type="dcterms:W3CDTF">2010-02-05T13:52:04Z</dcterms:created>
  <dcterms:modified xsi:type="dcterms:W3CDTF">2021-10-15T10:16:40Z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