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9" r:id="rId1"/>
  </p:sldMasterIdLst>
  <p:notesMasterIdLst>
    <p:notesMasterId r:id="rId16"/>
  </p:notesMasterIdLst>
  <p:handoutMasterIdLst>
    <p:handoutMasterId r:id="rId17"/>
  </p:handoutMasterIdLst>
  <p:sldIdLst>
    <p:sldId id="303" r:id="rId2"/>
    <p:sldId id="875" r:id="rId3"/>
    <p:sldId id="891" r:id="rId4"/>
    <p:sldId id="886" r:id="rId5"/>
    <p:sldId id="897" r:id="rId6"/>
    <p:sldId id="882" r:id="rId7"/>
    <p:sldId id="896" r:id="rId8"/>
    <p:sldId id="889" r:id="rId9"/>
    <p:sldId id="892" r:id="rId10"/>
    <p:sldId id="893" r:id="rId11"/>
    <p:sldId id="890" r:id="rId12"/>
    <p:sldId id="894" r:id="rId13"/>
    <p:sldId id="883" r:id="rId14"/>
    <p:sldId id="704" r:id="rId15"/>
  </p:sldIdLst>
  <p:sldSz cx="12192000" cy="6858000"/>
  <p:notesSz cx="6797675" cy="9928225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608013" indent="-150813" algn="l" rtl="0" eaLnBrk="0" fontAlgn="base" hangingPunct="0">
      <a:spcBef>
        <a:spcPct val="0"/>
      </a:spcBef>
      <a:spcAft>
        <a:spcPct val="0"/>
      </a:spcAft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1217613" indent="-303213" algn="l" rtl="0" eaLnBrk="0" fontAlgn="base" hangingPunct="0">
      <a:spcBef>
        <a:spcPct val="0"/>
      </a:spcBef>
      <a:spcAft>
        <a:spcPct val="0"/>
      </a:spcAft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827213" indent="-455613" algn="l" rtl="0" eaLnBrk="0" fontAlgn="base" hangingPunct="0">
      <a:spcBef>
        <a:spcPct val="0"/>
      </a:spcBef>
      <a:spcAft>
        <a:spcPct val="0"/>
      </a:spcAft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2436813" indent="-608013" algn="l" rtl="0" eaLnBrk="0" fontAlgn="base" hangingPunct="0">
      <a:spcBef>
        <a:spcPct val="0"/>
      </a:spcBef>
      <a:spcAft>
        <a:spcPct val="0"/>
      </a:spcAft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Nokia - mga" initials="mga" lastIdx="1" clrIdx="0">
    <p:extLst>
      <p:ext uri="{19B8F6BF-5375-455C-9EA6-DF929625EA0E}">
        <p15:presenceInfo xmlns:p15="http://schemas.microsoft.com/office/powerpoint/2012/main" userId="Nokia - mga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00FF"/>
    <a:srgbClr val="FF3300"/>
    <a:srgbClr val="C1E442"/>
    <a:srgbClr val="6600FF"/>
    <a:srgbClr val="FFFFCC"/>
    <a:srgbClr val="72AF2F"/>
    <a:srgbClr val="C6D254"/>
    <a:srgbClr val="000000"/>
    <a:srgbClr val="5C88D0"/>
    <a:srgbClr val="2A6EA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AF606853-7671-496A-8E4F-DF71F8EC918B}" styleName="Dark Style 1 - Accent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806" autoAdjust="0"/>
    <p:restoredTop sz="97931" autoAdjust="0"/>
  </p:normalViewPr>
  <p:slideViewPr>
    <p:cSldViewPr snapToGrid="0">
      <p:cViewPr varScale="1">
        <p:scale>
          <a:sx n="73" d="100"/>
          <a:sy n="73" d="100"/>
        </p:scale>
        <p:origin x="31" y="10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Grid="0">
      <p:cViewPr>
        <p:scale>
          <a:sx n="200" d="100"/>
          <a:sy n="200" d="100"/>
        </p:scale>
        <p:origin x="1428" y="-3630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AA78BAD3-FC21-4679-B770-3EA085F20603}" type="datetime1">
              <a:rPr lang="en-US"/>
              <a:pPr>
                <a:defRPr/>
              </a:pPr>
              <a:t>9/1/2021</a:t>
            </a:fld>
            <a:endParaRPr lang="en-US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817FF792-3EB9-44FA-9386-5606498586BD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13165291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E730920-F8FB-4BAB-A0E2-B112E44812FA}" type="datetime1">
              <a:rPr lang="en-US"/>
              <a:pPr>
                <a:defRPr/>
              </a:pPr>
              <a:t>9/1/2021</a:t>
            </a:fld>
            <a:endParaRPr lang="en-US" dirty="0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8900" y="742950"/>
            <a:ext cx="6619875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6463"/>
            <a:ext cx="4984750" cy="4468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27BB3565-DE1F-45E8-8B92-B6CEF3A5A934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81783051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608013"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1217613"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827213"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2436813"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3047924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3657509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4267093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4876678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E31A0830-7958-478F-A687-980EFBB47EC2}" type="slidenum">
              <a:rPr lang="en-GB" altLang="en-US" sz="1200" smtClean="0"/>
              <a:pPr>
                <a:spcBef>
                  <a:spcPct val="0"/>
                </a:spcBef>
              </a:pPr>
              <a:t>1</a:t>
            </a:fld>
            <a:endParaRPr lang="en-GB" altLang="en-US" sz="120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" y="742950"/>
            <a:ext cx="6621463" cy="3725863"/>
          </a:xfrm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452323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0" descr="bubbles_ppt_cover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7013" y="0"/>
            <a:ext cx="5145087" cy="6330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0"/>
            <a:ext cx="10363200" cy="1470025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10043" y="3839308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609585" indent="0" algn="ctr">
              <a:buNone/>
              <a:defRPr/>
            </a:lvl2pPr>
            <a:lvl3pPr marL="1219170" indent="0" algn="ctr">
              <a:buNone/>
              <a:defRPr/>
            </a:lvl3pPr>
            <a:lvl4pPr marL="1828754" indent="0" algn="ctr">
              <a:buNone/>
              <a:defRPr/>
            </a:lvl4pPr>
            <a:lvl5pPr marL="2438339" indent="0" algn="ctr">
              <a:buNone/>
              <a:defRPr/>
            </a:lvl5pPr>
            <a:lvl6pPr marL="3047924" indent="0" algn="ctr">
              <a:buNone/>
              <a:defRPr/>
            </a:lvl6pPr>
            <a:lvl7pPr marL="3657509" indent="0" algn="ctr">
              <a:buNone/>
              <a:defRPr/>
            </a:lvl7pPr>
            <a:lvl8pPr marL="4267093" indent="0" algn="ctr">
              <a:buNone/>
              <a:defRPr/>
            </a:lvl8pPr>
            <a:lvl9pPr marL="4876678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30231849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609585" indent="-609585">
              <a:buFontTx/>
              <a:buBlip>
                <a:blip r:embed="rId2"/>
              </a:buBlip>
              <a:defRPr/>
            </a:lvl1pPr>
          </a:lstStyle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1623381228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9112251" cy="1143000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IE" dirty="0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609600" y="1600201"/>
            <a:ext cx="10972800" cy="4525963"/>
          </a:xfrm>
        </p:spPr>
        <p:txBody>
          <a:bodyPr/>
          <a:lstStyle/>
          <a:p>
            <a:pPr lvl="0"/>
            <a:endParaRPr lang="en-IE" noProof="0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11410952" y="6483350"/>
            <a:ext cx="527049" cy="222250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8B78E712-7E90-46AF-8873-540771249AD5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130468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jpe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jpeg"/><Relationship Id="rId5" Type="http://schemas.openxmlformats.org/officeDocument/2006/relationships/image" Target="../media/image1.jpe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/>
          <p:cNvSpPr>
            <a:spLocks noChangeArrowheads="1"/>
          </p:cNvSpPr>
          <p:nvPr userDrawn="1"/>
        </p:nvSpPr>
        <p:spPr bwMode="auto">
          <a:xfrm>
            <a:off x="11113" y="6364288"/>
            <a:ext cx="8224837" cy="333374"/>
          </a:xfrm>
          <a:prstGeom prst="homePlate">
            <a:avLst>
              <a:gd name="adj" fmla="val 91600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endParaRPr lang="en-US" altLang="en-US" sz="1333"/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652463" y="228600"/>
            <a:ext cx="9102725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47700" y="1454150"/>
            <a:ext cx="11183938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14" name="TextBox 13"/>
          <p:cNvSpPr txBox="1"/>
          <p:nvPr userDrawn="1"/>
        </p:nvSpPr>
        <p:spPr>
          <a:xfrm>
            <a:off x="11113" y="6502232"/>
            <a:ext cx="7950201" cy="234950"/>
          </a:xfrm>
          <a:prstGeom prst="rect">
            <a:avLst/>
          </a:prstGeom>
          <a:noFill/>
        </p:spPr>
        <p:txBody>
          <a:bodyPr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sz="133" spc="400" dirty="0">
                <a:solidFill>
                  <a:schemeClr val="bg1"/>
                </a:solidFill>
              </a:rPr>
              <a:t> </a:t>
            </a:r>
            <a:r>
              <a:rPr lang="en-GB" sz="1100" b="1" spc="300" dirty="0">
                <a:ea typeface="+mn-ea"/>
                <a:cs typeface="Arial" panose="020B0604020202020204" pitchFamily="34" charset="0"/>
              </a:rPr>
              <a:t>S5-214507, SA5#138</a:t>
            </a:r>
            <a:r>
              <a:rPr lang="en-US" altLang="zh-CN" sz="1100" b="1" spc="300" dirty="0">
                <a:ea typeface="+mn-ea"/>
                <a:cs typeface="Arial" panose="020B0604020202020204" pitchFamily="34" charset="0"/>
              </a:rPr>
              <a:t>e</a:t>
            </a:r>
            <a:r>
              <a:rPr lang="en-GB" sz="1100" b="1" spc="300" dirty="0">
                <a:ea typeface="+mn-ea"/>
                <a:cs typeface="Arial" panose="020B0604020202020204" pitchFamily="34" charset="0"/>
              </a:rPr>
              <a:t>, 23 – 31 </a:t>
            </a:r>
            <a:r>
              <a:rPr lang="en-US" altLang="zh-CN" sz="1100" b="1" spc="300" dirty="0">
                <a:ea typeface="+mn-ea"/>
                <a:cs typeface="Arial" panose="020B0604020202020204" pitchFamily="34" charset="0"/>
              </a:rPr>
              <a:t>August</a:t>
            </a:r>
            <a:r>
              <a:rPr lang="en-GB" sz="1100" b="1" spc="300" dirty="0">
                <a:ea typeface="+mn-ea"/>
                <a:cs typeface="Arial" panose="020B0604020202020204" pitchFamily="34" charset="0"/>
              </a:rPr>
              <a:t> 2021</a:t>
            </a:r>
          </a:p>
          <a:p>
            <a:pPr>
              <a:defRPr/>
            </a:pPr>
            <a:endParaRPr lang="en-GB" sz="1067" b="1" spc="400" dirty="0">
              <a:solidFill>
                <a:schemeClr val="bg1"/>
              </a:solidFill>
            </a:endParaRPr>
          </a:p>
        </p:txBody>
      </p:sp>
      <p:sp>
        <p:nvSpPr>
          <p:cNvPr id="1030" name="Rectangle 15"/>
          <p:cNvSpPr>
            <a:spLocks noChangeArrowheads="1"/>
          </p:cNvSpPr>
          <p:nvPr userDrawn="1"/>
        </p:nvSpPr>
        <p:spPr bwMode="auto">
          <a:xfrm>
            <a:off x="5448300" y="3303588"/>
            <a:ext cx="1238250" cy="298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333">
                <a:solidFill>
                  <a:schemeClr val="bg1"/>
                </a:solidFill>
              </a:rPr>
              <a:t>© 3GPP 2012</a:t>
            </a:r>
            <a:endParaRPr lang="en-GB" altLang="en-US" sz="1333"/>
          </a:p>
        </p:txBody>
      </p:sp>
      <p:pic>
        <p:nvPicPr>
          <p:cNvPr id="1031" name="Picture 10" descr="3GPP_TM_RD.jpg"/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98088" y="306388"/>
            <a:ext cx="1584325" cy="920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2" name="Rectangle 16"/>
          <p:cNvSpPr>
            <a:spLocks noChangeArrowheads="1"/>
          </p:cNvSpPr>
          <p:nvPr userDrawn="1"/>
        </p:nvSpPr>
        <p:spPr bwMode="auto">
          <a:xfrm>
            <a:off x="9918700" y="6462713"/>
            <a:ext cx="1027845" cy="2565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067" dirty="0"/>
              <a:t>© 3GPP 2021</a:t>
            </a:r>
          </a:p>
        </p:txBody>
      </p:sp>
      <p:sp>
        <p:nvSpPr>
          <p:cNvPr id="12" name="Oval 11"/>
          <p:cNvSpPr/>
          <p:nvPr userDrawn="1"/>
        </p:nvSpPr>
        <p:spPr bwMode="auto">
          <a:xfrm>
            <a:off x="11079163" y="6364288"/>
            <a:ext cx="812800" cy="419100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435BA645-663C-49B9-8214-3A0DBAD6F1FF}" type="slidenum">
              <a:rPr lang="en-GB" altLang="en-US" sz="1333" b="1" smtClean="0"/>
              <a:pPr algn="ctr">
                <a:defRPr/>
              </a:pPr>
              <a:t>‹#›</a:t>
            </a:fld>
            <a:endParaRPr lang="en-GB" altLang="en-US" sz="1333" b="1"/>
          </a:p>
          <a:p>
            <a:pPr>
              <a:defRPr/>
            </a:pPr>
            <a:endParaRPr lang="en-GB" altLang="en-US" sz="1333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38" r:id="rId1"/>
    <p:sldLayoutId id="2147483936" r:id="rId2"/>
    <p:sldLayoutId id="2147483939" r:id="rId3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200">
          <a:solidFill>
            <a:srgbClr val="FF0000"/>
          </a:solidFill>
          <a:latin typeface="Calibri" pitchFamily="34" charset="0"/>
        </a:defRPr>
      </a:lvl5pPr>
      <a:lvl6pPr marL="609585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6pPr>
      <a:lvl7pPr marL="1219170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7pPr>
      <a:lvl8pPr marL="1828754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8pPr>
      <a:lvl9pPr marL="2438339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9pPr>
    </p:titleStyle>
    <p:bodyStyle>
      <a:lvl1pPr marL="608013" indent="-608013" algn="l" rtl="0" eaLnBrk="0" fontAlgn="base" hangingPunct="0">
        <a:spcBef>
          <a:spcPct val="20000"/>
        </a:spcBef>
        <a:spcAft>
          <a:spcPct val="0"/>
        </a:spcAft>
        <a:buBlip>
          <a:blip r:embed="rId6"/>
        </a:buBlip>
        <a:defRPr sz="3700">
          <a:solidFill>
            <a:schemeClr val="tx1"/>
          </a:solidFill>
          <a:latin typeface="+mn-lt"/>
          <a:ea typeface="+mn-ea"/>
          <a:cs typeface="+mn-cs"/>
        </a:defRPr>
      </a:lvl1pPr>
      <a:lvl2pPr marL="989013" indent="-379413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Blip>
          <a:blip r:embed="rId7"/>
        </a:buBlip>
        <a:defRPr sz="3200">
          <a:solidFill>
            <a:schemeClr val="tx1"/>
          </a:solidFill>
          <a:latin typeface="+mn-lt"/>
        </a:defRPr>
      </a:lvl2pPr>
      <a:lvl3pPr marL="1522413" indent="-303213" algn="l" rtl="0" eaLnBrk="0" fontAlgn="base" hangingPunct="0">
        <a:spcBef>
          <a:spcPct val="20000"/>
        </a:spcBef>
        <a:spcAft>
          <a:spcPct val="0"/>
        </a:spcAft>
        <a:buBlip>
          <a:blip r:embed="rId8"/>
        </a:buBlip>
        <a:defRPr sz="2600">
          <a:solidFill>
            <a:schemeClr val="tx1"/>
          </a:solidFill>
          <a:latin typeface="+mn-lt"/>
        </a:defRPr>
      </a:lvl3pPr>
      <a:lvl4pPr marL="2132013" indent="-303213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600">
          <a:solidFill>
            <a:schemeClr val="tx1"/>
          </a:solidFill>
          <a:latin typeface="+mn-lt"/>
        </a:defRPr>
      </a:lvl4pPr>
      <a:lvl5pPr marL="2741613" indent="-303213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100">
          <a:solidFill>
            <a:schemeClr val="tx1"/>
          </a:solidFill>
          <a:latin typeface="+mn-lt"/>
        </a:defRPr>
      </a:lvl5pPr>
      <a:lvl6pPr marL="3352716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6pPr>
      <a:lvl7pPr marL="3962301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7pPr>
      <a:lvl8pPr marL="4571886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8pPr>
      <a:lvl9pPr marL="5181470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4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4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4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4.jpe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4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4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4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4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054990" y="2501576"/>
            <a:ext cx="8621712" cy="1468438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en-GB" sz="4800" b="1" i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 </a:t>
            </a:r>
            <a:r>
              <a:rPr lang="en-GB" sz="4800" dirty="0"/>
              <a:t/>
            </a:r>
            <a:br>
              <a:rPr lang="en-GB" sz="4800" dirty="0"/>
            </a:br>
            <a:r>
              <a:rPr lang="en-US" altLang="zh-CN" sz="4800" b="1" dirty="0"/>
              <a:t>SA5 presentation for </a:t>
            </a:r>
            <a:br>
              <a:rPr lang="en-US" altLang="zh-CN" sz="4800" b="1" dirty="0"/>
            </a:br>
            <a:r>
              <a:rPr lang="en-US" altLang="zh-CN" sz="4800" b="1" dirty="0"/>
              <a:t>SA Rel-18 workshop</a:t>
            </a:r>
            <a:r>
              <a:rPr lang="en-GB" sz="4800" b="1" i="1" dirty="0"/>
              <a:t/>
            </a:r>
            <a:br>
              <a:rPr lang="en-GB" sz="4800" b="1" i="1" dirty="0"/>
            </a:br>
            <a:r>
              <a:rPr lang="fr-FR" sz="2400" dirty="0">
                <a:latin typeface="Arial" pitchFamily="34" charset="0"/>
              </a:rPr>
              <a:t>SA5#138e, 23 </a:t>
            </a:r>
            <a:r>
              <a:rPr lang="fr-FR" altLang="zh-CN" sz="2400" dirty="0">
                <a:latin typeface="Arial" pitchFamily="34" charset="0"/>
              </a:rPr>
              <a:t>– 31</a:t>
            </a:r>
            <a:r>
              <a:rPr lang="en-US" altLang="zh-CN" sz="2400" dirty="0">
                <a:latin typeface="Arial" pitchFamily="34" charset="0"/>
              </a:rPr>
              <a:t> August, 2021</a:t>
            </a:r>
            <a:r>
              <a:rPr lang="fr-FR" sz="2400" dirty="0">
                <a:latin typeface="Arial" pitchFamily="34" charset="0"/>
              </a:rPr>
              <a:t/>
            </a:r>
            <a:br>
              <a:rPr lang="fr-FR" sz="2400" dirty="0">
                <a:latin typeface="Arial" pitchFamily="34" charset="0"/>
              </a:rPr>
            </a:br>
            <a:endParaRPr lang="en-GB" sz="48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6147" name="Subtitle 6"/>
          <p:cNvSpPr>
            <a:spLocks noGrp="1"/>
          </p:cNvSpPr>
          <p:nvPr>
            <p:ph type="subTitle" idx="1"/>
          </p:nvPr>
        </p:nvSpPr>
        <p:spPr>
          <a:xfrm>
            <a:off x="2098646" y="4339138"/>
            <a:ext cx="8534400" cy="17526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altLang="en-US" sz="2667" dirty="0"/>
              <a:t/>
            </a:r>
            <a:br>
              <a:rPr lang="en-US" altLang="en-US" sz="2667" dirty="0"/>
            </a:br>
            <a:r>
              <a:rPr lang="en-US" altLang="en-US" sz="2400" dirty="0">
                <a:latin typeface="Arial" charset="0"/>
              </a:rPr>
              <a:t>Zou Lan, </a:t>
            </a:r>
            <a:r>
              <a:rPr lang="en-GB" altLang="zh-CN" sz="2400" dirty="0">
                <a:latin typeface="Arial" charset="0"/>
              </a:rPr>
              <a:t>SA5 Vice-Chair, </a:t>
            </a:r>
            <a:r>
              <a:rPr lang="en-US" altLang="zh-CN" sz="2400" dirty="0">
                <a:latin typeface="Arial" charset="0"/>
              </a:rPr>
              <a:t>HUAWEI</a:t>
            </a:r>
          </a:p>
          <a:p>
            <a:pPr>
              <a:lnSpc>
                <a:spcPct val="80000"/>
              </a:lnSpc>
            </a:pPr>
            <a:r>
              <a:rPr lang="en-GB" altLang="zh-CN" sz="2400" dirty="0">
                <a:latin typeface="Arial" charset="0"/>
              </a:rPr>
              <a:t>Thomas Tovinger, 3GPP SA5 Chair, ERICSSON</a:t>
            </a:r>
            <a:endParaRPr lang="en-US" altLang="zh-CN" sz="2400" dirty="0">
              <a:latin typeface="Arial" charset="0"/>
            </a:endParaRPr>
          </a:p>
          <a:p>
            <a:pPr>
              <a:lnSpc>
                <a:spcPct val="80000"/>
              </a:lnSpc>
            </a:pPr>
            <a:r>
              <a:rPr lang="en-US" altLang="en-US" sz="2400" dirty="0">
                <a:latin typeface="Arial" charset="0"/>
              </a:rPr>
              <a:t>Maryse Gardella, 3GPP SA5 </a:t>
            </a:r>
            <a:r>
              <a:rPr lang="en-GB" altLang="zh-CN" sz="2400" dirty="0">
                <a:latin typeface="Arial" charset="0"/>
              </a:rPr>
              <a:t>Vice-Chair, NOKIA</a:t>
            </a:r>
            <a:endParaRPr lang="en-US" altLang="en-US" sz="2400" dirty="0">
              <a:latin typeface="Arial" charset="0"/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内容占位符 2"/>
          <p:cNvSpPr txBox="1">
            <a:spLocks/>
          </p:cNvSpPr>
          <p:nvPr/>
        </p:nvSpPr>
        <p:spPr bwMode="auto">
          <a:xfrm>
            <a:off x="407735" y="1036201"/>
            <a:ext cx="11183938" cy="5004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608013" indent="-608013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2"/>
              </a:buBlip>
              <a:defRPr sz="37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89013" indent="-37941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Blip>
                <a:blip r:embed="rId3"/>
              </a:buBlip>
              <a:defRPr sz="3200">
                <a:solidFill>
                  <a:schemeClr val="tx1"/>
                </a:solidFill>
                <a:latin typeface="+mn-lt"/>
              </a:defRPr>
            </a:lvl2pPr>
            <a:lvl3pPr marL="1522413" indent="-303213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4"/>
              </a:buBlip>
              <a:defRPr sz="2600">
                <a:solidFill>
                  <a:schemeClr val="tx1"/>
                </a:solidFill>
                <a:latin typeface="+mn-lt"/>
              </a:defRPr>
            </a:lvl3pPr>
            <a:lvl4pPr marL="2132013" indent="-303213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600">
                <a:solidFill>
                  <a:schemeClr val="tx1"/>
                </a:solidFill>
                <a:latin typeface="+mn-lt"/>
              </a:defRPr>
            </a:lvl4pPr>
            <a:lvl5pPr marL="2741613" indent="-303213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100">
                <a:solidFill>
                  <a:schemeClr val="tx1"/>
                </a:solidFill>
                <a:latin typeface="+mn-lt"/>
              </a:defRPr>
            </a:lvl5pPr>
            <a:lvl6pPr marL="3352716" indent="-304792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133">
                <a:solidFill>
                  <a:schemeClr val="tx1"/>
                </a:solidFill>
                <a:latin typeface="+mn-lt"/>
              </a:defRPr>
            </a:lvl6pPr>
            <a:lvl7pPr marL="3962301" indent="-304792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133">
                <a:solidFill>
                  <a:schemeClr val="tx1"/>
                </a:solidFill>
                <a:latin typeface="+mn-lt"/>
              </a:defRPr>
            </a:lvl7pPr>
            <a:lvl8pPr marL="4571886" indent="-304792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133">
                <a:solidFill>
                  <a:schemeClr val="tx1"/>
                </a:solidFill>
                <a:latin typeface="+mn-lt"/>
              </a:defRPr>
            </a:lvl8pPr>
            <a:lvl9pPr marL="5181470" indent="-304792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133">
                <a:solidFill>
                  <a:schemeClr val="tx1"/>
                </a:solidFill>
                <a:latin typeface="+mn-lt"/>
              </a:defRPr>
            </a:lvl9pPr>
          </a:lstStyle>
          <a:p>
            <a:pPr marL="608013" lvl="1" indent="-608013">
              <a:buBlip>
                <a:blip r:embed="rId2"/>
              </a:buBlip>
            </a:pPr>
            <a:r>
              <a:rPr lang="en-US" sz="1600" b="1" dirty="0" smtClean="0">
                <a:cs typeface="+mn-cs"/>
              </a:rPr>
              <a:t>16. Incident </a:t>
            </a:r>
            <a:r>
              <a:rPr lang="en-US" sz="1600" b="1" dirty="0">
                <a:cs typeface="+mn-cs"/>
              </a:rPr>
              <a:t>Management (Fault Management Evolution), </a:t>
            </a:r>
            <a:r>
              <a:rPr lang="en-US" sz="1600" dirty="0">
                <a:cs typeface="+mn-cs"/>
              </a:rPr>
              <a:t>with the following example areas</a:t>
            </a:r>
            <a:r>
              <a:rPr lang="en-US" sz="1600" b="1" dirty="0">
                <a:cs typeface="+mn-cs"/>
              </a:rPr>
              <a:t>:</a:t>
            </a:r>
          </a:p>
          <a:p>
            <a:pPr lvl="1"/>
            <a:r>
              <a:rPr lang="en-US" sz="1200" dirty="0" smtClean="0"/>
              <a:t>Concepts </a:t>
            </a:r>
            <a:r>
              <a:rPr lang="en-US" sz="1200" dirty="0"/>
              <a:t>and characteristics of incident and incident management, relation with existing fault and performance management concepts;</a:t>
            </a:r>
          </a:p>
          <a:p>
            <a:pPr lvl="1"/>
            <a:r>
              <a:rPr lang="en-US" sz="1200" dirty="0" smtClean="0"/>
              <a:t>Scenarios </a:t>
            </a:r>
            <a:r>
              <a:rPr lang="en-US" sz="1200" dirty="0"/>
              <a:t>and use cases of incidents, e.g. 5G SLA deterioration incidents, 5GC service risk incidents, and large-scale radio access network decommissioning incidents </a:t>
            </a:r>
            <a:r>
              <a:rPr lang="en-US" sz="1200" dirty="0" err="1"/>
              <a:t>etc</a:t>
            </a:r>
            <a:r>
              <a:rPr lang="en-US" sz="1200" dirty="0"/>
              <a:t>;</a:t>
            </a:r>
          </a:p>
          <a:p>
            <a:pPr lvl="1"/>
            <a:r>
              <a:rPr lang="en-US" sz="1200" dirty="0" smtClean="0"/>
              <a:t>Awareness</a:t>
            </a:r>
            <a:r>
              <a:rPr lang="en-US" sz="1200" dirty="0"/>
              <a:t>, RCA, demarcation and close loop solutions for different types of incidents;</a:t>
            </a:r>
          </a:p>
          <a:p>
            <a:pPr lvl="1"/>
            <a:r>
              <a:rPr lang="en-US" sz="1200" dirty="0" smtClean="0"/>
              <a:t>Relation </a:t>
            </a:r>
            <a:r>
              <a:rPr lang="en-US" sz="1200" dirty="0"/>
              <a:t>with </a:t>
            </a:r>
            <a:r>
              <a:rPr lang="en-US" sz="1200" dirty="0" err="1"/>
              <a:t>eMDAS</a:t>
            </a:r>
            <a:r>
              <a:rPr lang="en-US" sz="1200" dirty="0"/>
              <a:t> and </a:t>
            </a:r>
            <a:r>
              <a:rPr lang="en-US" sz="1200" dirty="0" err="1"/>
              <a:t>eCOSLA</a:t>
            </a:r>
            <a:r>
              <a:rPr lang="en-US" sz="1200" dirty="0" smtClean="0"/>
              <a:t>;</a:t>
            </a:r>
            <a:endParaRPr lang="en-US" sz="1600" b="1" dirty="0" smtClean="0"/>
          </a:p>
          <a:p>
            <a:pPr marL="608013" lvl="1" indent="-608013">
              <a:buBlip>
                <a:blip r:embed="rId2"/>
              </a:buBlip>
            </a:pPr>
            <a:r>
              <a:rPr lang="en-US" sz="1600" b="1" dirty="0" smtClean="0"/>
              <a:t>17. </a:t>
            </a:r>
            <a:r>
              <a:rPr lang="en-US" sz="1600" b="1" dirty="0"/>
              <a:t>Network Slice Provisioning </a:t>
            </a:r>
            <a:r>
              <a:rPr lang="en-US" sz="1600" b="1" dirty="0" smtClean="0"/>
              <a:t>Enhancement, </a:t>
            </a:r>
            <a:r>
              <a:rPr lang="en-US" sz="1600" dirty="0" smtClean="0"/>
              <a:t>with </a:t>
            </a:r>
            <a:r>
              <a:rPr lang="en-US" sz="1600" dirty="0"/>
              <a:t>the following example areas</a:t>
            </a:r>
            <a:r>
              <a:rPr lang="en-US" sz="1600" b="1" dirty="0" smtClean="0"/>
              <a:t>:</a:t>
            </a:r>
            <a:endParaRPr lang="en-US" sz="1600" b="1" dirty="0"/>
          </a:p>
          <a:p>
            <a:pPr lvl="1"/>
            <a:r>
              <a:rPr lang="en-US" sz="1200" dirty="0" smtClean="0"/>
              <a:t>Network </a:t>
            </a:r>
            <a:r>
              <a:rPr lang="en-US" sz="1200" dirty="0"/>
              <a:t>slice reservation and feasibility check.</a:t>
            </a:r>
          </a:p>
          <a:p>
            <a:pPr lvl="1"/>
            <a:r>
              <a:rPr lang="en-US" sz="1200" dirty="0" smtClean="0"/>
              <a:t>Network </a:t>
            </a:r>
            <a:r>
              <a:rPr lang="en-US" sz="1200" dirty="0"/>
              <a:t>slice capacity planning.</a:t>
            </a:r>
          </a:p>
          <a:p>
            <a:pPr lvl="1"/>
            <a:r>
              <a:rPr lang="en-US" sz="1200" dirty="0" smtClean="0"/>
              <a:t>Network </a:t>
            </a:r>
            <a:r>
              <a:rPr lang="en-US" sz="1200" dirty="0"/>
              <a:t>slice capability change subscription and notification.</a:t>
            </a:r>
          </a:p>
          <a:p>
            <a:pPr lvl="1"/>
            <a:r>
              <a:rPr lang="en-US" sz="1200" dirty="0" smtClean="0"/>
              <a:t>Network </a:t>
            </a:r>
            <a:r>
              <a:rPr lang="en-US" sz="1200" dirty="0"/>
              <a:t>slice subnet capabilities support.</a:t>
            </a:r>
          </a:p>
          <a:p>
            <a:pPr lvl="1"/>
            <a:r>
              <a:rPr lang="en-US" sz="1200" dirty="0" smtClean="0"/>
              <a:t>Network </a:t>
            </a:r>
            <a:r>
              <a:rPr lang="en-US" sz="1200" dirty="0"/>
              <a:t>slice subnet </a:t>
            </a:r>
            <a:r>
              <a:rPr lang="en-US" sz="1200" dirty="0" err="1"/>
              <a:t>deallocation</a:t>
            </a:r>
            <a:r>
              <a:rPr lang="en-US" sz="1200" dirty="0"/>
              <a:t>/termination.</a:t>
            </a:r>
          </a:p>
          <a:p>
            <a:pPr lvl="1"/>
            <a:r>
              <a:rPr lang="en-US" sz="1200" dirty="0" smtClean="0"/>
              <a:t>Network </a:t>
            </a:r>
            <a:r>
              <a:rPr lang="en-US" sz="1200" dirty="0"/>
              <a:t>slice subnet activation and de-activation.</a:t>
            </a:r>
          </a:p>
          <a:p>
            <a:pPr lvl="1"/>
            <a:r>
              <a:rPr lang="en-US" altLang="zh-CN" sz="1200" dirty="0" smtClean="0"/>
              <a:t>Collaboration with SA2/SA6 on Rel-18 network slicing work??</a:t>
            </a:r>
          </a:p>
          <a:p>
            <a:pPr marL="608013" lvl="1" indent="-608013">
              <a:buBlip>
                <a:blip r:embed="rId2"/>
              </a:buBlip>
            </a:pPr>
            <a:r>
              <a:rPr lang="en-US" sz="1600" b="1" dirty="0" smtClean="0"/>
              <a:t>18. </a:t>
            </a:r>
            <a:r>
              <a:rPr lang="en-US" sz="1600" b="1" smtClean="0"/>
              <a:t>Management </a:t>
            </a:r>
            <a:r>
              <a:rPr lang="en-US" sz="1600" b="1" dirty="0"/>
              <a:t>support for Rel-18 items in other </a:t>
            </a:r>
            <a:r>
              <a:rPr lang="en-US" sz="1600" b="1" dirty="0" smtClean="0"/>
              <a:t>WGs</a:t>
            </a:r>
            <a:r>
              <a:rPr lang="en-US" sz="1600" b="1" dirty="0"/>
              <a:t>, </a:t>
            </a:r>
            <a:r>
              <a:rPr lang="en-US" sz="1600" dirty="0"/>
              <a:t>with the following example areas</a:t>
            </a:r>
            <a:r>
              <a:rPr lang="en-US" sz="1600" b="1" dirty="0" smtClean="0"/>
              <a:t>:</a:t>
            </a:r>
          </a:p>
          <a:p>
            <a:pPr lvl="1"/>
            <a:r>
              <a:rPr lang="en-US" sz="1200" dirty="0"/>
              <a:t>C</a:t>
            </a:r>
            <a:r>
              <a:rPr lang="en-US" sz="1200" dirty="0" smtClean="0"/>
              <a:t>oncrete </a:t>
            </a:r>
            <a:r>
              <a:rPr lang="en-US" sz="1200" dirty="0"/>
              <a:t>items </a:t>
            </a:r>
            <a:r>
              <a:rPr lang="en-US" sz="1200" dirty="0" smtClean="0"/>
              <a:t>depend on the </a:t>
            </a:r>
            <a:r>
              <a:rPr lang="en-US" sz="1200" dirty="0"/>
              <a:t>work progress in other WGs.</a:t>
            </a:r>
            <a:endParaRPr lang="en-US" altLang="zh-CN" sz="1200" dirty="0"/>
          </a:p>
          <a:p>
            <a:endParaRPr lang="zh-CN" altLang="zh-CN" sz="1600" kern="0" dirty="0"/>
          </a:p>
        </p:txBody>
      </p:sp>
      <p:sp>
        <p:nvSpPr>
          <p:cNvPr id="7" name="标题 1"/>
          <p:cNvSpPr>
            <a:spLocks noGrp="1"/>
          </p:cNvSpPr>
          <p:nvPr>
            <p:ph type="title"/>
          </p:nvPr>
        </p:nvSpPr>
        <p:spPr>
          <a:xfrm>
            <a:off x="193330" y="0"/>
            <a:ext cx="9591223" cy="877824"/>
          </a:xfrm>
        </p:spPr>
        <p:txBody>
          <a:bodyPr/>
          <a:lstStyle/>
          <a:p>
            <a:r>
              <a:rPr lang="en-US" altLang="zh-CN" sz="3600" dirty="0"/>
              <a:t>List of OAM topics proposals for discussion </a:t>
            </a:r>
            <a:r>
              <a:rPr lang="en-US" altLang="zh-CN" sz="3600" dirty="0" smtClean="0"/>
              <a:t>(5/5)</a:t>
            </a:r>
            <a:endParaRPr lang="en-US" altLang="zh-CN" sz="3600" dirty="0"/>
          </a:p>
        </p:txBody>
      </p:sp>
    </p:spTree>
    <p:extLst>
      <p:ext uri="{BB962C8B-B14F-4D97-AF65-F5344CB8AC3E}">
        <p14:creationId xmlns:p14="http://schemas.microsoft.com/office/powerpoint/2010/main" val="100440308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0"/>
            <a:ext cx="9112251" cy="940526"/>
          </a:xfrm>
        </p:spPr>
        <p:txBody>
          <a:bodyPr/>
          <a:lstStyle/>
          <a:p>
            <a:r>
              <a:rPr lang="en-US" altLang="zh-CN" dirty="0"/>
              <a:t>List of </a:t>
            </a:r>
            <a:r>
              <a:rPr lang="en-US" altLang="zh-CN" dirty="0" smtClean="0"/>
              <a:t>Agreed OAM topics (</a:t>
            </a:r>
            <a:r>
              <a:rPr lang="en-US" altLang="zh-CN" dirty="0"/>
              <a:t>1/)</a:t>
            </a:r>
          </a:p>
        </p:txBody>
      </p:sp>
      <p:sp>
        <p:nvSpPr>
          <p:cNvPr id="5" name="内容占位符 2"/>
          <p:cNvSpPr txBox="1">
            <a:spLocks/>
          </p:cNvSpPr>
          <p:nvPr/>
        </p:nvSpPr>
        <p:spPr bwMode="auto">
          <a:xfrm>
            <a:off x="454761" y="1271333"/>
            <a:ext cx="11183938" cy="5004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608013" indent="-608013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2"/>
              </a:buBlip>
              <a:defRPr sz="37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89013" indent="-37941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Blip>
                <a:blip r:embed="rId3"/>
              </a:buBlip>
              <a:defRPr sz="3200">
                <a:solidFill>
                  <a:schemeClr val="tx1"/>
                </a:solidFill>
                <a:latin typeface="+mn-lt"/>
              </a:defRPr>
            </a:lvl2pPr>
            <a:lvl3pPr marL="1522413" indent="-303213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4"/>
              </a:buBlip>
              <a:defRPr sz="2600">
                <a:solidFill>
                  <a:schemeClr val="tx1"/>
                </a:solidFill>
                <a:latin typeface="+mn-lt"/>
              </a:defRPr>
            </a:lvl3pPr>
            <a:lvl4pPr marL="2132013" indent="-303213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600">
                <a:solidFill>
                  <a:schemeClr val="tx1"/>
                </a:solidFill>
                <a:latin typeface="+mn-lt"/>
              </a:defRPr>
            </a:lvl4pPr>
            <a:lvl5pPr marL="2741613" indent="-303213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100">
                <a:solidFill>
                  <a:schemeClr val="tx1"/>
                </a:solidFill>
                <a:latin typeface="+mn-lt"/>
              </a:defRPr>
            </a:lvl5pPr>
            <a:lvl6pPr marL="3352716" indent="-304792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133">
                <a:solidFill>
                  <a:schemeClr val="tx1"/>
                </a:solidFill>
                <a:latin typeface="+mn-lt"/>
              </a:defRPr>
            </a:lvl6pPr>
            <a:lvl7pPr marL="3962301" indent="-304792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133">
                <a:solidFill>
                  <a:schemeClr val="tx1"/>
                </a:solidFill>
                <a:latin typeface="+mn-lt"/>
              </a:defRPr>
            </a:lvl7pPr>
            <a:lvl8pPr marL="4571886" indent="-304792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133">
                <a:solidFill>
                  <a:schemeClr val="tx1"/>
                </a:solidFill>
                <a:latin typeface="+mn-lt"/>
              </a:defRPr>
            </a:lvl8pPr>
            <a:lvl9pPr marL="5181470" indent="-304792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133">
                <a:solidFill>
                  <a:schemeClr val="tx1"/>
                </a:solidFill>
                <a:latin typeface="+mn-lt"/>
              </a:defRPr>
            </a:lvl9pPr>
          </a:lstStyle>
          <a:p>
            <a:pPr marL="608013" lvl="1" indent="-608013">
              <a:buBlip>
                <a:blip r:embed="rId2"/>
              </a:buBlip>
            </a:pPr>
            <a:r>
              <a:rPr lang="en-US" sz="1400" b="1" dirty="0" smtClean="0"/>
              <a:t>XXX</a:t>
            </a:r>
          </a:p>
          <a:p>
            <a:endParaRPr lang="zh-CN" altLang="zh-CN" sz="1400" kern="0" dirty="0"/>
          </a:p>
        </p:txBody>
      </p:sp>
    </p:spTree>
    <p:extLst>
      <p:ext uri="{BB962C8B-B14F-4D97-AF65-F5344CB8AC3E}">
        <p14:creationId xmlns:p14="http://schemas.microsoft.com/office/powerpoint/2010/main" val="305070317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List of agreed areas </a:t>
            </a:r>
            <a:r>
              <a:rPr lang="en-US" altLang="zh-CN" dirty="0" smtClean="0"/>
              <a:t>(</a:t>
            </a:r>
            <a:r>
              <a:rPr lang="en-US" altLang="zh-CN" dirty="0"/>
              <a:t>1/)</a:t>
            </a:r>
          </a:p>
        </p:txBody>
      </p:sp>
      <p:sp>
        <p:nvSpPr>
          <p:cNvPr id="5" name="内容占位符 2"/>
          <p:cNvSpPr txBox="1">
            <a:spLocks/>
          </p:cNvSpPr>
          <p:nvPr/>
        </p:nvSpPr>
        <p:spPr bwMode="auto">
          <a:xfrm>
            <a:off x="454761" y="1271333"/>
            <a:ext cx="11183938" cy="5004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608013" indent="-608013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2"/>
              </a:buBlip>
              <a:defRPr sz="37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89013" indent="-37941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Blip>
                <a:blip r:embed="rId3"/>
              </a:buBlip>
              <a:defRPr sz="3200">
                <a:solidFill>
                  <a:schemeClr val="tx1"/>
                </a:solidFill>
                <a:latin typeface="+mn-lt"/>
              </a:defRPr>
            </a:lvl2pPr>
            <a:lvl3pPr marL="1522413" indent="-303213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4"/>
              </a:buBlip>
              <a:defRPr sz="2600">
                <a:solidFill>
                  <a:schemeClr val="tx1"/>
                </a:solidFill>
                <a:latin typeface="+mn-lt"/>
              </a:defRPr>
            </a:lvl3pPr>
            <a:lvl4pPr marL="2132013" indent="-303213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600">
                <a:solidFill>
                  <a:schemeClr val="tx1"/>
                </a:solidFill>
                <a:latin typeface="+mn-lt"/>
              </a:defRPr>
            </a:lvl4pPr>
            <a:lvl5pPr marL="2741613" indent="-303213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100">
                <a:solidFill>
                  <a:schemeClr val="tx1"/>
                </a:solidFill>
                <a:latin typeface="+mn-lt"/>
              </a:defRPr>
            </a:lvl5pPr>
            <a:lvl6pPr marL="3352716" indent="-304792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133">
                <a:solidFill>
                  <a:schemeClr val="tx1"/>
                </a:solidFill>
                <a:latin typeface="+mn-lt"/>
              </a:defRPr>
            </a:lvl6pPr>
            <a:lvl7pPr marL="3962301" indent="-304792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133">
                <a:solidFill>
                  <a:schemeClr val="tx1"/>
                </a:solidFill>
                <a:latin typeface="+mn-lt"/>
              </a:defRPr>
            </a:lvl7pPr>
            <a:lvl8pPr marL="4571886" indent="-304792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133">
                <a:solidFill>
                  <a:schemeClr val="tx1"/>
                </a:solidFill>
                <a:latin typeface="+mn-lt"/>
              </a:defRPr>
            </a:lvl8pPr>
            <a:lvl9pPr marL="5181470" indent="-304792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133">
                <a:solidFill>
                  <a:schemeClr val="tx1"/>
                </a:solidFill>
                <a:latin typeface="+mn-lt"/>
              </a:defRPr>
            </a:lvl9pPr>
          </a:lstStyle>
          <a:p>
            <a:pPr marL="608013" lvl="1" indent="-608013">
              <a:buBlip>
                <a:blip r:embed="rId2"/>
              </a:buBlip>
            </a:pPr>
            <a:r>
              <a:rPr lang="en-US" sz="1400" b="1" dirty="0" smtClean="0"/>
              <a:t>XXX</a:t>
            </a:r>
          </a:p>
          <a:p>
            <a:endParaRPr lang="zh-CN" altLang="zh-CN" sz="1400" kern="0" dirty="0"/>
          </a:p>
        </p:txBody>
      </p:sp>
    </p:spTree>
    <p:extLst>
      <p:ext uri="{BB962C8B-B14F-4D97-AF65-F5344CB8AC3E}">
        <p14:creationId xmlns:p14="http://schemas.microsoft.com/office/powerpoint/2010/main" val="411642081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General principles for Rel-18 </a:t>
            </a:r>
            <a:r>
              <a:rPr lang="en-GB" dirty="0" smtClean="0"/>
              <a:t>work </a:t>
            </a:r>
            <a:r>
              <a:rPr lang="en-US" altLang="zh-CN" dirty="0" smtClean="0"/>
              <a:t>in SA5</a:t>
            </a:r>
            <a:endParaRPr lang="en-US" altLang="zh-CN" dirty="0"/>
          </a:p>
        </p:txBody>
      </p:sp>
      <p:sp>
        <p:nvSpPr>
          <p:cNvPr id="5" name="内容占位符 2"/>
          <p:cNvSpPr txBox="1">
            <a:spLocks/>
          </p:cNvSpPr>
          <p:nvPr/>
        </p:nvSpPr>
        <p:spPr bwMode="auto">
          <a:xfrm>
            <a:off x="423411" y="1267733"/>
            <a:ext cx="11183938" cy="48613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608013" indent="-608013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2"/>
              </a:buBlip>
              <a:defRPr sz="37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89013" indent="-37941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Blip>
                <a:blip r:embed="rId3"/>
              </a:buBlip>
              <a:defRPr sz="3200">
                <a:solidFill>
                  <a:schemeClr val="tx1"/>
                </a:solidFill>
                <a:latin typeface="+mn-lt"/>
              </a:defRPr>
            </a:lvl2pPr>
            <a:lvl3pPr marL="1522413" indent="-303213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4"/>
              </a:buBlip>
              <a:defRPr sz="2600">
                <a:solidFill>
                  <a:schemeClr val="tx1"/>
                </a:solidFill>
                <a:latin typeface="+mn-lt"/>
              </a:defRPr>
            </a:lvl3pPr>
            <a:lvl4pPr marL="2132013" indent="-303213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600">
                <a:solidFill>
                  <a:schemeClr val="tx1"/>
                </a:solidFill>
                <a:latin typeface="+mn-lt"/>
              </a:defRPr>
            </a:lvl4pPr>
            <a:lvl5pPr marL="2741613" indent="-303213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100">
                <a:solidFill>
                  <a:schemeClr val="tx1"/>
                </a:solidFill>
                <a:latin typeface="+mn-lt"/>
              </a:defRPr>
            </a:lvl5pPr>
            <a:lvl6pPr marL="3352716" indent="-304792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133">
                <a:solidFill>
                  <a:schemeClr val="tx1"/>
                </a:solidFill>
                <a:latin typeface="+mn-lt"/>
              </a:defRPr>
            </a:lvl6pPr>
            <a:lvl7pPr marL="3962301" indent="-304792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133">
                <a:solidFill>
                  <a:schemeClr val="tx1"/>
                </a:solidFill>
                <a:latin typeface="+mn-lt"/>
              </a:defRPr>
            </a:lvl7pPr>
            <a:lvl8pPr marL="4571886" indent="-304792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133">
                <a:solidFill>
                  <a:schemeClr val="tx1"/>
                </a:solidFill>
                <a:latin typeface="+mn-lt"/>
              </a:defRPr>
            </a:lvl8pPr>
            <a:lvl9pPr marL="5181470" indent="-304792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133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en-US" altLang="zh-CN" sz="1400" b="1" kern="0" dirty="0" smtClean="0">
                <a:solidFill>
                  <a:srgbClr val="0000FF"/>
                </a:solidFill>
              </a:rPr>
              <a:t>Align</a:t>
            </a:r>
            <a:r>
              <a:rPr lang="en-US" altLang="zh-CN" sz="1400" kern="0" dirty="0" smtClean="0"/>
              <a:t> the SA5 Rel-18 stage 2/ stage 3 time plan according to 3GPP SA overall time plan (when finalized).</a:t>
            </a:r>
          </a:p>
          <a:p>
            <a:r>
              <a:rPr lang="en-US" altLang="zh-CN" sz="1400" kern="0" dirty="0" smtClean="0"/>
              <a:t>Work on concrete WI/SI proposals </a:t>
            </a:r>
            <a:r>
              <a:rPr lang="en-US" altLang="zh-CN" sz="1400" b="1" kern="0" dirty="0" smtClean="0">
                <a:solidFill>
                  <a:srgbClr val="0000FF"/>
                </a:solidFill>
              </a:rPr>
              <a:t>before SA#94e </a:t>
            </a:r>
            <a:r>
              <a:rPr lang="en-US" altLang="zh-CN" sz="1400" kern="0" dirty="0" smtClean="0"/>
              <a:t>and try to finalize majority of Rel-18 work area before SA#94e (especially for the areas which has close relation with other SWGs). </a:t>
            </a:r>
            <a:endParaRPr lang="en-US" altLang="zh-CN" sz="1400" kern="0" dirty="0" smtClean="0"/>
          </a:p>
          <a:p>
            <a:r>
              <a:rPr lang="en-US" altLang="zh-CN" sz="1400" kern="0" dirty="0" smtClean="0"/>
              <a:t>Prioritization on Rel-18 WIs/SIs may be needed depends on the work load. </a:t>
            </a:r>
            <a:endParaRPr lang="en-US" altLang="zh-CN" sz="1400" kern="0" dirty="0" smtClean="0"/>
          </a:p>
          <a:p>
            <a:r>
              <a:rPr lang="en-US" altLang="zh-CN" sz="1400" kern="0" dirty="0"/>
              <a:t>Joint efforts and close coordination are needed on the following topics </a:t>
            </a:r>
            <a:r>
              <a:rPr lang="en-US" altLang="zh-CN" sz="1400" kern="0" dirty="0" smtClean="0"/>
              <a:t>related to </a:t>
            </a:r>
            <a:r>
              <a:rPr lang="en-US" altLang="zh-CN" sz="1400" b="1" kern="0" dirty="0" smtClean="0">
                <a:solidFill>
                  <a:srgbClr val="0000FF"/>
                </a:solidFill>
              </a:rPr>
              <a:t>management and orchestration </a:t>
            </a:r>
            <a:r>
              <a:rPr lang="en-US" altLang="zh-CN" sz="1400" kern="0" dirty="0" smtClean="0"/>
              <a:t>(to </a:t>
            </a:r>
            <a:r>
              <a:rPr lang="en-US" altLang="zh-CN" sz="1400" kern="0" dirty="0"/>
              <a:t>be updated with work progress</a:t>
            </a:r>
            <a:r>
              <a:rPr lang="en-US" altLang="zh-CN" sz="1400" kern="0" dirty="0" smtClean="0"/>
              <a:t>) in Rel-18:</a:t>
            </a:r>
            <a:endParaRPr lang="en-US" altLang="zh-CN" sz="1400" kern="0" dirty="0"/>
          </a:p>
          <a:p>
            <a:pPr lvl="1"/>
            <a:r>
              <a:rPr lang="en-US" altLang="zh-CN" sz="1100" kern="0" dirty="0"/>
              <a:t>RAN groups:</a:t>
            </a:r>
          </a:p>
          <a:p>
            <a:pPr lvl="2"/>
            <a:r>
              <a:rPr lang="en-US" altLang="zh-CN" sz="1000" kern="0" dirty="0"/>
              <a:t>AI/ML</a:t>
            </a:r>
          </a:p>
          <a:p>
            <a:pPr lvl="2"/>
            <a:r>
              <a:rPr lang="en-US" altLang="zh-CN" sz="1000" kern="0" dirty="0"/>
              <a:t>Network energy savings</a:t>
            </a:r>
          </a:p>
          <a:p>
            <a:pPr lvl="2"/>
            <a:r>
              <a:rPr lang="en-US" altLang="zh-CN" sz="1000" kern="0" dirty="0"/>
              <a:t>Network slicing enhancements</a:t>
            </a:r>
          </a:p>
          <a:p>
            <a:pPr lvl="2"/>
            <a:r>
              <a:rPr lang="en-US" altLang="zh-CN" sz="1000" kern="0" dirty="0"/>
              <a:t>SON/MDT</a:t>
            </a:r>
          </a:p>
          <a:p>
            <a:pPr lvl="1"/>
            <a:r>
              <a:rPr lang="en-US" altLang="zh-CN" sz="1100" kern="0" dirty="0"/>
              <a:t>SA2/CT4: </a:t>
            </a:r>
          </a:p>
          <a:p>
            <a:pPr lvl="2"/>
            <a:r>
              <a:rPr lang="en-US" altLang="zh-CN" sz="1000" kern="0" dirty="0"/>
              <a:t>NWDAF related analytics topics</a:t>
            </a:r>
          </a:p>
          <a:p>
            <a:pPr lvl="2"/>
            <a:r>
              <a:rPr lang="en-US" altLang="zh-CN" sz="1000" kern="0" dirty="0"/>
              <a:t>NRF/NEF related network configuration related topics</a:t>
            </a:r>
          </a:p>
          <a:p>
            <a:pPr lvl="2"/>
            <a:r>
              <a:rPr lang="en-US" altLang="zh-CN" sz="1000" kern="0" dirty="0"/>
              <a:t>Network slicing</a:t>
            </a:r>
          </a:p>
          <a:p>
            <a:pPr lvl="1"/>
            <a:r>
              <a:rPr lang="en-US" altLang="zh-CN" sz="1100" kern="0" dirty="0"/>
              <a:t>SA6:</a:t>
            </a:r>
          </a:p>
          <a:p>
            <a:pPr lvl="2"/>
            <a:r>
              <a:rPr lang="en-US" altLang="zh-CN" sz="1000" kern="0" dirty="0"/>
              <a:t>MEC configuration related topics</a:t>
            </a:r>
          </a:p>
          <a:p>
            <a:pPr lvl="2"/>
            <a:r>
              <a:rPr lang="en-US" altLang="zh-CN" sz="1000" kern="0" dirty="0"/>
              <a:t>Network slicing exposure</a:t>
            </a:r>
          </a:p>
          <a:p>
            <a:r>
              <a:rPr lang="en-US" altLang="zh-CN" sz="1400" kern="0" dirty="0"/>
              <a:t>Joint efforts and close coordination are needed on the following topics related to </a:t>
            </a:r>
            <a:r>
              <a:rPr lang="en-US" altLang="zh-CN" sz="1400" b="1" kern="0" dirty="0" smtClean="0">
                <a:solidFill>
                  <a:srgbClr val="0000FF"/>
                </a:solidFill>
              </a:rPr>
              <a:t>Charging </a:t>
            </a:r>
            <a:r>
              <a:rPr lang="en-US" altLang="zh-CN" sz="1400" kern="0" dirty="0" smtClean="0"/>
              <a:t>(to </a:t>
            </a:r>
            <a:r>
              <a:rPr lang="en-US" altLang="zh-CN" sz="1400" kern="0" dirty="0"/>
              <a:t>be updated with work progress):</a:t>
            </a:r>
          </a:p>
          <a:p>
            <a:endParaRPr lang="zh-CN" altLang="zh-CN" sz="1400" kern="0" dirty="0"/>
          </a:p>
        </p:txBody>
      </p:sp>
    </p:spTree>
    <p:extLst>
      <p:ext uri="{BB962C8B-B14F-4D97-AF65-F5344CB8AC3E}">
        <p14:creationId xmlns:p14="http://schemas.microsoft.com/office/powerpoint/2010/main" val="380779691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2870" y="2787365"/>
            <a:ext cx="8221835" cy="519616"/>
          </a:xfrm>
        </p:spPr>
        <p:txBody>
          <a:bodyPr/>
          <a:lstStyle/>
          <a:p>
            <a:r>
              <a:rPr lang="sv-SE" sz="4400" dirty="0" err="1"/>
              <a:t>Thank</a:t>
            </a:r>
            <a:r>
              <a:rPr lang="sv-SE" sz="4400" dirty="0"/>
              <a:t> </a:t>
            </a:r>
            <a:r>
              <a:rPr lang="sv-SE" sz="4400" dirty="0" err="1"/>
              <a:t>you</a:t>
            </a:r>
            <a:r>
              <a:rPr lang="sv-SE" sz="4400" dirty="0"/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11954805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Content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34226" y="1701114"/>
            <a:ext cx="11183938" cy="3109784"/>
          </a:xfrm>
        </p:spPr>
        <p:txBody>
          <a:bodyPr/>
          <a:lstStyle/>
          <a:p>
            <a:pPr lvl="0"/>
            <a:r>
              <a:rPr lang="en-US" altLang="zh-CN" sz="2800" dirty="0"/>
              <a:t>3GPP SA5 Rel-18 time plan</a:t>
            </a:r>
          </a:p>
          <a:p>
            <a:pPr lvl="0"/>
            <a:r>
              <a:rPr lang="en-US" altLang="zh-CN" sz="2800" dirty="0"/>
              <a:t>3GPP SA5 working relation with other groups</a:t>
            </a:r>
            <a:endParaRPr lang="zh-CN" altLang="zh-CN" sz="2800" dirty="0"/>
          </a:p>
          <a:p>
            <a:pPr lvl="0"/>
            <a:r>
              <a:rPr lang="en-GB" sz="2800" dirty="0"/>
              <a:t>SA5 Charging Rel-18</a:t>
            </a:r>
            <a:endParaRPr lang="en-US" altLang="zh-CN" sz="2800" dirty="0" smtClean="0"/>
          </a:p>
          <a:p>
            <a:pPr lvl="0"/>
            <a:r>
              <a:rPr lang="en-US" altLang="zh-CN" sz="2800" dirty="0" smtClean="0"/>
              <a:t>SA5 OAM </a:t>
            </a:r>
            <a:r>
              <a:rPr lang="en-US" altLang="zh-CN" sz="2800" dirty="0"/>
              <a:t>topics proposals for discussion</a:t>
            </a:r>
            <a:endParaRPr lang="zh-CN" altLang="zh-CN" sz="2800" dirty="0"/>
          </a:p>
        </p:txBody>
      </p:sp>
    </p:spTree>
    <p:extLst>
      <p:ext uri="{BB962C8B-B14F-4D97-AF65-F5344CB8AC3E}">
        <p14:creationId xmlns:p14="http://schemas.microsoft.com/office/powerpoint/2010/main" val="756021705"/>
      </p:ext>
    </p:extLst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文本框 6"/>
          <p:cNvSpPr txBox="1"/>
          <p:nvPr/>
        </p:nvSpPr>
        <p:spPr>
          <a:xfrm>
            <a:off x="2480995" y="4208289"/>
            <a:ext cx="577402" cy="261610"/>
          </a:xfrm>
          <a:prstGeom prst="rect">
            <a:avLst/>
          </a:prstGeom>
          <a:solidFill>
            <a:srgbClr val="00B050"/>
          </a:solidFill>
        </p:spPr>
        <p:txBody>
          <a:bodyPr wrap="none" rtlCol="0">
            <a:spAutoFit/>
          </a:bodyPr>
          <a:lstStyle/>
          <a:p>
            <a:r>
              <a:rPr lang="en-US" sz="1100" dirty="0">
                <a:solidFill>
                  <a:prstClr val="black"/>
                </a:solidFill>
              </a:rPr>
              <a:t>#135e</a:t>
            </a:r>
          </a:p>
        </p:txBody>
      </p:sp>
      <p:sp>
        <p:nvSpPr>
          <p:cNvPr id="8" name="文本框 7"/>
          <p:cNvSpPr txBox="1"/>
          <p:nvPr/>
        </p:nvSpPr>
        <p:spPr>
          <a:xfrm>
            <a:off x="3075277" y="4209425"/>
            <a:ext cx="577402" cy="261610"/>
          </a:xfrm>
          <a:prstGeom prst="rect">
            <a:avLst/>
          </a:prstGeom>
          <a:solidFill>
            <a:srgbClr val="00B050"/>
          </a:solidFill>
        </p:spPr>
        <p:txBody>
          <a:bodyPr wrap="none" rtlCol="0">
            <a:spAutoFit/>
          </a:bodyPr>
          <a:lstStyle>
            <a:defPPr>
              <a:defRPr lang="en-GB"/>
            </a:defPPr>
            <a:lvl1pPr>
              <a:defRPr sz="1200"/>
            </a:lvl1pPr>
          </a:lstStyle>
          <a:p>
            <a:r>
              <a:rPr lang="en-US" sz="1100" dirty="0">
                <a:solidFill>
                  <a:prstClr val="black"/>
                </a:solidFill>
              </a:rPr>
              <a:t>#136e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3668480" y="4215366"/>
            <a:ext cx="584604" cy="261610"/>
          </a:xfrm>
          <a:prstGeom prst="rect">
            <a:avLst/>
          </a:prstGeom>
          <a:solidFill>
            <a:srgbClr val="00B050"/>
          </a:solidFill>
        </p:spPr>
        <p:txBody>
          <a:bodyPr wrap="square" rtlCol="0">
            <a:spAutoFit/>
          </a:bodyPr>
          <a:lstStyle>
            <a:defPPr>
              <a:defRPr lang="en-GB"/>
            </a:defPPr>
            <a:lvl1pPr>
              <a:defRPr sz="1200"/>
            </a:lvl1pPr>
          </a:lstStyle>
          <a:p>
            <a:r>
              <a:rPr lang="en-US" sz="1100" dirty="0">
                <a:solidFill>
                  <a:prstClr val="black"/>
                </a:solidFill>
              </a:rPr>
              <a:t>#137e</a:t>
            </a:r>
          </a:p>
        </p:txBody>
      </p:sp>
      <p:sp>
        <p:nvSpPr>
          <p:cNvPr id="10" name="文本框 9"/>
          <p:cNvSpPr txBox="1"/>
          <p:nvPr/>
        </p:nvSpPr>
        <p:spPr>
          <a:xfrm>
            <a:off x="4866631" y="4213488"/>
            <a:ext cx="577402" cy="261610"/>
          </a:xfrm>
          <a:prstGeom prst="rect">
            <a:avLst/>
          </a:prstGeom>
          <a:solidFill>
            <a:srgbClr val="00B050"/>
          </a:solidFill>
        </p:spPr>
        <p:txBody>
          <a:bodyPr wrap="none" rtlCol="0">
            <a:spAutoFit/>
          </a:bodyPr>
          <a:lstStyle>
            <a:defPPr>
              <a:defRPr lang="en-GB"/>
            </a:defPPr>
            <a:lvl1pPr>
              <a:defRPr sz="1200"/>
            </a:lvl1pPr>
          </a:lstStyle>
          <a:p>
            <a:r>
              <a:rPr lang="en-US" sz="1100" dirty="0">
                <a:solidFill>
                  <a:prstClr val="black"/>
                </a:solidFill>
              </a:rPr>
              <a:t>#139e</a:t>
            </a:r>
          </a:p>
        </p:txBody>
      </p:sp>
      <p:sp>
        <p:nvSpPr>
          <p:cNvPr id="11" name="矩形 10"/>
          <p:cNvSpPr/>
          <p:nvPr/>
        </p:nvSpPr>
        <p:spPr bwMode="auto">
          <a:xfrm>
            <a:off x="39470" y="3999708"/>
            <a:ext cx="8890335" cy="2321113"/>
          </a:xfrm>
          <a:prstGeom prst="rect">
            <a:avLst/>
          </a:prstGeom>
          <a:noFill/>
          <a:ln w="9525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 sz="100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12" name="文本框 11"/>
          <p:cNvSpPr txBox="1"/>
          <p:nvPr/>
        </p:nvSpPr>
        <p:spPr>
          <a:xfrm>
            <a:off x="263458" y="4196228"/>
            <a:ext cx="120257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>
                <a:solidFill>
                  <a:srgbClr val="00B050"/>
                </a:solidFill>
              </a:rPr>
              <a:t>SA5 time plan</a:t>
            </a:r>
          </a:p>
        </p:txBody>
      </p:sp>
      <p:cxnSp>
        <p:nvCxnSpPr>
          <p:cNvPr id="14" name="直接连接符 13"/>
          <p:cNvCxnSpPr/>
          <p:nvPr/>
        </p:nvCxnSpPr>
        <p:spPr bwMode="auto">
          <a:xfrm>
            <a:off x="3339618" y="4475477"/>
            <a:ext cx="9731" cy="1662469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5" name="文本框 14"/>
          <p:cNvSpPr txBox="1"/>
          <p:nvPr/>
        </p:nvSpPr>
        <p:spPr>
          <a:xfrm>
            <a:off x="5461479" y="4211261"/>
            <a:ext cx="577402" cy="261610"/>
          </a:xfrm>
          <a:prstGeom prst="rect">
            <a:avLst/>
          </a:prstGeom>
          <a:solidFill>
            <a:srgbClr val="00B050"/>
          </a:solidFill>
        </p:spPr>
        <p:txBody>
          <a:bodyPr wrap="none" rtlCol="0">
            <a:spAutoFit/>
          </a:bodyPr>
          <a:lstStyle>
            <a:defPPr>
              <a:defRPr lang="en-GB"/>
            </a:defPPr>
            <a:lvl1pPr>
              <a:defRPr sz="1200"/>
            </a:lvl1pPr>
          </a:lstStyle>
          <a:p>
            <a:r>
              <a:rPr lang="en-US" sz="1100" dirty="0">
                <a:solidFill>
                  <a:prstClr val="black"/>
                </a:solidFill>
              </a:rPr>
              <a:t>#140e</a:t>
            </a:r>
          </a:p>
        </p:txBody>
      </p:sp>
      <p:cxnSp>
        <p:nvCxnSpPr>
          <p:cNvPr id="16" name="直接连接符 15"/>
          <p:cNvCxnSpPr/>
          <p:nvPr/>
        </p:nvCxnSpPr>
        <p:spPr bwMode="auto">
          <a:xfrm flipH="1">
            <a:off x="5614770" y="4490487"/>
            <a:ext cx="14594" cy="1647459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8" name="文本框 17"/>
          <p:cNvSpPr txBox="1"/>
          <p:nvPr/>
        </p:nvSpPr>
        <p:spPr>
          <a:xfrm>
            <a:off x="4273515" y="4215366"/>
            <a:ext cx="577402" cy="261610"/>
          </a:xfrm>
          <a:prstGeom prst="rect">
            <a:avLst/>
          </a:prstGeom>
          <a:solidFill>
            <a:srgbClr val="00B050"/>
          </a:solidFill>
        </p:spPr>
        <p:txBody>
          <a:bodyPr wrap="none" rtlCol="0">
            <a:spAutoFit/>
          </a:bodyPr>
          <a:lstStyle>
            <a:defPPr>
              <a:defRPr lang="en-GB"/>
            </a:defPPr>
            <a:lvl1pPr>
              <a:defRPr sz="1200"/>
            </a:lvl1pPr>
          </a:lstStyle>
          <a:p>
            <a:r>
              <a:rPr lang="en-US" sz="1100" dirty="0">
                <a:solidFill>
                  <a:prstClr val="black"/>
                </a:solidFill>
              </a:rPr>
              <a:t>#138e</a:t>
            </a:r>
          </a:p>
        </p:txBody>
      </p:sp>
      <p:sp>
        <p:nvSpPr>
          <p:cNvPr id="19" name="文本框 18"/>
          <p:cNvSpPr txBox="1"/>
          <p:nvPr/>
        </p:nvSpPr>
        <p:spPr>
          <a:xfrm>
            <a:off x="6057124" y="4213488"/>
            <a:ext cx="498855" cy="261610"/>
          </a:xfrm>
          <a:prstGeom prst="rect">
            <a:avLst/>
          </a:prstGeom>
          <a:solidFill>
            <a:srgbClr val="00B050"/>
          </a:solidFill>
        </p:spPr>
        <p:txBody>
          <a:bodyPr wrap="none" rtlCol="0">
            <a:spAutoFit/>
          </a:bodyPr>
          <a:lstStyle>
            <a:defPPr>
              <a:defRPr lang="en-GB"/>
            </a:defPPr>
            <a:lvl1pPr>
              <a:defRPr sz="1200"/>
            </a:lvl1pPr>
          </a:lstStyle>
          <a:p>
            <a:r>
              <a:rPr lang="en-US" sz="1100" dirty="0">
                <a:solidFill>
                  <a:prstClr val="black"/>
                </a:solidFill>
              </a:rPr>
              <a:t>#141</a:t>
            </a:r>
          </a:p>
        </p:txBody>
      </p:sp>
      <p:sp>
        <p:nvSpPr>
          <p:cNvPr id="20" name="文本框 19"/>
          <p:cNvSpPr txBox="1"/>
          <p:nvPr/>
        </p:nvSpPr>
        <p:spPr>
          <a:xfrm>
            <a:off x="6575604" y="4215366"/>
            <a:ext cx="498855" cy="261610"/>
          </a:xfrm>
          <a:prstGeom prst="rect">
            <a:avLst/>
          </a:prstGeom>
          <a:solidFill>
            <a:srgbClr val="00B050"/>
          </a:solidFill>
        </p:spPr>
        <p:txBody>
          <a:bodyPr wrap="none" rtlCol="0">
            <a:spAutoFit/>
          </a:bodyPr>
          <a:lstStyle>
            <a:defPPr>
              <a:defRPr lang="en-GB"/>
            </a:defPPr>
            <a:lvl1pPr>
              <a:defRPr sz="1200"/>
            </a:lvl1pPr>
          </a:lstStyle>
          <a:p>
            <a:r>
              <a:rPr lang="en-US" sz="1100" dirty="0">
                <a:solidFill>
                  <a:prstClr val="black"/>
                </a:solidFill>
              </a:rPr>
              <a:t>#142</a:t>
            </a:r>
          </a:p>
        </p:txBody>
      </p:sp>
      <p:sp>
        <p:nvSpPr>
          <p:cNvPr id="21" name="圆角矩形 20"/>
          <p:cNvSpPr/>
          <p:nvPr/>
        </p:nvSpPr>
        <p:spPr bwMode="auto">
          <a:xfrm>
            <a:off x="3630570" y="4514007"/>
            <a:ext cx="760228" cy="261420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r>
              <a:rPr lang="en-US" sz="900" dirty="0">
                <a:solidFill>
                  <a:prstClr val="black"/>
                </a:solidFill>
              </a:rPr>
              <a:t>No new R17 WI/SI</a:t>
            </a:r>
          </a:p>
        </p:txBody>
      </p:sp>
      <p:cxnSp>
        <p:nvCxnSpPr>
          <p:cNvPr id="22" name="直接连接符 21"/>
          <p:cNvCxnSpPr/>
          <p:nvPr/>
        </p:nvCxnSpPr>
        <p:spPr bwMode="auto">
          <a:xfrm>
            <a:off x="3969211" y="4485288"/>
            <a:ext cx="5509" cy="165265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4" name="文本框 23"/>
          <p:cNvSpPr txBox="1"/>
          <p:nvPr/>
        </p:nvSpPr>
        <p:spPr>
          <a:xfrm>
            <a:off x="256585" y="4726552"/>
            <a:ext cx="71526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>
                <a:solidFill>
                  <a:prstClr val="black"/>
                </a:solidFill>
              </a:rPr>
              <a:t>Rel-17 </a:t>
            </a:r>
          </a:p>
          <a:p>
            <a:r>
              <a:rPr lang="en-US" sz="1000" dirty="0">
                <a:solidFill>
                  <a:prstClr val="black"/>
                </a:solidFill>
              </a:rPr>
              <a:t>Schedule</a:t>
            </a:r>
          </a:p>
        </p:txBody>
      </p:sp>
      <p:sp>
        <p:nvSpPr>
          <p:cNvPr id="27" name="文本框 26"/>
          <p:cNvSpPr txBox="1"/>
          <p:nvPr/>
        </p:nvSpPr>
        <p:spPr>
          <a:xfrm>
            <a:off x="256585" y="5656236"/>
            <a:ext cx="898003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>
                <a:solidFill>
                  <a:prstClr val="black"/>
                </a:solidFill>
              </a:rPr>
              <a:t>Rel-18 </a:t>
            </a:r>
          </a:p>
          <a:p>
            <a:r>
              <a:rPr lang="en-US" sz="1000" dirty="0">
                <a:solidFill>
                  <a:prstClr val="black"/>
                </a:solidFill>
              </a:rPr>
              <a:t>Schedule</a:t>
            </a:r>
          </a:p>
          <a:p>
            <a:r>
              <a:rPr lang="en-US" sz="1000" dirty="0">
                <a:solidFill>
                  <a:prstClr val="black"/>
                </a:solidFill>
              </a:rPr>
              <a:t>(preliminary)</a:t>
            </a:r>
          </a:p>
        </p:txBody>
      </p:sp>
      <p:cxnSp>
        <p:nvCxnSpPr>
          <p:cNvPr id="28" name="直接连接符 27"/>
          <p:cNvCxnSpPr/>
          <p:nvPr/>
        </p:nvCxnSpPr>
        <p:spPr bwMode="auto">
          <a:xfrm>
            <a:off x="4590358" y="4492365"/>
            <a:ext cx="17231" cy="1645581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1" name="直接连接符 30"/>
          <p:cNvCxnSpPr/>
          <p:nvPr/>
        </p:nvCxnSpPr>
        <p:spPr bwMode="auto">
          <a:xfrm flipH="1">
            <a:off x="6677334" y="4485288"/>
            <a:ext cx="2067" cy="163951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6" name="直接连接符 35"/>
          <p:cNvCxnSpPr/>
          <p:nvPr/>
        </p:nvCxnSpPr>
        <p:spPr bwMode="auto">
          <a:xfrm>
            <a:off x="2832467" y="4462329"/>
            <a:ext cx="9731" cy="1662469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9" name="标题 1"/>
          <p:cNvSpPr>
            <a:spLocks noGrp="1"/>
          </p:cNvSpPr>
          <p:nvPr>
            <p:ph type="title"/>
          </p:nvPr>
        </p:nvSpPr>
        <p:spPr>
          <a:xfrm>
            <a:off x="57665" y="105637"/>
            <a:ext cx="9901881" cy="825239"/>
          </a:xfrm>
        </p:spPr>
        <p:txBody>
          <a:bodyPr/>
          <a:lstStyle/>
          <a:p>
            <a:r>
              <a:rPr lang="en-US" altLang="zh-CN" sz="2800" dirty="0"/>
              <a:t>SA5 Release planning in accordance with 3GPP releases timelines</a:t>
            </a:r>
            <a:endParaRPr lang="en-US" sz="2800" dirty="0"/>
          </a:p>
        </p:txBody>
      </p:sp>
      <p:sp>
        <p:nvSpPr>
          <p:cNvPr id="40" name="文本框 39"/>
          <p:cNvSpPr txBox="1"/>
          <p:nvPr/>
        </p:nvSpPr>
        <p:spPr>
          <a:xfrm>
            <a:off x="7108550" y="4213488"/>
            <a:ext cx="498855" cy="261610"/>
          </a:xfrm>
          <a:prstGeom prst="rect">
            <a:avLst/>
          </a:prstGeom>
          <a:solidFill>
            <a:srgbClr val="00B050"/>
          </a:solidFill>
        </p:spPr>
        <p:txBody>
          <a:bodyPr wrap="none" rtlCol="0">
            <a:spAutoFit/>
          </a:bodyPr>
          <a:lstStyle>
            <a:defPPr>
              <a:defRPr lang="en-GB"/>
            </a:defPPr>
            <a:lvl1pPr>
              <a:defRPr sz="1200"/>
            </a:lvl1pPr>
          </a:lstStyle>
          <a:p>
            <a:r>
              <a:rPr lang="en-US" sz="1100" dirty="0">
                <a:solidFill>
                  <a:prstClr val="black"/>
                </a:solidFill>
              </a:rPr>
              <a:t>#143</a:t>
            </a:r>
          </a:p>
        </p:txBody>
      </p:sp>
      <p:cxnSp>
        <p:nvCxnSpPr>
          <p:cNvPr id="41" name="直接连接符 40"/>
          <p:cNvCxnSpPr/>
          <p:nvPr/>
        </p:nvCxnSpPr>
        <p:spPr bwMode="auto">
          <a:xfrm>
            <a:off x="7249508" y="4495040"/>
            <a:ext cx="22727" cy="1611065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3" name="直接连接符 42"/>
          <p:cNvCxnSpPr/>
          <p:nvPr/>
        </p:nvCxnSpPr>
        <p:spPr bwMode="auto">
          <a:xfrm flipH="1">
            <a:off x="5090693" y="4473227"/>
            <a:ext cx="7389" cy="1664719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4" name="直接连接符 43"/>
          <p:cNvCxnSpPr/>
          <p:nvPr/>
        </p:nvCxnSpPr>
        <p:spPr bwMode="auto">
          <a:xfrm flipH="1">
            <a:off x="6161122" y="4485288"/>
            <a:ext cx="14594" cy="1647459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pic>
        <p:nvPicPr>
          <p:cNvPr id="4" name="图片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433" y="689223"/>
            <a:ext cx="8866372" cy="3310485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194" name="Chevron 60"/>
          <p:cNvSpPr/>
          <p:nvPr/>
        </p:nvSpPr>
        <p:spPr bwMode="auto">
          <a:xfrm>
            <a:off x="2360927" y="4784700"/>
            <a:ext cx="2198083" cy="200329"/>
          </a:xfrm>
          <a:prstGeom prst="chevron">
            <a:avLst/>
          </a:prstGeom>
          <a:solidFill>
            <a:srgbClr val="00B0F0"/>
          </a:solidFill>
          <a:ln w="9525" cap="flat" cmpd="sng" algn="ctr">
            <a:solidFill>
              <a:schemeClr val="accent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lIns="0" rIns="0"/>
          <a:lstStyle/>
          <a:p>
            <a:pPr algn="ctr">
              <a:defRPr/>
            </a:pPr>
            <a:r>
              <a:rPr lang="fr-FR" sz="1100" b="1" dirty="0">
                <a:solidFill>
                  <a:prstClr val="black"/>
                </a:solidFill>
                <a:ea typeface="ＭＳ Ｐゴシック" charset="-128"/>
              </a:rPr>
              <a:t>R17 OAM stage 1</a:t>
            </a:r>
          </a:p>
        </p:txBody>
      </p:sp>
      <p:sp>
        <p:nvSpPr>
          <p:cNvPr id="196" name="Chevron 60"/>
          <p:cNvSpPr/>
          <p:nvPr/>
        </p:nvSpPr>
        <p:spPr bwMode="auto">
          <a:xfrm>
            <a:off x="2820061" y="5010929"/>
            <a:ext cx="2794709" cy="218180"/>
          </a:xfrm>
          <a:prstGeom prst="chevron">
            <a:avLst/>
          </a:prstGeom>
          <a:solidFill>
            <a:srgbClr val="00B0F0"/>
          </a:solidFill>
          <a:ln w="9525" cap="flat" cmpd="sng" algn="ctr">
            <a:solidFill>
              <a:schemeClr val="accent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lIns="0" rIns="0"/>
          <a:lstStyle/>
          <a:p>
            <a:pPr algn="ctr">
              <a:defRPr/>
            </a:pPr>
            <a:r>
              <a:rPr lang="fr-FR" sz="1100" b="1" dirty="0">
                <a:solidFill>
                  <a:prstClr val="black"/>
                </a:solidFill>
                <a:ea typeface="ＭＳ Ｐゴシック" charset="-128"/>
              </a:rPr>
              <a:t>R17 OAM stage 2</a:t>
            </a:r>
          </a:p>
        </p:txBody>
      </p:sp>
      <p:sp>
        <p:nvSpPr>
          <p:cNvPr id="197" name="Chevron 60"/>
          <p:cNvSpPr/>
          <p:nvPr/>
        </p:nvSpPr>
        <p:spPr bwMode="auto">
          <a:xfrm>
            <a:off x="2842199" y="5255009"/>
            <a:ext cx="3333518" cy="213988"/>
          </a:xfrm>
          <a:prstGeom prst="chevron">
            <a:avLst/>
          </a:prstGeom>
          <a:solidFill>
            <a:srgbClr val="00B0F0"/>
          </a:solidFill>
          <a:ln w="9525" cap="flat" cmpd="sng" algn="ctr">
            <a:solidFill>
              <a:schemeClr val="accent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lIns="0" rIns="0"/>
          <a:lstStyle/>
          <a:p>
            <a:pPr algn="ctr">
              <a:defRPr/>
            </a:pPr>
            <a:r>
              <a:rPr lang="fr-FR" sz="1100" b="1" dirty="0">
                <a:solidFill>
                  <a:prstClr val="black"/>
                </a:solidFill>
                <a:ea typeface="ＭＳ Ｐゴシック" charset="-128"/>
              </a:rPr>
              <a:t>R17 OAM stage 3</a:t>
            </a:r>
          </a:p>
        </p:txBody>
      </p:sp>
      <p:sp>
        <p:nvSpPr>
          <p:cNvPr id="198" name="Chevron 60"/>
          <p:cNvSpPr/>
          <p:nvPr/>
        </p:nvSpPr>
        <p:spPr bwMode="auto">
          <a:xfrm>
            <a:off x="4945967" y="5732950"/>
            <a:ext cx="2326267" cy="240213"/>
          </a:xfrm>
          <a:prstGeom prst="chevron">
            <a:avLst/>
          </a:prstGeom>
          <a:solidFill>
            <a:srgbClr val="00B0F0"/>
          </a:solidFill>
          <a:ln w="9525" cap="flat" cmpd="sng" algn="ctr">
            <a:solidFill>
              <a:schemeClr val="accent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lIns="0" rIns="0"/>
          <a:lstStyle/>
          <a:p>
            <a:pPr algn="ctr">
              <a:defRPr/>
            </a:pPr>
            <a:r>
              <a:rPr lang="fr-FR" sz="1100" b="1">
                <a:solidFill>
                  <a:prstClr val="black"/>
                </a:solidFill>
                <a:ea typeface="ＭＳ Ｐゴシック" charset="-128"/>
              </a:rPr>
              <a:t>R18 OAM stage </a:t>
            </a:r>
            <a:r>
              <a:rPr lang="fr-FR" sz="1100" b="1" dirty="0">
                <a:solidFill>
                  <a:prstClr val="black"/>
                </a:solidFill>
                <a:ea typeface="ＭＳ Ｐゴシック" charset="-128"/>
              </a:rPr>
              <a:t>1</a:t>
            </a:r>
          </a:p>
        </p:txBody>
      </p:sp>
      <p:sp>
        <p:nvSpPr>
          <p:cNvPr id="33" name="圆角矩形 32"/>
          <p:cNvSpPr/>
          <p:nvPr/>
        </p:nvSpPr>
        <p:spPr bwMode="auto">
          <a:xfrm>
            <a:off x="4186959" y="5705352"/>
            <a:ext cx="730342" cy="267811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r>
              <a:rPr lang="en-US" altLang="zh-CN" sz="900" dirty="0">
                <a:solidFill>
                  <a:prstClr val="black"/>
                </a:solidFill>
              </a:rPr>
              <a:t>Start</a:t>
            </a:r>
            <a:r>
              <a:rPr lang="en-US" sz="900" dirty="0">
                <a:solidFill>
                  <a:prstClr val="black"/>
                </a:solidFill>
              </a:rPr>
              <a:t> new </a:t>
            </a:r>
          </a:p>
          <a:p>
            <a:pPr algn="ctr"/>
            <a:r>
              <a:rPr lang="en-US" sz="900" dirty="0">
                <a:solidFill>
                  <a:prstClr val="black"/>
                </a:solidFill>
              </a:rPr>
              <a:t>R18 WI/SI</a:t>
            </a:r>
          </a:p>
        </p:txBody>
      </p:sp>
      <p:sp>
        <p:nvSpPr>
          <p:cNvPr id="32" name="Arrow: Notched Right 31">
            <a:extLst>
              <a:ext uri="{FF2B5EF4-FFF2-40B4-BE49-F238E27FC236}">
                <a16:creationId xmlns="" xmlns:a16="http://schemas.microsoft.com/office/drawing/2014/main" id="{32BF060A-2FA9-4C53-8B45-BAC5FE4C9C7B}"/>
              </a:ext>
            </a:extLst>
          </p:cNvPr>
          <p:cNvSpPr/>
          <p:nvPr/>
        </p:nvSpPr>
        <p:spPr>
          <a:xfrm>
            <a:off x="2206459" y="5502177"/>
            <a:ext cx="3945276" cy="185305"/>
          </a:xfrm>
          <a:prstGeom prst="notchedRightArrow">
            <a:avLst>
              <a:gd name="adj1" fmla="val 92331"/>
              <a:gd name="adj2" fmla="val 50000"/>
            </a:avLst>
          </a:prstGeom>
          <a:solidFill>
            <a:srgbClr val="FF3300"/>
          </a:solidFill>
          <a:ln w="3175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72000" tIns="72000" rIns="72000" bIns="72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400" b="1" dirty="0">
                <a:solidFill>
                  <a:prstClr val="white"/>
                </a:solidFill>
                <a:ea typeface="ＭＳ Ｐゴシック" charset="-128"/>
                <a:cs typeface="Arial" pitchFamily="34" charset="0"/>
              </a:rPr>
              <a:t>Rel-17 SA5 Charging</a:t>
            </a:r>
            <a:endParaRPr lang="fr-FR" sz="900" b="1" dirty="0">
              <a:solidFill>
                <a:prstClr val="white"/>
              </a:solidFill>
              <a:ea typeface="ＭＳ Ｐゴシック" charset="-128"/>
              <a:cs typeface="Arial" pitchFamily="34" charset="0"/>
            </a:endParaRPr>
          </a:p>
        </p:txBody>
      </p:sp>
      <p:sp>
        <p:nvSpPr>
          <p:cNvPr id="38" name="Arrow: Notched Right 37">
            <a:extLst>
              <a:ext uri="{FF2B5EF4-FFF2-40B4-BE49-F238E27FC236}">
                <a16:creationId xmlns="" xmlns:a16="http://schemas.microsoft.com/office/drawing/2014/main" id="{DFAE8CA6-BEAF-41A5-8939-DE5ED4F59FAE}"/>
              </a:ext>
            </a:extLst>
          </p:cNvPr>
          <p:cNvSpPr/>
          <p:nvPr/>
        </p:nvSpPr>
        <p:spPr>
          <a:xfrm>
            <a:off x="5994808" y="6004398"/>
            <a:ext cx="2934997" cy="230249"/>
          </a:xfrm>
          <a:prstGeom prst="notchedRightArrow">
            <a:avLst>
              <a:gd name="adj1" fmla="val 92331"/>
              <a:gd name="adj2" fmla="val 50000"/>
            </a:avLst>
          </a:prstGeom>
          <a:solidFill>
            <a:srgbClr val="FF0000">
              <a:alpha val="41000"/>
            </a:srgbClr>
          </a:solidFill>
          <a:ln w="22225"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72000" tIns="72000" rIns="72000" bIns="72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r-FR" sz="900" b="1" dirty="0">
              <a:solidFill>
                <a:prstClr val="white"/>
              </a:solidFill>
              <a:ea typeface="ＭＳ Ｐゴシック" charset="-128"/>
              <a:cs typeface="Arial" pitchFamily="34" charset="0"/>
            </a:endParaRPr>
          </a:p>
        </p:txBody>
      </p:sp>
      <p:sp>
        <p:nvSpPr>
          <p:cNvPr id="42" name="Arrow: Notched Right 41">
            <a:extLst>
              <a:ext uri="{FF2B5EF4-FFF2-40B4-BE49-F238E27FC236}">
                <a16:creationId xmlns="" xmlns:a16="http://schemas.microsoft.com/office/drawing/2014/main" id="{4979267D-0134-495E-8790-8EE3D5E08304}"/>
              </a:ext>
            </a:extLst>
          </p:cNvPr>
          <p:cNvSpPr/>
          <p:nvPr/>
        </p:nvSpPr>
        <p:spPr>
          <a:xfrm>
            <a:off x="5994809" y="6004398"/>
            <a:ext cx="2554852" cy="230249"/>
          </a:xfrm>
          <a:prstGeom prst="notchedRightArrow">
            <a:avLst>
              <a:gd name="adj1" fmla="val 92331"/>
              <a:gd name="adj2" fmla="val 50000"/>
            </a:avLst>
          </a:prstGeom>
          <a:solidFill>
            <a:srgbClr val="FF0000"/>
          </a:solidFill>
          <a:ln w="3175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72000" tIns="72000" rIns="72000" bIns="72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400" b="1" dirty="0">
                <a:solidFill>
                  <a:prstClr val="white"/>
                </a:solidFill>
                <a:ea typeface="ＭＳ Ｐゴシック" charset="-128"/>
                <a:cs typeface="Arial" pitchFamily="34" charset="0"/>
              </a:rPr>
              <a:t>Rel-18 SA5 Charging</a:t>
            </a:r>
            <a:endParaRPr lang="fr-FR" sz="900" b="1" dirty="0">
              <a:solidFill>
                <a:prstClr val="white"/>
              </a:solidFill>
              <a:ea typeface="ＭＳ Ｐゴシック" charset="-128"/>
              <a:cs typeface="Arial" pitchFamily="34" charset="0"/>
            </a:endParaRPr>
          </a:p>
        </p:txBody>
      </p:sp>
      <p:sp>
        <p:nvSpPr>
          <p:cNvPr id="35" name="矩形 34"/>
          <p:cNvSpPr/>
          <p:nvPr/>
        </p:nvSpPr>
        <p:spPr>
          <a:xfrm>
            <a:off x="8973843" y="874372"/>
            <a:ext cx="3111619" cy="5595378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>
            <a:spAutoFit/>
          </a:bodyPr>
          <a:lstStyle/>
          <a:p>
            <a:endParaRPr lang="en-US" altLang="zh-CN" sz="1200" b="1" dirty="0">
              <a:solidFill>
                <a:prstClr val="black"/>
              </a:solidFill>
            </a:endParaRPr>
          </a:p>
          <a:p>
            <a:r>
              <a:rPr lang="en-US" altLang="zh-CN" sz="1200" b="1" dirty="0">
                <a:solidFill>
                  <a:prstClr val="black"/>
                </a:solidFill>
              </a:rPr>
              <a:t>SA5 Release 17 Freezes and other milestones :</a:t>
            </a:r>
          </a:p>
          <a:p>
            <a:pPr marL="609585" indent="-609585">
              <a:spcBef>
                <a:spcPct val="20000"/>
              </a:spcBef>
              <a:buFontTx/>
              <a:buBlip>
                <a:blip r:embed="rId3"/>
              </a:buBlip>
              <a:defRPr/>
            </a:pPr>
            <a:r>
              <a:rPr lang="en-US" altLang="zh-CN" sz="1200" dirty="0">
                <a:solidFill>
                  <a:prstClr val="black"/>
                </a:solidFill>
                <a:latin typeface="Calibri"/>
              </a:rPr>
              <a:t>Closure of WI/SI proposal </a:t>
            </a:r>
            <a:r>
              <a:rPr lang="en-US" altLang="zh-CN" sz="1200" b="1" dirty="0">
                <a:solidFill>
                  <a:prstClr val="black"/>
                </a:solidFill>
                <a:latin typeface="Calibri"/>
              </a:rPr>
              <a:t>for OAM</a:t>
            </a:r>
            <a:r>
              <a:rPr lang="en-US" altLang="zh-CN" sz="1200" dirty="0">
                <a:solidFill>
                  <a:prstClr val="black"/>
                </a:solidFill>
                <a:latin typeface="Calibri"/>
              </a:rPr>
              <a:t>:  No new Rel-17 WID/SID proposals to be submitted after SA5 #136e, except for new WIDs which have a corresponding (existing) Rel-17 study item.</a:t>
            </a:r>
          </a:p>
          <a:p>
            <a:pPr marL="609585" indent="-609585">
              <a:spcBef>
                <a:spcPct val="20000"/>
              </a:spcBef>
              <a:buFontTx/>
              <a:buBlip>
                <a:blip r:embed="rId3"/>
              </a:buBlip>
              <a:defRPr/>
            </a:pPr>
            <a:r>
              <a:rPr lang="en-US" altLang="zh-CN" sz="1200" dirty="0">
                <a:solidFill>
                  <a:prstClr val="black"/>
                </a:solidFill>
                <a:latin typeface="Calibri"/>
              </a:rPr>
              <a:t>Sep.2021 </a:t>
            </a:r>
            <a:r>
              <a:rPr lang="en-US" altLang="en-US" sz="1200" dirty="0">
                <a:solidFill>
                  <a:prstClr val="black"/>
                </a:solidFill>
                <a:latin typeface="Calibri"/>
              </a:rPr>
              <a:t>(SA5# 138e/TSG#93)</a:t>
            </a:r>
            <a:r>
              <a:rPr lang="en-US" altLang="zh-CN" sz="1200" dirty="0">
                <a:solidFill>
                  <a:prstClr val="black"/>
                </a:solidFill>
                <a:latin typeface="Calibri"/>
              </a:rPr>
              <a:t>: </a:t>
            </a:r>
            <a:r>
              <a:rPr lang="en-US" altLang="zh-CN" sz="1200" b="1" dirty="0">
                <a:solidFill>
                  <a:prstClr val="black"/>
                </a:solidFill>
                <a:latin typeface="Calibri"/>
              </a:rPr>
              <a:t>OAM</a:t>
            </a:r>
            <a:r>
              <a:rPr lang="en-US" altLang="zh-CN" sz="1200" dirty="0">
                <a:solidFill>
                  <a:prstClr val="black"/>
                </a:solidFill>
                <a:latin typeface="Calibri"/>
              </a:rPr>
              <a:t> Stage 1 freeze except requirements which supporting other groups</a:t>
            </a:r>
          </a:p>
          <a:p>
            <a:pPr marL="609585" indent="-609585">
              <a:spcBef>
                <a:spcPct val="20000"/>
              </a:spcBef>
              <a:buFontTx/>
              <a:buBlip>
                <a:blip r:embed="rId3"/>
              </a:buBlip>
              <a:defRPr/>
            </a:pPr>
            <a:r>
              <a:rPr lang="en-US" altLang="zh-CN" sz="1200" dirty="0">
                <a:solidFill>
                  <a:prstClr val="black"/>
                </a:solidFill>
                <a:latin typeface="Calibri"/>
              </a:rPr>
              <a:t>Dec.2021 </a:t>
            </a:r>
            <a:r>
              <a:rPr lang="en-US" altLang="en-US" sz="1200" dirty="0">
                <a:solidFill>
                  <a:prstClr val="black"/>
                </a:solidFill>
                <a:latin typeface="Calibri"/>
              </a:rPr>
              <a:t>(SA5# 140e/TSG#94)</a:t>
            </a:r>
            <a:r>
              <a:rPr lang="en-US" altLang="zh-CN" sz="1200" dirty="0">
                <a:solidFill>
                  <a:prstClr val="black"/>
                </a:solidFill>
                <a:latin typeface="Calibri"/>
              </a:rPr>
              <a:t>: Stage 2 freeze</a:t>
            </a:r>
          </a:p>
          <a:p>
            <a:pPr marL="609585" indent="-609585">
              <a:spcBef>
                <a:spcPct val="20000"/>
              </a:spcBef>
              <a:buFontTx/>
              <a:buBlip>
                <a:blip r:embed="rId3"/>
              </a:buBlip>
              <a:defRPr/>
            </a:pPr>
            <a:r>
              <a:rPr lang="en-US" altLang="zh-CN" sz="1200" dirty="0">
                <a:solidFill>
                  <a:prstClr val="black"/>
                </a:solidFill>
                <a:latin typeface="Calibri"/>
              </a:rPr>
              <a:t>Mar.2022 </a:t>
            </a:r>
            <a:r>
              <a:rPr lang="en-US" altLang="en-US" sz="1200" dirty="0">
                <a:solidFill>
                  <a:prstClr val="black"/>
                </a:solidFill>
                <a:latin typeface="Calibri"/>
              </a:rPr>
              <a:t>(SA5# 141/TSG#95)</a:t>
            </a:r>
            <a:r>
              <a:rPr lang="en-US" altLang="zh-CN" sz="1200" dirty="0">
                <a:solidFill>
                  <a:prstClr val="black"/>
                </a:solidFill>
                <a:latin typeface="Calibri"/>
              </a:rPr>
              <a:t>: Stage 3 freeze</a:t>
            </a:r>
          </a:p>
          <a:p>
            <a:pPr>
              <a:spcBef>
                <a:spcPct val="20000"/>
              </a:spcBef>
              <a:defRPr/>
            </a:pPr>
            <a:endParaRPr lang="en-US" altLang="zh-CN" sz="1200" b="1" dirty="0">
              <a:solidFill>
                <a:prstClr val="black"/>
              </a:solidFill>
            </a:endParaRPr>
          </a:p>
          <a:p>
            <a:r>
              <a:rPr lang="en-US" altLang="zh-CN" sz="1200" b="1" dirty="0">
                <a:solidFill>
                  <a:srgbClr val="0000FF"/>
                </a:solidFill>
              </a:rPr>
              <a:t>SA5 Release 18 planning</a:t>
            </a:r>
            <a:r>
              <a:rPr lang="zh-CN" altLang="en-US" sz="1200" b="1" dirty="0">
                <a:solidFill>
                  <a:srgbClr val="0000FF"/>
                </a:solidFill>
              </a:rPr>
              <a:t>：</a:t>
            </a:r>
            <a:r>
              <a:rPr lang="en-US" altLang="zh-CN" sz="1200" b="1" dirty="0">
                <a:solidFill>
                  <a:srgbClr val="0000FF"/>
                </a:solidFill>
              </a:rPr>
              <a:t> </a:t>
            </a:r>
          </a:p>
          <a:p>
            <a:pPr marL="609585" indent="-609585">
              <a:spcBef>
                <a:spcPct val="20000"/>
              </a:spcBef>
              <a:buFontTx/>
              <a:buBlip>
                <a:blip r:embed="rId3"/>
              </a:buBlip>
              <a:defRPr/>
            </a:pPr>
            <a:r>
              <a:rPr lang="en-US" altLang="zh-CN" sz="1200" dirty="0">
                <a:solidFill>
                  <a:srgbClr val="0000FF"/>
                </a:solidFill>
                <a:latin typeface="Calibri"/>
              </a:rPr>
              <a:t>Aug.2021 (SA5# 138e): first meeting to discuss new Rel-18 WID/SID proposals and ideas </a:t>
            </a:r>
            <a:r>
              <a:rPr lang="en-US" altLang="zh-CN" sz="1200" b="1" dirty="0">
                <a:solidFill>
                  <a:srgbClr val="0000FF"/>
                </a:solidFill>
                <a:latin typeface="Calibri"/>
              </a:rPr>
              <a:t>for OAM</a:t>
            </a:r>
            <a:r>
              <a:rPr lang="en-US" altLang="zh-CN" sz="1200" dirty="0" smtClean="0">
                <a:solidFill>
                  <a:srgbClr val="0000FF"/>
                </a:solidFill>
                <a:latin typeface="Calibri"/>
              </a:rPr>
              <a:t>.</a:t>
            </a:r>
          </a:p>
          <a:p>
            <a:pPr marL="609585" indent="-609585">
              <a:spcBef>
                <a:spcPct val="20000"/>
              </a:spcBef>
              <a:buBlip>
                <a:blip r:embed="rId3"/>
              </a:buBlip>
              <a:defRPr/>
            </a:pPr>
            <a:r>
              <a:rPr lang="en-US" altLang="zh-CN" sz="1200" dirty="0">
                <a:solidFill>
                  <a:srgbClr val="0000FF"/>
                </a:solidFill>
                <a:latin typeface="Calibri"/>
              </a:rPr>
              <a:t>Jan. 2022 (SA5#141): first meeting to start new Rel-18 WID/SID for </a:t>
            </a:r>
            <a:r>
              <a:rPr lang="en-US" altLang="zh-CN" sz="1200" b="1" dirty="0">
                <a:solidFill>
                  <a:srgbClr val="0000FF"/>
                </a:solidFill>
                <a:latin typeface="Calibri"/>
              </a:rPr>
              <a:t>CH</a:t>
            </a:r>
            <a:r>
              <a:rPr lang="en-US" altLang="zh-CN" sz="1200" dirty="0">
                <a:solidFill>
                  <a:srgbClr val="0000FF"/>
                </a:solidFill>
                <a:latin typeface="Calibri"/>
              </a:rPr>
              <a:t>.</a:t>
            </a:r>
          </a:p>
          <a:p>
            <a:pPr marL="609585" indent="-609585">
              <a:spcBef>
                <a:spcPct val="20000"/>
              </a:spcBef>
              <a:buFontTx/>
              <a:buBlip>
                <a:blip r:embed="rId3"/>
              </a:buBlip>
              <a:defRPr/>
            </a:pPr>
            <a:r>
              <a:rPr lang="en-US" altLang="zh-CN" sz="1200" dirty="0">
                <a:solidFill>
                  <a:srgbClr val="0000FF"/>
                </a:solidFill>
                <a:latin typeface="Calibri"/>
              </a:rPr>
              <a:t>Jun.2022 </a:t>
            </a:r>
            <a:r>
              <a:rPr lang="en-US" altLang="en-US" sz="1200" dirty="0">
                <a:solidFill>
                  <a:srgbClr val="0000FF"/>
                </a:solidFill>
                <a:latin typeface="Calibri"/>
              </a:rPr>
              <a:t>(SA5# 143/TSG#96)</a:t>
            </a:r>
            <a:r>
              <a:rPr lang="en-US" altLang="zh-CN" sz="1200" dirty="0">
                <a:solidFill>
                  <a:srgbClr val="0000FF"/>
                </a:solidFill>
                <a:latin typeface="Calibri"/>
              </a:rPr>
              <a:t>: </a:t>
            </a:r>
            <a:r>
              <a:rPr lang="en-US" altLang="zh-CN" sz="1200" b="1" dirty="0">
                <a:solidFill>
                  <a:srgbClr val="0000FF"/>
                </a:solidFill>
                <a:latin typeface="Calibri"/>
              </a:rPr>
              <a:t>OAM</a:t>
            </a:r>
            <a:r>
              <a:rPr lang="en-US" altLang="zh-CN" sz="1200" dirty="0">
                <a:solidFill>
                  <a:srgbClr val="0000FF"/>
                </a:solidFill>
                <a:latin typeface="Calibri"/>
              </a:rPr>
              <a:t> Rel-18 Stage 1 freeze (may adjust according to SA overall time plan)</a:t>
            </a:r>
          </a:p>
          <a:p>
            <a:pPr marL="609585" indent="-609585">
              <a:spcBef>
                <a:spcPct val="20000"/>
              </a:spcBef>
              <a:buFontTx/>
              <a:buBlip>
                <a:blip r:embed="rId3"/>
              </a:buBlip>
              <a:defRPr/>
            </a:pPr>
            <a:r>
              <a:rPr lang="en-US" altLang="zh-CN" sz="1200" dirty="0">
                <a:solidFill>
                  <a:srgbClr val="0000FF"/>
                </a:solidFill>
                <a:latin typeface="Calibri"/>
              </a:rPr>
              <a:t>Rel-18 stage 2/stage 3: </a:t>
            </a:r>
            <a:r>
              <a:rPr lang="en-US" altLang="zh-CN" sz="1200" b="1" dirty="0">
                <a:solidFill>
                  <a:srgbClr val="0000FF"/>
                </a:solidFill>
                <a:latin typeface="Calibri"/>
              </a:rPr>
              <a:t>OAM/CH</a:t>
            </a:r>
            <a:r>
              <a:rPr lang="en-US" altLang="zh-CN" sz="1200" dirty="0">
                <a:solidFill>
                  <a:srgbClr val="0000FF"/>
                </a:solidFill>
                <a:latin typeface="Calibri"/>
              </a:rPr>
              <a:t>, will follow SA overall time plan</a:t>
            </a:r>
            <a:r>
              <a:rPr lang="en-US" altLang="zh-CN" sz="1200" dirty="0" smtClean="0">
                <a:solidFill>
                  <a:srgbClr val="0000FF"/>
                </a:solidFill>
                <a:latin typeface="Calibri"/>
              </a:rPr>
              <a:t>.</a:t>
            </a:r>
            <a:endParaRPr lang="en-US" altLang="zh-CN" sz="12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37" name="文本框 14">
            <a:extLst>
              <a:ext uri="{FF2B5EF4-FFF2-40B4-BE49-F238E27FC236}">
                <a16:creationId xmlns="" xmlns:a16="http://schemas.microsoft.com/office/drawing/2014/main" id="{1F4983BD-F493-4A62-BC5D-92B4C6F79E1A}"/>
              </a:ext>
            </a:extLst>
          </p:cNvPr>
          <p:cNvSpPr txBox="1"/>
          <p:nvPr/>
        </p:nvSpPr>
        <p:spPr>
          <a:xfrm>
            <a:off x="3409490" y="4050329"/>
            <a:ext cx="423477" cy="215444"/>
          </a:xfrm>
          <a:prstGeom prst="rect">
            <a:avLst/>
          </a:prstGeom>
          <a:solidFill>
            <a:srgbClr val="FFFFCC"/>
          </a:solidFill>
          <a:ln w="15875">
            <a:solidFill>
              <a:srgbClr val="FF0000"/>
            </a:solidFill>
          </a:ln>
        </p:spPr>
        <p:txBody>
          <a:bodyPr wrap="square" rtlCol="0">
            <a:spAutoFit/>
          </a:bodyPr>
          <a:lstStyle>
            <a:defPPr>
              <a:defRPr lang="en-GB"/>
            </a:defPPr>
            <a:lvl1pPr>
              <a:defRPr sz="1200"/>
            </a:lvl1pPr>
          </a:lstStyle>
          <a:p>
            <a:pPr algn="ctr"/>
            <a:r>
              <a:rPr lang="en-US" sz="800" b="1" dirty="0">
                <a:solidFill>
                  <a:srgbClr val="FF3300"/>
                </a:solidFill>
              </a:rPr>
              <a:t>#</a:t>
            </a:r>
            <a:r>
              <a:rPr lang="en-US" sz="800" b="1" dirty="0" smtClean="0">
                <a:solidFill>
                  <a:srgbClr val="FF3300"/>
                </a:solidFill>
              </a:rPr>
              <a:t>91e</a:t>
            </a:r>
            <a:endParaRPr lang="en-US" sz="800" b="1" dirty="0">
              <a:solidFill>
                <a:srgbClr val="FF3300"/>
              </a:solidFill>
            </a:endParaRPr>
          </a:p>
        </p:txBody>
      </p:sp>
      <p:sp>
        <p:nvSpPr>
          <p:cNvPr id="45" name="文本框 14">
            <a:extLst>
              <a:ext uri="{FF2B5EF4-FFF2-40B4-BE49-F238E27FC236}">
                <a16:creationId xmlns="" xmlns:a16="http://schemas.microsoft.com/office/drawing/2014/main" id="{C8E2A83D-5AA7-41EF-8863-A6673A35CCE6}"/>
              </a:ext>
            </a:extLst>
          </p:cNvPr>
          <p:cNvSpPr txBox="1"/>
          <p:nvPr/>
        </p:nvSpPr>
        <p:spPr>
          <a:xfrm>
            <a:off x="4735377" y="4039964"/>
            <a:ext cx="426692" cy="215444"/>
          </a:xfrm>
          <a:prstGeom prst="rect">
            <a:avLst/>
          </a:prstGeom>
          <a:solidFill>
            <a:srgbClr val="FFFFCC"/>
          </a:solidFill>
          <a:ln w="15875">
            <a:solidFill>
              <a:srgbClr val="FF0000"/>
            </a:solidFill>
          </a:ln>
        </p:spPr>
        <p:txBody>
          <a:bodyPr wrap="square" rtlCol="0">
            <a:spAutoFit/>
          </a:bodyPr>
          <a:lstStyle>
            <a:defPPr>
              <a:defRPr lang="en-GB"/>
            </a:defPPr>
            <a:lvl1pPr>
              <a:defRPr sz="1200"/>
            </a:lvl1pPr>
          </a:lstStyle>
          <a:p>
            <a:pPr algn="ctr"/>
            <a:r>
              <a:rPr lang="en-US" sz="800" b="1" dirty="0">
                <a:solidFill>
                  <a:srgbClr val="FF3300"/>
                </a:solidFill>
              </a:rPr>
              <a:t>#</a:t>
            </a:r>
            <a:r>
              <a:rPr lang="en-US" sz="800" b="1" dirty="0" smtClean="0">
                <a:solidFill>
                  <a:srgbClr val="FF3300"/>
                </a:solidFill>
              </a:rPr>
              <a:t>93e</a:t>
            </a:r>
            <a:endParaRPr lang="en-US" sz="800" b="1" dirty="0">
              <a:solidFill>
                <a:srgbClr val="FF3300"/>
              </a:solidFill>
            </a:endParaRPr>
          </a:p>
        </p:txBody>
      </p:sp>
      <p:sp>
        <p:nvSpPr>
          <p:cNvPr id="46" name="文本框 14">
            <a:extLst>
              <a:ext uri="{FF2B5EF4-FFF2-40B4-BE49-F238E27FC236}">
                <a16:creationId xmlns="" xmlns:a16="http://schemas.microsoft.com/office/drawing/2014/main" id="{8DE5E893-FB43-4541-805D-C1C59F229CD1}"/>
              </a:ext>
            </a:extLst>
          </p:cNvPr>
          <p:cNvSpPr txBox="1"/>
          <p:nvPr/>
        </p:nvSpPr>
        <p:spPr>
          <a:xfrm>
            <a:off x="5840041" y="4053332"/>
            <a:ext cx="368067" cy="215444"/>
          </a:xfrm>
          <a:prstGeom prst="rect">
            <a:avLst/>
          </a:prstGeom>
          <a:solidFill>
            <a:srgbClr val="FFFFCC"/>
          </a:solidFill>
          <a:ln w="15875">
            <a:solidFill>
              <a:srgbClr val="FF0000"/>
            </a:solidFill>
          </a:ln>
        </p:spPr>
        <p:txBody>
          <a:bodyPr wrap="square" rtlCol="0">
            <a:spAutoFit/>
          </a:bodyPr>
          <a:lstStyle>
            <a:defPPr>
              <a:defRPr lang="en-GB"/>
            </a:defPPr>
            <a:lvl1pPr>
              <a:defRPr sz="1200"/>
            </a:lvl1pPr>
          </a:lstStyle>
          <a:p>
            <a:pPr algn="ctr"/>
            <a:r>
              <a:rPr lang="en-US" sz="800" b="1" dirty="0">
                <a:solidFill>
                  <a:srgbClr val="FF3300"/>
                </a:solidFill>
              </a:rPr>
              <a:t>#94</a:t>
            </a:r>
          </a:p>
        </p:txBody>
      </p:sp>
      <p:sp>
        <p:nvSpPr>
          <p:cNvPr id="47" name="文本框 14">
            <a:extLst>
              <a:ext uri="{FF2B5EF4-FFF2-40B4-BE49-F238E27FC236}">
                <a16:creationId xmlns="" xmlns:a16="http://schemas.microsoft.com/office/drawing/2014/main" id="{5298C67A-D809-44D9-B430-4783ECF4FCD9}"/>
              </a:ext>
            </a:extLst>
          </p:cNvPr>
          <p:cNvSpPr txBox="1"/>
          <p:nvPr/>
        </p:nvSpPr>
        <p:spPr>
          <a:xfrm>
            <a:off x="4110894" y="4056078"/>
            <a:ext cx="420209" cy="215444"/>
          </a:xfrm>
          <a:prstGeom prst="rect">
            <a:avLst/>
          </a:prstGeom>
          <a:solidFill>
            <a:srgbClr val="FFFFCC"/>
          </a:solidFill>
          <a:ln w="15875">
            <a:solidFill>
              <a:srgbClr val="FF0000"/>
            </a:solidFill>
          </a:ln>
        </p:spPr>
        <p:txBody>
          <a:bodyPr wrap="square" rtlCol="0">
            <a:spAutoFit/>
          </a:bodyPr>
          <a:lstStyle>
            <a:defPPr>
              <a:defRPr lang="en-GB"/>
            </a:defPPr>
            <a:lvl1pPr>
              <a:defRPr sz="1200"/>
            </a:lvl1pPr>
          </a:lstStyle>
          <a:p>
            <a:pPr algn="ctr"/>
            <a:r>
              <a:rPr lang="en-US" sz="800" b="1" dirty="0">
                <a:solidFill>
                  <a:srgbClr val="FF3300"/>
                </a:solidFill>
              </a:rPr>
              <a:t>#</a:t>
            </a:r>
            <a:r>
              <a:rPr lang="en-US" sz="800" b="1" dirty="0" smtClean="0">
                <a:solidFill>
                  <a:srgbClr val="FF3300"/>
                </a:solidFill>
              </a:rPr>
              <a:t>92e</a:t>
            </a:r>
            <a:endParaRPr lang="en-US" sz="800" b="1" dirty="0">
              <a:solidFill>
                <a:srgbClr val="FF3300"/>
              </a:solidFill>
            </a:endParaRPr>
          </a:p>
        </p:txBody>
      </p:sp>
      <p:sp>
        <p:nvSpPr>
          <p:cNvPr id="48" name="文本框 14">
            <a:extLst>
              <a:ext uri="{FF2B5EF4-FFF2-40B4-BE49-F238E27FC236}">
                <a16:creationId xmlns="" xmlns:a16="http://schemas.microsoft.com/office/drawing/2014/main" id="{4F9D9AD5-88CC-4D63-973D-864F71015BAE}"/>
              </a:ext>
            </a:extLst>
          </p:cNvPr>
          <p:cNvSpPr txBox="1"/>
          <p:nvPr/>
        </p:nvSpPr>
        <p:spPr>
          <a:xfrm>
            <a:off x="6429331" y="4056078"/>
            <a:ext cx="368067" cy="215444"/>
          </a:xfrm>
          <a:prstGeom prst="rect">
            <a:avLst/>
          </a:prstGeom>
          <a:solidFill>
            <a:srgbClr val="FFFFCC"/>
          </a:solidFill>
          <a:ln w="15875">
            <a:solidFill>
              <a:srgbClr val="FF0000"/>
            </a:solidFill>
          </a:ln>
        </p:spPr>
        <p:txBody>
          <a:bodyPr wrap="square" rtlCol="0">
            <a:spAutoFit/>
          </a:bodyPr>
          <a:lstStyle>
            <a:defPPr>
              <a:defRPr lang="en-GB"/>
            </a:defPPr>
            <a:lvl1pPr>
              <a:defRPr sz="1200"/>
            </a:lvl1pPr>
          </a:lstStyle>
          <a:p>
            <a:pPr algn="ctr"/>
            <a:r>
              <a:rPr lang="en-US" sz="800" b="1" dirty="0">
                <a:solidFill>
                  <a:srgbClr val="FF3300"/>
                </a:solidFill>
              </a:rPr>
              <a:t>#95</a:t>
            </a:r>
          </a:p>
        </p:txBody>
      </p:sp>
      <p:sp>
        <p:nvSpPr>
          <p:cNvPr id="49" name="文本框 14">
            <a:extLst>
              <a:ext uri="{FF2B5EF4-FFF2-40B4-BE49-F238E27FC236}">
                <a16:creationId xmlns="" xmlns:a16="http://schemas.microsoft.com/office/drawing/2014/main" id="{213AFFDC-22B0-4AC3-AF8E-31F9E4176BDA}"/>
              </a:ext>
            </a:extLst>
          </p:cNvPr>
          <p:cNvSpPr txBox="1"/>
          <p:nvPr/>
        </p:nvSpPr>
        <p:spPr>
          <a:xfrm>
            <a:off x="7495534" y="4042559"/>
            <a:ext cx="368067" cy="215444"/>
          </a:xfrm>
          <a:prstGeom prst="rect">
            <a:avLst/>
          </a:prstGeom>
          <a:solidFill>
            <a:srgbClr val="FFFFCC"/>
          </a:solidFill>
          <a:ln w="15875">
            <a:solidFill>
              <a:srgbClr val="FF0000"/>
            </a:solidFill>
          </a:ln>
        </p:spPr>
        <p:txBody>
          <a:bodyPr wrap="square" rtlCol="0">
            <a:spAutoFit/>
          </a:bodyPr>
          <a:lstStyle>
            <a:defPPr>
              <a:defRPr lang="en-GB"/>
            </a:defPPr>
            <a:lvl1pPr>
              <a:defRPr sz="1200"/>
            </a:lvl1pPr>
          </a:lstStyle>
          <a:p>
            <a:pPr algn="ctr"/>
            <a:r>
              <a:rPr lang="en-US" sz="800" b="1" dirty="0">
                <a:solidFill>
                  <a:srgbClr val="FF3300"/>
                </a:solidFill>
              </a:rPr>
              <a:t>#96</a:t>
            </a:r>
          </a:p>
        </p:txBody>
      </p:sp>
    </p:spTree>
    <p:extLst>
      <p:ext uri="{BB962C8B-B14F-4D97-AF65-F5344CB8AC3E}">
        <p14:creationId xmlns:p14="http://schemas.microsoft.com/office/powerpoint/2010/main" val="15418060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1"/>
          <p:cNvSpPr>
            <a:spLocks noGrp="1"/>
          </p:cNvSpPr>
          <p:nvPr>
            <p:ph type="title"/>
          </p:nvPr>
        </p:nvSpPr>
        <p:spPr>
          <a:xfrm>
            <a:off x="169605" y="228600"/>
            <a:ext cx="9585583" cy="1143000"/>
          </a:xfrm>
        </p:spPr>
        <p:txBody>
          <a:bodyPr/>
          <a:lstStyle/>
          <a:p>
            <a:r>
              <a:rPr lang="en-US" altLang="zh-CN" sz="4000" dirty="0"/>
              <a:t>Detailed view of SA5 relation with other groups</a:t>
            </a:r>
            <a:endParaRPr lang="en-US" sz="4000" dirty="0"/>
          </a:p>
        </p:txBody>
      </p:sp>
      <p:sp>
        <p:nvSpPr>
          <p:cNvPr id="3" name="Rounded Rectangle 43"/>
          <p:cNvSpPr/>
          <p:nvPr/>
        </p:nvSpPr>
        <p:spPr>
          <a:xfrm>
            <a:off x="1369124" y="1690760"/>
            <a:ext cx="1219479" cy="710413"/>
          </a:xfrm>
          <a:prstGeom prst="roundRect">
            <a:avLst/>
          </a:prstGeom>
          <a:solidFill>
            <a:srgbClr val="00B0F0"/>
          </a:solidFill>
          <a:ln w="95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US" dirty="0"/>
              <a:t>SA1</a:t>
            </a:r>
          </a:p>
          <a:p>
            <a:pPr algn="ctr"/>
            <a:r>
              <a:rPr lang="en-US" dirty="0"/>
              <a:t>Requirements</a:t>
            </a:r>
          </a:p>
        </p:txBody>
      </p:sp>
      <p:sp>
        <p:nvSpPr>
          <p:cNvPr id="5" name="Rounded Rectangle 46"/>
          <p:cNvSpPr/>
          <p:nvPr/>
        </p:nvSpPr>
        <p:spPr>
          <a:xfrm>
            <a:off x="1426676" y="3923317"/>
            <a:ext cx="1087775" cy="433430"/>
          </a:xfrm>
          <a:prstGeom prst="roundRect">
            <a:avLst/>
          </a:prstGeom>
          <a:solidFill>
            <a:srgbClr val="00B0F0"/>
          </a:solidFill>
          <a:ln w="95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/>
              <a:t>SA2</a:t>
            </a:r>
          </a:p>
          <a:p>
            <a:pPr algn="ctr">
              <a:defRPr/>
            </a:pPr>
            <a:r>
              <a:rPr lang="en-US" dirty="0"/>
              <a:t>Architecture</a:t>
            </a:r>
          </a:p>
        </p:txBody>
      </p:sp>
      <p:sp>
        <p:nvSpPr>
          <p:cNvPr id="6" name="Rounded Rectangle 47"/>
          <p:cNvSpPr/>
          <p:nvPr/>
        </p:nvSpPr>
        <p:spPr>
          <a:xfrm>
            <a:off x="2664653" y="3926531"/>
            <a:ext cx="1087775" cy="433430"/>
          </a:xfrm>
          <a:prstGeom prst="roundRect">
            <a:avLst/>
          </a:prstGeom>
          <a:solidFill>
            <a:srgbClr val="00B0F0"/>
          </a:solidFill>
          <a:ln w="95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US" dirty="0"/>
              <a:t>SA3</a:t>
            </a:r>
          </a:p>
          <a:p>
            <a:pPr algn="ctr"/>
            <a:r>
              <a:rPr lang="en-US" dirty="0"/>
              <a:t>Security</a:t>
            </a:r>
          </a:p>
        </p:txBody>
      </p:sp>
      <p:sp>
        <p:nvSpPr>
          <p:cNvPr id="7" name="Rounded Rectangle 48"/>
          <p:cNvSpPr/>
          <p:nvPr/>
        </p:nvSpPr>
        <p:spPr>
          <a:xfrm>
            <a:off x="3902630" y="3937236"/>
            <a:ext cx="1087775" cy="433430"/>
          </a:xfrm>
          <a:prstGeom prst="roundRect">
            <a:avLst/>
          </a:prstGeom>
          <a:solidFill>
            <a:srgbClr val="00B0F0"/>
          </a:solidFill>
          <a:ln w="95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US" dirty="0"/>
              <a:t>SA4</a:t>
            </a:r>
          </a:p>
          <a:p>
            <a:pPr algn="ctr"/>
            <a:r>
              <a:rPr lang="en-US" dirty="0"/>
              <a:t>Media</a:t>
            </a:r>
          </a:p>
        </p:txBody>
      </p:sp>
      <p:sp>
        <p:nvSpPr>
          <p:cNvPr id="8" name="Rounded Rectangle 49"/>
          <p:cNvSpPr/>
          <p:nvPr/>
        </p:nvSpPr>
        <p:spPr>
          <a:xfrm>
            <a:off x="5246071" y="5088117"/>
            <a:ext cx="1087775" cy="433430"/>
          </a:xfrm>
          <a:prstGeom prst="round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/>
              <a:t>SA5 OAM</a:t>
            </a:r>
          </a:p>
          <a:p>
            <a:pPr algn="ctr">
              <a:defRPr/>
            </a:pPr>
            <a:r>
              <a:rPr lang="en-US" altLang="zh-CN" dirty="0"/>
              <a:t>Stage 3</a:t>
            </a:r>
            <a:endParaRPr lang="en-US" dirty="0"/>
          </a:p>
        </p:txBody>
      </p:sp>
      <p:sp>
        <p:nvSpPr>
          <p:cNvPr id="9" name="Rounded Rectangle 50"/>
          <p:cNvSpPr/>
          <p:nvPr/>
        </p:nvSpPr>
        <p:spPr>
          <a:xfrm>
            <a:off x="7581507" y="3941651"/>
            <a:ext cx="878297" cy="433430"/>
          </a:xfrm>
          <a:prstGeom prst="roundRect">
            <a:avLst/>
          </a:prstGeom>
          <a:solidFill>
            <a:srgbClr val="00B0F0"/>
          </a:solidFill>
          <a:ln w="95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US" dirty="0"/>
              <a:t>SA6</a:t>
            </a:r>
          </a:p>
          <a:p>
            <a:pPr algn="ctr"/>
            <a:r>
              <a:rPr lang="en-US" dirty="0"/>
              <a:t>Apps/MC</a:t>
            </a:r>
          </a:p>
        </p:txBody>
      </p:sp>
      <p:cxnSp>
        <p:nvCxnSpPr>
          <p:cNvPr id="13" name="Curved Connector 56"/>
          <p:cNvCxnSpPr>
            <a:stCxn id="3" idx="3"/>
            <a:endCxn id="38" idx="0"/>
          </p:cNvCxnSpPr>
          <p:nvPr/>
        </p:nvCxnSpPr>
        <p:spPr>
          <a:xfrm>
            <a:off x="2588603" y="2045967"/>
            <a:ext cx="3201355" cy="181287"/>
          </a:xfrm>
          <a:prstGeom prst="curved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Rounded Rectangle 75"/>
          <p:cNvSpPr/>
          <p:nvPr/>
        </p:nvSpPr>
        <p:spPr>
          <a:xfrm>
            <a:off x="8674283" y="2931816"/>
            <a:ext cx="969486" cy="2589731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 w="95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US" dirty="0"/>
              <a:t>RAN</a:t>
            </a:r>
          </a:p>
          <a:p>
            <a:pPr algn="ctr"/>
            <a:r>
              <a:rPr lang="en-US" dirty="0"/>
              <a:t>Radio Access</a:t>
            </a:r>
          </a:p>
        </p:txBody>
      </p:sp>
      <p:sp>
        <p:nvSpPr>
          <p:cNvPr id="17" name="Rounded Rectangle 117"/>
          <p:cNvSpPr/>
          <p:nvPr/>
        </p:nvSpPr>
        <p:spPr>
          <a:xfrm>
            <a:off x="1458912" y="5177232"/>
            <a:ext cx="3495032" cy="344315"/>
          </a:xfrm>
          <a:prstGeom prst="roundRect">
            <a:avLst/>
          </a:prstGeom>
          <a:solidFill>
            <a:srgbClr val="92D050"/>
          </a:solidFill>
          <a:ln w="95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/>
              <a:t>CT – Protocols &amp;  Coding</a:t>
            </a:r>
          </a:p>
        </p:txBody>
      </p:sp>
      <p:cxnSp>
        <p:nvCxnSpPr>
          <p:cNvPr id="21" name="Curved Connector 132"/>
          <p:cNvCxnSpPr>
            <a:stCxn id="8" idx="1"/>
            <a:endCxn id="17" idx="0"/>
          </p:cNvCxnSpPr>
          <p:nvPr/>
        </p:nvCxnSpPr>
        <p:spPr>
          <a:xfrm rot="10800000">
            <a:off x="3206429" y="5177232"/>
            <a:ext cx="2039643" cy="127600"/>
          </a:xfrm>
          <a:prstGeom prst="curvedConnector4">
            <a:avLst>
              <a:gd name="adj1" fmla="val 7161"/>
              <a:gd name="adj2" fmla="val 279154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66"/>
          <p:cNvSpPr txBox="1">
            <a:spLocks noChangeArrowheads="1"/>
          </p:cNvSpPr>
          <p:nvPr/>
        </p:nvSpPr>
        <p:spPr bwMode="auto">
          <a:xfrm>
            <a:off x="452436" y="1975127"/>
            <a:ext cx="100647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Blip>
                <a:blip r:embed="rId2"/>
              </a:buBlip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Clr>
                <a:srgbClr val="C00000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 b="1">
                <a:latin typeface="Arial" panose="020B0604020202020204" pitchFamily="34" charset="0"/>
              </a:rPr>
              <a:t>Stage 1</a:t>
            </a:r>
          </a:p>
        </p:txBody>
      </p:sp>
      <p:sp>
        <p:nvSpPr>
          <p:cNvPr id="25" name="TextBox 137"/>
          <p:cNvSpPr txBox="1">
            <a:spLocks noChangeArrowheads="1"/>
          </p:cNvSpPr>
          <p:nvPr/>
        </p:nvSpPr>
        <p:spPr bwMode="auto">
          <a:xfrm>
            <a:off x="458786" y="3900764"/>
            <a:ext cx="100488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Blip>
                <a:blip r:embed="rId2"/>
              </a:buBlip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Clr>
                <a:srgbClr val="C00000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 b="1">
                <a:latin typeface="Arial" panose="020B0604020202020204" pitchFamily="34" charset="0"/>
              </a:rPr>
              <a:t>Stage 2</a:t>
            </a:r>
          </a:p>
        </p:txBody>
      </p:sp>
      <p:sp>
        <p:nvSpPr>
          <p:cNvPr id="26" name="TextBox 138"/>
          <p:cNvSpPr txBox="1">
            <a:spLocks noChangeArrowheads="1"/>
          </p:cNvSpPr>
          <p:nvPr/>
        </p:nvSpPr>
        <p:spPr bwMode="auto">
          <a:xfrm>
            <a:off x="495299" y="5054877"/>
            <a:ext cx="106997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Blip>
                <a:blip r:embed="rId2"/>
              </a:buBlip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Clr>
                <a:srgbClr val="C00000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 b="1">
                <a:latin typeface="Arial" panose="020B0604020202020204" pitchFamily="34" charset="0"/>
              </a:rPr>
              <a:t>Stage 3 </a:t>
            </a:r>
          </a:p>
        </p:txBody>
      </p:sp>
      <p:cxnSp>
        <p:nvCxnSpPr>
          <p:cNvPr id="27" name="Straight Arrow Connector 86"/>
          <p:cNvCxnSpPr/>
          <p:nvPr/>
        </p:nvCxnSpPr>
        <p:spPr>
          <a:xfrm flipH="1">
            <a:off x="239711" y="1789389"/>
            <a:ext cx="11113" cy="3798888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8" name="TextBox 87"/>
          <p:cNvSpPr txBox="1">
            <a:spLocks noChangeArrowheads="1"/>
          </p:cNvSpPr>
          <p:nvPr/>
        </p:nvSpPr>
        <p:spPr bwMode="auto">
          <a:xfrm rot="16200000">
            <a:off x="-111919" y="1836220"/>
            <a:ext cx="500062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Blip>
                <a:blip r:embed="rId2"/>
              </a:buBlip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Clr>
                <a:srgbClr val="C00000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200" b="1">
                <a:latin typeface="Arial" panose="020B0604020202020204" pitchFamily="34" charset="0"/>
              </a:rPr>
              <a:t>time</a:t>
            </a:r>
            <a:endParaRPr lang="en-US" altLang="en-US" sz="1800" b="1">
              <a:latin typeface="Arial" panose="020B0604020202020204" pitchFamily="34" charset="0"/>
            </a:endParaRPr>
          </a:p>
        </p:txBody>
      </p:sp>
      <p:cxnSp>
        <p:nvCxnSpPr>
          <p:cNvPr id="29" name="Curved Connector 56"/>
          <p:cNvCxnSpPr>
            <a:stCxn id="5" idx="0"/>
            <a:endCxn id="39" idx="0"/>
          </p:cNvCxnSpPr>
          <p:nvPr/>
        </p:nvCxnSpPr>
        <p:spPr>
          <a:xfrm rot="16200000" flipH="1">
            <a:off x="3875797" y="2018083"/>
            <a:ext cx="11039" cy="3821507"/>
          </a:xfrm>
          <a:prstGeom prst="curvedConnector3">
            <a:avLst>
              <a:gd name="adj1" fmla="val -2070840"/>
            </a:avLst>
          </a:prstGeom>
          <a:ln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Curved Connector 56"/>
          <p:cNvCxnSpPr>
            <a:stCxn id="15" idx="1"/>
            <a:endCxn id="39" idx="2"/>
          </p:cNvCxnSpPr>
          <p:nvPr/>
        </p:nvCxnSpPr>
        <p:spPr>
          <a:xfrm rot="10800000" flipV="1">
            <a:off x="5792071" y="4226681"/>
            <a:ext cx="2882212" cy="133661"/>
          </a:xfrm>
          <a:prstGeom prst="curvedConnector4">
            <a:avLst>
              <a:gd name="adj1" fmla="val 6301"/>
              <a:gd name="adj2" fmla="val 440042"/>
            </a:avLst>
          </a:prstGeom>
          <a:ln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Rounded Rectangle 49"/>
          <p:cNvSpPr/>
          <p:nvPr/>
        </p:nvSpPr>
        <p:spPr>
          <a:xfrm>
            <a:off x="5246070" y="2227254"/>
            <a:ext cx="1087775" cy="417563"/>
          </a:xfrm>
          <a:prstGeom prst="round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/>
              <a:t>SA5 OAM</a:t>
            </a:r>
          </a:p>
          <a:p>
            <a:pPr algn="ctr">
              <a:defRPr/>
            </a:pPr>
            <a:r>
              <a:rPr lang="en-US" altLang="zh-CN" dirty="0"/>
              <a:t>Stage 1</a:t>
            </a:r>
            <a:endParaRPr lang="en-US" dirty="0"/>
          </a:p>
        </p:txBody>
      </p:sp>
      <p:sp>
        <p:nvSpPr>
          <p:cNvPr id="39" name="Rounded Rectangle 49"/>
          <p:cNvSpPr/>
          <p:nvPr/>
        </p:nvSpPr>
        <p:spPr>
          <a:xfrm>
            <a:off x="5248183" y="3934356"/>
            <a:ext cx="1087775" cy="425987"/>
          </a:xfrm>
          <a:prstGeom prst="round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/>
              <a:t>SA5 OAM</a:t>
            </a:r>
          </a:p>
          <a:p>
            <a:pPr algn="ctr">
              <a:defRPr/>
            </a:pPr>
            <a:r>
              <a:rPr lang="en-US" altLang="zh-CN" dirty="0"/>
              <a:t>Stage 2</a:t>
            </a:r>
            <a:endParaRPr lang="en-US" dirty="0"/>
          </a:p>
        </p:txBody>
      </p:sp>
      <p:cxnSp>
        <p:nvCxnSpPr>
          <p:cNvPr id="47" name="Curved Connector 56"/>
          <p:cNvCxnSpPr>
            <a:stCxn id="38" idx="2"/>
            <a:endCxn id="39" idx="0"/>
          </p:cNvCxnSpPr>
          <p:nvPr/>
        </p:nvCxnSpPr>
        <p:spPr>
          <a:xfrm rot="16200000" flipH="1">
            <a:off x="5146245" y="3288529"/>
            <a:ext cx="1289539" cy="2113"/>
          </a:xfrm>
          <a:prstGeom prst="curved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Curved Connector 132"/>
          <p:cNvCxnSpPr>
            <a:stCxn id="39" idx="1"/>
            <a:endCxn id="17" idx="0"/>
          </p:cNvCxnSpPr>
          <p:nvPr/>
        </p:nvCxnSpPr>
        <p:spPr>
          <a:xfrm rot="10800000" flipV="1">
            <a:off x="3206429" y="4147350"/>
            <a:ext cx="2041755" cy="1029882"/>
          </a:xfrm>
          <a:prstGeom prst="curved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2" name="Rounded Rectangle 43"/>
          <p:cNvSpPr/>
          <p:nvPr/>
        </p:nvSpPr>
        <p:spPr>
          <a:xfrm>
            <a:off x="5580965" y="5882186"/>
            <a:ext cx="643701" cy="299806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US" dirty="0"/>
              <a:t>ONAP</a:t>
            </a:r>
          </a:p>
        </p:txBody>
      </p:sp>
      <p:sp>
        <p:nvSpPr>
          <p:cNvPr id="90" name="Rounded Rectangle 43"/>
          <p:cNvSpPr/>
          <p:nvPr/>
        </p:nvSpPr>
        <p:spPr>
          <a:xfrm>
            <a:off x="5990638" y="1600485"/>
            <a:ext cx="972207" cy="299806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GSMA</a:t>
            </a:r>
          </a:p>
        </p:txBody>
      </p:sp>
      <p:sp>
        <p:nvSpPr>
          <p:cNvPr id="91" name="Rounded Rectangle 43"/>
          <p:cNvSpPr/>
          <p:nvPr/>
        </p:nvSpPr>
        <p:spPr>
          <a:xfrm>
            <a:off x="4327117" y="3045640"/>
            <a:ext cx="937734" cy="299806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US" dirty="0"/>
              <a:t>ETSI ZSM</a:t>
            </a:r>
          </a:p>
        </p:txBody>
      </p:sp>
      <p:cxnSp>
        <p:nvCxnSpPr>
          <p:cNvPr id="92" name="Curved Connector 56"/>
          <p:cNvCxnSpPr>
            <a:stCxn id="91" idx="2"/>
            <a:endCxn id="39" idx="0"/>
          </p:cNvCxnSpPr>
          <p:nvPr/>
        </p:nvCxnSpPr>
        <p:spPr>
          <a:xfrm rot="16200000" flipH="1">
            <a:off x="4999572" y="3141857"/>
            <a:ext cx="588910" cy="996087"/>
          </a:xfrm>
          <a:prstGeom prst="curved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Curved Connector 56"/>
          <p:cNvCxnSpPr>
            <a:endCxn id="38" idx="0"/>
          </p:cNvCxnSpPr>
          <p:nvPr/>
        </p:nvCxnSpPr>
        <p:spPr>
          <a:xfrm rot="10800000" flipV="1">
            <a:off x="5789959" y="1900290"/>
            <a:ext cx="686785" cy="326963"/>
          </a:xfrm>
          <a:prstGeom prst="curved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" name="Curved Connector 56"/>
          <p:cNvCxnSpPr>
            <a:stCxn id="82" idx="0"/>
            <a:endCxn id="8" idx="2"/>
          </p:cNvCxnSpPr>
          <p:nvPr/>
        </p:nvCxnSpPr>
        <p:spPr>
          <a:xfrm rot="16200000" flipV="1">
            <a:off x="5666069" y="5645438"/>
            <a:ext cx="360639" cy="112857"/>
          </a:xfrm>
          <a:prstGeom prst="curvedConnector3">
            <a:avLst>
              <a:gd name="adj1" fmla="val 50000"/>
            </a:avLst>
          </a:prstGeom>
          <a:ln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5" name="Curved Connector 132"/>
          <p:cNvCxnSpPr>
            <a:stCxn id="39" idx="2"/>
            <a:endCxn id="8" idx="0"/>
          </p:cNvCxnSpPr>
          <p:nvPr/>
        </p:nvCxnSpPr>
        <p:spPr>
          <a:xfrm rot="5400000">
            <a:off x="5427128" y="4723174"/>
            <a:ext cx="727774" cy="2112"/>
          </a:xfrm>
          <a:prstGeom prst="curved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Curved Connector 56"/>
          <p:cNvCxnSpPr>
            <a:stCxn id="7" idx="2"/>
            <a:endCxn id="39" idx="1"/>
          </p:cNvCxnSpPr>
          <p:nvPr/>
        </p:nvCxnSpPr>
        <p:spPr>
          <a:xfrm rot="5400000" flipH="1" flipV="1">
            <a:off x="4735692" y="3858175"/>
            <a:ext cx="223316" cy="801665"/>
          </a:xfrm>
          <a:prstGeom prst="curvedConnector4">
            <a:avLst>
              <a:gd name="adj1" fmla="val -55571"/>
              <a:gd name="adj2" fmla="val 83922"/>
            </a:avLst>
          </a:prstGeom>
          <a:ln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文本框 10"/>
          <p:cNvSpPr txBox="1"/>
          <p:nvPr/>
        </p:nvSpPr>
        <p:spPr>
          <a:xfrm>
            <a:off x="2551810" y="2002418"/>
            <a:ext cx="277640" cy="2923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/>
              <a:t>1</a:t>
            </a:r>
            <a:endParaRPr lang="zh-CN" altLang="en-US" dirty="0"/>
          </a:p>
        </p:txBody>
      </p:sp>
      <p:sp>
        <p:nvSpPr>
          <p:cNvPr id="37" name="文本框 36"/>
          <p:cNvSpPr txBox="1"/>
          <p:nvPr/>
        </p:nvSpPr>
        <p:spPr>
          <a:xfrm>
            <a:off x="6232337" y="1883077"/>
            <a:ext cx="277640" cy="2923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/>
              <a:t>2</a:t>
            </a:r>
            <a:endParaRPr lang="zh-CN" altLang="en-US" dirty="0"/>
          </a:p>
        </p:txBody>
      </p:sp>
      <p:sp>
        <p:nvSpPr>
          <p:cNvPr id="12" name="文本框 11"/>
          <p:cNvSpPr txBox="1"/>
          <p:nvPr/>
        </p:nvSpPr>
        <p:spPr>
          <a:xfrm>
            <a:off x="9685371" y="1458498"/>
            <a:ext cx="2464129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200" dirty="0"/>
              <a:t>1. SA1 Management requirements refer to SA5 management specifications. SA1 charging requirements as input to SA5 CH</a:t>
            </a:r>
          </a:p>
          <a:p>
            <a:r>
              <a:rPr lang="en-US" altLang="zh-CN" sz="1200" dirty="0"/>
              <a:t>2. </a:t>
            </a:r>
            <a:r>
              <a:rPr lang="en-US" sz="1200" dirty="0"/>
              <a:t>Take GSMA requirements as SA5 OAM and CH input.</a:t>
            </a:r>
            <a:endParaRPr lang="en-US" altLang="zh-CN" sz="1200" dirty="0"/>
          </a:p>
          <a:p>
            <a:r>
              <a:rPr lang="en-US" altLang="zh-CN" sz="1200" dirty="0"/>
              <a:t>3. Align the </a:t>
            </a:r>
            <a:r>
              <a:rPr lang="en-US" altLang="zh-CN" sz="1200" dirty="0" err="1"/>
              <a:t>MnS</a:t>
            </a:r>
            <a:r>
              <a:rPr lang="en-US" altLang="zh-CN" sz="1200" dirty="0"/>
              <a:t> with ZSM if needed</a:t>
            </a:r>
          </a:p>
          <a:p>
            <a:r>
              <a:rPr lang="en-US" altLang="zh-CN" sz="1200" dirty="0"/>
              <a:t>4. ONAP reuses SA5 management </a:t>
            </a:r>
            <a:r>
              <a:rPr lang="en-US" altLang="zh-CN" sz="1200" dirty="0" err="1"/>
              <a:t>MnS</a:t>
            </a:r>
            <a:endParaRPr lang="en-US" altLang="zh-CN" sz="1200" dirty="0"/>
          </a:p>
          <a:p>
            <a:r>
              <a:rPr lang="en-US" altLang="zh-CN" sz="1200" dirty="0"/>
              <a:t>5. Collaboration with SA2 on architecture and CN management</a:t>
            </a:r>
          </a:p>
          <a:p>
            <a:r>
              <a:rPr lang="en-US" altLang="zh-CN" sz="1200" dirty="0"/>
              <a:t>6. Collaboration with SA4 on </a:t>
            </a:r>
            <a:r>
              <a:rPr lang="en-US" altLang="zh-CN" sz="1200" dirty="0" err="1"/>
              <a:t>QoE</a:t>
            </a:r>
            <a:r>
              <a:rPr lang="en-US" altLang="zh-CN" sz="1200" dirty="0"/>
              <a:t> management</a:t>
            </a:r>
          </a:p>
          <a:p>
            <a:r>
              <a:rPr lang="en-US" altLang="zh-CN" sz="1200" dirty="0"/>
              <a:t>7. Provide </a:t>
            </a:r>
            <a:r>
              <a:rPr lang="en-US" altLang="zh-CN" sz="1200" dirty="0" smtClean="0"/>
              <a:t>OAM inputs </a:t>
            </a:r>
            <a:r>
              <a:rPr lang="en-US" altLang="zh-CN" sz="1200" dirty="0"/>
              <a:t>to </a:t>
            </a:r>
            <a:r>
              <a:rPr lang="en-US" altLang="zh-CN" sz="1200" dirty="0" smtClean="0"/>
              <a:t>CT, collaborate stage 3 with CT.</a:t>
            </a:r>
            <a:endParaRPr lang="en-US" altLang="zh-CN" sz="1200" dirty="0"/>
          </a:p>
          <a:p>
            <a:r>
              <a:rPr lang="en-US" altLang="zh-CN" sz="1200" dirty="0"/>
              <a:t>8. Collaboration with RAN on RAN management</a:t>
            </a:r>
          </a:p>
          <a:p>
            <a:r>
              <a:rPr lang="en-US" altLang="zh-CN" sz="1200" dirty="0"/>
              <a:t>9. SA2 input to SA5 CH </a:t>
            </a:r>
          </a:p>
          <a:p>
            <a:r>
              <a:rPr lang="en-US" altLang="zh-CN" sz="1200" dirty="0"/>
              <a:t>10. SA6 input to SA5 CH</a:t>
            </a:r>
          </a:p>
          <a:p>
            <a:r>
              <a:rPr lang="en-US" altLang="zh-CN" sz="1200" dirty="0"/>
              <a:t>11. OAM input to SA5 CH </a:t>
            </a:r>
          </a:p>
          <a:p>
            <a:r>
              <a:rPr lang="en-US" altLang="zh-CN" sz="1200" dirty="0"/>
              <a:t>12. Part of SA5 CH stage 3 aligned with CT stage 3 framework</a:t>
            </a:r>
            <a:endParaRPr lang="zh-CN" altLang="en-US" sz="1200" dirty="0"/>
          </a:p>
        </p:txBody>
      </p:sp>
      <p:sp>
        <p:nvSpPr>
          <p:cNvPr id="40" name="文本框 39"/>
          <p:cNvSpPr txBox="1"/>
          <p:nvPr/>
        </p:nvSpPr>
        <p:spPr>
          <a:xfrm>
            <a:off x="4990463" y="3274194"/>
            <a:ext cx="277640" cy="2923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/>
              <a:t>3</a:t>
            </a:r>
            <a:endParaRPr lang="zh-CN" altLang="en-US" dirty="0"/>
          </a:p>
        </p:txBody>
      </p:sp>
      <p:sp>
        <p:nvSpPr>
          <p:cNvPr id="41" name="文本框 40"/>
          <p:cNvSpPr txBox="1"/>
          <p:nvPr/>
        </p:nvSpPr>
        <p:spPr>
          <a:xfrm>
            <a:off x="5625175" y="5701866"/>
            <a:ext cx="277640" cy="2923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/>
              <a:t>4</a:t>
            </a:r>
            <a:endParaRPr lang="zh-CN" altLang="en-US" dirty="0"/>
          </a:p>
        </p:txBody>
      </p:sp>
      <p:sp>
        <p:nvSpPr>
          <p:cNvPr id="42" name="文本框 41"/>
          <p:cNvSpPr txBox="1"/>
          <p:nvPr/>
        </p:nvSpPr>
        <p:spPr>
          <a:xfrm>
            <a:off x="1803890" y="3610492"/>
            <a:ext cx="277640" cy="2923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/>
              <a:t>5</a:t>
            </a:r>
            <a:endParaRPr lang="zh-CN" altLang="en-US" dirty="0"/>
          </a:p>
        </p:txBody>
      </p:sp>
      <p:sp>
        <p:nvSpPr>
          <p:cNvPr id="43" name="文本框 42"/>
          <p:cNvSpPr txBox="1"/>
          <p:nvPr/>
        </p:nvSpPr>
        <p:spPr>
          <a:xfrm>
            <a:off x="4240540" y="4330478"/>
            <a:ext cx="277640" cy="2923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/>
              <a:t>6</a:t>
            </a:r>
            <a:endParaRPr lang="zh-CN" altLang="en-US" dirty="0"/>
          </a:p>
        </p:txBody>
      </p:sp>
      <p:sp>
        <p:nvSpPr>
          <p:cNvPr id="44" name="文本框 43"/>
          <p:cNvSpPr txBox="1"/>
          <p:nvPr/>
        </p:nvSpPr>
        <p:spPr>
          <a:xfrm>
            <a:off x="3292669" y="4888058"/>
            <a:ext cx="277640" cy="2923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/>
              <a:t>7</a:t>
            </a:r>
            <a:endParaRPr lang="zh-CN" altLang="en-US" dirty="0"/>
          </a:p>
        </p:txBody>
      </p:sp>
      <p:sp>
        <p:nvSpPr>
          <p:cNvPr id="45" name="文本框 44"/>
          <p:cNvSpPr txBox="1"/>
          <p:nvPr/>
        </p:nvSpPr>
        <p:spPr>
          <a:xfrm>
            <a:off x="8428224" y="4431842"/>
            <a:ext cx="277640" cy="2923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/>
              <a:t>8</a:t>
            </a:r>
            <a:endParaRPr lang="zh-CN" altLang="en-US" dirty="0"/>
          </a:p>
        </p:txBody>
      </p:sp>
      <p:sp>
        <p:nvSpPr>
          <p:cNvPr id="46" name="文本框 45"/>
          <p:cNvSpPr txBox="1"/>
          <p:nvPr/>
        </p:nvSpPr>
        <p:spPr>
          <a:xfrm>
            <a:off x="6569212" y="4293512"/>
            <a:ext cx="277640" cy="2923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/>
              <a:t>9</a:t>
            </a:r>
            <a:endParaRPr lang="zh-CN" altLang="en-US" dirty="0"/>
          </a:p>
        </p:txBody>
      </p:sp>
      <p:sp>
        <p:nvSpPr>
          <p:cNvPr id="48" name="矩形 47"/>
          <p:cNvSpPr/>
          <p:nvPr/>
        </p:nvSpPr>
        <p:spPr>
          <a:xfrm>
            <a:off x="979353" y="5951866"/>
            <a:ext cx="1885453" cy="307777"/>
          </a:xfrm>
          <a:prstGeom prst="rect">
            <a:avLst/>
          </a:prstGeom>
          <a:solidFill>
            <a:srgbClr val="00B0F0"/>
          </a:solidFill>
        </p:spPr>
        <p:txBody>
          <a:bodyPr wrap="none">
            <a:spAutoFit/>
          </a:bodyPr>
          <a:lstStyle/>
          <a:p>
            <a:r>
              <a:rPr lang="en-US" altLang="zh-CN" sz="1400" dirty="0" smtClean="0">
                <a:solidFill>
                  <a:schemeClr val="bg1"/>
                </a:solidFill>
              </a:rPr>
              <a:t>Update of </a:t>
            </a:r>
            <a:r>
              <a:rPr lang="en-GB" altLang="en-US" sz="1400" dirty="0" smtClean="0">
                <a:solidFill>
                  <a:schemeClr val="bg1"/>
                </a:solidFill>
              </a:rPr>
              <a:t>S5-212330</a:t>
            </a:r>
            <a:endParaRPr lang="en-US" sz="1400" dirty="0">
              <a:solidFill>
                <a:schemeClr val="bg1"/>
              </a:solidFill>
            </a:endParaRPr>
          </a:p>
        </p:txBody>
      </p:sp>
      <p:sp>
        <p:nvSpPr>
          <p:cNvPr id="73" name="Rounded Rectangle 49"/>
          <p:cNvSpPr/>
          <p:nvPr/>
        </p:nvSpPr>
        <p:spPr>
          <a:xfrm>
            <a:off x="6418957" y="3934356"/>
            <a:ext cx="1087775" cy="422391"/>
          </a:xfrm>
          <a:prstGeom prst="round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/>
              <a:t>SA5 CH</a:t>
            </a:r>
          </a:p>
          <a:p>
            <a:pPr algn="ctr">
              <a:defRPr/>
            </a:pPr>
            <a:r>
              <a:rPr lang="en-US" altLang="zh-CN" dirty="0"/>
              <a:t>Stage 1&amp;2</a:t>
            </a:r>
            <a:endParaRPr lang="en-US" dirty="0"/>
          </a:p>
        </p:txBody>
      </p:sp>
      <p:sp>
        <p:nvSpPr>
          <p:cNvPr id="83" name="Rounded Rectangle 49"/>
          <p:cNvSpPr/>
          <p:nvPr/>
        </p:nvSpPr>
        <p:spPr>
          <a:xfrm>
            <a:off x="6428774" y="5078672"/>
            <a:ext cx="1087775" cy="433430"/>
          </a:xfrm>
          <a:prstGeom prst="round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/>
              <a:t>SA5 CH</a:t>
            </a:r>
          </a:p>
          <a:p>
            <a:pPr algn="ctr">
              <a:defRPr/>
            </a:pPr>
            <a:r>
              <a:rPr lang="en-US" altLang="zh-CN" dirty="0"/>
              <a:t>Stage 3</a:t>
            </a:r>
            <a:endParaRPr lang="en-US" dirty="0"/>
          </a:p>
        </p:txBody>
      </p:sp>
      <p:cxnSp>
        <p:nvCxnSpPr>
          <p:cNvPr id="58" name="Connector: Curved 57">
            <a:extLst>
              <a:ext uri="{FF2B5EF4-FFF2-40B4-BE49-F238E27FC236}">
                <a16:creationId xmlns:a16="http://schemas.microsoft.com/office/drawing/2014/main" xmlns="" id="{40BB5096-FEA6-4701-B057-0D2EBBE3B508}"/>
              </a:ext>
            </a:extLst>
          </p:cNvPr>
          <p:cNvCxnSpPr>
            <a:cxnSpLocks/>
            <a:endCxn id="73" idx="0"/>
          </p:cNvCxnSpPr>
          <p:nvPr/>
        </p:nvCxnSpPr>
        <p:spPr bwMode="auto">
          <a:xfrm>
            <a:off x="2588603" y="2296413"/>
            <a:ext cx="4374242" cy="1637943"/>
          </a:xfrm>
          <a:prstGeom prst="curvedConnector2">
            <a:avLst/>
          </a:prstGeom>
          <a:ln>
            <a:headEnd type="none" w="med" len="med"/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74" name="Curved Connector 56">
            <a:extLst>
              <a:ext uri="{FF2B5EF4-FFF2-40B4-BE49-F238E27FC236}">
                <a16:creationId xmlns:a16="http://schemas.microsoft.com/office/drawing/2014/main" xmlns="" id="{553706CA-9C97-4308-9426-C966207E37F9}"/>
              </a:ext>
            </a:extLst>
          </p:cNvPr>
          <p:cNvCxnSpPr>
            <a:cxnSpLocks/>
            <a:stCxn id="90" idx="2"/>
            <a:endCxn id="73" idx="0"/>
          </p:cNvCxnSpPr>
          <p:nvPr/>
        </p:nvCxnSpPr>
        <p:spPr>
          <a:xfrm rot="16200000" flipH="1">
            <a:off x="5702761" y="2674271"/>
            <a:ext cx="2034065" cy="486103"/>
          </a:xfrm>
          <a:prstGeom prst="curved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85" name="Curved Connector 56">
            <a:extLst>
              <a:ext uri="{FF2B5EF4-FFF2-40B4-BE49-F238E27FC236}">
                <a16:creationId xmlns:a16="http://schemas.microsoft.com/office/drawing/2014/main" xmlns="" id="{B41CAF38-CBE4-4B88-B8D0-8FC32D4BC6A0}"/>
              </a:ext>
            </a:extLst>
          </p:cNvPr>
          <p:cNvCxnSpPr>
            <a:cxnSpLocks/>
            <a:stCxn id="73" idx="2"/>
            <a:endCxn id="83" idx="0"/>
          </p:cNvCxnSpPr>
          <p:nvPr/>
        </p:nvCxnSpPr>
        <p:spPr>
          <a:xfrm rot="16200000" flipH="1">
            <a:off x="6606791" y="4712800"/>
            <a:ext cx="721925" cy="9817"/>
          </a:xfrm>
          <a:prstGeom prst="curvedConnector3">
            <a:avLst>
              <a:gd name="adj1" fmla="val 50000"/>
            </a:avLst>
          </a:prstGeom>
          <a:ln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Connector: Curved 78">
            <a:extLst>
              <a:ext uri="{FF2B5EF4-FFF2-40B4-BE49-F238E27FC236}">
                <a16:creationId xmlns:a16="http://schemas.microsoft.com/office/drawing/2014/main" xmlns="" id="{4EE5D167-AD13-47E8-A151-2A5E1DEC7AE7}"/>
              </a:ext>
            </a:extLst>
          </p:cNvPr>
          <p:cNvCxnSpPr>
            <a:stCxn id="9" idx="0"/>
            <a:endCxn id="73" idx="3"/>
          </p:cNvCxnSpPr>
          <p:nvPr/>
        </p:nvCxnSpPr>
        <p:spPr bwMode="auto">
          <a:xfrm rot="16200000" flipH="1" flipV="1">
            <a:off x="7661743" y="3786639"/>
            <a:ext cx="203901" cy="513924"/>
          </a:xfrm>
          <a:prstGeom prst="curvedConnector4">
            <a:avLst>
              <a:gd name="adj1" fmla="val -112113"/>
              <a:gd name="adj2" fmla="val 92725"/>
            </a:avLst>
          </a:prstGeom>
          <a:solidFill>
            <a:schemeClr val="accent1"/>
          </a:solidFill>
          <a:ln w="9525" cap="flat" cmpd="sng" algn="ctr">
            <a:solidFill>
              <a:srgbClr val="C00000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89" name="Connector: Curved 88">
            <a:extLst>
              <a:ext uri="{FF2B5EF4-FFF2-40B4-BE49-F238E27FC236}">
                <a16:creationId xmlns:a16="http://schemas.microsoft.com/office/drawing/2014/main" xmlns="" id="{69DB755E-A81D-4493-8E12-C1FD07957469}"/>
              </a:ext>
            </a:extLst>
          </p:cNvPr>
          <p:cNvCxnSpPr>
            <a:cxnSpLocks/>
            <a:stCxn id="5" idx="2"/>
            <a:endCxn id="73" idx="2"/>
          </p:cNvCxnSpPr>
          <p:nvPr/>
        </p:nvCxnSpPr>
        <p:spPr bwMode="auto">
          <a:xfrm rot="16200000" flipH="1">
            <a:off x="4466704" y="1860606"/>
            <a:ext cx="12700" cy="4992281"/>
          </a:xfrm>
          <a:prstGeom prst="curvedConnector3">
            <a:avLst>
              <a:gd name="adj1" fmla="val 1800000"/>
            </a:avLst>
          </a:prstGeom>
          <a:ln>
            <a:headEnd type="none" w="med" len="med"/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05" name="Connector: Curved 104">
            <a:extLst>
              <a:ext uri="{FF2B5EF4-FFF2-40B4-BE49-F238E27FC236}">
                <a16:creationId xmlns:a16="http://schemas.microsoft.com/office/drawing/2014/main" xmlns="" id="{849FFBFE-8D7E-4E82-8545-488C07A3C62A}"/>
              </a:ext>
            </a:extLst>
          </p:cNvPr>
          <p:cNvCxnSpPr>
            <a:stCxn id="39" idx="0"/>
            <a:endCxn id="73" idx="0"/>
          </p:cNvCxnSpPr>
          <p:nvPr/>
        </p:nvCxnSpPr>
        <p:spPr bwMode="auto">
          <a:xfrm rot="5400000" flipH="1" flipV="1">
            <a:off x="6377458" y="3348969"/>
            <a:ext cx="12700" cy="1170774"/>
          </a:xfrm>
          <a:prstGeom prst="curvedConnector3">
            <a:avLst>
              <a:gd name="adj1" fmla="val 1800000"/>
            </a:avLst>
          </a:prstGeom>
          <a:ln>
            <a:headEnd type="none" w="med" len="med"/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07" name="Connector: Curved 106">
            <a:extLst>
              <a:ext uri="{FF2B5EF4-FFF2-40B4-BE49-F238E27FC236}">
                <a16:creationId xmlns:a16="http://schemas.microsoft.com/office/drawing/2014/main" xmlns="" id="{431F11B8-BD0C-4C1D-8291-F53CE9CF1EAA}"/>
              </a:ext>
            </a:extLst>
          </p:cNvPr>
          <p:cNvCxnSpPr>
            <a:stCxn id="83" idx="2"/>
            <a:endCxn id="17" idx="2"/>
          </p:cNvCxnSpPr>
          <p:nvPr/>
        </p:nvCxnSpPr>
        <p:spPr bwMode="auto">
          <a:xfrm rot="5400000">
            <a:off x="5084823" y="3633707"/>
            <a:ext cx="9445" cy="3766234"/>
          </a:xfrm>
          <a:prstGeom prst="curvedConnector3">
            <a:avLst>
              <a:gd name="adj1" fmla="val 2520328"/>
            </a:avLst>
          </a:prstGeom>
          <a:ln>
            <a:headEnd type="triangle"/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57" name="文本框 56"/>
          <p:cNvSpPr txBox="1"/>
          <p:nvPr/>
        </p:nvSpPr>
        <p:spPr>
          <a:xfrm>
            <a:off x="3199695" y="5585404"/>
            <a:ext cx="370614" cy="2923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/>
              <a:t>12</a:t>
            </a:r>
            <a:endParaRPr lang="zh-CN" altLang="en-US" dirty="0"/>
          </a:p>
        </p:txBody>
      </p:sp>
      <p:sp>
        <p:nvSpPr>
          <p:cNvPr id="54" name="文本框 45">
            <a:extLst>
              <a:ext uri="{FF2B5EF4-FFF2-40B4-BE49-F238E27FC236}">
                <a16:creationId xmlns:a16="http://schemas.microsoft.com/office/drawing/2014/main" xmlns="" id="{5A3034F7-373A-4F24-BB6C-0B13FB46F145}"/>
              </a:ext>
            </a:extLst>
          </p:cNvPr>
          <p:cNvSpPr txBox="1"/>
          <p:nvPr/>
        </p:nvSpPr>
        <p:spPr>
          <a:xfrm>
            <a:off x="6466985" y="3666794"/>
            <a:ext cx="358240" cy="2923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/>
              <a:t>11</a:t>
            </a:r>
            <a:endParaRPr lang="zh-CN" altLang="en-US" dirty="0"/>
          </a:p>
        </p:txBody>
      </p:sp>
      <p:sp>
        <p:nvSpPr>
          <p:cNvPr id="55" name="文本框 45">
            <a:extLst>
              <a:ext uri="{FF2B5EF4-FFF2-40B4-BE49-F238E27FC236}">
                <a16:creationId xmlns:a16="http://schemas.microsoft.com/office/drawing/2014/main" xmlns="" id="{B1028194-5E92-481A-B5EB-84F8929E273F}"/>
              </a:ext>
            </a:extLst>
          </p:cNvPr>
          <p:cNvSpPr txBox="1"/>
          <p:nvPr/>
        </p:nvSpPr>
        <p:spPr>
          <a:xfrm>
            <a:off x="7927775" y="3639900"/>
            <a:ext cx="370614" cy="2923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/>
              <a:t>10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524838627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SA5 Charging Rel-18</a:t>
            </a:r>
            <a:endParaRPr lang="en-US" altLang="zh-CN" dirty="0"/>
          </a:p>
        </p:txBody>
      </p:sp>
      <p:sp>
        <p:nvSpPr>
          <p:cNvPr id="5" name="内容占位符 2"/>
          <p:cNvSpPr txBox="1">
            <a:spLocks/>
          </p:cNvSpPr>
          <p:nvPr/>
        </p:nvSpPr>
        <p:spPr bwMode="auto">
          <a:xfrm>
            <a:off x="785358" y="1699936"/>
            <a:ext cx="11183938" cy="45375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608013" indent="-608013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2"/>
              </a:buBlip>
              <a:defRPr sz="37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89013" indent="-37941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Blip>
                <a:blip r:embed="rId3"/>
              </a:buBlip>
              <a:defRPr sz="3200">
                <a:solidFill>
                  <a:schemeClr val="tx1"/>
                </a:solidFill>
                <a:latin typeface="+mn-lt"/>
              </a:defRPr>
            </a:lvl2pPr>
            <a:lvl3pPr marL="1522413" indent="-303213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4"/>
              </a:buBlip>
              <a:defRPr sz="2600">
                <a:solidFill>
                  <a:schemeClr val="tx1"/>
                </a:solidFill>
                <a:latin typeface="+mn-lt"/>
              </a:defRPr>
            </a:lvl3pPr>
            <a:lvl4pPr marL="2132013" indent="-303213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600">
                <a:solidFill>
                  <a:schemeClr val="tx1"/>
                </a:solidFill>
                <a:latin typeface="+mn-lt"/>
              </a:defRPr>
            </a:lvl4pPr>
            <a:lvl5pPr marL="2741613" indent="-303213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100">
                <a:solidFill>
                  <a:schemeClr val="tx1"/>
                </a:solidFill>
                <a:latin typeface="+mn-lt"/>
              </a:defRPr>
            </a:lvl5pPr>
            <a:lvl6pPr marL="3352716" indent="-304792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133">
                <a:solidFill>
                  <a:schemeClr val="tx1"/>
                </a:solidFill>
                <a:latin typeface="+mn-lt"/>
              </a:defRPr>
            </a:lvl6pPr>
            <a:lvl7pPr marL="3962301" indent="-304792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133">
                <a:solidFill>
                  <a:schemeClr val="tx1"/>
                </a:solidFill>
                <a:latin typeface="+mn-lt"/>
              </a:defRPr>
            </a:lvl7pPr>
            <a:lvl8pPr marL="4571886" indent="-304792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133">
                <a:solidFill>
                  <a:schemeClr val="tx1"/>
                </a:solidFill>
                <a:latin typeface="+mn-lt"/>
              </a:defRPr>
            </a:lvl8pPr>
            <a:lvl9pPr marL="5181470" indent="-304792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133">
                <a:solidFill>
                  <a:schemeClr val="tx1"/>
                </a:solidFill>
                <a:latin typeface="+mn-lt"/>
              </a:defRPr>
            </a:lvl9pPr>
          </a:lstStyle>
          <a:p>
            <a:pPr marL="608013" lvl="1" indent="-608013">
              <a:buBlip>
                <a:blip r:embed="rId2"/>
              </a:buBlip>
            </a:pPr>
            <a:r>
              <a:rPr lang="en-US" altLang="zh-CN" sz="2800" kern="0" dirty="0">
                <a:cs typeface="+mn-cs"/>
              </a:rPr>
              <a:t>Will not start before January 2022</a:t>
            </a:r>
          </a:p>
          <a:p>
            <a:pPr marL="608013" lvl="1" indent="-608013">
              <a:buBlip>
                <a:blip r:embed="rId2"/>
              </a:buBlip>
            </a:pPr>
            <a:r>
              <a:rPr lang="en-US" altLang="zh-CN" sz="2800" kern="0" dirty="0">
                <a:cs typeface="+mn-cs"/>
              </a:rPr>
              <a:t>A set of ongoing CH Rel-17 Studies resulting in Rel-18 normative work:</a:t>
            </a:r>
          </a:p>
          <a:p>
            <a:pPr lvl="1"/>
            <a:r>
              <a:rPr lang="en-US" altLang="zh-CN" sz="2300" kern="0" dirty="0"/>
              <a:t>Enhancement of </a:t>
            </a:r>
            <a:r>
              <a:rPr lang="en-US" altLang="zh-CN" sz="2300" kern="0" dirty="0" err="1"/>
              <a:t>Nchf</a:t>
            </a:r>
            <a:r>
              <a:rPr lang="en-US" altLang="zh-CN" sz="2300" kern="0" dirty="0"/>
              <a:t> charging services</a:t>
            </a:r>
          </a:p>
          <a:p>
            <a:pPr lvl="1"/>
            <a:r>
              <a:rPr lang="en-US" altLang="zh-CN" sz="2300" kern="0" dirty="0"/>
              <a:t>5G roaming charging architecture for wholesale and retail scenarios</a:t>
            </a:r>
          </a:p>
          <a:p>
            <a:pPr marL="608013" lvl="1" indent="-608013">
              <a:buBlip>
                <a:blip r:embed="rId2"/>
              </a:buBlip>
            </a:pPr>
            <a:r>
              <a:rPr lang="en-US" altLang="zh-CN" sz="2800" kern="0" dirty="0">
                <a:cs typeface="+mn-cs"/>
              </a:rPr>
              <a:t>Rel-18 SA2 &amp; SA6 studies considering </a:t>
            </a:r>
            <a:r>
              <a:rPr lang="en-US" altLang="zh-CN" sz="2800" kern="0" dirty="0"/>
              <a:t>charging aspects should also be investigated</a:t>
            </a:r>
          </a:p>
          <a:p>
            <a:pPr marL="608013" lvl="1" indent="-608013">
              <a:buBlip>
                <a:blip r:embed="rId2"/>
              </a:buBlip>
            </a:pPr>
            <a:r>
              <a:rPr lang="en-US" altLang="zh-CN" sz="2800" kern="0" dirty="0">
                <a:cs typeface="+mn-cs"/>
              </a:rPr>
              <a:t>Rel-18 </a:t>
            </a:r>
            <a:r>
              <a:rPr lang="en-US" altLang="zh-CN" sz="2800" kern="0" dirty="0"/>
              <a:t>SA2 &amp; SA6 normative work which need to be covered by charging aspects (based on preliminary available SA2/SA6 </a:t>
            </a:r>
            <a:r>
              <a:rPr lang="en-US" altLang="zh-CN" sz="2800" kern="0" dirty="0">
                <a:cs typeface="+mn-cs"/>
              </a:rPr>
              <a:t>architectures </a:t>
            </a:r>
            <a:r>
              <a:rPr lang="en-US" altLang="zh-CN" sz="2800" kern="0">
                <a:cs typeface="+mn-cs"/>
              </a:rPr>
              <a:t>and functionalities). </a:t>
            </a:r>
            <a:endParaRPr lang="en-US" altLang="zh-CN" sz="2800" kern="0" dirty="0">
              <a:cs typeface="+mn-cs"/>
            </a:endParaRPr>
          </a:p>
          <a:p>
            <a:pPr marL="0" indent="0">
              <a:buNone/>
            </a:pPr>
            <a:endParaRPr lang="zh-CN" altLang="zh-CN" sz="2800" kern="0" dirty="0"/>
          </a:p>
        </p:txBody>
      </p:sp>
    </p:spTree>
    <p:extLst>
      <p:ext uri="{BB962C8B-B14F-4D97-AF65-F5344CB8AC3E}">
        <p14:creationId xmlns:p14="http://schemas.microsoft.com/office/powerpoint/2010/main" val="4660428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93330" y="0"/>
            <a:ext cx="9591223" cy="877824"/>
          </a:xfrm>
        </p:spPr>
        <p:txBody>
          <a:bodyPr/>
          <a:lstStyle/>
          <a:p>
            <a:r>
              <a:rPr lang="en-US" altLang="zh-CN" sz="3600" dirty="0"/>
              <a:t>List of OAM topics proposals for discussion </a:t>
            </a:r>
            <a:r>
              <a:rPr lang="en-US" altLang="zh-CN" sz="3600" dirty="0" smtClean="0"/>
              <a:t>(1/5)</a:t>
            </a:r>
            <a:endParaRPr lang="en-US" altLang="zh-CN" sz="3600" dirty="0"/>
          </a:p>
        </p:txBody>
      </p:sp>
      <p:sp>
        <p:nvSpPr>
          <p:cNvPr id="5" name="内容占位符 2"/>
          <p:cNvSpPr txBox="1">
            <a:spLocks/>
          </p:cNvSpPr>
          <p:nvPr/>
        </p:nvSpPr>
        <p:spPr bwMode="auto">
          <a:xfrm>
            <a:off x="329357" y="768096"/>
            <a:ext cx="10094803" cy="5319195"/>
          </a:xfrm>
          <a:prstGeom prst="rect">
            <a:avLst/>
          </a:prstGeom>
          <a:solidFill>
            <a:schemeClr val="bg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608013" indent="-608013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2"/>
              </a:buBlip>
              <a:defRPr sz="37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89013" indent="-37941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Blip>
                <a:blip r:embed="rId3"/>
              </a:buBlip>
              <a:defRPr sz="3200">
                <a:solidFill>
                  <a:schemeClr val="tx1"/>
                </a:solidFill>
                <a:latin typeface="+mn-lt"/>
              </a:defRPr>
            </a:lvl2pPr>
            <a:lvl3pPr marL="1522413" indent="-303213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4"/>
              </a:buBlip>
              <a:defRPr sz="2600">
                <a:solidFill>
                  <a:schemeClr val="tx1"/>
                </a:solidFill>
                <a:latin typeface="+mn-lt"/>
              </a:defRPr>
            </a:lvl3pPr>
            <a:lvl4pPr marL="2132013" indent="-303213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600">
                <a:solidFill>
                  <a:schemeClr val="tx1"/>
                </a:solidFill>
                <a:latin typeface="+mn-lt"/>
              </a:defRPr>
            </a:lvl4pPr>
            <a:lvl5pPr marL="2741613" indent="-303213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100">
                <a:solidFill>
                  <a:schemeClr val="tx1"/>
                </a:solidFill>
                <a:latin typeface="+mn-lt"/>
              </a:defRPr>
            </a:lvl5pPr>
            <a:lvl6pPr marL="3352716" indent="-304792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133">
                <a:solidFill>
                  <a:schemeClr val="tx1"/>
                </a:solidFill>
                <a:latin typeface="+mn-lt"/>
              </a:defRPr>
            </a:lvl6pPr>
            <a:lvl7pPr marL="3962301" indent="-304792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133">
                <a:solidFill>
                  <a:schemeClr val="tx1"/>
                </a:solidFill>
                <a:latin typeface="+mn-lt"/>
              </a:defRPr>
            </a:lvl7pPr>
            <a:lvl8pPr marL="4571886" indent="-304792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133">
                <a:solidFill>
                  <a:schemeClr val="tx1"/>
                </a:solidFill>
                <a:latin typeface="+mn-lt"/>
              </a:defRPr>
            </a:lvl8pPr>
            <a:lvl9pPr marL="5181470" indent="-304792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133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en-US" altLang="zh-CN" sz="1600" b="1" dirty="0" smtClean="0"/>
              <a:t>1. </a:t>
            </a:r>
            <a:r>
              <a:rPr lang="en-US" altLang="zh-CN" sz="1600" b="1" dirty="0"/>
              <a:t>Enhancement of autonomous network levels, </a:t>
            </a:r>
            <a:r>
              <a:rPr lang="en-US" altLang="zh-CN" sz="1600" dirty="0"/>
              <a:t>with the following example areas </a:t>
            </a:r>
            <a:r>
              <a:rPr lang="en-US" altLang="zh-CN" sz="1600" b="1" dirty="0"/>
              <a:t>:</a:t>
            </a:r>
          </a:p>
          <a:p>
            <a:pPr lvl="1"/>
            <a:r>
              <a:rPr lang="en-US" altLang="zh-CN" sz="1200" dirty="0" smtClean="0"/>
              <a:t>Autonomous </a:t>
            </a:r>
            <a:r>
              <a:rPr lang="en-US" altLang="zh-CN" sz="1200" dirty="0"/>
              <a:t>network levels classification for additional management use cases</a:t>
            </a:r>
          </a:p>
          <a:p>
            <a:pPr lvl="1"/>
            <a:r>
              <a:rPr lang="en-US" altLang="zh-CN" sz="1200" dirty="0" smtClean="0"/>
              <a:t>Methodology </a:t>
            </a:r>
            <a:r>
              <a:rPr lang="en-US" altLang="zh-CN" sz="1200" dirty="0"/>
              <a:t>for quantitative evaluation</a:t>
            </a:r>
          </a:p>
          <a:p>
            <a:pPr lvl="1"/>
            <a:r>
              <a:rPr lang="en-US" altLang="zh-CN" sz="1200" dirty="0" smtClean="0"/>
              <a:t>Key </a:t>
            </a:r>
            <a:r>
              <a:rPr lang="en-US" altLang="zh-CN" sz="1200" dirty="0"/>
              <a:t>effectiveness indicators for evaluating the application effects of each </a:t>
            </a:r>
            <a:r>
              <a:rPr lang="en-US" altLang="zh-CN" sz="1200" dirty="0" smtClean="0"/>
              <a:t>level</a:t>
            </a:r>
          </a:p>
          <a:p>
            <a:pPr lvl="1"/>
            <a:r>
              <a:rPr lang="en-US" altLang="zh-CN" sz="1200" dirty="0" smtClean="0"/>
              <a:t>Collaboration with TMF, ETSI ZSM</a:t>
            </a:r>
            <a:endParaRPr lang="en-GB" altLang="zh-CN" sz="1600" dirty="0" smtClean="0"/>
          </a:p>
          <a:p>
            <a:r>
              <a:rPr lang="en-US" altLang="zh-CN" sz="1600" b="1" dirty="0" smtClean="0"/>
              <a:t>2. Enhanced intent driven management services for mobile network</a:t>
            </a:r>
            <a:r>
              <a:rPr lang="en-US" altLang="zh-CN" sz="1600" b="1" kern="0" dirty="0" smtClean="0"/>
              <a:t>, </a:t>
            </a:r>
            <a:r>
              <a:rPr lang="en-US" altLang="zh-CN" sz="1600" dirty="0" smtClean="0"/>
              <a:t>with the following example areas: </a:t>
            </a:r>
            <a:endParaRPr lang="en-GB" altLang="zh-CN" sz="1600" dirty="0" smtClean="0"/>
          </a:p>
          <a:p>
            <a:pPr lvl="1"/>
            <a:r>
              <a:rPr lang="en-US" altLang="zh-CN" sz="1200" dirty="0" smtClean="0"/>
              <a:t>New </a:t>
            </a:r>
            <a:r>
              <a:rPr lang="en-US" altLang="zh-CN" sz="1200" dirty="0"/>
              <a:t>management scenarios for intent driven management and corresponding intent model enhancement  (incl. radio network capacity intent expectation).</a:t>
            </a:r>
          </a:p>
          <a:p>
            <a:pPr lvl="1"/>
            <a:r>
              <a:rPr lang="en-US" altLang="zh-CN" sz="1200" dirty="0" smtClean="0"/>
              <a:t>New </a:t>
            </a:r>
            <a:r>
              <a:rPr lang="en-US" altLang="zh-CN" sz="1200" dirty="0"/>
              <a:t>capabilities for intent driven management (incl. Intent confliction detection and resolution</a:t>
            </a:r>
            <a:r>
              <a:rPr lang="en-US" altLang="zh-CN" sz="1200" dirty="0" smtClean="0"/>
              <a:t>)</a:t>
            </a:r>
          </a:p>
          <a:p>
            <a:pPr lvl="1"/>
            <a:r>
              <a:rPr lang="en-US" altLang="zh-CN" sz="1200" dirty="0" smtClean="0"/>
              <a:t>New </a:t>
            </a:r>
            <a:r>
              <a:rPr lang="en-US" altLang="zh-CN" sz="1200" dirty="0"/>
              <a:t>business use case and classifications of use cases of IDM related to 5GC scenarios.</a:t>
            </a:r>
          </a:p>
          <a:p>
            <a:pPr lvl="1"/>
            <a:r>
              <a:rPr lang="en-US" altLang="zh-CN" sz="1200" dirty="0" smtClean="0"/>
              <a:t>Collaboration with TMF, ETSI ZSM</a:t>
            </a:r>
            <a:endParaRPr lang="en-GB" altLang="zh-CN" sz="1600" dirty="0" smtClean="0"/>
          </a:p>
          <a:p>
            <a:pPr marL="608013" lvl="1" indent="-608013">
              <a:buBlip>
                <a:blip r:embed="rId2"/>
              </a:buBlip>
            </a:pPr>
            <a:r>
              <a:rPr lang="en-US" sz="1600" b="1" dirty="0" smtClean="0"/>
              <a:t>3. Study on AI/ML management,</a:t>
            </a:r>
            <a:r>
              <a:rPr lang="en-US" altLang="zh-CN" sz="1600" b="1" dirty="0" smtClean="0"/>
              <a:t> </a:t>
            </a:r>
            <a:r>
              <a:rPr lang="en-US" altLang="zh-CN" sz="1600" dirty="0" smtClean="0"/>
              <a:t>with the following example areas: </a:t>
            </a:r>
          </a:p>
          <a:p>
            <a:pPr lvl="1"/>
            <a:r>
              <a:rPr lang="en-US" altLang="zh-CN" sz="1200" dirty="0" smtClean="0"/>
              <a:t>To </a:t>
            </a:r>
            <a:r>
              <a:rPr lang="en-US" altLang="zh-CN" sz="1200" dirty="0"/>
              <a:t>study the AI/ML management capabilities to support AI/ML in 3GPP management system, 5GC and NG-RAN, including ML model creation, testing, deployments, etc.</a:t>
            </a:r>
          </a:p>
          <a:p>
            <a:pPr lvl="1"/>
            <a:r>
              <a:rPr lang="en-US" altLang="zh-CN" sz="1200" dirty="0" smtClean="0"/>
              <a:t>Investigation </a:t>
            </a:r>
            <a:r>
              <a:rPr lang="en-US" altLang="zh-CN" sz="1200" dirty="0"/>
              <a:t>of which Management Service (e.g., MDA </a:t>
            </a:r>
            <a:r>
              <a:rPr lang="en-US" altLang="zh-CN" sz="1200" dirty="0" err="1"/>
              <a:t>MnS</a:t>
            </a:r>
            <a:r>
              <a:rPr lang="en-US" altLang="zh-CN" sz="1200" dirty="0"/>
              <a:t>) the AI/ML can be used for, and the data to support the ML model management for each management service.</a:t>
            </a:r>
          </a:p>
          <a:p>
            <a:pPr lvl="1"/>
            <a:r>
              <a:rPr lang="en-US" altLang="zh-CN" sz="1200" dirty="0" smtClean="0"/>
              <a:t>Relation </a:t>
            </a:r>
            <a:r>
              <a:rPr lang="en-US" altLang="zh-CN" sz="1200" dirty="0"/>
              <a:t>between AI/ML management and other Management Services (</a:t>
            </a:r>
            <a:r>
              <a:rPr lang="en-US" altLang="zh-CN" sz="1200" dirty="0" err="1"/>
              <a:t>MnSs</a:t>
            </a:r>
            <a:r>
              <a:rPr lang="en-US" altLang="zh-CN" sz="1200" dirty="0"/>
              <a:t>)  and network functions/entities.</a:t>
            </a:r>
          </a:p>
          <a:p>
            <a:pPr lvl="1"/>
            <a:r>
              <a:rPr lang="en-US" altLang="zh-CN" sz="1200" dirty="0" smtClean="0"/>
              <a:t>Investigate </a:t>
            </a:r>
            <a:r>
              <a:rPr lang="en-US" altLang="zh-CN" sz="1200" dirty="0"/>
              <a:t>whether there are available AI/ML management mechanisms developed outside of 3GPP that can be considered.</a:t>
            </a:r>
          </a:p>
          <a:p>
            <a:pPr lvl="1"/>
            <a:r>
              <a:rPr lang="en-US" altLang="zh-CN" sz="1200" dirty="0" smtClean="0"/>
              <a:t>Collaboration with RAN </a:t>
            </a:r>
            <a:r>
              <a:rPr lang="en-US" sz="1200" dirty="0"/>
              <a:t>and SA WGs </a:t>
            </a:r>
            <a:r>
              <a:rPr lang="en-US" altLang="zh-CN" sz="1200" dirty="0" smtClean="0"/>
              <a:t>on Rel-18 AI/ML work, collaboration with ETSI ZSM </a:t>
            </a:r>
            <a:r>
              <a:rPr lang="en-US" sz="1200" dirty="0"/>
              <a:t>and possibly </a:t>
            </a:r>
            <a:r>
              <a:rPr lang="en-US" sz="1200" dirty="0" smtClean="0"/>
              <a:t>others</a:t>
            </a:r>
            <a:r>
              <a:rPr lang="en-US" sz="1200" dirty="0"/>
              <a:t>.</a:t>
            </a:r>
            <a:endParaRPr lang="en-US" altLang="zh-CN" sz="1200" dirty="0" smtClean="0"/>
          </a:p>
          <a:p>
            <a:pPr marL="608013" lvl="1" indent="-608013">
              <a:buBlip>
                <a:blip r:embed="rId2"/>
              </a:buBlip>
            </a:pPr>
            <a:r>
              <a:rPr lang="en-US" sz="1600" b="1" dirty="0" smtClean="0"/>
              <a:t>4. </a:t>
            </a:r>
            <a:r>
              <a:rPr lang="en-GB" sz="1600" b="1" dirty="0"/>
              <a:t>Self-Configuration of RAN </a:t>
            </a:r>
            <a:r>
              <a:rPr lang="en-GB" sz="1600" b="1" dirty="0" err="1"/>
              <a:t>Nes</a:t>
            </a:r>
            <a:r>
              <a:rPr lang="en-GB" sz="1600" b="1" dirty="0"/>
              <a:t>, </a:t>
            </a:r>
            <a:r>
              <a:rPr lang="en-US" altLang="zh-CN" sz="1600" dirty="0"/>
              <a:t>with the following example areas:</a:t>
            </a:r>
          </a:p>
          <a:p>
            <a:pPr lvl="1"/>
            <a:r>
              <a:rPr lang="en-US" altLang="zh-CN" sz="1200" dirty="0" smtClean="0"/>
              <a:t>Concepts</a:t>
            </a:r>
            <a:r>
              <a:rPr lang="en-US" altLang="zh-CN" sz="1200" dirty="0"/>
              <a:t>, use cases and requirements for Self-configuration and ARCF data handling of RAN NEs</a:t>
            </a:r>
          </a:p>
          <a:p>
            <a:pPr lvl="1"/>
            <a:r>
              <a:rPr lang="en-US" altLang="zh-CN" sz="1200" dirty="0" smtClean="0"/>
              <a:t>Procedure </a:t>
            </a:r>
            <a:r>
              <a:rPr lang="en-US" altLang="zh-CN" sz="1200" dirty="0"/>
              <a:t>of </a:t>
            </a:r>
            <a:r>
              <a:rPr lang="en-US" altLang="zh-CN" sz="1200" dirty="0" smtClean="0"/>
              <a:t>self-configuration and </a:t>
            </a:r>
            <a:r>
              <a:rPr lang="en-US" altLang="zh-CN" sz="1200" dirty="0"/>
              <a:t>ARCF data handling  management of RAN NEs</a:t>
            </a:r>
          </a:p>
          <a:p>
            <a:pPr lvl="1"/>
            <a:r>
              <a:rPr lang="en-US" altLang="zh-CN" sz="1200" dirty="0" smtClean="0"/>
              <a:t>Solution </a:t>
            </a:r>
            <a:r>
              <a:rPr lang="en-US" altLang="zh-CN" sz="1200" dirty="0"/>
              <a:t>Set (SS) for Self-configuration  and ARCF data handling management based on SBMA</a:t>
            </a:r>
          </a:p>
          <a:p>
            <a:pPr lvl="1"/>
            <a:r>
              <a:rPr lang="en-US" altLang="zh-CN" sz="1200" dirty="0" smtClean="0"/>
              <a:t>Collaboration </a:t>
            </a:r>
            <a:r>
              <a:rPr lang="en-US" altLang="zh-CN" sz="1200" dirty="0"/>
              <a:t>with RAN on Rel-18 SON work </a:t>
            </a:r>
            <a:endParaRPr lang="en-US" sz="1600" b="1" dirty="0"/>
          </a:p>
        </p:txBody>
      </p:sp>
    </p:spTree>
    <p:extLst>
      <p:ext uri="{BB962C8B-B14F-4D97-AF65-F5344CB8AC3E}">
        <p14:creationId xmlns:p14="http://schemas.microsoft.com/office/powerpoint/2010/main" val="22481534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内容占位符 2"/>
          <p:cNvSpPr txBox="1">
            <a:spLocks/>
          </p:cNvSpPr>
          <p:nvPr/>
        </p:nvSpPr>
        <p:spPr bwMode="auto">
          <a:xfrm>
            <a:off x="329357" y="877825"/>
            <a:ext cx="10094803" cy="4728754"/>
          </a:xfrm>
          <a:prstGeom prst="rect">
            <a:avLst/>
          </a:prstGeom>
          <a:solidFill>
            <a:schemeClr val="bg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608013" indent="-608013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2"/>
              </a:buBlip>
              <a:defRPr sz="37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89013" indent="-37941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Blip>
                <a:blip r:embed="rId3"/>
              </a:buBlip>
              <a:defRPr sz="3200">
                <a:solidFill>
                  <a:schemeClr val="tx1"/>
                </a:solidFill>
                <a:latin typeface="+mn-lt"/>
              </a:defRPr>
            </a:lvl2pPr>
            <a:lvl3pPr marL="1522413" indent="-303213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4"/>
              </a:buBlip>
              <a:defRPr sz="2600">
                <a:solidFill>
                  <a:schemeClr val="tx1"/>
                </a:solidFill>
                <a:latin typeface="+mn-lt"/>
              </a:defRPr>
            </a:lvl3pPr>
            <a:lvl4pPr marL="2132013" indent="-303213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600">
                <a:solidFill>
                  <a:schemeClr val="tx1"/>
                </a:solidFill>
                <a:latin typeface="+mn-lt"/>
              </a:defRPr>
            </a:lvl4pPr>
            <a:lvl5pPr marL="2741613" indent="-303213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100">
                <a:solidFill>
                  <a:schemeClr val="tx1"/>
                </a:solidFill>
                <a:latin typeface="+mn-lt"/>
              </a:defRPr>
            </a:lvl5pPr>
            <a:lvl6pPr marL="3352716" indent="-304792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133">
                <a:solidFill>
                  <a:schemeClr val="tx1"/>
                </a:solidFill>
                <a:latin typeface="+mn-lt"/>
              </a:defRPr>
            </a:lvl6pPr>
            <a:lvl7pPr marL="3962301" indent="-304792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133">
                <a:solidFill>
                  <a:schemeClr val="tx1"/>
                </a:solidFill>
                <a:latin typeface="+mn-lt"/>
              </a:defRPr>
            </a:lvl7pPr>
            <a:lvl8pPr marL="4571886" indent="-304792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133">
                <a:solidFill>
                  <a:schemeClr val="tx1"/>
                </a:solidFill>
                <a:latin typeface="+mn-lt"/>
              </a:defRPr>
            </a:lvl8pPr>
            <a:lvl9pPr marL="5181470" indent="-304792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133">
                <a:solidFill>
                  <a:schemeClr val="tx1"/>
                </a:solidFill>
                <a:latin typeface="+mn-lt"/>
              </a:defRPr>
            </a:lvl9pPr>
          </a:lstStyle>
          <a:p>
            <a:pPr marL="608013" lvl="1" indent="-608013">
              <a:buBlip>
                <a:blip r:embed="rId2"/>
              </a:buBlip>
            </a:pPr>
            <a:r>
              <a:rPr lang="en-US" sz="1600" b="1" dirty="0" smtClean="0"/>
              <a:t>5. </a:t>
            </a:r>
            <a:r>
              <a:rPr lang="en-US" sz="1600" b="1" dirty="0"/>
              <a:t>Enhancement of service-based management architecture,</a:t>
            </a:r>
            <a:r>
              <a:rPr lang="en-US" altLang="zh-CN" sz="1600" dirty="0"/>
              <a:t> with the following example areas:</a:t>
            </a:r>
          </a:p>
          <a:p>
            <a:pPr lvl="1"/>
            <a:r>
              <a:rPr lang="en-US" altLang="zh-CN" sz="1200" dirty="0"/>
              <a:t>Architectural support to autonomous networks</a:t>
            </a:r>
          </a:p>
          <a:p>
            <a:pPr lvl="1"/>
            <a:r>
              <a:rPr lang="en-US" altLang="zh-CN" sz="1200" dirty="0"/>
              <a:t>Collaboration with TMF, ETSI ZSM</a:t>
            </a:r>
          </a:p>
          <a:p>
            <a:pPr marL="608013" lvl="1" indent="-608013">
              <a:buBlip>
                <a:blip r:embed="rId2"/>
              </a:buBlip>
            </a:pPr>
            <a:r>
              <a:rPr lang="en-US" sz="1600" b="1" dirty="0" smtClean="0"/>
              <a:t>6. </a:t>
            </a:r>
            <a:r>
              <a:rPr lang="en-US" sz="1600" b="1" dirty="0"/>
              <a:t>Digital Twin for Network Management, </a:t>
            </a:r>
            <a:r>
              <a:rPr lang="en-US" sz="1600" dirty="0"/>
              <a:t>with the following example areas</a:t>
            </a:r>
            <a:r>
              <a:rPr lang="en-US" sz="1600" b="1" dirty="0"/>
              <a:t>:</a:t>
            </a:r>
          </a:p>
          <a:p>
            <a:pPr lvl="1"/>
            <a:r>
              <a:rPr lang="en-US" sz="1200" dirty="0" smtClean="0"/>
              <a:t>Use </a:t>
            </a:r>
            <a:r>
              <a:rPr lang="en-US" sz="1200" dirty="0"/>
              <a:t>cases and requirements of digital twin for management</a:t>
            </a:r>
          </a:p>
          <a:p>
            <a:pPr lvl="1"/>
            <a:r>
              <a:rPr lang="en-US" sz="1200" dirty="0" smtClean="0"/>
              <a:t>Solutions </a:t>
            </a:r>
            <a:r>
              <a:rPr lang="en-US" sz="1200" dirty="0"/>
              <a:t>for network management based on digital twin</a:t>
            </a:r>
          </a:p>
          <a:p>
            <a:pPr lvl="1"/>
            <a:r>
              <a:rPr lang="en-US" sz="1200" dirty="0" smtClean="0"/>
              <a:t>Interaction </a:t>
            </a:r>
            <a:r>
              <a:rPr lang="en-US" sz="1200" dirty="0"/>
              <a:t>between digital twin network and network management system</a:t>
            </a:r>
          </a:p>
          <a:p>
            <a:pPr marL="608013" lvl="1" indent="-608013">
              <a:buBlip>
                <a:blip r:embed="rId2"/>
              </a:buBlip>
            </a:pPr>
            <a:r>
              <a:rPr lang="en-US" sz="1600" b="1" dirty="0" smtClean="0"/>
              <a:t>7. </a:t>
            </a:r>
            <a:r>
              <a:rPr lang="en-US" sz="1600" b="1" dirty="0"/>
              <a:t>Federated Learning for Mobile Network Management, </a:t>
            </a:r>
            <a:r>
              <a:rPr lang="en-US" sz="1600" dirty="0"/>
              <a:t>with the following example areas </a:t>
            </a:r>
            <a:r>
              <a:rPr lang="en-US" sz="1600" b="1" dirty="0"/>
              <a:t>:</a:t>
            </a:r>
          </a:p>
          <a:p>
            <a:pPr lvl="1"/>
            <a:r>
              <a:rPr lang="en-US" sz="1200" dirty="0" smtClean="0"/>
              <a:t>Scenarios</a:t>
            </a:r>
            <a:r>
              <a:rPr lang="en-US" sz="1200" dirty="0"/>
              <a:t>, requirements and  solutions for FL</a:t>
            </a:r>
          </a:p>
          <a:p>
            <a:pPr lvl="1"/>
            <a:r>
              <a:rPr lang="en-US" sz="1200" dirty="0" smtClean="0"/>
              <a:t>Management </a:t>
            </a:r>
            <a:r>
              <a:rPr lang="en-US" sz="1200" dirty="0"/>
              <a:t>aspects of federated nodes, e.g. authentication, registration, resource </a:t>
            </a:r>
            <a:r>
              <a:rPr lang="en-US" sz="1200" dirty="0" smtClean="0"/>
              <a:t>management</a:t>
            </a:r>
            <a:endParaRPr lang="en-US" sz="1200" kern="0" dirty="0"/>
          </a:p>
          <a:p>
            <a:pPr marL="608013" lvl="1" indent="-608013">
              <a:buBlip>
                <a:blip r:embed="rId2"/>
              </a:buBlip>
            </a:pPr>
            <a:r>
              <a:rPr lang="en-US" sz="1600" b="1" dirty="0" smtClean="0"/>
              <a:t>8. Further </a:t>
            </a:r>
            <a:r>
              <a:rPr lang="en-US" sz="1600" b="1" dirty="0"/>
              <a:t>enhancements into Management Data Analytics (MDA</a:t>
            </a:r>
            <a:r>
              <a:rPr lang="en-US" sz="1600" b="1" dirty="0" smtClean="0"/>
              <a:t>),</a:t>
            </a:r>
            <a:r>
              <a:rPr lang="en-US" sz="1600" b="1" dirty="0"/>
              <a:t> </a:t>
            </a:r>
            <a:r>
              <a:rPr lang="en-US" sz="1600" dirty="0"/>
              <a:t>with the following example areas </a:t>
            </a:r>
            <a:r>
              <a:rPr lang="en-US" sz="1600" b="1" dirty="0" smtClean="0"/>
              <a:t>: </a:t>
            </a:r>
            <a:endParaRPr lang="en-US" sz="1600" b="1" dirty="0"/>
          </a:p>
          <a:p>
            <a:pPr lvl="1"/>
            <a:r>
              <a:rPr lang="en-US" sz="1200" dirty="0" smtClean="0"/>
              <a:t>Address </a:t>
            </a:r>
            <a:r>
              <a:rPr lang="en-US" sz="1200" dirty="0"/>
              <a:t>solutions of the rest of use cases from TR28.809 that have not been included in Rel-17 normative work due to time constraint.</a:t>
            </a:r>
          </a:p>
          <a:p>
            <a:pPr lvl="1"/>
            <a:r>
              <a:rPr lang="en-US" sz="1200" dirty="0" smtClean="0"/>
              <a:t>New </a:t>
            </a:r>
            <a:r>
              <a:rPr lang="en-US" sz="1200" dirty="0"/>
              <a:t>use cases and corresponding solutions leading to further enhanced capabilities of the MDA</a:t>
            </a:r>
            <a:r>
              <a:rPr lang="en-US" sz="1200" dirty="0" smtClean="0"/>
              <a:t>.</a:t>
            </a:r>
          </a:p>
          <a:p>
            <a:r>
              <a:rPr lang="en-US" sz="1600" b="1" dirty="0"/>
              <a:t>9</a:t>
            </a:r>
            <a:r>
              <a:rPr lang="en-US" sz="1600" b="1" dirty="0" smtClean="0"/>
              <a:t>. </a:t>
            </a:r>
            <a:r>
              <a:rPr lang="en-US" sz="1600" b="1" dirty="0"/>
              <a:t>Enhancement of the management aspects related to NWDAF</a:t>
            </a:r>
            <a:r>
              <a:rPr lang="en-US" sz="1600" dirty="0"/>
              <a:t>, with the following example areas:</a:t>
            </a:r>
          </a:p>
          <a:p>
            <a:pPr lvl="1"/>
            <a:r>
              <a:rPr lang="en-US" sz="1200" dirty="0"/>
              <a:t>the enhancement NRM of NWDAF supporting the logical decomposition of NWDAF</a:t>
            </a:r>
          </a:p>
          <a:p>
            <a:pPr lvl="1"/>
            <a:r>
              <a:rPr lang="en-US" sz="1200" dirty="0"/>
              <a:t>the performance management of NWDAF</a:t>
            </a:r>
          </a:p>
          <a:p>
            <a:pPr lvl="1"/>
            <a:r>
              <a:rPr lang="en-US" sz="1200" dirty="0"/>
              <a:t>the management service supporting multiple-NWDAF </a:t>
            </a:r>
            <a:r>
              <a:rPr lang="en-US" sz="1200" dirty="0" smtClean="0"/>
              <a:t>deployment</a:t>
            </a:r>
            <a:endParaRPr lang="en-US" sz="1200" dirty="0"/>
          </a:p>
          <a:p>
            <a:pPr lvl="1"/>
            <a:endParaRPr lang="en-US" sz="1200" dirty="0" smtClean="0"/>
          </a:p>
        </p:txBody>
      </p:sp>
      <p:sp>
        <p:nvSpPr>
          <p:cNvPr id="6" name="标题 1"/>
          <p:cNvSpPr>
            <a:spLocks noGrp="1"/>
          </p:cNvSpPr>
          <p:nvPr>
            <p:ph type="title"/>
          </p:nvPr>
        </p:nvSpPr>
        <p:spPr>
          <a:xfrm>
            <a:off x="193330" y="0"/>
            <a:ext cx="9591223" cy="877824"/>
          </a:xfrm>
        </p:spPr>
        <p:txBody>
          <a:bodyPr/>
          <a:lstStyle/>
          <a:p>
            <a:r>
              <a:rPr lang="en-US" altLang="zh-CN" sz="3600" dirty="0"/>
              <a:t>List of OAM topics proposals for discussion </a:t>
            </a:r>
            <a:r>
              <a:rPr lang="en-US" altLang="zh-CN" sz="3600" dirty="0" smtClean="0"/>
              <a:t>(2/5)</a:t>
            </a:r>
            <a:endParaRPr lang="en-US" altLang="zh-CN" sz="3600" dirty="0"/>
          </a:p>
        </p:txBody>
      </p:sp>
    </p:spTree>
    <p:extLst>
      <p:ext uri="{BB962C8B-B14F-4D97-AF65-F5344CB8AC3E}">
        <p14:creationId xmlns:p14="http://schemas.microsoft.com/office/powerpoint/2010/main" val="4906848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内容占位符 2"/>
          <p:cNvSpPr txBox="1">
            <a:spLocks/>
          </p:cNvSpPr>
          <p:nvPr/>
        </p:nvSpPr>
        <p:spPr bwMode="auto">
          <a:xfrm>
            <a:off x="219630" y="877824"/>
            <a:ext cx="11183938" cy="5004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608013" indent="-608013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2"/>
              </a:buBlip>
              <a:defRPr sz="37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89013" indent="-37941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Blip>
                <a:blip r:embed="rId3"/>
              </a:buBlip>
              <a:defRPr sz="3200">
                <a:solidFill>
                  <a:schemeClr val="tx1"/>
                </a:solidFill>
                <a:latin typeface="+mn-lt"/>
              </a:defRPr>
            </a:lvl2pPr>
            <a:lvl3pPr marL="1522413" indent="-303213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4"/>
              </a:buBlip>
              <a:defRPr sz="2600">
                <a:solidFill>
                  <a:schemeClr val="tx1"/>
                </a:solidFill>
                <a:latin typeface="+mn-lt"/>
              </a:defRPr>
            </a:lvl3pPr>
            <a:lvl4pPr marL="2132013" indent="-303213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600">
                <a:solidFill>
                  <a:schemeClr val="tx1"/>
                </a:solidFill>
                <a:latin typeface="+mn-lt"/>
              </a:defRPr>
            </a:lvl4pPr>
            <a:lvl5pPr marL="2741613" indent="-303213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100">
                <a:solidFill>
                  <a:schemeClr val="tx1"/>
                </a:solidFill>
                <a:latin typeface="+mn-lt"/>
              </a:defRPr>
            </a:lvl5pPr>
            <a:lvl6pPr marL="3352716" indent="-304792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133">
                <a:solidFill>
                  <a:schemeClr val="tx1"/>
                </a:solidFill>
                <a:latin typeface="+mn-lt"/>
              </a:defRPr>
            </a:lvl6pPr>
            <a:lvl7pPr marL="3962301" indent="-304792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133">
                <a:solidFill>
                  <a:schemeClr val="tx1"/>
                </a:solidFill>
                <a:latin typeface="+mn-lt"/>
              </a:defRPr>
            </a:lvl7pPr>
            <a:lvl8pPr marL="4571886" indent="-304792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133">
                <a:solidFill>
                  <a:schemeClr val="tx1"/>
                </a:solidFill>
                <a:latin typeface="+mn-lt"/>
              </a:defRPr>
            </a:lvl8pPr>
            <a:lvl9pPr marL="5181470" indent="-304792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133">
                <a:solidFill>
                  <a:schemeClr val="tx1"/>
                </a:solidFill>
                <a:latin typeface="+mn-lt"/>
              </a:defRPr>
            </a:lvl9pPr>
          </a:lstStyle>
          <a:p>
            <a:pPr marL="608013" lvl="1" indent="-608013">
              <a:buBlip>
                <a:blip r:embed="rId2"/>
              </a:buBlip>
            </a:pPr>
            <a:r>
              <a:rPr lang="en-US" sz="1600" b="1" dirty="0" smtClean="0"/>
              <a:t>10. </a:t>
            </a:r>
            <a:r>
              <a:rPr lang="en-US" sz="1600" b="1" dirty="0"/>
              <a:t>Study on enhancement management of non-public networks</a:t>
            </a:r>
            <a:r>
              <a:rPr lang="en-US" sz="1600" dirty="0"/>
              <a:t>,</a:t>
            </a:r>
            <a:r>
              <a:rPr lang="en-US" altLang="zh-CN" sz="1600" b="1" kern="0" dirty="0"/>
              <a:t> </a:t>
            </a:r>
            <a:r>
              <a:rPr lang="en-US" altLang="zh-CN" sz="1600" dirty="0"/>
              <a:t>with the following example areas:</a:t>
            </a:r>
          </a:p>
          <a:p>
            <a:pPr lvl="1"/>
            <a:r>
              <a:rPr lang="en-US" altLang="zh-CN" sz="1200" dirty="0" smtClean="0"/>
              <a:t>how </a:t>
            </a:r>
            <a:r>
              <a:rPr lang="en-US" altLang="zh-CN" sz="1200" dirty="0"/>
              <a:t>the mobile network operator and vertical customer cooperate to realize management and orchestration of network in management mode 1b and 2b in TS 28.557.</a:t>
            </a:r>
          </a:p>
          <a:p>
            <a:pPr lvl="1"/>
            <a:r>
              <a:rPr lang="en-US" altLang="zh-CN" sz="1200" dirty="0" smtClean="0"/>
              <a:t>management </a:t>
            </a:r>
            <a:r>
              <a:rPr lang="en-US" altLang="zh-CN" sz="1200" dirty="0"/>
              <a:t>of vertical tenant as an authorized NPN service consumer and the privilege of vertical tenant.</a:t>
            </a:r>
          </a:p>
          <a:p>
            <a:pPr lvl="1"/>
            <a:r>
              <a:rPr lang="en-US" altLang="zh-CN" sz="1200" dirty="0" smtClean="0"/>
              <a:t>management </a:t>
            </a:r>
            <a:r>
              <a:rPr lang="en-US" altLang="zh-CN" sz="1200" dirty="0"/>
              <a:t>capability exposure to NPN based on the privilege of vertical tenant. </a:t>
            </a:r>
          </a:p>
          <a:p>
            <a:pPr lvl="1"/>
            <a:r>
              <a:rPr lang="en-US" altLang="zh-CN" sz="1200" dirty="0" smtClean="0"/>
              <a:t>NPN </a:t>
            </a:r>
            <a:r>
              <a:rPr lang="en-US" altLang="zh-CN" sz="1200" dirty="0"/>
              <a:t>in RAN sharing scenarios. </a:t>
            </a:r>
          </a:p>
          <a:p>
            <a:pPr lvl="1"/>
            <a:r>
              <a:rPr lang="en-US" altLang="zh-CN" sz="1200" dirty="0" smtClean="0"/>
              <a:t>energy </a:t>
            </a:r>
            <a:r>
              <a:rPr lang="en-US" altLang="zh-CN" sz="1200" dirty="0"/>
              <a:t>efficiency in NPN scenarios.</a:t>
            </a:r>
          </a:p>
          <a:p>
            <a:pPr lvl="1"/>
            <a:r>
              <a:rPr lang="en-US" altLang="zh-CN" sz="1200" dirty="0" smtClean="0"/>
              <a:t>convergence </a:t>
            </a:r>
            <a:r>
              <a:rPr lang="en-US" altLang="zh-CN" sz="1200" dirty="0"/>
              <a:t>between NPN for an enterprise and the legacy operational technology (OT) network of the enterprise. </a:t>
            </a:r>
          </a:p>
          <a:p>
            <a:pPr marL="608013" lvl="1" indent="-608013">
              <a:buBlip>
                <a:blip r:embed="rId2"/>
              </a:buBlip>
            </a:pPr>
            <a:r>
              <a:rPr lang="en-US" sz="1600" b="1" dirty="0" smtClean="0"/>
              <a:t>11. </a:t>
            </a:r>
            <a:r>
              <a:rPr lang="en-US" sz="1600" b="1" dirty="0"/>
              <a:t>Study on Deterministic Service Assurance Management</a:t>
            </a:r>
            <a:r>
              <a:rPr lang="en-US" sz="1600" dirty="0"/>
              <a:t>, </a:t>
            </a:r>
            <a:r>
              <a:rPr lang="en-US" altLang="zh-CN" sz="1600" dirty="0"/>
              <a:t>with the following example areas:</a:t>
            </a:r>
          </a:p>
          <a:p>
            <a:pPr lvl="1"/>
            <a:r>
              <a:rPr lang="en-US" sz="1200" dirty="0" smtClean="0"/>
              <a:t>Scenarios</a:t>
            </a:r>
            <a:r>
              <a:rPr lang="en-US" sz="1200" dirty="0"/>
              <a:t>, general process, and related managed services for deterministic service assurance;</a:t>
            </a:r>
          </a:p>
          <a:p>
            <a:pPr lvl="1"/>
            <a:r>
              <a:rPr lang="en-US" sz="1200" dirty="0" smtClean="0"/>
              <a:t>Cross-domain </a:t>
            </a:r>
            <a:r>
              <a:rPr lang="en-US" sz="1200" dirty="0"/>
              <a:t>and domain management collaborations to support E2E deterministic assurance;</a:t>
            </a:r>
          </a:p>
          <a:p>
            <a:pPr lvl="1"/>
            <a:r>
              <a:rPr lang="en-US" sz="1200" dirty="0" smtClean="0"/>
              <a:t>Potential </a:t>
            </a:r>
            <a:r>
              <a:rPr lang="en-US" sz="1200" dirty="0"/>
              <a:t>requirements, conditions, constraints and solutions for deterministic service assurance for specific services (e.g. video monitoring, remote control etc.):</a:t>
            </a:r>
          </a:p>
          <a:p>
            <a:pPr lvl="2"/>
            <a:r>
              <a:rPr lang="en-US" sz="1100" dirty="0" smtClean="0"/>
              <a:t>In </a:t>
            </a:r>
            <a:r>
              <a:rPr lang="en-US" sz="1100" dirty="0"/>
              <a:t>Network provisioning phase, network planning, verification and prediction based on deterministic service modelling and SLS requirements;</a:t>
            </a:r>
          </a:p>
          <a:p>
            <a:pPr lvl="2"/>
            <a:r>
              <a:rPr lang="en-US" sz="1100" dirty="0" smtClean="0"/>
              <a:t>In </a:t>
            </a:r>
            <a:r>
              <a:rPr lang="en-US" sz="1100" dirty="0"/>
              <a:t>Operation phase, network optimization, verification and prediction solutions;</a:t>
            </a:r>
          </a:p>
          <a:p>
            <a:pPr lvl="2"/>
            <a:r>
              <a:rPr lang="en-US" sz="1100" dirty="0" smtClean="0"/>
              <a:t>Potential </a:t>
            </a:r>
            <a:r>
              <a:rPr lang="en-US" sz="1100" dirty="0"/>
              <a:t>PM and FM enhancements to support deterministic services;</a:t>
            </a:r>
          </a:p>
          <a:p>
            <a:pPr marL="608013" lvl="1" indent="-608013">
              <a:buBlip>
                <a:blip r:embed="rId2"/>
              </a:buBlip>
            </a:pPr>
            <a:r>
              <a:rPr lang="en-US" altLang="zh-CN" sz="1600" b="1" dirty="0" smtClean="0"/>
              <a:t>12. </a:t>
            </a:r>
            <a:r>
              <a:rPr lang="en-US" altLang="zh-CN" sz="1600" b="1" dirty="0"/>
              <a:t>Key Quality Indicators(KQIs)for 5G service experience</a:t>
            </a:r>
            <a:r>
              <a:rPr lang="en-US" sz="1600" b="1" dirty="0"/>
              <a:t>,</a:t>
            </a:r>
            <a:r>
              <a:rPr lang="en-US" sz="1600" dirty="0"/>
              <a:t> </a:t>
            </a:r>
            <a:r>
              <a:rPr lang="en-US" altLang="zh-CN" sz="1600" dirty="0"/>
              <a:t>with the following example areas:</a:t>
            </a:r>
          </a:p>
          <a:p>
            <a:pPr lvl="1"/>
            <a:r>
              <a:rPr lang="en-US" altLang="zh-CN" sz="1200" dirty="0" smtClean="0"/>
              <a:t>The </a:t>
            </a:r>
            <a:r>
              <a:rPr lang="en-US" altLang="zh-CN" sz="1200" dirty="0"/>
              <a:t>definition, scope and scenarios of the KQIs for 5G service experience. The KQIs of the typical services, e.g. services of Video Uploading, Remote Controlling and Cloud VR will be specified;</a:t>
            </a:r>
          </a:p>
          <a:p>
            <a:pPr lvl="1"/>
            <a:r>
              <a:rPr lang="en-US" altLang="zh-CN" sz="1200" dirty="0" smtClean="0"/>
              <a:t>The </a:t>
            </a:r>
            <a:r>
              <a:rPr lang="en-US" altLang="zh-CN" sz="1200" dirty="0"/>
              <a:t>influencing factors for 5G service experience according to the example services;</a:t>
            </a:r>
          </a:p>
          <a:p>
            <a:pPr lvl="1"/>
            <a:r>
              <a:rPr lang="en-US" altLang="zh-CN" sz="1200" dirty="0" smtClean="0"/>
              <a:t>The </a:t>
            </a:r>
            <a:r>
              <a:rPr lang="en-US" altLang="zh-CN" sz="1200" dirty="0"/>
              <a:t>mapping from KQI to network KPI if possible;</a:t>
            </a:r>
          </a:p>
          <a:p>
            <a:pPr lvl="1"/>
            <a:r>
              <a:rPr lang="en-US" altLang="zh-CN" sz="1200" dirty="0" smtClean="0"/>
              <a:t>The </a:t>
            </a:r>
            <a:r>
              <a:rPr lang="en-US" altLang="zh-CN" sz="1200" dirty="0"/>
              <a:t>evaluation method and formula definition of related KQIs for  the example services;</a:t>
            </a:r>
          </a:p>
          <a:p>
            <a:pPr lvl="1"/>
            <a:r>
              <a:rPr lang="en-US" altLang="zh-CN" sz="1200" dirty="0" smtClean="0"/>
              <a:t>The </a:t>
            </a:r>
            <a:r>
              <a:rPr lang="en-US" altLang="zh-CN" sz="1200" dirty="0"/>
              <a:t>evaluation criterion of the KQIs for the example services;</a:t>
            </a:r>
          </a:p>
          <a:p>
            <a:pPr lvl="1"/>
            <a:r>
              <a:rPr lang="en-US" altLang="zh-CN" sz="1200" dirty="0" smtClean="0"/>
              <a:t>The </a:t>
            </a:r>
            <a:r>
              <a:rPr lang="en-US" altLang="zh-CN" sz="1200" dirty="0"/>
              <a:t>relation with the SLS requirements</a:t>
            </a:r>
            <a:r>
              <a:rPr lang="en-US" altLang="zh-CN" sz="1200" dirty="0" smtClean="0"/>
              <a:t>.</a:t>
            </a:r>
          </a:p>
          <a:p>
            <a:pPr lvl="1"/>
            <a:r>
              <a:rPr lang="en-US" altLang="zh-CN" sz="1200" dirty="0" smtClean="0"/>
              <a:t>Collaboration </a:t>
            </a:r>
            <a:r>
              <a:rPr lang="en-US" altLang="zh-CN" sz="1200" dirty="0"/>
              <a:t>with RAN on Rel-18 KPI/Performance measurements work </a:t>
            </a:r>
            <a:endParaRPr lang="en-US" sz="1200" dirty="0"/>
          </a:p>
          <a:p>
            <a:endParaRPr lang="en-US" altLang="zh-CN" sz="1600" b="1" kern="0" dirty="0" smtClean="0"/>
          </a:p>
        </p:txBody>
      </p:sp>
      <p:sp>
        <p:nvSpPr>
          <p:cNvPr id="7" name="标题 1"/>
          <p:cNvSpPr>
            <a:spLocks noGrp="1"/>
          </p:cNvSpPr>
          <p:nvPr>
            <p:ph type="title"/>
          </p:nvPr>
        </p:nvSpPr>
        <p:spPr>
          <a:xfrm>
            <a:off x="193330" y="0"/>
            <a:ext cx="9591223" cy="877824"/>
          </a:xfrm>
        </p:spPr>
        <p:txBody>
          <a:bodyPr/>
          <a:lstStyle/>
          <a:p>
            <a:r>
              <a:rPr lang="en-US" altLang="zh-CN" sz="3600" dirty="0"/>
              <a:t>List of OAM topics proposals for discussion </a:t>
            </a:r>
            <a:r>
              <a:rPr lang="en-US" altLang="zh-CN" sz="3600" dirty="0" smtClean="0"/>
              <a:t>(3/5)</a:t>
            </a:r>
            <a:endParaRPr lang="en-US" altLang="zh-CN" sz="3600" dirty="0"/>
          </a:p>
        </p:txBody>
      </p:sp>
    </p:spTree>
    <p:extLst>
      <p:ext uri="{BB962C8B-B14F-4D97-AF65-F5344CB8AC3E}">
        <p14:creationId xmlns:p14="http://schemas.microsoft.com/office/powerpoint/2010/main" val="301978473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内容占位符 2"/>
          <p:cNvSpPr txBox="1">
            <a:spLocks/>
          </p:cNvSpPr>
          <p:nvPr/>
        </p:nvSpPr>
        <p:spPr bwMode="auto">
          <a:xfrm>
            <a:off x="292782" y="1196558"/>
            <a:ext cx="11183938" cy="5004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608013" indent="-608013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2"/>
              </a:buBlip>
              <a:defRPr sz="37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89013" indent="-37941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Blip>
                <a:blip r:embed="rId3"/>
              </a:buBlip>
              <a:defRPr sz="3200">
                <a:solidFill>
                  <a:schemeClr val="tx1"/>
                </a:solidFill>
                <a:latin typeface="+mn-lt"/>
              </a:defRPr>
            </a:lvl2pPr>
            <a:lvl3pPr marL="1522413" indent="-303213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4"/>
              </a:buBlip>
              <a:defRPr sz="2600">
                <a:solidFill>
                  <a:schemeClr val="tx1"/>
                </a:solidFill>
                <a:latin typeface="+mn-lt"/>
              </a:defRPr>
            </a:lvl3pPr>
            <a:lvl4pPr marL="2132013" indent="-303213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600">
                <a:solidFill>
                  <a:schemeClr val="tx1"/>
                </a:solidFill>
                <a:latin typeface="+mn-lt"/>
              </a:defRPr>
            </a:lvl4pPr>
            <a:lvl5pPr marL="2741613" indent="-303213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100">
                <a:solidFill>
                  <a:schemeClr val="tx1"/>
                </a:solidFill>
                <a:latin typeface="+mn-lt"/>
              </a:defRPr>
            </a:lvl5pPr>
            <a:lvl6pPr marL="3352716" indent="-304792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133">
                <a:solidFill>
                  <a:schemeClr val="tx1"/>
                </a:solidFill>
                <a:latin typeface="+mn-lt"/>
              </a:defRPr>
            </a:lvl6pPr>
            <a:lvl7pPr marL="3962301" indent="-304792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133">
                <a:solidFill>
                  <a:schemeClr val="tx1"/>
                </a:solidFill>
                <a:latin typeface="+mn-lt"/>
              </a:defRPr>
            </a:lvl7pPr>
            <a:lvl8pPr marL="4571886" indent="-304792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133">
                <a:solidFill>
                  <a:schemeClr val="tx1"/>
                </a:solidFill>
                <a:latin typeface="+mn-lt"/>
              </a:defRPr>
            </a:lvl8pPr>
            <a:lvl9pPr marL="5181470" indent="-304792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133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en-US" altLang="zh-CN" sz="1600" b="1" kern="0" dirty="0" smtClean="0"/>
              <a:t>13. </a:t>
            </a:r>
            <a:r>
              <a:rPr lang="en-GB" sz="1600" b="1" dirty="0"/>
              <a:t>Energy Efficiency of 5G</a:t>
            </a:r>
            <a:r>
              <a:rPr lang="en-GB" altLang="zh-CN" sz="1600" b="1" dirty="0"/>
              <a:t>, </a:t>
            </a:r>
            <a:r>
              <a:rPr lang="en-US" altLang="zh-CN" sz="1600" dirty="0"/>
              <a:t>with the following example areas:</a:t>
            </a:r>
          </a:p>
          <a:p>
            <a:pPr lvl="1"/>
            <a:r>
              <a:rPr lang="en-US" altLang="zh-CN" sz="1200" kern="0" dirty="0"/>
              <a:t>Refine the estimates of 5G NF energy consumption in virtualized environment</a:t>
            </a:r>
          </a:p>
          <a:p>
            <a:pPr lvl="1"/>
            <a:r>
              <a:rPr lang="en-US" altLang="zh-CN" sz="1200" kern="0" dirty="0"/>
              <a:t>Extend existing VM-based EE KPI definitions to Containers</a:t>
            </a:r>
          </a:p>
          <a:p>
            <a:pPr lvl="1"/>
            <a:r>
              <a:rPr lang="en-US" altLang="zh-CN" sz="1200" kern="0" dirty="0"/>
              <a:t>New use cases and solutions for Energy Saving (incl. AI/ML assisted ES)</a:t>
            </a:r>
          </a:p>
          <a:p>
            <a:pPr lvl="1"/>
            <a:r>
              <a:rPr lang="en-US" altLang="zh-CN" sz="1200" kern="0" dirty="0"/>
              <a:t>Management aspects of TSG RAN energy saving functionalities</a:t>
            </a:r>
          </a:p>
          <a:p>
            <a:pPr lvl="1"/>
            <a:r>
              <a:rPr lang="en-US" altLang="zh-CN" sz="1200" dirty="0"/>
              <a:t>Collaboration with RAN on Rel-18 Network Energy Saving </a:t>
            </a:r>
            <a:r>
              <a:rPr lang="en-US" altLang="zh-CN" sz="1200" dirty="0" smtClean="0"/>
              <a:t>work</a:t>
            </a:r>
            <a:endParaRPr lang="en-US" altLang="zh-CN" sz="1600" b="1" kern="0" dirty="0" smtClean="0"/>
          </a:p>
          <a:p>
            <a:r>
              <a:rPr lang="en-US" altLang="zh-CN" sz="1600" b="1" kern="0" dirty="0" smtClean="0"/>
              <a:t>14. </a:t>
            </a:r>
            <a:r>
              <a:rPr lang="en-US" altLang="zh-CN" sz="1600" b="1" kern="0" dirty="0"/>
              <a:t>Management aspects of traffic scheduling in terrestrial and satellite converged </a:t>
            </a:r>
            <a:r>
              <a:rPr lang="en-US" altLang="zh-CN" sz="1600" b="1" kern="0" dirty="0" smtClean="0"/>
              <a:t>network,</a:t>
            </a:r>
            <a:r>
              <a:rPr lang="en-US" altLang="zh-CN" sz="1600" dirty="0"/>
              <a:t> with the following example areas</a:t>
            </a:r>
            <a:r>
              <a:rPr lang="en-US" altLang="zh-CN" sz="1600" dirty="0" smtClean="0"/>
              <a:t>:</a:t>
            </a:r>
            <a:endParaRPr lang="en-US" altLang="zh-CN" sz="1600" b="1" kern="0" dirty="0"/>
          </a:p>
          <a:p>
            <a:pPr lvl="1"/>
            <a:r>
              <a:rPr lang="en-US" altLang="zh-CN" sz="1200" kern="0" dirty="0" smtClean="0"/>
              <a:t>Optimal </a:t>
            </a:r>
            <a:r>
              <a:rPr lang="en-US" altLang="zh-CN" sz="1200" kern="0" dirty="0"/>
              <a:t>connectivity topology and management between heterogeneous satellite constellation (including GEO, MEO and/or LEO).</a:t>
            </a:r>
          </a:p>
          <a:p>
            <a:pPr lvl="1"/>
            <a:r>
              <a:rPr lang="en-US" altLang="zh-CN" sz="1200" kern="0" dirty="0" smtClean="0"/>
              <a:t>Traffic </a:t>
            </a:r>
            <a:r>
              <a:rPr lang="en-US" altLang="zh-CN" sz="1200" kern="0" dirty="0"/>
              <a:t>scheduling from terrestrial network to satellite network/from satellite network to terrestrial network</a:t>
            </a:r>
          </a:p>
          <a:p>
            <a:pPr lvl="1"/>
            <a:r>
              <a:rPr lang="en-US" altLang="zh-CN" sz="1200" kern="0" dirty="0" smtClean="0"/>
              <a:t>Management </a:t>
            </a:r>
            <a:r>
              <a:rPr lang="en-US" altLang="zh-CN" sz="1200" kern="0" dirty="0"/>
              <a:t>functions/ deployments considerations  on traffic scheduling in terrestrial and satellite converged network.</a:t>
            </a:r>
          </a:p>
          <a:p>
            <a:pPr lvl="1"/>
            <a:r>
              <a:rPr lang="en-US" altLang="zh-CN" sz="1200" dirty="0" smtClean="0"/>
              <a:t>Collaboration with RAN on Rel-18 NTN work?? </a:t>
            </a:r>
          </a:p>
          <a:p>
            <a:r>
              <a:rPr lang="en-US" sz="1600" b="1" dirty="0" smtClean="0"/>
              <a:t>15. </a:t>
            </a:r>
            <a:r>
              <a:rPr lang="en-US" sz="1600" b="1" dirty="0"/>
              <a:t>Edge Computing Enhancement</a:t>
            </a:r>
          </a:p>
          <a:p>
            <a:pPr lvl="1"/>
            <a:r>
              <a:rPr lang="en-US" sz="1200" dirty="0" smtClean="0"/>
              <a:t>Specify </a:t>
            </a:r>
            <a:r>
              <a:rPr lang="en-US" sz="1200" dirty="0"/>
              <a:t>solutions to fulfil GSMA OPG NBI requirements</a:t>
            </a:r>
          </a:p>
          <a:p>
            <a:pPr lvl="1"/>
            <a:r>
              <a:rPr lang="en-US" sz="1200" dirty="0" smtClean="0"/>
              <a:t>Study </a:t>
            </a:r>
            <a:r>
              <a:rPr lang="en-US" sz="1200" dirty="0"/>
              <a:t>the relevance of ETSI MEC with </a:t>
            </a:r>
            <a:r>
              <a:rPr lang="en-US" sz="1200" dirty="0" smtClean="0"/>
              <a:t>ECM</a:t>
            </a:r>
            <a:endParaRPr lang="en-US" sz="1200" dirty="0"/>
          </a:p>
        </p:txBody>
      </p:sp>
      <p:sp>
        <p:nvSpPr>
          <p:cNvPr id="7" name="标题 1"/>
          <p:cNvSpPr>
            <a:spLocks noGrp="1"/>
          </p:cNvSpPr>
          <p:nvPr>
            <p:ph type="title"/>
          </p:nvPr>
        </p:nvSpPr>
        <p:spPr>
          <a:xfrm>
            <a:off x="193330" y="0"/>
            <a:ext cx="9591223" cy="877824"/>
          </a:xfrm>
        </p:spPr>
        <p:txBody>
          <a:bodyPr/>
          <a:lstStyle/>
          <a:p>
            <a:r>
              <a:rPr lang="en-US" altLang="zh-CN" sz="3600" dirty="0"/>
              <a:t>List of OAM topics proposals for discussion </a:t>
            </a:r>
            <a:r>
              <a:rPr lang="en-US" altLang="zh-CN" sz="3600" dirty="0" smtClean="0"/>
              <a:t>(4/5)</a:t>
            </a:r>
            <a:endParaRPr lang="en-US" altLang="zh-CN" sz="3600" dirty="0"/>
          </a:p>
        </p:txBody>
      </p:sp>
    </p:spTree>
    <p:extLst>
      <p:ext uri="{BB962C8B-B14F-4D97-AF65-F5344CB8AC3E}">
        <p14:creationId xmlns:p14="http://schemas.microsoft.com/office/powerpoint/2010/main" val="7955820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142893</TotalTime>
  <Words>1901</Words>
  <Application>Microsoft Office PowerPoint</Application>
  <PresentationFormat>宽屏</PresentationFormat>
  <Paragraphs>233</Paragraphs>
  <Slides>14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14</vt:i4>
      </vt:variant>
    </vt:vector>
  </HeadingPairs>
  <TitlesOfParts>
    <vt:vector size="20" baseType="lpstr">
      <vt:lpstr>ＭＳ Ｐゴシック</vt:lpstr>
      <vt:lpstr>宋体</vt:lpstr>
      <vt:lpstr>Arial</vt:lpstr>
      <vt:lpstr>Calibri</vt:lpstr>
      <vt:lpstr>Times New Roman</vt:lpstr>
      <vt:lpstr>Office Theme</vt:lpstr>
      <vt:lpstr>   SA5 presentation for  SA Rel-18 workshop SA5#138e, 23 – 31 August, 2021 </vt:lpstr>
      <vt:lpstr>Content</vt:lpstr>
      <vt:lpstr>SA5 Release planning in accordance with 3GPP releases timelines</vt:lpstr>
      <vt:lpstr>Detailed view of SA5 relation with other groups</vt:lpstr>
      <vt:lpstr>SA5 Charging Rel-18</vt:lpstr>
      <vt:lpstr>List of OAM topics proposals for discussion (1/5)</vt:lpstr>
      <vt:lpstr>List of OAM topics proposals for discussion (2/5)</vt:lpstr>
      <vt:lpstr>List of OAM topics proposals for discussion (3/5)</vt:lpstr>
      <vt:lpstr>List of OAM topics proposals for discussion (4/5)</vt:lpstr>
      <vt:lpstr>List of OAM topics proposals for discussion (5/5)</vt:lpstr>
      <vt:lpstr>List of Agreed OAM topics (1/)</vt:lpstr>
      <vt:lpstr>List of agreed areas (1/)</vt:lpstr>
      <vt:lpstr>General principles for Rel-18 work in SA5</vt:lpstr>
      <vt:lpstr>Thank you!</vt:lpstr>
    </vt:vector>
  </TitlesOfParts>
  <Company>3GPP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Zou Lan</dc:creator>
  <dc:description>© 2009  All rights reserved</dc:description>
  <cp:lastModifiedBy>plenary</cp:lastModifiedBy>
  <cp:revision>3434</cp:revision>
  <dcterms:created xsi:type="dcterms:W3CDTF">2008-08-30T09:32:10Z</dcterms:created>
  <dcterms:modified xsi:type="dcterms:W3CDTF">2021-09-01T06:49:00Z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2015_ms_pID_725343">
    <vt:lpwstr>(3)oHjGJEmNhM1th2OjrVmZI4aym/Qtr9l13Fcb9nRnFrtCrTEhG7ugUxtowdTDVYCXnKm8jtKu
BzKZjCtrrNvZ+IGSEu7ZBH31pcftD5EcjhdDxDunu34E18Wkw58YSKgfOcLqGjhk68H6ByCA
WTCQVvApt+8wD2ZHxfcPQZHtgB0+X6dpFuKoPX7RE753EMgj/7pnAnxzZzrl8Cp0RoDBILI5
1MKzvdPBkCTKgrAFAp</vt:lpwstr>
  </property>
  <property fmtid="{D5CDD505-2E9C-101B-9397-08002B2CF9AE}" pid="3" name="_2015_ms_pID_7253431">
    <vt:lpwstr>rCxufPfnzY4PKmJLR6GOSCsk25OjvPpi7+ZjajV/Lrqzu7KXCmqaGv
KyIJ0EZusPnsr60BqV2fC/9TiI/TfxlOeNIM2qJ/zhBNoo9BjaITvm0yCi5z9p8zXa2ZaVsd
VPBq+2YDWIRCjoSfkPityAxF/2l369D5nQTmmmOQfhaxpqVgaVzBSp/qSH3zkCk/68GHnsCZ
ny/hlHmFkmSdz7Frb156JgASLWIAprdHCDpN</vt:lpwstr>
  </property>
  <property fmtid="{D5CDD505-2E9C-101B-9397-08002B2CF9AE}" pid="4" name="_2015_ms_pID_7253432">
    <vt:lpwstr>MA==</vt:lpwstr>
  </property>
  <property fmtid="{D5CDD505-2E9C-101B-9397-08002B2CF9AE}" pid="5" name="_readonly">
    <vt:lpwstr/>
  </property>
  <property fmtid="{D5CDD505-2E9C-101B-9397-08002B2CF9AE}" pid="6" name="_change">
    <vt:lpwstr/>
  </property>
  <property fmtid="{D5CDD505-2E9C-101B-9397-08002B2CF9AE}" pid="7" name="_full-control">
    <vt:lpwstr/>
  </property>
  <property fmtid="{D5CDD505-2E9C-101B-9397-08002B2CF9AE}" pid="8" name="sflag">
    <vt:lpwstr>1628855330</vt:lpwstr>
  </property>
</Properties>
</file>