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5"/>
  </p:notesMasterIdLst>
  <p:handoutMasterIdLst>
    <p:handoutMasterId r:id="rId16"/>
  </p:handoutMasterIdLst>
  <p:sldIdLst>
    <p:sldId id="303" r:id="rId2"/>
    <p:sldId id="875" r:id="rId3"/>
    <p:sldId id="891" r:id="rId4"/>
    <p:sldId id="886" r:id="rId5"/>
    <p:sldId id="882" r:id="rId6"/>
    <p:sldId id="896" r:id="rId7"/>
    <p:sldId id="889" r:id="rId8"/>
    <p:sldId id="892" r:id="rId9"/>
    <p:sldId id="893" r:id="rId10"/>
    <p:sldId id="890" r:id="rId11"/>
    <p:sldId id="894" r:id="rId12"/>
    <p:sldId id="883" r:id="rId13"/>
    <p:sldId id="704" r:id="rId1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73" d="100"/>
          <a:sy n="73" d="100"/>
        </p:scale>
        <p:origin x="31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8/28/2021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8/28/2021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9112251" cy="940526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topics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050703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WID/SID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23411" y="1267733"/>
            <a:ext cx="11183938" cy="486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600" kern="0" dirty="0" smtClean="0"/>
              <a:t> the SA5 Rel-18 stage 2/ stage 3 time plan according to 3GPP SA overall time plan (when finalized).</a:t>
            </a:r>
          </a:p>
          <a:p>
            <a:r>
              <a:rPr lang="en-US" altLang="zh-CN" sz="1600" kern="0" dirty="0" smtClean="0"/>
              <a:t>Work on concrete WI/SI proposals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600" kern="0" dirty="0" smtClean="0"/>
              <a:t>and try to finalize majority of Rel-18 work area before SA#94e (especially for the areas which has close relation with other SWGs). </a:t>
            </a:r>
          </a:p>
          <a:p>
            <a:r>
              <a:rPr lang="en-US" altLang="zh-CN" sz="1600" kern="0" dirty="0"/>
              <a:t>Joint efforts and close coordination are needed on the following topics </a:t>
            </a:r>
            <a:r>
              <a:rPr lang="en-US" altLang="zh-CN" sz="1600" kern="0" dirty="0" smtClean="0"/>
              <a:t>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</a:t>
            </a:r>
            <a:r>
              <a:rPr lang="en-US" altLang="zh-CN" sz="1600" kern="0" dirty="0" smtClean="0"/>
              <a:t>) in Rel-18:</a:t>
            </a:r>
            <a:endParaRPr lang="en-US" altLang="zh-CN" sz="1600" kern="0" dirty="0"/>
          </a:p>
          <a:p>
            <a:pPr lvl="1"/>
            <a:r>
              <a:rPr lang="en-US" altLang="zh-CN" sz="1200" kern="0" dirty="0"/>
              <a:t>RAN groups:</a:t>
            </a:r>
          </a:p>
          <a:p>
            <a:pPr lvl="2"/>
            <a:r>
              <a:rPr lang="en-US" altLang="zh-CN" sz="1050" kern="0" dirty="0"/>
              <a:t>AI/ML</a:t>
            </a:r>
          </a:p>
          <a:p>
            <a:pPr lvl="2"/>
            <a:r>
              <a:rPr lang="en-US" altLang="zh-CN" sz="1050" kern="0" dirty="0"/>
              <a:t>Network energy savings</a:t>
            </a:r>
          </a:p>
          <a:p>
            <a:pPr lvl="2"/>
            <a:r>
              <a:rPr lang="en-US" altLang="zh-CN" sz="1050" kern="0" dirty="0"/>
              <a:t>Network slicing enhancements</a:t>
            </a:r>
          </a:p>
          <a:p>
            <a:pPr lvl="2"/>
            <a:r>
              <a:rPr lang="en-US" altLang="zh-CN" sz="1050" kern="0" dirty="0"/>
              <a:t>SON/MDT</a:t>
            </a:r>
          </a:p>
          <a:p>
            <a:pPr lvl="1"/>
            <a:r>
              <a:rPr lang="en-US" altLang="zh-CN" sz="1200" kern="0" dirty="0"/>
              <a:t>SA2/CT4: </a:t>
            </a:r>
          </a:p>
          <a:p>
            <a:pPr lvl="2"/>
            <a:r>
              <a:rPr lang="en-US" altLang="zh-CN" sz="1050" kern="0" dirty="0"/>
              <a:t>NWDAF related analytics topics</a:t>
            </a:r>
          </a:p>
          <a:p>
            <a:pPr lvl="2"/>
            <a:r>
              <a:rPr lang="en-US" altLang="zh-CN" sz="1050" kern="0" dirty="0"/>
              <a:t>NRF/NEF related network configuration related topics</a:t>
            </a:r>
          </a:p>
          <a:p>
            <a:pPr lvl="2"/>
            <a:r>
              <a:rPr lang="en-US" altLang="zh-CN" sz="1050" kern="0" dirty="0"/>
              <a:t>Network slicing</a:t>
            </a:r>
          </a:p>
          <a:p>
            <a:pPr lvl="1"/>
            <a:r>
              <a:rPr lang="en-US" altLang="zh-CN" sz="1200" kern="0" dirty="0"/>
              <a:t>SA6:</a:t>
            </a:r>
          </a:p>
          <a:p>
            <a:pPr lvl="2"/>
            <a:r>
              <a:rPr lang="en-US" altLang="zh-CN" sz="1050" kern="0" dirty="0"/>
              <a:t>MEC configuration related topics</a:t>
            </a:r>
          </a:p>
          <a:p>
            <a:pPr lvl="2"/>
            <a:r>
              <a:rPr lang="en-US" altLang="zh-CN" sz="1050" kern="0" dirty="0"/>
              <a:t>Network slicing exposure</a:t>
            </a:r>
          </a:p>
          <a:p>
            <a:r>
              <a:rPr lang="en-US" altLang="zh-CN" sz="1600" kern="0" dirty="0"/>
              <a:t>Joint efforts and close coordination are needed on the following topics 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Charging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progress):</a:t>
            </a:r>
          </a:p>
          <a:p>
            <a:endParaRPr lang="zh-CN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</a:t>
            </a:r>
            <a:r>
              <a:rPr lang="en-US" altLang="zh-CN" sz="2800" dirty="0" smtClean="0"/>
              <a:t>topics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=""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=""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=""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4107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TBD, will follow SA overall time plan.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="" xmlns:a16="http://schemas.microsoft.com/office/drawing/2014/main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="" xmlns:a16="http://schemas.microsoft.com/office/drawing/2014/main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="" xmlns:a16="http://schemas.microsoft.com/office/drawing/2014/main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="" xmlns:a16="http://schemas.microsoft.com/office/drawing/2014/main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="" xmlns:a16="http://schemas.microsoft.com/office/drawing/2014/main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="" xmlns:a16="http://schemas.microsoft.com/office/drawing/2014/main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xmlns="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xmlns="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xmlns="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xmlns="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xmlns="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xmlns="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xmlns="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xmlns="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xmlns="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(1/5)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31919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dirty="0" smtClean="0"/>
              <a:t>1. </a:t>
            </a:r>
            <a:r>
              <a:rPr lang="en-US" altLang="zh-CN" sz="1600" b="1" dirty="0"/>
              <a:t>Enhancement of autonomous network levels, </a:t>
            </a:r>
            <a:r>
              <a:rPr lang="en-US" altLang="zh-CN" sz="1600" dirty="0"/>
              <a:t>with the following example areas </a:t>
            </a:r>
            <a:r>
              <a:rPr lang="en-US" altLang="zh-CN" sz="1600" b="1" dirty="0"/>
              <a:t>:</a:t>
            </a:r>
          </a:p>
          <a:p>
            <a:pPr lvl="1"/>
            <a:r>
              <a:rPr lang="en-US" altLang="zh-CN" sz="1200" dirty="0" smtClean="0"/>
              <a:t>Autonomous </a:t>
            </a:r>
            <a:r>
              <a:rPr lang="en-US" altLang="zh-CN" sz="1200" dirty="0"/>
              <a:t>network levels classification for additional management use cases</a:t>
            </a:r>
          </a:p>
          <a:p>
            <a:pPr lvl="1"/>
            <a:r>
              <a:rPr lang="en-US" altLang="zh-CN" sz="1200" dirty="0" smtClean="0"/>
              <a:t>Methodology </a:t>
            </a:r>
            <a:r>
              <a:rPr lang="en-US" altLang="zh-CN" sz="1200" dirty="0"/>
              <a:t>for quantitative evaluation</a:t>
            </a:r>
          </a:p>
          <a:p>
            <a:pPr lvl="1"/>
            <a:r>
              <a:rPr lang="en-US" altLang="zh-CN" sz="1200" dirty="0" smtClean="0"/>
              <a:t>Key </a:t>
            </a:r>
            <a:r>
              <a:rPr lang="en-US" altLang="zh-CN" sz="1200" dirty="0"/>
              <a:t>effectiveness indicators for evaluating the application effects of each </a:t>
            </a:r>
            <a:r>
              <a:rPr lang="en-US" altLang="zh-CN" sz="1200" dirty="0" smtClean="0"/>
              <a:t>level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r>
              <a:rPr lang="en-US" altLang="zh-CN" sz="1600" b="1" dirty="0" smtClean="0"/>
              <a:t>2. Enhanced intent driven management services for mobile network</a:t>
            </a:r>
            <a:r>
              <a:rPr lang="en-US" altLang="zh-CN" sz="1600" b="1" kern="0" dirty="0" smtClean="0"/>
              <a:t>, </a:t>
            </a:r>
            <a:r>
              <a:rPr lang="en-US" altLang="zh-CN" sz="1600" dirty="0" smtClean="0"/>
              <a:t>with the following example areas: </a:t>
            </a:r>
            <a:endParaRPr lang="en-GB" altLang="zh-CN" sz="1600" dirty="0" smtClean="0"/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capabilities for intent driven management (incl. Intent confliction detection and resolution</a:t>
            </a:r>
            <a:r>
              <a:rPr lang="en-US" altLang="zh-CN" sz="1200" dirty="0" smtClean="0"/>
              <a:t>)</a:t>
            </a:r>
          </a:p>
          <a:p>
            <a:pPr lvl="1"/>
            <a:r>
              <a:rPr lang="en-US" altLang="zh-CN" sz="1200" dirty="0" smtClean="0"/>
              <a:t>New </a:t>
            </a:r>
            <a:r>
              <a:rPr lang="en-US" altLang="zh-CN" sz="1200" dirty="0"/>
              <a:t>business use case and classifications of use cases of IDM related to 5GC scenarios.</a:t>
            </a:r>
          </a:p>
          <a:p>
            <a:pPr lvl="1"/>
            <a:r>
              <a:rPr lang="en-US" altLang="zh-CN" sz="1200" dirty="0" smtClean="0"/>
              <a:t>Collaboration with TMF, ETSI ZSM</a:t>
            </a:r>
            <a:endParaRPr lang="en-GB" altLang="zh-CN" sz="16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3. Study on AI/ML management,</a:t>
            </a:r>
            <a:r>
              <a:rPr lang="en-US" altLang="zh-CN" sz="1600" b="1" dirty="0" smtClean="0"/>
              <a:t> </a:t>
            </a:r>
            <a:r>
              <a:rPr lang="en-US" altLang="zh-CN" sz="1600" dirty="0" smtClean="0"/>
              <a:t>with the following example areas: </a:t>
            </a:r>
          </a:p>
          <a:p>
            <a:pPr lvl="1"/>
            <a:r>
              <a:rPr lang="en-US" altLang="zh-CN" sz="1200" dirty="0" smtClean="0"/>
              <a:t>To </a:t>
            </a:r>
            <a:r>
              <a:rPr lang="en-US" altLang="zh-CN" sz="1200" dirty="0"/>
              <a:t>study the AI/ML management capabilities to support AI/ML in 3GPP management system, 5GC and NG-RAN, including ML model creation, testing, deployments, etc.</a:t>
            </a:r>
          </a:p>
          <a:p>
            <a:pPr lvl="1"/>
            <a:r>
              <a:rPr lang="en-US" altLang="zh-CN" sz="1200" dirty="0" smtClean="0"/>
              <a:t>Investigation </a:t>
            </a:r>
            <a:r>
              <a:rPr lang="en-US" altLang="zh-CN" sz="1200" dirty="0"/>
              <a:t>of which Management Service (e.g., MDA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) the AI/ML can be used for, and the data to support the ML model management for each management service.</a:t>
            </a:r>
          </a:p>
          <a:p>
            <a:pPr lvl="1"/>
            <a:r>
              <a:rPr lang="en-US" altLang="zh-CN" sz="1200" dirty="0" smtClean="0"/>
              <a:t>Relation </a:t>
            </a:r>
            <a:r>
              <a:rPr lang="en-US" altLang="zh-CN" sz="1200" dirty="0"/>
              <a:t>between AI/ML management and other Management Services (</a:t>
            </a:r>
            <a:r>
              <a:rPr lang="en-US" altLang="zh-CN" sz="1200" dirty="0" err="1"/>
              <a:t>MnSs</a:t>
            </a:r>
            <a:r>
              <a:rPr lang="en-US" altLang="zh-CN" sz="1200" dirty="0"/>
              <a:t>)  and network functions/entities.</a:t>
            </a:r>
          </a:p>
          <a:p>
            <a:pPr lvl="1"/>
            <a:r>
              <a:rPr lang="en-US" altLang="zh-CN" sz="1200" dirty="0" smtClean="0"/>
              <a:t>Investigate </a:t>
            </a:r>
            <a:r>
              <a:rPr lang="en-US" altLang="zh-CN" sz="1200" dirty="0"/>
              <a:t>whether there are available AI/ML management mechanisms developed outside of 3GPP that can be considered.</a:t>
            </a:r>
          </a:p>
          <a:p>
            <a:pPr lvl="1"/>
            <a:r>
              <a:rPr lang="en-US" altLang="zh-CN" sz="1200" dirty="0" smtClean="0"/>
              <a:t>Collaboration with RAN </a:t>
            </a:r>
            <a:r>
              <a:rPr lang="en-US" sz="1200" dirty="0"/>
              <a:t>and SA WGs </a:t>
            </a:r>
            <a:r>
              <a:rPr lang="en-US" altLang="zh-CN" sz="1200" dirty="0" smtClean="0"/>
              <a:t>on </a:t>
            </a:r>
            <a:r>
              <a:rPr lang="en-US" altLang="zh-CN" sz="1200" dirty="0" smtClean="0"/>
              <a:t>Rel-18 AI/ML work, collaboration with ETSI </a:t>
            </a:r>
            <a:r>
              <a:rPr lang="en-US" altLang="zh-CN" sz="1200" dirty="0" smtClean="0"/>
              <a:t>ZSM </a:t>
            </a:r>
            <a:r>
              <a:rPr lang="en-US" sz="1200" dirty="0"/>
              <a:t>and possibly </a:t>
            </a:r>
            <a:r>
              <a:rPr lang="en-US" sz="1200" dirty="0" smtClean="0"/>
              <a:t>others</a:t>
            </a:r>
            <a:r>
              <a:rPr lang="en-US" sz="1200" dirty="0"/>
              <a:t>.</a:t>
            </a:r>
            <a:endParaRPr lang="en-US" altLang="zh-CN" sz="12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4. </a:t>
            </a:r>
            <a:r>
              <a:rPr lang="en-GB" sz="1600" b="1" dirty="0"/>
              <a:t>Self-Configuration of RAN </a:t>
            </a:r>
            <a:r>
              <a:rPr lang="en-GB" sz="1600" b="1" dirty="0" err="1"/>
              <a:t>Nes</a:t>
            </a:r>
            <a:r>
              <a:rPr lang="en-GB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Concepts</a:t>
            </a:r>
            <a:r>
              <a:rPr lang="en-US" altLang="zh-CN" sz="12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200" dirty="0" smtClean="0"/>
              <a:t>Procedure </a:t>
            </a:r>
            <a:r>
              <a:rPr lang="en-US" altLang="zh-CN" sz="1200" dirty="0"/>
              <a:t>of </a:t>
            </a:r>
            <a:r>
              <a:rPr lang="en-US" altLang="zh-CN" sz="1200" dirty="0" smtClean="0"/>
              <a:t>self-configuration and </a:t>
            </a:r>
            <a:r>
              <a:rPr lang="en-US" altLang="zh-CN" sz="1200" dirty="0"/>
              <a:t>ARCF data handling  management of RAN NEs</a:t>
            </a:r>
          </a:p>
          <a:p>
            <a:pPr lvl="1"/>
            <a:r>
              <a:rPr lang="en-US" altLang="zh-CN" sz="1200" dirty="0" smtClean="0"/>
              <a:t>Solution </a:t>
            </a:r>
            <a:r>
              <a:rPr lang="en-US" altLang="zh-CN" sz="1200" dirty="0"/>
              <a:t>Set (SS) for Self-configuration  and ARCF data handling management based on SBMA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SON work 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(2/5)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877825"/>
            <a:ext cx="10094803" cy="472875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5. </a:t>
            </a:r>
            <a:r>
              <a:rPr lang="en-US" sz="1600" b="1" dirty="0"/>
              <a:t>Enhancement of service-based management architecture,</a:t>
            </a:r>
            <a:r>
              <a:rPr lang="en-US" altLang="zh-CN" sz="1600" dirty="0"/>
              <a:t> with the following example areas:</a:t>
            </a:r>
          </a:p>
          <a:p>
            <a:pPr lvl="1"/>
            <a:r>
              <a:rPr lang="en-US" altLang="zh-CN" sz="1200" dirty="0"/>
              <a:t>Architectural support to autonomous networks</a:t>
            </a:r>
          </a:p>
          <a:p>
            <a:pPr lvl="1"/>
            <a:r>
              <a:rPr lang="en-US" altLang="zh-CN" sz="12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6. </a:t>
            </a:r>
            <a:r>
              <a:rPr lang="en-US" sz="1600" b="1" dirty="0"/>
              <a:t>Digital Twin for Network Management, </a:t>
            </a:r>
            <a:r>
              <a:rPr lang="en-US" sz="1600" dirty="0"/>
              <a:t>with the following example areas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Use </a:t>
            </a:r>
            <a:r>
              <a:rPr lang="en-US" sz="1200" dirty="0"/>
              <a:t>cases and requirements of digital twin for management</a:t>
            </a:r>
          </a:p>
          <a:p>
            <a:pPr lvl="1"/>
            <a:r>
              <a:rPr lang="en-US" sz="1200" dirty="0" smtClean="0"/>
              <a:t>Solutions </a:t>
            </a:r>
            <a:r>
              <a:rPr lang="en-US" sz="1200" dirty="0"/>
              <a:t>for network management based on digital twin</a:t>
            </a:r>
          </a:p>
          <a:p>
            <a:pPr lvl="1"/>
            <a:r>
              <a:rPr lang="en-US" sz="1200" dirty="0" smtClean="0"/>
              <a:t>Interaction </a:t>
            </a:r>
            <a:r>
              <a:rPr lang="en-US" sz="12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7. </a:t>
            </a:r>
            <a:r>
              <a:rPr lang="en-US" sz="1600" b="1" dirty="0"/>
              <a:t>Federated Learning for Mobile Network Management, </a:t>
            </a:r>
            <a:r>
              <a:rPr lang="en-US" sz="1600" dirty="0"/>
              <a:t>with the following example areas </a:t>
            </a:r>
            <a:r>
              <a:rPr lang="en-US" sz="1600" b="1" dirty="0"/>
              <a:t>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requirements and  solutions for FL</a:t>
            </a:r>
          </a:p>
          <a:p>
            <a:pPr lvl="1"/>
            <a:r>
              <a:rPr lang="en-US" sz="1200" dirty="0" smtClean="0"/>
              <a:t>Management </a:t>
            </a:r>
            <a:r>
              <a:rPr lang="en-US" sz="1200" dirty="0"/>
              <a:t>aspects of federated nodes, e.g. authentication, registration, resource </a:t>
            </a:r>
            <a:r>
              <a:rPr lang="en-US" sz="1200" dirty="0" smtClean="0"/>
              <a:t>management</a:t>
            </a:r>
            <a:endParaRPr lang="en-US" sz="1200" kern="0" dirty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8. Further </a:t>
            </a:r>
            <a:r>
              <a:rPr lang="en-US" sz="1600" b="1" dirty="0"/>
              <a:t>enhancements into Management Data Analytics (MDA</a:t>
            </a:r>
            <a:r>
              <a:rPr lang="en-US" sz="1600" b="1" dirty="0" smtClean="0"/>
              <a:t>),</a:t>
            </a:r>
            <a:r>
              <a:rPr lang="en-US" sz="1600" b="1" dirty="0"/>
              <a:t> </a:t>
            </a:r>
            <a:r>
              <a:rPr lang="en-US" sz="1600" dirty="0"/>
              <a:t>with the following example areas </a:t>
            </a:r>
            <a:r>
              <a:rPr lang="en-US" sz="1600" b="1" dirty="0" smtClean="0"/>
              <a:t>: </a:t>
            </a:r>
            <a:endParaRPr lang="en-US" sz="1600" b="1" dirty="0"/>
          </a:p>
          <a:p>
            <a:pPr lvl="1"/>
            <a:r>
              <a:rPr lang="en-US" sz="1200" dirty="0" smtClean="0"/>
              <a:t>Address </a:t>
            </a:r>
            <a:r>
              <a:rPr lang="en-US" sz="1200" dirty="0"/>
              <a:t>solutions of the rest of use cases from TR28.809 that have not been included in Rel-17 normative work due to time constraint.</a:t>
            </a:r>
          </a:p>
          <a:p>
            <a:pPr lvl="1"/>
            <a:r>
              <a:rPr lang="en-US" sz="1200" dirty="0" smtClean="0"/>
              <a:t>New </a:t>
            </a:r>
            <a:r>
              <a:rPr lang="en-US" sz="1200" dirty="0"/>
              <a:t>use cases and corresponding solutions leading to further enhanced capabilities of the MDA</a:t>
            </a:r>
            <a:r>
              <a:rPr lang="en-US" sz="1200" dirty="0" smtClean="0"/>
              <a:t>.</a:t>
            </a:r>
          </a:p>
          <a:p>
            <a:r>
              <a:rPr lang="en-US" sz="1600" b="1" dirty="0"/>
              <a:t>9</a:t>
            </a:r>
            <a:r>
              <a:rPr lang="en-US" sz="1600" b="1" dirty="0" smtClean="0"/>
              <a:t>. </a:t>
            </a:r>
            <a:r>
              <a:rPr lang="en-US" sz="1600" b="1" dirty="0"/>
              <a:t>Enhancement 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/>
              <a:t>the enhancement NRM of NWDAF supporting the logical decomposition of NWDAF</a:t>
            </a:r>
          </a:p>
          <a:p>
            <a:pPr lvl="1"/>
            <a:r>
              <a:rPr lang="en-US" sz="1200" dirty="0"/>
              <a:t>the performance management of NWDAF</a:t>
            </a:r>
          </a:p>
          <a:p>
            <a:pPr lvl="1"/>
            <a:r>
              <a:rPr lang="en-US" sz="1200" dirty="0"/>
              <a:t>the management service supporting multiple-NWDAF </a:t>
            </a:r>
            <a:r>
              <a:rPr lang="en-US" sz="1200" dirty="0" smtClean="0"/>
              <a:t>deployment</a:t>
            </a:r>
            <a:endParaRPr lang="en-US" sz="1200" dirty="0"/>
          </a:p>
          <a:p>
            <a:pPr lvl="1"/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90684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19630" y="877824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10. </a:t>
            </a:r>
            <a:r>
              <a:rPr lang="en-US" sz="1600" b="1" dirty="0"/>
              <a:t>Study on enhancement management of non-public networks</a:t>
            </a:r>
            <a:r>
              <a:rPr lang="en-US" sz="1600" dirty="0"/>
              <a:t>,</a:t>
            </a:r>
            <a:r>
              <a:rPr lang="en-US" altLang="zh-CN" sz="1600" b="1" kern="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how </a:t>
            </a:r>
            <a:r>
              <a:rPr lang="en-US" altLang="zh-CN" sz="12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200" dirty="0" smtClean="0"/>
              <a:t>management </a:t>
            </a:r>
            <a:r>
              <a:rPr lang="en-US" altLang="zh-CN" sz="1200" dirty="0"/>
              <a:t>capability exposure to NPN based on the privilege of vertical tenant. </a:t>
            </a:r>
          </a:p>
          <a:p>
            <a:pPr lvl="1"/>
            <a:r>
              <a:rPr lang="en-US" altLang="zh-CN" sz="1200" dirty="0" smtClean="0"/>
              <a:t>NPN </a:t>
            </a:r>
            <a:r>
              <a:rPr lang="en-US" altLang="zh-CN" sz="1200" dirty="0"/>
              <a:t>in RAN sharing scenarios. </a:t>
            </a:r>
          </a:p>
          <a:p>
            <a:pPr lvl="1"/>
            <a:r>
              <a:rPr lang="en-US" altLang="zh-CN" sz="1200" dirty="0" smtClean="0"/>
              <a:t>energy </a:t>
            </a:r>
            <a:r>
              <a:rPr lang="en-US" altLang="zh-CN" sz="1200" dirty="0"/>
              <a:t>efficiency in NPN scenarios.</a:t>
            </a:r>
          </a:p>
          <a:p>
            <a:pPr lvl="1"/>
            <a:r>
              <a:rPr lang="en-US" altLang="zh-CN" sz="1200" dirty="0" smtClean="0"/>
              <a:t>convergence </a:t>
            </a:r>
            <a:r>
              <a:rPr lang="en-US" altLang="zh-CN" sz="12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11. </a:t>
            </a:r>
            <a:r>
              <a:rPr lang="en-US" sz="1600" b="1" dirty="0"/>
              <a:t>Study on Deterministic Service Assurance Management</a:t>
            </a:r>
            <a:r>
              <a:rPr lang="en-US" sz="1600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sz="1200" dirty="0" smtClean="0"/>
              <a:t>Scenarios</a:t>
            </a:r>
            <a:r>
              <a:rPr lang="en-US" sz="1200" dirty="0"/>
              <a:t>, general process, and related managed services for deterministic service assurance;</a:t>
            </a:r>
          </a:p>
          <a:p>
            <a:pPr lvl="1"/>
            <a:r>
              <a:rPr lang="en-US" sz="1200" dirty="0" smtClean="0"/>
              <a:t>Cross-domain </a:t>
            </a:r>
            <a:r>
              <a:rPr lang="en-US" sz="1200" dirty="0"/>
              <a:t>and domain management collaborations to support E2E deterministic assurance;</a:t>
            </a:r>
          </a:p>
          <a:p>
            <a:pPr lvl="1"/>
            <a:r>
              <a:rPr lang="en-US" sz="1200" dirty="0" smtClean="0"/>
              <a:t>Potential </a:t>
            </a:r>
            <a:r>
              <a:rPr lang="en-US" sz="12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100" dirty="0" smtClean="0"/>
              <a:t>In </a:t>
            </a:r>
            <a:r>
              <a:rPr lang="en-US" sz="1100" dirty="0"/>
              <a:t>Operation phase, network optimization, verification and prediction solutions;</a:t>
            </a:r>
          </a:p>
          <a:p>
            <a:pPr lvl="2"/>
            <a:r>
              <a:rPr lang="en-US" sz="1100" dirty="0" smtClean="0"/>
              <a:t>Potential </a:t>
            </a:r>
            <a:r>
              <a:rPr lang="en-US" sz="110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600" b="1" dirty="0" smtClean="0"/>
              <a:t>12. </a:t>
            </a:r>
            <a:r>
              <a:rPr lang="en-US" altLang="zh-CN" sz="1600" b="1" dirty="0"/>
              <a:t>Key Quality Indicators(KQIs)for 5G service experience</a:t>
            </a:r>
            <a:r>
              <a:rPr lang="en-US" sz="1600" b="1" dirty="0"/>
              <a:t>,</a:t>
            </a:r>
            <a:r>
              <a:rPr lang="en-US" sz="1600" dirty="0"/>
              <a:t>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influencing factors for 5G service experience according to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mapping from KQI to network KPI if possible;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method and formula definition of related KQIs for 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evaluation criterion of the KQIs for the example services;</a:t>
            </a:r>
          </a:p>
          <a:p>
            <a:pPr lvl="1"/>
            <a:r>
              <a:rPr lang="en-US" altLang="zh-CN" sz="1200" dirty="0" smtClean="0"/>
              <a:t>The </a:t>
            </a:r>
            <a:r>
              <a:rPr lang="en-US" altLang="zh-CN" sz="1200" dirty="0"/>
              <a:t>relation with the SLS requirements</a:t>
            </a:r>
            <a:r>
              <a:rPr lang="en-US" altLang="zh-CN" sz="1200" dirty="0" smtClean="0"/>
              <a:t>.</a:t>
            </a:r>
          </a:p>
          <a:p>
            <a:pPr lvl="1"/>
            <a:r>
              <a:rPr lang="en-US" altLang="zh-CN" sz="1200" dirty="0" smtClean="0"/>
              <a:t>Collaboration </a:t>
            </a:r>
            <a:r>
              <a:rPr lang="en-US" altLang="zh-CN" sz="1200" dirty="0"/>
              <a:t>with RAN on Rel-18 KPI/Performance measurements work </a:t>
            </a:r>
            <a:endParaRPr lang="en-US" sz="1200" dirty="0"/>
          </a:p>
          <a:p>
            <a:endParaRPr lang="en-US" altLang="zh-CN" sz="1600" b="1" kern="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(3/5)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292782" y="1196558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/>
              <a:t>13.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14.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NTN work?? </a:t>
            </a:r>
          </a:p>
          <a:p>
            <a:r>
              <a:rPr lang="en-US" sz="1600" b="1" dirty="0" smtClean="0"/>
              <a:t>15. </a:t>
            </a:r>
            <a:r>
              <a:rPr lang="en-US" sz="1600" b="1" dirty="0"/>
              <a:t>Edge Computing Enhancement</a:t>
            </a:r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(4/5)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07735" y="1036201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16. 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17.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work??</a:t>
            </a:r>
          </a:p>
          <a:p>
            <a:endParaRPr lang="zh-CN" altLang="zh-CN" sz="1600" kern="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(5/5)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142638</TotalTime>
  <Words>1763</Words>
  <Application>Microsoft Office PowerPoint</Application>
  <PresentationFormat>宽屏</PresentationFormat>
  <Paragraphs>221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ＭＳ Ｐゴシック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List of OAM topics under discussion (1/5)</vt:lpstr>
      <vt:lpstr>List of OAM topics under discussion (2/5)</vt:lpstr>
      <vt:lpstr>List of OAM topics under discussion (3/5)</vt:lpstr>
      <vt:lpstr>List of OAM topics under discussion (4/5)</vt:lpstr>
      <vt:lpstr>List of OAM topics under discussion (5/5)</vt:lpstr>
      <vt:lpstr>List of Agreed OAM topics (1/)</vt:lpstr>
      <vt:lpstr>List of Agreed OAM WID/SID (1/)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0828</cp:lastModifiedBy>
  <cp:revision>3420</cp:revision>
  <dcterms:created xsi:type="dcterms:W3CDTF">2008-08-30T09:32:10Z</dcterms:created>
  <dcterms:modified xsi:type="dcterms:W3CDTF">2021-08-27T16:29:36Z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(3)oHjGJEmNhM1th2OjrVmZI4aym/Qtr9l13Fcb9nRnFrtCrTEhG7ugUxtowdTDVYCXnKm8jtKu
BzKZjCtrrNvZ+IGSEu7ZBH31pcftD5EcjhdDxDunu34E18Wkw58YSKgfOcLqGjhk68H6ByCA
WTCQVvApt+8wD2ZHxfcPQZHtgB0+X6dpFuKoPX7RE753EMgj/7pnAnxzZzrl8Cp0RoDBILI5
1MKzvdPBkCTKgrAFAp</vt:lpwstr>
  </property>
  <property fmtid="{D5CDD505-2E9C-101B-9397-08002B2CF9AE}" pid="3" name="_2015_ms_pID_7253431">
    <vt:lpwstr>rCxufPfnzY4PKmJLR6GOSCsk25OjvPpi7+ZjajV/Lrqzu7KXCmqaGv
KyIJ0EZusPnsr60BqV2fC/9TiI/TfxlOeNIM2qJ/zhBNoo9BjaITvm0yCi5z9p8zXa2ZaVsd
VPBq+2YDWIRCjoSfkPityAxF/2l369D5nQTmmmOQfhaxpqVgaVzBSp/qSH3zkCk/68GHnsCZ
ny/hlHmFkmSdz7Frb156JgASLWIAprdHCDpN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