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14"/>
  </p:notesMasterIdLst>
  <p:handoutMasterIdLst>
    <p:handoutMasterId r:id="rId15"/>
  </p:handoutMasterIdLst>
  <p:sldIdLst>
    <p:sldId id="303" r:id="rId2"/>
    <p:sldId id="875" r:id="rId3"/>
    <p:sldId id="891" r:id="rId4"/>
    <p:sldId id="886" r:id="rId5"/>
    <p:sldId id="882" r:id="rId6"/>
    <p:sldId id="889" r:id="rId7"/>
    <p:sldId id="892" r:id="rId8"/>
    <p:sldId id="893" r:id="rId9"/>
    <p:sldId id="890" r:id="rId10"/>
    <p:sldId id="894" r:id="rId11"/>
    <p:sldId id="883" r:id="rId12"/>
    <p:sldId id="704" r:id="rId13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kia - mga" initials="mga" lastIdx="1" clrIdx="0">
    <p:extLst>
      <p:ext uri="{19B8F6BF-5375-455C-9EA6-DF929625EA0E}">
        <p15:presenceInfo xmlns:p15="http://schemas.microsoft.com/office/powerpoint/2012/main" userId="Nokia - mg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3300"/>
    <a:srgbClr val="C1E442"/>
    <a:srgbClr val="6600FF"/>
    <a:srgbClr val="FFFFCC"/>
    <a:srgbClr val="72AF2F"/>
    <a:srgbClr val="C6D254"/>
    <a:srgbClr val="000000"/>
    <a:srgbClr val="5C88D0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06" autoAdjust="0"/>
    <p:restoredTop sz="97931" autoAdjust="0"/>
  </p:normalViewPr>
  <p:slideViewPr>
    <p:cSldViewPr snapToGrid="0">
      <p:cViewPr varScale="1">
        <p:scale>
          <a:sx n="73" d="100"/>
          <a:sy n="73" d="100"/>
        </p:scale>
        <p:origin x="31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200" d="100"/>
          <a:sy n="200" d="100"/>
        </p:scale>
        <p:origin x="1428" y="-363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8/27/2021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1652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8/27/2021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17830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232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1113" y="6364288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1113" y="6502232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S5-214507, SA5#138</a:t>
            </a:r>
            <a:r>
              <a:rPr lang="en-US" altLang="zh-CN" sz="1100" b="1" spc="300" dirty="0">
                <a:ea typeface="+mn-ea"/>
                <a:cs typeface="Arial" panose="020B0604020202020204" pitchFamily="34" charset="0"/>
              </a:rPr>
              <a:t>e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, 23 – 31 </a:t>
            </a:r>
            <a:r>
              <a:rPr lang="en-US" altLang="zh-CN" sz="1100" b="1" spc="300" dirty="0">
                <a:ea typeface="+mn-ea"/>
                <a:cs typeface="Arial" panose="020B0604020202020204" pitchFamily="34" charset="0"/>
              </a:rPr>
              <a:t>August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 2021</a:t>
            </a: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2021</a:t>
            </a: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79163" y="636428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/>
          </a:p>
          <a:p>
            <a:pPr>
              <a:defRPr/>
            </a:pPr>
            <a:endParaRPr lang="en-GB" altLang="en-US" sz="1333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7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4990" y="2501576"/>
            <a:ext cx="8621712" cy="1468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GB" sz="4800" dirty="0"/>
              <a:t/>
            </a:r>
            <a:br>
              <a:rPr lang="en-GB" sz="4800" dirty="0"/>
            </a:br>
            <a:r>
              <a:rPr lang="en-US" altLang="zh-CN" sz="4800" b="1" dirty="0"/>
              <a:t>SA5 presentation for </a:t>
            </a:r>
            <a:br>
              <a:rPr lang="en-US" altLang="zh-CN" sz="4800" b="1" dirty="0"/>
            </a:br>
            <a:r>
              <a:rPr lang="en-US" altLang="zh-CN" sz="4800" b="1" dirty="0"/>
              <a:t>SA Rel-18 workshop</a:t>
            </a:r>
            <a:r>
              <a:rPr lang="en-GB" sz="4800" b="1" i="1" dirty="0"/>
              <a:t/>
            </a:r>
            <a:br>
              <a:rPr lang="en-GB" sz="4800" b="1" i="1" dirty="0"/>
            </a:br>
            <a:r>
              <a:rPr lang="fr-FR" sz="2400" dirty="0">
                <a:latin typeface="Arial" pitchFamily="34" charset="0"/>
              </a:rPr>
              <a:t>SA5#138e, 23 </a:t>
            </a:r>
            <a:r>
              <a:rPr lang="fr-FR" altLang="zh-CN" sz="2400" dirty="0">
                <a:latin typeface="Arial" pitchFamily="34" charset="0"/>
              </a:rPr>
              <a:t>– 31</a:t>
            </a:r>
            <a:r>
              <a:rPr lang="en-US" altLang="zh-CN" sz="2400" dirty="0">
                <a:latin typeface="Arial" pitchFamily="34" charset="0"/>
              </a:rPr>
              <a:t> August, 2021</a:t>
            </a:r>
            <a:r>
              <a:rPr lang="fr-FR" sz="2400" dirty="0">
                <a:latin typeface="Arial" pitchFamily="34" charset="0"/>
              </a:rPr>
              <a:t/>
            </a:r>
            <a:br>
              <a:rPr lang="fr-FR" sz="2400" dirty="0">
                <a:latin typeface="Arial" pitchFamily="34" charset="0"/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98646" y="4339138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667" dirty="0"/>
              <a:t/>
            </a:r>
            <a:br>
              <a:rPr lang="en-US" altLang="en-US" sz="2667" dirty="0"/>
            </a:br>
            <a:r>
              <a:rPr lang="en-US" altLang="en-US" sz="2400" dirty="0">
                <a:latin typeface="Arial" charset="0"/>
              </a:rPr>
              <a:t>Zou Lan, </a:t>
            </a:r>
            <a:r>
              <a:rPr lang="en-GB" altLang="zh-CN" sz="2400" dirty="0">
                <a:latin typeface="Arial" charset="0"/>
              </a:rPr>
              <a:t>SA5 Vice-Chair, </a:t>
            </a:r>
            <a:r>
              <a:rPr lang="en-US" altLang="zh-CN" sz="2400" dirty="0">
                <a:latin typeface="Arial" charset="0"/>
              </a:rPr>
              <a:t>HUAWEI</a:t>
            </a:r>
          </a:p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Thomas Tovinger, 3GPP SA5 Chair, ERICSSON</a:t>
            </a:r>
            <a:endParaRPr lang="en-US" altLang="zh-CN" sz="24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400" dirty="0">
                <a:latin typeface="Arial" charset="0"/>
              </a:rPr>
              <a:t>Maryse Gardella, 3GPP SA5 </a:t>
            </a:r>
            <a:r>
              <a:rPr lang="en-GB" altLang="zh-CN" sz="2400" dirty="0">
                <a:latin typeface="Arial" charset="0"/>
              </a:rPr>
              <a:t>Vice-Chair, NOKIA</a:t>
            </a:r>
            <a:endParaRPr lang="en-US" altLang="en-US" sz="24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List of </a:t>
            </a:r>
            <a:r>
              <a:rPr lang="en-US" altLang="zh-CN" dirty="0" smtClean="0"/>
              <a:t>Agreed OAM WID/SID (</a:t>
            </a:r>
            <a:r>
              <a:rPr lang="en-US" altLang="zh-CN" dirty="0"/>
              <a:t>1/)</a:t>
            </a:r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54761" y="1271333"/>
            <a:ext cx="11183938" cy="500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Blip>
                <a:blip r:embed="rId2"/>
              </a:buBlip>
            </a:pPr>
            <a:r>
              <a:rPr lang="en-US" sz="1400" b="1" dirty="0" smtClean="0"/>
              <a:t>XXX</a:t>
            </a:r>
          </a:p>
          <a:p>
            <a:endParaRPr lang="zh-CN" altLang="zh-CN" sz="1400" kern="0" dirty="0"/>
          </a:p>
        </p:txBody>
      </p:sp>
    </p:spTree>
    <p:extLst>
      <p:ext uri="{BB962C8B-B14F-4D97-AF65-F5344CB8AC3E}">
        <p14:creationId xmlns:p14="http://schemas.microsoft.com/office/powerpoint/2010/main" val="41164208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General principles for Rel-18 </a:t>
            </a:r>
            <a:r>
              <a:rPr lang="en-GB" dirty="0" smtClean="0"/>
              <a:t>work </a:t>
            </a:r>
            <a:r>
              <a:rPr lang="en-US" altLang="zh-CN" dirty="0" smtClean="0"/>
              <a:t>in SA5</a:t>
            </a:r>
            <a:endParaRPr lang="en-US" altLang="zh-CN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23411" y="1267733"/>
            <a:ext cx="11183938" cy="4861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sz="1600" b="1" kern="0" dirty="0" smtClean="0">
                <a:solidFill>
                  <a:srgbClr val="0000FF"/>
                </a:solidFill>
              </a:rPr>
              <a:t>Align</a:t>
            </a:r>
            <a:r>
              <a:rPr lang="en-US" altLang="zh-CN" sz="1600" kern="0" dirty="0" smtClean="0"/>
              <a:t> the SA5 Rel-18 </a:t>
            </a:r>
            <a:r>
              <a:rPr lang="en-US" altLang="zh-CN" sz="1600" kern="0" dirty="0" smtClean="0"/>
              <a:t>stage 2/ stage 3 time </a:t>
            </a:r>
            <a:r>
              <a:rPr lang="en-US" altLang="zh-CN" sz="1600" kern="0" dirty="0" smtClean="0"/>
              <a:t>plan according to 3GPP SA overall time </a:t>
            </a:r>
            <a:r>
              <a:rPr lang="en-US" altLang="zh-CN" sz="1600" kern="0" dirty="0" smtClean="0"/>
              <a:t>plan (when finalized).</a:t>
            </a:r>
            <a:endParaRPr lang="en-US" altLang="zh-CN" sz="1600" kern="0" dirty="0" smtClean="0"/>
          </a:p>
          <a:p>
            <a:r>
              <a:rPr lang="en-US" altLang="zh-CN" sz="1600" kern="0" dirty="0" smtClean="0"/>
              <a:t>Work on concrete WI/SI proposals </a:t>
            </a:r>
            <a:r>
              <a:rPr lang="en-US" altLang="zh-CN" sz="1600" b="1" kern="0" dirty="0" smtClean="0">
                <a:solidFill>
                  <a:srgbClr val="0000FF"/>
                </a:solidFill>
              </a:rPr>
              <a:t>before SA#94e </a:t>
            </a:r>
            <a:r>
              <a:rPr lang="en-US" altLang="zh-CN" sz="1600" kern="0" dirty="0" smtClean="0"/>
              <a:t>and try to finalize majority of Rel-18 work area before SA#94e (especially for the areas which has close relation with other SWGs). </a:t>
            </a:r>
          </a:p>
          <a:p>
            <a:r>
              <a:rPr lang="en-US" altLang="zh-CN" sz="1600" kern="0" dirty="0"/>
              <a:t>Joint efforts and close coordination are needed on the following topics </a:t>
            </a:r>
            <a:r>
              <a:rPr lang="en-US" altLang="zh-CN" sz="1600" kern="0" dirty="0" smtClean="0"/>
              <a:t>related to </a:t>
            </a:r>
            <a:r>
              <a:rPr lang="en-US" altLang="zh-CN" sz="1600" b="1" kern="0" dirty="0" smtClean="0">
                <a:solidFill>
                  <a:srgbClr val="0000FF"/>
                </a:solidFill>
              </a:rPr>
              <a:t>management and orchestration </a:t>
            </a:r>
            <a:r>
              <a:rPr lang="en-US" altLang="zh-CN" sz="1600" kern="0" dirty="0" smtClean="0"/>
              <a:t>(to </a:t>
            </a:r>
            <a:r>
              <a:rPr lang="en-US" altLang="zh-CN" sz="1600" kern="0" dirty="0"/>
              <a:t>be updated with work progress</a:t>
            </a:r>
            <a:r>
              <a:rPr lang="en-US" altLang="zh-CN" sz="1600" kern="0" dirty="0" smtClean="0"/>
              <a:t>) in Rel-18:</a:t>
            </a:r>
            <a:endParaRPr lang="en-US" altLang="zh-CN" sz="1600" kern="0" dirty="0"/>
          </a:p>
          <a:p>
            <a:pPr lvl="1"/>
            <a:r>
              <a:rPr lang="en-US" altLang="zh-CN" sz="1200" kern="0" dirty="0"/>
              <a:t>RAN groups:</a:t>
            </a:r>
          </a:p>
          <a:p>
            <a:pPr lvl="2"/>
            <a:r>
              <a:rPr lang="en-US" altLang="zh-CN" sz="1050" kern="0" dirty="0"/>
              <a:t>AI/ML</a:t>
            </a:r>
          </a:p>
          <a:p>
            <a:pPr lvl="2"/>
            <a:r>
              <a:rPr lang="en-US" altLang="zh-CN" sz="1050" kern="0" dirty="0"/>
              <a:t>Network energy savings</a:t>
            </a:r>
          </a:p>
          <a:p>
            <a:pPr lvl="2"/>
            <a:r>
              <a:rPr lang="en-US" altLang="zh-CN" sz="1050" kern="0" dirty="0"/>
              <a:t>Network slicing enhancements</a:t>
            </a:r>
          </a:p>
          <a:p>
            <a:pPr lvl="2"/>
            <a:r>
              <a:rPr lang="en-US" altLang="zh-CN" sz="1050" kern="0" dirty="0"/>
              <a:t>SON/MDT</a:t>
            </a:r>
          </a:p>
          <a:p>
            <a:pPr lvl="1"/>
            <a:r>
              <a:rPr lang="en-US" altLang="zh-CN" sz="1200" kern="0" dirty="0"/>
              <a:t>SA2/CT4: </a:t>
            </a:r>
          </a:p>
          <a:p>
            <a:pPr lvl="2"/>
            <a:r>
              <a:rPr lang="en-US" altLang="zh-CN" sz="1050" kern="0" dirty="0"/>
              <a:t>NWDAF related analytics topics</a:t>
            </a:r>
          </a:p>
          <a:p>
            <a:pPr lvl="2"/>
            <a:r>
              <a:rPr lang="en-US" altLang="zh-CN" sz="1050" kern="0" dirty="0"/>
              <a:t>NRF/NEF related network configuration related topics</a:t>
            </a:r>
          </a:p>
          <a:p>
            <a:pPr lvl="2"/>
            <a:r>
              <a:rPr lang="en-US" altLang="zh-CN" sz="1050" kern="0" dirty="0"/>
              <a:t>Network slicing</a:t>
            </a:r>
          </a:p>
          <a:p>
            <a:pPr lvl="1"/>
            <a:r>
              <a:rPr lang="en-US" altLang="zh-CN" sz="1200" kern="0" dirty="0"/>
              <a:t>SA6:</a:t>
            </a:r>
          </a:p>
          <a:p>
            <a:pPr lvl="2"/>
            <a:r>
              <a:rPr lang="en-US" altLang="zh-CN" sz="1050" kern="0" dirty="0"/>
              <a:t>MEC configuration related topics</a:t>
            </a:r>
          </a:p>
          <a:p>
            <a:pPr lvl="2"/>
            <a:r>
              <a:rPr lang="en-US" altLang="zh-CN" sz="1050" kern="0" dirty="0"/>
              <a:t>Network slicing exposure</a:t>
            </a:r>
          </a:p>
          <a:p>
            <a:r>
              <a:rPr lang="en-US" altLang="zh-CN" sz="1600" kern="0" dirty="0"/>
              <a:t>Joint efforts and close coordination are needed on the following topics related to </a:t>
            </a:r>
            <a:r>
              <a:rPr lang="en-US" altLang="zh-CN" sz="1600" b="1" kern="0" dirty="0" smtClean="0">
                <a:solidFill>
                  <a:srgbClr val="0000FF"/>
                </a:solidFill>
              </a:rPr>
              <a:t>Charging </a:t>
            </a:r>
            <a:r>
              <a:rPr lang="en-US" altLang="zh-CN" sz="1600" kern="0" dirty="0" smtClean="0"/>
              <a:t>(to </a:t>
            </a:r>
            <a:r>
              <a:rPr lang="en-US" altLang="zh-CN" sz="1600" kern="0" dirty="0"/>
              <a:t>be updated with work progress):</a:t>
            </a:r>
          </a:p>
          <a:p>
            <a:endParaRPr lang="zh-CN" altLang="zh-CN" sz="1600" kern="0" dirty="0"/>
          </a:p>
        </p:txBody>
      </p:sp>
    </p:spTree>
    <p:extLst>
      <p:ext uri="{BB962C8B-B14F-4D97-AF65-F5344CB8AC3E}">
        <p14:creationId xmlns:p14="http://schemas.microsoft.com/office/powerpoint/2010/main" val="38077969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870" y="2787365"/>
            <a:ext cx="8221835" cy="519616"/>
          </a:xfrm>
        </p:spPr>
        <p:txBody>
          <a:bodyPr/>
          <a:lstStyle/>
          <a:p>
            <a:r>
              <a:rPr lang="sv-SE" sz="4400" dirty="0" err="1"/>
              <a:t>Thank</a:t>
            </a:r>
            <a:r>
              <a:rPr lang="sv-SE" sz="4400" dirty="0"/>
              <a:t> </a:t>
            </a:r>
            <a:r>
              <a:rPr lang="sv-SE" sz="4400" dirty="0" err="1"/>
              <a:t>you</a:t>
            </a:r>
            <a:r>
              <a:rPr lang="sv-SE" sz="4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34226" y="1701114"/>
            <a:ext cx="11183938" cy="3109784"/>
          </a:xfrm>
        </p:spPr>
        <p:txBody>
          <a:bodyPr/>
          <a:lstStyle/>
          <a:p>
            <a:pPr lvl="0"/>
            <a:r>
              <a:rPr lang="en-US" altLang="zh-CN" sz="2800" dirty="0"/>
              <a:t>3GPP SA5 Rel-18 time plan</a:t>
            </a:r>
          </a:p>
          <a:p>
            <a:pPr lvl="0"/>
            <a:r>
              <a:rPr lang="en-US" altLang="zh-CN" sz="2800" dirty="0"/>
              <a:t>3GPP SA5 working relation with other groups</a:t>
            </a:r>
            <a:endParaRPr lang="zh-CN" altLang="zh-CN" sz="2800" dirty="0"/>
          </a:p>
          <a:p>
            <a:pPr lvl="0"/>
            <a:r>
              <a:rPr lang="en-US" altLang="zh-CN" sz="2800" dirty="0"/>
              <a:t>List of Rel-18 </a:t>
            </a:r>
            <a:r>
              <a:rPr lang="en-US" altLang="zh-CN" sz="2800" dirty="0" smtClean="0"/>
              <a:t>topics</a:t>
            </a:r>
            <a:endParaRPr lang="zh-CN" altLang="zh-CN" sz="2800" dirty="0"/>
          </a:p>
        </p:txBody>
      </p:sp>
    </p:spTree>
    <p:extLst>
      <p:ext uri="{BB962C8B-B14F-4D97-AF65-F5344CB8AC3E}">
        <p14:creationId xmlns:p14="http://schemas.microsoft.com/office/powerpoint/2010/main" val="756021705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2480995" y="4208289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prstClr val="black"/>
                </a:solidFill>
              </a:rPr>
              <a:t>#135e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075277" y="4209425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#136e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668480" y="4215366"/>
            <a:ext cx="584604" cy="26161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#137e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866631" y="4213488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#139e</a:t>
            </a:r>
          </a:p>
        </p:txBody>
      </p:sp>
      <p:sp>
        <p:nvSpPr>
          <p:cNvPr id="11" name="矩形 10"/>
          <p:cNvSpPr/>
          <p:nvPr/>
        </p:nvSpPr>
        <p:spPr bwMode="auto">
          <a:xfrm>
            <a:off x="39470" y="3999708"/>
            <a:ext cx="8890335" cy="2321113"/>
          </a:xfrm>
          <a:prstGeom prst="rect">
            <a:avLst/>
          </a:prstGeom>
          <a:noFill/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10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63458" y="4196228"/>
            <a:ext cx="12025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00B050"/>
                </a:solidFill>
              </a:rPr>
              <a:t>SA5 time plan</a:t>
            </a:r>
          </a:p>
        </p:txBody>
      </p:sp>
      <p:cxnSp>
        <p:nvCxnSpPr>
          <p:cNvPr id="14" name="直接连接符 13"/>
          <p:cNvCxnSpPr/>
          <p:nvPr/>
        </p:nvCxnSpPr>
        <p:spPr bwMode="auto">
          <a:xfrm>
            <a:off x="3339618" y="4475477"/>
            <a:ext cx="9731" cy="16624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文本框 14"/>
          <p:cNvSpPr txBox="1"/>
          <p:nvPr/>
        </p:nvSpPr>
        <p:spPr>
          <a:xfrm>
            <a:off x="5461479" y="4211261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#140e</a:t>
            </a:r>
          </a:p>
        </p:txBody>
      </p:sp>
      <p:cxnSp>
        <p:nvCxnSpPr>
          <p:cNvPr id="16" name="直接连接符 15"/>
          <p:cNvCxnSpPr/>
          <p:nvPr/>
        </p:nvCxnSpPr>
        <p:spPr bwMode="auto">
          <a:xfrm flipH="1">
            <a:off x="5614770" y="4490487"/>
            <a:ext cx="14594" cy="164745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文本框 17"/>
          <p:cNvSpPr txBox="1"/>
          <p:nvPr/>
        </p:nvSpPr>
        <p:spPr>
          <a:xfrm>
            <a:off x="4273515" y="4215366"/>
            <a:ext cx="577402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#138e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6057124" y="4213488"/>
            <a:ext cx="498855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#141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6575604" y="4215366"/>
            <a:ext cx="498855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#142</a:t>
            </a:r>
          </a:p>
        </p:txBody>
      </p:sp>
      <p:sp>
        <p:nvSpPr>
          <p:cNvPr id="21" name="圆角矩形 20"/>
          <p:cNvSpPr/>
          <p:nvPr/>
        </p:nvSpPr>
        <p:spPr bwMode="auto">
          <a:xfrm>
            <a:off x="3630570" y="4514007"/>
            <a:ext cx="760228" cy="26142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900" dirty="0">
                <a:solidFill>
                  <a:prstClr val="black"/>
                </a:solidFill>
              </a:rPr>
              <a:t>No new R17 WI/SI</a:t>
            </a:r>
          </a:p>
        </p:txBody>
      </p:sp>
      <p:cxnSp>
        <p:nvCxnSpPr>
          <p:cNvPr id="22" name="直接连接符 21"/>
          <p:cNvCxnSpPr/>
          <p:nvPr/>
        </p:nvCxnSpPr>
        <p:spPr bwMode="auto">
          <a:xfrm>
            <a:off x="3969211" y="4485288"/>
            <a:ext cx="5509" cy="165265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文本框 23"/>
          <p:cNvSpPr txBox="1"/>
          <p:nvPr/>
        </p:nvSpPr>
        <p:spPr>
          <a:xfrm>
            <a:off x="256585" y="4726552"/>
            <a:ext cx="7152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prstClr val="black"/>
                </a:solidFill>
              </a:rPr>
              <a:t>Rel-17 </a:t>
            </a:r>
          </a:p>
          <a:p>
            <a:r>
              <a:rPr lang="en-US" sz="1000" dirty="0">
                <a:solidFill>
                  <a:prstClr val="black"/>
                </a:solidFill>
              </a:rPr>
              <a:t>Schedule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256585" y="5656236"/>
            <a:ext cx="89800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prstClr val="black"/>
                </a:solidFill>
              </a:rPr>
              <a:t>Rel-18 </a:t>
            </a:r>
          </a:p>
          <a:p>
            <a:r>
              <a:rPr lang="en-US" sz="1000" dirty="0">
                <a:solidFill>
                  <a:prstClr val="black"/>
                </a:solidFill>
              </a:rPr>
              <a:t>Schedule</a:t>
            </a:r>
          </a:p>
          <a:p>
            <a:r>
              <a:rPr lang="en-US" sz="1000" dirty="0">
                <a:solidFill>
                  <a:prstClr val="black"/>
                </a:solidFill>
              </a:rPr>
              <a:t>(preliminary)</a:t>
            </a:r>
          </a:p>
        </p:txBody>
      </p:sp>
      <p:cxnSp>
        <p:nvCxnSpPr>
          <p:cNvPr id="28" name="直接连接符 27"/>
          <p:cNvCxnSpPr/>
          <p:nvPr/>
        </p:nvCxnSpPr>
        <p:spPr bwMode="auto">
          <a:xfrm>
            <a:off x="4590358" y="4492365"/>
            <a:ext cx="17231" cy="164558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直接连接符 30"/>
          <p:cNvCxnSpPr/>
          <p:nvPr/>
        </p:nvCxnSpPr>
        <p:spPr bwMode="auto">
          <a:xfrm flipH="1">
            <a:off x="6677334" y="4485288"/>
            <a:ext cx="2067" cy="16395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直接连接符 35"/>
          <p:cNvCxnSpPr/>
          <p:nvPr/>
        </p:nvCxnSpPr>
        <p:spPr bwMode="auto">
          <a:xfrm>
            <a:off x="2832467" y="4462329"/>
            <a:ext cx="9731" cy="16624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标题 1"/>
          <p:cNvSpPr>
            <a:spLocks noGrp="1"/>
          </p:cNvSpPr>
          <p:nvPr>
            <p:ph type="title"/>
          </p:nvPr>
        </p:nvSpPr>
        <p:spPr>
          <a:xfrm>
            <a:off x="57665" y="105637"/>
            <a:ext cx="9901881" cy="825239"/>
          </a:xfrm>
        </p:spPr>
        <p:txBody>
          <a:bodyPr/>
          <a:lstStyle/>
          <a:p>
            <a:r>
              <a:rPr lang="en-US" altLang="zh-CN" sz="2800" dirty="0"/>
              <a:t>SA5 Release planning in accordance with 3GPP releases timelines</a:t>
            </a:r>
            <a:endParaRPr lang="en-US" sz="2800" dirty="0"/>
          </a:p>
        </p:txBody>
      </p:sp>
      <p:sp>
        <p:nvSpPr>
          <p:cNvPr id="40" name="文本框 39"/>
          <p:cNvSpPr txBox="1"/>
          <p:nvPr/>
        </p:nvSpPr>
        <p:spPr>
          <a:xfrm>
            <a:off x="7108550" y="4213488"/>
            <a:ext cx="498855" cy="26161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r>
              <a:rPr lang="en-US" sz="1100" dirty="0">
                <a:solidFill>
                  <a:prstClr val="black"/>
                </a:solidFill>
              </a:rPr>
              <a:t>#143</a:t>
            </a:r>
          </a:p>
        </p:txBody>
      </p:sp>
      <p:cxnSp>
        <p:nvCxnSpPr>
          <p:cNvPr id="41" name="直接连接符 40"/>
          <p:cNvCxnSpPr/>
          <p:nvPr/>
        </p:nvCxnSpPr>
        <p:spPr bwMode="auto">
          <a:xfrm>
            <a:off x="7249508" y="4495040"/>
            <a:ext cx="22727" cy="161106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直接连接符 42"/>
          <p:cNvCxnSpPr/>
          <p:nvPr/>
        </p:nvCxnSpPr>
        <p:spPr bwMode="auto">
          <a:xfrm flipH="1">
            <a:off x="5090693" y="4473227"/>
            <a:ext cx="7389" cy="166471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直接连接符 43"/>
          <p:cNvCxnSpPr/>
          <p:nvPr/>
        </p:nvCxnSpPr>
        <p:spPr bwMode="auto">
          <a:xfrm flipH="1">
            <a:off x="6161122" y="4485288"/>
            <a:ext cx="14594" cy="164745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33" y="689223"/>
            <a:ext cx="8866372" cy="331048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94" name="Chevron 60"/>
          <p:cNvSpPr/>
          <p:nvPr/>
        </p:nvSpPr>
        <p:spPr bwMode="auto">
          <a:xfrm>
            <a:off x="2360927" y="4784700"/>
            <a:ext cx="2198083" cy="200329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 dirty="0">
                <a:solidFill>
                  <a:prstClr val="black"/>
                </a:solidFill>
                <a:ea typeface="ＭＳ Ｐゴシック" charset="-128"/>
              </a:rPr>
              <a:t>R17 OAM stage 1</a:t>
            </a:r>
          </a:p>
        </p:txBody>
      </p:sp>
      <p:sp>
        <p:nvSpPr>
          <p:cNvPr id="196" name="Chevron 60"/>
          <p:cNvSpPr/>
          <p:nvPr/>
        </p:nvSpPr>
        <p:spPr bwMode="auto">
          <a:xfrm>
            <a:off x="2820061" y="5010929"/>
            <a:ext cx="2794709" cy="218180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 dirty="0">
                <a:solidFill>
                  <a:prstClr val="black"/>
                </a:solidFill>
                <a:ea typeface="ＭＳ Ｐゴシック" charset="-128"/>
              </a:rPr>
              <a:t>R17 OAM stage 2</a:t>
            </a:r>
          </a:p>
        </p:txBody>
      </p:sp>
      <p:sp>
        <p:nvSpPr>
          <p:cNvPr id="197" name="Chevron 60"/>
          <p:cNvSpPr/>
          <p:nvPr/>
        </p:nvSpPr>
        <p:spPr bwMode="auto">
          <a:xfrm>
            <a:off x="2842199" y="5255009"/>
            <a:ext cx="3333518" cy="213988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 dirty="0">
                <a:solidFill>
                  <a:prstClr val="black"/>
                </a:solidFill>
                <a:ea typeface="ＭＳ Ｐゴシック" charset="-128"/>
              </a:rPr>
              <a:t>R17 OAM stage 3</a:t>
            </a:r>
          </a:p>
        </p:txBody>
      </p:sp>
      <p:sp>
        <p:nvSpPr>
          <p:cNvPr id="198" name="Chevron 60"/>
          <p:cNvSpPr/>
          <p:nvPr/>
        </p:nvSpPr>
        <p:spPr bwMode="auto">
          <a:xfrm>
            <a:off x="4945967" y="5732950"/>
            <a:ext cx="2326267" cy="240213"/>
          </a:xfrm>
          <a:prstGeom prst="chevron">
            <a:avLst/>
          </a:prstGeom>
          <a:solidFill>
            <a:srgbClr val="00B0F0"/>
          </a:solidFill>
          <a:ln w="952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1100" b="1">
                <a:solidFill>
                  <a:prstClr val="black"/>
                </a:solidFill>
                <a:ea typeface="ＭＳ Ｐゴシック" charset="-128"/>
              </a:rPr>
              <a:t>R18 OAM stage </a:t>
            </a:r>
            <a:r>
              <a:rPr lang="fr-FR" sz="1100" b="1" dirty="0">
                <a:solidFill>
                  <a:prstClr val="black"/>
                </a:solidFill>
                <a:ea typeface="ＭＳ Ｐゴシック" charset="-128"/>
              </a:rPr>
              <a:t>1</a:t>
            </a:r>
          </a:p>
        </p:txBody>
      </p:sp>
      <p:sp>
        <p:nvSpPr>
          <p:cNvPr id="33" name="圆角矩形 32"/>
          <p:cNvSpPr/>
          <p:nvPr/>
        </p:nvSpPr>
        <p:spPr bwMode="auto">
          <a:xfrm>
            <a:off x="4186959" y="5705352"/>
            <a:ext cx="730342" cy="26781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altLang="zh-CN" sz="900" dirty="0">
                <a:solidFill>
                  <a:prstClr val="black"/>
                </a:solidFill>
              </a:rPr>
              <a:t>Start</a:t>
            </a:r>
            <a:r>
              <a:rPr lang="en-US" sz="900" dirty="0">
                <a:solidFill>
                  <a:prstClr val="black"/>
                </a:solidFill>
              </a:rPr>
              <a:t> new </a:t>
            </a:r>
          </a:p>
          <a:p>
            <a:pPr algn="ctr"/>
            <a:r>
              <a:rPr lang="en-US" sz="900" dirty="0">
                <a:solidFill>
                  <a:prstClr val="black"/>
                </a:solidFill>
              </a:rPr>
              <a:t>R18 WI/SI</a:t>
            </a:r>
          </a:p>
        </p:txBody>
      </p:sp>
      <p:sp>
        <p:nvSpPr>
          <p:cNvPr id="32" name="Arrow: Notched Right 31">
            <a:extLst>
              <a:ext uri="{FF2B5EF4-FFF2-40B4-BE49-F238E27FC236}">
                <a16:creationId xmlns="" xmlns:a16="http://schemas.microsoft.com/office/drawing/2014/main" id="{32BF060A-2FA9-4C53-8B45-BAC5FE4C9C7B}"/>
              </a:ext>
            </a:extLst>
          </p:cNvPr>
          <p:cNvSpPr/>
          <p:nvPr/>
        </p:nvSpPr>
        <p:spPr>
          <a:xfrm>
            <a:off x="2206459" y="5502177"/>
            <a:ext cx="3945276" cy="185305"/>
          </a:xfrm>
          <a:prstGeom prst="notchedRightArrow">
            <a:avLst>
              <a:gd name="adj1" fmla="val 92331"/>
              <a:gd name="adj2" fmla="val 50000"/>
            </a:avLst>
          </a:prstGeom>
          <a:solidFill>
            <a:srgbClr val="FF3300"/>
          </a:solidFill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prstClr val="white"/>
                </a:solidFill>
                <a:ea typeface="ＭＳ Ｐゴシック" charset="-128"/>
                <a:cs typeface="Arial" pitchFamily="34" charset="0"/>
              </a:rPr>
              <a:t>Rel-17 SA5 Charging</a:t>
            </a:r>
            <a:endParaRPr lang="fr-FR" sz="900" b="1" dirty="0">
              <a:solidFill>
                <a:prstClr val="white"/>
              </a:solidFill>
              <a:ea typeface="ＭＳ Ｐゴシック" charset="-128"/>
              <a:cs typeface="Arial" pitchFamily="34" charset="0"/>
            </a:endParaRPr>
          </a:p>
        </p:txBody>
      </p:sp>
      <p:sp>
        <p:nvSpPr>
          <p:cNvPr id="38" name="Arrow: Notched Right 37">
            <a:extLst>
              <a:ext uri="{FF2B5EF4-FFF2-40B4-BE49-F238E27FC236}">
                <a16:creationId xmlns="" xmlns:a16="http://schemas.microsoft.com/office/drawing/2014/main" id="{DFAE8CA6-BEAF-41A5-8939-DE5ED4F59FAE}"/>
              </a:ext>
            </a:extLst>
          </p:cNvPr>
          <p:cNvSpPr/>
          <p:nvPr/>
        </p:nvSpPr>
        <p:spPr>
          <a:xfrm>
            <a:off x="5994808" y="6004398"/>
            <a:ext cx="2934997" cy="230249"/>
          </a:xfrm>
          <a:prstGeom prst="notchedRightArrow">
            <a:avLst>
              <a:gd name="adj1" fmla="val 92331"/>
              <a:gd name="adj2" fmla="val 50000"/>
            </a:avLst>
          </a:prstGeom>
          <a:solidFill>
            <a:srgbClr val="FF0000">
              <a:alpha val="41000"/>
            </a:srgbClr>
          </a:solidFill>
          <a:ln w="222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900" b="1" dirty="0">
              <a:solidFill>
                <a:prstClr val="white"/>
              </a:solidFill>
              <a:ea typeface="ＭＳ Ｐゴシック" charset="-128"/>
              <a:cs typeface="Arial" pitchFamily="34" charset="0"/>
            </a:endParaRPr>
          </a:p>
        </p:txBody>
      </p:sp>
      <p:sp>
        <p:nvSpPr>
          <p:cNvPr id="42" name="Arrow: Notched Right 41">
            <a:extLst>
              <a:ext uri="{FF2B5EF4-FFF2-40B4-BE49-F238E27FC236}">
                <a16:creationId xmlns="" xmlns:a16="http://schemas.microsoft.com/office/drawing/2014/main" id="{4979267D-0134-495E-8790-8EE3D5E08304}"/>
              </a:ext>
            </a:extLst>
          </p:cNvPr>
          <p:cNvSpPr/>
          <p:nvPr/>
        </p:nvSpPr>
        <p:spPr>
          <a:xfrm>
            <a:off x="5994809" y="6004398"/>
            <a:ext cx="2554852" cy="230249"/>
          </a:xfrm>
          <a:prstGeom prst="notchedRightArrow">
            <a:avLst>
              <a:gd name="adj1" fmla="val 92331"/>
              <a:gd name="adj2" fmla="val 50000"/>
            </a:avLst>
          </a:prstGeom>
          <a:solidFill>
            <a:srgbClr val="FF0000"/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b="1" dirty="0">
                <a:solidFill>
                  <a:prstClr val="white"/>
                </a:solidFill>
                <a:ea typeface="ＭＳ Ｐゴシック" charset="-128"/>
                <a:cs typeface="Arial" pitchFamily="34" charset="0"/>
              </a:rPr>
              <a:t>Rel-18 SA5 Charging</a:t>
            </a:r>
            <a:endParaRPr lang="fr-FR" sz="900" b="1" dirty="0">
              <a:solidFill>
                <a:prstClr val="white"/>
              </a:solidFill>
              <a:ea typeface="ＭＳ Ｐゴシック" charset="-128"/>
              <a:cs typeface="Arial" pitchFamily="34" charset="0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8973843" y="874372"/>
            <a:ext cx="3111619" cy="541071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endParaRPr lang="en-US" altLang="zh-CN" sz="1200" b="1" dirty="0">
              <a:solidFill>
                <a:prstClr val="black"/>
              </a:solidFill>
            </a:endParaRPr>
          </a:p>
          <a:p>
            <a:r>
              <a:rPr lang="en-US" altLang="zh-CN" sz="1200" b="1" dirty="0">
                <a:solidFill>
                  <a:prstClr val="black"/>
                </a:solidFill>
              </a:rPr>
              <a:t>SA5 Release 17 Freezes and other milestones :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Closure of WI/SI proposal </a:t>
            </a:r>
            <a:r>
              <a:rPr lang="en-US" altLang="zh-CN" sz="1200" b="1" dirty="0">
                <a:solidFill>
                  <a:prstClr val="black"/>
                </a:solidFill>
                <a:latin typeface="Calibri"/>
              </a:rPr>
              <a:t>for OAM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:  No new Rel-17 WID/SID proposals to be submitted after SA5 #136e, except for new WIDs which have a corresponding (existing) Rel-17 study item.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Sep.2021 </a:t>
            </a:r>
            <a:r>
              <a:rPr lang="en-US" altLang="en-US" sz="1200" dirty="0">
                <a:solidFill>
                  <a:prstClr val="black"/>
                </a:solidFill>
                <a:latin typeface="Calibri"/>
              </a:rPr>
              <a:t>(SA5# 138e/TSG#93)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: </a:t>
            </a:r>
            <a:r>
              <a:rPr lang="en-US" altLang="zh-CN" sz="1200" b="1" dirty="0">
                <a:solidFill>
                  <a:prstClr val="black"/>
                </a:solidFill>
                <a:latin typeface="Calibri"/>
              </a:rPr>
              <a:t>OAM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 Stage 1 freeze except requirements which supporting other groups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Dec.2021 </a:t>
            </a:r>
            <a:r>
              <a:rPr lang="en-US" altLang="en-US" sz="1200" dirty="0">
                <a:solidFill>
                  <a:prstClr val="black"/>
                </a:solidFill>
                <a:latin typeface="Calibri"/>
              </a:rPr>
              <a:t>(SA5# 140e/TSG#94)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: Stage 2 freeze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Mar.2022 </a:t>
            </a:r>
            <a:r>
              <a:rPr lang="en-US" altLang="en-US" sz="1200" dirty="0">
                <a:solidFill>
                  <a:prstClr val="black"/>
                </a:solidFill>
                <a:latin typeface="Calibri"/>
              </a:rPr>
              <a:t>(SA5# 141/TSG#95)</a:t>
            </a:r>
            <a:r>
              <a:rPr lang="en-US" altLang="zh-CN" sz="1200" dirty="0">
                <a:solidFill>
                  <a:prstClr val="black"/>
                </a:solidFill>
                <a:latin typeface="Calibri"/>
              </a:rPr>
              <a:t>: Stage 3 freeze</a:t>
            </a:r>
          </a:p>
          <a:p>
            <a:pPr>
              <a:spcBef>
                <a:spcPct val="20000"/>
              </a:spcBef>
              <a:defRPr/>
            </a:pPr>
            <a:endParaRPr lang="en-US" altLang="zh-CN" sz="1200" b="1" dirty="0">
              <a:solidFill>
                <a:prstClr val="black"/>
              </a:solidFill>
            </a:endParaRPr>
          </a:p>
          <a:p>
            <a:r>
              <a:rPr lang="en-US" altLang="zh-CN" sz="1200" b="1" dirty="0">
                <a:solidFill>
                  <a:srgbClr val="0000FF"/>
                </a:solidFill>
              </a:rPr>
              <a:t>SA5 Release 18 planning</a:t>
            </a:r>
            <a:r>
              <a:rPr lang="zh-CN" altLang="en-US" sz="1200" b="1" dirty="0">
                <a:solidFill>
                  <a:srgbClr val="0000FF"/>
                </a:solidFill>
              </a:rPr>
              <a:t>：</a:t>
            </a:r>
            <a:r>
              <a:rPr lang="en-US" altLang="zh-CN" sz="1200" b="1" dirty="0">
                <a:solidFill>
                  <a:srgbClr val="0000FF"/>
                </a:solidFill>
              </a:rPr>
              <a:t> 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Aug.2021 (SA5# 138e): first meeting to discuss new Rel-18 WID/SID proposals and ideas </a:t>
            </a:r>
            <a:r>
              <a:rPr lang="en-US" altLang="zh-CN" sz="1200" b="1" dirty="0">
                <a:solidFill>
                  <a:srgbClr val="0000FF"/>
                </a:solidFill>
                <a:latin typeface="Calibri"/>
              </a:rPr>
              <a:t>for OAM</a:t>
            </a: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.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Jun.2022 </a:t>
            </a:r>
            <a:r>
              <a:rPr lang="en-US" altLang="en-US" sz="1200" dirty="0">
                <a:solidFill>
                  <a:srgbClr val="0000FF"/>
                </a:solidFill>
                <a:latin typeface="Calibri"/>
              </a:rPr>
              <a:t>(SA5# 143/TSG#96)</a:t>
            </a: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: </a:t>
            </a:r>
            <a:r>
              <a:rPr lang="en-US" altLang="zh-CN" sz="1200" b="1" dirty="0">
                <a:solidFill>
                  <a:srgbClr val="0000FF"/>
                </a:solidFill>
                <a:latin typeface="Calibri"/>
              </a:rPr>
              <a:t>OAM</a:t>
            </a: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 Rel-18 Stage 1 freeze (may adjust according to SA overall time plan)</a:t>
            </a:r>
          </a:p>
          <a:p>
            <a:pPr marL="609585" indent="-609585">
              <a:spcBef>
                <a:spcPct val="20000"/>
              </a:spcBef>
              <a:buFontTx/>
              <a:buBlip>
                <a:blip r:embed="rId3"/>
              </a:buBlip>
              <a:defRPr/>
            </a:pPr>
            <a:r>
              <a:rPr lang="en-US" altLang="zh-CN" sz="1200" dirty="0">
                <a:solidFill>
                  <a:srgbClr val="0000FF"/>
                </a:solidFill>
                <a:latin typeface="Calibri"/>
              </a:rPr>
              <a:t>Rel-18 stage 2/stage 3: TBD, will follow SA overall time plan.</a:t>
            </a:r>
          </a:p>
          <a:p>
            <a:pPr>
              <a:spcBef>
                <a:spcPct val="20000"/>
              </a:spcBef>
              <a:defRPr/>
            </a:pPr>
            <a:endParaRPr lang="en-US" altLang="zh-CN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文本框 14">
            <a:extLst>
              <a:ext uri="{FF2B5EF4-FFF2-40B4-BE49-F238E27FC236}">
                <a16:creationId xmlns="" xmlns:a16="http://schemas.microsoft.com/office/drawing/2014/main" id="{1F4983BD-F493-4A62-BC5D-92B4C6F79E1A}"/>
              </a:ext>
            </a:extLst>
          </p:cNvPr>
          <p:cNvSpPr txBox="1"/>
          <p:nvPr/>
        </p:nvSpPr>
        <p:spPr>
          <a:xfrm>
            <a:off x="3409490" y="4050329"/>
            <a:ext cx="423477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</a:t>
            </a:r>
            <a:r>
              <a:rPr lang="en-US" sz="800" b="1" dirty="0" smtClean="0">
                <a:solidFill>
                  <a:srgbClr val="FF3300"/>
                </a:solidFill>
              </a:rPr>
              <a:t>91e</a:t>
            </a:r>
            <a:endParaRPr lang="en-US" sz="800" b="1" dirty="0">
              <a:solidFill>
                <a:srgbClr val="FF3300"/>
              </a:solidFill>
            </a:endParaRPr>
          </a:p>
        </p:txBody>
      </p:sp>
      <p:sp>
        <p:nvSpPr>
          <p:cNvPr id="45" name="文本框 14">
            <a:extLst>
              <a:ext uri="{FF2B5EF4-FFF2-40B4-BE49-F238E27FC236}">
                <a16:creationId xmlns="" xmlns:a16="http://schemas.microsoft.com/office/drawing/2014/main" id="{C8E2A83D-5AA7-41EF-8863-A6673A35CCE6}"/>
              </a:ext>
            </a:extLst>
          </p:cNvPr>
          <p:cNvSpPr txBox="1"/>
          <p:nvPr/>
        </p:nvSpPr>
        <p:spPr>
          <a:xfrm>
            <a:off x="4735377" y="4039964"/>
            <a:ext cx="426692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</a:t>
            </a:r>
            <a:r>
              <a:rPr lang="en-US" sz="800" b="1" dirty="0" smtClean="0">
                <a:solidFill>
                  <a:srgbClr val="FF3300"/>
                </a:solidFill>
              </a:rPr>
              <a:t>93e</a:t>
            </a:r>
            <a:endParaRPr lang="en-US" sz="800" b="1" dirty="0">
              <a:solidFill>
                <a:srgbClr val="FF3300"/>
              </a:solidFill>
            </a:endParaRPr>
          </a:p>
        </p:txBody>
      </p:sp>
      <p:sp>
        <p:nvSpPr>
          <p:cNvPr id="46" name="文本框 14">
            <a:extLst>
              <a:ext uri="{FF2B5EF4-FFF2-40B4-BE49-F238E27FC236}">
                <a16:creationId xmlns="" xmlns:a16="http://schemas.microsoft.com/office/drawing/2014/main" id="{8DE5E893-FB43-4541-805D-C1C59F229CD1}"/>
              </a:ext>
            </a:extLst>
          </p:cNvPr>
          <p:cNvSpPr txBox="1"/>
          <p:nvPr/>
        </p:nvSpPr>
        <p:spPr>
          <a:xfrm>
            <a:off x="5840041" y="4053332"/>
            <a:ext cx="368067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#94</a:t>
            </a:r>
          </a:p>
        </p:txBody>
      </p:sp>
      <p:sp>
        <p:nvSpPr>
          <p:cNvPr id="47" name="文本框 14">
            <a:extLst>
              <a:ext uri="{FF2B5EF4-FFF2-40B4-BE49-F238E27FC236}">
                <a16:creationId xmlns="" xmlns:a16="http://schemas.microsoft.com/office/drawing/2014/main" id="{5298C67A-D809-44D9-B430-4783ECF4FCD9}"/>
              </a:ext>
            </a:extLst>
          </p:cNvPr>
          <p:cNvSpPr txBox="1"/>
          <p:nvPr/>
        </p:nvSpPr>
        <p:spPr>
          <a:xfrm>
            <a:off x="4110894" y="4056078"/>
            <a:ext cx="420209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</a:t>
            </a:r>
            <a:r>
              <a:rPr lang="en-US" sz="800" b="1" dirty="0" smtClean="0">
                <a:solidFill>
                  <a:srgbClr val="FF3300"/>
                </a:solidFill>
              </a:rPr>
              <a:t>92e</a:t>
            </a:r>
            <a:endParaRPr lang="en-US" sz="800" b="1" dirty="0">
              <a:solidFill>
                <a:srgbClr val="FF3300"/>
              </a:solidFill>
            </a:endParaRPr>
          </a:p>
        </p:txBody>
      </p:sp>
      <p:sp>
        <p:nvSpPr>
          <p:cNvPr id="48" name="文本框 14">
            <a:extLst>
              <a:ext uri="{FF2B5EF4-FFF2-40B4-BE49-F238E27FC236}">
                <a16:creationId xmlns="" xmlns:a16="http://schemas.microsoft.com/office/drawing/2014/main" id="{4F9D9AD5-88CC-4D63-973D-864F71015BAE}"/>
              </a:ext>
            </a:extLst>
          </p:cNvPr>
          <p:cNvSpPr txBox="1"/>
          <p:nvPr/>
        </p:nvSpPr>
        <p:spPr>
          <a:xfrm>
            <a:off x="6429331" y="4056078"/>
            <a:ext cx="368067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#95</a:t>
            </a:r>
          </a:p>
        </p:txBody>
      </p:sp>
      <p:sp>
        <p:nvSpPr>
          <p:cNvPr id="49" name="文本框 14">
            <a:extLst>
              <a:ext uri="{FF2B5EF4-FFF2-40B4-BE49-F238E27FC236}">
                <a16:creationId xmlns="" xmlns:a16="http://schemas.microsoft.com/office/drawing/2014/main" id="{213AFFDC-22B0-4AC3-AF8E-31F9E4176BDA}"/>
              </a:ext>
            </a:extLst>
          </p:cNvPr>
          <p:cNvSpPr txBox="1"/>
          <p:nvPr/>
        </p:nvSpPr>
        <p:spPr>
          <a:xfrm>
            <a:off x="7495534" y="4042559"/>
            <a:ext cx="368067" cy="215444"/>
          </a:xfrm>
          <a:prstGeom prst="rect">
            <a:avLst/>
          </a:prstGeom>
          <a:solidFill>
            <a:srgbClr val="FFFFCC"/>
          </a:solidFill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 sz="1200"/>
            </a:lvl1pPr>
          </a:lstStyle>
          <a:p>
            <a:pPr algn="ctr"/>
            <a:r>
              <a:rPr lang="en-US" sz="800" b="1" dirty="0">
                <a:solidFill>
                  <a:srgbClr val="FF3300"/>
                </a:solidFill>
              </a:rPr>
              <a:t>#96</a:t>
            </a:r>
          </a:p>
        </p:txBody>
      </p:sp>
    </p:spTree>
    <p:extLst>
      <p:ext uri="{BB962C8B-B14F-4D97-AF65-F5344CB8AC3E}">
        <p14:creationId xmlns:p14="http://schemas.microsoft.com/office/powerpoint/2010/main" val="1541806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169605" y="228600"/>
            <a:ext cx="9585583" cy="1143000"/>
          </a:xfrm>
        </p:spPr>
        <p:txBody>
          <a:bodyPr/>
          <a:lstStyle/>
          <a:p>
            <a:r>
              <a:rPr lang="en-US" altLang="zh-CN" sz="4000" dirty="0"/>
              <a:t>Detailed view of SA5 relation with other groups</a:t>
            </a:r>
            <a:endParaRPr lang="en-US" sz="4000" dirty="0"/>
          </a:p>
        </p:txBody>
      </p:sp>
      <p:sp>
        <p:nvSpPr>
          <p:cNvPr id="3" name="Rounded Rectangle 43"/>
          <p:cNvSpPr/>
          <p:nvPr/>
        </p:nvSpPr>
        <p:spPr>
          <a:xfrm>
            <a:off x="1369124" y="1690760"/>
            <a:ext cx="1219479" cy="710413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SA1</a:t>
            </a:r>
          </a:p>
          <a:p>
            <a:pPr algn="ctr"/>
            <a:r>
              <a:rPr lang="en-US" dirty="0"/>
              <a:t>Requirements</a:t>
            </a:r>
          </a:p>
        </p:txBody>
      </p:sp>
      <p:sp>
        <p:nvSpPr>
          <p:cNvPr id="5" name="Rounded Rectangle 46"/>
          <p:cNvSpPr/>
          <p:nvPr/>
        </p:nvSpPr>
        <p:spPr>
          <a:xfrm>
            <a:off x="1426676" y="3923317"/>
            <a:ext cx="1087775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SA2</a:t>
            </a:r>
          </a:p>
          <a:p>
            <a:pPr algn="ctr">
              <a:defRPr/>
            </a:pPr>
            <a:r>
              <a:rPr lang="en-US" dirty="0"/>
              <a:t>Architecture</a:t>
            </a:r>
          </a:p>
        </p:txBody>
      </p:sp>
      <p:sp>
        <p:nvSpPr>
          <p:cNvPr id="6" name="Rounded Rectangle 47"/>
          <p:cNvSpPr/>
          <p:nvPr/>
        </p:nvSpPr>
        <p:spPr>
          <a:xfrm>
            <a:off x="2664653" y="3926531"/>
            <a:ext cx="1087775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SA3</a:t>
            </a:r>
          </a:p>
          <a:p>
            <a:pPr algn="ctr"/>
            <a:r>
              <a:rPr lang="en-US" dirty="0"/>
              <a:t>Security</a:t>
            </a:r>
          </a:p>
        </p:txBody>
      </p:sp>
      <p:sp>
        <p:nvSpPr>
          <p:cNvPr id="7" name="Rounded Rectangle 48"/>
          <p:cNvSpPr/>
          <p:nvPr/>
        </p:nvSpPr>
        <p:spPr>
          <a:xfrm>
            <a:off x="3902630" y="3937236"/>
            <a:ext cx="1087775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SA4</a:t>
            </a:r>
          </a:p>
          <a:p>
            <a:pPr algn="ctr"/>
            <a:r>
              <a:rPr lang="en-US" dirty="0"/>
              <a:t>Media</a:t>
            </a:r>
          </a:p>
        </p:txBody>
      </p:sp>
      <p:sp>
        <p:nvSpPr>
          <p:cNvPr id="8" name="Rounded Rectangle 49"/>
          <p:cNvSpPr/>
          <p:nvPr/>
        </p:nvSpPr>
        <p:spPr>
          <a:xfrm>
            <a:off x="5246071" y="5088117"/>
            <a:ext cx="1087775" cy="43343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OAM</a:t>
            </a:r>
          </a:p>
          <a:p>
            <a:pPr algn="ctr">
              <a:defRPr/>
            </a:pPr>
            <a:r>
              <a:rPr lang="en-US" altLang="zh-CN" dirty="0"/>
              <a:t>Stage 3</a:t>
            </a:r>
            <a:endParaRPr lang="en-US" dirty="0"/>
          </a:p>
        </p:txBody>
      </p:sp>
      <p:sp>
        <p:nvSpPr>
          <p:cNvPr id="9" name="Rounded Rectangle 50"/>
          <p:cNvSpPr/>
          <p:nvPr/>
        </p:nvSpPr>
        <p:spPr>
          <a:xfrm>
            <a:off x="7581507" y="3941651"/>
            <a:ext cx="878297" cy="433430"/>
          </a:xfrm>
          <a:prstGeom prst="roundRect">
            <a:avLst/>
          </a:prstGeom>
          <a:solidFill>
            <a:srgbClr val="00B0F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SA6</a:t>
            </a:r>
          </a:p>
          <a:p>
            <a:pPr algn="ctr"/>
            <a:r>
              <a:rPr lang="en-US" dirty="0"/>
              <a:t>Apps/MC</a:t>
            </a:r>
          </a:p>
        </p:txBody>
      </p:sp>
      <p:cxnSp>
        <p:nvCxnSpPr>
          <p:cNvPr id="13" name="Curved Connector 56"/>
          <p:cNvCxnSpPr>
            <a:stCxn id="3" idx="3"/>
            <a:endCxn id="38" idx="0"/>
          </p:cNvCxnSpPr>
          <p:nvPr/>
        </p:nvCxnSpPr>
        <p:spPr>
          <a:xfrm>
            <a:off x="2588603" y="2045967"/>
            <a:ext cx="3201355" cy="181287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75"/>
          <p:cNvSpPr/>
          <p:nvPr/>
        </p:nvSpPr>
        <p:spPr>
          <a:xfrm>
            <a:off x="8674283" y="2931816"/>
            <a:ext cx="969486" cy="258973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RAN</a:t>
            </a:r>
          </a:p>
          <a:p>
            <a:pPr algn="ctr"/>
            <a:r>
              <a:rPr lang="en-US" dirty="0"/>
              <a:t>Radio Access</a:t>
            </a:r>
          </a:p>
        </p:txBody>
      </p:sp>
      <p:sp>
        <p:nvSpPr>
          <p:cNvPr id="17" name="Rounded Rectangle 117"/>
          <p:cNvSpPr/>
          <p:nvPr/>
        </p:nvSpPr>
        <p:spPr>
          <a:xfrm>
            <a:off x="1458912" y="5177232"/>
            <a:ext cx="3495032" cy="344315"/>
          </a:xfrm>
          <a:prstGeom prst="roundRect">
            <a:avLst/>
          </a:prstGeom>
          <a:solidFill>
            <a:srgbClr val="92D050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CT – Protocols &amp;  Coding</a:t>
            </a:r>
          </a:p>
        </p:txBody>
      </p:sp>
      <p:cxnSp>
        <p:nvCxnSpPr>
          <p:cNvPr id="21" name="Curved Connector 132"/>
          <p:cNvCxnSpPr>
            <a:stCxn id="8" idx="1"/>
            <a:endCxn id="17" idx="0"/>
          </p:cNvCxnSpPr>
          <p:nvPr/>
        </p:nvCxnSpPr>
        <p:spPr>
          <a:xfrm rot="10800000">
            <a:off x="3206429" y="5177232"/>
            <a:ext cx="2039643" cy="127600"/>
          </a:xfrm>
          <a:prstGeom prst="curvedConnector4">
            <a:avLst>
              <a:gd name="adj1" fmla="val 7161"/>
              <a:gd name="adj2" fmla="val 27915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66"/>
          <p:cNvSpPr txBox="1">
            <a:spLocks noChangeArrowheads="1"/>
          </p:cNvSpPr>
          <p:nvPr/>
        </p:nvSpPr>
        <p:spPr bwMode="auto">
          <a:xfrm>
            <a:off x="452436" y="1975127"/>
            <a:ext cx="10064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Stage 1</a:t>
            </a:r>
          </a:p>
        </p:txBody>
      </p:sp>
      <p:sp>
        <p:nvSpPr>
          <p:cNvPr id="25" name="TextBox 137"/>
          <p:cNvSpPr txBox="1">
            <a:spLocks noChangeArrowheads="1"/>
          </p:cNvSpPr>
          <p:nvPr/>
        </p:nvSpPr>
        <p:spPr bwMode="auto">
          <a:xfrm>
            <a:off x="458786" y="3900764"/>
            <a:ext cx="1004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Stage 2</a:t>
            </a:r>
          </a:p>
        </p:txBody>
      </p:sp>
      <p:sp>
        <p:nvSpPr>
          <p:cNvPr id="26" name="TextBox 138"/>
          <p:cNvSpPr txBox="1">
            <a:spLocks noChangeArrowheads="1"/>
          </p:cNvSpPr>
          <p:nvPr/>
        </p:nvSpPr>
        <p:spPr bwMode="auto">
          <a:xfrm>
            <a:off x="495299" y="5054877"/>
            <a:ext cx="1069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Stage 3 </a:t>
            </a:r>
          </a:p>
        </p:txBody>
      </p:sp>
      <p:cxnSp>
        <p:nvCxnSpPr>
          <p:cNvPr id="27" name="Straight Arrow Connector 86"/>
          <p:cNvCxnSpPr/>
          <p:nvPr/>
        </p:nvCxnSpPr>
        <p:spPr>
          <a:xfrm flipH="1">
            <a:off x="239711" y="1789389"/>
            <a:ext cx="11113" cy="379888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TextBox 87"/>
          <p:cNvSpPr txBox="1">
            <a:spLocks noChangeArrowheads="1"/>
          </p:cNvSpPr>
          <p:nvPr/>
        </p:nvSpPr>
        <p:spPr bwMode="auto">
          <a:xfrm rot="16200000">
            <a:off x="-111919" y="1836220"/>
            <a:ext cx="5000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Arial" panose="020B0604020202020204" pitchFamily="34" charset="0"/>
              </a:rPr>
              <a:t>time</a:t>
            </a:r>
            <a:endParaRPr lang="en-US" altLang="en-US" sz="1800" b="1">
              <a:latin typeface="Arial" panose="020B0604020202020204" pitchFamily="34" charset="0"/>
            </a:endParaRPr>
          </a:p>
        </p:txBody>
      </p:sp>
      <p:cxnSp>
        <p:nvCxnSpPr>
          <p:cNvPr id="29" name="Curved Connector 56"/>
          <p:cNvCxnSpPr>
            <a:stCxn id="5" idx="0"/>
            <a:endCxn id="39" idx="0"/>
          </p:cNvCxnSpPr>
          <p:nvPr/>
        </p:nvCxnSpPr>
        <p:spPr>
          <a:xfrm rot="16200000" flipH="1">
            <a:off x="3875797" y="2018083"/>
            <a:ext cx="11039" cy="3821507"/>
          </a:xfrm>
          <a:prstGeom prst="curvedConnector3">
            <a:avLst>
              <a:gd name="adj1" fmla="val -2070840"/>
            </a:avLst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urved Connector 56"/>
          <p:cNvCxnSpPr>
            <a:stCxn id="15" idx="1"/>
            <a:endCxn id="39" idx="2"/>
          </p:cNvCxnSpPr>
          <p:nvPr/>
        </p:nvCxnSpPr>
        <p:spPr>
          <a:xfrm rot="10800000" flipV="1">
            <a:off x="5792071" y="4226681"/>
            <a:ext cx="2882212" cy="133661"/>
          </a:xfrm>
          <a:prstGeom prst="curvedConnector4">
            <a:avLst>
              <a:gd name="adj1" fmla="val 6301"/>
              <a:gd name="adj2" fmla="val 440042"/>
            </a:avLst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ounded Rectangle 49"/>
          <p:cNvSpPr/>
          <p:nvPr/>
        </p:nvSpPr>
        <p:spPr>
          <a:xfrm>
            <a:off x="5246070" y="2227254"/>
            <a:ext cx="1087775" cy="417563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OAM</a:t>
            </a:r>
          </a:p>
          <a:p>
            <a:pPr algn="ctr">
              <a:defRPr/>
            </a:pPr>
            <a:r>
              <a:rPr lang="en-US" altLang="zh-CN" dirty="0"/>
              <a:t>Stage 1</a:t>
            </a:r>
            <a:endParaRPr lang="en-US" dirty="0"/>
          </a:p>
        </p:txBody>
      </p:sp>
      <p:sp>
        <p:nvSpPr>
          <p:cNvPr id="39" name="Rounded Rectangle 49"/>
          <p:cNvSpPr/>
          <p:nvPr/>
        </p:nvSpPr>
        <p:spPr>
          <a:xfrm>
            <a:off x="5248183" y="3934356"/>
            <a:ext cx="1087775" cy="425987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OAM</a:t>
            </a:r>
          </a:p>
          <a:p>
            <a:pPr algn="ctr">
              <a:defRPr/>
            </a:pPr>
            <a:r>
              <a:rPr lang="en-US" altLang="zh-CN" dirty="0"/>
              <a:t>Stage 2</a:t>
            </a:r>
            <a:endParaRPr lang="en-US" dirty="0"/>
          </a:p>
        </p:txBody>
      </p:sp>
      <p:cxnSp>
        <p:nvCxnSpPr>
          <p:cNvPr id="47" name="Curved Connector 56"/>
          <p:cNvCxnSpPr>
            <a:stCxn id="38" idx="2"/>
            <a:endCxn id="39" idx="0"/>
          </p:cNvCxnSpPr>
          <p:nvPr/>
        </p:nvCxnSpPr>
        <p:spPr>
          <a:xfrm rot="16200000" flipH="1">
            <a:off x="5146245" y="3288529"/>
            <a:ext cx="1289539" cy="2113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urved Connector 132"/>
          <p:cNvCxnSpPr>
            <a:stCxn id="39" idx="1"/>
            <a:endCxn id="17" idx="0"/>
          </p:cNvCxnSpPr>
          <p:nvPr/>
        </p:nvCxnSpPr>
        <p:spPr>
          <a:xfrm rot="10800000" flipV="1">
            <a:off x="3206429" y="4147350"/>
            <a:ext cx="2041755" cy="1029882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ounded Rectangle 43"/>
          <p:cNvSpPr/>
          <p:nvPr/>
        </p:nvSpPr>
        <p:spPr>
          <a:xfrm>
            <a:off x="5580965" y="5882186"/>
            <a:ext cx="643701" cy="29980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ONAP</a:t>
            </a:r>
          </a:p>
        </p:txBody>
      </p:sp>
      <p:sp>
        <p:nvSpPr>
          <p:cNvPr id="90" name="Rounded Rectangle 43"/>
          <p:cNvSpPr/>
          <p:nvPr/>
        </p:nvSpPr>
        <p:spPr>
          <a:xfrm>
            <a:off x="5990638" y="1600485"/>
            <a:ext cx="972207" cy="29980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GSMA</a:t>
            </a:r>
          </a:p>
        </p:txBody>
      </p:sp>
      <p:sp>
        <p:nvSpPr>
          <p:cNvPr id="91" name="Rounded Rectangle 43"/>
          <p:cNvSpPr/>
          <p:nvPr/>
        </p:nvSpPr>
        <p:spPr>
          <a:xfrm>
            <a:off x="4327117" y="3045640"/>
            <a:ext cx="937734" cy="29980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/>
              <a:t>ETSI ZSM</a:t>
            </a:r>
          </a:p>
        </p:txBody>
      </p:sp>
      <p:cxnSp>
        <p:nvCxnSpPr>
          <p:cNvPr id="92" name="Curved Connector 56"/>
          <p:cNvCxnSpPr>
            <a:stCxn id="91" idx="2"/>
            <a:endCxn id="39" idx="0"/>
          </p:cNvCxnSpPr>
          <p:nvPr/>
        </p:nvCxnSpPr>
        <p:spPr>
          <a:xfrm rot="16200000" flipH="1">
            <a:off x="4999572" y="3141857"/>
            <a:ext cx="588910" cy="996087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urved Connector 56"/>
          <p:cNvCxnSpPr>
            <a:endCxn id="38" idx="0"/>
          </p:cNvCxnSpPr>
          <p:nvPr/>
        </p:nvCxnSpPr>
        <p:spPr>
          <a:xfrm rot="10800000" flipV="1">
            <a:off x="5789959" y="1900290"/>
            <a:ext cx="686785" cy="326963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urved Connector 56"/>
          <p:cNvCxnSpPr>
            <a:stCxn id="82" idx="0"/>
            <a:endCxn id="8" idx="2"/>
          </p:cNvCxnSpPr>
          <p:nvPr/>
        </p:nvCxnSpPr>
        <p:spPr>
          <a:xfrm rot="16200000" flipV="1">
            <a:off x="5666069" y="5645438"/>
            <a:ext cx="360639" cy="112857"/>
          </a:xfrm>
          <a:prstGeom prst="curvedConnector3">
            <a:avLst>
              <a:gd name="adj1" fmla="val 50000"/>
            </a:avLst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Curved Connector 132"/>
          <p:cNvCxnSpPr>
            <a:stCxn id="39" idx="2"/>
            <a:endCxn id="8" idx="0"/>
          </p:cNvCxnSpPr>
          <p:nvPr/>
        </p:nvCxnSpPr>
        <p:spPr>
          <a:xfrm rot="5400000">
            <a:off x="5427128" y="4723174"/>
            <a:ext cx="727774" cy="2112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urved Connector 56"/>
          <p:cNvCxnSpPr>
            <a:stCxn id="7" idx="2"/>
            <a:endCxn id="39" idx="1"/>
          </p:cNvCxnSpPr>
          <p:nvPr/>
        </p:nvCxnSpPr>
        <p:spPr>
          <a:xfrm rot="5400000" flipH="1" flipV="1">
            <a:off x="4735692" y="3858175"/>
            <a:ext cx="223316" cy="801665"/>
          </a:xfrm>
          <a:prstGeom prst="curvedConnector4">
            <a:avLst>
              <a:gd name="adj1" fmla="val -55571"/>
              <a:gd name="adj2" fmla="val 83922"/>
            </a:avLst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2551810" y="2002418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</a:t>
            </a:r>
            <a:endParaRPr lang="zh-CN" altLang="en-US" dirty="0"/>
          </a:p>
        </p:txBody>
      </p:sp>
      <p:sp>
        <p:nvSpPr>
          <p:cNvPr id="37" name="文本框 36"/>
          <p:cNvSpPr txBox="1"/>
          <p:nvPr/>
        </p:nvSpPr>
        <p:spPr>
          <a:xfrm>
            <a:off x="6232337" y="1883077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2</a:t>
            </a:r>
            <a:endParaRPr lang="zh-CN" altLang="en-US" dirty="0"/>
          </a:p>
        </p:txBody>
      </p:sp>
      <p:sp>
        <p:nvSpPr>
          <p:cNvPr id="12" name="文本框 11"/>
          <p:cNvSpPr txBox="1"/>
          <p:nvPr/>
        </p:nvSpPr>
        <p:spPr>
          <a:xfrm>
            <a:off x="9685371" y="1458498"/>
            <a:ext cx="246412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/>
              <a:t>1. SA1 Management requirements refer to SA5 management specifications. SA1 charging requirements as input to SA5 CH</a:t>
            </a:r>
          </a:p>
          <a:p>
            <a:r>
              <a:rPr lang="en-US" altLang="zh-CN" sz="1200" dirty="0"/>
              <a:t>2. </a:t>
            </a:r>
            <a:r>
              <a:rPr lang="en-US" sz="1200" dirty="0"/>
              <a:t>Take GSMA requirements as SA5 OAM and CH input.</a:t>
            </a:r>
            <a:endParaRPr lang="en-US" altLang="zh-CN" sz="1200" dirty="0"/>
          </a:p>
          <a:p>
            <a:r>
              <a:rPr lang="en-US" altLang="zh-CN" sz="1200" dirty="0"/>
              <a:t>3. Align the </a:t>
            </a:r>
            <a:r>
              <a:rPr lang="en-US" altLang="zh-CN" sz="1200" dirty="0" err="1"/>
              <a:t>MnS</a:t>
            </a:r>
            <a:r>
              <a:rPr lang="en-US" altLang="zh-CN" sz="1200" dirty="0"/>
              <a:t> with ZSM if needed</a:t>
            </a:r>
          </a:p>
          <a:p>
            <a:r>
              <a:rPr lang="en-US" altLang="zh-CN" sz="1200" dirty="0"/>
              <a:t>4. ONAP reuses SA5 management </a:t>
            </a:r>
            <a:r>
              <a:rPr lang="en-US" altLang="zh-CN" sz="1200" dirty="0" err="1"/>
              <a:t>MnS</a:t>
            </a:r>
            <a:endParaRPr lang="en-US" altLang="zh-CN" sz="1200" dirty="0"/>
          </a:p>
          <a:p>
            <a:r>
              <a:rPr lang="en-US" altLang="zh-CN" sz="1200" dirty="0"/>
              <a:t>5. Collaboration with SA2 on architecture and CN management</a:t>
            </a:r>
          </a:p>
          <a:p>
            <a:r>
              <a:rPr lang="en-US" altLang="zh-CN" sz="1200" dirty="0"/>
              <a:t>6. Collaboration with SA4 on </a:t>
            </a:r>
            <a:r>
              <a:rPr lang="en-US" altLang="zh-CN" sz="1200" dirty="0" err="1"/>
              <a:t>QoE</a:t>
            </a:r>
            <a:r>
              <a:rPr lang="en-US" altLang="zh-CN" sz="1200" dirty="0"/>
              <a:t> management</a:t>
            </a:r>
          </a:p>
          <a:p>
            <a:r>
              <a:rPr lang="en-US" altLang="zh-CN" sz="1200" dirty="0"/>
              <a:t>7. Provide </a:t>
            </a:r>
            <a:r>
              <a:rPr lang="en-US" altLang="zh-CN" sz="1200" dirty="0" smtClean="0"/>
              <a:t>OAM inputs </a:t>
            </a:r>
            <a:r>
              <a:rPr lang="en-US" altLang="zh-CN" sz="1200" dirty="0"/>
              <a:t>to </a:t>
            </a:r>
            <a:r>
              <a:rPr lang="en-US" altLang="zh-CN" sz="1200" dirty="0" smtClean="0"/>
              <a:t>CT, collaborate stage 3 with CT.</a:t>
            </a:r>
            <a:endParaRPr lang="en-US" altLang="zh-CN" sz="1200" dirty="0"/>
          </a:p>
          <a:p>
            <a:r>
              <a:rPr lang="en-US" altLang="zh-CN" sz="1200" dirty="0"/>
              <a:t>8. Collaboration with RAN on RAN management</a:t>
            </a:r>
          </a:p>
          <a:p>
            <a:r>
              <a:rPr lang="en-US" altLang="zh-CN" sz="1200" dirty="0"/>
              <a:t>9. SA2 input to SA5 CH </a:t>
            </a:r>
          </a:p>
          <a:p>
            <a:r>
              <a:rPr lang="en-US" altLang="zh-CN" sz="1200" dirty="0"/>
              <a:t>10. SA6 input to SA5 CH</a:t>
            </a:r>
          </a:p>
          <a:p>
            <a:r>
              <a:rPr lang="en-US" altLang="zh-CN" sz="1200" dirty="0"/>
              <a:t>11. OAM input to SA5 CH </a:t>
            </a:r>
          </a:p>
          <a:p>
            <a:r>
              <a:rPr lang="en-US" altLang="zh-CN" sz="1200" dirty="0"/>
              <a:t>12. Part of SA5 CH stage 3 aligned with CT stage 3 framework</a:t>
            </a:r>
            <a:endParaRPr lang="zh-CN" altLang="en-US" sz="1200" dirty="0"/>
          </a:p>
        </p:txBody>
      </p:sp>
      <p:sp>
        <p:nvSpPr>
          <p:cNvPr id="40" name="文本框 39"/>
          <p:cNvSpPr txBox="1"/>
          <p:nvPr/>
        </p:nvSpPr>
        <p:spPr>
          <a:xfrm>
            <a:off x="4990463" y="3274194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3</a:t>
            </a:r>
            <a:endParaRPr lang="zh-CN" altLang="en-US" dirty="0"/>
          </a:p>
        </p:txBody>
      </p:sp>
      <p:sp>
        <p:nvSpPr>
          <p:cNvPr id="41" name="文本框 40"/>
          <p:cNvSpPr txBox="1"/>
          <p:nvPr/>
        </p:nvSpPr>
        <p:spPr>
          <a:xfrm>
            <a:off x="5625175" y="5701866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4</a:t>
            </a:r>
            <a:endParaRPr lang="zh-CN" altLang="en-US" dirty="0"/>
          </a:p>
        </p:txBody>
      </p:sp>
      <p:sp>
        <p:nvSpPr>
          <p:cNvPr id="42" name="文本框 41"/>
          <p:cNvSpPr txBox="1"/>
          <p:nvPr/>
        </p:nvSpPr>
        <p:spPr>
          <a:xfrm>
            <a:off x="1803890" y="3610492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5</a:t>
            </a:r>
            <a:endParaRPr lang="zh-CN" altLang="en-US" dirty="0"/>
          </a:p>
        </p:txBody>
      </p:sp>
      <p:sp>
        <p:nvSpPr>
          <p:cNvPr id="43" name="文本框 42"/>
          <p:cNvSpPr txBox="1"/>
          <p:nvPr/>
        </p:nvSpPr>
        <p:spPr>
          <a:xfrm>
            <a:off x="4240540" y="4330478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6</a:t>
            </a:r>
            <a:endParaRPr lang="zh-CN" altLang="en-US" dirty="0"/>
          </a:p>
        </p:txBody>
      </p:sp>
      <p:sp>
        <p:nvSpPr>
          <p:cNvPr id="44" name="文本框 43"/>
          <p:cNvSpPr txBox="1"/>
          <p:nvPr/>
        </p:nvSpPr>
        <p:spPr>
          <a:xfrm>
            <a:off x="3292669" y="4888058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7</a:t>
            </a:r>
            <a:endParaRPr lang="zh-CN" altLang="en-US" dirty="0"/>
          </a:p>
        </p:txBody>
      </p:sp>
      <p:sp>
        <p:nvSpPr>
          <p:cNvPr id="45" name="文本框 44"/>
          <p:cNvSpPr txBox="1"/>
          <p:nvPr/>
        </p:nvSpPr>
        <p:spPr>
          <a:xfrm>
            <a:off x="8428224" y="4431842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8</a:t>
            </a:r>
            <a:endParaRPr lang="zh-CN" altLang="en-US" dirty="0"/>
          </a:p>
        </p:txBody>
      </p:sp>
      <p:sp>
        <p:nvSpPr>
          <p:cNvPr id="46" name="文本框 45"/>
          <p:cNvSpPr txBox="1"/>
          <p:nvPr/>
        </p:nvSpPr>
        <p:spPr>
          <a:xfrm>
            <a:off x="6569212" y="4293512"/>
            <a:ext cx="2776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9</a:t>
            </a:r>
            <a:endParaRPr lang="zh-CN" altLang="en-US" dirty="0"/>
          </a:p>
        </p:txBody>
      </p:sp>
      <p:sp>
        <p:nvSpPr>
          <p:cNvPr id="48" name="矩形 47"/>
          <p:cNvSpPr/>
          <p:nvPr/>
        </p:nvSpPr>
        <p:spPr>
          <a:xfrm>
            <a:off x="979353" y="5951866"/>
            <a:ext cx="1885453" cy="307777"/>
          </a:xfrm>
          <a:prstGeom prst="rect">
            <a:avLst/>
          </a:prstGeom>
          <a:solidFill>
            <a:srgbClr val="00B0F0"/>
          </a:solidFill>
        </p:spPr>
        <p:txBody>
          <a:bodyPr wrap="none">
            <a:spAutoFit/>
          </a:bodyPr>
          <a:lstStyle/>
          <a:p>
            <a:r>
              <a:rPr lang="en-US" altLang="zh-CN" sz="1400" dirty="0" smtClean="0">
                <a:solidFill>
                  <a:schemeClr val="bg1"/>
                </a:solidFill>
              </a:rPr>
              <a:t>Update of </a:t>
            </a:r>
            <a:r>
              <a:rPr lang="en-GB" altLang="en-US" sz="1400" dirty="0" smtClean="0">
                <a:solidFill>
                  <a:schemeClr val="bg1"/>
                </a:solidFill>
              </a:rPr>
              <a:t>S5-212330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73" name="Rounded Rectangle 49"/>
          <p:cNvSpPr/>
          <p:nvPr/>
        </p:nvSpPr>
        <p:spPr>
          <a:xfrm>
            <a:off x="6418957" y="3934356"/>
            <a:ext cx="1087775" cy="422391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CH</a:t>
            </a:r>
          </a:p>
          <a:p>
            <a:pPr algn="ctr">
              <a:defRPr/>
            </a:pPr>
            <a:r>
              <a:rPr lang="en-US" altLang="zh-CN" dirty="0"/>
              <a:t>Stage 1&amp;2</a:t>
            </a:r>
            <a:endParaRPr lang="en-US" dirty="0"/>
          </a:p>
        </p:txBody>
      </p:sp>
      <p:sp>
        <p:nvSpPr>
          <p:cNvPr id="83" name="Rounded Rectangle 49"/>
          <p:cNvSpPr/>
          <p:nvPr/>
        </p:nvSpPr>
        <p:spPr>
          <a:xfrm>
            <a:off x="6428774" y="5078672"/>
            <a:ext cx="1087775" cy="43343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SA5 CH</a:t>
            </a:r>
          </a:p>
          <a:p>
            <a:pPr algn="ctr">
              <a:defRPr/>
            </a:pPr>
            <a:r>
              <a:rPr lang="en-US" altLang="zh-CN" dirty="0"/>
              <a:t>Stage 3</a:t>
            </a:r>
            <a:endParaRPr lang="en-US" dirty="0"/>
          </a:p>
        </p:txBody>
      </p:sp>
      <p:cxnSp>
        <p:nvCxnSpPr>
          <p:cNvPr id="58" name="Connector: Curved 57">
            <a:extLst>
              <a:ext uri="{FF2B5EF4-FFF2-40B4-BE49-F238E27FC236}">
                <a16:creationId xmlns:a16="http://schemas.microsoft.com/office/drawing/2014/main" xmlns="" id="{40BB5096-FEA6-4701-B057-0D2EBBE3B508}"/>
              </a:ext>
            </a:extLst>
          </p:cNvPr>
          <p:cNvCxnSpPr>
            <a:cxnSpLocks/>
            <a:endCxn id="73" idx="0"/>
          </p:cNvCxnSpPr>
          <p:nvPr/>
        </p:nvCxnSpPr>
        <p:spPr bwMode="auto">
          <a:xfrm>
            <a:off x="2588603" y="2296413"/>
            <a:ext cx="4374242" cy="1637943"/>
          </a:xfrm>
          <a:prstGeom prst="curvedConnector2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4" name="Curved Connector 56">
            <a:extLst>
              <a:ext uri="{FF2B5EF4-FFF2-40B4-BE49-F238E27FC236}">
                <a16:creationId xmlns:a16="http://schemas.microsoft.com/office/drawing/2014/main" xmlns="" id="{553706CA-9C97-4308-9426-C966207E37F9}"/>
              </a:ext>
            </a:extLst>
          </p:cNvPr>
          <p:cNvCxnSpPr>
            <a:cxnSpLocks/>
            <a:stCxn id="90" idx="2"/>
            <a:endCxn id="73" idx="0"/>
          </p:cNvCxnSpPr>
          <p:nvPr/>
        </p:nvCxnSpPr>
        <p:spPr>
          <a:xfrm rot="16200000" flipH="1">
            <a:off x="5702761" y="2674271"/>
            <a:ext cx="2034065" cy="486103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5" name="Curved Connector 56">
            <a:extLst>
              <a:ext uri="{FF2B5EF4-FFF2-40B4-BE49-F238E27FC236}">
                <a16:creationId xmlns:a16="http://schemas.microsoft.com/office/drawing/2014/main" xmlns="" id="{B41CAF38-CBE4-4B88-B8D0-8FC32D4BC6A0}"/>
              </a:ext>
            </a:extLst>
          </p:cNvPr>
          <p:cNvCxnSpPr>
            <a:cxnSpLocks/>
            <a:stCxn id="73" idx="2"/>
            <a:endCxn id="83" idx="0"/>
          </p:cNvCxnSpPr>
          <p:nvPr/>
        </p:nvCxnSpPr>
        <p:spPr>
          <a:xfrm rot="16200000" flipH="1">
            <a:off x="6606791" y="4712800"/>
            <a:ext cx="721925" cy="9817"/>
          </a:xfrm>
          <a:prstGeom prst="curvedConnector3">
            <a:avLst>
              <a:gd name="adj1" fmla="val 50000"/>
            </a:avLst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or: Curved 78">
            <a:extLst>
              <a:ext uri="{FF2B5EF4-FFF2-40B4-BE49-F238E27FC236}">
                <a16:creationId xmlns:a16="http://schemas.microsoft.com/office/drawing/2014/main" xmlns="" id="{4EE5D167-AD13-47E8-A151-2A5E1DEC7AE7}"/>
              </a:ext>
            </a:extLst>
          </p:cNvPr>
          <p:cNvCxnSpPr>
            <a:stCxn id="9" idx="0"/>
            <a:endCxn id="73" idx="3"/>
          </p:cNvCxnSpPr>
          <p:nvPr/>
        </p:nvCxnSpPr>
        <p:spPr bwMode="auto">
          <a:xfrm rot="16200000" flipH="1" flipV="1">
            <a:off x="7661743" y="3786639"/>
            <a:ext cx="203901" cy="513924"/>
          </a:xfrm>
          <a:prstGeom prst="curvedConnector4">
            <a:avLst>
              <a:gd name="adj1" fmla="val -112113"/>
              <a:gd name="adj2" fmla="val 92725"/>
            </a:avLst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9" name="Connector: Curved 88">
            <a:extLst>
              <a:ext uri="{FF2B5EF4-FFF2-40B4-BE49-F238E27FC236}">
                <a16:creationId xmlns:a16="http://schemas.microsoft.com/office/drawing/2014/main" xmlns="" id="{69DB755E-A81D-4493-8E12-C1FD07957469}"/>
              </a:ext>
            </a:extLst>
          </p:cNvPr>
          <p:cNvCxnSpPr>
            <a:cxnSpLocks/>
            <a:stCxn id="5" idx="2"/>
            <a:endCxn id="73" idx="2"/>
          </p:cNvCxnSpPr>
          <p:nvPr/>
        </p:nvCxnSpPr>
        <p:spPr bwMode="auto">
          <a:xfrm rot="16200000" flipH="1">
            <a:off x="4466704" y="1860606"/>
            <a:ext cx="12700" cy="4992281"/>
          </a:xfrm>
          <a:prstGeom prst="curvedConnector3">
            <a:avLst>
              <a:gd name="adj1" fmla="val 1800000"/>
            </a:avLst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5" name="Connector: Curved 104">
            <a:extLst>
              <a:ext uri="{FF2B5EF4-FFF2-40B4-BE49-F238E27FC236}">
                <a16:creationId xmlns:a16="http://schemas.microsoft.com/office/drawing/2014/main" xmlns="" id="{849FFBFE-8D7E-4E82-8545-488C07A3C62A}"/>
              </a:ext>
            </a:extLst>
          </p:cNvPr>
          <p:cNvCxnSpPr>
            <a:stCxn id="39" idx="0"/>
            <a:endCxn id="73" idx="0"/>
          </p:cNvCxnSpPr>
          <p:nvPr/>
        </p:nvCxnSpPr>
        <p:spPr bwMode="auto">
          <a:xfrm rot="5400000" flipH="1" flipV="1">
            <a:off x="6377458" y="3348969"/>
            <a:ext cx="12700" cy="1170774"/>
          </a:xfrm>
          <a:prstGeom prst="curvedConnector3">
            <a:avLst>
              <a:gd name="adj1" fmla="val 1800000"/>
            </a:avLst>
          </a:prstGeom>
          <a:ln>
            <a:headEnd type="none" w="med" len="me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7" name="Connector: Curved 106">
            <a:extLst>
              <a:ext uri="{FF2B5EF4-FFF2-40B4-BE49-F238E27FC236}">
                <a16:creationId xmlns:a16="http://schemas.microsoft.com/office/drawing/2014/main" xmlns="" id="{431F11B8-BD0C-4C1D-8291-F53CE9CF1EAA}"/>
              </a:ext>
            </a:extLst>
          </p:cNvPr>
          <p:cNvCxnSpPr>
            <a:stCxn id="83" idx="2"/>
            <a:endCxn id="17" idx="2"/>
          </p:cNvCxnSpPr>
          <p:nvPr/>
        </p:nvCxnSpPr>
        <p:spPr bwMode="auto">
          <a:xfrm rot="5400000">
            <a:off x="5084823" y="3633707"/>
            <a:ext cx="9445" cy="3766234"/>
          </a:xfrm>
          <a:prstGeom prst="curvedConnector3">
            <a:avLst>
              <a:gd name="adj1" fmla="val 2520328"/>
            </a:avLst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7" name="文本框 56"/>
          <p:cNvSpPr txBox="1"/>
          <p:nvPr/>
        </p:nvSpPr>
        <p:spPr>
          <a:xfrm>
            <a:off x="3199695" y="5585404"/>
            <a:ext cx="37061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12</a:t>
            </a:r>
            <a:endParaRPr lang="zh-CN" altLang="en-US" dirty="0"/>
          </a:p>
        </p:txBody>
      </p:sp>
      <p:sp>
        <p:nvSpPr>
          <p:cNvPr id="54" name="文本框 45">
            <a:extLst>
              <a:ext uri="{FF2B5EF4-FFF2-40B4-BE49-F238E27FC236}">
                <a16:creationId xmlns:a16="http://schemas.microsoft.com/office/drawing/2014/main" xmlns="" id="{5A3034F7-373A-4F24-BB6C-0B13FB46F145}"/>
              </a:ext>
            </a:extLst>
          </p:cNvPr>
          <p:cNvSpPr txBox="1"/>
          <p:nvPr/>
        </p:nvSpPr>
        <p:spPr>
          <a:xfrm>
            <a:off x="6466985" y="3666794"/>
            <a:ext cx="35824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11</a:t>
            </a:r>
            <a:endParaRPr lang="zh-CN" altLang="en-US" dirty="0"/>
          </a:p>
        </p:txBody>
      </p:sp>
      <p:sp>
        <p:nvSpPr>
          <p:cNvPr id="55" name="文本框 45">
            <a:extLst>
              <a:ext uri="{FF2B5EF4-FFF2-40B4-BE49-F238E27FC236}">
                <a16:creationId xmlns:a16="http://schemas.microsoft.com/office/drawing/2014/main" xmlns="" id="{B1028194-5E92-481A-B5EB-84F8929E273F}"/>
              </a:ext>
            </a:extLst>
          </p:cNvPr>
          <p:cNvSpPr txBox="1"/>
          <p:nvPr/>
        </p:nvSpPr>
        <p:spPr>
          <a:xfrm>
            <a:off x="7927775" y="3639900"/>
            <a:ext cx="37061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10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248386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2302" y="0"/>
            <a:ext cx="9112251" cy="877824"/>
          </a:xfrm>
        </p:spPr>
        <p:txBody>
          <a:bodyPr/>
          <a:lstStyle/>
          <a:p>
            <a:r>
              <a:rPr lang="en-US" altLang="zh-CN" dirty="0"/>
              <a:t>List of </a:t>
            </a:r>
            <a:r>
              <a:rPr lang="en-US" altLang="zh-CN" dirty="0" smtClean="0"/>
              <a:t>OAM topics </a:t>
            </a:r>
            <a:r>
              <a:rPr lang="en-US" altLang="zh-CN" dirty="0"/>
              <a:t>under </a:t>
            </a:r>
            <a:r>
              <a:rPr lang="en-US" altLang="zh-CN" dirty="0" smtClean="0"/>
              <a:t>discussion (1/4)</a:t>
            </a:r>
            <a:endParaRPr lang="en-US" altLang="zh-CN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329357" y="768096"/>
            <a:ext cx="10094803" cy="5907023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sz="1400" b="1" dirty="0" smtClean="0"/>
              <a:t>1. </a:t>
            </a:r>
            <a:r>
              <a:rPr lang="en-US" altLang="zh-CN" sz="1400" b="1" dirty="0"/>
              <a:t>Enhancement of autonomous network levels, </a:t>
            </a:r>
            <a:r>
              <a:rPr lang="en-US" altLang="zh-CN" sz="1400" dirty="0"/>
              <a:t>with the following example areas </a:t>
            </a:r>
            <a:r>
              <a:rPr lang="en-US" altLang="zh-CN" sz="1400" b="1" dirty="0"/>
              <a:t>:</a:t>
            </a:r>
          </a:p>
          <a:p>
            <a:pPr lvl="1"/>
            <a:r>
              <a:rPr lang="en-US" altLang="zh-CN" sz="1100" dirty="0" smtClean="0"/>
              <a:t>Autonomous </a:t>
            </a:r>
            <a:r>
              <a:rPr lang="en-US" altLang="zh-CN" sz="1100" dirty="0"/>
              <a:t>network levels classification for additional management use cases</a:t>
            </a:r>
          </a:p>
          <a:p>
            <a:pPr lvl="1"/>
            <a:r>
              <a:rPr lang="en-US" altLang="zh-CN" sz="1100" dirty="0" smtClean="0"/>
              <a:t>Methodology </a:t>
            </a:r>
            <a:r>
              <a:rPr lang="en-US" altLang="zh-CN" sz="1100" dirty="0"/>
              <a:t>for quantitative evaluation</a:t>
            </a:r>
          </a:p>
          <a:p>
            <a:pPr lvl="1"/>
            <a:r>
              <a:rPr lang="en-US" altLang="zh-CN" sz="1100" dirty="0" smtClean="0"/>
              <a:t>Key </a:t>
            </a:r>
            <a:r>
              <a:rPr lang="en-US" altLang="zh-CN" sz="1100" dirty="0"/>
              <a:t>effectiveness indicators for evaluating the application effects of each </a:t>
            </a:r>
            <a:r>
              <a:rPr lang="en-US" altLang="zh-CN" sz="1100" dirty="0" smtClean="0"/>
              <a:t>level</a:t>
            </a:r>
          </a:p>
          <a:p>
            <a:pPr lvl="1"/>
            <a:r>
              <a:rPr lang="en-US" altLang="zh-CN" sz="1100" dirty="0" smtClean="0"/>
              <a:t>Collaboration with TMF, ETSI ZSM</a:t>
            </a:r>
            <a:endParaRPr lang="en-GB" altLang="zh-CN" sz="1400" dirty="0" smtClean="0"/>
          </a:p>
          <a:p>
            <a:r>
              <a:rPr lang="en-US" altLang="zh-CN" sz="1400" b="1" dirty="0" smtClean="0"/>
              <a:t>2. Enhanced intent driven management services for mobile network</a:t>
            </a:r>
            <a:r>
              <a:rPr lang="en-US" altLang="zh-CN" sz="1400" b="1" kern="0" dirty="0" smtClean="0"/>
              <a:t>, </a:t>
            </a:r>
            <a:r>
              <a:rPr lang="en-US" altLang="zh-CN" sz="1400" dirty="0" smtClean="0"/>
              <a:t>with the following example areas: </a:t>
            </a:r>
            <a:endParaRPr lang="en-GB" altLang="zh-CN" sz="1400" dirty="0" smtClean="0"/>
          </a:p>
          <a:p>
            <a:pPr lvl="1"/>
            <a:r>
              <a:rPr lang="en-US" altLang="zh-CN" sz="1100" dirty="0" smtClean="0"/>
              <a:t>New </a:t>
            </a:r>
            <a:r>
              <a:rPr lang="en-US" altLang="zh-CN" sz="1100" dirty="0"/>
              <a:t>management scenarios for intent driven management and corresponding intent model enhancement  (incl. radio network capacity intent expectation).</a:t>
            </a:r>
          </a:p>
          <a:p>
            <a:pPr lvl="1"/>
            <a:r>
              <a:rPr lang="en-US" altLang="zh-CN" sz="1100" dirty="0" smtClean="0"/>
              <a:t>New </a:t>
            </a:r>
            <a:r>
              <a:rPr lang="en-US" altLang="zh-CN" sz="1100" dirty="0"/>
              <a:t>capabilities for intent driven management (incl. Intent confliction detection and resolution</a:t>
            </a:r>
            <a:r>
              <a:rPr lang="en-US" altLang="zh-CN" sz="1100" dirty="0" smtClean="0"/>
              <a:t>)</a:t>
            </a:r>
          </a:p>
          <a:p>
            <a:pPr lvl="1"/>
            <a:r>
              <a:rPr lang="en-US" altLang="zh-CN" sz="1100" dirty="0" smtClean="0"/>
              <a:t>New </a:t>
            </a:r>
            <a:r>
              <a:rPr lang="en-US" altLang="zh-CN" sz="1100" dirty="0"/>
              <a:t>business use case and classifications of use cases of IDM related to 5GC scenarios.</a:t>
            </a:r>
          </a:p>
          <a:p>
            <a:pPr lvl="1"/>
            <a:r>
              <a:rPr lang="en-US" altLang="zh-CN" sz="1100" dirty="0" smtClean="0"/>
              <a:t>Collaboration with TMF, ETSI ZSM</a:t>
            </a:r>
            <a:endParaRPr lang="en-GB" altLang="zh-CN" sz="1400" dirty="0" smtClean="0"/>
          </a:p>
          <a:p>
            <a:pPr marL="608013" lvl="1" indent="-608013">
              <a:buBlip>
                <a:blip r:embed="rId2"/>
              </a:buBlip>
            </a:pPr>
            <a:r>
              <a:rPr lang="en-US" sz="1400" b="1" dirty="0" smtClean="0"/>
              <a:t>3. Study on AI/ML management,</a:t>
            </a:r>
            <a:r>
              <a:rPr lang="en-US" altLang="zh-CN" sz="1400" b="1" dirty="0" smtClean="0"/>
              <a:t> </a:t>
            </a:r>
            <a:r>
              <a:rPr lang="en-US" altLang="zh-CN" sz="1400" dirty="0" smtClean="0"/>
              <a:t>with the following example areas: </a:t>
            </a:r>
          </a:p>
          <a:p>
            <a:pPr lvl="1"/>
            <a:r>
              <a:rPr lang="en-US" altLang="zh-CN" sz="1100" dirty="0" smtClean="0"/>
              <a:t>Collaboration with RAN on Rel-18 AI/ML work, collaboration with ETSI ZSM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sz="1400" b="1" dirty="0" smtClean="0"/>
              <a:t>4. </a:t>
            </a:r>
            <a:r>
              <a:rPr lang="en-GB" sz="1400" b="1" dirty="0"/>
              <a:t>Self-Configuration of RAN </a:t>
            </a:r>
            <a:r>
              <a:rPr lang="en-GB" sz="1400" b="1" dirty="0" err="1"/>
              <a:t>Nes</a:t>
            </a:r>
            <a:r>
              <a:rPr lang="en-GB" sz="1400" b="1" dirty="0"/>
              <a:t>, </a:t>
            </a:r>
            <a:r>
              <a:rPr lang="en-US" altLang="zh-CN" sz="1400" dirty="0"/>
              <a:t>with the following example areas:</a:t>
            </a:r>
          </a:p>
          <a:p>
            <a:pPr lvl="1"/>
            <a:r>
              <a:rPr lang="en-US" altLang="zh-CN" sz="1100" dirty="0" smtClean="0"/>
              <a:t>Concepts</a:t>
            </a:r>
            <a:r>
              <a:rPr lang="en-US" altLang="zh-CN" sz="1100" dirty="0"/>
              <a:t>, use cases and requirements for Self-configuration and ARCF data handling of RAN NEs</a:t>
            </a:r>
          </a:p>
          <a:p>
            <a:pPr lvl="1"/>
            <a:r>
              <a:rPr lang="en-US" altLang="zh-CN" sz="1100" dirty="0" smtClean="0"/>
              <a:t>Procedure </a:t>
            </a:r>
            <a:r>
              <a:rPr lang="en-US" altLang="zh-CN" sz="1100"/>
              <a:t>of </a:t>
            </a:r>
            <a:r>
              <a:rPr lang="en-US" altLang="zh-CN" sz="1100" smtClean="0"/>
              <a:t>self-configuration and </a:t>
            </a:r>
            <a:r>
              <a:rPr lang="en-US" altLang="zh-CN" sz="1100" dirty="0"/>
              <a:t>ARCF data handling  management of RAN NEs</a:t>
            </a:r>
          </a:p>
          <a:p>
            <a:pPr lvl="1"/>
            <a:r>
              <a:rPr lang="en-US" altLang="zh-CN" sz="1100" dirty="0" smtClean="0"/>
              <a:t>Solution </a:t>
            </a:r>
            <a:r>
              <a:rPr lang="en-US" altLang="zh-CN" sz="1100" dirty="0"/>
              <a:t>Set (SS) for Self-configuration  and ARCF data handling management based on SBMA</a:t>
            </a:r>
          </a:p>
          <a:p>
            <a:pPr lvl="1"/>
            <a:r>
              <a:rPr lang="en-US" altLang="zh-CN" sz="1100" dirty="0" smtClean="0"/>
              <a:t>Collaboration </a:t>
            </a:r>
            <a:r>
              <a:rPr lang="en-US" altLang="zh-CN" sz="1100" dirty="0"/>
              <a:t>with RAN on Rel-18 SON work </a:t>
            </a:r>
            <a:endParaRPr lang="en-US" sz="1400" b="1" dirty="0"/>
          </a:p>
          <a:p>
            <a:pPr marL="608013" lvl="1" indent="-608013">
              <a:buBlip>
                <a:blip r:embed="rId2"/>
              </a:buBlip>
            </a:pPr>
            <a:r>
              <a:rPr lang="en-US" sz="1400" b="1" dirty="0" smtClean="0"/>
              <a:t>5. </a:t>
            </a:r>
            <a:r>
              <a:rPr lang="en-US" sz="1400" b="1" dirty="0"/>
              <a:t>Enhancement of service-based management architecture,</a:t>
            </a:r>
            <a:r>
              <a:rPr lang="en-US" altLang="zh-CN" sz="1400" dirty="0"/>
              <a:t> with the following example areas:</a:t>
            </a:r>
          </a:p>
          <a:p>
            <a:pPr lvl="1"/>
            <a:r>
              <a:rPr lang="en-US" altLang="zh-CN" sz="1100" dirty="0"/>
              <a:t>Architectural support to autonomous networks</a:t>
            </a:r>
          </a:p>
          <a:p>
            <a:pPr lvl="1"/>
            <a:r>
              <a:rPr lang="en-US" altLang="zh-CN" sz="1100" dirty="0"/>
              <a:t>Collaboration with TMF, ETSI ZSM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sz="1400" b="1" dirty="0" smtClean="0"/>
              <a:t>6. </a:t>
            </a:r>
            <a:r>
              <a:rPr lang="en-US" sz="1400" b="1" dirty="0"/>
              <a:t>Digital Twin for Network Management, with the following example areas:</a:t>
            </a:r>
          </a:p>
          <a:p>
            <a:pPr lvl="1"/>
            <a:r>
              <a:rPr lang="en-US" sz="1100" dirty="0" smtClean="0"/>
              <a:t>Use </a:t>
            </a:r>
            <a:r>
              <a:rPr lang="en-US" sz="1100" dirty="0"/>
              <a:t>cases and requirements of digital twin for management</a:t>
            </a:r>
          </a:p>
          <a:p>
            <a:pPr lvl="1"/>
            <a:r>
              <a:rPr lang="en-US" sz="1100" dirty="0" smtClean="0"/>
              <a:t>Solutions </a:t>
            </a:r>
            <a:r>
              <a:rPr lang="en-US" sz="1100" dirty="0"/>
              <a:t>for network management based on digital twin</a:t>
            </a:r>
          </a:p>
          <a:p>
            <a:pPr lvl="1"/>
            <a:r>
              <a:rPr lang="en-US" sz="1100" dirty="0" smtClean="0"/>
              <a:t>Interaction </a:t>
            </a:r>
            <a:r>
              <a:rPr lang="en-US" sz="1100" dirty="0"/>
              <a:t>between digital twin network and network management system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sz="1400" b="1" dirty="0" smtClean="0"/>
              <a:t>7. </a:t>
            </a:r>
            <a:r>
              <a:rPr lang="en-US" sz="1400" b="1" dirty="0"/>
              <a:t>Federated Learning for Mobile Network Management, with the following example areas :</a:t>
            </a:r>
          </a:p>
          <a:p>
            <a:pPr lvl="1"/>
            <a:r>
              <a:rPr lang="en-US" sz="1100" dirty="0" smtClean="0"/>
              <a:t>Scenarios</a:t>
            </a:r>
            <a:r>
              <a:rPr lang="en-US" sz="1100" dirty="0"/>
              <a:t>, requirements and  solutions for FL</a:t>
            </a:r>
          </a:p>
          <a:p>
            <a:pPr lvl="1"/>
            <a:r>
              <a:rPr lang="en-US" sz="1100" dirty="0" smtClean="0"/>
              <a:t>Management </a:t>
            </a:r>
            <a:r>
              <a:rPr lang="en-US" sz="1100" dirty="0"/>
              <a:t>aspects of federated nodes, e.g. authentication, registration, resource </a:t>
            </a:r>
            <a:r>
              <a:rPr lang="en-US" sz="1100" dirty="0" smtClean="0"/>
              <a:t>management</a:t>
            </a:r>
            <a:endParaRPr lang="en-US" altLang="zh-CN" sz="1100" kern="0" dirty="0"/>
          </a:p>
        </p:txBody>
      </p:sp>
    </p:spTree>
    <p:extLst>
      <p:ext uri="{BB962C8B-B14F-4D97-AF65-F5344CB8AC3E}">
        <p14:creationId xmlns:p14="http://schemas.microsoft.com/office/powerpoint/2010/main" val="2248153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 txBox="1">
            <a:spLocks/>
          </p:cNvSpPr>
          <p:nvPr/>
        </p:nvSpPr>
        <p:spPr bwMode="auto">
          <a:xfrm>
            <a:off x="324132" y="978726"/>
            <a:ext cx="11183938" cy="500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Blip>
                <a:blip r:embed="rId2"/>
              </a:buBlip>
            </a:pPr>
            <a:r>
              <a:rPr lang="en-US" sz="1400" b="1" dirty="0"/>
              <a:t>8. Study on enhancement management of non-public networks</a:t>
            </a:r>
            <a:r>
              <a:rPr lang="en-US" sz="1400" dirty="0"/>
              <a:t>,</a:t>
            </a:r>
            <a:r>
              <a:rPr lang="en-US" altLang="zh-CN" sz="1400" b="1" kern="0" dirty="0"/>
              <a:t> </a:t>
            </a:r>
            <a:r>
              <a:rPr lang="en-US" altLang="zh-CN" sz="1400" dirty="0"/>
              <a:t>with the following example areas:</a:t>
            </a:r>
          </a:p>
          <a:p>
            <a:pPr lvl="1"/>
            <a:r>
              <a:rPr lang="en-US" altLang="zh-CN" sz="1100" dirty="0" smtClean="0"/>
              <a:t>how </a:t>
            </a:r>
            <a:r>
              <a:rPr lang="en-US" altLang="zh-CN" sz="1100" dirty="0"/>
              <a:t>the mobile network operator and vertical customer cooperate to realize management and orchestration of network in management mode 1b and 2b in TS 28.557.</a:t>
            </a:r>
          </a:p>
          <a:p>
            <a:pPr lvl="1"/>
            <a:r>
              <a:rPr lang="en-US" altLang="zh-CN" sz="1100" dirty="0" smtClean="0"/>
              <a:t>management </a:t>
            </a:r>
            <a:r>
              <a:rPr lang="en-US" altLang="zh-CN" sz="1100" dirty="0"/>
              <a:t>of vertical tenant as an authorized NPN service consumer and the privilege of vertical tenant.</a:t>
            </a:r>
          </a:p>
          <a:p>
            <a:pPr lvl="1"/>
            <a:r>
              <a:rPr lang="en-US" altLang="zh-CN" sz="1100" dirty="0" smtClean="0"/>
              <a:t>management </a:t>
            </a:r>
            <a:r>
              <a:rPr lang="en-US" altLang="zh-CN" sz="1100" dirty="0"/>
              <a:t>capability exposure to NPN based on the privilege of vertical tenant. </a:t>
            </a:r>
          </a:p>
          <a:p>
            <a:pPr lvl="1"/>
            <a:r>
              <a:rPr lang="en-US" altLang="zh-CN" sz="1100" dirty="0" smtClean="0"/>
              <a:t>NPN </a:t>
            </a:r>
            <a:r>
              <a:rPr lang="en-US" altLang="zh-CN" sz="1100" dirty="0"/>
              <a:t>in RAN sharing scenarios. </a:t>
            </a:r>
          </a:p>
          <a:p>
            <a:pPr lvl="1"/>
            <a:r>
              <a:rPr lang="en-US" altLang="zh-CN" sz="1100" dirty="0" smtClean="0"/>
              <a:t>energy </a:t>
            </a:r>
            <a:r>
              <a:rPr lang="en-US" altLang="zh-CN" sz="1100" dirty="0"/>
              <a:t>efficiency in NPN scenarios.</a:t>
            </a:r>
          </a:p>
          <a:p>
            <a:pPr lvl="1"/>
            <a:r>
              <a:rPr lang="en-US" altLang="zh-CN" sz="1100" dirty="0" smtClean="0"/>
              <a:t>convergence </a:t>
            </a:r>
            <a:r>
              <a:rPr lang="en-US" altLang="zh-CN" sz="1100" dirty="0"/>
              <a:t>between NPN for an enterprise and the legacy operational technology (OT) network of the enterprise. 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sz="1400" b="1" dirty="0" smtClean="0"/>
              <a:t>9</a:t>
            </a:r>
            <a:r>
              <a:rPr lang="en-US" sz="1400" b="1" dirty="0"/>
              <a:t>. Study on Deterministic Service Assurance Management</a:t>
            </a:r>
            <a:r>
              <a:rPr lang="en-US" sz="1400" dirty="0"/>
              <a:t>, </a:t>
            </a:r>
            <a:r>
              <a:rPr lang="en-US" altLang="zh-CN" sz="1400" dirty="0"/>
              <a:t>with the following example areas:</a:t>
            </a:r>
          </a:p>
          <a:p>
            <a:pPr lvl="1"/>
            <a:r>
              <a:rPr lang="en-US" sz="1100" dirty="0" smtClean="0"/>
              <a:t>Scenarios</a:t>
            </a:r>
            <a:r>
              <a:rPr lang="en-US" sz="1100" dirty="0"/>
              <a:t>, general process, and related managed services for deterministic service assurance;</a:t>
            </a:r>
          </a:p>
          <a:p>
            <a:pPr lvl="1"/>
            <a:r>
              <a:rPr lang="en-US" sz="1100" dirty="0" smtClean="0"/>
              <a:t>Cross-domain </a:t>
            </a:r>
            <a:r>
              <a:rPr lang="en-US" sz="1100" dirty="0"/>
              <a:t>and domain management collaborations to support E2E deterministic assurance;</a:t>
            </a:r>
          </a:p>
          <a:p>
            <a:pPr lvl="1"/>
            <a:r>
              <a:rPr lang="en-US" sz="1100" dirty="0" smtClean="0"/>
              <a:t>Potential </a:t>
            </a:r>
            <a:r>
              <a:rPr lang="en-US" sz="1100" dirty="0"/>
              <a:t>requirements, conditions, constraints and solutions for deterministic service assurance for specific services (e.g. video monitoring, remote control etc.):</a:t>
            </a:r>
          </a:p>
          <a:p>
            <a:pPr lvl="2"/>
            <a:r>
              <a:rPr lang="en-US" sz="1050" dirty="0" smtClean="0"/>
              <a:t>In </a:t>
            </a:r>
            <a:r>
              <a:rPr lang="en-US" sz="1050" dirty="0"/>
              <a:t>Network provisioning phase, network planning, verification and prediction based on deterministic service modelling and SLS requirements;</a:t>
            </a:r>
          </a:p>
          <a:p>
            <a:pPr lvl="2"/>
            <a:r>
              <a:rPr lang="en-US" sz="1050" dirty="0" smtClean="0"/>
              <a:t>In </a:t>
            </a:r>
            <a:r>
              <a:rPr lang="en-US" sz="1050" dirty="0"/>
              <a:t>Operation phase, network optimization, verification and prediction solutions;</a:t>
            </a:r>
          </a:p>
          <a:p>
            <a:pPr lvl="2"/>
            <a:r>
              <a:rPr lang="en-US" sz="1050" dirty="0" smtClean="0"/>
              <a:t>Potential </a:t>
            </a:r>
            <a:r>
              <a:rPr lang="en-US" sz="1050" dirty="0"/>
              <a:t>PM and FM enhancements to support deterministic services;</a:t>
            </a:r>
          </a:p>
          <a:p>
            <a:pPr marL="608013" lvl="1" indent="-608013">
              <a:buBlip>
                <a:blip r:embed="rId2"/>
              </a:buBlip>
            </a:pPr>
            <a:r>
              <a:rPr lang="en-US" altLang="zh-CN" sz="1400" b="1" dirty="0"/>
              <a:t>10. Key Quality Indicators(KQIs)for 5G service experience</a:t>
            </a:r>
            <a:r>
              <a:rPr lang="en-US" sz="1400" b="1" dirty="0"/>
              <a:t>,</a:t>
            </a:r>
            <a:r>
              <a:rPr lang="en-US" sz="1400" dirty="0"/>
              <a:t> </a:t>
            </a:r>
            <a:r>
              <a:rPr lang="en-US" altLang="zh-CN" sz="1400" dirty="0"/>
              <a:t>with the following example areas:</a:t>
            </a:r>
          </a:p>
          <a:p>
            <a:pPr lvl="1"/>
            <a:r>
              <a:rPr lang="en-US" altLang="zh-CN" sz="1100" dirty="0" smtClean="0"/>
              <a:t>The </a:t>
            </a:r>
            <a:r>
              <a:rPr lang="en-US" altLang="zh-CN" sz="1100" dirty="0"/>
              <a:t>definition, scope and scenarios of the KQIs for 5G service experience. The KQIs of the typical services, e.g. services of Video Uploading, Remote Controlling and Cloud VR will be specified;</a:t>
            </a:r>
          </a:p>
          <a:p>
            <a:pPr lvl="1"/>
            <a:r>
              <a:rPr lang="en-US" altLang="zh-CN" sz="1100" dirty="0" smtClean="0"/>
              <a:t>The </a:t>
            </a:r>
            <a:r>
              <a:rPr lang="en-US" altLang="zh-CN" sz="1100" dirty="0"/>
              <a:t>influencing factors for 5G service experience according to the example services;</a:t>
            </a:r>
          </a:p>
          <a:p>
            <a:pPr lvl="1"/>
            <a:r>
              <a:rPr lang="en-US" altLang="zh-CN" sz="1100" dirty="0" smtClean="0"/>
              <a:t>The </a:t>
            </a:r>
            <a:r>
              <a:rPr lang="en-US" altLang="zh-CN" sz="1100" dirty="0"/>
              <a:t>mapping from KQI to network KPI if possible;</a:t>
            </a:r>
          </a:p>
          <a:p>
            <a:pPr lvl="1"/>
            <a:r>
              <a:rPr lang="en-US" altLang="zh-CN" sz="1100" dirty="0" smtClean="0"/>
              <a:t>The </a:t>
            </a:r>
            <a:r>
              <a:rPr lang="en-US" altLang="zh-CN" sz="1100" dirty="0"/>
              <a:t>evaluation method and formula definition of related KQIs for  the example services;</a:t>
            </a:r>
          </a:p>
          <a:p>
            <a:pPr lvl="1"/>
            <a:r>
              <a:rPr lang="en-US" altLang="zh-CN" sz="1100" dirty="0" smtClean="0"/>
              <a:t>The </a:t>
            </a:r>
            <a:r>
              <a:rPr lang="en-US" altLang="zh-CN" sz="1100" dirty="0"/>
              <a:t>evaluation criterion of the KQIs for the example services;</a:t>
            </a:r>
          </a:p>
          <a:p>
            <a:pPr lvl="1"/>
            <a:r>
              <a:rPr lang="en-US" altLang="zh-CN" sz="1100" dirty="0" smtClean="0"/>
              <a:t>The </a:t>
            </a:r>
            <a:r>
              <a:rPr lang="en-US" altLang="zh-CN" sz="1100" dirty="0"/>
              <a:t>relation with the SLS requirements</a:t>
            </a:r>
            <a:r>
              <a:rPr lang="en-US" altLang="zh-CN" sz="1100" dirty="0" smtClean="0"/>
              <a:t>.</a:t>
            </a:r>
          </a:p>
          <a:p>
            <a:pPr lvl="1"/>
            <a:r>
              <a:rPr lang="en-US" altLang="zh-CN" sz="1100" dirty="0" smtClean="0"/>
              <a:t>Collaboration </a:t>
            </a:r>
            <a:r>
              <a:rPr lang="en-US" altLang="zh-CN" sz="1100" dirty="0"/>
              <a:t>with RAN on Rel-18 KPI/Performance measurements work </a:t>
            </a:r>
            <a:endParaRPr lang="en-US" sz="1100" dirty="0"/>
          </a:p>
          <a:p>
            <a:endParaRPr lang="en-US" altLang="zh-CN" sz="1400" b="1" kern="0" dirty="0" smtClean="0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672302" y="0"/>
            <a:ext cx="9112251" cy="877824"/>
          </a:xfrm>
        </p:spPr>
        <p:txBody>
          <a:bodyPr/>
          <a:lstStyle/>
          <a:p>
            <a:r>
              <a:rPr lang="en-US" altLang="zh-CN" dirty="0"/>
              <a:t>List of </a:t>
            </a:r>
            <a:r>
              <a:rPr lang="en-US" altLang="zh-CN" dirty="0" smtClean="0"/>
              <a:t>OAM topics </a:t>
            </a:r>
            <a:r>
              <a:rPr lang="en-US" altLang="zh-CN" dirty="0"/>
              <a:t>under </a:t>
            </a:r>
            <a:r>
              <a:rPr lang="en-US" altLang="zh-CN" dirty="0" smtClean="0"/>
              <a:t>discussion (2/4)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19784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54761" y="1271333"/>
            <a:ext cx="11183938" cy="500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zh-CN" sz="1600" b="1" kern="0" dirty="0"/>
              <a:t>11. </a:t>
            </a:r>
            <a:r>
              <a:rPr lang="en-GB" sz="1600" b="1" dirty="0"/>
              <a:t>Energy Efficiency of 5G</a:t>
            </a:r>
            <a:r>
              <a:rPr lang="en-GB" altLang="zh-CN" sz="1600" b="1" dirty="0"/>
              <a:t>, </a:t>
            </a:r>
            <a:r>
              <a:rPr lang="en-US" altLang="zh-CN" sz="1600" dirty="0"/>
              <a:t>with the following example areas:</a:t>
            </a:r>
          </a:p>
          <a:p>
            <a:pPr lvl="1"/>
            <a:r>
              <a:rPr lang="en-US" altLang="zh-CN" sz="1200" kern="0" dirty="0"/>
              <a:t>Refine the estimates of 5G NF energy consumption in virtualized environment</a:t>
            </a:r>
          </a:p>
          <a:p>
            <a:pPr lvl="1"/>
            <a:r>
              <a:rPr lang="en-US" altLang="zh-CN" sz="1200" kern="0" dirty="0"/>
              <a:t>Extend existing VM-based EE KPI definitions to Containers</a:t>
            </a:r>
          </a:p>
          <a:p>
            <a:pPr lvl="1"/>
            <a:r>
              <a:rPr lang="en-US" altLang="zh-CN" sz="1200" kern="0" dirty="0"/>
              <a:t>New use cases and solutions for Energy Saving (incl. AI/ML assisted ES)</a:t>
            </a:r>
          </a:p>
          <a:p>
            <a:pPr lvl="1"/>
            <a:r>
              <a:rPr lang="en-US" altLang="zh-CN" sz="1200" kern="0" dirty="0"/>
              <a:t>Management aspects of TSG RAN energy saving functionalities</a:t>
            </a:r>
          </a:p>
          <a:p>
            <a:pPr lvl="1"/>
            <a:r>
              <a:rPr lang="en-US" altLang="zh-CN" sz="1200" dirty="0"/>
              <a:t>Collaboration with RAN on Rel-18 Network Energy Saving </a:t>
            </a:r>
            <a:r>
              <a:rPr lang="en-US" altLang="zh-CN" sz="1200" dirty="0" smtClean="0"/>
              <a:t>work</a:t>
            </a:r>
            <a:endParaRPr lang="en-US" altLang="zh-CN" sz="1600" b="1" kern="0" dirty="0" smtClean="0"/>
          </a:p>
          <a:p>
            <a:r>
              <a:rPr lang="en-US" altLang="zh-CN" sz="1600" b="1" kern="0" dirty="0" smtClean="0"/>
              <a:t>12. </a:t>
            </a:r>
            <a:r>
              <a:rPr lang="en-US" altLang="zh-CN" sz="1600" b="1" kern="0" dirty="0"/>
              <a:t>Management aspects of traffic scheduling in terrestrial and satellite converged </a:t>
            </a:r>
            <a:r>
              <a:rPr lang="en-US" altLang="zh-CN" sz="1600" b="1" kern="0" dirty="0" smtClean="0"/>
              <a:t>network,</a:t>
            </a:r>
            <a:r>
              <a:rPr lang="en-US" altLang="zh-CN" sz="1600" dirty="0"/>
              <a:t> with the following example areas</a:t>
            </a:r>
            <a:r>
              <a:rPr lang="en-US" altLang="zh-CN" sz="1600" dirty="0" smtClean="0"/>
              <a:t>:</a:t>
            </a:r>
            <a:endParaRPr lang="en-US" altLang="zh-CN" sz="1600" b="1" kern="0" dirty="0"/>
          </a:p>
          <a:p>
            <a:pPr lvl="1"/>
            <a:r>
              <a:rPr lang="en-US" altLang="zh-CN" sz="1200" kern="0" dirty="0" smtClean="0"/>
              <a:t>Optimal </a:t>
            </a:r>
            <a:r>
              <a:rPr lang="en-US" altLang="zh-CN" sz="1200" kern="0" dirty="0"/>
              <a:t>connectivity topology and management between heterogeneous satellite constellation (including GEO, MEO and/or LEO).</a:t>
            </a:r>
          </a:p>
          <a:p>
            <a:pPr lvl="1"/>
            <a:r>
              <a:rPr lang="en-US" altLang="zh-CN" sz="1200" kern="0" dirty="0" smtClean="0"/>
              <a:t>Traffic </a:t>
            </a:r>
            <a:r>
              <a:rPr lang="en-US" altLang="zh-CN" sz="1200" kern="0" dirty="0"/>
              <a:t>scheduling from terrestrial network to satellite network/from satellite network to terrestrial network</a:t>
            </a:r>
          </a:p>
          <a:p>
            <a:pPr lvl="1"/>
            <a:r>
              <a:rPr lang="en-US" altLang="zh-CN" sz="1200" kern="0" dirty="0" smtClean="0"/>
              <a:t>Management </a:t>
            </a:r>
            <a:r>
              <a:rPr lang="en-US" altLang="zh-CN" sz="1200" kern="0" dirty="0"/>
              <a:t>functions/ deployments considerations  on traffic scheduling in terrestrial and satellite converged network.</a:t>
            </a:r>
          </a:p>
          <a:p>
            <a:pPr lvl="1"/>
            <a:r>
              <a:rPr lang="en-US" altLang="zh-CN" sz="1200" dirty="0" smtClean="0"/>
              <a:t>Collaboration with RAN on Rel-18 NTN work?? </a:t>
            </a:r>
          </a:p>
          <a:p>
            <a:r>
              <a:rPr lang="en-US" sz="1600" b="1" dirty="0" smtClean="0"/>
              <a:t>13. </a:t>
            </a:r>
            <a:r>
              <a:rPr lang="en-US" sz="1600" b="1" dirty="0"/>
              <a:t>Edge Computing Enhancement</a:t>
            </a:r>
          </a:p>
          <a:p>
            <a:pPr lvl="1"/>
            <a:r>
              <a:rPr lang="en-US" sz="1200" dirty="0" smtClean="0"/>
              <a:t>Specify </a:t>
            </a:r>
            <a:r>
              <a:rPr lang="en-US" sz="1200" dirty="0"/>
              <a:t>solutions to fulfil GSMA OPG NBI requirements</a:t>
            </a:r>
          </a:p>
          <a:p>
            <a:pPr lvl="1"/>
            <a:r>
              <a:rPr lang="en-US" sz="1200" dirty="0" smtClean="0"/>
              <a:t>Study </a:t>
            </a:r>
            <a:r>
              <a:rPr lang="en-US" sz="1200" dirty="0"/>
              <a:t>the relevance of ETSI MEC with </a:t>
            </a:r>
            <a:r>
              <a:rPr lang="en-US" sz="1200" dirty="0" smtClean="0"/>
              <a:t>ECM</a:t>
            </a:r>
            <a:endParaRPr lang="en-US" sz="1200" dirty="0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672302" y="0"/>
            <a:ext cx="9112251" cy="877824"/>
          </a:xfrm>
        </p:spPr>
        <p:txBody>
          <a:bodyPr/>
          <a:lstStyle/>
          <a:p>
            <a:r>
              <a:rPr lang="en-US" altLang="zh-CN" dirty="0"/>
              <a:t>List of </a:t>
            </a:r>
            <a:r>
              <a:rPr lang="en-US" altLang="zh-CN" dirty="0" smtClean="0"/>
              <a:t>OAM topics </a:t>
            </a:r>
            <a:r>
              <a:rPr lang="en-US" altLang="zh-CN" dirty="0"/>
              <a:t>under </a:t>
            </a:r>
            <a:r>
              <a:rPr lang="en-US" altLang="zh-CN" dirty="0" smtClean="0"/>
              <a:t>discussion (3/4)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9558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54761" y="1271333"/>
            <a:ext cx="11183938" cy="500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>
                <a:cs typeface="+mn-cs"/>
              </a:rPr>
              <a:t>14. Incident </a:t>
            </a:r>
            <a:r>
              <a:rPr lang="en-US" sz="1600" b="1" dirty="0">
                <a:cs typeface="+mn-cs"/>
              </a:rPr>
              <a:t>Management (Fault Management Evolution), </a:t>
            </a:r>
            <a:r>
              <a:rPr lang="en-US" sz="1600" dirty="0">
                <a:cs typeface="+mn-cs"/>
              </a:rPr>
              <a:t>with the following example areas</a:t>
            </a:r>
            <a:r>
              <a:rPr lang="en-US" sz="1600" b="1" dirty="0">
                <a:cs typeface="+mn-cs"/>
              </a:rPr>
              <a:t>:</a:t>
            </a:r>
          </a:p>
          <a:p>
            <a:pPr lvl="1"/>
            <a:r>
              <a:rPr lang="en-US" sz="1200" dirty="0" smtClean="0"/>
              <a:t>Concepts </a:t>
            </a:r>
            <a:r>
              <a:rPr lang="en-US" sz="1200" dirty="0"/>
              <a:t>and characteristics of incident and incident management, relation with existing fault and performance management concepts;</a:t>
            </a:r>
          </a:p>
          <a:p>
            <a:pPr lvl="1"/>
            <a:r>
              <a:rPr lang="en-US" sz="1200" dirty="0" smtClean="0"/>
              <a:t>Scenarios </a:t>
            </a:r>
            <a:r>
              <a:rPr lang="en-US" sz="1200" dirty="0"/>
              <a:t>and use cases of incidents, e.g. 5G SLA deterioration incidents, 5GC service risk incidents, and large-scale radio access network decommissioning incidents </a:t>
            </a:r>
            <a:r>
              <a:rPr lang="en-US" sz="1200" dirty="0" err="1"/>
              <a:t>etc</a:t>
            </a:r>
            <a:r>
              <a:rPr lang="en-US" sz="1200" dirty="0"/>
              <a:t>;</a:t>
            </a:r>
          </a:p>
          <a:p>
            <a:pPr lvl="1"/>
            <a:r>
              <a:rPr lang="en-US" sz="1200" dirty="0" smtClean="0"/>
              <a:t>Awareness</a:t>
            </a:r>
            <a:r>
              <a:rPr lang="en-US" sz="1200" dirty="0"/>
              <a:t>, RCA, demarcation and close loop solutions for different types of incidents;</a:t>
            </a:r>
          </a:p>
          <a:p>
            <a:pPr lvl="1"/>
            <a:r>
              <a:rPr lang="en-US" sz="1200" dirty="0" smtClean="0"/>
              <a:t>Relation </a:t>
            </a:r>
            <a:r>
              <a:rPr lang="en-US" sz="1200" dirty="0"/>
              <a:t>with </a:t>
            </a:r>
            <a:r>
              <a:rPr lang="en-US" sz="1200" dirty="0" err="1"/>
              <a:t>eMDAS</a:t>
            </a:r>
            <a:r>
              <a:rPr lang="en-US" sz="1200" dirty="0"/>
              <a:t> and </a:t>
            </a:r>
            <a:r>
              <a:rPr lang="en-US" sz="1200" dirty="0" err="1"/>
              <a:t>eCOSLA</a:t>
            </a:r>
            <a:r>
              <a:rPr lang="en-US" sz="1200" dirty="0" smtClean="0"/>
              <a:t>;</a:t>
            </a:r>
            <a:endParaRPr lang="en-US" sz="1600" b="1" dirty="0" smtClean="0"/>
          </a:p>
          <a:p>
            <a:pPr marL="608013" lvl="1" indent="-608013">
              <a:buBlip>
                <a:blip r:embed="rId2"/>
              </a:buBlip>
            </a:pPr>
            <a:r>
              <a:rPr lang="en-US" sz="1600" b="1" dirty="0" smtClean="0"/>
              <a:t>15. </a:t>
            </a:r>
            <a:r>
              <a:rPr lang="en-US" sz="1600" b="1" dirty="0"/>
              <a:t>Network Slice Provisioning </a:t>
            </a:r>
            <a:r>
              <a:rPr lang="en-US" sz="1600" b="1" dirty="0" smtClean="0"/>
              <a:t>Enhancement, </a:t>
            </a:r>
            <a:r>
              <a:rPr lang="en-US" sz="1600" dirty="0" smtClean="0"/>
              <a:t>with </a:t>
            </a:r>
            <a:r>
              <a:rPr lang="en-US" sz="1600" dirty="0"/>
              <a:t>the following example areas</a:t>
            </a:r>
            <a:r>
              <a:rPr lang="en-US" sz="1600" b="1" dirty="0" smtClean="0"/>
              <a:t>:</a:t>
            </a:r>
            <a:endParaRPr lang="en-US" sz="1600" b="1" dirty="0"/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reservation and feasibility check.</a:t>
            </a:r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capacity planning.</a:t>
            </a:r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capability change subscription and notification.</a:t>
            </a:r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subnet capabilities support.</a:t>
            </a:r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subnet </a:t>
            </a:r>
            <a:r>
              <a:rPr lang="en-US" sz="1200" dirty="0" err="1"/>
              <a:t>deallocation</a:t>
            </a:r>
            <a:r>
              <a:rPr lang="en-US" sz="1200" dirty="0"/>
              <a:t>/termination.</a:t>
            </a:r>
          </a:p>
          <a:p>
            <a:pPr lvl="1"/>
            <a:r>
              <a:rPr lang="en-US" sz="1200" dirty="0" smtClean="0"/>
              <a:t>Network </a:t>
            </a:r>
            <a:r>
              <a:rPr lang="en-US" sz="1200" dirty="0"/>
              <a:t>slice subnet activation and de-activation.</a:t>
            </a:r>
          </a:p>
          <a:p>
            <a:pPr lvl="1"/>
            <a:r>
              <a:rPr lang="en-US" altLang="zh-CN" sz="1200" dirty="0" smtClean="0"/>
              <a:t>Collaboration with SA2/SA6 on Rel-18 network slicing work??</a:t>
            </a:r>
          </a:p>
          <a:p>
            <a:r>
              <a:rPr lang="en-US" sz="1600" b="1" dirty="0" smtClean="0"/>
              <a:t>16. Enhancement </a:t>
            </a:r>
            <a:r>
              <a:rPr lang="en-US" sz="1600" b="1" dirty="0"/>
              <a:t>of the management aspects related to NWDAF</a:t>
            </a:r>
            <a:r>
              <a:rPr lang="en-US" sz="1600" dirty="0"/>
              <a:t>, with the following example areas:</a:t>
            </a:r>
          </a:p>
          <a:p>
            <a:pPr lvl="1"/>
            <a:r>
              <a:rPr lang="en-US" sz="1200" dirty="0" smtClean="0"/>
              <a:t>the </a:t>
            </a:r>
            <a:r>
              <a:rPr lang="en-US" sz="1200" dirty="0"/>
              <a:t>enhancement NRM of NWDAF supporting the logical decomposition of NWDAF</a:t>
            </a:r>
          </a:p>
          <a:p>
            <a:pPr lvl="1"/>
            <a:r>
              <a:rPr lang="en-US" sz="1200" dirty="0" smtClean="0"/>
              <a:t>the </a:t>
            </a:r>
            <a:r>
              <a:rPr lang="en-US" sz="1200" dirty="0"/>
              <a:t>performance management of NWDAF</a:t>
            </a:r>
          </a:p>
          <a:p>
            <a:pPr lvl="1"/>
            <a:r>
              <a:rPr lang="en-US" sz="1200" dirty="0" smtClean="0"/>
              <a:t>the </a:t>
            </a:r>
            <a:r>
              <a:rPr lang="en-US" sz="1200" dirty="0"/>
              <a:t>management service supporting multiple-NWDAF deployment</a:t>
            </a:r>
          </a:p>
          <a:p>
            <a:endParaRPr lang="zh-CN" altLang="zh-CN" sz="1600" kern="0" dirty="0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672302" y="0"/>
            <a:ext cx="9112251" cy="877824"/>
          </a:xfrm>
        </p:spPr>
        <p:txBody>
          <a:bodyPr/>
          <a:lstStyle/>
          <a:p>
            <a:r>
              <a:rPr lang="en-US" altLang="zh-CN" dirty="0"/>
              <a:t>List of </a:t>
            </a:r>
            <a:r>
              <a:rPr lang="en-US" altLang="zh-CN" dirty="0" smtClean="0"/>
              <a:t>OAM topics </a:t>
            </a:r>
            <a:r>
              <a:rPr lang="en-US" altLang="zh-CN" dirty="0"/>
              <a:t>under </a:t>
            </a:r>
            <a:r>
              <a:rPr lang="en-US" altLang="zh-CN" dirty="0" smtClean="0"/>
              <a:t>discussion (4/4)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04403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0"/>
            <a:ext cx="9112251" cy="940526"/>
          </a:xfrm>
        </p:spPr>
        <p:txBody>
          <a:bodyPr/>
          <a:lstStyle/>
          <a:p>
            <a:r>
              <a:rPr lang="en-US" altLang="zh-CN" dirty="0"/>
              <a:t>List of </a:t>
            </a:r>
            <a:r>
              <a:rPr lang="en-US" altLang="zh-CN" dirty="0" smtClean="0"/>
              <a:t>Agreed OAM topics (</a:t>
            </a:r>
            <a:r>
              <a:rPr lang="en-US" altLang="zh-CN" dirty="0"/>
              <a:t>1/)</a:t>
            </a:r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454761" y="1271333"/>
            <a:ext cx="11183938" cy="500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Blip>
                <a:blip r:embed="rId2"/>
              </a:buBlip>
            </a:pPr>
            <a:r>
              <a:rPr lang="en-US" sz="1400" b="1" dirty="0" smtClean="0"/>
              <a:t>XXX</a:t>
            </a:r>
          </a:p>
          <a:p>
            <a:endParaRPr lang="zh-CN" altLang="zh-CN" sz="1400" kern="0" dirty="0"/>
          </a:p>
        </p:txBody>
      </p:sp>
    </p:spTree>
    <p:extLst>
      <p:ext uri="{BB962C8B-B14F-4D97-AF65-F5344CB8AC3E}">
        <p14:creationId xmlns:p14="http://schemas.microsoft.com/office/powerpoint/2010/main" val="3050703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142624</TotalTime>
  <Words>1598</Words>
  <Application>Microsoft Office PowerPoint</Application>
  <PresentationFormat>宽屏</PresentationFormat>
  <Paragraphs>213</Paragraphs>
  <Slides>12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8" baseType="lpstr">
      <vt:lpstr>ＭＳ Ｐゴシック</vt:lpstr>
      <vt:lpstr>宋体</vt:lpstr>
      <vt:lpstr>Arial</vt:lpstr>
      <vt:lpstr>Calibri</vt:lpstr>
      <vt:lpstr>Times New Roman</vt:lpstr>
      <vt:lpstr>Office Theme</vt:lpstr>
      <vt:lpstr>   SA5 presentation for  SA Rel-18 workshop SA5#138e, 23 – 31 August, 2021 </vt:lpstr>
      <vt:lpstr>Content</vt:lpstr>
      <vt:lpstr>SA5 Release planning in accordance with 3GPP releases timelines</vt:lpstr>
      <vt:lpstr>Detailed view of SA5 relation with other groups</vt:lpstr>
      <vt:lpstr>List of OAM topics under discussion (1/4)</vt:lpstr>
      <vt:lpstr>List of OAM topics under discussion (2/4)</vt:lpstr>
      <vt:lpstr>List of OAM topics under discussion (3/4)</vt:lpstr>
      <vt:lpstr>List of OAM topics under discussion (4/4)</vt:lpstr>
      <vt:lpstr>List of Agreed OAM topics (1/)</vt:lpstr>
      <vt:lpstr>List of Agreed OAM WID/SID (1/)</vt:lpstr>
      <vt:lpstr>General principles for Rel-18 work in SA5</vt:lpstr>
      <vt:lpstr>Thank you!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Zou Lan</dc:creator>
  <dc:description>© 2009  All rights reserved</dc:description>
  <cp:lastModifiedBy>0826</cp:lastModifiedBy>
  <cp:revision>3416</cp:revision>
  <dcterms:created xsi:type="dcterms:W3CDTF">2008-08-30T09:32:10Z</dcterms:created>
  <dcterms:modified xsi:type="dcterms:W3CDTF">2021-08-26T16:25:09Z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(3)oHjGJEmNhM1th2OjrVmZI4aym/Qtr9l13Fcb9nRnFrtCrTEhG7ugUxtowdTDVYCXnKm8jtKu
BzKZjCtrrNvZ+IGSEu7ZBH31pcftD5EcjhdDxDunu34E18Wkw58YSKgfOcLqGjhk68H6ByCA
WTCQVvApt+8wD2ZHxfcPQZHtgB0+X6dpFuKoPX7RE753EMgj/7pnAnxzZzrl8Cp0RoDBILI5
1MKzvdPBkCTKgrAFAp</vt:lpwstr>
  </property>
  <property fmtid="{D5CDD505-2E9C-101B-9397-08002B2CF9AE}" pid="3" name="_2015_ms_pID_7253431">
    <vt:lpwstr>rCxufPfnzY4PKmJLR6GOSCsk25OjvPpi7+ZjajV/Lrqzu7KXCmqaGv
KyIJ0EZusPnsr60BqV2fC/9TiI/TfxlOeNIM2qJ/zhBNoo9BjaITvm0yCi5z9p8zXa2ZaVsd
VPBq+2YDWIRCjoSfkPityAxF/2l369D5nQTmmmOQfhaxpqVgaVzBSp/qSH3zkCk/68GHnsCZ
ny/hlHmFkmSdz7Frb156JgASLWIAprdHCDpN</vt:lpwstr>
  </property>
  <property fmtid="{D5CDD505-2E9C-101B-9397-08002B2CF9AE}" pid="4" name="_2015_ms_pID_7253432">
    <vt:lpwstr>MA==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1628855330</vt:lpwstr>
  </property>
</Properties>
</file>