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handoutMasterIdLst>
    <p:handoutMasterId r:id="rId9"/>
  </p:handoutMasterIdLst>
  <p:sldIdLst>
    <p:sldId id="303" r:id="rId2"/>
    <p:sldId id="875" r:id="rId3"/>
    <p:sldId id="891" r:id="rId4"/>
    <p:sldId id="885" r:id="rId5"/>
    <p:sldId id="881" r:id="rId6"/>
    <p:sldId id="704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  <p:cmAuthor id="2" name="Matrixx" initials="GG" lastIdx="1" clrIdx="1">
    <p:extLst>
      <p:ext uri="{19B8F6BF-5375-455C-9EA6-DF929625EA0E}">
        <p15:presenceInfo xmlns:p15="http://schemas.microsoft.com/office/powerpoint/2012/main" userId="Matrix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62" d="100"/>
          <a:sy n="62" d="100"/>
        </p:scale>
        <p:origin x="64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5F25E3A4-87ED-45A3-8B5C-1AFBD5F05042}"/>
    <pc:docChg chg="undo custSel addSld delSld modSld">
      <pc:chgData name="Gardella, Maryse (Nokia - FR/Paris-Saclay)" userId="b7bfbd2c-508f-4afe-847e-52a39bd9d21b" providerId="ADAL" clId="{5F25E3A4-87ED-45A3-8B5C-1AFBD5F05042}" dt="2021-08-27T18:18:30.492" v="593" actId="20577"/>
      <pc:docMkLst>
        <pc:docMk/>
      </pc:docMkLst>
      <pc:sldChg chg="del">
        <pc:chgData name="Gardella, Maryse (Nokia - FR/Paris-Saclay)" userId="b7bfbd2c-508f-4afe-847e-52a39bd9d21b" providerId="ADAL" clId="{5F25E3A4-87ED-45A3-8B5C-1AFBD5F05042}" dt="2021-08-27T17:58:53.051" v="1" actId="47"/>
        <pc:sldMkLst>
          <pc:docMk/>
          <pc:sldMk cId="3602875267" sldId="869"/>
        </pc:sldMkLst>
      </pc:sldChg>
      <pc:sldChg chg="del">
        <pc:chgData name="Gardella, Maryse (Nokia - FR/Paris-Saclay)" userId="b7bfbd2c-508f-4afe-847e-52a39bd9d21b" providerId="ADAL" clId="{5F25E3A4-87ED-45A3-8B5C-1AFBD5F05042}" dt="2021-08-27T18:01:07.576" v="23" actId="47"/>
        <pc:sldMkLst>
          <pc:docMk/>
          <pc:sldMk cId="373064775" sldId="877"/>
        </pc:sldMkLst>
      </pc:sldChg>
      <pc:sldChg chg="modSp mod">
        <pc:chgData name="Gardella, Maryse (Nokia - FR/Paris-Saclay)" userId="b7bfbd2c-508f-4afe-847e-52a39bd9d21b" providerId="ADAL" clId="{5F25E3A4-87ED-45A3-8B5C-1AFBD5F05042}" dt="2021-08-27T18:18:30.492" v="593" actId="20577"/>
        <pc:sldMkLst>
          <pc:docMk/>
          <pc:sldMk cId="4068106927" sldId="881"/>
        </pc:sldMkLst>
        <pc:spChg chg="mod">
          <ac:chgData name="Gardella, Maryse (Nokia - FR/Paris-Saclay)" userId="b7bfbd2c-508f-4afe-847e-52a39bd9d21b" providerId="ADAL" clId="{5F25E3A4-87ED-45A3-8B5C-1AFBD5F05042}" dt="2021-08-27T18:12:15.663" v="416" actId="20577"/>
          <ac:spMkLst>
            <pc:docMk/>
            <pc:sldMk cId="4068106927" sldId="881"/>
            <ac:spMk id="2" creationId="{00000000-0000-0000-0000-000000000000}"/>
          </ac:spMkLst>
        </pc:spChg>
        <pc:spChg chg="mod">
          <ac:chgData name="Gardella, Maryse (Nokia - FR/Paris-Saclay)" userId="b7bfbd2c-508f-4afe-847e-52a39bd9d21b" providerId="ADAL" clId="{5F25E3A4-87ED-45A3-8B5C-1AFBD5F05042}" dt="2021-08-27T18:18:30.492" v="593" actId="20577"/>
          <ac:spMkLst>
            <pc:docMk/>
            <pc:sldMk cId="4068106927" sldId="881"/>
            <ac:spMk id="5" creationId="{00000000-0000-0000-0000-000000000000}"/>
          </ac:spMkLst>
        </pc:spChg>
      </pc:sldChg>
      <pc:sldChg chg="del">
        <pc:chgData name="Gardella, Maryse (Nokia - FR/Paris-Saclay)" userId="b7bfbd2c-508f-4afe-847e-52a39bd9d21b" providerId="ADAL" clId="{5F25E3A4-87ED-45A3-8B5C-1AFBD5F05042}" dt="2021-08-27T17:59:21.289" v="2" actId="47"/>
        <pc:sldMkLst>
          <pc:docMk/>
          <pc:sldMk cId="2248153461" sldId="882"/>
        </pc:sldMkLst>
      </pc:sldChg>
      <pc:sldChg chg="del">
        <pc:chgData name="Gardella, Maryse (Nokia - FR/Paris-Saclay)" userId="b7bfbd2c-508f-4afe-847e-52a39bd9d21b" providerId="ADAL" clId="{5F25E3A4-87ED-45A3-8B5C-1AFBD5F05042}" dt="2021-08-27T17:59:21.289" v="2" actId="47"/>
        <pc:sldMkLst>
          <pc:docMk/>
          <pc:sldMk cId="3807796911" sldId="883"/>
        </pc:sldMkLst>
      </pc:sldChg>
      <pc:sldChg chg="del">
        <pc:chgData name="Gardella, Maryse (Nokia - FR/Paris-Saclay)" userId="b7bfbd2c-508f-4afe-847e-52a39bd9d21b" providerId="ADAL" clId="{5F25E3A4-87ED-45A3-8B5C-1AFBD5F05042}" dt="2021-08-27T18:00:52.616" v="22" actId="47"/>
        <pc:sldMkLst>
          <pc:docMk/>
          <pc:sldMk cId="713858467" sldId="884"/>
        </pc:sldMkLst>
      </pc:sldChg>
      <pc:sldChg chg="modSp add mod">
        <pc:chgData name="Gardella, Maryse (Nokia - FR/Paris-Saclay)" userId="b7bfbd2c-508f-4afe-847e-52a39bd9d21b" providerId="ADAL" clId="{5F25E3A4-87ED-45A3-8B5C-1AFBD5F05042}" dt="2021-08-27T18:00:28.860" v="21" actId="13926"/>
        <pc:sldMkLst>
          <pc:docMk/>
          <pc:sldMk cId="1541806091" sldId="891"/>
        </pc:sldMkLst>
        <pc:spChg chg="mod">
          <ac:chgData name="Gardella, Maryse (Nokia - FR/Paris-Saclay)" userId="b7bfbd2c-508f-4afe-847e-52a39bd9d21b" providerId="ADAL" clId="{5F25E3A4-87ED-45A3-8B5C-1AFBD5F05042}" dt="2021-08-27T18:00:28.860" v="21" actId="13926"/>
          <ac:spMkLst>
            <pc:docMk/>
            <pc:sldMk cId="1541806091" sldId="891"/>
            <ac:spMk id="3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topics (</a:t>
            </a:r>
            <a:r>
              <a:rPr lang="en-US" altLang="zh-CN" sz="2800"/>
              <a:t>under discussion)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60385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highlight>
                  <a:srgbClr val="FFFF00"/>
                </a:highlight>
                <a:latin typeface="Calibri"/>
              </a:rPr>
              <a:t>Jan. 2022 (SA5#141): first meeting to start new Rel-18 WID/SID for </a:t>
            </a:r>
            <a:r>
              <a:rPr lang="en-US" altLang="zh-CN" sz="1200" b="1" dirty="0">
                <a:solidFill>
                  <a:srgbClr val="0000FF"/>
                </a:solidFill>
                <a:highlight>
                  <a:srgbClr val="FFFF00"/>
                </a:highlight>
                <a:latin typeface="Calibri"/>
              </a:rPr>
              <a:t>CH</a:t>
            </a:r>
            <a:r>
              <a:rPr lang="en-US" altLang="zh-CN" sz="1200" dirty="0">
                <a:solidFill>
                  <a:srgbClr val="0000FF"/>
                </a:solidFill>
                <a:highlight>
                  <a:srgbClr val="FFFF00"/>
                </a:highlight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 </a:t>
            </a:r>
            <a:r>
              <a:rPr lang="en-US" altLang="zh-CN" sz="1200" b="1" dirty="0">
                <a:solidFill>
                  <a:srgbClr val="0000FF"/>
                </a:solidFill>
                <a:highlight>
                  <a:srgbClr val="FFFF00"/>
                </a:highlight>
                <a:latin typeface="Calibri"/>
              </a:rPr>
              <a:t>OAM/CH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TBD, will follow SA overall time plan.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:a16="http://schemas.microsoft.com/office/drawing/2014/main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#91e</a:t>
            </a:r>
          </a:p>
        </p:txBody>
      </p:sp>
      <p:sp>
        <p:nvSpPr>
          <p:cNvPr id="45" name="文本框 14">
            <a:extLst>
              <a:ext uri="{FF2B5EF4-FFF2-40B4-BE49-F238E27FC236}">
                <a16:creationId xmlns:a16="http://schemas.microsoft.com/office/drawing/2014/main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#93e</a:t>
            </a:r>
          </a:p>
        </p:txBody>
      </p:sp>
      <p:sp>
        <p:nvSpPr>
          <p:cNvPr id="46" name="文本框 14">
            <a:extLst>
              <a:ext uri="{FF2B5EF4-FFF2-40B4-BE49-F238E27FC236}">
                <a16:creationId xmlns:a16="http://schemas.microsoft.com/office/drawing/2014/main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:a16="http://schemas.microsoft.com/office/drawing/2014/main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#92e</a:t>
            </a:r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:a16="http://schemas.microsoft.com/office/drawing/2014/main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390214" y="4431063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28191" y="443427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866168" y="4444982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358778" y="4431063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733315" y="4434277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327335" cy="48905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795232" y="5177232"/>
            <a:ext cx="6090716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2"/>
          </p:cNvCxnSpPr>
          <p:nvPr/>
        </p:nvCxnSpPr>
        <p:spPr>
          <a:xfrm rot="5400000">
            <a:off x="5721362" y="5018067"/>
            <a:ext cx="334879" cy="2773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5400000" flipH="1" flipV="1">
            <a:off x="3385456" y="1893153"/>
            <a:ext cx="1086556" cy="3989264"/>
          </a:xfrm>
          <a:prstGeom prst="curvedConnector3">
            <a:avLst>
              <a:gd name="adj1" fmla="val 121039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>
            <a:off x="5923367" y="3663086"/>
            <a:ext cx="2750917" cy="563596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372050" y="2535020"/>
            <a:ext cx="1087775" cy="31857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379478" y="3344507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674198" y="3095339"/>
            <a:ext cx="490908" cy="742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4840590" y="3503796"/>
            <a:ext cx="538888" cy="167343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128680" y="3886267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3941190" y="2521727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05224" y="2326365"/>
            <a:ext cx="522974" cy="151330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/>
          <p:nvPr/>
        </p:nvCxnSpPr>
        <p:spPr>
          <a:xfrm rot="5400000">
            <a:off x="5878976" y="1937254"/>
            <a:ext cx="634729" cy="56080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2"/>
            <a:endCxn id="8" idx="0"/>
          </p:cNvCxnSpPr>
          <p:nvPr/>
        </p:nvCxnSpPr>
        <p:spPr>
          <a:xfrm rot="16200000" flipH="1">
            <a:off x="5554103" y="4082500"/>
            <a:ext cx="244990" cy="452135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529028" y="4036724"/>
            <a:ext cx="767977" cy="2070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0"/>
            <a:endCxn id="39" idx="1"/>
          </p:cNvCxnSpPr>
          <p:nvPr/>
        </p:nvCxnSpPr>
        <p:spPr>
          <a:xfrm rot="5400000" flipH="1" flipV="1">
            <a:off x="4424175" y="3489679"/>
            <a:ext cx="941185" cy="969422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056016" y="200081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619948" y="199765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inputs to CT</a:t>
            </a:r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</a:t>
            </a:r>
            <a:r>
              <a:rPr lang="en-US" altLang="zh-CN" sz="1200"/>
              <a:t>CH </a:t>
            </a:r>
          </a:p>
          <a:p>
            <a:r>
              <a:rPr lang="en-US" altLang="zh-CN" sz="1200"/>
              <a:t>12</a:t>
            </a:r>
            <a:r>
              <a:rPr lang="en-US" altLang="zh-CN" sz="1200" dirty="0"/>
              <a:t>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815118" y="280142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217548" y="414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3655207" y="309518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957" y="3812989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4717916" y="40194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7331897" y="391889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3357972" y="385496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/>
                </a:solidFill>
              </a:rPr>
              <a:t>Update of </a:t>
            </a:r>
            <a:r>
              <a:rPr lang="en-GB" altLang="en-US" sz="1400" dirty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550381" y="3341586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512749" y="443427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649540" y="1814329"/>
            <a:ext cx="4444729" cy="1527257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6064858" y="2312174"/>
            <a:ext cx="1441295" cy="61752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5400000">
            <a:off x="6688397" y="4028405"/>
            <a:ext cx="774112" cy="37632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V="1">
            <a:off x="7438610" y="3700423"/>
            <a:ext cx="933401" cy="534308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id="{69DB755E-A81D-4493-8E12-C1FD07957469}"/>
              </a:ext>
            </a:extLst>
          </p:cNvPr>
          <p:cNvCxnSpPr>
            <a:cxnSpLocks/>
            <a:stCxn id="5" idx="0"/>
            <a:endCxn id="73" idx="2"/>
          </p:cNvCxnSpPr>
          <p:nvPr/>
        </p:nvCxnSpPr>
        <p:spPr bwMode="auto">
          <a:xfrm rot="5400000" flipH="1" flipV="1">
            <a:off x="4128736" y="1465531"/>
            <a:ext cx="770898" cy="5160167"/>
          </a:xfrm>
          <a:prstGeom prst="curvedConnector3">
            <a:avLst>
              <a:gd name="adj1" fmla="val 76829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507357" y="2757596"/>
            <a:ext cx="2921" cy="1170903"/>
          </a:xfrm>
          <a:prstGeom prst="curvedConnector3">
            <a:avLst>
              <a:gd name="adj1" fmla="val 7926087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id="{431F11B8-BD0C-4C1D-8291-F53CE9CF1EAA}"/>
              </a:ext>
            </a:extLst>
          </p:cNvPr>
          <p:cNvCxnSpPr>
            <a:stCxn id="83" idx="2"/>
          </p:cNvCxnSpPr>
          <p:nvPr/>
        </p:nvCxnSpPr>
        <p:spPr bwMode="auto">
          <a:xfrm rot="5400000">
            <a:off x="6720640" y="4841234"/>
            <a:ext cx="309524" cy="362470"/>
          </a:xfrm>
          <a:prstGeom prst="curved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6993594" y="4916126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317121" y="2877880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8045891" y="3662623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536208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SA5 Charging Rel-18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1183938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Will not start before January 2022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A set of ongoing CH Rel-17 Studies resulting in Rel-18 normative work:</a:t>
            </a:r>
          </a:p>
          <a:p>
            <a:pPr lvl="1"/>
            <a:r>
              <a:rPr lang="en-US" altLang="zh-CN" sz="2300" kern="0" dirty="0"/>
              <a:t>Enhancement of </a:t>
            </a:r>
            <a:r>
              <a:rPr lang="en-US" altLang="zh-CN" sz="2300" kern="0" dirty="0" err="1"/>
              <a:t>Nchf</a:t>
            </a:r>
            <a:r>
              <a:rPr lang="en-US" altLang="zh-CN" sz="2300" kern="0" dirty="0"/>
              <a:t> charging services</a:t>
            </a:r>
          </a:p>
          <a:p>
            <a:pPr lvl="1"/>
            <a:r>
              <a:rPr lang="en-US" altLang="zh-CN" sz="2300" kern="0" dirty="0"/>
              <a:t>5G roaming charging architecture for wholesale and retail scenarios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SA2 &amp; SA6 studies considering </a:t>
            </a:r>
            <a:r>
              <a:rPr lang="en-US" altLang="zh-CN" sz="2800" kern="0" dirty="0"/>
              <a:t>charging aspects should also be investigated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</a:t>
            </a:r>
            <a:r>
              <a:rPr lang="en-US" altLang="zh-CN" sz="2800" kern="0" dirty="0"/>
              <a:t>SA2 &amp; SA6 normative work which need to be covered by charging aspects (based on preliminary available SA2/SA6 </a:t>
            </a:r>
            <a:r>
              <a:rPr lang="en-US" altLang="zh-CN" sz="2800" kern="0" dirty="0">
                <a:cs typeface="+mn-cs"/>
              </a:rPr>
              <a:t>architectures </a:t>
            </a:r>
            <a:r>
              <a:rPr lang="en-US" altLang="zh-CN" sz="2800" kern="0">
                <a:cs typeface="+mn-cs"/>
              </a:rPr>
              <a:t>and functionalities). </a:t>
            </a:r>
            <a:endParaRPr lang="en-US" altLang="zh-CN" sz="2800" kern="0" dirty="0">
              <a:cs typeface="+mn-cs"/>
            </a:endParaRP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068106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142102</TotalTime>
  <Words>604</Words>
  <Application>Microsoft Office PowerPoint</Application>
  <PresentationFormat>Widescreen</PresentationFormat>
  <Paragraphs>116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SA5 Charging Rel-18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Nokia - mga1</cp:lastModifiedBy>
  <cp:revision>3367</cp:revision>
  <dcterms:created xsi:type="dcterms:W3CDTF">2008-08-30T09:32:10Z</dcterms:created>
  <dcterms:modified xsi:type="dcterms:W3CDTF">2021-08-27T18:18:39Z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(3)aBJRgoZgMv60bCCJjC1ZWtDLiLuuvru1PazlAfWOzXt9Oln+FKAYGRXYcP/i4OvJFCUkOE9j
UhpZMybSn/cEn0uRdfUJC608PwHiTwfHTNVyGn5YDJLbVl7z1JHlbXN92ivQiL2pk+6lT6EZ
LyDe/s8RvImdt4Wzm3syRe6zrW0ZSD3e/lbFq46tRWlvXRNnmpV9PS+HDFt4RLvf/8L160S8
bYFTA+5CQLf2fNqXr3</vt:lpwstr>
  </property>
  <property fmtid="{D5CDD505-2E9C-101B-9397-08002B2CF9AE}" pid="3" name="_2015_ms_pID_7253431">
    <vt:lpwstr>wXPK6voI98QfQbnjvXmVkalQGrUjkAUIWZ23nlPyQT2kJQVk082cVh
JHMPzi8jfTt3aCWcyjdrzrsXIoiFrAVOXvPpyJS0rcUzhlsPBT2MFol7jmaw2FKmlyc8ITqn
awf3FJ3MZbmRNlivKaJnn3E1jFc9N/mah21qZApq+ftzl9PDLlqN5wtX8W6t5Po9Z3Hv71nZ
bmxpAYb5iWCKGnoPwAwRiBFBiRjmEhhBs2VW</vt:lpwstr>
  </property>
  <property fmtid="{D5CDD505-2E9C-101B-9397-08002B2CF9AE}" pid="4" name="_2015_ms_pID_7253432">
    <vt:lpwstr>/w==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