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12"/>
  </p:notesMasterIdLst>
  <p:handoutMasterIdLst>
    <p:handoutMasterId r:id="rId13"/>
  </p:handoutMasterIdLst>
  <p:sldIdLst>
    <p:sldId id="303" r:id="rId2"/>
    <p:sldId id="875" r:id="rId3"/>
    <p:sldId id="884" r:id="rId4"/>
    <p:sldId id="877" r:id="rId5"/>
    <p:sldId id="869" r:id="rId6"/>
    <p:sldId id="885" r:id="rId7"/>
    <p:sldId id="881" r:id="rId8"/>
    <p:sldId id="883" r:id="rId9"/>
    <p:sldId id="882" r:id="rId10"/>
    <p:sldId id="704" r:id="rId11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kia - mga" initials="mga" lastIdx="1" clrIdx="0">
    <p:extLst>
      <p:ext uri="{19B8F6BF-5375-455C-9EA6-DF929625EA0E}">
        <p15:presenceInfo xmlns:p15="http://schemas.microsoft.com/office/powerpoint/2012/main" userId="Nokia - mga" providerId="None"/>
      </p:ext>
    </p:extLst>
  </p:cmAuthor>
  <p:cmAuthor id="2" name="Matrixx" initials="GG" lastIdx="1" clrIdx="1">
    <p:extLst>
      <p:ext uri="{19B8F6BF-5375-455C-9EA6-DF929625EA0E}">
        <p15:presenceInfo xmlns:p15="http://schemas.microsoft.com/office/powerpoint/2012/main" userId="Matrix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0000FF"/>
    <a:srgbClr val="C1E442"/>
    <a:srgbClr val="6600FF"/>
    <a:srgbClr val="FFFFCC"/>
    <a:srgbClr val="72AF2F"/>
    <a:srgbClr val="C6D254"/>
    <a:srgbClr val="000000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06" autoAdjust="0"/>
    <p:restoredTop sz="97931" autoAdjust="0"/>
  </p:normalViewPr>
  <p:slideViewPr>
    <p:cSldViewPr snapToGrid="0">
      <p:cViewPr varScale="1">
        <p:scale>
          <a:sx n="85" d="100"/>
          <a:sy n="85" d="100"/>
        </p:scale>
        <p:origin x="384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200" d="100"/>
          <a:sy n="200" d="100"/>
        </p:scale>
        <p:origin x="1428" y="-363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8/26/2021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1652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8/26/2021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7830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232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1113" y="6364288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13" y="6502232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S5-214507, SA5#138</a:t>
            </a:r>
            <a:r>
              <a:rPr lang="en-US" altLang="zh-CN" sz="1100" b="1" spc="300" dirty="0">
                <a:ea typeface="+mn-ea"/>
                <a:cs typeface="Arial" panose="020B0604020202020204" pitchFamily="34" charset="0"/>
              </a:rPr>
              <a:t>e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, 23 – 31 </a:t>
            </a:r>
            <a:r>
              <a:rPr lang="en-US" altLang="zh-CN" sz="1100" b="1" spc="300" dirty="0">
                <a:ea typeface="+mn-ea"/>
                <a:cs typeface="Arial" panose="020B0604020202020204" pitchFamily="34" charset="0"/>
              </a:rPr>
              <a:t>August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 2021</a:t>
            </a: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2021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79163" y="636428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/>
          </a:p>
          <a:p>
            <a:pPr>
              <a:defRPr/>
            </a:pPr>
            <a:endParaRPr lang="en-GB" altLang="en-US" sz="1333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4990" y="2501576"/>
            <a:ext cx="8621712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US" altLang="zh-CN" sz="4800" b="1" dirty="0"/>
              <a:t>SA5 presentation for </a:t>
            </a:r>
            <a:br>
              <a:rPr lang="en-US" altLang="zh-CN" sz="4800" b="1" dirty="0"/>
            </a:br>
            <a:r>
              <a:rPr lang="en-US" altLang="zh-CN" sz="4800" b="1" dirty="0"/>
              <a:t>SA Rel-18 workshop</a:t>
            </a:r>
            <a:br>
              <a:rPr lang="en-GB" sz="4800" b="1" i="1" dirty="0"/>
            </a:br>
            <a:r>
              <a:rPr lang="fr-FR" sz="2400" dirty="0">
                <a:latin typeface="Arial" pitchFamily="34" charset="0"/>
              </a:rPr>
              <a:t>SA5#138e, 23 </a:t>
            </a:r>
            <a:r>
              <a:rPr lang="fr-FR" altLang="zh-CN" sz="2400" dirty="0">
                <a:latin typeface="Arial" pitchFamily="34" charset="0"/>
              </a:rPr>
              <a:t>– 31</a:t>
            </a:r>
            <a:r>
              <a:rPr lang="en-US" altLang="zh-CN" sz="2400" dirty="0">
                <a:latin typeface="Arial" pitchFamily="34" charset="0"/>
              </a:rPr>
              <a:t> August, 2021</a:t>
            </a:r>
            <a:br>
              <a:rPr lang="fr-FR" sz="2400" dirty="0">
                <a:latin typeface="Arial" pitchFamily="34" charset="0"/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98646" y="4339138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667" dirty="0"/>
            </a:br>
            <a:r>
              <a:rPr lang="en-US" altLang="en-US" sz="2400" dirty="0">
                <a:latin typeface="Arial" charset="0"/>
              </a:rPr>
              <a:t>Zou Lan, </a:t>
            </a:r>
            <a:r>
              <a:rPr lang="en-GB" altLang="zh-CN" sz="2400" dirty="0">
                <a:latin typeface="Arial" charset="0"/>
              </a:rPr>
              <a:t>SA5 Vice-Chair, </a:t>
            </a:r>
            <a:r>
              <a:rPr lang="en-US" altLang="zh-CN" sz="2400" dirty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Thomas Tovinger, 3GPP SA5 Chair, ERICSSON</a:t>
            </a:r>
            <a:endParaRPr lang="en-US" altLang="zh-CN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400" dirty="0">
                <a:latin typeface="Arial" charset="0"/>
              </a:rPr>
              <a:t>Maryse Gardella, 3GPP SA5 </a:t>
            </a:r>
            <a:r>
              <a:rPr lang="en-GB" altLang="zh-CN" sz="2400" dirty="0">
                <a:latin typeface="Arial" charset="0"/>
              </a:rPr>
              <a:t>Vice-Chair, NOKIA</a:t>
            </a:r>
            <a:endParaRPr lang="en-US" altLang="en-US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870" y="2787365"/>
            <a:ext cx="8221835" cy="519616"/>
          </a:xfrm>
        </p:spPr>
        <p:txBody>
          <a:bodyPr/>
          <a:lstStyle/>
          <a:p>
            <a:r>
              <a:rPr lang="sv-SE" sz="4400" dirty="0" err="1"/>
              <a:t>Thank</a:t>
            </a:r>
            <a:r>
              <a:rPr lang="sv-SE" sz="4400" dirty="0"/>
              <a:t> </a:t>
            </a:r>
            <a:r>
              <a:rPr lang="sv-SE" sz="4400" dirty="0" err="1"/>
              <a:t>you</a:t>
            </a:r>
            <a:r>
              <a:rPr lang="sv-SE" sz="4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4226" y="1701114"/>
            <a:ext cx="11183938" cy="3109784"/>
          </a:xfrm>
        </p:spPr>
        <p:txBody>
          <a:bodyPr/>
          <a:lstStyle/>
          <a:p>
            <a:pPr lvl="0"/>
            <a:r>
              <a:rPr lang="en-US" altLang="zh-CN" sz="2800" dirty="0"/>
              <a:t>3GPP SA5 Rel-18 time plan</a:t>
            </a:r>
          </a:p>
          <a:p>
            <a:pPr lvl="0"/>
            <a:r>
              <a:rPr lang="en-US" altLang="zh-CN" sz="2800" dirty="0"/>
              <a:t>3GPP SA5 working relation with other groups</a:t>
            </a:r>
            <a:endParaRPr lang="zh-CN" altLang="zh-CN" sz="2800" dirty="0"/>
          </a:p>
          <a:p>
            <a:pPr lvl="0"/>
            <a:r>
              <a:rPr lang="en-US" altLang="zh-CN" sz="2800" dirty="0"/>
              <a:t>List of Rel-18 topics (</a:t>
            </a:r>
            <a:r>
              <a:rPr lang="en-US" altLang="zh-CN" sz="2800"/>
              <a:t>under discussion)</a:t>
            </a:r>
            <a:endParaRPr lang="zh-CN" altLang="zh-CN" sz="2800" dirty="0"/>
          </a:p>
        </p:txBody>
      </p:sp>
    </p:spTree>
    <p:extLst>
      <p:ext uri="{BB962C8B-B14F-4D97-AF65-F5344CB8AC3E}">
        <p14:creationId xmlns:p14="http://schemas.microsoft.com/office/powerpoint/2010/main" val="75602170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文本框 9">
            <a:extLst>
              <a:ext uri="{FF2B5EF4-FFF2-40B4-BE49-F238E27FC236}">
                <a16:creationId xmlns:a16="http://schemas.microsoft.com/office/drawing/2014/main" id="{F9701CFB-AAC0-41C0-8E5E-93635F178916}"/>
              </a:ext>
            </a:extLst>
          </p:cNvPr>
          <p:cNvSpPr txBox="1"/>
          <p:nvPr/>
        </p:nvSpPr>
        <p:spPr>
          <a:xfrm>
            <a:off x="8117385" y="3979082"/>
            <a:ext cx="361455" cy="26161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/>
              <a:t>96</a:t>
            </a:r>
          </a:p>
        </p:txBody>
      </p:sp>
      <p:sp>
        <p:nvSpPr>
          <p:cNvPr id="47" name="文本框 9">
            <a:extLst>
              <a:ext uri="{FF2B5EF4-FFF2-40B4-BE49-F238E27FC236}">
                <a16:creationId xmlns:a16="http://schemas.microsoft.com/office/drawing/2014/main" id="{57FC0273-4C10-46E6-9F04-9FC46EAF705E}"/>
              </a:ext>
            </a:extLst>
          </p:cNvPr>
          <p:cNvSpPr txBox="1"/>
          <p:nvPr/>
        </p:nvSpPr>
        <p:spPr>
          <a:xfrm>
            <a:off x="7044883" y="3957093"/>
            <a:ext cx="361455" cy="26161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/>
              <a:t>95</a:t>
            </a:r>
          </a:p>
        </p:txBody>
      </p:sp>
      <p:sp>
        <p:nvSpPr>
          <p:cNvPr id="45" name="文本框 9">
            <a:extLst>
              <a:ext uri="{FF2B5EF4-FFF2-40B4-BE49-F238E27FC236}">
                <a16:creationId xmlns:a16="http://schemas.microsoft.com/office/drawing/2014/main" id="{D0D9D829-878E-4AF5-BA2D-0EF5223405CC}"/>
              </a:ext>
            </a:extLst>
          </p:cNvPr>
          <p:cNvSpPr txBox="1"/>
          <p:nvPr/>
        </p:nvSpPr>
        <p:spPr>
          <a:xfrm>
            <a:off x="6511754" y="3951225"/>
            <a:ext cx="361448" cy="26969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/>
              <a:t>94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087109" y="4175489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en-US" sz="1100" dirty="0"/>
              <a:t>#135e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681391" y="4176625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/>
              <a:t>#136e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274594" y="4182566"/>
            <a:ext cx="584604" cy="26161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/>
              <a:t>#137e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472745" y="4180688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/>
              <a:t>#139e</a:t>
            </a:r>
          </a:p>
        </p:txBody>
      </p:sp>
      <p:sp>
        <p:nvSpPr>
          <p:cNvPr id="11" name="矩形 10"/>
          <p:cNvSpPr/>
          <p:nvPr/>
        </p:nvSpPr>
        <p:spPr bwMode="auto">
          <a:xfrm>
            <a:off x="652620" y="3947847"/>
            <a:ext cx="9741589" cy="2255508"/>
          </a:xfrm>
          <a:prstGeom prst="rect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69572" y="4163428"/>
            <a:ext cx="12025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</a:rPr>
              <a:t>SA5 time plan</a:t>
            </a:r>
          </a:p>
        </p:txBody>
      </p:sp>
      <p:cxnSp>
        <p:nvCxnSpPr>
          <p:cNvPr id="14" name="直接连接符 13"/>
          <p:cNvCxnSpPr/>
          <p:nvPr/>
        </p:nvCxnSpPr>
        <p:spPr bwMode="auto">
          <a:xfrm>
            <a:off x="3945732" y="4391878"/>
            <a:ext cx="9731" cy="1662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文本框 14"/>
          <p:cNvSpPr txBox="1"/>
          <p:nvPr/>
        </p:nvSpPr>
        <p:spPr>
          <a:xfrm>
            <a:off x="6067593" y="4178461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/>
              <a:t>#140e</a:t>
            </a:r>
          </a:p>
        </p:txBody>
      </p:sp>
      <p:cxnSp>
        <p:nvCxnSpPr>
          <p:cNvPr id="16" name="直接连接符 15"/>
          <p:cNvCxnSpPr/>
          <p:nvPr/>
        </p:nvCxnSpPr>
        <p:spPr bwMode="auto">
          <a:xfrm flipH="1">
            <a:off x="6297084" y="4406888"/>
            <a:ext cx="14594" cy="1647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文本框 17"/>
          <p:cNvSpPr txBox="1"/>
          <p:nvPr/>
        </p:nvSpPr>
        <p:spPr>
          <a:xfrm>
            <a:off x="4879629" y="4182566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/>
              <a:t>#138e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6663238" y="4180688"/>
            <a:ext cx="498855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/>
              <a:t>#141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7181718" y="4182566"/>
            <a:ext cx="498855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/>
              <a:t>#142</a:t>
            </a:r>
          </a:p>
        </p:txBody>
      </p:sp>
      <p:sp>
        <p:nvSpPr>
          <p:cNvPr id="21" name="圆角矩形 20"/>
          <p:cNvSpPr/>
          <p:nvPr/>
        </p:nvSpPr>
        <p:spPr bwMode="auto">
          <a:xfrm>
            <a:off x="4236684" y="4560230"/>
            <a:ext cx="760228" cy="26142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900" dirty="0">
                <a:solidFill>
                  <a:schemeClr val="dk1"/>
                </a:solidFill>
                <a:latin typeface="+mn-lt"/>
                <a:cs typeface="+mn-cs"/>
              </a:rPr>
              <a:t>No new R17 WI/SI</a:t>
            </a:r>
          </a:p>
        </p:txBody>
      </p:sp>
      <p:cxnSp>
        <p:nvCxnSpPr>
          <p:cNvPr id="22" name="直接连接符 21"/>
          <p:cNvCxnSpPr/>
          <p:nvPr/>
        </p:nvCxnSpPr>
        <p:spPr bwMode="auto">
          <a:xfrm>
            <a:off x="4575325" y="4401689"/>
            <a:ext cx="5509" cy="165265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文本框 23"/>
          <p:cNvSpPr txBox="1"/>
          <p:nvPr/>
        </p:nvSpPr>
        <p:spPr>
          <a:xfrm>
            <a:off x="862699" y="4642953"/>
            <a:ext cx="7152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Rel-17 </a:t>
            </a:r>
          </a:p>
          <a:p>
            <a:r>
              <a:rPr lang="en-US" sz="1000" dirty="0"/>
              <a:t>Schedule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862699" y="5572637"/>
            <a:ext cx="89800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Rel-18 </a:t>
            </a:r>
          </a:p>
          <a:p>
            <a:r>
              <a:rPr lang="en-US" sz="1000" dirty="0"/>
              <a:t>Schedule</a:t>
            </a:r>
          </a:p>
          <a:p>
            <a:r>
              <a:rPr lang="en-US" sz="1000" dirty="0"/>
              <a:t>(preliminary)</a:t>
            </a:r>
          </a:p>
        </p:txBody>
      </p:sp>
      <p:cxnSp>
        <p:nvCxnSpPr>
          <p:cNvPr id="28" name="直接连接符 27"/>
          <p:cNvCxnSpPr/>
          <p:nvPr/>
        </p:nvCxnSpPr>
        <p:spPr bwMode="auto">
          <a:xfrm>
            <a:off x="5196472" y="4408766"/>
            <a:ext cx="17231" cy="164558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直接连接符 30"/>
          <p:cNvCxnSpPr/>
          <p:nvPr/>
        </p:nvCxnSpPr>
        <p:spPr bwMode="auto">
          <a:xfrm flipH="1">
            <a:off x="7385048" y="4401689"/>
            <a:ext cx="2067" cy="1639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直接连接符 35"/>
          <p:cNvCxnSpPr/>
          <p:nvPr/>
        </p:nvCxnSpPr>
        <p:spPr bwMode="auto">
          <a:xfrm>
            <a:off x="3438581" y="4378730"/>
            <a:ext cx="9731" cy="1662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标题 1"/>
          <p:cNvSpPr>
            <a:spLocks noGrp="1"/>
          </p:cNvSpPr>
          <p:nvPr>
            <p:ph type="title"/>
          </p:nvPr>
        </p:nvSpPr>
        <p:spPr>
          <a:xfrm>
            <a:off x="57665" y="105637"/>
            <a:ext cx="9901881" cy="825239"/>
          </a:xfrm>
        </p:spPr>
        <p:txBody>
          <a:bodyPr/>
          <a:lstStyle/>
          <a:p>
            <a:r>
              <a:rPr lang="en-US" altLang="zh-CN" sz="2800" dirty="0"/>
              <a:t>SA5 Release planning in accordance with 3GPP releases timelines</a:t>
            </a:r>
            <a:endParaRPr lang="en-US" sz="2800" dirty="0"/>
          </a:p>
        </p:txBody>
      </p:sp>
      <p:sp>
        <p:nvSpPr>
          <p:cNvPr id="40" name="文本框 39"/>
          <p:cNvSpPr txBox="1"/>
          <p:nvPr/>
        </p:nvSpPr>
        <p:spPr>
          <a:xfrm>
            <a:off x="7714664" y="4180688"/>
            <a:ext cx="498855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/>
              <a:t>#143</a:t>
            </a:r>
          </a:p>
        </p:txBody>
      </p:sp>
      <p:cxnSp>
        <p:nvCxnSpPr>
          <p:cNvPr id="43" name="直接连接符 42"/>
          <p:cNvCxnSpPr/>
          <p:nvPr/>
        </p:nvCxnSpPr>
        <p:spPr bwMode="auto">
          <a:xfrm flipH="1">
            <a:off x="5696807" y="4389628"/>
            <a:ext cx="7389" cy="166471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直接连接符 43"/>
          <p:cNvCxnSpPr/>
          <p:nvPr/>
        </p:nvCxnSpPr>
        <p:spPr bwMode="auto">
          <a:xfrm flipH="1">
            <a:off x="6868836" y="4401689"/>
            <a:ext cx="14594" cy="1647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472" y="667371"/>
            <a:ext cx="9042300" cy="3280476"/>
          </a:xfrm>
          <a:prstGeom prst="rect">
            <a:avLst/>
          </a:prstGeom>
        </p:spPr>
      </p:pic>
      <p:sp>
        <p:nvSpPr>
          <p:cNvPr id="194" name="Chevron 60"/>
          <p:cNvSpPr/>
          <p:nvPr/>
        </p:nvSpPr>
        <p:spPr bwMode="auto">
          <a:xfrm>
            <a:off x="2967041" y="4678523"/>
            <a:ext cx="2198083" cy="200329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 dirty="0">
                <a:ea typeface="ＭＳ Ｐゴシック" charset="-128"/>
              </a:rPr>
              <a:t>R17 OAM stage 1</a:t>
            </a:r>
          </a:p>
        </p:txBody>
      </p:sp>
      <p:sp>
        <p:nvSpPr>
          <p:cNvPr id="196" name="Chevron 60"/>
          <p:cNvSpPr/>
          <p:nvPr/>
        </p:nvSpPr>
        <p:spPr bwMode="auto">
          <a:xfrm>
            <a:off x="3426175" y="4919519"/>
            <a:ext cx="2885503" cy="192123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 dirty="0">
                <a:ea typeface="ＭＳ Ｐゴシック" charset="-128"/>
              </a:rPr>
              <a:t>R17 OAM stage 2</a:t>
            </a:r>
          </a:p>
        </p:txBody>
      </p:sp>
      <p:sp>
        <p:nvSpPr>
          <p:cNvPr id="197" name="Chevron 60"/>
          <p:cNvSpPr/>
          <p:nvPr/>
        </p:nvSpPr>
        <p:spPr bwMode="auto">
          <a:xfrm>
            <a:off x="3448313" y="5144650"/>
            <a:ext cx="3405402" cy="240748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 dirty="0">
                <a:ea typeface="ＭＳ Ｐゴシック" charset="-128"/>
              </a:rPr>
              <a:t>R17 OAM stage 3</a:t>
            </a:r>
          </a:p>
        </p:txBody>
      </p:sp>
      <p:sp>
        <p:nvSpPr>
          <p:cNvPr id="198" name="Chevron 60"/>
          <p:cNvSpPr/>
          <p:nvPr/>
        </p:nvSpPr>
        <p:spPr bwMode="auto">
          <a:xfrm>
            <a:off x="5552081" y="5621753"/>
            <a:ext cx="2365330" cy="267811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>
                <a:ea typeface="ＭＳ Ｐゴシック" charset="-128"/>
              </a:rPr>
              <a:t>R18 OAM stage </a:t>
            </a:r>
            <a:r>
              <a:rPr lang="fr-FR" sz="1100" b="1" dirty="0">
                <a:ea typeface="ＭＳ Ｐゴシック" charset="-128"/>
              </a:rPr>
              <a:t>1</a:t>
            </a:r>
          </a:p>
        </p:txBody>
      </p:sp>
      <p:sp>
        <p:nvSpPr>
          <p:cNvPr id="33" name="圆角矩形 32"/>
          <p:cNvSpPr/>
          <p:nvPr/>
        </p:nvSpPr>
        <p:spPr bwMode="auto">
          <a:xfrm>
            <a:off x="4793073" y="5621753"/>
            <a:ext cx="730342" cy="26781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altLang="zh-CN" sz="900" dirty="0">
                <a:solidFill>
                  <a:schemeClr val="dk1"/>
                </a:solidFill>
                <a:latin typeface="+mn-lt"/>
                <a:cs typeface="+mn-cs"/>
              </a:rPr>
              <a:t>Start</a:t>
            </a:r>
            <a:r>
              <a:rPr lang="en-US" sz="900" dirty="0">
                <a:solidFill>
                  <a:schemeClr val="dk1"/>
                </a:solidFill>
                <a:latin typeface="+mn-lt"/>
                <a:cs typeface="+mn-cs"/>
              </a:rPr>
              <a:t> new </a:t>
            </a:r>
          </a:p>
          <a:p>
            <a:pPr algn="ctr"/>
            <a:r>
              <a:rPr lang="en-US" sz="900" dirty="0">
                <a:solidFill>
                  <a:schemeClr val="dk1"/>
                </a:solidFill>
                <a:latin typeface="+mn-lt"/>
                <a:cs typeface="+mn-cs"/>
              </a:rPr>
              <a:t>R18 WI/SI</a:t>
            </a:r>
          </a:p>
        </p:txBody>
      </p:sp>
      <p:sp>
        <p:nvSpPr>
          <p:cNvPr id="32" name="Arrow: Notched Right 31">
            <a:extLst>
              <a:ext uri="{FF2B5EF4-FFF2-40B4-BE49-F238E27FC236}">
                <a16:creationId xmlns:a16="http://schemas.microsoft.com/office/drawing/2014/main" id="{32BF060A-2FA9-4C53-8B45-BAC5FE4C9C7B}"/>
              </a:ext>
            </a:extLst>
          </p:cNvPr>
          <p:cNvSpPr/>
          <p:nvPr/>
        </p:nvSpPr>
        <p:spPr>
          <a:xfrm>
            <a:off x="2812573" y="5417718"/>
            <a:ext cx="4031316" cy="186165"/>
          </a:xfrm>
          <a:prstGeom prst="notchedRightArrow">
            <a:avLst>
              <a:gd name="adj1" fmla="val 92331"/>
              <a:gd name="adj2" fmla="val 50000"/>
            </a:avLst>
          </a:prstGeom>
          <a:solidFill>
            <a:srgbClr val="FF3300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a typeface="ＭＳ Ｐゴシック" charset="-128"/>
                <a:cs typeface="Arial" pitchFamily="34" charset="0"/>
              </a:rPr>
              <a:t>Rel-17 SA5 Charging</a:t>
            </a:r>
            <a:endParaRPr lang="fr-FR" sz="900" b="1" dirty="0">
              <a:solidFill>
                <a:schemeClr val="bg1"/>
              </a:solidFill>
              <a:ea typeface="ＭＳ Ｐゴシック" charset="-128"/>
              <a:cs typeface="Arial" pitchFamily="34" charset="0"/>
            </a:endParaRPr>
          </a:p>
        </p:txBody>
      </p:sp>
      <p:sp>
        <p:nvSpPr>
          <p:cNvPr id="38" name="Arrow: Notched Right 37">
            <a:extLst>
              <a:ext uri="{FF2B5EF4-FFF2-40B4-BE49-F238E27FC236}">
                <a16:creationId xmlns:a16="http://schemas.microsoft.com/office/drawing/2014/main" id="{DFAE8CA6-BEAF-41A5-8939-DE5ED4F59FAE}"/>
              </a:ext>
            </a:extLst>
          </p:cNvPr>
          <p:cNvSpPr/>
          <p:nvPr/>
        </p:nvSpPr>
        <p:spPr>
          <a:xfrm>
            <a:off x="6787444" y="5933280"/>
            <a:ext cx="2934997" cy="230249"/>
          </a:xfrm>
          <a:prstGeom prst="notchedRightArrow">
            <a:avLst>
              <a:gd name="adj1" fmla="val 92331"/>
              <a:gd name="adj2" fmla="val 50000"/>
            </a:avLst>
          </a:prstGeom>
          <a:solidFill>
            <a:srgbClr val="FF0000">
              <a:alpha val="41000"/>
            </a:srgbClr>
          </a:solidFill>
          <a:ln w="222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900" b="1" dirty="0">
              <a:solidFill>
                <a:schemeClr val="bg1"/>
              </a:solidFill>
              <a:ea typeface="ＭＳ Ｐゴシック" charset="-128"/>
              <a:cs typeface="Arial" pitchFamily="34" charset="0"/>
            </a:endParaRPr>
          </a:p>
        </p:txBody>
      </p:sp>
      <p:sp>
        <p:nvSpPr>
          <p:cNvPr id="42" name="Arrow: Notched Right 41">
            <a:extLst>
              <a:ext uri="{FF2B5EF4-FFF2-40B4-BE49-F238E27FC236}">
                <a16:creationId xmlns:a16="http://schemas.microsoft.com/office/drawing/2014/main" id="{4979267D-0134-495E-8790-8EE3D5E08304}"/>
              </a:ext>
            </a:extLst>
          </p:cNvPr>
          <p:cNvSpPr/>
          <p:nvPr/>
        </p:nvSpPr>
        <p:spPr>
          <a:xfrm>
            <a:off x="6798389" y="5933281"/>
            <a:ext cx="2554852" cy="230249"/>
          </a:xfrm>
          <a:prstGeom prst="notchedRightArrow">
            <a:avLst>
              <a:gd name="adj1" fmla="val 92331"/>
              <a:gd name="adj2" fmla="val 50000"/>
            </a:avLst>
          </a:prstGeom>
          <a:solidFill>
            <a:srgbClr val="FF0000"/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a typeface="ＭＳ Ｐゴシック" charset="-128"/>
                <a:cs typeface="Arial" pitchFamily="34" charset="0"/>
              </a:rPr>
              <a:t>Rel-18 SA5 Charging</a:t>
            </a:r>
            <a:endParaRPr lang="fr-FR" sz="900" b="1" dirty="0">
              <a:solidFill>
                <a:schemeClr val="bg1"/>
              </a:solidFill>
              <a:ea typeface="ＭＳ Ｐゴシック" charset="-128"/>
              <a:cs typeface="Arial" pitchFamily="34" charset="0"/>
            </a:endParaRPr>
          </a:p>
        </p:txBody>
      </p:sp>
      <p:cxnSp>
        <p:nvCxnSpPr>
          <p:cNvPr id="49" name="直接连接符 30">
            <a:extLst>
              <a:ext uri="{FF2B5EF4-FFF2-40B4-BE49-F238E27FC236}">
                <a16:creationId xmlns:a16="http://schemas.microsoft.com/office/drawing/2014/main" id="{5B628BD1-2433-4E68-8B41-61603B16AF5B}"/>
              </a:ext>
            </a:extLst>
          </p:cNvPr>
          <p:cNvCxnSpPr/>
          <p:nvPr/>
        </p:nvCxnSpPr>
        <p:spPr bwMode="auto">
          <a:xfrm flipH="1">
            <a:off x="7918448" y="4427089"/>
            <a:ext cx="2067" cy="1639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713858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4537" y="1524990"/>
            <a:ext cx="10846550" cy="39826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zh-CN" sz="1400" b="1" dirty="0"/>
              <a:t>SA5 Release 17 Freezes and other milestones :</a:t>
            </a:r>
          </a:p>
          <a:p>
            <a:pPr marL="609585" indent="-609585">
              <a:spcBef>
                <a:spcPct val="20000"/>
              </a:spcBef>
              <a:buBlip>
                <a:blip r:embed="rId2"/>
              </a:buBlip>
              <a:defRPr/>
            </a:pPr>
            <a:r>
              <a:rPr lang="en-US" altLang="zh-CN" sz="1600" dirty="0">
                <a:latin typeface="+mn-lt"/>
                <a:cs typeface="+mn-cs"/>
              </a:rPr>
              <a:t>Closure of WI/SI proposal </a:t>
            </a:r>
            <a:r>
              <a:rPr lang="en-US" altLang="zh-CN" sz="1600" b="1" dirty="0">
                <a:latin typeface="+mn-lt"/>
                <a:cs typeface="+mn-cs"/>
              </a:rPr>
              <a:t>for OAM</a:t>
            </a:r>
            <a:r>
              <a:rPr lang="en-US" altLang="zh-CN" sz="1600" dirty="0">
                <a:latin typeface="+mn-lt"/>
                <a:cs typeface="+mn-cs"/>
              </a:rPr>
              <a:t>:  No new Rel-17 WID/SID proposals to be submitted after SA5 #136e, except for new WIDs which have a corresponding (existing) Rel-17 study item.</a:t>
            </a:r>
          </a:p>
          <a:p>
            <a:pPr marL="609585" indent="-609585">
              <a:spcBef>
                <a:spcPct val="20000"/>
              </a:spcBef>
              <a:buBlip>
                <a:blip r:embed="rId2"/>
              </a:buBlip>
              <a:defRPr/>
            </a:pPr>
            <a:r>
              <a:rPr lang="en-US" altLang="zh-CN" sz="1600" dirty="0">
                <a:latin typeface="+mn-lt"/>
                <a:cs typeface="+mn-cs"/>
              </a:rPr>
              <a:t>Sep.2021 </a:t>
            </a:r>
            <a:r>
              <a:rPr lang="en-US" altLang="en-US" sz="1600" dirty="0">
                <a:latin typeface="+mn-lt"/>
                <a:cs typeface="+mn-cs"/>
              </a:rPr>
              <a:t>(SA5# 138e/TSG#93)</a:t>
            </a:r>
            <a:r>
              <a:rPr lang="en-US" altLang="zh-CN" sz="1600" dirty="0">
                <a:latin typeface="+mn-lt"/>
                <a:cs typeface="+mn-cs"/>
              </a:rPr>
              <a:t>: </a:t>
            </a:r>
            <a:r>
              <a:rPr lang="en-US" altLang="zh-CN" sz="1600" b="1" dirty="0">
                <a:latin typeface="+mn-lt"/>
                <a:cs typeface="+mn-cs"/>
              </a:rPr>
              <a:t>OAM</a:t>
            </a:r>
            <a:r>
              <a:rPr lang="en-US" altLang="zh-CN" sz="1600" dirty="0">
                <a:latin typeface="+mn-lt"/>
                <a:cs typeface="+mn-cs"/>
              </a:rPr>
              <a:t> Stage 1 freeze except requirements which supporting other groups</a:t>
            </a:r>
          </a:p>
          <a:p>
            <a:pPr marL="609585" indent="-609585">
              <a:spcBef>
                <a:spcPct val="20000"/>
              </a:spcBef>
              <a:buBlip>
                <a:blip r:embed="rId2"/>
              </a:buBlip>
              <a:defRPr/>
            </a:pPr>
            <a:r>
              <a:rPr lang="en-US" altLang="zh-CN" sz="1600" dirty="0">
                <a:latin typeface="+mn-lt"/>
                <a:cs typeface="+mn-cs"/>
              </a:rPr>
              <a:t>Dec.2021 </a:t>
            </a:r>
            <a:r>
              <a:rPr lang="en-US" altLang="en-US" sz="1600" dirty="0">
                <a:latin typeface="+mn-lt"/>
                <a:cs typeface="+mn-cs"/>
              </a:rPr>
              <a:t>(SA5# 140e/TSG#94)</a:t>
            </a:r>
            <a:r>
              <a:rPr lang="en-US" altLang="zh-CN" sz="1600" dirty="0">
                <a:latin typeface="+mn-lt"/>
                <a:cs typeface="+mn-cs"/>
              </a:rPr>
              <a:t>: Stage 2 freeze</a:t>
            </a:r>
          </a:p>
          <a:p>
            <a:pPr marL="609585" indent="-609585">
              <a:spcBef>
                <a:spcPct val="20000"/>
              </a:spcBef>
              <a:buBlip>
                <a:blip r:embed="rId2"/>
              </a:buBlip>
              <a:defRPr/>
            </a:pPr>
            <a:r>
              <a:rPr lang="en-US" altLang="zh-CN" sz="1600" dirty="0">
                <a:latin typeface="+mn-lt"/>
                <a:cs typeface="+mn-cs"/>
              </a:rPr>
              <a:t>Mar.2022 </a:t>
            </a:r>
            <a:r>
              <a:rPr lang="en-US" altLang="en-US" sz="1600" dirty="0">
                <a:latin typeface="+mn-lt"/>
                <a:cs typeface="+mn-cs"/>
              </a:rPr>
              <a:t>(SA5# 141/TSG#95)</a:t>
            </a:r>
            <a:r>
              <a:rPr lang="en-US" altLang="zh-CN" sz="1600" dirty="0">
                <a:latin typeface="+mn-lt"/>
                <a:cs typeface="+mn-cs"/>
              </a:rPr>
              <a:t>: Stage 3 freeze</a:t>
            </a:r>
          </a:p>
          <a:p>
            <a:pPr>
              <a:spcBef>
                <a:spcPct val="20000"/>
              </a:spcBef>
              <a:defRPr/>
            </a:pPr>
            <a:endParaRPr lang="en-US" altLang="zh-CN" sz="1400" b="1" dirty="0"/>
          </a:p>
          <a:p>
            <a:r>
              <a:rPr lang="en-US" altLang="zh-CN" sz="1400" b="1" dirty="0">
                <a:solidFill>
                  <a:srgbClr val="0000FF"/>
                </a:solidFill>
              </a:rPr>
              <a:t>SA5 Release 18 planning</a:t>
            </a:r>
            <a:r>
              <a:rPr lang="zh-CN" altLang="en-US" sz="1400" b="1" dirty="0">
                <a:solidFill>
                  <a:srgbClr val="0000FF"/>
                </a:solidFill>
              </a:rPr>
              <a:t>：</a:t>
            </a:r>
            <a:r>
              <a:rPr lang="en-US" altLang="zh-CN" sz="1400" b="1" dirty="0">
                <a:solidFill>
                  <a:srgbClr val="0000FF"/>
                </a:solidFill>
              </a:rPr>
              <a:t> </a:t>
            </a:r>
          </a:p>
          <a:p>
            <a:pPr marL="609585" indent="-609585">
              <a:spcBef>
                <a:spcPct val="20000"/>
              </a:spcBef>
              <a:buBlip>
                <a:blip r:embed="rId2"/>
              </a:buBlip>
              <a:defRPr/>
            </a:pPr>
            <a:r>
              <a:rPr lang="en-US" altLang="zh-CN" sz="1600" dirty="0">
                <a:solidFill>
                  <a:srgbClr val="0000FF"/>
                </a:solidFill>
                <a:latin typeface="+mn-lt"/>
                <a:cs typeface="+mn-cs"/>
              </a:rPr>
              <a:t>Aug.2021 (SA5# 138e): first meeting to discuss new Rel-18 WID/SID proposals and ideas </a:t>
            </a:r>
            <a:r>
              <a:rPr lang="en-US" altLang="zh-CN" sz="1600" b="1" dirty="0">
                <a:solidFill>
                  <a:srgbClr val="0000FF"/>
                </a:solidFill>
                <a:latin typeface="+mn-lt"/>
                <a:cs typeface="+mn-cs"/>
              </a:rPr>
              <a:t>for OAM</a:t>
            </a:r>
            <a:r>
              <a:rPr lang="en-US" altLang="zh-CN" sz="1600" dirty="0">
                <a:solidFill>
                  <a:srgbClr val="0000FF"/>
                </a:solidFill>
                <a:latin typeface="+mn-lt"/>
                <a:cs typeface="+mn-cs"/>
              </a:rPr>
              <a:t>.</a:t>
            </a:r>
          </a:p>
          <a:p>
            <a:pPr marL="609585" indent="-609585">
              <a:spcBef>
                <a:spcPct val="20000"/>
              </a:spcBef>
              <a:buBlip>
                <a:blip r:embed="rId2"/>
              </a:buBlip>
              <a:defRPr/>
            </a:pPr>
            <a:r>
              <a:rPr lang="en-US" altLang="zh-CN" sz="1600" dirty="0">
                <a:solidFill>
                  <a:srgbClr val="0000FF"/>
                </a:solidFill>
                <a:highlight>
                  <a:srgbClr val="FFFF00"/>
                </a:highlight>
                <a:latin typeface="+mn-lt"/>
                <a:cs typeface="+mn-cs"/>
              </a:rPr>
              <a:t>Jan. 2022 (SA5#141): first meeting to start new Rel-18 WID/SID </a:t>
            </a:r>
            <a:r>
              <a:rPr lang="en-US" altLang="zh-CN" sz="1600" b="1" dirty="0">
                <a:solidFill>
                  <a:srgbClr val="0000FF"/>
                </a:solidFill>
                <a:highlight>
                  <a:srgbClr val="FFFF00"/>
                </a:highlight>
                <a:latin typeface="+mn-lt"/>
                <a:cs typeface="+mn-cs"/>
              </a:rPr>
              <a:t>for CH</a:t>
            </a:r>
            <a:r>
              <a:rPr lang="en-US" altLang="zh-CN" sz="1600" dirty="0">
                <a:solidFill>
                  <a:srgbClr val="0000FF"/>
                </a:solidFill>
                <a:highlight>
                  <a:srgbClr val="FFFF00"/>
                </a:highlight>
                <a:latin typeface="+mn-lt"/>
                <a:cs typeface="+mn-cs"/>
              </a:rPr>
              <a:t>.</a:t>
            </a:r>
          </a:p>
          <a:p>
            <a:pPr marL="609585" indent="-609585">
              <a:spcBef>
                <a:spcPct val="20000"/>
              </a:spcBef>
              <a:buBlip>
                <a:blip r:embed="rId2"/>
              </a:buBlip>
              <a:defRPr/>
            </a:pPr>
            <a:r>
              <a:rPr lang="en-US" altLang="zh-CN" sz="1600" dirty="0">
                <a:solidFill>
                  <a:srgbClr val="0000FF"/>
                </a:solidFill>
                <a:latin typeface="+mn-lt"/>
                <a:cs typeface="+mn-cs"/>
              </a:rPr>
              <a:t>Jun.2022 </a:t>
            </a:r>
            <a:r>
              <a:rPr lang="en-US" altLang="en-US" sz="1600" dirty="0">
                <a:solidFill>
                  <a:srgbClr val="0000FF"/>
                </a:solidFill>
                <a:latin typeface="+mn-lt"/>
                <a:cs typeface="+mn-cs"/>
              </a:rPr>
              <a:t>(SA5# 143/TSG#96)</a:t>
            </a:r>
            <a:r>
              <a:rPr lang="en-US" altLang="zh-CN" sz="1600" dirty="0">
                <a:solidFill>
                  <a:srgbClr val="0000FF"/>
                </a:solidFill>
                <a:latin typeface="+mn-lt"/>
                <a:cs typeface="+mn-cs"/>
              </a:rPr>
              <a:t>: </a:t>
            </a:r>
            <a:r>
              <a:rPr lang="en-US" altLang="zh-CN" sz="1600" b="1" dirty="0">
                <a:solidFill>
                  <a:srgbClr val="0000FF"/>
                </a:solidFill>
                <a:latin typeface="+mn-lt"/>
                <a:cs typeface="+mn-cs"/>
              </a:rPr>
              <a:t>OAM</a:t>
            </a:r>
            <a:r>
              <a:rPr lang="en-US" altLang="zh-CN" sz="1600" dirty="0">
                <a:solidFill>
                  <a:srgbClr val="0000FF"/>
                </a:solidFill>
                <a:latin typeface="+mn-lt"/>
                <a:cs typeface="+mn-cs"/>
              </a:rPr>
              <a:t> Rel-18 Stage 1 freeze (may adjust according to SA overall time plan)</a:t>
            </a:r>
          </a:p>
          <a:p>
            <a:pPr marL="609585" indent="-609585">
              <a:spcBef>
                <a:spcPct val="20000"/>
              </a:spcBef>
              <a:buBlip>
                <a:blip r:embed="rId2"/>
              </a:buBlip>
              <a:defRPr/>
            </a:pPr>
            <a:r>
              <a:rPr lang="en-US" altLang="zh-CN" sz="1600" dirty="0">
                <a:solidFill>
                  <a:srgbClr val="0000FF"/>
                </a:solidFill>
                <a:latin typeface="+mn-lt"/>
                <a:cs typeface="+mn-cs"/>
              </a:rPr>
              <a:t>Rel-18 stage 2/stage 3 </a:t>
            </a:r>
            <a:r>
              <a:rPr lang="en-US" altLang="zh-CN" sz="1600" dirty="0">
                <a:solidFill>
                  <a:srgbClr val="0000FF"/>
                </a:solidFill>
                <a:highlight>
                  <a:srgbClr val="FFFF00"/>
                </a:highlight>
                <a:latin typeface="+mn-lt"/>
                <a:cs typeface="+mn-cs"/>
              </a:rPr>
              <a:t>for </a:t>
            </a:r>
            <a:r>
              <a:rPr lang="en-US" altLang="zh-CN" sz="1600" b="1" dirty="0">
                <a:solidFill>
                  <a:srgbClr val="0000FF"/>
                </a:solidFill>
                <a:highlight>
                  <a:srgbClr val="FFFF00"/>
                </a:highlight>
                <a:latin typeface="+mn-lt"/>
                <a:cs typeface="+mn-cs"/>
              </a:rPr>
              <a:t>OAM/CH</a:t>
            </a:r>
            <a:r>
              <a:rPr lang="en-US" altLang="zh-CN" sz="1600" dirty="0">
                <a:solidFill>
                  <a:srgbClr val="0000FF"/>
                </a:solidFill>
                <a:latin typeface="+mn-lt"/>
                <a:cs typeface="+mn-cs"/>
              </a:rPr>
              <a:t>: TBD, will follow SA overall time plan.</a:t>
            </a:r>
            <a:endParaRPr lang="en-US" altLang="zh-CN" sz="1600" dirty="0">
              <a:latin typeface="+mn-lt"/>
              <a:cs typeface="+mn-cs"/>
            </a:endParaRPr>
          </a:p>
          <a:p>
            <a:pPr marL="609585" indent="-609585">
              <a:spcBef>
                <a:spcPct val="20000"/>
              </a:spcBef>
              <a:buBlip>
                <a:blip r:embed="rId2"/>
              </a:buBlip>
              <a:defRPr/>
            </a:pPr>
            <a:endParaRPr lang="en-US" altLang="zh-CN" sz="1600" dirty="0">
              <a:solidFill>
                <a:srgbClr val="0000FF"/>
              </a:solidFill>
              <a:latin typeface="+mn-lt"/>
              <a:cs typeface="+mn-cs"/>
            </a:endParaRPr>
          </a:p>
          <a:p>
            <a:pPr>
              <a:spcBef>
                <a:spcPct val="20000"/>
              </a:spcBef>
              <a:defRPr/>
            </a:pPr>
            <a:endParaRPr lang="en-US" altLang="zh-CN" sz="1600" dirty="0">
              <a:latin typeface="+mn-lt"/>
              <a:cs typeface="+mn-cs"/>
            </a:endParaRPr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57665" y="105637"/>
            <a:ext cx="9901881" cy="825239"/>
          </a:xfrm>
        </p:spPr>
        <p:txBody>
          <a:bodyPr/>
          <a:lstStyle/>
          <a:p>
            <a:r>
              <a:rPr lang="en-US" altLang="zh-CN" sz="2800" dirty="0"/>
              <a:t>SA5 time planning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3064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794" y="698939"/>
            <a:ext cx="9482376" cy="497467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979353" y="5951866"/>
            <a:ext cx="3756093" cy="307777"/>
          </a:xfrm>
          <a:prstGeom prst="rect">
            <a:avLst/>
          </a:prstGeom>
          <a:solidFill>
            <a:srgbClr val="00B0F0"/>
          </a:solidFill>
        </p:spPr>
        <p:txBody>
          <a:bodyPr wrap="none">
            <a:spAutoFit/>
          </a:bodyPr>
          <a:lstStyle/>
          <a:p>
            <a:r>
              <a:rPr lang="en-GB" altLang="en-US" sz="1400" dirty="0">
                <a:solidFill>
                  <a:schemeClr val="bg1"/>
                </a:solidFill>
              </a:rPr>
              <a:t>Ref: SA#86 3GPP Newcomer Orientation.pdf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B4C14EF-0377-4725-BE8E-AA7324F575C5}"/>
              </a:ext>
            </a:extLst>
          </p:cNvPr>
          <p:cNvSpPr txBox="1"/>
          <p:nvPr/>
        </p:nvSpPr>
        <p:spPr>
          <a:xfrm>
            <a:off x="2600582" y="244414"/>
            <a:ext cx="538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Will be removed</a:t>
            </a:r>
          </a:p>
        </p:txBody>
      </p:sp>
    </p:spTree>
    <p:extLst>
      <p:ext uri="{BB962C8B-B14F-4D97-AF65-F5344CB8AC3E}">
        <p14:creationId xmlns:p14="http://schemas.microsoft.com/office/powerpoint/2010/main" val="3602875267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169605" y="228600"/>
            <a:ext cx="9585583" cy="1143000"/>
          </a:xfrm>
        </p:spPr>
        <p:txBody>
          <a:bodyPr/>
          <a:lstStyle/>
          <a:p>
            <a:r>
              <a:rPr lang="en-US" altLang="zh-CN" sz="4000" dirty="0"/>
              <a:t>Detailed view of SA5 relation with other groups</a:t>
            </a:r>
            <a:endParaRPr lang="en-US" sz="4000" dirty="0"/>
          </a:p>
        </p:txBody>
      </p:sp>
      <p:sp>
        <p:nvSpPr>
          <p:cNvPr id="3" name="Rounded Rectangle 43"/>
          <p:cNvSpPr/>
          <p:nvPr/>
        </p:nvSpPr>
        <p:spPr>
          <a:xfrm>
            <a:off x="1369124" y="1690760"/>
            <a:ext cx="1219479" cy="710413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SA1</a:t>
            </a:r>
          </a:p>
          <a:p>
            <a:pPr algn="ctr"/>
            <a:r>
              <a:rPr lang="en-US" dirty="0"/>
              <a:t>Requirements</a:t>
            </a:r>
          </a:p>
        </p:txBody>
      </p:sp>
      <p:sp>
        <p:nvSpPr>
          <p:cNvPr id="5" name="Rounded Rectangle 46"/>
          <p:cNvSpPr/>
          <p:nvPr/>
        </p:nvSpPr>
        <p:spPr>
          <a:xfrm>
            <a:off x="1390214" y="4431063"/>
            <a:ext cx="1087775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SA2</a:t>
            </a:r>
          </a:p>
          <a:p>
            <a:pPr algn="ctr">
              <a:defRPr/>
            </a:pPr>
            <a:r>
              <a:rPr lang="en-US" dirty="0"/>
              <a:t>Architecture</a:t>
            </a:r>
          </a:p>
        </p:txBody>
      </p:sp>
      <p:sp>
        <p:nvSpPr>
          <p:cNvPr id="6" name="Rounded Rectangle 47"/>
          <p:cNvSpPr/>
          <p:nvPr/>
        </p:nvSpPr>
        <p:spPr>
          <a:xfrm>
            <a:off x="2628191" y="4434277"/>
            <a:ext cx="1087775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SA3</a:t>
            </a:r>
          </a:p>
          <a:p>
            <a:pPr algn="ctr"/>
            <a:r>
              <a:rPr lang="en-US" dirty="0"/>
              <a:t>Security</a:t>
            </a:r>
          </a:p>
        </p:txBody>
      </p:sp>
      <p:sp>
        <p:nvSpPr>
          <p:cNvPr id="7" name="Rounded Rectangle 48"/>
          <p:cNvSpPr/>
          <p:nvPr/>
        </p:nvSpPr>
        <p:spPr>
          <a:xfrm>
            <a:off x="3866168" y="4444982"/>
            <a:ext cx="1087775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SA4</a:t>
            </a:r>
          </a:p>
          <a:p>
            <a:pPr algn="ctr"/>
            <a:r>
              <a:rPr lang="en-US" dirty="0"/>
              <a:t>Media</a:t>
            </a:r>
          </a:p>
        </p:txBody>
      </p:sp>
      <p:sp>
        <p:nvSpPr>
          <p:cNvPr id="8" name="Rounded Rectangle 49"/>
          <p:cNvSpPr/>
          <p:nvPr/>
        </p:nvSpPr>
        <p:spPr>
          <a:xfrm>
            <a:off x="5358778" y="4431063"/>
            <a:ext cx="1087775" cy="43343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OAM</a:t>
            </a:r>
          </a:p>
          <a:p>
            <a:pPr algn="ctr">
              <a:defRPr/>
            </a:pPr>
            <a:r>
              <a:rPr lang="en-US" altLang="zh-CN" dirty="0"/>
              <a:t>Stage 3</a:t>
            </a:r>
            <a:endParaRPr lang="en-US" dirty="0"/>
          </a:p>
        </p:txBody>
      </p:sp>
      <p:sp>
        <p:nvSpPr>
          <p:cNvPr id="9" name="Rounded Rectangle 50"/>
          <p:cNvSpPr/>
          <p:nvPr/>
        </p:nvSpPr>
        <p:spPr>
          <a:xfrm>
            <a:off x="7733315" y="4434277"/>
            <a:ext cx="878297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SA6</a:t>
            </a:r>
          </a:p>
          <a:p>
            <a:pPr algn="ctr"/>
            <a:r>
              <a:rPr lang="en-US" dirty="0"/>
              <a:t>Apps/MC</a:t>
            </a:r>
          </a:p>
        </p:txBody>
      </p:sp>
      <p:cxnSp>
        <p:nvCxnSpPr>
          <p:cNvPr id="13" name="Curved Connector 56"/>
          <p:cNvCxnSpPr>
            <a:stCxn id="3" idx="3"/>
            <a:endCxn id="38" idx="0"/>
          </p:cNvCxnSpPr>
          <p:nvPr/>
        </p:nvCxnSpPr>
        <p:spPr>
          <a:xfrm>
            <a:off x="2588603" y="2045967"/>
            <a:ext cx="3327335" cy="489053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75"/>
          <p:cNvSpPr/>
          <p:nvPr/>
        </p:nvSpPr>
        <p:spPr>
          <a:xfrm>
            <a:off x="8674283" y="2931816"/>
            <a:ext cx="969486" cy="258973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RAN</a:t>
            </a:r>
          </a:p>
          <a:p>
            <a:pPr algn="ctr"/>
            <a:r>
              <a:rPr lang="en-US" dirty="0"/>
              <a:t>Radio Access</a:t>
            </a:r>
          </a:p>
        </p:txBody>
      </p:sp>
      <p:sp>
        <p:nvSpPr>
          <p:cNvPr id="17" name="Rounded Rectangle 117"/>
          <p:cNvSpPr/>
          <p:nvPr/>
        </p:nvSpPr>
        <p:spPr>
          <a:xfrm>
            <a:off x="1795232" y="5177232"/>
            <a:ext cx="6090716" cy="344315"/>
          </a:xfrm>
          <a:prstGeom prst="roundRect">
            <a:avLst/>
          </a:prstGeom>
          <a:solidFill>
            <a:srgbClr val="92D05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CT – Protocols &amp;  Coding</a:t>
            </a:r>
          </a:p>
        </p:txBody>
      </p:sp>
      <p:cxnSp>
        <p:nvCxnSpPr>
          <p:cNvPr id="21" name="Curved Connector 132"/>
          <p:cNvCxnSpPr>
            <a:stCxn id="8" idx="2"/>
          </p:cNvCxnSpPr>
          <p:nvPr/>
        </p:nvCxnSpPr>
        <p:spPr>
          <a:xfrm rot="5400000">
            <a:off x="5721362" y="5018067"/>
            <a:ext cx="334879" cy="27730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66"/>
          <p:cNvSpPr txBox="1">
            <a:spLocks noChangeArrowheads="1"/>
          </p:cNvSpPr>
          <p:nvPr/>
        </p:nvSpPr>
        <p:spPr bwMode="auto">
          <a:xfrm>
            <a:off x="452436" y="1975127"/>
            <a:ext cx="1006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Stage 1</a:t>
            </a:r>
          </a:p>
        </p:txBody>
      </p:sp>
      <p:sp>
        <p:nvSpPr>
          <p:cNvPr id="25" name="TextBox 137"/>
          <p:cNvSpPr txBox="1">
            <a:spLocks noChangeArrowheads="1"/>
          </p:cNvSpPr>
          <p:nvPr/>
        </p:nvSpPr>
        <p:spPr bwMode="auto">
          <a:xfrm>
            <a:off x="458786" y="3900764"/>
            <a:ext cx="1004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Stage 2</a:t>
            </a:r>
          </a:p>
        </p:txBody>
      </p:sp>
      <p:sp>
        <p:nvSpPr>
          <p:cNvPr id="26" name="TextBox 138"/>
          <p:cNvSpPr txBox="1">
            <a:spLocks noChangeArrowheads="1"/>
          </p:cNvSpPr>
          <p:nvPr/>
        </p:nvSpPr>
        <p:spPr bwMode="auto">
          <a:xfrm>
            <a:off x="495299" y="5054877"/>
            <a:ext cx="1069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Stage 3 </a:t>
            </a:r>
          </a:p>
        </p:txBody>
      </p:sp>
      <p:cxnSp>
        <p:nvCxnSpPr>
          <p:cNvPr id="27" name="Straight Arrow Connector 86"/>
          <p:cNvCxnSpPr/>
          <p:nvPr/>
        </p:nvCxnSpPr>
        <p:spPr>
          <a:xfrm flipH="1">
            <a:off x="239711" y="1789389"/>
            <a:ext cx="11113" cy="37988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TextBox 87"/>
          <p:cNvSpPr txBox="1">
            <a:spLocks noChangeArrowheads="1"/>
          </p:cNvSpPr>
          <p:nvPr/>
        </p:nvSpPr>
        <p:spPr bwMode="auto">
          <a:xfrm rot="16200000">
            <a:off x="-111919" y="1836220"/>
            <a:ext cx="5000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</a:rPr>
              <a:t>time</a:t>
            </a:r>
            <a:endParaRPr lang="en-US" altLang="en-US" sz="1800" b="1">
              <a:latin typeface="Arial" panose="020B0604020202020204" pitchFamily="34" charset="0"/>
            </a:endParaRPr>
          </a:p>
        </p:txBody>
      </p:sp>
      <p:cxnSp>
        <p:nvCxnSpPr>
          <p:cNvPr id="29" name="Curved Connector 56"/>
          <p:cNvCxnSpPr>
            <a:stCxn id="5" idx="0"/>
            <a:endCxn id="39" idx="0"/>
          </p:cNvCxnSpPr>
          <p:nvPr/>
        </p:nvCxnSpPr>
        <p:spPr>
          <a:xfrm rot="5400000" flipH="1" flipV="1">
            <a:off x="3385456" y="1893153"/>
            <a:ext cx="1086556" cy="3989264"/>
          </a:xfrm>
          <a:prstGeom prst="curvedConnector3">
            <a:avLst>
              <a:gd name="adj1" fmla="val 121039"/>
            </a:avLst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urved Connector 56"/>
          <p:cNvCxnSpPr>
            <a:stCxn id="15" idx="1"/>
            <a:endCxn id="39" idx="2"/>
          </p:cNvCxnSpPr>
          <p:nvPr/>
        </p:nvCxnSpPr>
        <p:spPr>
          <a:xfrm rot="10800000">
            <a:off x="5923367" y="3663086"/>
            <a:ext cx="2750917" cy="563596"/>
          </a:xfrm>
          <a:prstGeom prst="curvedConnector2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49"/>
          <p:cNvSpPr/>
          <p:nvPr/>
        </p:nvSpPr>
        <p:spPr>
          <a:xfrm>
            <a:off x="5372050" y="2535020"/>
            <a:ext cx="1087775" cy="318579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OAM</a:t>
            </a:r>
          </a:p>
          <a:p>
            <a:pPr algn="ctr">
              <a:defRPr/>
            </a:pPr>
            <a:r>
              <a:rPr lang="en-US" altLang="zh-CN" dirty="0"/>
              <a:t>Stage 1</a:t>
            </a:r>
            <a:endParaRPr lang="en-US" dirty="0"/>
          </a:p>
        </p:txBody>
      </p:sp>
      <p:sp>
        <p:nvSpPr>
          <p:cNvPr id="39" name="Rounded Rectangle 49"/>
          <p:cNvSpPr/>
          <p:nvPr/>
        </p:nvSpPr>
        <p:spPr>
          <a:xfrm>
            <a:off x="5379478" y="3344507"/>
            <a:ext cx="1087775" cy="31857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OAM</a:t>
            </a:r>
          </a:p>
          <a:p>
            <a:pPr algn="ctr">
              <a:defRPr/>
            </a:pPr>
            <a:r>
              <a:rPr lang="en-US" altLang="zh-CN" dirty="0"/>
              <a:t>Stage 2</a:t>
            </a:r>
            <a:endParaRPr lang="en-US" dirty="0"/>
          </a:p>
        </p:txBody>
      </p:sp>
      <p:cxnSp>
        <p:nvCxnSpPr>
          <p:cNvPr id="47" name="Curved Connector 56"/>
          <p:cNvCxnSpPr>
            <a:stCxn id="38" idx="2"/>
            <a:endCxn id="39" idx="0"/>
          </p:cNvCxnSpPr>
          <p:nvPr/>
        </p:nvCxnSpPr>
        <p:spPr>
          <a:xfrm rot="16200000" flipH="1">
            <a:off x="5674198" y="3095339"/>
            <a:ext cx="490908" cy="7428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urved Connector 132"/>
          <p:cNvCxnSpPr>
            <a:stCxn id="39" idx="1"/>
            <a:endCxn id="17" idx="0"/>
          </p:cNvCxnSpPr>
          <p:nvPr/>
        </p:nvCxnSpPr>
        <p:spPr>
          <a:xfrm rot="10800000" flipV="1">
            <a:off x="4840590" y="3503796"/>
            <a:ext cx="538888" cy="1673435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ounded Rectangle 43"/>
          <p:cNvSpPr/>
          <p:nvPr/>
        </p:nvSpPr>
        <p:spPr>
          <a:xfrm>
            <a:off x="5128680" y="3886267"/>
            <a:ext cx="643701" cy="2998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ONAP</a:t>
            </a:r>
          </a:p>
        </p:txBody>
      </p:sp>
      <p:sp>
        <p:nvSpPr>
          <p:cNvPr id="90" name="Rounded Rectangle 43"/>
          <p:cNvSpPr/>
          <p:nvPr/>
        </p:nvSpPr>
        <p:spPr>
          <a:xfrm>
            <a:off x="5990638" y="1600485"/>
            <a:ext cx="972207" cy="2998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GSMA</a:t>
            </a:r>
          </a:p>
        </p:txBody>
      </p:sp>
      <p:sp>
        <p:nvSpPr>
          <p:cNvPr id="91" name="Rounded Rectangle 43"/>
          <p:cNvSpPr/>
          <p:nvPr/>
        </p:nvSpPr>
        <p:spPr>
          <a:xfrm>
            <a:off x="3941190" y="2521727"/>
            <a:ext cx="937734" cy="2998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ETSI ZSM</a:t>
            </a:r>
          </a:p>
        </p:txBody>
      </p:sp>
      <p:cxnSp>
        <p:nvCxnSpPr>
          <p:cNvPr id="92" name="Curved Connector 56"/>
          <p:cNvCxnSpPr>
            <a:stCxn id="91" idx="2"/>
            <a:endCxn id="39" idx="0"/>
          </p:cNvCxnSpPr>
          <p:nvPr/>
        </p:nvCxnSpPr>
        <p:spPr>
          <a:xfrm rot="16200000" flipH="1">
            <a:off x="4905224" y="2326365"/>
            <a:ext cx="522974" cy="1513309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urved Connector 56"/>
          <p:cNvCxnSpPr/>
          <p:nvPr/>
        </p:nvCxnSpPr>
        <p:spPr>
          <a:xfrm rot="5400000">
            <a:off x="5878976" y="1937254"/>
            <a:ext cx="634729" cy="560804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urved Connector 56"/>
          <p:cNvCxnSpPr>
            <a:stCxn id="82" idx="2"/>
            <a:endCxn id="8" idx="0"/>
          </p:cNvCxnSpPr>
          <p:nvPr/>
        </p:nvCxnSpPr>
        <p:spPr>
          <a:xfrm rot="16200000" flipH="1">
            <a:off x="5554103" y="4082500"/>
            <a:ext cx="244990" cy="452135"/>
          </a:xfrm>
          <a:prstGeom prst="curvedConnector3">
            <a:avLst>
              <a:gd name="adj1" fmla="val 50000"/>
            </a:avLst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Curved Connector 132"/>
          <p:cNvCxnSpPr>
            <a:stCxn id="39" idx="2"/>
            <a:endCxn id="8" idx="0"/>
          </p:cNvCxnSpPr>
          <p:nvPr/>
        </p:nvCxnSpPr>
        <p:spPr>
          <a:xfrm rot="5400000">
            <a:off x="5529028" y="4036724"/>
            <a:ext cx="767977" cy="20700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urved Connector 56"/>
          <p:cNvCxnSpPr>
            <a:stCxn id="7" idx="0"/>
            <a:endCxn id="39" idx="1"/>
          </p:cNvCxnSpPr>
          <p:nvPr/>
        </p:nvCxnSpPr>
        <p:spPr>
          <a:xfrm rot="5400000" flipH="1" flipV="1">
            <a:off x="4424175" y="3489679"/>
            <a:ext cx="941185" cy="969422"/>
          </a:xfrm>
          <a:prstGeom prst="curvedConnector2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3056016" y="2000811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</a:t>
            </a:r>
            <a:endParaRPr lang="zh-CN" altLang="en-US" dirty="0"/>
          </a:p>
        </p:txBody>
      </p:sp>
      <p:sp>
        <p:nvSpPr>
          <p:cNvPr id="37" name="文本框 36"/>
          <p:cNvSpPr txBox="1"/>
          <p:nvPr/>
        </p:nvSpPr>
        <p:spPr>
          <a:xfrm>
            <a:off x="6619948" y="1997656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12" name="文本框 11"/>
          <p:cNvSpPr txBox="1"/>
          <p:nvPr/>
        </p:nvSpPr>
        <p:spPr>
          <a:xfrm>
            <a:off x="9685371" y="1458498"/>
            <a:ext cx="246412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/>
              <a:t>1. SA1 Management requirements refer to SA5 management specifications. SA1 charging requirements as input to SA5 CH</a:t>
            </a:r>
          </a:p>
          <a:p>
            <a:r>
              <a:rPr lang="en-US" altLang="zh-CN" sz="1200" dirty="0"/>
              <a:t>2. </a:t>
            </a:r>
            <a:r>
              <a:rPr lang="en-US" sz="1200" dirty="0"/>
              <a:t>Take GSMA requirements as SA5 OAM and CH input.</a:t>
            </a:r>
            <a:endParaRPr lang="en-US" altLang="zh-CN" sz="1200" dirty="0"/>
          </a:p>
          <a:p>
            <a:r>
              <a:rPr lang="en-US" altLang="zh-CN" sz="1200" dirty="0"/>
              <a:t>3. Align the </a:t>
            </a:r>
            <a:r>
              <a:rPr lang="en-US" altLang="zh-CN" sz="1200" dirty="0" err="1"/>
              <a:t>MnS</a:t>
            </a:r>
            <a:r>
              <a:rPr lang="en-US" altLang="zh-CN" sz="1200" dirty="0"/>
              <a:t> with ZSM if needed</a:t>
            </a:r>
          </a:p>
          <a:p>
            <a:r>
              <a:rPr lang="en-US" altLang="zh-CN" sz="1200" dirty="0"/>
              <a:t>4. ONAP reuses SA5 management </a:t>
            </a:r>
            <a:r>
              <a:rPr lang="en-US" altLang="zh-CN" sz="1200" dirty="0" err="1"/>
              <a:t>MnS</a:t>
            </a:r>
            <a:endParaRPr lang="en-US" altLang="zh-CN" sz="1200" dirty="0"/>
          </a:p>
          <a:p>
            <a:r>
              <a:rPr lang="en-US" altLang="zh-CN" sz="1200" dirty="0"/>
              <a:t>5. Collaboration with SA2 on architecture and CN management</a:t>
            </a:r>
          </a:p>
          <a:p>
            <a:r>
              <a:rPr lang="en-US" altLang="zh-CN" sz="1200" dirty="0"/>
              <a:t>6. Collaboration with SA4 on </a:t>
            </a:r>
            <a:r>
              <a:rPr lang="en-US" altLang="zh-CN" sz="1200" dirty="0" err="1"/>
              <a:t>QoE</a:t>
            </a:r>
            <a:r>
              <a:rPr lang="en-US" altLang="zh-CN" sz="1200" dirty="0"/>
              <a:t> management</a:t>
            </a:r>
          </a:p>
          <a:p>
            <a:r>
              <a:rPr lang="en-US" altLang="zh-CN" sz="1200" dirty="0"/>
              <a:t>7. Provide inputs to CT</a:t>
            </a:r>
          </a:p>
          <a:p>
            <a:r>
              <a:rPr lang="en-US" altLang="zh-CN" sz="1200" dirty="0"/>
              <a:t>8. Collaboration with RAN on RAN management</a:t>
            </a:r>
          </a:p>
          <a:p>
            <a:r>
              <a:rPr lang="en-US" altLang="zh-CN" sz="1200" dirty="0"/>
              <a:t>9. SA2 input to SA5 CH </a:t>
            </a:r>
          </a:p>
          <a:p>
            <a:r>
              <a:rPr lang="en-US" altLang="zh-CN" sz="1200" dirty="0"/>
              <a:t>10. SA6 input to SA5 CH</a:t>
            </a:r>
          </a:p>
          <a:p>
            <a:r>
              <a:rPr lang="en-US" altLang="zh-CN" sz="1200" dirty="0"/>
              <a:t>11. OAM input to SA5 </a:t>
            </a:r>
            <a:r>
              <a:rPr lang="en-US" altLang="zh-CN" sz="1200"/>
              <a:t>CH </a:t>
            </a:r>
          </a:p>
          <a:p>
            <a:r>
              <a:rPr lang="en-US" altLang="zh-CN" sz="1200"/>
              <a:t>12</a:t>
            </a:r>
            <a:r>
              <a:rPr lang="en-US" altLang="zh-CN" sz="1200" dirty="0"/>
              <a:t>. Part of SA5 CH stage 3 aligned with CT stage 3 framework</a:t>
            </a:r>
            <a:endParaRPr lang="zh-CN" altLang="en-US" sz="1200" dirty="0"/>
          </a:p>
        </p:txBody>
      </p:sp>
      <p:sp>
        <p:nvSpPr>
          <p:cNvPr id="40" name="文本框 39"/>
          <p:cNvSpPr txBox="1"/>
          <p:nvPr/>
        </p:nvSpPr>
        <p:spPr>
          <a:xfrm>
            <a:off x="4815118" y="2801428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3</a:t>
            </a:r>
            <a:endParaRPr lang="zh-CN" altLang="en-US" dirty="0"/>
          </a:p>
        </p:txBody>
      </p:sp>
      <p:sp>
        <p:nvSpPr>
          <p:cNvPr id="41" name="文本框 40"/>
          <p:cNvSpPr txBox="1"/>
          <p:nvPr/>
        </p:nvSpPr>
        <p:spPr>
          <a:xfrm>
            <a:off x="5217548" y="4142418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4</a:t>
            </a:r>
            <a:endParaRPr lang="zh-CN" altLang="en-US" dirty="0"/>
          </a:p>
        </p:txBody>
      </p:sp>
      <p:sp>
        <p:nvSpPr>
          <p:cNvPr id="42" name="文本框 41"/>
          <p:cNvSpPr txBox="1"/>
          <p:nvPr/>
        </p:nvSpPr>
        <p:spPr>
          <a:xfrm>
            <a:off x="3655207" y="3095184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5</a:t>
            </a:r>
            <a:endParaRPr lang="zh-CN" altLang="en-US" dirty="0"/>
          </a:p>
        </p:txBody>
      </p:sp>
      <p:sp>
        <p:nvSpPr>
          <p:cNvPr id="43" name="文本框 42"/>
          <p:cNvSpPr txBox="1"/>
          <p:nvPr/>
        </p:nvSpPr>
        <p:spPr>
          <a:xfrm>
            <a:off x="4240957" y="3812989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6</a:t>
            </a:r>
            <a:endParaRPr lang="zh-CN" altLang="en-US" dirty="0"/>
          </a:p>
        </p:txBody>
      </p:sp>
      <p:sp>
        <p:nvSpPr>
          <p:cNvPr id="44" name="文本框 43"/>
          <p:cNvSpPr txBox="1"/>
          <p:nvPr/>
        </p:nvSpPr>
        <p:spPr>
          <a:xfrm>
            <a:off x="4717916" y="4019477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7</a:t>
            </a:r>
            <a:endParaRPr lang="zh-CN" altLang="en-US" dirty="0"/>
          </a:p>
        </p:txBody>
      </p:sp>
      <p:sp>
        <p:nvSpPr>
          <p:cNvPr id="45" name="文本框 44"/>
          <p:cNvSpPr txBox="1"/>
          <p:nvPr/>
        </p:nvSpPr>
        <p:spPr>
          <a:xfrm>
            <a:off x="7331897" y="3918891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8</a:t>
            </a:r>
            <a:endParaRPr lang="zh-CN" altLang="en-US" dirty="0"/>
          </a:p>
        </p:txBody>
      </p:sp>
      <p:sp>
        <p:nvSpPr>
          <p:cNvPr id="46" name="文本框 45"/>
          <p:cNvSpPr txBox="1"/>
          <p:nvPr/>
        </p:nvSpPr>
        <p:spPr>
          <a:xfrm>
            <a:off x="3357972" y="3854962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9</a:t>
            </a:r>
            <a:endParaRPr lang="zh-CN" altLang="en-US" dirty="0"/>
          </a:p>
        </p:txBody>
      </p:sp>
      <p:sp>
        <p:nvSpPr>
          <p:cNvPr id="48" name="矩形 47"/>
          <p:cNvSpPr/>
          <p:nvPr/>
        </p:nvSpPr>
        <p:spPr>
          <a:xfrm>
            <a:off x="979353" y="5951866"/>
            <a:ext cx="1885453" cy="307777"/>
          </a:xfrm>
          <a:prstGeom prst="rect">
            <a:avLst/>
          </a:prstGeom>
          <a:solidFill>
            <a:srgbClr val="00B0F0"/>
          </a:solidFill>
        </p:spPr>
        <p:txBody>
          <a:bodyPr wrap="none">
            <a:spAutoFit/>
          </a:bodyPr>
          <a:lstStyle/>
          <a:p>
            <a:r>
              <a:rPr lang="en-US" altLang="zh-CN" sz="1400" dirty="0">
                <a:solidFill>
                  <a:schemeClr val="bg1"/>
                </a:solidFill>
              </a:rPr>
              <a:t>Update of </a:t>
            </a:r>
            <a:r>
              <a:rPr lang="en-GB" altLang="en-US" sz="1400" dirty="0">
                <a:solidFill>
                  <a:schemeClr val="bg1"/>
                </a:solidFill>
              </a:rPr>
              <a:t>S5-212330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3" name="Rounded Rectangle 49"/>
          <p:cNvSpPr/>
          <p:nvPr/>
        </p:nvSpPr>
        <p:spPr>
          <a:xfrm>
            <a:off x="6550381" y="3341586"/>
            <a:ext cx="1087775" cy="31857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CH</a:t>
            </a:r>
          </a:p>
          <a:p>
            <a:pPr algn="ctr">
              <a:defRPr/>
            </a:pPr>
            <a:r>
              <a:rPr lang="en-US" altLang="zh-CN" dirty="0"/>
              <a:t>Stage 1&amp;2</a:t>
            </a:r>
            <a:endParaRPr lang="en-US" dirty="0"/>
          </a:p>
        </p:txBody>
      </p:sp>
      <p:sp>
        <p:nvSpPr>
          <p:cNvPr id="83" name="Rounded Rectangle 49"/>
          <p:cNvSpPr/>
          <p:nvPr/>
        </p:nvSpPr>
        <p:spPr>
          <a:xfrm>
            <a:off x="6512749" y="4434277"/>
            <a:ext cx="1087775" cy="43343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CH</a:t>
            </a:r>
          </a:p>
          <a:p>
            <a:pPr algn="ctr">
              <a:defRPr/>
            </a:pPr>
            <a:r>
              <a:rPr lang="en-US" altLang="zh-CN" dirty="0"/>
              <a:t>Stage 3</a:t>
            </a:r>
            <a:endParaRPr lang="en-US" dirty="0"/>
          </a:p>
        </p:txBody>
      </p:sp>
      <p:cxnSp>
        <p:nvCxnSpPr>
          <p:cNvPr id="58" name="Connector: Curved 57">
            <a:extLst>
              <a:ext uri="{FF2B5EF4-FFF2-40B4-BE49-F238E27FC236}">
                <a16:creationId xmlns:a16="http://schemas.microsoft.com/office/drawing/2014/main" id="{40BB5096-FEA6-4701-B057-0D2EBBE3B508}"/>
              </a:ext>
            </a:extLst>
          </p:cNvPr>
          <p:cNvCxnSpPr>
            <a:cxnSpLocks/>
            <a:endCxn id="73" idx="0"/>
          </p:cNvCxnSpPr>
          <p:nvPr/>
        </p:nvCxnSpPr>
        <p:spPr bwMode="auto">
          <a:xfrm>
            <a:off x="2649540" y="1814329"/>
            <a:ext cx="4444729" cy="1527257"/>
          </a:xfrm>
          <a:prstGeom prst="curvedConnector2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4" name="Curved Connector 56">
            <a:extLst>
              <a:ext uri="{FF2B5EF4-FFF2-40B4-BE49-F238E27FC236}">
                <a16:creationId xmlns:a16="http://schemas.microsoft.com/office/drawing/2014/main" id="{553706CA-9C97-4308-9426-C966207E37F9}"/>
              </a:ext>
            </a:extLst>
          </p:cNvPr>
          <p:cNvCxnSpPr>
            <a:cxnSpLocks/>
            <a:stCxn id="90" idx="2"/>
            <a:endCxn id="73" idx="0"/>
          </p:cNvCxnSpPr>
          <p:nvPr/>
        </p:nvCxnSpPr>
        <p:spPr>
          <a:xfrm rot="16200000" flipH="1">
            <a:off x="6064858" y="2312174"/>
            <a:ext cx="1441295" cy="617527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5" name="Curved Connector 56">
            <a:extLst>
              <a:ext uri="{FF2B5EF4-FFF2-40B4-BE49-F238E27FC236}">
                <a16:creationId xmlns:a16="http://schemas.microsoft.com/office/drawing/2014/main" id="{B41CAF38-CBE4-4B88-B8D0-8FC32D4BC6A0}"/>
              </a:ext>
            </a:extLst>
          </p:cNvPr>
          <p:cNvCxnSpPr>
            <a:cxnSpLocks/>
            <a:stCxn id="73" idx="2"/>
            <a:endCxn id="83" idx="0"/>
          </p:cNvCxnSpPr>
          <p:nvPr/>
        </p:nvCxnSpPr>
        <p:spPr>
          <a:xfrm rot="5400000">
            <a:off x="6688397" y="4028405"/>
            <a:ext cx="774112" cy="37632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or: Curved 78">
            <a:extLst>
              <a:ext uri="{FF2B5EF4-FFF2-40B4-BE49-F238E27FC236}">
                <a16:creationId xmlns:a16="http://schemas.microsoft.com/office/drawing/2014/main" id="{4EE5D167-AD13-47E8-A151-2A5E1DEC7AE7}"/>
              </a:ext>
            </a:extLst>
          </p:cNvPr>
          <p:cNvCxnSpPr>
            <a:stCxn id="9" idx="0"/>
            <a:endCxn id="73" idx="3"/>
          </p:cNvCxnSpPr>
          <p:nvPr/>
        </p:nvCxnSpPr>
        <p:spPr bwMode="auto">
          <a:xfrm rot="16200000" flipV="1">
            <a:off x="7438610" y="3700423"/>
            <a:ext cx="933401" cy="534308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9" name="Connector: Curved 88">
            <a:extLst>
              <a:ext uri="{FF2B5EF4-FFF2-40B4-BE49-F238E27FC236}">
                <a16:creationId xmlns:a16="http://schemas.microsoft.com/office/drawing/2014/main" id="{69DB755E-A81D-4493-8E12-C1FD07957469}"/>
              </a:ext>
            </a:extLst>
          </p:cNvPr>
          <p:cNvCxnSpPr>
            <a:cxnSpLocks/>
            <a:stCxn id="5" idx="0"/>
            <a:endCxn id="73" idx="2"/>
          </p:cNvCxnSpPr>
          <p:nvPr/>
        </p:nvCxnSpPr>
        <p:spPr bwMode="auto">
          <a:xfrm rot="5400000" flipH="1" flipV="1">
            <a:off x="4128736" y="1465531"/>
            <a:ext cx="770898" cy="5160167"/>
          </a:xfrm>
          <a:prstGeom prst="curvedConnector3">
            <a:avLst>
              <a:gd name="adj1" fmla="val 76829"/>
            </a:avLst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5" name="Connector: Curved 104">
            <a:extLst>
              <a:ext uri="{FF2B5EF4-FFF2-40B4-BE49-F238E27FC236}">
                <a16:creationId xmlns:a16="http://schemas.microsoft.com/office/drawing/2014/main" id="{849FFBFE-8D7E-4E82-8545-488C07A3C62A}"/>
              </a:ext>
            </a:extLst>
          </p:cNvPr>
          <p:cNvCxnSpPr>
            <a:stCxn id="39" idx="0"/>
            <a:endCxn id="73" idx="0"/>
          </p:cNvCxnSpPr>
          <p:nvPr/>
        </p:nvCxnSpPr>
        <p:spPr bwMode="auto">
          <a:xfrm rot="5400000" flipH="1" flipV="1">
            <a:off x="6507357" y="2757596"/>
            <a:ext cx="2921" cy="1170903"/>
          </a:xfrm>
          <a:prstGeom prst="curvedConnector3">
            <a:avLst>
              <a:gd name="adj1" fmla="val 7926087"/>
            </a:avLst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7" name="Connector: Curved 106">
            <a:extLst>
              <a:ext uri="{FF2B5EF4-FFF2-40B4-BE49-F238E27FC236}">
                <a16:creationId xmlns:a16="http://schemas.microsoft.com/office/drawing/2014/main" id="{431F11B8-BD0C-4C1D-8291-F53CE9CF1EAA}"/>
              </a:ext>
            </a:extLst>
          </p:cNvPr>
          <p:cNvCxnSpPr>
            <a:stCxn id="83" idx="2"/>
          </p:cNvCxnSpPr>
          <p:nvPr/>
        </p:nvCxnSpPr>
        <p:spPr bwMode="auto">
          <a:xfrm rot="5400000">
            <a:off x="6720640" y="4841234"/>
            <a:ext cx="309524" cy="362470"/>
          </a:xfrm>
          <a:prstGeom prst="curvedConnector2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7" name="文本框 56"/>
          <p:cNvSpPr txBox="1"/>
          <p:nvPr/>
        </p:nvSpPr>
        <p:spPr>
          <a:xfrm>
            <a:off x="6993594" y="4916126"/>
            <a:ext cx="37061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12</a:t>
            </a:r>
            <a:endParaRPr lang="zh-CN" altLang="en-US" dirty="0"/>
          </a:p>
        </p:txBody>
      </p:sp>
      <p:sp>
        <p:nvSpPr>
          <p:cNvPr id="54" name="文本框 45">
            <a:extLst>
              <a:ext uri="{FF2B5EF4-FFF2-40B4-BE49-F238E27FC236}">
                <a16:creationId xmlns:a16="http://schemas.microsoft.com/office/drawing/2014/main" id="{5A3034F7-373A-4F24-BB6C-0B13FB46F145}"/>
              </a:ext>
            </a:extLst>
          </p:cNvPr>
          <p:cNvSpPr txBox="1"/>
          <p:nvPr/>
        </p:nvSpPr>
        <p:spPr>
          <a:xfrm>
            <a:off x="6317121" y="2877880"/>
            <a:ext cx="3582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11</a:t>
            </a:r>
            <a:endParaRPr lang="zh-CN" altLang="en-US" dirty="0"/>
          </a:p>
        </p:txBody>
      </p:sp>
      <p:sp>
        <p:nvSpPr>
          <p:cNvPr id="55" name="文本框 45">
            <a:extLst>
              <a:ext uri="{FF2B5EF4-FFF2-40B4-BE49-F238E27FC236}">
                <a16:creationId xmlns:a16="http://schemas.microsoft.com/office/drawing/2014/main" id="{B1028194-5E92-481A-B5EB-84F8929E273F}"/>
              </a:ext>
            </a:extLst>
          </p:cNvPr>
          <p:cNvSpPr txBox="1"/>
          <p:nvPr/>
        </p:nvSpPr>
        <p:spPr>
          <a:xfrm>
            <a:off x="8045891" y="3662623"/>
            <a:ext cx="37061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25362085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List of categories for rel-18 work</a:t>
            </a:r>
            <a:endParaRPr lang="en-US" altLang="zh-CN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785358" y="1699936"/>
            <a:ext cx="11183938" cy="4537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2800" kern="0" dirty="0"/>
              <a:t>Management and Orchestration</a:t>
            </a:r>
          </a:p>
          <a:p>
            <a:pPr lvl="1"/>
            <a:r>
              <a:rPr lang="en-US" altLang="zh-CN" sz="2300" kern="0" dirty="0"/>
              <a:t>Autonomous networks related topics</a:t>
            </a:r>
          </a:p>
          <a:p>
            <a:pPr lvl="1"/>
            <a:r>
              <a:rPr lang="en-US" altLang="zh-CN" sz="2300" kern="0" dirty="0"/>
              <a:t>Management support to Vertical industry</a:t>
            </a:r>
          </a:p>
          <a:p>
            <a:pPr lvl="1"/>
            <a:r>
              <a:rPr lang="en-US" altLang="zh-CN" sz="2300" kern="0" dirty="0"/>
              <a:t>Management of new network functions/new network elements</a:t>
            </a:r>
          </a:p>
          <a:p>
            <a:pPr lvl="1"/>
            <a:r>
              <a:rPr lang="en-US" altLang="zh-CN" sz="2300" kern="0" dirty="0"/>
              <a:t>…..</a:t>
            </a:r>
          </a:p>
          <a:p>
            <a:r>
              <a:rPr lang="en-US" altLang="zh-CN" sz="2800" kern="0" dirty="0"/>
              <a:t>Charging</a:t>
            </a:r>
          </a:p>
          <a:p>
            <a:pPr lvl="1"/>
            <a:r>
              <a:rPr lang="en-US" altLang="zh-CN" sz="2300" kern="0" dirty="0"/>
              <a:t>Rel-18 normative work based on ongoing studies expected conclusions:</a:t>
            </a:r>
          </a:p>
          <a:p>
            <a:pPr lvl="2"/>
            <a:r>
              <a:rPr lang="en-US" altLang="zh-CN" sz="1700" kern="0" dirty="0"/>
              <a:t>Enhancement of </a:t>
            </a:r>
            <a:r>
              <a:rPr lang="en-US" altLang="zh-CN" sz="1700" kern="0" dirty="0" err="1"/>
              <a:t>Nchf</a:t>
            </a:r>
            <a:r>
              <a:rPr lang="en-US" altLang="zh-CN" sz="1700" kern="0" dirty="0"/>
              <a:t> charging services</a:t>
            </a:r>
          </a:p>
          <a:p>
            <a:pPr lvl="2"/>
            <a:r>
              <a:rPr lang="en-US" altLang="zh-CN" sz="1700" kern="0" dirty="0"/>
              <a:t>5G roaming charging architecture for wholesale and retail scenarios</a:t>
            </a:r>
          </a:p>
          <a:p>
            <a:pPr lvl="1"/>
            <a:r>
              <a:rPr lang="en-US" altLang="zh-CN" sz="2300" kern="0" dirty="0"/>
              <a:t>Based on preliminary SA2 &amp; SA6 Rel-18 architectures and functionalities availability: selection of charging items on top of these.</a:t>
            </a:r>
          </a:p>
          <a:p>
            <a:pPr marL="0" indent="0">
              <a:buNone/>
            </a:pPr>
            <a:endParaRPr lang="zh-CN" altLang="zh-CN" sz="2800" kern="0" dirty="0"/>
          </a:p>
        </p:txBody>
      </p:sp>
    </p:spTree>
    <p:extLst>
      <p:ext uri="{BB962C8B-B14F-4D97-AF65-F5344CB8AC3E}">
        <p14:creationId xmlns:p14="http://schemas.microsoft.com/office/powerpoint/2010/main" val="4068106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General principles for Rel-18 work</a:t>
            </a:r>
            <a:endParaRPr lang="en-US" altLang="zh-CN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507013" y="1417638"/>
            <a:ext cx="11183938" cy="310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2000" kern="0" dirty="0"/>
              <a:t>1. </a:t>
            </a:r>
            <a:endParaRPr lang="en-US" altLang="zh-CN" sz="1500" dirty="0"/>
          </a:p>
          <a:p>
            <a:pPr lvl="1"/>
            <a:endParaRPr lang="en-US" altLang="zh-CN" sz="1500" dirty="0"/>
          </a:p>
          <a:p>
            <a:endParaRPr lang="zh-CN" altLang="zh-CN" sz="2000" kern="0" dirty="0"/>
          </a:p>
        </p:txBody>
      </p:sp>
    </p:spTree>
    <p:extLst>
      <p:ext uri="{BB962C8B-B14F-4D97-AF65-F5344CB8AC3E}">
        <p14:creationId xmlns:p14="http://schemas.microsoft.com/office/powerpoint/2010/main" val="3807796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List of topics </a:t>
            </a:r>
            <a:r>
              <a:rPr lang="en-US" altLang="zh-CN"/>
              <a:t>under discussion</a:t>
            </a:r>
            <a:endParaRPr lang="en-US" altLang="zh-CN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507013" y="1417638"/>
            <a:ext cx="11183938" cy="310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2000" kern="0" dirty="0"/>
              <a:t>1. </a:t>
            </a:r>
            <a:r>
              <a:rPr lang="en-GB" altLang="zh-CN" sz="2000" b="1" dirty="0"/>
              <a:t>XXX, </a:t>
            </a:r>
            <a:r>
              <a:rPr lang="en-US" altLang="zh-CN" sz="2000" dirty="0"/>
              <a:t>with the following example areas:</a:t>
            </a:r>
          </a:p>
          <a:p>
            <a:pPr lvl="1"/>
            <a:r>
              <a:rPr lang="en-US" altLang="zh-CN" sz="1500" kern="0" dirty="0"/>
              <a:t>...</a:t>
            </a:r>
          </a:p>
          <a:p>
            <a:pPr lvl="1"/>
            <a:r>
              <a:rPr lang="en-US" altLang="zh-CN" sz="1500" kern="0" dirty="0"/>
              <a:t>…</a:t>
            </a:r>
          </a:p>
          <a:p>
            <a:r>
              <a:rPr lang="en-US" altLang="zh-CN" sz="2000" kern="0" dirty="0"/>
              <a:t>2. </a:t>
            </a:r>
            <a:r>
              <a:rPr lang="en-US" altLang="zh-CN" sz="2000" b="1" kern="0" dirty="0"/>
              <a:t>YYY, </a:t>
            </a:r>
            <a:r>
              <a:rPr lang="en-US" altLang="zh-CN" sz="2000" dirty="0"/>
              <a:t>with the following example areas:</a:t>
            </a:r>
          </a:p>
          <a:p>
            <a:pPr lvl="1"/>
            <a:r>
              <a:rPr lang="en-US" altLang="zh-CN" sz="1500" dirty="0"/>
              <a:t>…</a:t>
            </a:r>
          </a:p>
          <a:p>
            <a:pPr lvl="1"/>
            <a:r>
              <a:rPr lang="en-US" altLang="zh-CN" sz="1500" dirty="0"/>
              <a:t>…</a:t>
            </a:r>
          </a:p>
          <a:p>
            <a:r>
              <a:rPr lang="en-US" altLang="zh-CN" sz="2000" dirty="0"/>
              <a:t>3. </a:t>
            </a:r>
            <a:r>
              <a:rPr lang="en-US" altLang="zh-CN" sz="2000" b="1" dirty="0"/>
              <a:t>ZZZ</a:t>
            </a:r>
            <a:r>
              <a:rPr lang="en-US" altLang="zh-CN" sz="2000" b="1" kern="0" dirty="0"/>
              <a:t>, </a:t>
            </a:r>
            <a:r>
              <a:rPr lang="en-US" altLang="zh-CN" sz="2000" dirty="0"/>
              <a:t>with the following example areas: </a:t>
            </a:r>
            <a:endParaRPr lang="en-GB" altLang="zh-CN" sz="2000" dirty="0"/>
          </a:p>
          <a:p>
            <a:pPr lvl="1"/>
            <a:r>
              <a:rPr lang="en-US" altLang="zh-CN" sz="1500" dirty="0"/>
              <a:t>…</a:t>
            </a:r>
          </a:p>
          <a:p>
            <a:pPr lvl="1"/>
            <a:r>
              <a:rPr lang="en-US" altLang="zh-CN" sz="1500" dirty="0"/>
              <a:t>…</a:t>
            </a:r>
            <a:endParaRPr lang="en-GB" altLang="zh-CN" sz="2000" dirty="0"/>
          </a:p>
          <a:p>
            <a:pPr lvl="1"/>
            <a:endParaRPr lang="en-US" altLang="zh-CN" sz="1500" dirty="0"/>
          </a:p>
          <a:p>
            <a:pPr lvl="1"/>
            <a:endParaRPr lang="en-US" altLang="zh-CN" sz="1500" dirty="0"/>
          </a:p>
          <a:p>
            <a:endParaRPr lang="zh-CN" altLang="zh-CN" sz="2000" kern="0" dirty="0"/>
          </a:p>
        </p:txBody>
      </p:sp>
    </p:spTree>
    <p:extLst>
      <p:ext uri="{BB962C8B-B14F-4D97-AF65-F5344CB8AC3E}">
        <p14:creationId xmlns:p14="http://schemas.microsoft.com/office/powerpoint/2010/main" val="2248153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142082</TotalTime>
  <Words>660</Words>
  <Application>Microsoft Office PowerPoint</Application>
  <PresentationFormat>Widescreen</PresentationFormat>
  <Paragraphs>132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   SA5 presentation for  SA Rel-18 workshop SA5#138e, 23 – 31 August, 2021 </vt:lpstr>
      <vt:lpstr>Content</vt:lpstr>
      <vt:lpstr>SA5 Release planning in accordance with 3GPP releases timelines</vt:lpstr>
      <vt:lpstr>SA5 time planning </vt:lpstr>
      <vt:lpstr>PowerPoint Presentation</vt:lpstr>
      <vt:lpstr>Detailed view of SA5 relation with other groups</vt:lpstr>
      <vt:lpstr>List of categories for rel-18 work</vt:lpstr>
      <vt:lpstr>General principles for Rel-18 work</vt:lpstr>
      <vt:lpstr>List of topics under discussion</vt:lpstr>
      <vt:lpstr>Thank you!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Zou Lan</dc:creator>
  <dc:description>© 2009  All rights reserved</dc:description>
  <cp:lastModifiedBy>Matrixx</cp:lastModifiedBy>
  <cp:revision>3365</cp:revision>
  <dcterms:created xsi:type="dcterms:W3CDTF">2008-08-30T09:32:10Z</dcterms:created>
  <dcterms:modified xsi:type="dcterms:W3CDTF">2021-08-26T16:42:39Z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(3)aBJRgoZgMv60bCCJjC1ZWtDLiLuuvru1PazlAfWOzXt9Oln+FKAYGRXYcP/i4OvJFCUkOE9j
UhpZMybSn/cEn0uRdfUJC608PwHiTwfHTNVyGn5YDJLbVl7z1JHlbXN92ivQiL2pk+6lT6EZ
LyDe/s8RvImdt4Wzm3syRe6zrW0ZSD3e/lbFq46tRWlvXRNnmpV9PS+HDFt4RLvf/8L160S8
bYFTA+5CQLf2fNqXr3</vt:lpwstr>
  </property>
  <property fmtid="{D5CDD505-2E9C-101B-9397-08002B2CF9AE}" pid="3" name="_2015_ms_pID_7253431">
    <vt:lpwstr>wXPK6voI98QfQbnjvXmVkalQGrUjkAUIWZ23nlPyQT2kJQVk082cVh
JHMPzi8jfTt3aCWcyjdrzrsXIoiFrAVOXvPpyJS0rcUzhlsPBT2MFol7jmaw2FKmlyc8ITqn
awf3FJ3MZbmRNlivKaJnn3E1jFc9N/mah21qZApq+ftzl9PDLlqN5wtX8W6t5Po9Z3Hv71nZ
bmxpAYb5iWCKGnoPwAwRiBFBiRjmEhhBs2VW</vt:lpwstr>
  </property>
  <property fmtid="{D5CDD505-2E9C-101B-9397-08002B2CF9AE}" pid="4" name="_2015_ms_pID_7253432">
    <vt:lpwstr>/w==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1628855330</vt:lpwstr>
  </property>
</Properties>
</file>