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5"/>
  </p:notesMasterIdLst>
  <p:sldIdLst>
    <p:sldId id="268" r:id="rId2"/>
    <p:sldId id="271" r:id="rId3"/>
    <p:sldId id="27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3" autoAdjust="0"/>
    <p:restoredTop sz="94222" autoAdjust="0"/>
  </p:normalViewPr>
  <p:slideViewPr>
    <p:cSldViewPr showGuides="1">
      <p:cViewPr varScale="1">
        <p:scale>
          <a:sx n="97" d="100"/>
          <a:sy n="97" d="100"/>
        </p:scale>
        <p:origin x="456" y="84"/>
      </p:cViewPr>
      <p:guideLst>
        <p:guide orient="horz" pos="169"/>
        <p:guide pos="2880"/>
        <p:guide pos="198"/>
        <p:guide pos="5562"/>
        <p:guide orient="horz" pos="637"/>
        <p:guide orient="horz" pos="746"/>
        <p:guide orient="horz" pos="1619"/>
        <p:guide orient="horz" pos="2866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24/08/2021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26" y="1205980"/>
            <a:ext cx="6273898" cy="2301874"/>
          </a:xfrm>
        </p:spPr>
        <p:txBody>
          <a:bodyPr/>
          <a:lstStyle/>
          <a:p>
            <a:r>
              <a:rPr lang="fr-FR" sz="4000" dirty="0" smtClean="0"/>
              <a:t>Motivations for a </a:t>
            </a:r>
            <a:r>
              <a:rPr lang="fr-FR" sz="4000" dirty="0" err="1" smtClean="0"/>
              <a:t>potential</a:t>
            </a:r>
            <a:r>
              <a:rPr lang="fr-FR" sz="4000" dirty="0" smtClean="0"/>
              <a:t> Rel-18 </a:t>
            </a:r>
            <a:r>
              <a:rPr lang="fr-FR" sz="4000" dirty="0" err="1" smtClean="0"/>
              <a:t>work</a:t>
            </a:r>
            <a:r>
              <a:rPr lang="fr-FR" sz="4000" dirty="0" smtClean="0"/>
              <a:t> item on </a:t>
            </a:r>
            <a:r>
              <a:rPr lang="fr-FR" sz="4000" dirty="0" err="1" smtClean="0"/>
              <a:t>Energy</a:t>
            </a:r>
            <a:r>
              <a:rPr lang="fr-FR" sz="4000" dirty="0" smtClean="0"/>
              <a:t> </a:t>
            </a:r>
            <a:r>
              <a:rPr lang="fr-FR" sz="4000" dirty="0" err="1" smtClean="0"/>
              <a:t>Efficiency</a:t>
            </a:r>
            <a:r>
              <a:rPr lang="fr-FR" sz="4000" dirty="0" smtClean="0"/>
              <a:t> of 5G</a:t>
            </a:r>
            <a:endParaRPr lang="fr-FR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7164288" y="239912"/>
            <a:ext cx="1723603" cy="216817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tx1"/>
                </a:solidFill>
              </a:rPr>
              <a:t>S5-214051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605" y="195486"/>
            <a:ext cx="4831185" cy="522486"/>
          </a:xfrm>
        </p:spPr>
        <p:txBody>
          <a:bodyPr/>
          <a:lstStyle/>
          <a:p>
            <a:r>
              <a:rPr lang="fr-FR" dirty="0" smtClean="0"/>
              <a:t>3GPP SA5#138e-meeting</a:t>
            </a:r>
          </a:p>
          <a:p>
            <a:r>
              <a:rPr lang="fr-FR" dirty="0" smtClean="0"/>
              <a:t>23 – 31 August 2021</a:t>
            </a: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12267"/>
            <a:ext cx="8515350" cy="3763739"/>
          </a:xfrm>
        </p:spPr>
        <p:txBody>
          <a:bodyPr/>
          <a:lstStyle/>
          <a:p>
            <a:pPr marL="285750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Continuation of Rel-17 </a:t>
            </a:r>
            <a:r>
              <a:rPr lang="fr-FR" sz="1200" dirty="0" err="1" smtClean="0"/>
              <a:t>Work</a:t>
            </a:r>
            <a:r>
              <a:rPr lang="fr-FR" sz="1200" dirty="0" smtClean="0"/>
              <a:t> Item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Refine</a:t>
            </a:r>
            <a:r>
              <a:rPr lang="fr-FR" sz="1200" dirty="0" smtClean="0"/>
              <a:t> the </a:t>
            </a:r>
            <a:r>
              <a:rPr lang="fr-FR" sz="1200" dirty="0" err="1" smtClean="0"/>
              <a:t>estimates</a:t>
            </a:r>
            <a:r>
              <a:rPr lang="fr-FR" sz="1200" dirty="0" smtClean="0"/>
              <a:t> of the </a:t>
            </a:r>
            <a:r>
              <a:rPr lang="fr-FR" sz="1200" dirty="0" err="1" smtClean="0"/>
              <a:t>energy</a:t>
            </a:r>
            <a:r>
              <a:rPr lang="fr-FR" sz="1200" dirty="0" smtClean="0"/>
              <a:t> </a:t>
            </a:r>
            <a:r>
              <a:rPr lang="fr-FR" sz="1200" dirty="0" err="1" smtClean="0"/>
              <a:t>consumption</a:t>
            </a:r>
            <a:r>
              <a:rPr lang="fr-FR" sz="1200" dirty="0" smtClean="0"/>
              <a:t> of 5G Network </a:t>
            </a:r>
            <a:r>
              <a:rPr lang="fr-FR" sz="1200" dirty="0" err="1" smtClean="0"/>
              <a:t>Functions</a:t>
            </a:r>
            <a:r>
              <a:rPr lang="fr-FR" sz="1200" dirty="0" smtClean="0"/>
              <a:t> in a </a:t>
            </a:r>
            <a:r>
              <a:rPr lang="fr-FR" sz="1200" dirty="0" err="1" smtClean="0"/>
              <a:t>virtualized</a:t>
            </a:r>
            <a:r>
              <a:rPr lang="fr-FR" sz="1200" dirty="0" smtClean="0"/>
              <a:t> </a:t>
            </a:r>
            <a:r>
              <a:rPr lang="fr-FR" sz="1200" dirty="0" err="1" smtClean="0"/>
              <a:t>environment</a:t>
            </a:r>
            <a:endParaRPr lang="fr-FR" sz="1200" dirty="0" smtClean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Request</a:t>
            </a:r>
            <a:r>
              <a:rPr lang="fr-FR" sz="1200" dirty="0" smtClean="0"/>
              <a:t> ETSI NFV to </a:t>
            </a:r>
            <a:r>
              <a:rPr lang="fr-FR" sz="1200" dirty="0" err="1" smtClean="0"/>
              <a:t>improve</a:t>
            </a:r>
            <a:r>
              <a:rPr lang="fr-FR" sz="1200" dirty="0" smtClean="0"/>
              <a:t> the </a:t>
            </a:r>
            <a:r>
              <a:rPr lang="fr-FR" sz="1200" dirty="0" err="1" smtClean="0"/>
              <a:t>accuracy</a:t>
            </a:r>
            <a:r>
              <a:rPr lang="fr-FR" sz="1200" dirty="0" smtClean="0"/>
              <a:t> of NFV MANO </a:t>
            </a:r>
            <a:r>
              <a:rPr lang="fr-FR" sz="1200" dirty="0"/>
              <a:t>p</a:t>
            </a:r>
            <a:r>
              <a:rPr lang="fr-FR" sz="1200" dirty="0" smtClean="0"/>
              <a:t>erformance </a:t>
            </a:r>
            <a:r>
              <a:rPr lang="fr-FR" sz="1200" dirty="0" err="1" smtClean="0"/>
              <a:t>measurements</a:t>
            </a:r>
            <a:r>
              <a:rPr lang="fr-FR" sz="1200" dirty="0" smtClean="0"/>
              <a:t> (</a:t>
            </a:r>
            <a:r>
              <a:rPr lang="fr-FR" sz="1200" dirty="0" err="1" smtClean="0"/>
              <a:t>vCPU</a:t>
            </a:r>
            <a:r>
              <a:rPr lang="fr-FR" sz="1200" dirty="0" smtClean="0"/>
              <a:t> usage, etc.) (-&gt; liaisons </a:t>
            </a:r>
            <a:r>
              <a:rPr lang="fr-FR" sz="1200" dirty="0" err="1" smtClean="0"/>
              <a:t>with</a:t>
            </a:r>
            <a:r>
              <a:rPr lang="fr-FR" sz="1200" dirty="0" smtClean="0"/>
              <a:t> ETSI NFV </a:t>
            </a:r>
            <a:r>
              <a:rPr lang="fr-FR" sz="1200" dirty="0" err="1" smtClean="0"/>
              <a:t>required</a:t>
            </a:r>
            <a:r>
              <a:rPr lang="fr-FR" sz="1200" dirty="0" smtClean="0"/>
              <a:t>) and </a:t>
            </a:r>
            <a:r>
              <a:rPr lang="fr-FR" sz="1200" dirty="0" err="1" smtClean="0"/>
              <a:t>further</a:t>
            </a:r>
            <a:r>
              <a:rPr lang="fr-FR" sz="1200" dirty="0" smtClean="0"/>
              <a:t> update </a:t>
            </a:r>
            <a:r>
              <a:rPr lang="fr-FR" sz="1200" dirty="0" err="1" smtClean="0"/>
              <a:t>our</a:t>
            </a:r>
            <a:r>
              <a:rPr lang="fr-FR" sz="1200" dirty="0" smtClean="0"/>
              <a:t>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</a:t>
            </a:r>
            <a:r>
              <a:rPr lang="fr-FR" sz="1200" dirty="0" err="1" smtClean="0"/>
              <a:t>accordingly</a:t>
            </a:r>
            <a:endParaRPr lang="fr-FR" sz="1200" dirty="0" smtClean="0"/>
          </a:p>
          <a:p>
            <a:pPr marL="285750" lvl="1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>
                <a:solidFill>
                  <a:schemeClr val="bg2"/>
                </a:solidFill>
              </a:rPr>
              <a:t>Potential</a:t>
            </a:r>
            <a:r>
              <a:rPr lang="fr-FR" sz="1200" dirty="0" smtClean="0">
                <a:solidFill>
                  <a:schemeClr val="bg2"/>
                </a:solidFill>
              </a:rPr>
              <a:t> new Rel-18 topics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Extend</a:t>
            </a:r>
            <a:r>
              <a:rPr lang="fr-FR" sz="1200" dirty="0" smtClean="0"/>
              <a:t> </a:t>
            </a:r>
            <a:r>
              <a:rPr lang="fr-FR" sz="1200" dirty="0" err="1" smtClean="0"/>
              <a:t>existing</a:t>
            </a:r>
            <a:r>
              <a:rPr lang="fr-FR" sz="1200" dirty="0" smtClean="0"/>
              <a:t> VM-</a:t>
            </a:r>
            <a:r>
              <a:rPr lang="fr-FR" sz="1200" dirty="0" err="1" smtClean="0"/>
              <a:t>based</a:t>
            </a:r>
            <a:r>
              <a:rPr lang="fr-FR" sz="1200" dirty="0" smtClean="0"/>
              <a:t> KPI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to Container-</a:t>
            </a:r>
            <a:r>
              <a:rPr lang="fr-FR" sz="1200" dirty="0" err="1" smtClean="0"/>
              <a:t>based</a:t>
            </a:r>
            <a:r>
              <a:rPr lang="fr-FR" sz="1200" dirty="0" smtClean="0"/>
              <a:t> </a:t>
            </a:r>
            <a:r>
              <a:rPr lang="fr-FR" sz="1200" dirty="0" err="1" smtClean="0"/>
              <a:t>ones</a:t>
            </a:r>
            <a:endParaRPr lang="fr-FR" sz="1200" dirty="0" smtClean="0"/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New KPI </a:t>
            </a:r>
            <a:r>
              <a:rPr lang="fr-FR" sz="1200" dirty="0" err="1" smtClean="0"/>
              <a:t>definitions</a:t>
            </a:r>
            <a:r>
              <a:rPr lang="fr-FR" sz="1200" dirty="0" smtClean="0"/>
              <a:t> for 5G </a:t>
            </a:r>
            <a:r>
              <a:rPr lang="fr-FR" sz="1200" dirty="0" err="1" smtClean="0"/>
              <a:t>Core</a:t>
            </a:r>
            <a:r>
              <a:rPr lang="fr-FR" sz="1200" dirty="0" smtClean="0"/>
              <a:t> Network (TBC), Network Slice (</a:t>
            </a:r>
            <a:r>
              <a:rPr lang="fr-FR" sz="1200" dirty="0" err="1" smtClean="0"/>
              <a:t>e.g</a:t>
            </a:r>
            <a:r>
              <a:rPr lang="fr-FR" sz="1200" dirty="0" smtClean="0"/>
              <a:t>. V2X)</a:t>
            </a:r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/>
              <a:t>New use cases for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/>
              <a:t>saving</a:t>
            </a:r>
            <a:endParaRPr lang="fr-FR" sz="1200" dirty="0"/>
          </a:p>
          <a:p>
            <a:pPr marL="466725" lvl="2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/>
              <a:t>TSG RAN topics </a:t>
            </a:r>
            <a:r>
              <a:rPr lang="fr-FR" sz="1200" dirty="0" err="1"/>
              <a:t>proposals</a:t>
            </a:r>
            <a:r>
              <a:rPr lang="fr-FR" sz="1200" dirty="0"/>
              <a:t> for Rel-18 (</a:t>
            </a:r>
            <a:r>
              <a:rPr lang="fr-FR" sz="1200" dirty="0" err="1"/>
              <a:t>under</a:t>
            </a:r>
            <a:r>
              <a:rPr lang="fr-FR" sz="1200" dirty="0"/>
              <a:t> discussion):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/>
              <a:t>Efficiency</a:t>
            </a:r>
            <a:r>
              <a:rPr lang="fr-FR" sz="1200" dirty="0"/>
              <a:t> </a:t>
            </a:r>
            <a:r>
              <a:rPr lang="fr-FR" sz="1200" dirty="0" err="1"/>
              <a:t>properties</a:t>
            </a:r>
            <a:r>
              <a:rPr lang="fr-FR" sz="1200" dirty="0"/>
              <a:t> (</a:t>
            </a:r>
            <a:r>
              <a:rPr lang="fr-FR" sz="1200" dirty="0" err="1"/>
              <a:t>Potential</a:t>
            </a:r>
            <a:r>
              <a:rPr lang="fr-FR" sz="1200" dirty="0"/>
              <a:t> impact on SA5 </a:t>
            </a:r>
            <a:r>
              <a:rPr lang="fr-FR" sz="1200" dirty="0" err="1"/>
              <a:t>work</a:t>
            </a:r>
            <a:r>
              <a:rPr lang="fr-FR" sz="1200" dirty="0"/>
              <a:t> </a:t>
            </a:r>
            <a:r>
              <a:rPr lang="fr-FR" sz="1200" dirty="0" err="1"/>
              <a:t>is</a:t>
            </a:r>
            <a:r>
              <a:rPr lang="fr-FR" sz="1200" dirty="0"/>
              <a:t> to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confirmed</a:t>
            </a:r>
            <a:r>
              <a:rPr lang="fr-FR" sz="1200" dirty="0"/>
              <a:t>)</a:t>
            </a:r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err="1"/>
              <a:t>Coordinated</a:t>
            </a:r>
            <a:r>
              <a:rPr lang="fr-FR" sz="1200" dirty="0"/>
              <a:t> </a:t>
            </a:r>
            <a:r>
              <a:rPr lang="fr-FR" sz="1200" dirty="0" err="1"/>
              <a:t>energy</a:t>
            </a:r>
            <a:r>
              <a:rPr lang="fr-FR" sz="1200" dirty="0"/>
              <a:t> </a:t>
            </a:r>
            <a:r>
              <a:rPr lang="fr-FR" sz="1200" dirty="0" err="1"/>
              <a:t>saving</a:t>
            </a:r>
            <a:r>
              <a:rPr lang="fr-FR" sz="1200" dirty="0"/>
              <a:t> mode </a:t>
            </a:r>
            <a:r>
              <a:rPr lang="fr-FR" sz="1200" dirty="0" err="1"/>
              <a:t>across</a:t>
            </a:r>
            <a:r>
              <a:rPr lang="fr-FR" sz="1200" dirty="0"/>
              <a:t> </a:t>
            </a:r>
            <a:r>
              <a:rPr lang="fr-FR" sz="1200" dirty="0" err="1"/>
              <a:t>nodes</a:t>
            </a:r>
            <a:r>
              <a:rPr lang="fr-FR" sz="1200" dirty="0"/>
              <a:t> / </a:t>
            </a:r>
            <a:r>
              <a:rPr lang="fr-FR" sz="1200" dirty="0" err="1"/>
              <a:t>cells</a:t>
            </a:r>
            <a:endParaRPr lang="fr-FR" sz="1200" dirty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/>
              <a:t>MIMO </a:t>
            </a:r>
            <a:r>
              <a:rPr lang="fr-FR" sz="1200" dirty="0" err="1"/>
              <a:t>enhancements</a:t>
            </a:r>
            <a:r>
              <a:rPr lang="fr-FR" sz="1200" dirty="0"/>
              <a:t>: </a:t>
            </a:r>
            <a:r>
              <a:rPr lang="fr-FR" sz="1200" dirty="0" err="1"/>
              <a:t>higher</a:t>
            </a:r>
            <a:r>
              <a:rPr lang="fr-FR" sz="1200" dirty="0"/>
              <a:t> </a:t>
            </a:r>
            <a:r>
              <a:rPr lang="fr-FR" sz="1200" dirty="0" err="1"/>
              <a:t>granularity</a:t>
            </a:r>
            <a:r>
              <a:rPr lang="fr-FR" sz="1200" dirty="0"/>
              <a:t> to switch on/off </a:t>
            </a:r>
            <a:r>
              <a:rPr lang="fr-FR" sz="1200" dirty="0" err="1"/>
              <a:t>transmitting</a:t>
            </a:r>
            <a:r>
              <a:rPr lang="fr-FR" sz="1200" dirty="0"/>
              <a:t> </a:t>
            </a:r>
            <a:r>
              <a:rPr lang="fr-FR" sz="1200" dirty="0" err="1"/>
              <a:t>elements</a:t>
            </a:r>
            <a:r>
              <a:rPr lang="fr-FR" sz="1200" dirty="0"/>
              <a:t>, </a:t>
            </a:r>
            <a:r>
              <a:rPr lang="fr-FR" sz="1200" dirty="0" err="1"/>
              <a:t>e.g</a:t>
            </a:r>
            <a:r>
              <a:rPr lang="fr-FR" sz="1200" dirty="0"/>
              <a:t>. </a:t>
            </a:r>
            <a:r>
              <a:rPr lang="fr-FR" sz="1200" dirty="0" err="1"/>
              <a:t>possibility</a:t>
            </a:r>
            <a:r>
              <a:rPr lang="fr-FR" sz="1200" dirty="0"/>
              <a:t> to switch on/off </a:t>
            </a:r>
            <a:r>
              <a:rPr lang="fr-FR" sz="1200" dirty="0" err="1" smtClean="0"/>
              <a:t>beams</a:t>
            </a:r>
            <a:endParaRPr lang="fr-FR" sz="1200" dirty="0" smtClean="0"/>
          </a:p>
          <a:p>
            <a:pPr marL="693738" lvl="3" indent="-285750">
              <a:buSzPct val="100000"/>
              <a:buFont typeface="Wingdings" panose="05000000000000000000" pitchFamily="2" charset="2"/>
              <a:buChar char="q"/>
            </a:pPr>
            <a:r>
              <a:rPr lang="fr-FR" sz="1200" dirty="0" smtClean="0"/>
              <a:t>Network </a:t>
            </a:r>
            <a:r>
              <a:rPr lang="fr-FR" sz="1200" dirty="0" err="1" smtClean="0"/>
              <a:t>energy</a:t>
            </a:r>
            <a:r>
              <a:rPr lang="fr-FR" sz="1200" dirty="0" smtClean="0"/>
              <a:t> </a:t>
            </a:r>
            <a:r>
              <a:rPr lang="fr-FR" sz="1200" dirty="0" err="1" smtClean="0"/>
              <a:t>efficiency</a:t>
            </a:r>
            <a:r>
              <a:rPr lang="fr-FR" sz="1200" dirty="0" smtClean="0"/>
              <a:t> to </a:t>
            </a:r>
            <a:r>
              <a:rPr lang="fr-FR" sz="1200" dirty="0" err="1" smtClean="0"/>
              <a:t>be</a:t>
            </a:r>
            <a:r>
              <a:rPr lang="fr-FR" sz="1200" dirty="0" smtClean="0"/>
              <a:t> a </a:t>
            </a:r>
            <a:r>
              <a:rPr lang="fr-FR" sz="1200" dirty="0" err="1" smtClean="0"/>
              <a:t>criterion</a:t>
            </a:r>
            <a:r>
              <a:rPr lang="fr-FR" sz="1200" dirty="0" smtClean="0"/>
              <a:t> for </a:t>
            </a:r>
            <a:r>
              <a:rPr lang="fr-FR" sz="1200" dirty="0" err="1" smtClean="0"/>
              <a:t>selection</a:t>
            </a:r>
            <a:r>
              <a:rPr lang="fr-FR" sz="1200" dirty="0" smtClean="0"/>
              <a:t> of solutions </a:t>
            </a:r>
            <a:r>
              <a:rPr lang="fr-FR" sz="1200" dirty="0" err="1" smtClean="0"/>
              <a:t>across</a:t>
            </a:r>
            <a:r>
              <a:rPr lang="fr-FR" sz="1200" dirty="0" smtClean="0"/>
              <a:t> Rel-18 </a:t>
            </a:r>
            <a:r>
              <a:rPr lang="fr-FR" sz="1200" dirty="0" err="1" smtClean="0"/>
              <a:t>features</a:t>
            </a:r>
            <a:endParaRPr lang="fr-FR" sz="1200" dirty="0" smtClean="0"/>
          </a:p>
          <a:p>
            <a:pPr marL="285750" lvl="1" indent="-285750">
              <a:buClrTx/>
              <a:buSzPct val="100000"/>
              <a:buFont typeface="Wingdings" panose="05000000000000000000" pitchFamily="2" charset="2"/>
              <a:buChar char="q"/>
            </a:pPr>
            <a:r>
              <a:rPr lang="fr-FR" sz="1200" smtClean="0">
                <a:solidFill>
                  <a:schemeClr val="bg2"/>
                </a:solidFill>
              </a:rPr>
              <a:t>Continue </a:t>
            </a:r>
            <a:r>
              <a:rPr lang="fr-FR" sz="1200" dirty="0" err="1" smtClean="0">
                <a:solidFill>
                  <a:schemeClr val="bg2"/>
                </a:solidFill>
              </a:rPr>
              <a:t>informing</a:t>
            </a:r>
            <a:r>
              <a:rPr lang="fr-FR" sz="1200" dirty="0" smtClean="0">
                <a:solidFill>
                  <a:schemeClr val="bg2"/>
                </a:solidFill>
              </a:rPr>
              <a:t> ETSI </a:t>
            </a:r>
            <a:r>
              <a:rPr lang="fr-FR" sz="1200" dirty="0">
                <a:solidFill>
                  <a:schemeClr val="bg2"/>
                </a:solidFill>
              </a:rPr>
              <a:t>TC EE, ITU-T </a:t>
            </a:r>
            <a:r>
              <a:rPr lang="fr-FR" sz="1200" dirty="0" smtClean="0">
                <a:solidFill>
                  <a:schemeClr val="bg2"/>
                </a:solidFill>
              </a:rPr>
              <a:t>SG5, GSMA 5GJA of </a:t>
            </a:r>
            <a:r>
              <a:rPr lang="fr-FR" sz="1200" dirty="0" err="1" smtClean="0">
                <a:solidFill>
                  <a:schemeClr val="bg2"/>
                </a:solidFill>
              </a:rPr>
              <a:t>our</a:t>
            </a:r>
            <a:r>
              <a:rPr lang="fr-FR" sz="1200" dirty="0" smtClean="0">
                <a:solidFill>
                  <a:schemeClr val="bg2"/>
                </a:solidFill>
              </a:rPr>
              <a:t> </a:t>
            </a:r>
            <a:r>
              <a:rPr lang="fr-FR" sz="1200" dirty="0" err="1" smtClean="0">
                <a:solidFill>
                  <a:schemeClr val="bg2"/>
                </a:solidFill>
              </a:rPr>
              <a:t>progress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268288"/>
            <a:ext cx="8515350" cy="742950"/>
          </a:xfrm>
        </p:spPr>
        <p:txBody>
          <a:bodyPr/>
          <a:lstStyle/>
          <a:p>
            <a:r>
              <a:rPr lang="fr-FR" dirty="0" err="1" smtClean="0"/>
              <a:t>Energy</a:t>
            </a:r>
            <a:r>
              <a:rPr lang="fr-FR" dirty="0" smtClean="0"/>
              <a:t> </a:t>
            </a:r>
            <a:r>
              <a:rPr lang="fr-FR" dirty="0" err="1" smtClean="0"/>
              <a:t>Efficiency</a:t>
            </a:r>
            <a:r>
              <a:rPr lang="fr-FR" dirty="0" smtClean="0"/>
              <a:t> of 5G in Rel-18: </a:t>
            </a:r>
            <a:r>
              <a:rPr lang="fr-FR" dirty="0" err="1" smtClean="0"/>
              <a:t>potential</a:t>
            </a:r>
            <a:r>
              <a:rPr lang="fr-FR" dirty="0" smtClean="0"/>
              <a:t> scope (non-binding)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703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R_template_restricted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12657</TotalTime>
  <Words>199</Words>
  <Application>Microsoft Office PowerPoint</Application>
  <PresentationFormat>Affichage à l'écran (16:9)</PresentationFormat>
  <Paragraphs>18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 55 Roman</vt:lpstr>
      <vt:lpstr>Helvetica 75</vt:lpstr>
      <vt:lpstr>Helvetica 75 Bold</vt:lpstr>
      <vt:lpstr>Wingdings</vt:lpstr>
      <vt:lpstr>OFR_template_restricted</vt:lpstr>
      <vt:lpstr>Motivations for a potential Rel-18 work item on Energy Efficiency of 5G</vt:lpstr>
      <vt:lpstr>Energy Efficiency of 5G in Rel-18: potential scope (non-binding)</vt:lpstr>
      <vt:lpstr>Thank you</vt:lpstr>
    </vt:vector>
  </TitlesOfParts>
  <Company>Orange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Rel-18 work item</dc:title>
  <dc:creator>ORANGE1</dc:creator>
  <cp:lastModifiedBy>JMC</cp:lastModifiedBy>
  <cp:revision>25</cp:revision>
  <dcterms:created xsi:type="dcterms:W3CDTF">2021-06-25T17:03:19Z</dcterms:created>
  <dcterms:modified xsi:type="dcterms:W3CDTF">2021-08-24T06:33:47Z</dcterms:modified>
</cp:coreProperties>
</file>