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9" r:id="rId1"/>
  </p:sldMasterIdLst>
  <p:notesMasterIdLst>
    <p:notesMasterId r:id="rId25"/>
  </p:notesMasterIdLst>
  <p:handoutMasterIdLst>
    <p:handoutMasterId r:id="rId26"/>
  </p:handoutMasterIdLst>
  <p:sldIdLst>
    <p:sldId id="303" r:id="rId2"/>
    <p:sldId id="893" r:id="rId3"/>
    <p:sldId id="894" r:id="rId4"/>
    <p:sldId id="670" r:id="rId5"/>
    <p:sldId id="636" r:id="rId6"/>
    <p:sldId id="726" r:id="rId7"/>
    <p:sldId id="895" r:id="rId8"/>
    <p:sldId id="869" r:id="rId9"/>
    <p:sldId id="877" r:id="rId10"/>
    <p:sldId id="888" r:id="rId11"/>
    <p:sldId id="889" r:id="rId12"/>
    <p:sldId id="883" r:id="rId13"/>
    <p:sldId id="884" r:id="rId14"/>
    <p:sldId id="887" r:id="rId15"/>
    <p:sldId id="885" r:id="rId16"/>
    <p:sldId id="886" r:id="rId17"/>
    <p:sldId id="891" r:id="rId18"/>
    <p:sldId id="876" r:id="rId19"/>
    <p:sldId id="737" r:id="rId20"/>
    <p:sldId id="859" r:id="rId21"/>
    <p:sldId id="793" r:id="rId22"/>
    <p:sldId id="860" r:id="rId23"/>
    <p:sldId id="704" r:id="rId24"/>
  </p:sldIdLst>
  <p:sldSz cx="12192000" cy="6858000"/>
  <p:notesSz cx="6797675" cy="9928225"/>
  <p:defaultTextStyle>
    <a:defPPr>
      <a:defRPr lang="en-GB"/>
    </a:defPPr>
    <a:lvl1pPr algn="l" rtl="0" eaLnBrk="0" fontAlgn="base" hangingPunct="0">
      <a:spcBef>
        <a:spcPct val="0"/>
      </a:spcBef>
      <a:spcAft>
        <a:spcPct val="0"/>
      </a:spcAft>
      <a:defRPr sz="1300" kern="1200">
        <a:solidFill>
          <a:schemeClr val="tx1"/>
        </a:solidFill>
        <a:latin typeface="Arial" panose="020B0604020202020204" pitchFamily="34" charset="0"/>
        <a:ea typeface="+mn-ea"/>
        <a:cs typeface="Arial" panose="020B0604020202020204" pitchFamily="34" charset="0"/>
      </a:defRPr>
    </a:lvl1pPr>
    <a:lvl2pPr marL="608013" indent="-150813" algn="l" rtl="0" eaLnBrk="0" fontAlgn="base" hangingPunct="0">
      <a:spcBef>
        <a:spcPct val="0"/>
      </a:spcBef>
      <a:spcAft>
        <a:spcPct val="0"/>
      </a:spcAft>
      <a:defRPr sz="1300" kern="1200">
        <a:solidFill>
          <a:schemeClr val="tx1"/>
        </a:solidFill>
        <a:latin typeface="Arial" panose="020B0604020202020204" pitchFamily="34" charset="0"/>
        <a:ea typeface="+mn-ea"/>
        <a:cs typeface="Arial" panose="020B0604020202020204" pitchFamily="34" charset="0"/>
      </a:defRPr>
    </a:lvl2pPr>
    <a:lvl3pPr marL="1217613" indent="-303213" algn="l" rtl="0" eaLnBrk="0" fontAlgn="base" hangingPunct="0">
      <a:spcBef>
        <a:spcPct val="0"/>
      </a:spcBef>
      <a:spcAft>
        <a:spcPct val="0"/>
      </a:spcAft>
      <a:defRPr sz="1300" kern="1200">
        <a:solidFill>
          <a:schemeClr val="tx1"/>
        </a:solidFill>
        <a:latin typeface="Arial" panose="020B0604020202020204" pitchFamily="34" charset="0"/>
        <a:ea typeface="+mn-ea"/>
        <a:cs typeface="Arial" panose="020B0604020202020204" pitchFamily="34" charset="0"/>
      </a:defRPr>
    </a:lvl3pPr>
    <a:lvl4pPr marL="1827213" indent="-455613" algn="l" rtl="0" eaLnBrk="0" fontAlgn="base" hangingPunct="0">
      <a:spcBef>
        <a:spcPct val="0"/>
      </a:spcBef>
      <a:spcAft>
        <a:spcPct val="0"/>
      </a:spcAft>
      <a:defRPr sz="1300" kern="1200">
        <a:solidFill>
          <a:schemeClr val="tx1"/>
        </a:solidFill>
        <a:latin typeface="Arial" panose="020B0604020202020204" pitchFamily="34" charset="0"/>
        <a:ea typeface="+mn-ea"/>
        <a:cs typeface="Arial" panose="020B0604020202020204" pitchFamily="34" charset="0"/>
      </a:defRPr>
    </a:lvl4pPr>
    <a:lvl5pPr marL="2436813" indent="-608013" algn="l" rtl="0" eaLnBrk="0" fontAlgn="base" hangingPunct="0">
      <a:spcBef>
        <a:spcPct val="0"/>
      </a:spcBef>
      <a:spcAft>
        <a:spcPct val="0"/>
      </a:spcAft>
      <a:defRPr sz="1300"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sz="1300"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sz="1300"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sz="1300"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sz="1300" kern="1200">
        <a:solidFill>
          <a:schemeClr val="tx1"/>
        </a:solidFill>
        <a:latin typeface="Arial" panose="020B0604020202020204" pitchFamily="34" charset="0"/>
        <a:ea typeface="+mn-ea"/>
        <a:cs typeface="Arial" panose="020B0604020202020204" pitchFamily="34" charset="0"/>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15:guide id="1" orient="horz" pos="3127">
          <p15:clr>
            <a:srgbClr val="A4A3A4"/>
          </p15:clr>
        </p15:guide>
        <p15:guide id="2" pos="214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0000FF"/>
    <a:srgbClr val="C1E442"/>
    <a:srgbClr val="FFFFCC"/>
    <a:srgbClr val="FF3300"/>
    <a:srgbClr val="72AF2F"/>
    <a:srgbClr val="C6D254"/>
    <a:srgbClr val="000000"/>
    <a:srgbClr val="5C88D0"/>
    <a:srgbClr val="2A6EA8"/>
    <a:srgbClr val="B1D25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775DCB02-9BB8-47FD-8907-85C794F793BA}" styleName="Themed Style 1 - Accent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327F97BB-C833-4FB7-BDE5-3F7075034690}" styleName="Themed Style 2 - Accent 5">
    <a:tblBg>
      <a:fillRef idx="3">
        <a:schemeClr val="accent5"/>
      </a:fillRef>
      <a:effectRef idx="3">
        <a:schemeClr val="accent5"/>
      </a:effectRef>
    </a:tblBg>
    <a:wholeTbl>
      <a:tcTxStyle>
        <a:fontRef idx="minor">
          <a:scrgbClr r="0" g="0" b="0"/>
        </a:fontRef>
        <a:schemeClr val="lt1"/>
      </a:tcTxStyle>
      <a:tcStyle>
        <a:tcBdr>
          <a:left>
            <a:lnRef idx="1">
              <a:schemeClr val="accent5">
                <a:tint val="50000"/>
              </a:schemeClr>
            </a:lnRef>
          </a:left>
          <a:right>
            <a:lnRef idx="1">
              <a:schemeClr val="accent5">
                <a:tint val="50000"/>
              </a:schemeClr>
            </a:lnRef>
          </a:right>
          <a:top>
            <a:lnRef idx="1">
              <a:schemeClr val="accent5">
                <a:tint val="50000"/>
              </a:schemeClr>
            </a:lnRef>
          </a:top>
          <a:bottom>
            <a:lnRef idx="1">
              <a:schemeClr val="accent5">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D113A9D2-9D6B-4929-AA2D-F23B5EE8CBE7}" styleName="Themed Style 2 - Accent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306799F8-075E-4A3A-A7F6-7FBC6576F1A4}" styleName="Themed Style 2 - Accent 3">
    <a:tblBg>
      <a:fillRef idx="3">
        <a:schemeClr val="accent3"/>
      </a:fillRef>
      <a:effectRef idx="3">
        <a:schemeClr val="accent3"/>
      </a:effectRef>
    </a:tblBg>
    <a:wholeTbl>
      <a:tcTxStyle>
        <a:fontRef idx="minor">
          <a:scrgbClr r="0" g="0" b="0"/>
        </a:fontRef>
        <a:schemeClr val="lt1"/>
      </a:tcTxStyle>
      <a:tcStyle>
        <a:tcBdr>
          <a:left>
            <a:lnRef idx="1">
              <a:schemeClr val="accent3">
                <a:tint val="50000"/>
              </a:schemeClr>
            </a:lnRef>
          </a:left>
          <a:right>
            <a:lnRef idx="1">
              <a:schemeClr val="accent3">
                <a:tint val="50000"/>
              </a:schemeClr>
            </a:lnRef>
          </a:right>
          <a:top>
            <a:lnRef idx="1">
              <a:schemeClr val="accent3">
                <a:tint val="50000"/>
              </a:schemeClr>
            </a:lnRef>
          </a:top>
          <a:bottom>
            <a:lnRef idx="1">
              <a:schemeClr val="accent3">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E269D01E-BC32-4049-B463-5C60D7B0CCD2}" styleName="Themed Style 2 - Accent 4">
    <a:tblBg>
      <a:fillRef idx="3">
        <a:schemeClr val="accent4"/>
      </a:fillRef>
      <a:effectRef idx="3">
        <a:schemeClr val="accent4"/>
      </a:effectRef>
    </a:tblBg>
    <a:wholeTbl>
      <a:tcTxStyle>
        <a:fontRef idx="minor">
          <a:scrgbClr r="0" g="0" b="0"/>
        </a:fontRef>
        <a:schemeClr val="lt1"/>
      </a:tcTxStyle>
      <a:tcStyle>
        <a:tcBdr>
          <a:left>
            <a:lnRef idx="1">
              <a:schemeClr val="accent4">
                <a:tint val="50000"/>
              </a:schemeClr>
            </a:lnRef>
          </a:left>
          <a:right>
            <a:lnRef idx="1">
              <a:schemeClr val="accent4">
                <a:tint val="50000"/>
              </a:schemeClr>
            </a:lnRef>
          </a:right>
          <a:top>
            <a:lnRef idx="1">
              <a:schemeClr val="accent4">
                <a:tint val="50000"/>
              </a:schemeClr>
            </a:lnRef>
          </a:top>
          <a:bottom>
            <a:lnRef idx="1">
              <a:schemeClr val="accent4">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638B1855-1B75-4FBE-930C-398BA8C253C6}" styleName="Themed Style 2 - Accent 6">
    <a:tblBg>
      <a:fillRef idx="3">
        <a:schemeClr val="accent6"/>
      </a:fillRef>
      <a:effectRef idx="3">
        <a:schemeClr val="accent6"/>
      </a:effectRef>
    </a:tblBg>
    <a:wholeTbl>
      <a:tcTxStyle>
        <a:fontRef idx="minor">
          <a:scrgbClr r="0" g="0" b="0"/>
        </a:fontRef>
        <a:schemeClr val="lt1"/>
      </a:tcTxStyle>
      <a:tcStyle>
        <a:tcBdr>
          <a:left>
            <a:lnRef idx="1">
              <a:schemeClr val="accent6">
                <a:tint val="50000"/>
              </a:schemeClr>
            </a:lnRef>
          </a:left>
          <a:right>
            <a:lnRef idx="1">
              <a:schemeClr val="accent6">
                <a:tint val="50000"/>
              </a:schemeClr>
            </a:lnRef>
          </a:right>
          <a:top>
            <a:lnRef idx="1">
              <a:schemeClr val="accent6">
                <a:tint val="50000"/>
              </a:schemeClr>
            </a:lnRef>
          </a:top>
          <a:bottom>
            <a:lnRef idx="1">
              <a:schemeClr val="accent6">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74C1A8A3-306A-4EB7-A6B1-4F7E0EB9C5D6}" styleName="Medium Style 3 - Accent 5">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5"/>
          </a:solidFill>
        </a:fill>
      </a:tcStyle>
    </a:lastCol>
    <a:firstCol>
      <a:tcTxStyle b="on">
        <a:fontRef idx="minor">
          <a:scrgbClr r="0" g="0" b="0"/>
        </a:fontRef>
        <a:schemeClr val="lt1"/>
      </a:tcTxStyle>
      <a:tcStyle>
        <a:tcBdr/>
        <a:fill>
          <a:solidFill>
            <a:schemeClr val="accent5"/>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5"/>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4409" autoAdjust="0"/>
    <p:restoredTop sz="97931" autoAdjust="0"/>
  </p:normalViewPr>
  <p:slideViewPr>
    <p:cSldViewPr snapToGrid="0">
      <p:cViewPr varScale="1">
        <p:scale>
          <a:sx n="116" d="100"/>
          <a:sy n="116" d="100"/>
        </p:scale>
        <p:origin x="1002" y="126"/>
      </p:cViewPr>
      <p:guideLst>
        <p:guide orient="horz" pos="2160"/>
        <p:guide pos="384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80" d="100"/>
        <a:sy n="80" d="100"/>
      </p:scale>
      <p:origin x="0" y="0"/>
    </p:cViewPr>
  </p:sorterViewPr>
  <p:notesViewPr>
    <p:cSldViewPr snapToGrid="0">
      <p:cViewPr>
        <p:scale>
          <a:sx n="200" d="100"/>
          <a:sy n="200" d="100"/>
        </p:scale>
        <p:origin x="1428" y="-3630"/>
      </p:cViewPr>
      <p:guideLst>
        <p:guide orient="horz" pos="3127"/>
        <p:guide pos="2141"/>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61" Type="http://schemas.microsoft.com/office/2015/10/relationships/revisionInfo" Target="revisionInfo.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218" name="Rectangle 2"/>
          <p:cNvSpPr>
            <a:spLocks noGrp="1" noChangeArrowheads="1"/>
          </p:cNvSpPr>
          <p:nvPr>
            <p:ph type="hdr" sz="quarter"/>
          </p:nvPr>
        </p:nvSpPr>
        <p:spPr bwMode="auto">
          <a:xfrm>
            <a:off x="0" y="0"/>
            <a:ext cx="2946400" cy="496888"/>
          </a:xfrm>
          <a:prstGeom prst="rect">
            <a:avLst/>
          </a:prstGeom>
          <a:noFill/>
          <a:ln w="9525">
            <a:noFill/>
            <a:miter lim="800000"/>
            <a:headEnd/>
            <a:tailEnd/>
          </a:ln>
        </p:spPr>
        <p:txBody>
          <a:bodyPr vert="horz" wrap="square" lIns="92859" tIns="46430" rIns="92859" bIns="46430" numCol="1" anchor="t" anchorCtr="0" compatLnSpc="1">
            <a:prstTxWarp prst="textNoShape">
              <a:avLst/>
            </a:prstTxWarp>
          </a:bodyPr>
          <a:lstStyle>
            <a:lvl1pPr defTabSz="930275" eaLnBrk="1" hangingPunct="1">
              <a:defRPr sz="1200">
                <a:latin typeface="Times New Roman" pitchFamily="18" charset="0"/>
                <a:cs typeface="+mn-cs"/>
              </a:defRPr>
            </a:lvl1pPr>
          </a:lstStyle>
          <a:p>
            <a:pPr>
              <a:defRPr/>
            </a:pPr>
            <a:endParaRPr lang="en-US"/>
          </a:p>
        </p:txBody>
      </p:sp>
      <p:sp>
        <p:nvSpPr>
          <p:cNvPr id="9219" name="Rectangle 3"/>
          <p:cNvSpPr>
            <a:spLocks noGrp="1" noChangeArrowheads="1"/>
          </p:cNvSpPr>
          <p:nvPr>
            <p:ph type="dt" sz="quarter" idx="1"/>
          </p:nvPr>
        </p:nvSpPr>
        <p:spPr bwMode="auto">
          <a:xfrm>
            <a:off x="3851275" y="0"/>
            <a:ext cx="2946400" cy="496888"/>
          </a:xfrm>
          <a:prstGeom prst="rect">
            <a:avLst/>
          </a:prstGeom>
          <a:noFill/>
          <a:ln w="9525">
            <a:noFill/>
            <a:miter lim="800000"/>
            <a:headEnd/>
            <a:tailEnd/>
          </a:ln>
        </p:spPr>
        <p:txBody>
          <a:bodyPr vert="horz" wrap="square" lIns="92859" tIns="46430" rIns="92859" bIns="46430" numCol="1" anchor="t" anchorCtr="0" compatLnSpc="1">
            <a:prstTxWarp prst="textNoShape">
              <a:avLst/>
            </a:prstTxWarp>
          </a:bodyPr>
          <a:lstStyle>
            <a:lvl1pPr algn="r" defTabSz="930275" eaLnBrk="1" hangingPunct="1">
              <a:defRPr sz="1200">
                <a:latin typeface="Times New Roman" pitchFamily="18" charset="0"/>
                <a:cs typeface="+mn-cs"/>
              </a:defRPr>
            </a:lvl1pPr>
          </a:lstStyle>
          <a:p>
            <a:pPr>
              <a:defRPr/>
            </a:pPr>
            <a:fld id="{AA78BAD3-FC21-4679-B770-3EA085F20603}" type="datetime1">
              <a:rPr lang="en-US"/>
              <a:pPr>
                <a:defRPr/>
              </a:pPr>
              <a:t>9/8/2021</a:t>
            </a:fld>
            <a:endParaRPr lang="en-US" dirty="0"/>
          </a:p>
        </p:txBody>
      </p:sp>
      <p:sp>
        <p:nvSpPr>
          <p:cNvPr id="9220" name="Rectangle 4"/>
          <p:cNvSpPr>
            <a:spLocks noGrp="1" noChangeArrowheads="1"/>
          </p:cNvSpPr>
          <p:nvPr>
            <p:ph type="ftr" sz="quarter" idx="2"/>
          </p:nvPr>
        </p:nvSpPr>
        <p:spPr bwMode="auto">
          <a:xfrm>
            <a:off x="0" y="9431338"/>
            <a:ext cx="2946400" cy="496887"/>
          </a:xfrm>
          <a:prstGeom prst="rect">
            <a:avLst/>
          </a:prstGeom>
          <a:noFill/>
          <a:ln w="9525">
            <a:noFill/>
            <a:miter lim="800000"/>
            <a:headEnd/>
            <a:tailEnd/>
          </a:ln>
        </p:spPr>
        <p:txBody>
          <a:bodyPr vert="horz" wrap="square" lIns="92859" tIns="46430" rIns="92859" bIns="46430" numCol="1" anchor="b" anchorCtr="0" compatLnSpc="1">
            <a:prstTxWarp prst="textNoShape">
              <a:avLst/>
            </a:prstTxWarp>
          </a:bodyPr>
          <a:lstStyle>
            <a:lvl1pPr defTabSz="930275" eaLnBrk="1" hangingPunct="1">
              <a:defRPr sz="1200">
                <a:latin typeface="Times New Roman" pitchFamily="18" charset="0"/>
                <a:cs typeface="+mn-cs"/>
              </a:defRPr>
            </a:lvl1pPr>
          </a:lstStyle>
          <a:p>
            <a:pPr>
              <a:defRPr/>
            </a:pPr>
            <a:endParaRPr lang="en-US"/>
          </a:p>
        </p:txBody>
      </p:sp>
      <p:sp>
        <p:nvSpPr>
          <p:cNvPr id="9221" name="Rectangle 5"/>
          <p:cNvSpPr>
            <a:spLocks noGrp="1" noChangeArrowheads="1"/>
          </p:cNvSpPr>
          <p:nvPr>
            <p:ph type="sldNum" sz="quarter" idx="3"/>
          </p:nvPr>
        </p:nvSpPr>
        <p:spPr bwMode="auto">
          <a:xfrm>
            <a:off x="3851275" y="9431338"/>
            <a:ext cx="2946400" cy="496887"/>
          </a:xfrm>
          <a:prstGeom prst="rect">
            <a:avLst/>
          </a:prstGeom>
          <a:noFill/>
          <a:ln w="9525">
            <a:noFill/>
            <a:miter lim="800000"/>
            <a:headEnd/>
            <a:tailEnd/>
          </a:ln>
        </p:spPr>
        <p:txBody>
          <a:bodyPr vert="horz" wrap="square" lIns="92859" tIns="46430" rIns="92859" bIns="46430" numCol="1" anchor="b" anchorCtr="0" compatLnSpc="1">
            <a:prstTxWarp prst="textNoShape">
              <a:avLst/>
            </a:prstTxWarp>
          </a:bodyPr>
          <a:lstStyle>
            <a:lvl1pPr algn="r" defTabSz="930275" eaLnBrk="1" hangingPunct="1">
              <a:defRPr sz="1200">
                <a:latin typeface="Times New Roman" panose="02020603050405020304" pitchFamily="18" charset="0"/>
              </a:defRPr>
            </a:lvl1pPr>
          </a:lstStyle>
          <a:p>
            <a:pPr>
              <a:defRPr/>
            </a:pPr>
            <a:fld id="{817FF792-3EB9-44FA-9386-5606498586BD}" type="slidenum">
              <a:rPr lang="en-GB" altLang="en-US"/>
              <a:pPr>
                <a:defRPr/>
              </a:pPr>
              <a:t>‹#›</a:t>
            </a:fld>
            <a:endParaRPr lang="en-GB" altLang="en-US"/>
          </a:p>
        </p:txBody>
      </p:sp>
    </p:spTree>
    <p:extLst>
      <p:ext uri="{BB962C8B-B14F-4D97-AF65-F5344CB8AC3E}">
        <p14:creationId xmlns:p14="http://schemas.microsoft.com/office/powerpoint/2010/main" val="213165291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hdr" sz="quarter"/>
          </p:nvPr>
        </p:nvSpPr>
        <p:spPr bwMode="auto">
          <a:xfrm>
            <a:off x="0" y="0"/>
            <a:ext cx="2946400" cy="496888"/>
          </a:xfrm>
          <a:prstGeom prst="rect">
            <a:avLst/>
          </a:prstGeom>
          <a:noFill/>
          <a:ln w="9525">
            <a:noFill/>
            <a:miter lim="800000"/>
            <a:headEnd/>
            <a:tailEnd/>
          </a:ln>
        </p:spPr>
        <p:txBody>
          <a:bodyPr vert="horz" wrap="square" lIns="92859" tIns="46430" rIns="92859" bIns="46430" numCol="1" anchor="t" anchorCtr="0" compatLnSpc="1">
            <a:prstTxWarp prst="textNoShape">
              <a:avLst/>
            </a:prstTxWarp>
          </a:bodyPr>
          <a:lstStyle>
            <a:lvl1pPr defTabSz="930275" eaLnBrk="1" hangingPunct="1">
              <a:defRPr sz="1200">
                <a:latin typeface="Times New Roman" pitchFamily="18" charset="0"/>
                <a:cs typeface="+mn-cs"/>
              </a:defRPr>
            </a:lvl1pPr>
          </a:lstStyle>
          <a:p>
            <a:pPr>
              <a:defRPr/>
            </a:pPr>
            <a:endParaRPr lang="en-US"/>
          </a:p>
        </p:txBody>
      </p:sp>
      <p:sp>
        <p:nvSpPr>
          <p:cNvPr id="4099" name="Rectangle 3"/>
          <p:cNvSpPr>
            <a:spLocks noGrp="1" noChangeArrowheads="1"/>
          </p:cNvSpPr>
          <p:nvPr>
            <p:ph type="dt" idx="1"/>
          </p:nvPr>
        </p:nvSpPr>
        <p:spPr bwMode="auto">
          <a:xfrm>
            <a:off x="3851275" y="0"/>
            <a:ext cx="2946400" cy="496888"/>
          </a:xfrm>
          <a:prstGeom prst="rect">
            <a:avLst/>
          </a:prstGeom>
          <a:noFill/>
          <a:ln w="9525">
            <a:noFill/>
            <a:miter lim="800000"/>
            <a:headEnd/>
            <a:tailEnd/>
          </a:ln>
        </p:spPr>
        <p:txBody>
          <a:bodyPr vert="horz" wrap="square" lIns="92859" tIns="46430" rIns="92859" bIns="46430" numCol="1" anchor="t" anchorCtr="0" compatLnSpc="1">
            <a:prstTxWarp prst="textNoShape">
              <a:avLst/>
            </a:prstTxWarp>
          </a:bodyPr>
          <a:lstStyle>
            <a:lvl1pPr algn="r" defTabSz="930275" eaLnBrk="1" hangingPunct="1">
              <a:defRPr sz="1200">
                <a:latin typeface="Times New Roman" pitchFamily="18" charset="0"/>
                <a:cs typeface="+mn-cs"/>
              </a:defRPr>
            </a:lvl1pPr>
          </a:lstStyle>
          <a:p>
            <a:pPr>
              <a:defRPr/>
            </a:pPr>
            <a:fld id="{BE730920-F8FB-4BAB-A0E2-B112E44812FA}" type="datetime1">
              <a:rPr lang="en-US"/>
              <a:pPr>
                <a:defRPr/>
              </a:pPr>
              <a:t>9/8/2021</a:t>
            </a:fld>
            <a:endParaRPr lang="en-US" dirty="0"/>
          </a:p>
        </p:txBody>
      </p:sp>
      <p:sp>
        <p:nvSpPr>
          <p:cNvPr id="4100" name="Rectangle 4"/>
          <p:cNvSpPr>
            <a:spLocks noGrp="1" noRot="1" noChangeAspect="1" noChangeArrowheads="1" noTextEdit="1"/>
          </p:cNvSpPr>
          <p:nvPr>
            <p:ph type="sldImg" idx="2"/>
          </p:nvPr>
        </p:nvSpPr>
        <p:spPr bwMode="auto">
          <a:xfrm>
            <a:off x="88900" y="742950"/>
            <a:ext cx="6619875" cy="3724275"/>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101" name="Rectangle 5"/>
          <p:cNvSpPr>
            <a:spLocks noGrp="1" noChangeArrowheads="1"/>
          </p:cNvSpPr>
          <p:nvPr>
            <p:ph type="body" sz="quarter" idx="3"/>
          </p:nvPr>
        </p:nvSpPr>
        <p:spPr bwMode="auto">
          <a:xfrm>
            <a:off x="906463" y="4716463"/>
            <a:ext cx="4984750" cy="4468812"/>
          </a:xfrm>
          <a:prstGeom prst="rect">
            <a:avLst/>
          </a:prstGeom>
          <a:noFill/>
          <a:ln w="9525">
            <a:noFill/>
            <a:miter lim="800000"/>
            <a:headEnd/>
            <a:tailEnd/>
          </a:ln>
        </p:spPr>
        <p:txBody>
          <a:bodyPr vert="horz" wrap="square" lIns="92859" tIns="46430" rIns="92859" bIns="46430" numCol="1" anchor="t" anchorCtr="0" compatLnSpc="1">
            <a:prstTxWarp prst="textNoShape">
              <a:avLst/>
            </a:prstTxWarp>
          </a:bodyPr>
          <a:lstStyle/>
          <a:p>
            <a:pPr lvl="0"/>
            <a:r>
              <a:rPr lang="en-GB" noProof="0"/>
              <a:t>Click to edit Master text styles</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4102" name="Rectangle 6"/>
          <p:cNvSpPr>
            <a:spLocks noGrp="1" noChangeArrowheads="1"/>
          </p:cNvSpPr>
          <p:nvPr>
            <p:ph type="ftr" sz="quarter" idx="4"/>
          </p:nvPr>
        </p:nvSpPr>
        <p:spPr bwMode="auto">
          <a:xfrm>
            <a:off x="0" y="9431338"/>
            <a:ext cx="2946400" cy="496887"/>
          </a:xfrm>
          <a:prstGeom prst="rect">
            <a:avLst/>
          </a:prstGeom>
          <a:noFill/>
          <a:ln w="9525">
            <a:noFill/>
            <a:miter lim="800000"/>
            <a:headEnd/>
            <a:tailEnd/>
          </a:ln>
        </p:spPr>
        <p:txBody>
          <a:bodyPr vert="horz" wrap="square" lIns="92859" tIns="46430" rIns="92859" bIns="46430" numCol="1" anchor="b" anchorCtr="0" compatLnSpc="1">
            <a:prstTxWarp prst="textNoShape">
              <a:avLst/>
            </a:prstTxWarp>
          </a:bodyPr>
          <a:lstStyle>
            <a:lvl1pPr defTabSz="930275" eaLnBrk="1" hangingPunct="1">
              <a:defRPr sz="1200">
                <a:latin typeface="Times New Roman" pitchFamily="18" charset="0"/>
                <a:cs typeface="+mn-cs"/>
              </a:defRPr>
            </a:lvl1pPr>
          </a:lstStyle>
          <a:p>
            <a:pPr>
              <a:defRPr/>
            </a:pPr>
            <a:endParaRPr lang="en-US"/>
          </a:p>
        </p:txBody>
      </p:sp>
      <p:sp>
        <p:nvSpPr>
          <p:cNvPr id="4103" name="Rectangle 7"/>
          <p:cNvSpPr>
            <a:spLocks noGrp="1" noChangeArrowheads="1"/>
          </p:cNvSpPr>
          <p:nvPr>
            <p:ph type="sldNum" sz="quarter" idx="5"/>
          </p:nvPr>
        </p:nvSpPr>
        <p:spPr bwMode="auto">
          <a:xfrm>
            <a:off x="3851275" y="9431338"/>
            <a:ext cx="2946400" cy="496887"/>
          </a:xfrm>
          <a:prstGeom prst="rect">
            <a:avLst/>
          </a:prstGeom>
          <a:noFill/>
          <a:ln w="9525">
            <a:noFill/>
            <a:miter lim="800000"/>
            <a:headEnd/>
            <a:tailEnd/>
          </a:ln>
        </p:spPr>
        <p:txBody>
          <a:bodyPr vert="horz" wrap="square" lIns="92859" tIns="46430" rIns="92859" bIns="46430" numCol="1" anchor="b" anchorCtr="0" compatLnSpc="1">
            <a:prstTxWarp prst="textNoShape">
              <a:avLst/>
            </a:prstTxWarp>
          </a:bodyPr>
          <a:lstStyle>
            <a:lvl1pPr algn="r" defTabSz="930275" eaLnBrk="1" hangingPunct="1">
              <a:defRPr sz="1200">
                <a:latin typeface="Times New Roman" panose="02020603050405020304" pitchFamily="18" charset="0"/>
              </a:defRPr>
            </a:lvl1pPr>
          </a:lstStyle>
          <a:p>
            <a:pPr>
              <a:defRPr/>
            </a:pPr>
            <a:fld id="{27BB3565-DE1F-45E8-8B92-B6CEF3A5A934}" type="slidenum">
              <a:rPr lang="en-GB" altLang="en-US"/>
              <a:pPr>
                <a:defRPr/>
              </a:pPr>
              <a:t>‹#›</a:t>
            </a:fld>
            <a:endParaRPr lang="en-GB" altLang="en-US"/>
          </a:p>
        </p:txBody>
      </p:sp>
    </p:spTree>
    <p:extLst>
      <p:ext uri="{BB962C8B-B14F-4D97-AF65-F5344CB8AC3E}">
        <p14:creationId xmlns:p14="http://schemas.microsoft.com/office/powerpoint/2010/main" val="1817830518"/>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600" kern="1200">
        <a:solidFill>
          <a:schemeClr val="tx1"/>
        </a:solidFill>
        <a:latin typeface="Times New Roman" pitchFamily="18" charset="0"/>
        <a:ea typeface="+mn-ea"/>
        <a:cs typeface="+mn-cs"/>
      </a:defRPr>
    </a:lvl1pPr>
    <a:lvl2pPr marL="608013" algn="l" rtl="0" eaLnBrk="0" fontAlgn="base" hangingPunct="0">
      <a:spcBef>
        <a:spcPct val="30000"/>
      </a:spcBef>
      <a:spcAft>
        <a:spcPct val="0"/>
      </a:spcAft>
      <a:defRPr sz="1600" kern="1200">
        <a:solidFill>
          <a:schemeClr val="tx1"/>
        </a:solidFill>
        <a:latin typeface="Times New Roman" pitchFamily="18" charset="0"/>
        <a:ea typeface="+mn-ea"/>
        <a:cs typeface="+mn-cs"/>
      </a:defRPr>
    </a:lvl2pPr>
    <a:lvl3pPr marL="1217613" algn="l" rtl="0" eaLnBrk="0" fontAlgn="base" hangingPunct="0">
      <a:spcBef>
        <a:spcPct val="30000"/>
      </a:spcBef>
      <a:spcAft>
        <a:spcPct val="0"/>
      </a:spcAft>
      <a:defRPr sz="1600" kern="1200">
        <a:solidFill>
          <a:schemeClr val="tx1"/>
        </a:solidFill>
        <a:latin typeface="Times New Roman" pitchFamily="18" charset="0"/>
        <a:ea typeface="+mn-ea"/>
        <a:cs typeface="+mn-cs"/>
      </a:defRPr>
    </a:lvl3pPr>
    <a:lvl4pPr marL="1827213" algn="l" rtl="0" eaLnBrk="0" fontAlgn="base" hangingPunct="0">
      <a:spcBef>
        <a:spcPct val="30000"/>
      </a:spcBef>
      <a:spcAft>
        <a:spcPct val="0"/>
      </a:spcAft>
      <a:defRPr sz="1600" kern="1200">
        <a:solidFill>
          <a:schemeClr val="tx1"/>
        </a:solidFill>
        <a:latin typeface="Times New Roman" pitchFamily="18" charset="0"/>
        <a:ea typeface="+mn-ea"/>
        <a:cs typeface="+mn-cs"/>
      </a:defRPr>
    </a:lvl4pPr>
    <a:lvl5pPr marL="2436813" algn="l" rtl="0" eaLnBrk="0" fontAlgn="base" hangingPunct="0">
      <a:spcBef>
        <a:spcPct val="30000"/>
      </a:spcBef>
      <a:spcAft>
        <a:spcPct val="0"/>
      </a:spcAft>
      <a:defRPr sz="1600" kern="1200">
        <a:solidFill>
          <a:schemeClr val="tx1"/>
        </a:solidFill>
        <a:latin typeface="Times New Roman" pitchFamily="18" charset="0"/>
        <a:ea typeface="+mn-ea"/>
        <a:cs typeface="+mn-cs"/>
      </a:defRPr>
    </a:lvl5pPr>
    <a:lvl6pPr marL="3047924" algn="l" defTabSz="1219170" rtl="0" eaLnBrk="1" latinLnBrk="0" hangingPunct="1">
      <a:defRPr sz="1600" kern="1200">
        <a:solidFill>
          <a:schemeClr val="tx1"/>
        </a:solidFill>
        <a:latin typeface="+mn-lt"/>
        <a:ea typeface="+mn-ea"/>
        <a:cs typeface="+mn-cs"/>
      </a:defRPr>
    </a:lvl6pPr>
    <a:lvl7pPr marL="3657509" algn="l" defTabSz="1219170" rtl="0" eaLnBrk="1" latinLnBrk="0" hangingPunct="1">
      <a:defRPr sz="1600" kern="1200">
        <a:solidFill>
          <a:schemeClr val="tx1"/>
        </a:solidFill>
        <a:latin typeface="+mn-lt"/>
        <a:ea typeface="+mn-ea"/>
        <a:cs typeface="+mn-cs"/>
      </a:defRPr>
    </a:lvl7pPr>
    <a:lvl8pPr marL="4267093" algn="l" defTabSz="1219170" rtl="0" eaLnBrk="1" latinLnBrk="0" hangingPunct="1">
      <a:defRPr sz="1600" kern="1200">
        <a:solidFill>
          <a:schemeClr val="tx1"/>
        </a:solidFill>
        <a:latin typeface="+mn-lt"/>
        <a:ea typeface="+mn-ea"/>
        <a:cs typeface="+mn-cs"/>
      </a:defRPr>
    </a:lvl8pPr>
    <a:lvl9pPr marL="4876678" algn="l" defTabSz="1219170" rtl="0" eaLnBrk="1" latinLnBrk="0" hangingPunct="1">
      <a:defRPr sz="16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a:spcBef>
                <a:spcPct val="30000"/>
              </a:spcBef>
              <a:defRPr sz="1600">
                <a:solidFill>
                  <a:schemeClr val="tx1"/>
                </a:solidFill>
                <a:latin typeface="Times New Roman" panose="02020603050405020304" pitchFamily="18" charset="0"/>
              </a:defRPr>
            </a:lvl1pPr>
            <a:lvl2pPr marL="742950" indent="-285750" defTabSz="930275">
              <a:spcBef>
                <a:spcPct val="30000"/>
              </a:spcBef>
              <a:defRPr sz="1600">
                <a:solidFill>
                  <a:schemeClr val="tx1"/>
                </a:solidFill>
                <a:latin typeface="Times New Roman" panose="02020603050405020304" pitchFamily="18" charset="0"/>
              </a:defRPr>
            </a:lvl2pPr>
            <a:lvl3pPr marL="1143000" indent="-228600" defTabSz="930275">
              <a:spcBef>
                <a:spcPct val="30000"/>
              </a:spcBef>
              <a:defRPr sz="1600">
                <a:solidFill>
                  <a:schemeClr val="tx1"/>
                </a:solidFill>
                <a:latin typeface="Times New Roman" panose="02020603050405020304" pitchFamily="18" charset="0"/>
              </a:defRPr>
            </a:lvl3pPr>
            <a:lvl4pPr marL="1600200" indent="-228600" defTabSz="930275">
              <a:spcBef>
                <a:spcPct val="30000"/>
              </a:spcBef>
              <a:defRPr sz="1600">
                <a:solidFill>
                  <a:schemeClr val="tx1"/>
                </a:solidFill>
                <a:latin typeface="Times New Roman" panose="02020603050405020304" pitchFamily="18" charset="0"/>
              </a:defRPr>
            </a:lvl4pPr>
            <a:lvl5pPr marL="2057400" indent="-228600" defTabSz="930275">
              <a:spcBef>
                <a:spcPct val="30000"/>
              </a:spcBef>
              <a:defRPr sz="1600">
                <a:solidFill>
                  <a:schemeClr val="tx1"/>
                </a:solidFill>
                <a:latin typeface="Times New Roman" panose="02020603050405020304" pitchFamily="18" charset="0"/>
              </a:defRPr>
            </a:lvl5pPr>
            <a:lvl6pPr marL="2514600" indent="-228600" defTabSz="930275" eaLnBrk="0" fontAlgn="base" hangingPunct="0">
              <a:spcBef>
                <a:spcPct val="30000"/>
              </a:spcBef>
              <a:spcAft>
                <a:spcPct val="0"/>
              </a:spcAft>
              <a:defRPr sz="1600">
                <a:solidFill>
                  <a:schemeClr val="tx1"/>
                </a:solidFill>
                <a:latin typeface="Times New Roman" panose="02020603050405020304" pitchFamily="18" charset="0"/>
              </a:defRPr>
            </a:lvl6pPr>
            <a:lvl7pPr marL="2971800" indent="-228600" defTabSz="930275" eaLnBrk="0" fontAlgn="base" hangingPunct="0">
              <a:spcBef>
                <a:spcPct val="30000"/>
              </a:spcBef>
              <a:spcAft>
                <a:spcPct val="0"/>
              </a:spcAft>
              <a:defRPr sz="1600">
                <a:solidFill>
                  <a:schemeClr val="tx1"/>
                </a:solidFill>
                <a:latin typeface="Times New Roman" panose="02020603050405020304" pitchFamily="18" charset="0"/>
              </a:defRPr>
            </a:lvl7pPr>
            <a:lvl8pPr marL="3429000" indent="-228600" defTabSz="930275" eaLnBrk="0" fontAlgn="base" hangingPunct="0">
              <a:spcBef>
                <a:spcPct val="30000"/>
              </a:spcBef>
              <a:spcAft>
                <a:spcPct val="0"/>
              </a:spcAft>
              <a:defRPr sz="1600">
                <a:solidFill>
                  <a:schemeClr val="tx1"/>
                </a:solidFill>
                <a:latin typeface="Times New Roman" panose="02020603050405020304" pitchFamily="18" charset="0"/>
              </a:defRPr>
            </a:lvl8pPr>
            <a:lvl9pPr marL="3886200" indent="-228600" defTabSz="930275" eaLnBrk="0" fontAlgn="base" hangingPunct="0">
              <a:spcBef>
                <a:spcPct val="30000"/>
              </a:spcBef>
              <a:spcAft>
                <a:spcPct val="0"/>
              </a:spcAft>
              <a:defRPr sz="1600">
                <a:solidFill>
                  <a:schemeClr val="tx1"/>
                </a:solidFill>
                <a:latin typeface="Times New Roman" panose="02020603050405020304" pitchFamily="18" charset="0"/>
              </a:defRPr>
            </a:lvl9pPr>
          </a:lstStyle>
          <a:p>
            <a:pPr>
              <a:spcBef>
                <a:spcPct val="0"/>
              </a:spcBef>
            </a:pPr>
            <a:fld id="{E31A0830-7958-478F-A687-980EFBB47EC2}" type="slidenum">
              <a:rPr lang="en-GB" altLang="en-US" sz="1200" smtClean="0"/>
              <a:pPr>
                <a:spcBef>
                  <a:spcPct val="0"/>
                </a:spcBef>
              </a:pPr>
              <a:t>1</a:t>
            </a:fld>
            <a:endParaRPr lang="en-GB" altLang="en-US" sz="1200"/>
          </a:p>
        </p:txBody>
      </p:sp>
      <p:sp>
        <p:nvSpPr>
          <p:cNvPr id="7171" name="Rectangle 2"/>
          <p:cNvSpPr>
            <a:spLocks noGrp="1" noRot="1" noChangeAspect="1" noChangeArrowheads="1" noTextEdit="1"/>
          </p:cNvSpPr>
          <p:nvPr>
            <p:ph type="sldImg"/>
          </p:nvPr>
        </p:nvSpPr>
        <p:spPr>
          <a:xfrm>
            <a:off x="88900" y="742950"/>
            <a:ext cx="6621463" cy="3725863"/>
          </a:xfrm>
          <a:ln/>
        </p:spPr>
      </p:sp>
      <p:sp>
        <p:nvSpPr>
          <p:cNvPr id="7172" name="Rectangle 3"/>
          <p:cNvSpPr>
            <a:spLocks noGrp="1" noChangeArrowheads="1"/>
          </p:cNvSpPr>
          <p:nvPr>
            <p:ph type="body" idx="1"/>
          </p:nvPr>
        </p:nvSpPr>
        <p:spPr>
          <a:xfrm>
            <a:off x="904875" y="4718050"/>
            <a:ext cx="4987925" cy="44672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extLst>
      <p:ext uri="{BB962C8B-B14F-4D97-AF65-F5344CB8AC3E}">
        <p14:creationId xmlns:p14="http://schemas.microsoft.com/office/powerpoint/2010/main" val="254523231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2"/>
          <p:cNvSpPr>
            <a:spLocks noGrp="1" noRot="1" noChangeAspect="1" noChangeArrowheads="1" noTextEdit="1"/>
          </p:cNvSpPr>
          <p:nvPr>
            <p:ph type="sldImg"/>
          </p:nvPr>
        </p:nvSpPr>
        <p:spPr>
          <a:ln/>
        </p:spPr>
      </p:sp>
      <p:sp>
        <p:nvSpPr>
          <p:cNvPr id="76803" name="Rectangle 3"/>
          <p:cNvSpPr>
            <a:spLocks noGrp="1" noChangeArrowheads="1"/>
          </p:cNvSpPr>
          <p:nvPr>
            <p:ph type="body" idx="1"/>
          </p:nvPr>
        </p:nvSpPr>
        <p:spPr>
          <a:noFill/>
          <a:ln/>
        </p:spPr>
        <p:txBody>
          <a:bodyPr/>
          <a:lstStyle/>
          <a:p>
            <a:pPr eaLnBrk="1" hangingPunct="1"/>
            <a:endParaRPr lang="en-US" dirty="0"/>
          </a:p>
        </p:txBody>
      </p:sp>
    </p:spTree>
    <p:extLst>
      <p:ext uri="{BB962C8B-B14F-4D97-AF65-F5344CB8AC3E}">
        <p14:creationId xmlns:p14="http://schemas.microsoft.com/office/powerpoint/2010/main" val="410531219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2"/>
          <p:cNvSpPr>
            <a:spLocks noGrp="1" noRot="1" noChangeAspect="1" noChangeArrowheads="1" noTextEdit="1"/>
          </p:cNvSpPr>
          <p:nvPr>
            <p:ph type="sldImg"/>
          </p:nvPr>
        </p:nvSpPr>
        <p:spPr>
          <a:ln/>
        </p:spPr>
      </p:sp>
      <p:sp>
        <p:nvSpPr>
          <p:cNvPr id="76803" name="Rectangle 3"/>
          <p:cNvSpPr>
            <a:spLocks noGrp="1" noChangeArrowheads="1"/>
          </p:cNvSpPr>
          <p:nvPr>
            <p:ph type="body" idx="1"/>
          </p:nvPr>
        </p:nvSpPr>
        <p:spPr>
          <a:noFill/>
          <a:ln/>
        </p:spPr>
        <p:txBody>
          <a:bodyPr/>
          <a:lstStyle/>
          <a:p>
            <a:pPr eaLnBrk="1" hangingPunct="1"/>
            <a:endParaRPr lang="en-US" dirty="0"/>
          </a:p>
        </p:txBody>
      </p:sp>
    </p:spTree>
    <p:extLst>
      <p:ext uri="{BB962C8B-B14F-4D97-AF65-F5344CB8AC3E}">
        <p14:creationId xmlns:p14="http://schemas.microsoft.com/office/powerpoint/2010/main" val="410531219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4" name="Picture 10" descr="bubbles_ppt_cover.pn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27013" y="0"/>
            <a:ext cx="5145087" cy="6330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914400" y="2130430"/>
            <a:ext cx="10363200" cy="1470025"/>
          </a:xfrm>
        </p:spPr>
        <p:txBody>
          <a:bodyPr/>
          <a:lstStyle/>
          <a:p>
            <a:r>
              <a:rPr lang="en-US" dirty="0"/>
              <a:t>Click to edit Master title style</a:t>
            </a:r>
            <a:endParaRPr lang="en-GB" dirty="0"/>
          </a:p>
        </p:txBody>
      </p:sp>
      <p:sp>
        <p:nvSpPr>
          <p:cNvPr id="3" name="Subtitle 2"/>
          <p:cNvSpPr>
            <a:spLocks noGrp="1"/>
          </p:cNvSpPr>
          <p:nvPr>
            <p:ph type="subTitle" idx="1"/>
          </p:nvPr>
        </p:nvSpPr>
        <p:spPr>
          <a:xfrm>
            <a:off x="1810043" y="3839308"/>
            <a:ext cx="8534400" cy="1752600"/>
          </a:xfrm>
        </p:spPr>
        <p:txBody>
          <a:bodyPr/>
          <a:lstStyle>
            <a:lvl1pPr marL="0" indent="0" algn="ctr">
              <a:buNone/>
              <a:defRPr/>
            </a:lvl1pPr>
            <a:lvl2pPr marL="609585" indent="0" algn="ctr">
              <a:buNone/>
              <a:defRPr/>
            </a:lvl2pPr>
            <a:lvl3pPr marL="1219170" indent="0" algn="ctr">
              <a:buNone/>
              <a:defRPr/>
            </a:lvl3pPr>
            <a:lvl4pPr marL="1828754" indent="0" algn="ctr">
              <a:buNone/>
              <a:defRPr/>
            </a:lvl4pPr>
            <a:lvl5pPr marL="2438339" indent="0" algn="ctr">
              <a:buNone/>
              <a:defRPr/>
            </a:lvl5pPr>
            <a:lvl6pPr marL="3047924" indent="0" algn="ctr">
              <a:buNone/>
              <a:defRPr/>
            </a:lvl6pPr>
            <a:lvl7pPr marL="3657509" indent="0" algn="ctr">
              <a:buNone/>
              <a:defRPr/>
            </a:lvl7pPr>
            <a:lvl8pPr marL="4267093" indent="0" algn="ctr">
              <a:buNone/>
              <a:defRPr/>
            </a:lvl8pPr>
            <a:lvl9pPr marL="4876678" indent="0" algn="ctr">
              <a:buNone/>
              <a:defRPr/>
            </a:lvl9pPr>
          </a:lstStyle>
          <a:p>
            <a:r>
              <a:rPr lang="en-US" dirty="0"/>
              <a:t>Click to edit Master subtitle style</a:t>
            </a:r>
            <a:endParaRPr lang="en-GB" dirty="0"/>
          </a:p>
        </p:txBody>
      </p:sp>
    </p:spTree>
    <p:extLst>
      <p:ext uri="{BB962C8B-B14F-4D97-AF65-F5344CB8AC3E}">
        <p14:creationId xmlns:p14="http://schemas.microsoft.com/office/powerpoint/2010/main" val="930231849"/>
      </p:ext>
    </p:extLst>
  </p:cSld>
  <p:clrMapOvr>
    <a:masterClrMapping/>
  </p:clrMapOvr>
  <p:transition spd="slow"/>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endParaRPr lang="en-GB" dirty="0"/>
          </a:p>
        </p:txBody>
      </p:sp>
      <p:sp>
        <p:nvSpPr>
          <p:cNvPr id="3" name="Content Placeholder 2"/>
          <p:cNvSpPr>
            <a:spLocks noGrp="1"/>
          </p:cNvSpPr>
          <p:nvPr>
            <p:ph idx="1"/>
          </p:nvPr>
        </p:nvSpPr>
        <p:spPr/>
        <p:txBody>
          <a:bodyPr/>
          <a:lstStyle>
            <a:lvl1pPr marL="609585" indent="-609585">
              <a:buFontTx/>
              <a:buBlip>
                <a:blip r:embed="rId2"/>
              </a:buBlip>
              <a:defRPr/>
            </a:lvl1pPr>
          </a:lstStyle>
          <a:p>
            <a:pPr lvl="0"/>
            <a:r>
              <a:rPr lang="en-US" altLang="en-US" dirty="0"/>
              <a:t>Click to edit Master text styles</a:t>
            </a:r>
          </a:p>
          <a:p>
            <a:pPr lvl="1"/>
            <a:r>
              <a:rPr lang="en-US" altLang="en-US" dirty="0"/>
              <a:t>Second level</a:t>
            </a:r>
          </a:p>
          <a:p>
            <a:pPr lvl="2"/>
            <a:r>
              <a:rPr lang="en-US" altLang="en-US" dirty="0"/>
              <a:t>Third level</a:t>
            </a:r>
          </a:p>
          <a:p>
            <a:pPr lvl="3"/>
            <a:r>
              <a:rPr lang="en-US" altLang="en-US" dirty="0"/>
              <a:t>Fourth level</a:t>
            </a:r>
          </a:p>
          <a:p>
            <a:pPr lvl="4"/>
            <a:r>
              <a:rPr lang="en-US" altLang="en-US" dirty="0"/>
              <a:t>Fifth level</a:t>
            </a:r>
            <a:endParaRPr lang="en-GB" altLang="en-US" dirty="0"/>
          </a:p>
        </p:txBody>
      </p:sp>
    </p:spTree>
    <p:extLst>
      <p:ext uri="{BB962C8B-B14F-4D97-AF65-F5344CB8AC3E}">
        <p14:creationId xmlns:p14="http://schemas.microsoft.com/office/powerpoint/2010/main" val="1623381228"/>
      </p:ext>
    </p:extLst>
  </p:cSld>
  <p:clrMapOvr>
    <a:masterClrMapping/>
  </p:clrMapOvr>
  <p:transition spd="slow"/>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9112251" cy="1143000"/>
          </a:xfrm>
        </p:spPr>
        <p:txBody>
          <a:bodyPr/>
          <a:lstStyle/>
          <a:p>
            <a:r>
              <a:rPr lang="en-US" dirty="0"/>
              <a:t>Click to edit Master title style</a:t>
            </a:r>
            <a:endParaRPr lang="en-IE" dirty="0"/>
          </a:p>
        </p:txBody>
      </p:sp>
      <p:sp>
        <p:nvSpPr>
          <p:cNvPr id="3" name="Table Placeholder 2"/>
          <p:cNvSpPr>
            <a:spLocks noGrp="1"/>
          </p:cNvSpPr>
          <p:nvPr>
            <p:ph type="tbl" idx="1"/>
          </p:nvPr>
        </p:nvSpPr>
        <p:spPr>
          <a:xfrm>
            <a:off x="609600" y="1600201"/>
            <a:ext cx="10972800" cy="4525963"/>
          </a:xfrm>
        </p:spPr>
        <p:txBody>
          <a:bodyPr/>
          <a:lstStyle/>
          <a:p>
            <a:pPr lvl="0"/>
            <a:endParaRPr lang="en-IE" noProof="0" dirty="0"/>
          </a:p>
        </p:txBody>
      </p:sp>
      <p:sp>
        <p:nvSpPr>
          <p:cNvPr id="4" name="Slide Number Placeholder 5"/>
          <p:cNvSpPr>
            <a:spLocks noGrp="1"/>
          </p:cNvSpPr>
          <p:nvPr>
            <p:ph type="sldNum" sz="quarter" idx="10"/>
          </p:nvPr>
        </p:nvSpPr>
        <p:spPr>
          <a:xfrm>
            <a:off x="11410952" y="6483350"/>
            <a:ext cx="527049" cy="222250"/>
          </a:xfrm>
          <a:prstGeom prst="rect">
            <a:avLst/>
          </a:prstGeom>
        </p:spPr>
        <p:txBody>
          <a:bodyPr/>
          <a:lstStyle>
            <a:lvl1pPr>
              <a:defRPr>
                <a:latin typeface="Arial" charset="0"/>
                <a:cs typeface="Arial" charset="0"/>
              </a:defRPr>
            </a:lvl1pPr>
          </a:lstStyle>
          <a:p>
            <a:pPr>
              <a:defRPr/>
            </a:pPr>
            <a:fld id="{8B78E712-7E90-46AF-8873-540771249AD5}" type="slidenum">
              <a:rPr lang="en-GB"/>
              <a:pPr>
                <a:defRPr/>
              </a:pPr>
              <a:t>‹#›</a:t>
            </a:fld>
            <a:endParaRPr lang="en-GB" dirty="0"/>
          </a:p>
        </p:txBody>
      </p:sp>
    </p:spTree>
    <p:extLst>
      <p:ext uri="{BB962C8B-B14F-4D97-AF65-F5344CB8AC3E}">
        <p14:creationId xmlns:p14="http://schemas.microsoft.com/office/powerpoint/2010/main" val="1913046895"/>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4.jpeg"/><Relationship Id="rId3" Type="http://schemas.openxmlformats.org/officeDocument/2006/relationships/slideLayout" Target="../slideLayouts/slideLayout3.xml"/><Relationship Id="rId7" Type="http://schemas.openxmlformats.org/officeDocument/2006/relationships/image" Target="../media/image3.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2.jpeg"/><Relationship Id="rId5" Type="http://schemas.openxmlformats.org/officeDocument/2006/relationships/image" Target="../media/image1.jpeg"/><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AutoShape 14"/>
          <p:cNvSpPr>
            <a:spLocks noChangeArrowheads="1"/>
          </p:cNvSpPr>
          <p:nvPr userDrawn="1"/>
        </p:nvSpPr>
        <p:spPr bwMode="auto">
          <a:xfrm>
            <a:off x="11113" y="6364288"/>
            <a:ext cx="8224837" cy="333374"/>
          </a:xfrm>
          <a:prstGeom prst="homePlate">
            <a:avLst>
              <a:gd name="adj" fmla="val 91600"/>
            </a:avLst>
          </a:prstGeom>
          <a:solidFill>
            <a:srgbClr val="72AF2F">
              <a:alpha val="94901"/>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1000">
                <a:solidFill>
                  <a:schemeClr val="tx1"/>
                </a:solidFill>
                <a:latin typeface="Arial" panose="020B0604020202020204" pitchFamily="34" charset="0"/>
                <a:cs typeface="Arial" panose="020B0604020202020204" pitchFamily="34" charset="0"/>
              </a:defRPr>
            </a:lvl1pPr>
            <a:lvl2pPr marL="742950" indent="-285750">
              <a:defRPr sz="1000">
                <a:solidFill>
                  <a:schemeClr val="tx1"/>
                </a:solidFill>
                <a:latin typeface="Arial" panose="020B0604020202020204" pitchFamily="34" charset="0"/>
                <a:cs typeface="Arial" panose="020B0604020202020204" pitchFamily="34" charset="0"/>
              </a:defRPr>
            </a:lvl2pPr>
            <a:lvl3pPr marL="1143000" indent="-228600">
              <a:defRPr sz="1000">
                <a:solidFill>
                  <a:schemeClr val="tx1"/>
                </a:solidFill>
                <a:latin typeface="Arial" panose="020B0604020202020204" pitchFamily="34" charset="0"/>
                <a:cs typeface="Arial" panose="020B0604020202020204" pitchFamily="34" charset="0"/>
              </a:defRPr>
            </a:lvl3pPr>
            <a:lvl4pPr marL="1600200" indent="-228600">
              <a:defRPr sz="1000">
                <a:solidFill>
                  <a:schemeClr val="tx1"/>
                </a:solidFill>
                <a:latin typeface="Arial" panose="020B0604020202020204" pitchFamily="34" charset="0"/>
                <a:cs typeface="Arial" panose="020B0604020202020204" pitchFamily="34" charset="0"/>
              </a:defRPr>
            </a:lvl4pPr>
            <a:lvl5pPr marL="2057400" indent="-228600">
              <a:defRPr sz="1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1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1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1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1000">
                <a:solidFill>
                  <a:schemeClr val="tx1"/>
                </a:solidFill>
                <a:latin typeface="Arial" panose="020B0604020202020204" pitchFamily="34" charset="0"/>
                <a:cs typeface="Arial" panose="020B0604020202020204" pitchFamily="34" charset="0"/>
              </a:defRPr>
            </a:lvl9pPr>
          </a:lstStyle>
          <a:p>
            <a:pPr>
              <a:defRPr/>
            </a:pPr>
            <a:endParaRPr lang="en-US" altLang="en-US" sz="1333"/>
          </a:p>
        </p:txBody>
      </p:sp>
      <p:sp>
        <p:nvSpPr>
          <p:cNvPr id="1027" name="Title Placeholder 1"/>
          <p:cNvSpPr>
            <a:spLocks noGrp="1"/>
          </p:cNvSpPr>
          <p:nvPr>
            <p:ph type="title"/>
          </p:nvPr>
        </p:nvSpPr>
        <p:spPr bwMode="auto">
          <a:xfrm>
            <a:off x="652463" y="228600"/>
            <a:ext cx="9102725"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endParaRPr lang="en-GB" altLang="en-US"/>
          </a:p>
        </p:txBody>
      </p:sp>
      <p:sp>
        <p:nvSpPr>
          <p:cNvPr id="1028" name="Text Placeholder 2"/>
          <p:cNvSpPr>
            <a:spLocks noGrp="1"/>
          </p:cNvSpPr>
          <p:nvPr>
            <p:ph type="body" idx="1"/>
          </p:nvPr>
        </p:nvSpPr>
        <p:spPr bwMode="auto">
          <a:xfrm>
            <a:off x="647700" y="1454150"/>
            <a:ext cx="11183938" cy="4830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dirty="0"/>
              <a:t>Click to edit Master text styles</a:t>
            </a:r>
          </a:p>
          <a:p>
            <a:pPr lvl="1"/>
            <a:r>
              <a:rPr lang="en-US" altLang="en-US" dirty="0"/>
              <a:t>Second level</a:t>
            </a:r>
          </a:p>
          <a:p>
            <a:pPr lvl="2"/>
            <a:r>
              <a:rPr lang="en-US" altLang="en-US" dirty="0"/>
              <a:t>Third level</a:t>
            </a:r>
          </a:p>
          <a:p>
            <a:pPr lvl="3"/>
            <a:r>
              <a:rPr lang="en-US" altLang="en-US" dirty="0"/>
              <a:t>Fourth level</a:t>
            </a:r>
          </a:p>
          <a:p>
            <a:pPr lvl="4"/>
            <a:r>
              <a:rPr lang="en-US" altLang="en-US" dirty="0"/>
              <a:t>Fifth level</a:t>
            </a:r>
            <a:endParaRPr lang="en-GB" altLang="en-US" dirty="0"/>
          </a:p>
        </p:txBody>
      </p:sp>
      <p:sp>
        <p:nvSpPr>
          <p:cNvPr id="14" name="TextBox 13"/>
          <p:cNvSpPr txBox="1"/>
          <p:nvPr userDrawn="1"/>
        </p:nvSpPr>
        <p:spPr>
          <a:xfrm>
            <a:off x="11113" y="6502232"/>
            <a:ext cx="7950201" cy="234950"/>
          </a:xfrm>
          <a:prstGeom prst="rect">
            <a:avLst/>
          </a:prstGeom>
          <a:noFill/>
        </p:spPr>
        <p:txBody>
          <a:bodyPr anchor="ctr"/>
          <a:lstStyle/>
          <a:p>
            <a:pPr marL="0" marR="0" lvl="0" indent="0" algn="l" defTabSz="914400" rtl="0" eaLnBrk="0" fontAlgn="base" latinLnBrk="0" hangingPunct="0">
              <a:lnSpc>
                <a:spcPct val="100000"/>
              </a:lnSpc>
              <a:spcBef>
                <a:spcPct val="0"/>
              </a:spcBef>
              <a:spcAft>
                <a:spcPct val="0"/>
              </a:spcAft>
              <a:buClrTx/>
              <a:buSzTx/>
              <a:buFontTx/>
              <a:buNone/>
              <a:tabLst/>
              <a:defRPr/>
            </a:pPr>
            <a:r>
              <a:rPr lang="en-GB" sz="133" spc="400" dirty="0">
                <a:solidFill>
                  <a:schemeClr val="bg1"/>
                </a:solidFill>
              </a:rPr>
              <a:t> </a:t>
            </a:r>
            <a:r>
              <a:rPr lang="en-GB" sz="1100" b="1" spc="300" dirty="0" smtClean="0">
                <a:ea typeface="+mn-ea"/>
                <a:cs typeface="Arial" panose="020B0604020202020204" pitchFamily="34" charset="0"/>
              </a:rPr>
              <a:t>S5-214006, SA5#138e, </a:t>
            </a:r>
            <a:r>
              <a:rPr lang="en-US" sz="1100" b="1" spc="300" dirty="0" smtClean="0">
                <a:ea typeface="+mn-ea"/>
                <a:cs typeface="Arial" panose="020B0604020202020204" pitchFamily="34" charset="0"/>
              </a:rPr>
              <a:t>e-meeting</a:t>
            </a:r>
            <a:r>
              <a:rPr lang="en-GB" sz="1100" b="1" spc="300" dirty="0" smtClean="0">
                <a:ea typeface="+mn-ea"/>
                <a:cs typeface="Arial" panose="020B0604020202020204" pitchFamily="34" charset="0"/>
              </a:rPr>
              <a:t>, 23</a:t>
            </a:r>
            <a:r>
              <a:rPr lang="en-US" sz="1100" b="1" spc="300" dirty="0" smtClean="0">
                <a:ea typeface="+mn-ea"/>
                <a:cs typeface="Arial" panose="020B0604020202020204" pitchFamily="34" charset="0"/>
              </a:rPr>
              <a:t>– 31 </a:t>
            </a:r>
            <a:r>
              <a:rPr lang="en-US" altLang="zh-CN" sz="1100" b="1" spc="300" dirty="0" smtClean="0">
                <a:ea typeface="+mn-ea"/>
                <a:cs typeface="Arial" panose="020B0604020202020204" pitchFamily="34" charset="0"/>
              </a:rPr>
              <a:t>August</a:t>
            </a:r>
            <a:r>
              <a:rPr lang="en-US" sz="1100" b="1" spc="300" dirty="0" smtClean="0">
                <a:ea typeface="+mn-ea"/>
                <a:cs typeface="Arial" panose="020B0604020202020204" pitchFamily="34" charset="0"/>
              </a:rPr>
              <a:t> 2021</a:t>
            </a:r>
            <a:endParaRPr lang="en-GB" sz="1100" b="1" spc="300" dirty="0">
              <a:ea typeface="+mn-ea"/>
              <a:cs typeface="Arial" panose="020B0604020202020204" pitchFamily="34" charset="0"/>
            </a:endParaRPr>
          </a:p>
          <a:p>
            <a:pPr>
              <a:defRPr/>
            </a:pPr>
            <a:endParaRPr lang="en-GB" sz="1067" b="1" spc="400" dirty="0">
              <a:solidFill>
                <a:schemeClr val="bg1"/>
              </a:solidFill>
            </a:endParaRPr>
          </a:p>
        </p:txBody>
      </p:sp>
      <p:sp>
        <p:nvSpPr>
          <p:cNvPr id="1030" name="Rectangle 15"/>
          <p:cNvSpPr>
            <a:spLocks noChangeArrowheads="1"/>
          </p:cNvSpPr>
          <p:nvPr userDrawn="1"/>
        </p:nvSpPr>
        <p:spPr bwMode="auto">
          <a:xfrm>
            <a:off x="5448300" y="3303588"/>
            <a:ext cx="1238250" cy="298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000">
                <a:solidFill>
                  <a:schemeClr val="tx1"/>
                </a:solidFill>
                <a:latin typeface="Arial" panose="020B0604020202020204" pitchFamily="34" charset="0"/>
                <a:cs typeface="Arial" panose="020B0604020202020204" pitchFamily="34" charset="0"/>
              </a:defRPr>
            </a:lvl1pPr>
            <a:lvl2pPr marL="742950" indent="-285750">
              <a:defRPr sz="1000">
                <a:solidFill>
                  <a:schemeClr val="tx1"/>
                </a:solidFill>
                <a:latin typeface="Arial" panose="020B0604020202020204" pitchFamily="34" charset="0"/>
                <a:cs typeface="Arial" panose="020B0604020202020204" pitchFamily="34" charset="0"/>
              </a:defRPr>
            </a:lvl2pPr>
            <a:lvl3pPr marL="1143000" indent="-228600">
              <a:defRPr sz="1000">
                <a:solidFill>
                  <a:schemeClr val="tx1"/>
                </a:solidFill>
                <a:latin typeface="Arial" panose="020B0604020202020204" pitchFamily="34" charset="0"/>
                <a:cs typeface="Arial" panose="020B0604020202020204" pitchFamily="34" charset="0"/>
              </a:defRPr>
            </a:lvl3pPr>
            <a:lvl4pPr marL="1600200" indent="-228600">
              <a:defRPr sz="1000">
                <a:solidFill>
                  <a:schemeClr val="tx1"/>
                </a:solidFill>
                <a:latin typeface="Arial" panose="020B0604020202020204" pitchFamily="34" charset="0"/>
                <a:cs typeface="Arial" panose="020B0604020202020204" pitchFamily="34" charset="0"/>
              </a:defRPr>
            </a:lvl4pPr>
            <a:lvl5pPr marL="2057400" indent="-228600">
              <a:defRPr sz="1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1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1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1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1000">
                <a:solidFill>
                  <a:schemeClr val="tx1"/>
                </a:solidFill>
                <a:latin typeface="Arial" panose="020B0604020202020204" pitchFamily="34" charset="0"/>
                <a:cs typeface="Arial" panose="020B0604020202020204" pitchFamily="34" charset="0"/>
              </a:defRPr>
            </a:lvl9pPr>
          </a:lstStyle>
          <a:p>
            <a:pPr eaLnBrk="1" hangingPunct="1">
              <a:defRPr/>
            </a:pPr>
            <a:r>
              <a:rPr lang="en-GB" altLang="en-US" sz="1333">
                <a:solidFill>
                  <a:schemeClr val="bg1"/>
                </a:solidFill>
              </a:rPr>
              <a:t>© 3GPP 2012</a:t>
            </a:r>
            <a:endParaRPr lang="en-GB" altLang="en-US" sz="1333"/>
          </a:p>
        </p:txBody>
      </p:sp>
      <p:pic>
        <p:nvPicPr>
          <p:cNvPr id="1031" name="Picture 10" descr="3GPP_TM_RD.jpg"/>
          <p:cNvPicPr>
            <a:picLocks noChangeAspect="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10098088" y="306388"/>
            <a:ext cx="1584325" cy="920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32" name="Rectangle 16"/>
          <p:cNvSpPr>
            <a:spLocks noChangeArrowheads="1"/>
          </p:cNvSpPr>
          <p:nvPr userDrawn="1"/>
        </p:nvSpPr>
        <p:spPr bwMode="auto">
          <a:xfrm>
            <a:off x="9918700" y="6462713"/>
            <a:ext cx="1027845" cy="2565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000">
                <a:solidFill>
                  <a:schemeClr val="tx1"/>
                </a:solidFill>
                <a:latin typeface="Arial" panose="020B0604020202020204" pitchFamily="34" charset="0"/>
                <a:cs typeface="Arial" panose="020B0604020202020204" pitchFamily="34" charset="0"/>
              </a:defRPr>
            </a:lvl1pPr>
            <a:lvl2pPr marL="742950" indent="-285750">
              <a:defRPr sz="1000">
                <a:solidFill>
                  <a:schemeClr val="tx1"/>
                </a:solidFill>
                <a:latin typeface="Arial" panose="020B0604020202020204" pitchFamily="34" charset="0"/>
                <a:cs typeface="Arial" panose="020B0604020202020204" pitchFamily="34" charset="0"/>
              </a:defRPr>
            </a:lvl2pPr>
            <a:lvl3pPr marL="1143000" indent="-228600">
              <a:defRPr sz="1000">
                <a:solidFill>
                  <a:schemeClr val="tx1"/>
                </a:solidFill>
                <a:latin typeface="Arial" panose="020B0604020202020204" pitchFamily="34" charset="0"/>
                <a:cs typeface="Arial" panose="020B0604020202020204" pitchFamily="34" charset="0"/>
              </a:defRPr>
            </a:lvl3pPr>
            <a:lvl4pPr marL="1600200" indent="-228600">
              <a:defRPr sz="1000">
                <a:solidFill>
                  <a:schemeClr val="tx1"/>
                </a:solidFill>
                <a:latin typeface="Arial" panose="020B0604020202020204" pitchFamily="34" charset="0"/>
                <a:cs typeface="Arial" panose="020B0604020202020204" pitchFamily="34" charset="0"/>
              </a:defRPr>
            </a:lvl4pPr>
            <a:lvl5pPr marL="2057400" indent="-228600">
              <a:defRPr sz="1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1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1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1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1000">
                <a:solidFill>
                  <a:schemeClr val="tx1"/>
                </a:solidFill>
                <a:latin typeface="Arial" panose="020B0604020202020204" pitchFamily="34" charset="0"/>
                <a:cs typeface="Arial" panose="020B0604020202020204" pitchFamily="34" charset="0"/>
              </a:defRPr>
            </a:lvl9pPr>
          </a:lstStyle>
          <a:p>
            <a:pPr eaLnBrk="1" hangingPunct="1">
              <a:defRPr/>
            </a:pPr>
            <a:r>
              <a:rPr lang="en-GB" altLang="en-US" sz="1067" dirty="0"/>
              <a:t>© 3GPP </a:t>
            </a:r>
            <a:r>
              <a:rPr lang="en-GB" altLang="en-US" sz="1067" smtClean="0"/>
              <a:t>20</a:t>
            </a:r>
            <a:r>
              <a:rPr lang="en-US" altLang="zh-CN" sz="1067" smtClean="0"/>
              <a:t>21</a:t>
            </a:r>
            <a:endParaRPr lang="en-GB" altLang="en-US" sz="1067" dirty="0"/>
          </a:p>
        </p:txBody>
      </p:sp>
      <p:sp>
        <p:nvSpPr>
          <p:cNvPr id="12" name="Oval 11"/>
          <p:cNvSpPr/>
          <p:nvPr userDrawn="1"/>
        </p:nvSpPr>
        <p:spPr bwMode="auto">
          <a:xfrm>
            <a:off x="11079163" y="6364288"/>
            <a:ext cx="812800" cy="419100"/>
          </a:xfrm>
          <a:prstGeom prst="ellipse">
            <a:avLst/>
          </a:prstGeom>
          <a:solidFill>
            <a:schemeClr val="bg1">
              <a:alpha val="50000"/>
            </a:schemeClr>
          </a:solidFill>
          <a:ln w="9525" cap="flat" cmpd="sng" algn="ctr">
            <a:noFill/>
            <a:prstDash val="solid"/>
            <a:round/>
            <a:headEnd type="none" w="med" len="med"/>
            <a:tailEnd type="none" w="med" len="med"/>
          </a:ln>
          <a:effectLst/>
        </p:spPr>
        <p:txBody>
          <a:bodyPr/>
          <a:lstStyle>
            <a:lvl1pPr eaLnBrk="0" hangingPunct="0">
              <a:defRPr sz="1000">
                <a:solidFill>
                  <a:schemeClr val="tx1"/>
                </a:solidFill>
                <a:latin typeface="Arial" panose="020B0604020202020204" pitchFamily="34" charset="0"/>
                <a:cs typeface="Arial" panose="020B0604020202020204" pitchFamily="34" charset="0"/>
              </a:defRPr>
            </a:lvl1pPr>
            <a:lvl2pPr marL="742950" indent="-285750" eaLnBrk="0" hangingPunct="0">
              <a:defRPr sz="1000">
                <a:solidFill>
                  <a:schemeClr val="tx1"/>
                </a:solidFill>
                <a:latin typeface="Arial" panose="020B0604020202020204" pitchFamily="34" charset="0"/>
                <a:cs typeface="Arial" panose="020B0604020202020204" pitchFamily="34" charset="0"/>
              </a:defRPr>
            </a:lvl2pPr>
            <a:lvl3pPr marL="1143000" indent="-228600" eaLnBrk="0" hangingPunct="0">
              <a:defRPr sz="1000">
                <a:solidFill>
                  <a:schemeClr val="tx1"/>
                </a:solidFill>
                <a:latin typeface="Arial" panose="020B0604020202020204" pitchFamily="34" charset="0"/>
                <a:cs typeface="Arial" panose="020B0604020202020204" pitchFamily="34" charset="0"/>
              </a:defRPr>
            </a:lvl3pPr>
            <a:lvl4pPr marL="1600200" indent="-228600" eaLnBrk="0" hangingPunct="0">
              <a:defRPr sz="1000">
                <a:solidFill>
                  <a:schemeClr val="tx1"/>
                </a:solidFill>
                <a:latin typeface="Arial" panose="020B0604020202020204" pitchFamily="34" charset="0"/>
                <a:cs typeface="Arial" panose="020B0604020202020204" pitchFamily="34" charset="0"/>
              </a:defRPr>
            </a:lvl4pPr>
            <a:lvl5pPr marL="2057400" indent="-228600" eaLnBrk="0" hangingPunct="0">
              <a:defRPr sz="1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1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1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1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1000">
                <a:solidFill>
                  <a:schemeClr val="tx1"/>
                </a:solidFill>
                <a:latin typeface="Arial" panose="020B0604020202020204" pitchFamily="34" charset="0"/>
                <a:cs typeface="Arial" panose="020B0604020202020204" pitchFamily="34" charset="0"/>
              </a:defRPr>
            </a:lvl9pPr>
          </a:lstStyle>
          <a:p>
            <a:pPr algn="ctr">
              <a:defRPr/>
            </a:pPr>
            <a:fld id="{435BA645-663C-49B9-8214-3A0DBAD6F1FF}" type="slidenum">
              <a:rPr lang="en-GB" altLang="en-US" sz="1333" b="1" smtClean="0"/>
              <a:pPr algn="ctr">
                <a:defRPr/>
              </a:pPr>
              <a:t>‹#›</a:t>
            </a:fld>
            <a:endParaRPr lang="en-GB" altLang="en-US" sz="1333" b="1"/>
          </a:p>
          <a:p>
            <a:pPr>
              <a:defRPr/>
            </a:pPr>
            <a:endParaRPr lang="en-GB" altLang="en-US" sz="1333"/>
          </a:p>
        </p:txBody>
      </p:sp>
    </p:spTree>
  </p:cSld>
  <p:clrMap bg1="lt1" tx1="dk1" bg2="lt2" tx2="dk2" accent1="accent1" accent2="accent2" accent3="accent3" accent4="accent4" accent5="accent5" accent6="accent6" hlink="hlink" folHlink="folHlink"/>
  <p:sldLayoutIdLst>
    <p:sldLayoutId id="2147483938" r:id="rId1"/>
    <p:sldLayoutId id="2147483936" r:id="rId2"/>
    <p:sldLayoutId id="2147483939" r:id="rId3"/>
  </p:sldLayoutIdLst>
  <p:transition spd="slow"/>
  <p:timing>
    <p:tnLst>
      <p:par>
        <p:cTn id="1" dur="indefinite" restart="never" nodeType="tmRoot"/>
      </p:par>
    </p:tnLst>
  </p:timing>
  <p:hf hdr="0" ftr="0" dt="0"/>
  <p:txStyles>
    <p:titleStyle>
      <a:lvl1pPr algn="ctr" rtl="0" eaLnBrk="0" fontAlgn="base" hangingPunct="0">
        <a:spcBef>
          <a:spcPct val="0"/>
        </a:spcBef>
        <a:spcAft>
          <a:spcPct val="0"/>
        </a:spcAft>
        <a:defRPr sz="4200">
          <a:solidFill>
            <a:srgbClr val="FF0000"/>
          </a:solidFill>
          <a:latin typeface="+mj-lt"/>
          <a:ea typeface="+mj-ea"/>
          <a:cs typeface="+mj-cs"/>
        </a:defRPr>
      </a:lvl1pPr>
      <a:lvl2pPr algn="ctr" rtl="0" eaLnBrk="0" fontAlgn="base" hangingPunct="0">
        <a:spcBef>
          <a:spcPct val="0"/>
        </a:spcBef>
        <a:spcAft>
          <a:spcPct val="0"/>
        </a:spcAft>
        <a:defRPr sz="4200">
          <a:solidFill>
            <a:srgbClr val="FF0000"/>
          </a:solidFill>
          <a:latin typeface="Calibri" pitchFamily="34" charset="0"/>
        </a:defRPr>
      </a:lvl2pPr>
      <a:lvl3pPr algn="ctr" rtl="0" eaLnBrk="0" fontAlgn="base" hangingPunct="0">
        <a:spcBef>
          <a:spcPct val="0"/>
        </a:spcBef>
        <a:spcAft>
          <a:spcPct val="0"/>
        </a:spcAft>
        <a:defRPr sz="4200">
          <a:solidFill>
            <a:srgbClr val="FF0000"/>
          </a:solidFill>
          <a:latin typeface="Calibri" pitchFamily="34" charset="0"/>
        </a:defRPr>
      </a:lvl3pPr>
      <a:lvl4pPr algn="ctr" rtl="0" eaLnBrk="0" fontAlgn="base" hangingPunct="0">
        <a:spcBef>
          <a:spcPct val="0"/>
        </a:spcBef>
        <a:spcAft>
          <a:spcPct val="0"/>
        </a:spcAft>
        <a:defRPr sz="4200">
          <a:solidFill>
            <a:srgbClr val="FF0000"/>
          </a:solidFill>
          <a:latin typeface="Calibri" pitchFamily="34" charset="0"/>
        </a:defRPr>
      </a:lvl4pPr>
      <a:lvl5pPr algn="ctr" rtl="0" eaLnBrk="0" fontAlgn="base" hangingPunct="0">
        <a:spcBef>
          <a:spcPct val="0"/>
        </a:spcBef>
        <a:spcAft>
          <a:spcPct val="0"/>
        </a:spcAft>
        <a:defRPr sz="4200">
          <a:solidFill>
            <a:srgbClr val="FF0000"/>
          </a:solidFill>
          <a:latin typeface="Calibri" pitchFamily="34" charset="0"/>
        </a:defRPr>
      </a:lvl5pPr>
      <a:lvl6pPr marL="609585" algn="ctr" rtl="0" eaLnBrk="0" fontAlgn="base" hangingPunct="0">
        <a:spcBef>
          <a:spcPct val="0"/>
        </a:spcBef>
        <a:spcAft>
          <a:spcPct val="0"/>
        </a:spcAft>
        <a:defRPr sz="4267">
          <a:solidFill>
            <a:srgbClr val="FF0000"/>
          </a:solidFill>
          <a:latin typeface="Calibri" pitchFamily="34" charset="0"/>
        </a:defRPr>
      </a:lvl6pPr>
      <a:lvl7pPr marL="1219170" algn="ctr" rtl="0" eaLnBrk="0" fontAlgn="base" hangingPunct="0">
        <a:spcBef>
          <a:spcPct val="0"/>
        </a:spcBef>
        <a:spcAft>
          <a:spcPct val="0"/>
        </a:spcAft>
        <a:defRPr sz="4267">
          <a:solidFill>
            <a:srgbClr val="FF0000"/>
          </a:solidFill>
          <a:latin typeface="Calibri" pitchFamily="34" charset="0"/>
        </a:defRPr>
      </a:lvl7pPr>
      <a:lvl8pPr marL="1828754" algn="ctr" rtl="0" eaLnBrk="0" fontAlgn="base" hangingPunct="0">
        <a:spcBef>
          <a:spcPct val="0"/>
        </a:spcBef>
        <a:spcAft>
          <a:spcPct val="0"/>
        </a:spcAft>
        <a:defRPr sz="4267">
          <a:solidFill>
            <a:srgbClr val="FF0000"/>
          </a:solidFill>
          <a:latin typeface="Calibri" pitchFamily="34" charset="0"/>
        </a:defRPr>
      </a:lvl8pPr>
      <a:lvl9pPr marL="2438339" algn="ctr" rtl="0" eaLnBrk="0" fontAlgn="base" hangingPunct="0">
        <a:spcBef>
          <a:spcPct val="0"/>
        </a:spcBef>
        <a:spcAft>
          <a:spcPct val="0"/>
        </a:spcAft>
        <a:defRPr sz="4267">
          <a:solidFill>
            <a:srgbClr val="FF0000"/>
          </a:solidFill>
          <a:latin typeface="Calibri" pitchFamily="34" charset="0"/>
        </a:defRPr>
      </a:lvl9pPr>
    </p:titleStyle>
    <p:bodyStyle>
      <a:lvl1pPr marL="608013" indent="-608013" algn="l" rtl="0" eaLnBrk="0" fontAlgn="base" hangingPunct="0">
        <a:spcBef>
          <a:spcPct val="20000"/>
        </a:spcBef>
        <a:spcAft>
          <a:spcPct val="0"/>
        </a:spcAft>
        <a:buBlip>
          <a:blip r:embed="rId6"/>
        </a:buBlip>
        <a:defRPr sz="3700">
          <a:solidFill>
            <a:schemeClr val="tx1"/>
          </a:solidFill>
          <a:latin typeface="+mn-lt"/>
          <a:ea typeface="+mn-ea"/>
          <a:cs typeface="+mn-cs"/>
        </a:defRPr>
      </a:lvl1pPr>
      <a:lvl2pPr marL="989013" indent="-379413" algn="l" rtl="0" eaLnBrk="0" fontAlgn="base" hangingPunct="0">
        <a:spcBef>
          <a:spcPct val="20000"/>
        </a:spcBef>
        <a:spcAft>
          <a:spcPct val="0"/>
        </a:spcAft>
        <a:buClr>
          <a:srgbClr val="C00000"/>
        </a:buClr>
        <a:buBlip>
          <a:blip r:embed="rId7"/>
        </a:buBlip>
        <a:defRPr sz="3200">
          <a:solidFill>
            <a:schemeClr val="tx1"/>
          </a:solidFill>
          <a:latin typeface="+mn-lt"/>
        </a:defRPr>
      </a:lvl2pPr>
      <a:lvl3pPr marL="1522413" indent="-303213" algn="l" rtl="0" eaLnBrk="0" fontAlgn="base" hangingPunct="0">
        <a:spcBef>
          <a:spcPct val="20000"/>
        </a:spcBef>
        <a:spcAft>
          <a:spcPct val="0"/>
        </a:spcAft>
        <a:buBlip>
          <a:blip r:embed="rId8"/>
        </a:buBlip>
        <a:defRPr sz="2600">
          <a:solidFill>
            <a:schemeClr val="tx1"/>
          </a:solidFill>
          <a:latin typeface="+mn-lt"/>
        </a:defRPr>
      </a:lvl3pPr>
      <a:lvl4pPr marL="2132013" indent="-303213" algn="l" rtl="0" eaLnBrk="0" fontAlgn="base" hangingPunct="0">
        <a:spcBef>
          <a:spcPct val="20000"/>
        </a:spcBef>
        <a:spcAft>
          <a:spcPct val="0"/>
        </a:spcAft>
        <a:buFont typeface="Arial" panose="020B0604020202020204" pitchFamily="34" charset="0"/>
        <a:buChar char="–"/>
        <a:defRPr sz="2600">
          <a:solidFill>
            <a:schemeClr val="tx1"/>
          </a:solidFill>
          <a:latin typeface="+mn-lt"/>
        </a:defRPr>
      </a:lvl4pPr>
      <a:lvl5pPr marL="2741613" indent="-303213" algn="l" rtl="0" eaLnBrk="0" fontAlgn="base" hangingPunct="0">
        <a:spcBef>
          <a:spcPct val="20000"/>
        </a:spcBef>
        <a:spcAft>
          <a:spcPct val="0"/>
        </a:spcAft>
        <a:buFont typeface="Arial" panose="020B0604020202020204" pitchFamily="34" charset="0"/>
        <a:buChar char="»"/>
        <a:defRPr sz="2100">
          <a:solidFill>
            <a:schemeClr val="tx1"/>
          </a:solidFill>
          <a:latin typeface="+mn-lt"/>
        </a:defRPr>
      </a:lvl5pPr>
      <a:lvl6pPr marL="3352716" indent="-304792" algn="l" rtl="0" eaLnBrk="0" fontAlgn="base" hangingPunct="0">
        <a:spcBef>
          <a:spcPct val="20000"/>
        </a:spcBef>
        <a:spcAft>
          <a:spcPct val="0"/>
        </a:spcAft>
        <a:buFont typeface="Arial" charset="0"/>
        <a:buChar char="»"/>
        <a:defRPr sz="2133">
          <a:solidFill>
            <a:schemeClr val="tx1"/>
          </a:solidFill>
          <a:latin typeface="+mn-lt"/>
        </a:defRPr>
      </a:lvl6pPr>
      <a:lvl7pPr marL="3962301" indent="-304792" algn="l" rtl="0" eaLnBrk="0" fontAlgn="base" hangingPunct="0">
        <a:spcBef>
          <a:spcPct val="20000"/>
        </a:spcBef>
        <a:spcAft>
          <a:spcPct val="0"/>
        </a:spcAft>
        <a:buFont typeface="Arial" charset="0"/>
        <a:buChar char="»"/>
        <a:defRPr sz="2133">
          <a:solidFill>
            <a:schemeClr val="tx1"/>
          </a:solidFill>
          <a:latin typeface="+mn-lt"/>
        </a:defRPr>
      </a:lvl7pPr>
      <a:lvl8pPr marL="4571886" indent="-304792" algn="l" rtl="0" eaLnBrk="0" fontAlgn="base" hangingPunct="0">
        <a:spcBef>
          <a:spcPct val="20000"/>
        </a:spcBef>
        <a:spcAft>
          <a:spcPct val="0"/>
        </a:spcAft>
        <a:buFont typeface="Arial" charset="0"/>
        <a:buChar char="»"/>
        <a:defRPr sz="2133">
          <a:solidFill>
            <a:schemeClr val="tx1"/>
          </a:solidFill>
          <a:latin typeface="+mn-lt"/>
        </a:defRPr>
      </a:lvl8pPr>
      <a:lvl9pPr marL="5181470" indent="-304792" algn="l" rtl="0" eaLnBrk="0" fontAlgn="base" hangingPunct="0">
        <a:spcBef>
          <a:spcPct val="20000"/>
        </a:spcBef>
        <a:spcAft>
          <a:spcPct val="0"/>
        </a:spcAft>
        <a:buFont typeface="Arial" charset="0"/>
        <a:buChar char="»"/>
        <a:defRPr sz="2133">
          <a:solidFill>
            <a:schemeClr val="tx1"/>
          </a:solidFill>
          <a:latin typeface="+mn-lt"/>
        </a:defRPr>
      </a:lvl9pPr>
    </p:bodyStyle>
    <p:other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8" Type="http://schemas.openxmlformats.org/officeDocument/2006/relationships/hyperlink" Target="https://www.3gpp.org/ftp/TSG_SA/WG5_TM/TSGS5_138e/Docs/S5-214024.zip" TargetMode="External"/><Relationship Id="rId13" Type="http://schemas.openxmlformats.org/officeDocument/2006/relationships/hyperlink" Target="https://www.3gpp.org/ftp/TSG_SA/WG5_TM/TSGS5_138e/Docs/S5-214031.zip" TargetMode="External"/><Relationship Id="rId18" Type="http://schemas.openxmlformats.org/officeDocument/2006/relationships/hyperlink" Target="https://www.3gpp.org/ftp/TSG_SA/WG5_TM/TSGS5_138e/Docs/S5-214021.zip" TargetMode="External"/><Relationship Id="rId3" Type="http://schemas.openxmlformats.org/officeDocument/2006/relationships/hyperlink" Target="https://www.3gpp.org/ftp/TSG_SA/WG5_TM/TSGS5_138e/Docs/S5-214016.zip" TargetMode="External"/><Relationship Id="rId7" Type="http://schemas.openxmlformats.org/officeDocument/2006/relationships/hyperlink" Target="https://www.3gpp.org/ftp/TSG_SA/WG5_TM/TSGS5_138e/Docs/S5-214013.zip" TargetMode="External"/><Relationship Id="rId12" Type="http://schemas.openxmlformats.org/officeDocument/2006/relationships/hyperlink" Target="https://www.3gpp.org/ftp/TSG_SA/WG5_TM/TSGS5_138e/Docs/S5-214022.zip" TargetMode="External"/><Relationship Id="rId17" Type="http://schemas.openxmlformats.org/officeDocument/2006/relationships/hyperlink" Target="https://www.3gpp.org/ftp/TSG_SA/WG5_TM/TSGS5_138e/Docs/S5-214510.zip" TargetMode="External"/><Relationship Id="rId2" Type="http://schemas.openxmlformats.org/officeDocument/2006/relationships/hyperlink" Target="https://www.3gpp.org/ftp/TSG_SA/WG5_TM/TSGS5_138e/Docs/S5-214015.zip" TargetMode="External"/><Relationship Id="rId16" Type="http://schemas.openxmlformats.org/officeDocument/2006/relationships/hyperlink" Target="https://www.3gpp.org/ftp/TSG_SA/WG5_TM/TSGS5_138e/Docs/S5-214047.zip" TargetMode="External"/><Relationship Id="rId1" Type="http://schemas.openxmlformats.org/officeDocument/2006/relationships/slideLayout" Target="../slideLayouts/slideLayout3.xml"/><Relationship Id="rId6" Type="http://schemas.openxmlformats.org/officeDocument/2006/relationships/hyperlink" Target="https://www.3gpp.org/ftp/TSG_SA/WG5_TM/TSGS5_138e/Docs/S5-214511.zip" TargetMode="External"/><Relationship Id="rId11" Type="http://schemas.openxmlformats.org/officeDocument/2006/relationships/hyperlink" Target="https://www.3gpp.org/ftp/TSG_SA/WG5_TM/TSGS5_138e/Docs/S5-214029.zip" TargetMode="External"/><Relationship Id="rId5" Type="http://schemas.openxmlformats.org/officeDocument/2006/relationships/hyperlink" Target="https://www.3gpp.org/ftp/TSG_SA/WG5_TM/TSGS5_138e/Docs/S5-214508.zip" TargetMode="External"/><Relationship Id="rId15" Type="http://schemas.openxmlformats.org/officeDocument/2006/relationships/hyperlink" Target="https://www.3gpp.org/ftp/TSG_SA/WG5_TM/TSGS5_138e/Docs/S5-214045.zip" TargetMode="External"/><Relationship Id="rId10" Type="http://schemas.openxmlformats.org/officeDocument/2006/relationships/hyperlink" Target="https://www.3gpp.org/ftp/TSG_SA/WG5_TM/TSGS5_138e/Docs/S5-214023.zip" TargetMode="External"/><Relationship Id="rId19" Type="http://schemas.openxmlformats.org/officeDocument/2006/relationships/hyperlink" Target="https://www.3gpp.org/ftp/TSG_SA/WG5_TM/TSGS5_138e/Docs/S5-214028.zip" TargetMode="External"/><Relationship Id="rId4" Type="http://schemas.openxmlformats.org/officeDocument/2006/relationships/hyperlink" Target="https://www.3gpp.org/ftp/TSG_SA/WG5_TM/TSGS5_138e/Docs/S5-214044.zip" TargetMode="External"/><Relationship Id="rId9" Type="http://schemas.openxmlformats.org/officeDocument/2006/relationships/hyperlink" Target="https://www.3gpp.org/ftp/TSG_SA/WG5_TM/TSGS5_138e/Docs/S5-214025.zip" TargetMode="External"/><Relationship Id="rId14" Type="http://schemas.openxmlformats.org/officeDocument/2006/relationships/hyperlink" Target="https://www.3gpp.org/ftp/TSG_SA/WG5_TM/TSGS5_138e/Docs/S5-214019.zip" TargetMode="Externa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3.xml"/><Relationship Id="rId4" Type="http://schemas.openxmlformats.org/officeDocument/2006/relationships/image" Target="../media/image8.png"/></Relationships>
</file>

<file path=ppt/slides/_rels/slide3.xml.rels><?xml version="1.0" encoding="UTF-8" standalone="yes"?>
<Relationships xmlns="http://schemas.openxmlformats.org/package/2006/relationships"><Relationship Id="rId8" Type="http://schemas.openxmlformats.org/officeDocument/2006/relationships/hyperlink" Target="https://www.3gpp.org/ftp/TSG_SA/WG5_TM/TSGS5_138e/Docs/S5-214033.zip" TargetMode="External"/><Relationship Id="rId13" Type="http://schemas.openxmlformats.org/officeDocument/2006/relationships/hyperlink" Target="https://www.3gpp.org/ftp/TSG_SA/WG5_TM/TSGS5_138e/Docs/S5-214038.zip" TargetMode="External"/><Relationship Id="rId3" Type="http://schemas.openxmlformats.org/officeDocument/2006/relationships/hyperlink" Target="https://www.3gpp.org/ftp/TSG_SA/WG5_TM/TSGS5_138e/Docs/S5-214026.zip" TargetMode="External"/><Relationship Id="rId7" Type="http://schemas.openxmlformats.org/officeDocument/2006/relationships/hyperlink" Target="https://www.3gpp.org/ftp/TSG_SA/WG5_TM/TSGS5_138e/Docs/S5-214032.zip" TargetMode="External"/><Relationship Id="rId12" Type="http://schemas.openxmlformats.org/officeDocument/2006/relationships/hyperlink" Target="https://www.3gpp.org/ftp/TSG_SA/WG5_TM/TSGS5_138e/Docs/S5-214037.zip" TargetMode="External"/><Relationship Id="rId2" Type="http://schemas.openxmlformats.org/officeDocument/2006/relationships/hyperlink" Target="https://www.3gpp.org/ftp/TSG_SA/WG5_TM/TSGS5_138e/Docs/S5-214046.zip" TargetMode="External"/><Relationship Id="rId16" Type="http://schemas.openxmlformats.org/officeDocument/2006/relationships/hyperlink" Target="https://www.3gpp.org/ftp/TSG_SA/WG5_TM/TSGS5_138e/Docs/S5-214041.zip" TargetMode="External"/><Relationship Id="rId1" Type="http://schemas.openxmlformats.org/officeDocument/2006/relationships/slideLayout" Target="../slideLayouts/slideLayout3.xml"/><Relationship Id="rId6" Type="http://schemas.openxmlformats.org/officeDocument/2006/relationships/hyperlink" Target="https://www.3gpp.org/ftp/TSG_SA/WG5_TM/TSGS5_138e/Docs/S5-214030.zip" TargetMode="External"/><Relationship Id="rId11" Type="http://schemas.openxmlformats.org/officeDocument/2006/relationships/hyperlink" Target="https://www.3gpp.org/ftp/TSG_SA/WG5_TM/TSGS5_138e/Docs/S5-214036.zip" TargetMode="External"/><Relationship Id="rId5" Type="http://schemas.openxmlformats.org/officeDocument/2006/relationships/hyperlink" Target="https://www.3gpp.org/ftp/TSG_SA/WG5_TM/TSGS5_138e/Docs/S5-214020.zip" TargetMode="External"/><Relationship Id="rId15" Type="http://schemas.openxmlformats.org/officeDocument/2006/relationships/hyperlink" Target="https://www.3gpp.org/ftp/TSG_SA/WG5_TM/TSGS5_138e/Docs/S5-214040.zip" TargetMode="External"/><Relationship Id="rId10" Type="http://schemas.openxmlformats.org/officeDocument/2006/relationships/hyperlink" Target="https://www.3gpp.org/ftp/TSG_SA/WG5_TM/TSGS5_138e/Docs/S5-214035.zip" TargetMode="External"/><Relationship Id="rId4" Type="http://schemas.openxmlformats.org/officeDocument/2006/relationships/hyperlink" Target="https://www.3gpp.org/ftp/TSG_SA/WG5_TM/TSGS5_138e/Docs/S5-214017.zip" TargetMode="External"/><Relationship Id="rId9" Type="http://schemas.openxmlformats.org/officeDocument/2006/relationships/hyperlink" Target="https://www.3gpp.org/ftp/TSG_SA/WG5_TM/TSGS5_138e/Docs/S5-214034.zip" TargetMode="External"/><Relationship Id="rId14" Type="http://schemas.openxmlformats.org/officeDocument/2006/relationships/hyperlink" Target="https://www.3gpp.org/ftp/TSG_SA/WG5_TM/TSGS5_138e/Docs/S5-214039.zip" TargetMode="External"/></Relationships>
</file>

<file path=ppt/slides/_rels/slide4.xml.rels><?xml version="1.0" encoding="UTF-8" standalone="yes"?>
<Relationships xmlns="http://schemas.openxmlformats.org/package/2006/relationships"><Relationship Id="rId3" Type="http://schemas.openxmlformats.org/officeDocument/2006/relationships/hyperlink" Target="https://www.3gpp.org/ftp/TSG_SA/WG5_TM/TSGS5_138e/Docs/S5-214467.zip" TargetMode="External"/><Relationship Id="rId2" Type="http://schemas.openxmlformats.org/officeDocument/2006/relationships/hyperlink" Target="https://www.3gpp.org/ftp/TSG_SA/WG5_TM/TSGS5_138e/Docs/S5-214186.zip" TargetMode="Externa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9" name="Rectangle 2"/>
          <p:cNvSpPr>
            <a:spLocks noGrp="1" noChangeArrowheads="1"/>
          </p:cNvSpPr>
          <p:nvPr>
            <p:ph type="ctrTitle"/>
          </p:nvPr>
        </p:nvSpPr>
        <p:spPr>
          <a:xfrm>
            <a:off x="2054990" y="2501576"/>
            <a:ext cx="8621712" cy="1468438"/>
          </a:xfrm>
        </p:spPr>
        <p:txBody>
          <a:bodyPr>
            <a:noAutofit/>
          </a:bodyPr>
          <a:lstStyle/>
          <a:p>
            <a:pPr>
              <a:defRPr/>
            </a:pPr>
            <a:r>
              <a:rPr lang="en-GB" sz="4800" b="1" i="1" dirty="0">
                <a:effectLst>
                  <a:outerShdw blurRad="38100" dist="38100" dir="2700000" algn="tl">
                    <a:srgbClr val="C0C0C0"/>
                  </a:outerShdw>
                </a:effectLst>
              </a:rPr>
              <a:t>  </a:t>
            </a:r>
            <a:r>
              <a:rPr lang="en-GB" sz="4800" dirty="0"/>
              <a:t/>
            </a:r>
            <a:br>
              <a:rPr lang="en-GB" sz="4800" dirty="0"/>
            </a:br>
            <a:r>
              <a:rPr lang="en-GB" sz="4800" dirty="0"/>
              <a:t> </a:t>
            </a:r>
            <a:r>
              <a:rPr lang="en-GB" altLang="zh-CN" sz="4800" b="1" dirty="0"/>
              <a:t>SA5 </a:t>
            </a:r>
            <a:r>
              <a:rPr lang="en-GB" altLang="zh-CN" sz="4800" b="1" dirty="0" smtClean="0"/>
              <a:t>OAM&amp;P Exec Report</a:t>
            </a:r>
            <a:r>
              <a:rPr lang="en-GB" sz="4800" b="1" i="1" dirty="0"/>
              <a:t/>
            </a:r>
            <a:br>
              <a:rPr lang="en-GB" sz="4800" b="1" i="1" dirty="0"/>
            </a:br>
            <a:r>
              <a:rPr lang="fr-FR" sz="2400" dirty="0" smtClean="0">
                <a:latin typeface="Arial" pitchFamily="34" charset="0"/>
              </a:rPr>
              <a:t>SA5#138e, 23 – 31 </a:t>
            </a:r>
            <a:r>
              <a:rPr lang="en-US" altLang="zh-CN" sz="2400" dirty="0" smtClean="0">
                <a:latin typeface="Arial" pitchFamily="34" charset="0"/>
              </a:rPr>
              <a:t>August</a:t>
            </a:r>
            <a:r>
              <a:rPr lang="en-US" sz="2400" dirty="0" smtClean="0">
                <a:latin typeface="Arial" pitchFamily="34" charset="0"/>
              </a:rPr>
              <a:t>, 2021</a:t>
            </a:r>
            <a:r>
              <a:rPr lang="fr-FR" sz="2400" dirty="0" smtClean="0">
                <a:latin typeface="Arial" pitchFamily="34" charset="0"/>
              </a:rPr>
              <a:t/>
            </a:r>
            <a:br>
              <a:rPr lang="fr-FR" sz="2400" dirty="0" smtClean="0">
                <a:latin typeface="Arial" pitchFamily="34" charset="0"/>
              </a:rPr>
            </a:br>
            <a:r>
              <a:rPr lang="en-US" sz="2400" dirty="0" smtClean="0">
                <a:latin typeface="Arial" pitchFamily="34" charset="0"/>
              </a:rPr>
              <a:t>e-meeting</a:t>
            </a:r>
            <a:r>
              <a:rPr lang="fr-FR" sz="2400" dirty="0" smtClean="0">
                <a:latin typeface="Arial" pitchFamily="34" charset="0"/>
              </a:rPr>
              <a:t> </a:t>
            </a:r>
            <a:endParaRPr lang="en-GB" sz="4800" dirty="0">
              <a:effectLst>
                <a:outerShdw blurRad="38100" dist="38100" dir="2700000" algn="tl">
                  <a:srgbClr val="C0C0C0"/>
                </a:outerShdw>
              </a:effectLst>
            </a:endParaRPr>
          </a:p>
        </p:txBody>
      </p:sp>
      <p:sp>
        <p:nvSpPr>
          <p:cNvPr id="6147" name="Subtitle 6"/>
          <p:cNvSpPr>
            <a:spLocks noGrp="1"/>
          </p:cNvSpPr>
          <p:nvPr>
            <p:ph type="subTitle" idx="1"/>
          </p:nvPr>
        </p:nvSpPr>
        <p:spPr>
          <a:xfrm>
            <a:off x="2054990" y="4523069"/>
            <a:ext cx="8534400" cy="1752600"/>
          </a:xfrm>
        </p:spPr>
        <p:txBody>
          <a:bodyPr/>
          <a:lstStyle/>
          <a:p>
            <a:pPr>
              <a:lnSpc>
                <a:spcPct val="80000"/>
              </a:lnSpc>
            </a:pPr>
            <a:r>
              <a:rPr lang="en-US" altLang="en-US" sz="2667" dirty="0"/>
              <a:t/>
            </a:r>
            <a:br>
              <a:rPr lang="en-US" altLang="en-US" sz="2667" dirty="0"/>
            </a:br>
            <a:r>
              <a:rPr lang="en-US" altLang="en-US" sz="2400" dirty="0">
                <a:latin typeface="Arial" charset="0"/>
              </a:rPr>
              <a:t>Zou Lan, </a:t>
            </a:r>
            <a:r>
              <a:rPr lang="en-GB" altLang="zh-CN" sz="2400" dirty="0">
                <a:latin typeface="Arial" charset="0"/>
              </a:rPr>
              <a:t>SA5 </a:t>
            </a:r>
            <a:r>
              <a:rPr lang="en-GB" altLang="zh-CN" sz="2400" dirty="0" smtClean="0">
                <a:latin typeface="Arial" charset="0"/>
              </a:rPr>
              <a:t>Vice-Chair, </a:t>
            </a:r>
            <a:r>
              <a:rPr lang="en-US" altLang="zh-CN" sz="2400" dirty="0">
                <a:latin typeface="Arial" charset="0"/>
              </a:rPr>
              <a:t>HUAWEI</a:t>
            </a:r>
            <a:endParaRPr lang="en-US" altLang="en-US" sz="2400" dirty="0">
              <a:latin typeface="Arial" charset="0"/>
            </a:endParaRPr>
          </a:p>
          <a:p>
            <a:pPr>
              <a:lnSpc>
                <a:spcPct val="80000"/>
              </a:lnSpc>
            </a:pPr>
            <a:r>
              <a:rPr lang="en-US" altLang="en-US" sz="2400" dirty="0">
                <a:latin typeface="Arial" charset="0"/>
              </a:rPr>
              <a:t>Thomas </a:t>
            </a:r>
            <a:r>
              <a:rPr lang="en-US" altLang="en-US" sz="2400" dirty="0" smtClean="0">
                <a:latin typeface="Arial" charset="0"/>
              </a:rPr>
              <a:t>Tovinger, </a:t>
            </a:r>
            <a:r>
              <a:rPr lang="en-US" altLang="en-US" sz="2400" dirty="0">
                <a:latin typeface="Arial" charset="0"/>
              </a:rPr>
              <a:t>SA5 Chair, </a:t>
            </a:r>
            <a:r>
              <a:rPr lang="en-US" altLang="zh-CN" sz="2400" dirty="0" smtClean="0">
                <a:latin typeface="Arial" charset="0"/>
              </a:rPr>
              <a:t>ERICSSON</a:t>
            </a:r>
          </a:p>
          <a:p>
            <a:pPr>
              <a:lnSpc>
                <a:spcPct val="80000"/>
              </a:lnSpc>
            </a:pPr>
            <a:r>
              <a:rPr lang="en-US" altLang="zh-CN" sz="2400" dirty="0">
                <a:latin typeface="Arial" charset="0"/>
              </a:rPr>
              <a:t>Mirko Cano </a:t>
            </a:r>
            <a:r>
              <a:rPr lang="en-US" altLang="zh-CN" sz="2400" dirty="0" smtClean="0">
                <a:latin typeface="Arial" charset="0"/>
              </a:rPr>
              <a:t>Soveri, MCC</a:t>
            </a:r>
          </a:p>
        </p:txBody>
      </p:sp>
    </p:spTree>
  </p:cSld>
  <p:clrMapOvr>
    <a:masterClrMapping/>
  </p:clrMapOvr>
  <p:transition spd="slow">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205572" y="4603"/>
            <a:ext cx="10139206" cy="920688"/>
          </a:xfrm>
          <a:prstGeom prst="rect">
            <a:avLst/>
          </a:prstGeom>
        </p:spPr>
        <p:txBody>
          <a:bodyPr/>
          <a:lstStyle>
            <a:lvl1pPr algn="ctr" rtl="0" eaLnBrk="0" fontAlgn="base" hangingPunct="0">
              <a:spcBef>
                <a:spcPct val="0"/>
              </a:spcBef>
              <a:spcAft>
                <a:spcPct val="0"/>
              </a:spcAft>
              <a:defRPr sz="4200">
                <a:solidFill>
                  <a:srgbClr val="FF0000"/>
                </a:solidFill>
                <a:latin typeface="+mj-lt"/>
                <a:ea typeface="+mj-ea"/>
                <a:cs typeface="+mj-cs"/>
              </a:defRPr>
            </a:lvl1pPr>
            <a:lvl2pPr algn="ctr" rtl="0" eaLnBrk="0" fontAlgn="base" hangingPunct="0">
              <a:spcBef>
                <a:spcPct val="0"/>
              </a:spcBef>
              <a:spcAft>
                <a:spcPct val="0"/>
              </a:spcAft>
              <a:defRPr sz="4200">
                <a:solidFill>
                  <a:srgbClr val="FF0000"/>
                </a:solidFill>
                <a:latin typeface="Calibri" pitchFamily="34" charset="0"/>
              </a:defRPr>
            </a:lvl2pPr>
            <a:lvl3pPr algn="ctr" rtl="0" eaLnBrk="0" fontAlgn="base" hangingPunct="0">
              <a:spcBef>
                <a:spcPct val="0"/>
              </a:spcBef>
              <a:spcAft>
                <a:spcPct val="0"/>
              </a:spcAft>
              <a:defRPr sz="4200">
                <a:solidFill>
                  <a:srgbClr val="FF0000"/>
                </a:solidFill>
                <a:latin typeface="Calibri" pitchFamily="34" charset="0"/>
              </a:defRPr>
            </a:lvl3pPr>
            <a:lvl4pPr algn="ctr" rtl="0" eaLnBrk="0" fontAlgn="base" hangingPunct="0">
              <a:spcBef>
                <a:spcPct val="0"/>
              </a:spcBef>
              <a:spcAft>
                <a:spcPct val="0"/>
              </a:spcAft>
              <a:defRPr sz="4200">
                <a:solidFill>
                  <a:srgbClr val="FF0000"/>
                </a:solidFill>
                <a:latin typeface="Calibri" pitchFamily="34" charset="0"/>
              </a:defRPr>
            </a:lvl4pPr>
            <a:lvl5pPr algn="ctr" rtl="0" eaLnBrk="0" fontAlgn="base" hangingPunct="0">
              <a:spcBef>
                <a:spcPct val="0"/>
              </a:spcBef>
              <a:spcAft>
                <a:spcPct val="0"/>
              </a:spcAft>
              <a:defRPr sz="4200">
                <a:solidFill>
                  <a:srgbClr val="FF0000"/>
                </a:solidFill>
                <a:latin typeface="Calibri" pitchFamily="34" charset="0"/>
              </a:defRPr>
            </a:lvl5pPr>
            <a:lvl6pPr marL="609585" algn="ctr" rtl="0" eaLnBrk="0" fontAlgn="base" hangingPunct="0">
              <a:spcBef>
                <a:spcPct val="0"/>
              </a:spcBef>
              <a:spcAft>
                <a:spcPct val="0"/>
              </a:spcAft>
              <a:defRPr sz="4267">
                <a:solidFill>
                  <a:srgbClr val="FF0000"/>
                </a:solidFill>
                <a:latin typeface="Calibri" pitchFamily="34" charset="0"/>
              </a:defRPr>
            </a:lvl6pPr>
            <a:lvl7pPr marL="1219170" algn="ctr" rtl="0" eaLnBrk="0" fontAlgn="base" hangingPunct="0">
              <a:spcBef>
                <a:spcPct val="0"/>
              </a:spcBef>
              <a:spcAft>
                <a:spcPct val="0"/>
              </a:spcAft>
              <a:defRPr sz="4267">
                <a:solidFill>
                  <a:srgbClr val="FF0000"/>
                </a:solidFill>
                <a:latin typeface="Calibri" pitchFamily="34" charset="0"/>
              </a:defRPr>
            </a:lvl7pPr>
            <a:lvl8pPr marL="1828754" algn="ctr" rtl="0" eaLnBrk="0" fontAlgn="base" hangingPunct="0">
              <a:spcBef>
                <a:spcPct val="0"/>
              </a:spcBef>
              <a:spcAft>
                <a:spcPct val="0"/>
              </a:spcAft>
              <a:defRPr sz="4267">
                <a:solidFill>
                  <a:srgbClr val="FF0000"/>
                </a:solidFill>
                <a:latin typeface="Calibri" pitchFamily="34" charset="0"/>
              </a:defRPr>
            </a:lvl8pPr>
            <a:lvl9pPr marL="2438339" algn="ctr" rtl="0" eaLnBrk="0" fontAlgn="base" hangingPunct="0">
              <a:spcBef>
                <a:spcPct val="0"/>
              </a:spcBef>
              <a:spcAft>
                <a:spcPct val="0"/>
              </a:spcAft>
              <a:defRPr sz="4267">
                <a:solidFill>
                  <a:srgbClr val="FF0000"/>
                </a:solidFill>
                <a:latin typeface="Calibri" pitchFamily="34" charset="0"/>
              </a:defRPr>
            </a:lvl9pPr>
          </a:lstStyle>
          <a:p>
            <a:r>
              <a:rPr lang="en-US" altLang="zh-CN" sz="3200" kern="0" dirty="0" smtClean="0"/>
              <a:t>Rel-17 WI MADCOL/ePM_KPI_5G/e_5GMDT/</a:t>
            </a:r>
            <a:r>
              <a:rPr lang="en-US" altLang="zh-CN" sz="3200" kern="0" dirty="0" err="1" smtClean="0"/>
              <a:t>eQoE</a:t>
            </a:r>
            <a:endParaRPr lang="sv-SE" sz="3200" kern="0" dirty="0"/>
          </a:p>
        </p:txBody>
      </p:sp>
      <p:sp>
        <p:nvSpPr>
          <p:cNvPr id="9" name="矩形 8"/>
          <p:cNvSpPr/>
          <p:nvPr/>
        </p:nvSpPr>
        <p:spPr>
          <a:xfrm>
            <a:off x="6275197" y="3547616"/>
            <a:ext cx="5823019" cy="2123658"/>
          </a:xfrm>
          <a:prstGeom prst="rect">
            <a:avLst/>
          </a:prstGeom>
          <a:ln>
            <a:noFill/>
          </a:ln>
        </p:spPr>
        <p:txBody>
          <a:bodyPr wrap="square">
            <a:spAutoFit/>
          </a:bodyPr>
          <a:lstStyle/>
          <a:p>
            <a:pPr lvl="0" defTabSz="1219170" eaLnBrk="1" fontAlgn="auto" hangingPunct="1">
              <a:spcBef>
                <a:spcPts val="0"/>
              </a:spcBef>
              <a:spcAft>
                <a:spcPts val="0"/>
              </a:spcAft>
              <a:defRPr/>
            </a:pPr>
            <a:r>
              <a:rPr lang="en-US" altLang="zh-CN" sz="1200" b="1" dirty="0" smtClean="0">
                <a:solidFill>
                  <a:prstClr val="black"/>
                </a:solidFill>
                <a:latin typeface="Calibri" pitchFamily="34" charset="0"/>
                <a:cs typeface="Arial" charset="0"/>
              </a:rPr>
              <a:t>ePM_KPI_5G: </a:t>
            </a:r>
            <a:r>
              <a:rPr lang="en-US" altLang="zh-CN" sz="1200" dirty="0" smtClean="0">
                <a:solidFill>
                  <a:prstClr val="black"/>
                </a:solidFill>
                <a:latin typeface="Calibri" pitchFamily="34" charset="0"/>
                <a:cs typeface="Arial" charset="0"/>
              </a:rPr>
              <a:t>Group </a:t>
            </a:r>
            <a:r>
              <a:rPr lang="en-US" altLang="zh-CN" sz="1200" dirty="0">
                <a:solidFill>
                  <a:prstClr val="black"/>
                </a:solidFill>
                <a:latin typeface="Calibri" pitchFamily="34" charset="0"/>
                <a:cs typeface="Arial" charset="0"/>
              </a:rPr>
              <a:t>discussed and agreed the </a:t>
            </a:r>
            <a:r>
              <a:rPr lang="en-US" altLang="zh-CN" sz="1200" dirty="0" smtClean="0">
                <a:solidFill>
                  <a:prstClr val="black"/>
                </a:solidFill>
                <a:latin typeface="Calibri" pitchFamily="34" charset="0"/>
                <a:cs typeface="Arial" charset="0"/>
              </a:rPr>
              <a:t>following performance measurements:</a:t>
            </a:r>
            <a:endParaRPr lang="en-US" altLang="zh-CN" sz="1200" dirty="0">
              <a:solidFill>
                <a:prstClr val="black"/>
              </a:solidFill>
              <a:latin typeface="Calibri" pitchFamily="34" charset="0"/>
              <a:cs typeface="Arial" charset="0"/>
            </a:endParaRPr>
          </a:p>
          <a:p>
            <a:pPr marL="171450" lvl="0" indent="-171450" defTabSz="1219170" eaLnBrk="1" fontAlgn="auto" hangingPunct="1">
              <a:spcBef>
                <a:spcPts val="0"/>
              </a:spcBef>
              <a:spcAft>
                <a:spcPts val="0"/>
              </a:spcAft>
              <a:buFont typeface="Wingdings" panose="05000000000000000000" pitchFamily="2" charset="2"/>
              <a:buChar char="Ø"/>
              <a:defRPr/>
            </a:pPr>
            <a:r>
              <a:rPr lang="en-US" altLang="zh-CN" sz="1200" dirty="0" smtClean="0">
                <a:solidFill>
                  <a:prstClr val="black"/>
                </a:solidFill>
                <a:latin typeface="Calibri" pitchFamily="34" charset="0"/>
                <a:cs typeface="Arial" charset="0"/>
              </a:rPr>
              <a:t>measurements </a:t>
            </a:r>
            <a:r>
              <a:rPr lang="en-US" altLang="zh-CN" sz="1200" dirty="0">
                <a:solidFill>
                  <a:prstClr val="black"/>
                </a:solidFill>
                <a:latin typeface="Calibri" pitchFamily="34" charset="0"/>
                <a:cs typeface="Arial" charset="0"/>
              </a:rPr>
              <a:t>related to AF session with </a:t>
            </a:r>
            <a:r>
              <a:rPr lang="en-US" altLang="zh-CN" sz="1200" dirty="0" err="1">
                <a:solidFill>
                  <a:prstClr val="black"/>
                </a:solidFill>
                <a:latin typeface="Calibri" pitchFamily="34" charset="0"/>
                <a:cs typeface="Arial" charset="0"/>
              </a:rPr>
              <a:t>QoS</a:t>
            </a:r>
            <a:r>
              <a:rPr lang="en-US" altLang="zh-CN" sz="1200" dirty="0">
                <a:solidFill>
                  <a:prstClr val="black"/>
                </a:solidFill>
                <a:latin typeface="Calibri" pitchFamily="34" charset="0"/>
                <a:cs typeface="Arial" charset="0"/>
              </a:rPr>
              <a:t> for NEF;</a:t>
            </a:r>
          </a:p>
          <a:p>
            <a:pPr marL="171450" lvl="0" indent="-171450" defTabSz="1219170" eaLnBrk="1" fontAlgn="auto" hangingPunct="1">
              <a:spcBef>
                <a:spcPts val="0"/>
              </a:spcBef>
              <a:spcAft>
                <a:spcPts val="0"/>
              </a:spcAft>
              <a:buFont typeface="Wingdings" panose="05000000000000000000" pitchFamily="2" charset="2"/>
              <a:buChar char="Ø"/>
              <a:defRPr/>
            </a:pPr>
            <a:r>
              <a:rPr lang="en-US" altLang="zh-CN" sz="1200" dirty="0" smtClean="0">
                <a:solidFill>
                  <a:prstClr val="black"/>
                </a:solidFill>
                <a:latin typeface="Calibri" pitchFamily="34" charset="0"/>
                <a:cs typeface="Arial" charset="0"/>
              </a:rPr>
              <a:t>measurements </a:t>
            </a:r>
            <a:r>
              <a:rPr lang="en-US" altLang="zh-CN" sz="1200" dirty="0">
                <a:solidFill>
                  <a:prstClr val="black"/>
                </a:solidFill>
                <a:latin typeface="Calibri" pitchFamily="34" charset="0"/>
                <a:cs typeface="Arial" charset="0"/>
              </a:rPr>
              <a:t>related to applying policy for NEF;</a:t>
            </a:r>
          </a:p>
          <a:p>
            <a:pPr marL="171450" lvl="0" indent="-171450" defTabSz="1219170" eaLnBrk="1" fontAlgn="auto" hangingPunct="1">
              <a:spcBef>
                <a:spcPts val="0"/>
              </a:spcBef>
              <a:spcAft>
                <a:spcPts val="0"/>
              </a:spcAft>
              <a:buFont typeface="Wingdings" panose="05000000000000000000" pitchFamily="2" charset="2"/>
              <a:buChar char="Ø"/>
              <a:defRPr/>
            </a:pPr>
            <a:r>
              <a:rPr lang="en-US" altLang="zh-CN" sz="1200" dirty="0" smtClean="0">
                <a:solidFill>
                  <a:prstClr val="black"/>
                </a:solidFill>
                <a:latin typeface="Calibri" pitchFamily="34" charset="0"/>
                <a:cs typeface="Arial" charset="0"/>
              </a:rPr>
              <a:t>measurements </a:t>
            </a:r>
            <a:r>
              <a:rPr lang="en-US" altLang="zh-CN" sz="1200" dirty="0">
                <a:solidFill>
                  <a:prstClr val="black"/>
                </a:solidFill>
                <a:latin typeface="Calibri" pitchFamily="34" charset="0"/>
                <a:cs typeface="Arial" charset="0"/>
              </a:rPr>
              <a:t>related to UCMF </a:t>
            </a:r>
            <a:r>
              <a:rPr lang="en-US" altLang="zh-CN" sz="1200" dirty="0" err="1">
                <a:solidFill>
                  <a:prstClr val="black"/>
                </a:solidFill>
                <a:latin typeface="Calibri" pitchFamily="34" charset="0"/>
                <a:cs typeface="Arial" charset="0"/>
              </a:rPr>
              <a:t>provisoning</a:t>
            </a:r>
            <a:r>
              <a:rPr lang="en-US" altLang="zh-CN" sz="1200" dirty="0">
                <a:solidFill>
                  <a:prstClr val="black"/>
                </a:solidFill>
                <a:latin typeface="Calibri" pitchFamily="34" charset="0"/>
                <a:cs typeface="Arial" charset="0"/>
              </a:rPr>
              <a:t> for NEF;</a:t>
            </a:r>
          </a:p>
          <a:p>
            <a:pPr marL="171450" lvl="0" indent="-171450" defTabSz="1219170" eaLnBrk="1" fontAlgn="auto" hangingPunct="1">
              <a:spcBef>
                <a:spcPts val="0"/>
              </a:spcBef>
              <a:spcAft>
                <a:spcPts val="0"/>
              </a:spcAft>
              <a:buFont typeface="Wingdings" panose="05000000000000000000" pitchFamily="2" charset="2"/>
              <a:buChar char="Ø"/>
              <a:defRPr/>
            </a:pPr>
            <a:r>
              <a:rPr lang="en-US" altLang="zh-CN" sz="1200" dirty="0" smtClean="0">
                <a:solidFill>
                  <a:prstClr val="black"/>
                </a:solidFill>
                <a:latin typeface="Calibri" pitchFamily="34" charset="0"/>
                <a:cs typeface="Arial" charset="0"/>
              </a:rPr>
              <a:t>Add </a:t>
            </a:r>
            <a:r>
              <a:rPr lang="en-US" altLang="zh-CN" sz="1200" dirty="0">
                <a:solidFill>
                  <a:prstClr val="black"/>
                </a:solidFill>
                <a:latin typeface="Calibri" pitchFamily="34" charset="0"/>
                <a:cs typeface="Arial" charset="0"/>
              </a:rPr>
              <a:t>PLMN granularity to PDCP SDU data volume measurement per interface for split </a:t>
            </a:r>
            <a:r>
              <a:rPr lang="en-US" altLang="zh-CN" sz="1200" dirty="0" err="1">
                <a:solidFill>
                  <a:prstClr val="black"/>
                </a:solidFill>
                <a:latin typeface="Calibri" pitchFamily="34" charset="0"/>
                <a:cs typeface="Arial" charset="0"/>
              </a:rPr>
              <a:t>gNB</a:t>
            </a:r>
            <a:r>
              <a:rPr lang="en-US" altLang="zh-CN" sz="1200" dirty="0">
                <a:solidFill>
                  <a:prstClr val="black"/>
                </a:solidFill>
                <a:latin typeface="Calibri" pitchFamily="34" charset="0"/>
                <a:cs typeface="Arial" charset="0"/>
              </a:rPr>
              <a:t> deployment scenario;</a:t>
            </a:r>
          </a:p>
          <a:p>
            <a:pPr marL="171450" lvl="0" indent="-171450" defTabSz="1219170" eaLnBrk="1" fontAlgn="auto" hangingPunct="1">
              <a:spcBef>
                <a:spcPts val="0"/>
              </a:spcBef>
              <a:spcAft>
                <a:spcPts val="0"/>
              </a:spcAft>
              <a:buFont typeface="Wingdings" panose="05000000000000000000" pitchFamily="2" charset="2"/>
              <a:buChar char="Ø"/>
              <a:defRPr/>
            </a:pPr>
            <a:r>
              <a:rPr lang="en-US" altLang="zh-CN" sz="1200" dirty="0" err="1" smtClean="0">
                <a:solidFill>
                  <a:prstClr val="black"/>
                </a:solidFill>
                <a:latin typeface="Calibri" pitchFamily="34" charset="0"/>
                <a:cs typeface="Arial" charset="0"/>
              </a:rPr>
              <a:t>Mean&amp;Maximum</a:t>
            </a:r>
            <a:r>
              <a:rPr lang="en-US" altLang="zh-CN" sz="1200" dirty="0" smtClean="0">
                <a:solidFill>
                  <a:prstClr val="black"/>
                </a:solidFill>
                <a:latin typeface="Calibri" pitchFamily="34" charset="0"/>
                <a:cs typeface="Arial" charset="0"/>
              </a:rPr>
              <a:t> </a:t>
            </a:r>
            <a:r>
              <a:rPr lang="en-US" altLang="zh-CN" sz="1200" dirty="0">
                <a:solidFill>
                  <a:prstClr val="black"/>
                </a:solidFill>
                <a:latin typeface="Calibri" pitchFamily="34" charset="0"/>
                <a:cs typeface="Arial" charset="0"/>
              </a:rPr>
              <a:t>CM-Connected subscribers of network slice through AMF;</a:t>
            </a:r>
          </a:p>
          <a:p>
            <a:pPr marL="171450" lvl="0" indent="-171450" defTabSz="1219170" eaLnBrk="1" fontAlgn="auto" hangingPunct="1">
              <a:spcBef>
                <a:spcPts val="0"/>
              </a:spcBef>
              <a:spcAft>
                <a:spcPts val="0"/>
              </a:spcAft>
              <a:buFont typeface="Wingdings" panose="05000000000000000000" pitchFamily="2" charset="2"/>
              <a:buChar char="Ø"/>
              <a:defRPr/>
            </a:pPr>
            <a:r>
              <a:rPr lang="en-US" altLang="zh-CN" sz="1200" dirty="0" smtClean="0">
                <a:solidFill>
                  <a:prstClr val="black"/>
                </a:solidFill>
                <a:latin typeface="Calibri" pitchFamily="34" charset="0"/>
                <a:cs typeface="Arial" charset="0"/>
              </a:rPr>
              <a:t>PFCP </a:t>
            </a:r>
            <a:r>
              <a:rPr lang="en-US" altLang="zh-CN" sz="1200" dirty="0">
                <a:solidFill>
                  <a:prstClr val="black"/>
                </a:solidFill>
                <a:latin typeface="Calibri" pitchFamily="34" charset="0"/>
                <a:cs typeface="Arial" charset="0"/>
              </a:rPr>
              <a:t>session established success rate of one network and one network slice.</a:t>
            </a:r>
          </a:p>
          <a:p>
            <a:pPr defTabSz="1219170" eaLnBrk="1" fontAlgn="auto" hangingPunct="1">
              <a:spcBef>
                <a:spcPts val="0"/>
              </a:spcBef>
              <a:spcAft>
                <a:spcPts val="0"/>
              </a:spcAft>
              <a:defRPr/>
            </a:pPr>
            <a:endParaRPr lang="en-US" altLang="zh-CN" sz="1200" b="1" dirty="0" smtClean="0">
              <a:solidFill>
                <a:prstClr val="black"/>
              </a:solidFill>
              <a:latin typeface="+mj-lt"/>
              <a:cs typeface="Arial" charset="0"/>
            </a:endParaRPr>
          </a:p>
          <a:p>
            <a:r>
              <a:rPr lang="en-US" altLang="zh-CN" sz="1200" b="1" dirty="0" smtClean="0">
                <a:solidFill>
                  <a:prstClr val="black"/>
                </a:solidFill>
                <a:latin typeface="+mj-lt"/>
                <a:cs typeface="Arial" charset="0"/>
              </a:rPr>
              <a:t>e_5GMDT</a:t>
            </a:r>
            <a:r>
              <a:rPr lang="en-US" altLang="zh-CN" sz="1200" b="1" dirty="0">
                <a:solidFill>
                  <a:prstClr val="black"/>
                </a:solidFill>
                <a:latin typeface="+mj-lt"/>
                <a:cs typeface="Arial" charset="0"/>
              </a:rPr>
              <a:t>: </a:t>
            </a:r>
            <a:r>
              <a:rPr lang="en-US" altLang="zh-CN" sz="1200" dirty="0">
                <a:solidFill>
                  <a:prstClr val="black"/>
                </a:solidFill>
                <a:latin typeface="Calibri" pitchFamily="34" charset="0"/>
                <a:cs typeface="Arial" charset="0"/>
              </a:rPr>
              <a:t>The following topic is agreed.</a:t>
            </a:r>
          </a:p>
          <a:p>
            <a:pPr marL="171450" indent="-171450" defTabSz="1219170" eaLnBrk="1" fontAlgn="auto" hangingPunct="1">
              <a:spcBef>
                <a:spcPts val="0"/>
              </a:spcBef>
              <a:spcAft>
                <a:spcPts val="0"/>
              </a:spcAft>
              <a:buFont typeface="Wingdings" panose="05000000000000000000" pitchFamily="2" charset="2"/>
              <a:buChar char="Ø"/>
              <a:defRPr/>
            </a:pPr>
            <a:r>
              <a:rPr lang="en-US" sz="1200" dirty="0" smtClean="0">
                <a:solidFill>
                  <a:prstClr val="black"/>
                </a:solidFill>
                <a:latin typeface="Calibri" pitchFamily="34" charset="0"/>
                <a:cs typeface="Arial" charset="0"/>
              </a:rPr>
              <a:t>Align </a:t>
            </a:r>
            <a:r>
              <a:rPr lang="en-US" sz="1200" dirty="0">
                <a:solidFill>
                  <a:prstClr val="black"/>
                </a:solidFill>
                <a:latin typeface="Calibri" pitchFamily="34" charset="0"/>
                <a:cs typeface="Arial" charset="0"/>
              </a:rPr>
              <a:t>RAN specification for MDT Event Threshold for SINR</a:t>
            </a:r>
          </a:p>
        </p:txBody>
      </p:sp>
      <p:sp>
        <p:nvSpPr>
          <p:cNvPr id="10" name="文本框 9"/>
          <p:cNvSpPr txBox="1"/>
          <p:nvPr/>
        </p:nvSpPr>
        <p:spPr>
          <a:xfrm>
            <a:off x="205572" y="3218902"/>
            <a:ext cx="11681824" cy="292388"/>
          </a:xfrm>
          <a:prstGeom prst="rect">
            <a:avLst/>
          </a:prstGeom>
          <a:solidFill>
            <a:srgbClr val="92D050"/>
          </a:solidFill>
        </p:spPr>
        <p:txBody>
          <a:bodyPr wrap="square" rtlCol="0">
            <a:spAutoFit/>
          </a:bodyPr>
          <a:lstStyle/>
          <a:p>
            <a:pPr algn="ctr"/>
            <a:r>
              <a:rPr lang="en-US" altLang="zh-CN" b="1" dirty="0" smtClean="0">
                <a:solidFill>
                  <a:prstClr val="black"/>
                </a:solidFill>
              </a:rPr>
              <a:t>Working Progress</a:t>
            </a:r>
            <a:endParaRPr lang="zh-CN" altLang="en-US" b="1" dirty="0">
              <a:solidFill>
                <a:prstClr val="black"/>
              </a:solidFill>
            </a:endParaRPr>
          </a:p>
        </p:txBody>
      </p:sp>
      <p:graphicFrame>
        <p:nvGraphicFramePr>
          <p:cNvPr id="2" name="表格 1"/>
          <p:cNvGraphicFramePr>
            <a:graphicFrameLocks noGrp="1"/>
          </p:cNvGraphicFramePr>
          <p:nvPr>
            <p:extLst>
              <p:ext uri="{D42A27DB-BD31-4B8C-83A1-F6EECF244321}">
                <p14:modId xmlns:p14="http://schemas.microsoft.com/office/powerpoint/2010/main" val="898210636"/>
              </p:ext>
            </p:extLst>
          </p:nvPr>
        </p:nvGraphicFramePr>
        <p:xfrm>
          <a:off x="205572" y="838103"/>
          <a:ext cx="11681825" cy="2320551"/>
        </p:xfrm>
        <a:graphic>
          <a:graphicData uri="http://schemas.openxmlformats.org/drawingml/2006/table">
            <a:tbl>
              <a:tblPr firstRow="1" bandRow="1">
                <a:tableStyleId>{5C22544A-7EE6-4342-B048-85BDC9FD1C3A}</a:tableStyleId>
              </a:tblPr>
              <a:tblGrid>
                <a:gridCol w="788313"/>
                <a:gridCol w="2216040"/>
                <a:gridCol w="1238250"/>
                <a:gridCol w="2174243"/>
                <a:gridCol w="1007795"/>
                <a:gridCol w="1461649"/>
                <a:gridCol w="771207"/>
                <a:gridCol w="1153299"/>
                <a:gridCol w="871029"/>
              </a:tblGrid>
              <a:tr h="337665">
                <a:tc>
                  <a:txBody>
                    <a:bodyPr/>
                    <a:lstStyle/>
                    <a:p>
                      <a:pPr algn="ctr">
                        <a:spcAft>
                          <a:spcPts val="0"/>
                        </a:spcAft>
                      </a:pPr>
                      <a:r>
                        <a:rPr lang="en-GB" sz="1400" b="1" kern="1200" dirty="0">
                          <a:solidFill>
                            <a:schemeClr val="lt1"/>
                          </a:solidFill>
                          <a:latin typeface="+mn-lt"/>
                          <a:ea typeface="+mn-ea"/>
                          <a:cs typeface="Arial" panose="020B0604020202020204" pitchFamily="34" charset="0"/>
                        </a:rPr>
                        <a:t>WI code</a:t>
                      </a:r>
                      <a:endParaRPr lang="sv-SE" sz="1400" b="1" kern="1200" dirty="0">
                        <a:solidFill>
                          <a:schemeClr val="lt1"/>
                        </a:solidFill>
                        <a:latin typeface="+mn-lt"/>
                        <a:ea typeface="+mn-ea"/>
                        <a:cs typeface="Arial" panose="020B0604020202020204" pitchFamily="34" charset="0"/>
                      </a:endParaRPr>
                    </a:p>
                  </a:txBody>
                  <a:tcPr marL="9525" marR="9525" marT="9525" marB="9525" anchor="ctr">
                    <a:solidFill>
                      <a:srgbClr val="92D050"/>
                    </a:solidFill>
                  </a:tcPr>
                </a:tc>
                <a:tc>
                  <a:txBody>
                    <a:bodyPr/>
                    <a:lstStyle/>
                    <a:p>
                      <a:pPr algn="ctr">
                        <a:spcAft>
                          <a:spcPts val="0"/>
                        </a:spcAft>
                      </a:pPr>
                      <a:r>
                        <a:rPr lang="en-GB" sz="1400" b="1" kern="1200" dirty="0">
                          <a:solidFill>
                            <a:schemeClr val="lt1"/>
                          </a:solidFill>
                          <a:latin typeface="+mn-lt"/>
                          <a:ea typeface="+mn-ea"/>
                          <a:cs typeface="Arial" panose="020B0604020202020204" pitchFamily="34" charset="0"/>
                        </a:rPr>
                        <a:t>WI Title</a:t>
                      </a:r>
                      <a:endParaRPr lang="sv-SE" sz="1400" b="1" kern="1200" dirty="0">
                        <a:solidFill>
                          <a:schemeClr val="lt1"/>
                        </a:solidFill>
                        <a:latin typeface="+mn-lt"/>
                        <a:ea typeface="+mn-ea"/>
                        <a:cs typeface="Arial" panose="020B0604020202020204" pitchFamily="34" charset="0"/>
                      </a:endParaRPr>
                    </a:p>
                  </a:txBody>
                  <a:tcPr marL="9525" marR="9525" marT="9525" marB="9525" anchor="ctr">
                    <a:solidFill>
                      <a:srgbClr val="92D05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sv-SE" sz="1400" dirty="0" err="1">
                          <a:latin typeface="+mn-lt"/>
                          <a:cs typeface="Arial" panose="020B0604020202020204" pitchFamily="34" charset="0"/>
                        </a:rPr>
                        <a:t>Completion</a:t>
                      </a:r>
                      <a:r>
                        <a:rPr lang="sv-SE" sz="1400" dirty="0">
                          <a:latin typeface="+mn-lt"/>
                          <a:cs typeface="Arial" panose="020B0604020202020204" pitchFamily="34" charset="0"/>
                        </a:rPr>
                        <a:t> rate</a:t>
                      </a:r>
                    </a:p>
                  </a:txBody>
                  <a:tcPr anchor="ctr">
                    <a:solidFill>
                      <a:srgbClr val="92D05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sv-SE" sz="1400" dirty="0">
                          <a:latin typeface="+mn-lt"/>
                          <a:cs typeface="Arial" panose="020B0604020202020204" pitchFamily="34" charset="0"/>
                        </a:rPr>
                        <a:t>TS/TR</a:t>
                      </a:r>
                    </a:p>
                  </a:txBody>
                  <a:tcPr anchor="ctr">
                    <a:solidFill>
                      <a:srgbClr val="92D05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1400" dirty="0" err="1">
                          <a:latin typeface="+mn-lt"/>
                          <a:cs typeface="Arial" panose="020B0604020202020204" pitchFamily="34" charset="0"/>
                        </a:rPr>
                        <a:t>Tdoc</a:t>
                      </a:r>
                      <a:r>
                        <a:rPr lang="en-US" altLang="zh-CN" sz="1400" dirty="0">
                          <a:latin typeface="+mn-lt"/>
                          <a:cs typeface="Arial" panose="020B0604020202020204" pitchFamily="34" charset="0"/>
                        </a:rPr>
                        <a:t> reference</a:t>
                      </a:r>
                      <a:endParaRPr lang="sv-SE" sz="1400" dirty="0">
                        <a:latin typeface="+mn-lt"/>
                        <a:cs typeface="Arial" panose="020B0604020202020204" pitchFamily="34" charset="0"/>
                      </a:endParaRPr>
                    </a:p>
                  </a:txBody>
                  <a:tcPr anchor="ctr">
                    <a:solidFill>
                      <a:srgbClr val="92D050"/>
                    </a:solidFill>
                  </a:tcPr>
                </a:tc>
                <a:tc>
                  <a:txBody>
                    <a:bodyPr/>
                    <a:lstStyle/>
                    <a:p>
                      <a:pPr algn="ctr"/>
                      <a:r>
                        <a:rPr lang="sv-SE" sz="1400" dirty="0">
                          <a:latin typeface="+mn-lt"/>
                          <a:cs typeface="Arial" panose="020B0604020202020204" pitchFamily="34" charset="0"/>
                        </a:rPr>
                        <a:t>Target date</a:t>
                      </a:r>
                    </a:p>
                  </a:txBody>
                  <a:tcPr anchor="ctr">
                    <a:solidFill>
                      <a:srgbClr val="92D050"/>
                    </a:solidFill>
                  </a:tcPr>
                </a:tc>
                <a:tc>
                  <a:txBody>
                    <a:bodyPr/>
                    <a:lstStyle/>
                    <a:p>
                      <a:pPr algn="ctr"/>
                      <a:r>
                        <a:rPr lang="sv-SE" sz="1400" dirty="0">
                          <a:latin typeface="+mn-lt"/>
                          <a:cs typeface="Arial" panose="020B0604020202020204" pitchFamily="34" charset="0"/>
                        </a:rPr>
                        <a:t>Rapporteur</a:t>
                      </a:r>
                    </a:p>
                  </a:txBody>
                  <a:tcPr anchor="ctr">
                    <a:solidFill>
                      <a:srgbClr val="92D050"/>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sv-SE" altLang="zh-CN" sz="1400" dirty="0">
                          <a:latin typeface="+mn-lt"/>
                          <a:cs typeface="Arial" panose="020B0604020202020204" pitchFamily="34" charset="0"/>
                        </a:rPr>
                        <a:t>Related</a:t>
                      </a:r>
                      <a:r>
                        <a:rPr lang="sv-SE" altLang="zh-CN" sz="1400" baseline="0" dirty="0">
                          <a:latin typeface="+mn-lt"/>
                          <a:cs typeface="Arial" panose="020B0604020202020204" pitchFamily="34" charset="0"/>
                        </a:rPr>
                        <a:t> groups</a:t>
                      </a:r>
                      <a:endParaRPr lang="sv-SE" sz="1400" dirty="0">
                        <a:latin typeface="+mn-lt"/>
                        <a:cs typeface="Arial" panose="020B0604020202020204" pitchFamily="34" charset="0"/>
                      </a:endParaRPr>
                    </a:p>
                  </a:txBody>
                  <a:tcPr anchor="ctr">
                    <a:solidFill>
                      <a:srgbClr val="92D050"/>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sv-SE" sz="1400" dirty="0">
                          <a:latin typeface="+mn-lt"/>
                          <a:cs typeface="Arial" panose="020B0604020202020204" pitchFamily="34" charset="0"/>
                        </a:rPr>
                        <a:t>Related</a:t>
                      </a:r>
                      <a:r>
                        <a:rPr lang="sv-SE" sz="1400" baseline="0" dirty="0">
                          <a:latin typeface="+mn-lt"/>
                          <a:cs typeface="Arial" panose="020B0604020202020204" pitchFamily="34" charset="0"/>
                        </a:rPr>
                        <a:t> </a:t>
                      </a:r>
                      <a:r>
                        <a:rPr lang="en-US" altLang="zh-CN" sz="1400" dirty="0">
                          <a:latin typeface="+mn-lt"/>
                          <a:cs typeface="Arial" panose="020B0604020202020204" pitchFamily="34" charset="0"/>
                        </a:rPr>
                        <a:t>topic</a:t>
                      </a:r>
                      <a:endParaRPr lang="sv-SE" sz="1400" dirty="0">
                        <a:latin typeface="+mn-lt"/>
                        <a:cs typeface="Arial" panose="020B0604020202020204" pitchFamily="34" charset="0"/>
                      </a:endParaRPr>
                    </a:p>
                  </a:txBody>
                  <a:tcPr anchor="ctr">
                    <a:solidFill>
                      <a:srgbClr val="92D050"/>
                    </a:solidFill>
                  </a:tcPr>
                </a:tc>
              </a:tr>
              <a:tr h="407219">
                <a:tc>
                  <a:txBody>
                    <a:bodyPr/>
                    <a:lstStyle/>
                    <a:p>
                      <a:pPr algn="ctr">
                        <a:spcAft>
                          <a:spcPts val="0"/>
                        </a:spcAft>
                      </a:pPr>
                      <a:r>
                        <a:rPr lang="en-GB" sz="1200" b="1" dirty="0">
                          <a:solidFill>
                            <a:srgbClr val="000000"/>
                          </a:solidFill>
                          <a:effectLst/>
                          <a:latin typeface="+mn-lt"/>
                          <a:ea typeface="宋体" panose="02010600030101010101" pitchFamily="2" charset="-122"/>
                          <a:cs typeface="Arial" panose="020B0604020202020204" pitchFamily="34" charset="0"/>
                        </a:rPr>
                        <a:t>MADCOL</a:t>
                      </a:r>
                      <a:endParaRPr lang="zh-CN" sz="1200" b="1" dirty="0">
                        <a:effectLst/>
                        <a:latin typeface="+mn-lt"/>
                        <a:ea typeface="宋体" panose="02010600030101010101" pitchFamily="2" charset="-122"/>
                        <a:cs typeface="Arial" panose="020B0604020202020204" pitchFamily="34" charset="0"/>
                      </a:endParaRPr>
                    </a:p>
                  </a:txBody>
                  <a:tcPr marL="9525" marR="9525" marT="9525" marB="9525">
                    <a:solidFill>
                      <a:schemeClr val="tx2">
                        <a:lumMod val="20000"/>
                        <a:lumOff val="80000"/>
                      </a:schemeClr>
                    </a:solidFill>
                  </a:tcPr>
                </a:tc>
                <a:tc>
                  <a:txBody>
                    <a:bodyPr/>
                    <a:lstStyle/>
                    <a:p>
                      <a:pPr algn="l">
                        <a:spcAft>
                          <a:spcPts val="0"/>
                        </a:spcAft>
                      </a:pPr>
                      <a:r>
                        <a:rPr lang="en-US" sz="1200" dirty="0">
                          <a:solidFill>
                            <a:srgbClr val="000000"/>
                          </a:solidFill>
                          <a:effectLst/>
                          <a:latin typeface="+mn-lt"/>
                          <a:ea typeface="宋体" panose="02010600030101010101" pitchFamily="2" charset="-122"/>
                          <a:cs typeface="Arial" panose="020B0604020202020204" pitchFamily="34" charset="0"/>
                        </a:rPr>
                        <a:t>Management data collection control and discovery</a:t>
                      </a:r>
                      <a:endParaRPr lang="zh-CN" sz="1200" dirty="0">
                        <a:effectLst/>
                        <a:latin typeface="+mn-lt"/>
                        <a:ea typeface="宋体" panose="02010600030101010101" pitchFamily="2" charset="-122"/>
                        <a:cs typeface="Arial" panose="020B0604020202020204" pitchFamily="34" charset="0"/>
                      </a:endParaRPr>
                    </a:p>
                  </a:txBody>
                  <a:tcPr marL="9525" marR="9525" marT="9525" marB="9525">
                    <a:solidFill>
                      <a:schemeClr val="tx2">
                        <a:lumMod val="20000"/>
                        <a:lumOff val="80000"/>
                      </a:scheme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en-US" altLang="zh-CN" sz="1100" b="0" kern="1200" dirty="0" smtClean="0">
                          <a:solidFill>
                            <a:schemeClr val="tx1"/>
                          </a:solidFill>
                          <a:effectLst/>
                          <a:latin typeface="+mn-lt"/>
                          <a:ea typeface="+mn-ea"/>
                          <a:cs typeface="Arial" panose="020B0604020202020204" pitchFamily="34" charset="0"/>
                        </a:rPr>
                        <a:t>25%-&gt;30%-&gt;35%</a:t>
                      </a:r>
                      <a:endParaRPr lang="sv-SE" sz="1100" b="0" kern="1200" dirty="0">
                        <a:solidFill>
                          <a:schemeClr val="dk1"/>
                        </a:solidFill>
                        <a:effectLst/>
                        <a:latin typeface="+mn-lt"/>
                        <a:ea typeface="+mn-ea"/>
                        <a:cs typeface="Arial" panose="020B0604020202020204" pitchFamily="34" charset="0"/>
                      </a:endParaRPr>
                    </a:p>
                  </a:txBody>
                  <a:tcPr marL="68580" marR="68580" marT="0" marB="0" anchor="ctr">
                    <a:solidFill>
                      <a:schemeClr val="tx2">
                        <a:lumMod val="20000"/>
                        <a:lumOff val="80000"/>
                      </a:scheme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sv-SE" altLang="zh-CN" sz="1100" b="0" kern="1200" dirty="0" smtClean="0">
                          <a:solidFill>
                            <a:schemeClr val="tx1"/>
                          </a:solidFill>
                          <a:effectLst/>
                          <a:latin typeface="+mn-lt"/>
                          <a:ea typeface="+mn-ea"/>
                          <a:cs typeface="Arial" panose="020B0604020202020204" pitchFamily="34" charset="0"/>
                        </a:rPr>
                        <a:t>TS28.533/28.532/28.622/</a:t>
                      </a:r>
                    </a:p>
                    <a:p>
                      <a:pPr marL="0" marR="0" lvl="0" indent="0" algn="ctr" defTabSz="1219170" rtl="0" eaLnBrk="1" fontAlgn="auto" latinLnBrk="0" hangingPunct="1">
                        <a:lnSpc>
                          <a:spcPct val="100000"/>
                        </a:lnSpc>
                        <a:spcBef>
                          <a:spcPts val="0"/>
                        </a:spcBef>
                        <a:spcAft>
                          <a:spcPts val="0"/>
                        </a:spcAft>
                        <a:buClrTx/>
                        <a:buSzTx/>
                        <a:buFontTx/>
                        <a:buNone/>
                        <a:tabLst/>
                        <a:defRPr/>
                      </a:pPr>
                      <a:r>
                        <a:rPr lang="sv-SE" altLang="zh-CN" sz="1100" b="0" kern="1200" dirty="0" smtClean="0">
                          <a:solidFill>
                            <a:schemeClr val="tx1"/>
                          </a:solidFill>
                          <a:effectLst/>
                          <a:latin typeface="+mn-lt"/>
                          <a:ea typeface="+mn-ea"/>
                          <a:cs typeface="Arial" panose="020B0604020202020204" pitchFamily="34" charset="0"/>
                        </a:rPr>
                        <a:t>28.623</a:t>
                      </a:r>
                      <a:endParaRPr lang="sv-SE" sz="1100" b="0" kern="1200" dirty="0">
                        <a:solidFill>
                          <a:schemeClr val="dk1"/>
                        </a:solidFill>
                        <a:effectLst/>
                        <a:latin typeface="+mn-lt"/>
                        <a:ea typeface="+mn-ea"/>
                        <a:cs typeface="Arial" panose="020B0604020202020204" pitchFamily="34" charset="0"/>
                      </a:endParaRPr>
                    </a:p>
                  </a:txBody>
                  <a:tcPr marL="68580" marR="68580" marT="0" marB="0" anchor="ctr">
                    <a:solidFill>
                      <a:schemeClr val="tx2">
                        <a:lumMod val="20000"/>
                        <a:lumOff val="80000"/>
                      </a:scheme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sv-SE" sz="1100" b="0" kern="1200" dirty="0" smtClean="0">
                          <a:solidFill>
                            <a:schemeClr val="dk1"/>
                          </a:solidFill>
                          <a:effectLst/>
                          <a:latin typeface="+mn-lt"/>
                          <a:ea typeface="+mn-ea"/>
                          <a:cs typeface="Arial" panose="020B0604020202020204" pitchFamily="34" charset="0"/>
                        </a:rPr>
                        <a:t>SP-200465</a:t>
                      </a:r>
                      <a:endParaRPr lang="sv-SE" sz="1100" b="0" kern="1200" dirty="0">
                        <a:solidFill>
                          <a:schemeClr val="dk1"/>
                        </a:solidFill>
                        <a:effectLst/>
                        <a:latin typeface="+mn-lt"/>
                        <a:ea typeface="+mn-ea"/>
                        <a:cs typeface="Arial" panose="020B0604020202020204" pitchFamily="34" charset="0"/>
                      </a:endParaRPr>
                    </a:p>
                  </a:txBody>
                  <a:tcPr marL="68580" marR="68580" marT="0" marB="0" anchor="ctr">
                    <a:solidFill>
                      <a:schemeClr val="tx2">
                        <a:lumMod val="20000"/>
                        <a:lumOff val="80000"/>
                      </a:scheme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sv-SE" altLang="zh-CN" sz="1100" b="0" kern="1200" dirty="0" smtClean="0">
                          <a:solidFill>
                            <a:schemeClr val="dk1"/>
                          </a:solidFill>
                          <a:effectLst/>
                          <a:latin typeface="+mn-lt"/>
                          <a:ea typeface="+mn-ea"/>
                          <a:cs typeface="Arial" panose="020B0604020202020204" pitchFamily="34" charset="0"/>
                        </a:rPr>
                        <a:t>SA#93 (Sep. 2021) </a:t>
                      </a:r>
                    </a:p>
                    <a:p>
                      <a:pPr marL="0" marR="0" lvl="0" indent="0" algn="ctr" defTabSz="1219170" rtl="0" eaLnBrk="1" fontAlgn="auto" latinLnBrk="0" hangingPunct="1">
                        <a:lnSpc>
                          <a:spcPct val="100000"/>
                        </a:lnSpc>
                        <a:spcBef>
                          <a:spcPts val="0"/>
                        </a:spcBef>
                        <a:spcAft>
                          <a:spcPts val="0"/>
                        </a:spcAft>
                        <a:buClrTx/>
                        <a:buSzTx/>
                        <a:buFontTx/>
                        <a:buNone/>
                        <a:tabLst/>
                        <a:defRPr/>
                      </a:pPr>
                      <a:r>
                        <a:rPr lang="sv-SE" altLang="zh-CN" sz="1100" b="1" kern="1200" dirty="0" smtClean="0">
                          <a:solidFill>
                            <a:schemeClr val="dk1"/>
                          </a:solidFill>
                          <a:effectLst/>
                          <a:latin typeface="+mn-lt"/>
                          <a:ea typeface="+mn-ea"/>
                          <a:cs typeface="Arial" panose="020B0604020202020204" pitchFamily="34" charset="0"/>
                        </a:rPr>
                        <a:t>-&gt;SA#95 (Mar. 2022)</a:t>
                      </a:r>
                      <a:endParaRPr lang="sv-SE" altLang="zh-CN" sz="1100" b="1" kern="1200" dirty="0">
                        <a:solidFill>
                          <a:schemeClr val="dk1"/>
                        </a:solidFill>
                        <a:effectLst/>
                        <a:latin typeface="+mn-lt"/>
                        <a:ea typeface="+mn-ea"/>
                        <a:cs typeface="Arial" panose="020B0604020202020204" pitchFamily="34" charset="0"/>
                      </a:endParaRPr>
                    </a:p>
                  </a:txBody>
                  <a:tcPr marL="68580" marR="68580" marT="0" marB="0" anchor="ctr">
                    <a:solidFill>
                      <a:schemeClr val="tx2">
                        <a:lumMod val="20000"/>
                        <a:lumOff val="80000"/>
                      </a:scheme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sv-SE" sz="1100" b="0" kern="1200" smtClean="0">
                          <a:solidFill>
                            <a:schemeClr val="dk1"/>
                          </a:solidFill>
                          <a:effectLst/>
                          <a:latin typeface="+mn-lt"/>
                          <a:ea typeface="+mn-ea"/>
                          <a:cs typeface="Arial" panose="020B0604020202020204" pitchFamily="34" charset="0"/>
                        </a:rPr>
                        <a:t>Nokia</a:t>
                      </a:r>
                      <a:endParaRPr lang="sv-SE" sz="1100" b="0" kern="1200" dirty="0">
                        <a:solidFill>
                          <a:schemeClr val="dk1"/>
                        </a:solidFill>
                        <a:effectLst/>
                        <a:latin typeface="+mn-lt"/>
                        <a:ea typeface="+mn-ea"/>
                        <a:cs typeface="Arial" panose="020B0604020202020204" pitchFamily="34" charset="0"/>
                      </a:endParaRPr>
                    </a:p>
                  </a:txBody>
                  <a:tcPr marL="68580" marR="68580" marT="0" marB="0" anchor="ctr">
                    <a:solidFill>
                      <a:schemeClr val="tx2">
                        <a:lumMod val="20000"/>
                        <a:lumOff val="80000"/>
                      </a:scheme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sv-SE" altLang="zh-CN" sz="1100" b="0" kern="1200" smtClean="0">
                          <a:solidFill>
                            <a:schemeClr val="tx1"/>
                          </a:solidFill>
                          <a:effectLst/>
                          <a:latin typeface="+mn-lt"/>
                          <a:ea typeface="+mn-ea"/>
                          <a:cs typeface="Arial" panose="020B0604020202020204" pitchFamily="34" charset="0"/>
                        </a:rPr>
                        <a:t>SA2/RAN2/RAN3</a:t>
                      </a:r>
                      <a:endParaRPr lang="sv-SE" sz="1100" b="0" kern="1200" dirty="0">
                        <a:solidFill>
                          <a:schemeClr val="dk1"/>
                        </a:solidFill>
                        <a:effectLst/>
                        <a:latin typeface="+mn-lt"/>
                        <a:ea typeface="+mn-ea"/>
                        <a:cs typeface="Arial" panose="020B0604020202020204" pitchFamily="34" charset="0"/>
                      </a:endParaRPr>
                    </a:p>
                  </a:txBody>
                  <a:tcPr marL="68580" marR="68580" marT="0" marB="0" anchor="ctr">
                    <a:solidFill>
                      <a:schemeClr val="tx2">
                        <a:lumMod val="20000"/>
                        <a:lumOff val="80000"/>
                      </a:schemeClr>
                    </a:solidFill>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lang="sv-SE" sz="1100" b="0" kern="1200" dirty="0">
                        <a:solidFill>
                          <a:schemeClr val="dk1"/>
                        </a:solidFill>
                        <a:effectLst/>
                        <a:latin typeface="+mn-lt"/>
                        <a:ea typeface="+mn-ea"/>
                        <a:cs typeface="Arial" panose="020B0604020202020204" pitchFamily="34" charset="0"/>
                      </a:endParaRPr>
                    </a:p>
                  </a:txBody>
                  <a:tcPr marL="68580" marR="68580" marT="0" marB="0" anchor="ctr">
                    <a:solidFill>
                      <a:schemeClr val="tx2">
                        <a:lumMod val="20000"/>
                        <a:lumOff val="80000"/>
                      </a:schemeClr>
                    </a:solidFill>
                  </a:tcPr>
                </a:tc>
              </a:tr>
              <a:tr h="507442">
                <a:tc>
                  <a:txBody>
                    <a:bodyPr/>
                    <a:lstStyle/>
                    <a:p>
                      <a:pPr algn="ctr">
                        <a:spcAft>
                          <a:spcPts val="0"/>
                        </a:spcAft>
                      </a:pPr>
                      <a:r>
                        <a:rPr lang="en-GB" sz="1200" b="1">
                          <a:solidFill>
                            <a:srgbClr val="000000"/>
                          </a:solidFill>
                          <a:effectLst/>
                          <a:latin typeface="+mn-lt"/>
                          <a:ea typeface="宋体" panose="02010600030101010101" pitchFamily="2" charset="-122"/>
                          <a:cs typeface="Arial" panose="020B0604020202020204" pitchFamily="34" charset="0"/>
                        </a:rPr>
                        <a:t>ePM_KPI_5G</a:t>
                      </a:r>
                      <a:endParaRPr lang="zh-CN" sz="1200" b="1">
                        <a:effectLst/>
                        <a:latin typeface="+mn-lt"/>
                        <a:ea typeface="宋体" panose="02010600030101010101" pitchFamily="2" charset="-122"/>
                        <a:cs typeface="Arial" panose="020B0604020202020204" pitchFamily="34" charset="0"/>
                      </a:endParaRPr>
                    </a:p>
                  </a:txBody>
                  <a:tcPr marL="9525" marR="9525" marT="9525" marB="9525">
                    <a:solidFill>
                      <a:schemeClr val="tx2">
                        <a:lumMod val="20000"/>
                        <a:lumOff val="80000"/>
                      </a:schemeClr>
                    </a:solidFill>
                  </a:tcPr>
                </a:tc>
                <a:tc>
                  <a:txBody>
                    <a:bodyPr/>
                    <a:lstStyle/>
                    <a:p>
                      <a:pPr algn="l">
                        <a:spcAft>
                          <a:spcPts val="0"/>
                        </a:spcAft>
                      </a:pPr>
                      <a:r>
                        <a:rPr lang="en-US" sz="1200">
                          <a:solidFill>
                            <a:srgbClr val="000000"/>
                          </a:solidFill>
                          <a:effectLst/>
                          <a:latin typeface="+mn-lt"/>
                          <a:ea typeface="宋体" panose="02010600030101010101" pitchFamily="2" charset="-122"/>
                          <a:cs typeface="Arial" panose="020B0604020202020204" pitchFamily="34" charset="0"/>
                        </a:rPr>
                        <a:t>Enhancements of 5G performance measurements and KPIs</a:t>
                      </a:r>
                      <a:endParaRPr lang="zh-CN" sz="1200">
                        <a:effectLst/>
                        <a:latin typeface="+mn-lt"/>
                        <a:ea typeface="宋体" panose="02010600030101010101" pitchFamily="2" charset="-122"/>
                        <a:cs typeface="Arial" panose="020B0604020202020204" pitchFamily="34" charset="0"/>
                      </a:endParaRPr>
                    </a:p>
                  </a:txBody>
                  <a:tcPr marL="9525" marR="9525" marT="9525" marB="9525">
                    <a:solidFill>
                      <a:schemeClr val="tx2">
                        <a:lumMod val="20000"/>
                        <a:lumOff val="80000"/>
                      </a:scheme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en-US" altLang="zh-CN" sz="1100" b="0" kern="1200" dirty="0" smtClean="0">
                          <a:solidFill>
                            <a:schemeClr val="tx1"/>
                          </a:solidFill>
                          <a:effectLst/>
                          <a:latin typeface="+mn-lt"/>
                          <a:ea typeface="+mn-ea"/>
                          <a:cs typeface="Arial" panose="020B0604020202020204" pitchFamily="34" charset="0"/>
                        </a:rPr>
                        <a:t>40%-&gt;50%-&gt;60%</a:t>
                      </a:r>
                      <a:endParaRPr lang="sv-SE" altLang="zh-CN" sz="1100" b="0" kern="1200" dirty="0" smtClean="0">
                        <a:solidFill>
                          <a:schemeClr val="tx1"/>
                        </a:solidFill>
                        <a:effectLst/>
                        <a:latin typeface="+mn-lt"/>
                        <a:ea typeface="+mn-ea"/>
                        <a:cs typeface="Arial" panose="020B0604020202020204" pitchFamily="34" charset="0"/>
                      </a:endParaRPr>
                    </a:p>
                    <a:p>
                      <a:pPr marL="0" marR="0" lvl="0" indent="0" algn="ctr" defTabSz="1219170" rtl="0" eaLnBrk="1" fontAlgn="auto" latinLnBrk="0" hangingPunct="1">
                        <a:lnSpc>
                          <a:spcPct val="100000"/>
                        </a:lnSpc>
                        <a:spcBef>
                          <a:spcPts val="0"/>
                        </a:spcBef>
                        <a:spcAft>
                          <a:spcPts val="0"/>
                        </a:spcAft>
                        <a:buClrTx/>
                        <a:buSzTx/>
                        <a:buFontTx/>
                        <a:buNone/>
                        <a:tabLst/>
                        <a:defRPr/>
                      </a:pPr>
                      <a:endParaRPr lang="sv-SE" altLang="zh-CN" sz="1100" b="0" kern="1200" dirty="0">
                        <a:solidFill>
                          <a:schemeClr val="tx1"/>
                        </a:solidFill>
                        <a:effectLst/>
                        <a:latin typeface="+mn-lt"/>
                        <a:ea typeface="+mn-ea"/>
                        <a:cs typeface="Arial" panose="020B0604020202020204" pitchFamily="34" charset="0"/>
                      </a:endParaRPr>
                    </a:p>
                  </a:txBody>
                  <a:tcPr marL="68580" marR="68580" marT="0" marB="0" anchor="ctr">
                    <a:solidFill>
                      <a:schemeClr val="tx2">
                        <a:lumMod val="20000"/>
                        <a:lumOff val="80000"/>
                      </a:scheme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sv-SE" sz="1100" kern="1200" dirty="0" smtClean="0">
                          <a:solidFill>
                            <a:schemeClr val="dk1"/>
                          </a:solidFill>
                          <a:effectLst/>
                          <a:latin typeface="+mn-lt"/>
                          <a:ea typeface="+mn-ea"/>
                          <a:cs typeface="Arial" panose="020B0604020202020204" pitchFamily="34" charset="0"/>
                        </a:rPr>
                        <a:t>TS28.552/32.425/28.554/32.426/32.450/32.451/32.455</a:t>
                      </a:r>
                      <a:endParaRPr lang="sv-SE" sz="1100" kern="1200" dirty="0">
                        <a:solidFill>
                          <a:schemeClr val="dk1"/>
                        </a:solidFill>
                        <a:effectLst/>
                        <a:latin typeface="+mn-lt"/>
                        <a:ea typeface="+mn-ea"/>
                        <a:cs typeface="Arial" panose="020B0604020202020204" pitchFamily="34" charset="0"/>
                      </a:endParaRPr>
                    </a:p>
                  </a:txBody>
                  <a:tcPr marL="68580" marR="68580" marT="0" marB="0" anchor="ctr">
                    <a:solidFill>
                      <a:schemeClr val="tx2">
                        <a:lumMod val="20000"/>
                        <a:lumOff val="80000"/>
                      </a:scheme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sv-SE" sz="1100" kern="1200" dirty="0" smtClean="0">
                          <a:solidFill>
                            <a:schemeClr val="dk1"/>
                          </a:solidFill>
                          <a:effectLst/>
                          <a:latin typeface="+mn-lt"/>
                          <a:ea typeface="+mn-ea"/>
                          <a:cs typeface="Arial" panose="020B0604020202020204" pitchFamily="34" charset="0"/>
                        </a:rPr>
                        <a:t>SP-200462</a:t>
                      </a:r>
                      <a:endParaRPr lang="sv-SE" sz="1100" kern="1200" dirty="0">
                        <a:solidFill>
                          <a:schemeClr val="dk1"/>
                        </a:solidFill>
                        <a:effectLst/>
                        <a:latin typeface="+mn-lt"/>
                        <a:ea typeface="+mn-ea"/>
                        <a:cs typeface="Arial" panose="020B0604020202020204" pitchFamily="34" charset="0"/>
                      </a:endParaRPr>
                    </a:p>
                  </a:txBody>
                  <a:tcPr marL="68580" marR="68580" marT="0" marB="0" anchor="ctr">
                    <a:solidFill>
                      <a:schemeClr val="tx2">
                        <a:lumMod val="20000"/>
                        <a:lumOff val="80000"/>
                      </a:scheme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sv-SE" altLang="zh-CN" sz="1100" b="0" kern="1200" dirty="0" smtClean="0">
                          <a:solidFill>
                            <a:schemeClr val="dk1"/>
                          </a:solidFill>
                          <a:effectLst/>
                          <a:latin typeface="+mn-lt"/>
                          <a:ea typeface="+mn-ea"/>
                          <a:cs typeface="Arial" panose="020B0604020202020204" pitchFamily="34" charset="0"/>
                        </a:rPr>
                        <a:t>SA#93 (Sep. 2021)</a:t>
                      </a:r>
                    </a:p>
                    <a:p>
                      <a:pPr marL="0" marR="0" lvl="0" indent="0" algn="ctr" defTabSz="1219170" rtl="0" eaLnBrk="1" fontAlgn="auto" latinLnBrk="0" hangingPunct="1">
                        <a:lnSpc>
                          <a:spcPct val="100000"/>
                        </a:lnSpc>
                        <a:spcBef>
                          <a:spcPts val="0"/>
                        </a:spcBef>
                        <a:spcAft>
                          <a:spcPts val="0"/>
                        </a:spcAft>
                        <a:buClrTx/>
                        <a:buSzTx/>
                        <a:buFontTx/>
                        <a:buNone/>
                        <a:tabLst/>
                        <a:defRPr/>
                      </a:pPr>
                      <a:r>
                        <a:rPr lang="sv-SE" altLang="zh-CN" sz="1100" b="1" kern="1200" dirty="0" smtClean="0">
                          <a:solidFill>
                            <a:schemeClr val="dk1"/>
                          </a:solidFill>
                          <a:effectLst/>
                          <a:latin typeface="+mn-lt"/>
                          <a:ea typeface="+mn-ea"/>
                          <a:cs typeface="Arial" panose="020B0604020202020204" pitchFamily="34" charset="0"/>
                        </a:rPr>
                        <a:t>-&gt;SA#95 (Mar. 2022)</a:t>
                      </a:r>
                      <a:endParaRPr lang="sv-SE" altLang="zh-CN" sz="1100" b="1" kern="1200" dirty="0">
                        <a:solidFill>
                          <a:schemeClr val="dk1"/>
                        </a:solidFill>
                        <a:effectLst/>
                        <a:latin typeface="+mn-lt"/>
                        <a:ea typeface="+mn-ea"/>
                        <a:cs typeface="Arial" panose="020B0604020202020204" pitchFamily="34" charset="0"/>
                      </a:endParaRPr>
                    </a:p>
                  </a:txBody>
                  <a:tcPr marL="68580" marR="68580" marT="0" marB="0" anchor="ctr">
                    <a:solidFill>
                      <a:schemeClr val="tx2">
                        <a:lumMod val="20000"/>
                        <a:lumOff val="80000"/>
                      </a:scheme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sv-SE" sz="1100" kern="1200" smtClean="0">
                          <a:solidFill>
                            <a:schemeClr val="dk1"/>
                          </a:solidFill>
                          <a:effectLst/>
                          <a:latin typeface="+mn-lt"/>
                          <a:ea typeface="+mn-ea"/>
                          <a:cs typeface="Arial" panose="020B0604020202020204" pitchFamily="34" charset="0"/>
                        </a:rPr>
                        <a:t>Intel</a:t>
                      </a:r>
                      <a:endParaRPr lang="sv-SE" sz="1100" kern="1200" dirty="0">
                        <a:solidFill>
                          <a:schemeClr val="dk1"/>
                        </a:solidFill>
                        <a:effectLst/>
                        <a:latin typeface="+mn-lt"/>
                        <a:ea typeface="+mn-ea"/>
                        <a:cs typeface="Arial" panose="020B0604020202020204" pitchFamily="34" charset="0"/>
                      </a:endParaRPr>
                    </a:p>
                  </a:txBody>
                  <a:tcPr marL="68580" marR="68580" marT="0" marB="0" anchor="ctr">
                    <a:solidFill>
                      <a:schemeClr val="tx2">
                        <a:lumMod val="20000"/>
                        <a:lumOff val="80000"/>
                      </a:scheme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sv-SE" altLang="zh-CN" sz="1100" b="0" kern="1200" smtClean="0">
                          <a:solidFill>
                            <a:schemeClr val="tx1"/>
                          </a:solidFill>
                          <a:effectLst/>
                          <a:latin typeface="+mn-lt"/>
                          <a:ea typeface="+mn-ea"/>
                          <a:cs typeface="Arial" panose="020B0604020202020204" pitchFamily="34" charset="0"/>
                        </a:rPr>
                        <a:t>SA2/RAN2/RAN3</a:t>
                      </a:r>
                      <a:endParaRPr lang="sv-SE" sz="1100" kern="1200" dirty="0">
                        <a:solidFill>
                          <a:schemeClr val="dk1"/>
                        </a:solidFill>
                        <a:effectLst/>
                        <a:latin typeface="+mn-lt"/>
                        <a:ea typeface="+mn-ea"/>
                        <a:cs typeface="Arial" panose="020B0604020202020204" pitchFamily="34" charset="0"/>
                      </a:endParaRPr>
                    </a:p>
                  </a:txBody>
                  <a:tcPr marL="68580" marR="68580" marT="0" marB="0" anchor="ctr">
                    <a:solidFill>
                      <a:schemeClr val="tx2">
                        <a:lumMod val="20000"/>
                        <a:lumOff val="80000"/>
                      </a:scheme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endParaRPr lang="sv-SE" sz="1100" kern="1200" dirty="0">
                        <a:solidFill>
                          <a:schemeClr val="dk1"/>
                        </a:solidFill>
                        <a:effectLst/>
                        <a:latin typeface="+mn-lt"/>
                        <a:ea typeface="+mn-ea"/>
                        <a:cs typeface="Arial" panose="020B0604020202020204" pitchFamily="34" charset="0"/>
                      </a:endParaRPr>
                    </a:p>
                  </a:txBody>
                  <a:tcPr marL="68580" marR="68580" marT="0" marB="0" anchor="ctr">
                    <a:solidFill>
                      <a:schemeClr val="tx2">
                        <a:lumMod val="20000"/>
                        <a:lumOff val="80000"/>
                      </a:schemeClr>
                    </a:solidFill>
                  </a:tcPr>
                </a:tc>
              </a:tr>
              <a:tr h="251976">
                <a:tc>
                  <a:txBody>
                    <a:bodyPr/>
                    <a:lstStyle/>
                    <a:p>
                      <a:pPr algn="ctr">
                        <a:spcAft>
                          <a:spcPts val="0"/>
                        </a:spcAft>
                      </a:pPr>
                      <a:r>
                        <a:rPr lang="en-GB" sz="1200" b="1" dirty="0">
                          <a:solidFill>
                            <a:srgbClr val="000000"/>
                          </a:solidFill>
                          <a:effectLst/>
                          <a:latin typeface="+mn-lt"/>
                          <a:ea typeface="宋体" panose="02010600030101010101" pitchFamily="2" charset="-122"/>
                          <a:cs typeface="Arial" panose="020B0604020202020204" pitchFamily="34" charset="0"/>
                        </a:rPr>
                        <a:t>e_5GMDT</a:t>
                      </a:r>
                      <a:endParaRPr lang="zh-CN" sz="1200" b="1" dirty="0">
                        <a:effectLst/>
                        <a:latin typeface="+mn-lt"/>
                        <a:ea typeface="宋体" panose="02010600030101010101" pitchFamily="2" charset="-122"/>
                        <a:cs typeface="Arial" panose="020B0604020202020204" pitchFamily="34" charset="0"/>
                      </a:endParaRPr>
                    </a:p>
                  </a:txBody>
                  <a:tcPr marL="9525" marR="9525" marT="9525" marB="9525">
                    <a:solidFill>
                      <a:schemeClr val="tx2">
                        <a:lumMod val="20000"/>
                        <a:lumOff val="80000"/>
                      </a:schemeClr>
                    </a:solidFill>
                  </a:tcPr>
                </a:tc>
                <a:tc>
                  <a:txBody>
                    <a:bodyPr/>
                    <a:lstStyle/>
                    <a:p>
                      <a:pPr algn="l">
                        <a:spcAft>
                          <a:spcPts val="0"/>
                        </a:spcAft>
                      </a:pPr>
                      <a:r>
                        <a:rPr lang="en-GB" sz="1200" dirty="0">
                          <a:solidFill>
                            <a:srgbClr val="000000"/>
                          </a:solidFill>
                          <a:effectLst/>
                          <a:latin typeface="+mn-lt"/>
                          <a:ea typeface="宋体" panose="02010600030101010101" pitchFamily="2" charset="-122"/>
                          <a:cs typeface="Arial" panose="020B0604020202020204" pitchFamily="34" charset="0"/>
                        </a:rPr>
                        <a:t>Management of MDT enhancement in 5G</a:t>
                      </a:r>
                      <a:endParaRPr lang="zh-CN" sz="1200" dirty="0">
                        <a:effectLst/>
                        <a:latin typeface="+mn-lt"/>
                        <a:ea typeface="宋体" panose="02010600030101010101" pitchFamily="2" charset="-122"/>
                        <a:cs typeface="Arial" panose="020B0604020202020204" pitchFamily="34" charset="0"/>
                      </a:endParaRPr>
                    </a:p>
                  </a:txBody>
                  <a:tcPr marL="9525" marR="9525" marT="9525" marB="9525">
                    <a:solidFill>
                      <a:schemeClr val="tx2">
                        <a:lumMod val="20000"/>
                        <a:lumOff val="80000"/>
                      </a:schemeClr>
                    </a:solidFill>
                  </a:tcPr>
                </a:tc>
                <a:tc>
                  <a:txBody>
                    <a:bodyPr/>
                    <a:lstStyle/>
                    <a:p>
                      <a:pPr marL="0" marR="0" lvl="0" indent="0" algn="ctr" defTabSz="1219170" rtl="0" eaLnBrk="1" fontAlgn="auto" latinLnBrk="0" hangingPunct="1">
                        <a:lnSpc>
                          <a:spcPct val="100000"/>
                        </a:lnSpc>
                        <a:spcBef>
                          <a:spcPts val="1200"/>
                        </a:spcBef>
                        <a:spcAft>
                          <a:spcPts val="0"/>
                        </a:spcAft>
                        <a:buClrTx/>
                        <a:buSzTx/>
                        <a:buFontTx/>
                        <a:buNone/>
                        <a:tabLst/>
                        <a:defRPr/>
                      </a:pPr>
                      <a:r>
                        <a:rPr lang="en-US" altLang="zh-CN" sz="1100" b="0" kern="1200" dirty="0" smtClean="0">
                          <a:solidFill>
                            <a:schemeClr val="tx1"/>
                          </a:solidFill>
                          <a:effectLst/>
                          <a:latin typeface="+mn-lt"/>
                          <a:ea typeface="+mn-ea"/>
                          <a:cs typeface="Arial" panose="020B0604020202020204" pitchFamily="34" charset="0"/>
                        </a:rPr>
                        <a:t>70%-&gt;75%-&gt;85%</a:t>
                      </a:r>
                      <a:endParaRPr lang="sv-SE" sz="1100" kern="1200" dirty="0">
                        <a:solidFill>
                          <a:schemeClr val="dk1"/>
                        </a:solidFill>
                        <a:effectLst/>
                        <a:latin typeface="+mn-lt"/>
                        <a:ea typeface="SimSun" panose="02010600030101010101" pitchFamily="2" charset="-122"/>
                        <a:cs typeface="Arial" panose="020B0604020202020204" pitchFamily="34" charset="0"/>
                      </a:endParaRPr>
                    </a:p>
                  </a:txBody>
                  <a:tcPr marL="68580" marR="68580" marT="0" marB="0" anchor="ctr">
                    <a:solidFill>
                      <a:schemeClr val="tx2">
                        <a:lumMod val="20000"/>
                        <a:lumOff val="80000"/>
                      </a:scheme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en-US" altLang="zh-CN" sz="1100" kern="1200" smtClean="0">
                          <a:solidFill>
                            <a:schemeClr val="dk1"/>
                          </a:solidFill>
                          <a:effectLst/>
                          <a:latin typeface="+mn-lt"/>
                          <a:ea typeface="SimSun" panose="02010600030101010101" pitchFamily="2" charset="-122"/>
                          <a:cs typeface="Arial" panose="020B0604020202020204" pitchFamily="34" charset="0"/>
                        </a:rPr>
                        <a:t>TS32.421/32.422/32.423/28.622/28.623/28.523</a:t>
                      </a:r>
                      <a:endParaRPr lang="sv-SE" sz="1100" kern="1200" dirty="0">
                        <a:solidFill>
                          <a:schemeClr val="dk1"/>
                        </a:solidFill>
                        <a:effectLst/>
                        <a:latin typeface="+mn-lt"/>
                        <a:ea typeface="SimSun" panose="02010600030101010101" pitchFamily="2" charset="-122"/>
                        <a:cs typeface="Arial" panose="020B0604020202020204" pitchFamily="34" charset="0"/>
                      </a:endParaRPr>
                    </a:p>
                  </a:txBody>
                  <a:tcPr marL="68580" marR="68580" marT="0" marB="0" anchor="ctr">
                    <a:solidFill>
                      <a:schemeClr val="tx2">
                        <a:lumMod val="20000"/>
                        <a:lumOff val="80000"/>
                      </a:scheme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sv-SE" sz="1100" kern="1200" dirty="0" smtClean="0">
                          <a:solidFill>
                            <a:schemeClr val="dk1"/>
                          </a:solidFill>
                          <a:effectLst/>
                          <a:latin typeface="+mn-lt"/>
                          <a:ea typeface="SimSun" panose="02010600030101010101" pitchFamily="2" charset="-122"/>
                          <a:cs typeface="Arial" panose="020B0604020202020204" pitchFamily="34" charset="0"/>
                        </a:rPr>
                        <a:t>SP-200191</a:t>
                      </a:r>
                      <a:endParaRPr lang="sv-SE" sz="1100" kern="1200" dirty="0">
                        <a:solidFill>
                          <a:schemeClr val="dk1"/>
                        </a:solidFill>
                        <a:effectLst/>
                        <a:latin typeface="+mn-lt"/>
                        <a:ea typeface="SimSun" panose="02010600030101010101" pitchFamily="2" charset="-122"/>
                        <a:cs typeface="Arial" panose="020B0604020202020204" pitchFamily="34" charset="0"/>
                      </a:endParaRPr>
                    </a:p>
                  </a:txBody>
                  <a:tcPr marL="68580" marR="68580" marT="0" marB="0" anchor="ctr">
                    <a:solidFill>
                      <a:schemeClr val="tx2">
                        <a:lumMod val="20000"/>
                        <a:lumOff val="80000"/>
                      </a:scheme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en-GB" altLang="zh-CN" sz="1100" b="0" kern="1200" dirty="0" smtClean="0">
                          <a:solidFill>
                            <a:schemeClr val="tx1"/>
                          </a:solidFill>
                          <a:effectLst/>
                          <a:latin typeface="+mn-lt"/>
                          <a:ea typeface="+mn-ea"/>
                          <a:cs typeface="Arial" panose="020B0604020202020204" pitchFamily="34" charset="0"/>
                        </a:rPr>
                        <a:t>SA#94 (Dec. 2021)</a:t>
                      </a:r>
                    </a:p>
                  </a:txBody>
                  <a:tcPr marL="68580" marR="68580" marT="0" marB="0" anchor="ctr">
                    <a:solidFill>
                      <a:schemeClr val="tx2">
                        <a:lumMod val="20000"/>
                        <a:lumOff val="80000"/>
                      </a:scheme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sv-SE" sz="1100" kern="1200" smtClean="0">
                          <a:solidFill>
                            <a:schemeClr val="dk1"/>
                          </a:solidFill>
                          <a:effectLst/>
                          <a:latin typeface="+mn-lt"/>
                          <a:ea typeface="SimSun" panose="02010600030101010101" pitchFamily="2" charset="-122"/>
                          <a:cs typeface="Arial" panose="020B0604020202020204" pitchFamily="34" charset="0"/>
                        </a:rPr>
                        <a:t>Ericsson</a:t>
                      </a:r>
                      <a:endParaRPr lang="sv-SE" sz="1100" kern="1200" dirty="0">
                        <a:solidFill>
                          <a:schemeClr val="dk1"/>
                        </a:solidFill>
                        <a:effectLst/>
                        <a:latin typeface="+mn-lt"/>
                        <a:ea typeface="SimSun" panose="02010600030101010101" pitchFamily="2" charset="-122"/>
                        <a:cs typeface="Arial" panose="020B0604020202020204" pitchFamily="34" charset="0"/>
                      </a:endParaRPr>
                    </a:p>
                  </a:txBody>
                  <a:tcPr marL="68580" marR="68580" marT="0" marB="0" anchor="ctr">
                    <a:solidFill>
                      <a:schemeClr val="tx2">
                        <a:lumMod val="20000"/>
                        <a:lumOff val="80000"/>
                      </a:scheme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sv-SE" altLang="zh-CN" sz="1100" b="0" kern="1200" smtClean="0">
                          <a:solidFill>
                            <a:schemeClr val="tx1"/>
                          </a:solidFill>
                          <a:effectLst/>
                          <a:latin typeface="+mn-lt"/>
                          <a:ea typeface="+mn-ea"/>
                          <a:cs typeface="Arial" panose="020B0604020202020204" pitchFamily="34" charset="0"/>
                        </a:rPr>
                        <a:t>SA2/RAN2/RAN3</a:t>
                      </a:r>
                      <a:endParaRPr lang="sv-SE" sz="1100" kern="1200" dirty="0">
                        <a:solidFill>
                          <a:schemeClr val="dk1"/>
                        </a:solidFill>
                        <a:effectLst/>
                        <a:latin typeface="+mn-lt"/>
                        <a:ea typeface="SimSun" panose="02010600030101010101" pitchFamily="2" charset="-122"/>
                        <a:cs typeface="Arial" panose="020B0604020202020204" pitchFamily="34" charset="0"/>
                      </a:endParaRPr>
                    </a:p>
                  </a:txBody>
                  <a:tcPr marL="68580" marR="68580" marT="0" marB="0" anchor="ctr">
                    <a:solidFill>
                      <a:schemeClr val="tx2">
                        <a:lumMod val="20000"/>
                        <a:lumOff val="80000"/>
                      </a:scheme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endParaRPr lang="sv-SE" sz="1100" kern="1200" dirty="0">
                        <a:solidFill>
                          <a:schemeClr val="dk1"/>
                        </a:solidFill>
                        <a:effectLst/>
                        <a:latin typeface="+mn-lt"/>
                        <a:ea typeface="SimSun" panose="02010600030101010101" pitchFamily="2" charset="-122"/>
                        <a:cs typeface="Arial" panose="020B0604020202020204" pitchFamily="34" charset="0"/>
                      </a:endParaRPr>
                    </a:p>
                  </a:txBody>
                  <a:tcPr marL="68580" marR="68580" marT="0" marB="0" anchor="ctr">
                    <a:solidFill>
                      <a:schemeClr val="tx2">
                        <a:lumMod val="20000"/>
                        <a:lumOff val="80000"/>
                      </a:schemeClr>
                    </a:solidFill>
                  </a:tcPr>
                </a:tc>
              </a:tr>
              <a:tr h="251976">
                <a:tc>
                  <a:txBody>
                    <a:bodyPr/>
                    <a:lstStyle/>
                    <a:p>
                      <a:pPr algn="ctr">
                        <a:spcAft>
                          <a:spcPts val="0"/>
                        </a:spcAft>
                      </a:pPr>
                      <a:r>
                        <a:rPr lang="en-GB" sz="1200" b="1" dirty="0" err="1">
                          <a:solidFill>
                            <a:srgbClr val="000000"/>
                          </a:solidFill>
                          <a:effectLst/>
                          <a:latin typeface="+mn-lt"/>
                          <a:ea typeface="宋体" panose="02010600030101010101" pitchFamily="2" charset="-122"/>
                          <a:cs typeface="Arial" panose="020B0604020202020204" pitchFamily="34" charset="0"/>
                        </a:rPr>
                        <a:t>eQoE</a:t>
                      </a:r>
                      <a:endParaRPr lang="zh-CN" sz="1200" b="1" dirty="0">
                        <a:effectLst/>
                        <a:latin typeface="+mn-lt"/>
                        <a:ea typeface="宋体" panose="02010600030101010101" pitchFamily="2" charset="-122"/>
                        <a:cs typeface="Arial" panose="020B0604020202020204" pitchFamily="34" charset="0"/>
                      </a:endParaRPr>
                    </a:p>
                  </a:txBody>
                  <a:tcPr marL="9525" marR="9525" marT="9525" marB="9525">
                    <a:solidFill>
                      <a:schemeClr val="tx2">
                        <a:lumMod val="20000"/>
                        <a:lumOff val="80000"/>
                      </a:schemeClr>
                    </a:solidFill>
                  </a:tcPr>
                </a:tc>
                <a:tc>
                  <a:txBody>
                    <a:bodyPr/>
                    <a:lstStyle/>
                    <a:p>
                      <a:pPr algn="l">
                        <a:spcAft>
                          <a:spcPts val="0"/>
                        </a:spcAft>
                      </a:pPr>
                      <a:r>
                        <a:rPr lang="en-GB" sz="1200">
                          <a:solidFill>
                            <a:srgbClr val="000000"/>
                          </a:solidFill>
                          <a:effectLst/>
                          <a:latin typeface="+mn-lt"/>
                          <a:ea typeface="宋体" panose="02010600030101010101" pitchFamily="2" charset="-122"/>
                          <a:cs typeface="Arial" panose="020B0604020202020204" pitchFamily="34" charset="0"/>
                        </a:rPr>
                        <a:t>Enhancement of QoE Measurement Collection</a:t>
                      </a:r>
                      <a:endParaRPr lang="zh-CN" sz="1200">
                        <a:effectLst/>
                        <a:latin typeface="+mn-lt"/>
                        <a:ea typeface="宋体" panose="02010600030101010101" pitchFamily="2" charset="-122"/>
                        <a:cs typeface="Arial" panose="020B0604020202020204" pitchFamily="34" charset="0"/>
                      </a:endParaRPr>
                    </a:p>
                  </a:txBody>
                  <a:tcPr marL="9525" marR="9525" marT="9525" marB="9525">
                    <a:solidFill>
                      <a:schemeClr val="tx2">
                        <a:lumMod val="20000"/>
                        <a:lumOff val="80000"/>
                      </a:scheme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en-US" altLang="zh-CN" sz="1100" b="0" kern="1200" dirty="0" smtClean="0">
                          <a:solidFill>
                            <a:schemeClr val="tx1"/>
                          </a:solidFill>
                          <a:effectLst/>
                          <a:latin typeface="+mn-lt"/>
                          <a:ea typeface="+mn-ea"/>
                          <a:cs typeface="Arial" panose="020B0604020202020204" pitchFamily="34" charset="0"/>
                        </a:rPr>
                        <a:t>15%-&gt;20%-&gt;40%</a:t>
                      </a:r>
                      <a:endParaRPr lang="sv-SE" sz="1100" b="0" kern="1200" dirty="0">
                        <a:solidFill>
                          <a:schemeClr val="dk1"/>
                        </a:solidFill>
                        <a:effectLst/>
                        <a:latin typeface="+mn-lt"/>
                        <a:ea typeface="+mn-ea"/>
                        <a:cs typeface="Arial" panose="020B0604020202020204" pitchFamily="34" charset="0"/>
                      </a:endParaRPr>
                    </a:p>
                  </a:txBody>
                  <a:tcPr marL="68580" marR="68580" marT="0" marB="0" anchor="ctr">
                    <a:solidFill>
                      <a:schemeClr val="tx2">
                        <a:lumMod val="20000"/>
                        <a:lumOff val="80000"/>
                      </a:schemeClr>
                    </a:solidFill>
                  </a:tcPr>
                </a:tc>
                <a:tc>
                  <a:txBody>
                    <a:bodyPr/>
                    <a:lstStyle/>
                    <a:p>
                      <a:pPr algn="ctr">
                        <a:spcAft>
                          <a:spcPts val="0"/>
                        </a:spcAft>
                      </a:pPr>
                      <a:r>
                        <a:rPr lang="sv-SE" sz="1100" b="0" kern="1200" dirty="0" smtClean="0">
                          <a:solidFill>
                            <a:schemeClr val="dk1"/>
                          </a:solidFill>
                          <a:effectLst/>
                          <a:latin typeface="+mn-lt"/>
                          <a:ea typeface="+mn-ea"/>
                          <a:cs typeface="Arial" panose="020B0604020202020204" pitchFamily="34" charset="0"/>
                        </a:rPr>
                        <a:t>TS28.307/28.308/28.309/28.404/28.405/28.406/28.622/28.623/28.533</a:t>
                      </a:r>
                      <a:endParaRPr lang="sv-SE" sz="1100" b="0" kern="1200" dirty="0">
                        <a:solidFill>
                          <a:schemeClr val="dk1"/>
                        </a:solidFill>
                        <a:effectLst/>
                        <a:latin typeface="+mn-lt"/>
                        <a:ea typeface="+mn-ea"/>
                        <a:cs typeface="Arial" panose="020B0604020202020204" pitchFamily="34" charset="0"/>
                      </a:endParaRPr>
                    </a:p>
                  </a:txBody>
                  <a:tcPr marL="68580" marR="68580" marT="0" marB="0" anchor="ctr">
                    <a:solidFill>
                      <a:schemeClr val="tx2">
                        <a:lumMod val="20000"/>
                        <a:lumOff val="80000"/>
                      </a:scheme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sv-SE" sz="1100" b="0" kern="1200" dirty="0" smtClean="0">
                          <a:solidFill>
                            <a:schemeClr val="dk1"/>
                          </a:solidFill>
                          <a:effectLst/>
                          <a:latin typeface="+mn-lt"/>
                          <a:ea typeface="+mn-ea"/>
                          <a:cs typeface="Arial" panose="020B0604020202020204" pitchFamily="34" charset="0"/>
                        </a:rPr>
                        <a:t>SP-200193</a:t>
                      </a:r>
                      <a:endParaRPr lang="sv-SE" sz="1100" b="0" kern="1200" dirty="0">
                        <a:solidFill>
                          <a:schemeClr val="dk1"/>
                        </a:solidFill>
                        <a:effectLst/>
                        <a:latin typeface="+mn-lt"/>
                        <a:ea typeface="+mn-ea"/>
                        <a:cs typeface="Arial" panose="020B0604020202020204" pitchFamily="34" charset="0"/>
                      </a:endParaRPr>
                    </a:p>
                  </a:txBody>
                  <a:tcPr marL="68580" marR="68580" marT="0" marB="0" anchor="ctr">
                    <a:solidFill>
                      <a:schemeClr val="tx2">
                        <a:lumMod val="20000"/>
                        <a:lumOff val="80000"/>
                      </a:scheme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en-US" altLang="zh-CN" sz="1100" b="1" kern="1200" baseline="0" dirty="0" smtClean="0">
                          <a:solidFill>
                            <a:schemeClr val="dk1"/>
                          </a:solidFill>
                          <a:effectLst/>
                          <a:latin typeface="+mn-lt"/>
                          <a:ea typeface="+mn-ea"/>
                          <a:cs typeface="Arial" panose="020B0604020202020204" pitchFamily="34" charset="0"/>
                        </a:rPr>
                        <a:t>SA#95 (Mar. 2022)</a:t>
                      </a:r>
                      <a:endParaRPr lang="sv-SE" altLang="zh-CN" sz="1100" b="1" kern="1200" dirty="0">
                        <a:solidFill>
                          <a:schemeClr val="dk1"/>
                        </a:solidFill>
                        <a:effectLst/>
                        <a:latin typeface="+mn-lt"/>
                        <a:ea typeface="+mn-ea"/>
                        <a:cs typeface="Arial" panose="020B0604020202020204" pitchFamily="34" charset="0"/>
                      </a:endParaRPr>
                    </a:p>
                  </a:txBody>
                  <a:tcPr marL="68580" marR="68580" marT="0" marB="0" anchor="ctr">
                    <a:solidFill>
                      <a:schemeClr val="tx2">
                        <a:lumMod val="20000"/>
                        <a:lumOff val="80000"/>
                      </a:scheme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sv-SE" sz="1100" b="0" kern="1200" smtClean="0">
                          <a:solidFill>
                            <a:schemeClr val="dk1"/>
                          </a:solidFill>
                          <a:effectLst/>
                          <a:latin typeface="+mn-lt"/>
                          <a:ea typeface="+mn-ea"/>
                          <a:cs typeface="Arial" panose="020B0604020202020204" pitchFamily="34" charset="0"/>
                        </a:rPr>
                        <a:t>Ericsson</a:t>
                      </a:r>
                      <a:endParaRPr lang="sv-SE" sz="1100" b="0" kern="1200" dirty="0">
                        <a:solidFill>
                          <a:schemeClr val="dk1"/>
                        </a:solidFill>
                        <a:effectLst/>
                        <a:latin typeface="+mn-lt"/>
                        <a:ea typeface="+mn-ea"/>
                        <a:cs typeface="Arial" panose="020B0604020202020204" pitchFamily="34" charset="0"/>
                      </a:endParaRPr>
                    </a:p>
                  </a:txBody>
                  <a:tcPr marL="68580" marR="68580" marT="0" marB="0" anchor="ctr">
                    <a:solidFill>
                      <a:schemeClr val="tx2">
                        <a:lumMod val="20000"/>
                        <a:lumOff val="80000"/>
                      </a:scheme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sv-SE" altLang="zh-CN" sz="1100" b="0" kern="1200" dirty="0" smtClean="0">
                          <a:solidFill>
                            <a:schemeClr val="tx1"/>
                          </a:solidFill>
                          <a:effectLst/>
                          <a:latin typeface="+mn-lt"/>
                          <a:ea typeface="+mn-ea"/>
                          <a:cs typeface="Arial" panose="020B0604020202020204" pitchFamily="34" charset="0"/>
                        </a:rPr>
                        <a:t>RAN2/RAN3/SA4</a:t>
                      </a:r>
                      <a:endParaRPr lang="sv-SE" sz="1100" b="0" kern="1200" dirty="0">
                        <a:solidFill>
                          <a:schemeClr val="dk1"/>
                        </a:solidFill>
                        <a:effectLst/>
                        <a:latin typeface="+mn-lt"/>
                        <a:ea typeface="+mn-ea"/>
                        <a:cs typeface="Arial" panose="020B0604020202020204" pitchFamily="34" charset="0"/>
                      </a:endParaRPr>
                    </a:p>
                  </a:txBody>
                  <a:tcPr marL="68580" marR="68580" marT="0" marB="0" anchor="ctr">
                    <a:solidFill>
                      <a:schemeClr val="tx2">
                        <a:lumMod val="20000"/>
                        <a:lumOff val="80000"/>
                      </a:schemeClr>
                    </a:solidFill>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lang="sv-SE" sz="1100" b="0" kern="1200" dirty="0">
                        <a:solidFill>
                          <a:schemeClr val="dk1"/>
                        </a:solidFill>
                        <a:effectLst/>
                        <a:latin typeface="+mn-lt"/>
                        <a:ea typeface="+mn-ea"/>
                        <a:cs typeface="Arial" panose="020B0604020202020204" pitchFamily="34" charset="0"/>
                      </a:endParaRPr>
                    </a:p>
                  </a:txBody>
                  <a:tcPr marL="68580" marR="68580" marT="0" marB="0" anchor="ctr">
                    <a:solidFill>
                      <a:schemeClr val="tx2">
                        <a:lumMod val="20000"/>
                        <a:lumOff val="80000"/>
                      </a:schemeClr>
                    </a:solidFill>
                  </a:tcPr>
                </a:tc>
              </a:tr>
            </a:tbl>
          </a:graphicData>
        </a:graphic>
      </p:graphicFrame>
      <p:sp>
        <p:nvSpPr>
          <p:cNvPr id="6" name="矩形 5"/>
          <p:cNvSpPr/>
          <p:nvPr/>
        </p:nvSpPr>
        <p:spPr>
          <a:xfrm>
            <a:off x="110534" y="3547616"/>
            <a:ext cx="6054131" cy="1200329"/>
          </a:xfrm>
          <a:prstGeom prst="rect">
            <a:avLst/>
          </a:prstGeom>
        </p:spPr>
        <p:txBody>
          <a:bodyPr wrap="square">
            <a:spAutoFit/>
          </a:bodyPr>
          <a:lstStyle/>
          <a:p>
            <a:r>
              <a:rPr lang="en-US" altLang="zh-CN" sz="1200" b="1" dirty="0" smtClean="0">
                <a:solidFill>
                  <a:prstClr val="black"/>
                </a:solidFill>
                <a:latin typeface="Calibri" pitchFamily="34" charset="0"/>
                <a:cs typeface="Arial" charset="0"/>
              </a:rPr>
              <a:t>MADCOL</a:t>
            </a:r>
            <a:r>
              <a:rPr lang="en-US" altLang="zh-CN" sz="1200" b="1" dirty="0">
                <a:solidFill>
                  <a:prstClr val="black"/>
                </a:solidFill>
                <a:latin typeface="Calibri" pitchFamily="34" charset="0"/>
                <a:cs typeface="Arial" charset="0"/>
              </a:rPr>
              <a:t>:</a:t>
            </a:r>
            <a:r>
              <a:rPr lang="en-US" altLang="zh-CN" sz="1200" dirty="0">
                <a:solidFill>
                  <a:prstClr val="black"/>
                </a:solidFill>
                <a:latin typeface="Calibri" pitchFamily="34" charset="0"/>
                <a:cs typeface="Arial" charset="0"/>
              </a:rPr>
              <a:t> The following </a:t>
            </a:r>
            <a:r>
              <a:rPr lang="en-US" altLang="zh-CN" sz="1200" dirty="0" smtClean="0">
                <a:solidFill>
                  <a:prstClr val="black"/>
                </a:solidFill>
                <a:latin typeface="Calibri" pitchFamily="34" charset="0"/>
                <a:cs typeface="Arial" charset="0"/>
              </a:rPr>
              <a:t>topic is agreed.</a:t>
            </a:r>
            <a:endParaRPr lang="en-US" altLang="zh-CN" sz="1200" dirty="0">
              <a:solidFill>
                <a:prstClr val="black"/>
              </a:solidFill>
              <a:latin typeface="Calibri" pitchFamily="34" charset="0"/>
              <a:cs typeface="Arial" charset="0"/>
            </a:endParaRPr>
          </a:p>
          <a:p>
            <a:pPr marL="171450" indent="-171450" defTabSz="1219170" eaLnBrk="1" fontAlgn="auto" hangingPunct="1">
              <a:spcBef>
                <a:spcPts val="0"/>
              </a:spcBef>
              <a:spcAft>
                <a:spcPts val="0"/>
              </a:spcAft>
              <a:buFont typeface="Wingdings" panose="05000000000000000000" pitchFamily="2" charset="2"/>
              <a:buChar char="Ø"/>
              <a:defRPr/>
            </a:pPr>
            <a:r>
              <a:rPr lang="en-US" sz="1200" dirty="0">
                <a:latin typeface="+mj-lt"/>
              </a:rPr>
              <a:t>Add requirements for data </a:t>
            </a:r>
            <a:r>
              <a:rPr lang="en-US" sz="1200" dirty="0" smtClean="0">
                <a:latin typeface="+mj-lt"/>
              </a:rPr>
              <a:t>management</a:t>
            </a:r>
          </a:p>
          <a:p>
            <a:pPr marL="171450" indent="-171450" defTabSz="1219170" eaLnBrk="1" fontAlgn="auto" hangingPunct="1">
              <a:spcBef>
                <a:spcPts val="0"/>
              </a:spcBef>
              <a:spcAft>
                <a:spcPts val="0"/>
              </a:spcAft>
              <a:buFont typeface="Wingdings" panose="05000000000000000000" pitchFamily="2" charset="2"/>
              <a:buChar char="Ø"/>
              <a:defRPr/>
            </a:pPr>
            <a:endParaRPr lang="en-US" altLang="zh-CN" sz="1200" b="1" dirty="0" smtClean="0">
              <a:solidFill>
                <a:prstClr val="black"/>
              </a:solidFill>
              <a:latin typeface="Calibri" pitchFamily="34" charset="0"/>
              <a:cs typeface="Arial" charset="0"/>
            </a:endParaRPr>
          </a:p>
          <a:p>
            <a:r>
              <a:rPr lang="en-US" altLang="zh-CN" sz="1200" b="1" dirty="0" err="1" smtClean="0">
                <a:solidFill>
                  <a:prstClr val="black"/>
                </a:solidFill>
                <a:latin typeface="Calibri" pitchFamily="34" charset="0"/>
                <a:cs typeface="Arial" charset="0"/>
              </a:rPr>
              <a:t>eQoE</a:t>
            </a:r>
            <a:r>
              <a:rPr lang="en-US" altLang="zh-CN" sz="1200" b="1" dirty="0">
                <a:solidFill>
                  <a:prstClr val="black"/>
                </a:solidFill>
                <a:latin typeface="Calibri" pitchFamily="34" charset="0"/>
                <a:cs typeface="Arial" charset="0"/>
              </a:rPr>
              <a:t>:</a:t>
            </a:r>
            <a:r>
              <a:rPr lang="en-US" altLang="zh-CN" sz="1200" dirty="0">
                <a:solidFill>
                  <a:prstClr val="black"/>
                </a:solidFill>
                <a:latin typeface="Calibri" pitchFamily="34" charset="0"/>
                <a:cs typeface="Arial" charset="0"/>
              </a:rPr>
              <a:t> The following topics are discussed and agreed</a:t>
            </a:r>
            <a:endParaRPr lang="en-US" altLang="zh-CN" sz="1200" b="1" dirty="0">
              <a:solidFill>
                <a:prstClr val="black"/>
              </a:solidFill>
              <a:latin typeface="Calibri" pitchFamily="34" charset="0"/>
              <a:cs typeface="Arial" charset="0"/>
            </a:endParaRPr>
          </a:p>
          <a:p>
            <a:pPr marL="171450" indent="-171450" defTabSz="1219170" eaLnBrk="1" fontAlgn="auto" hangingPunct="1">
              <a:spcBef>
                <a:spcPts val="0"/>
              </a:spcBef>
              <a:spcAft>
                <a:spcPts val="0"/>
              </a:spcAft>
              <a:buFont typeface="Wingdings" panose="05000000000000000000" pitchFamily="2" charset="2"/>
              <a:buChar char="Ø"/>
              <a:defRPr/>
            </a:pPr>
            <a:r>
              <a:rPr lang="en-US" altLang="zh-CN" sz="1200" dirty="0">
                <a:solidFill>
                  <a:prstClr val="black"/>
                </a:solidFill>
                <a:latin typeface="Calibri" pitchFamily="34" charset="0"/>
                <a:cs typeface="Arial" charset="0"/>
              </a:rPr>
              <a:t>The </a:t>
            </a:r>
            <a:r>
              <a:rPr lang="en-US" altLang="zh-CN" sz="1200" dirty="0" err="1">
                <a:solidFill>
                  <a:prstClr val="black"/>
                </a:solidFill>
                <a:latin typeface="Calibri" pitchFamily="34" charset="0"/>
                <a:cs typeface="Arial" charset="0"/>
              </a:rPr>
              <a:t>signalling</a:t>
            </a:r>
            <a:r>
              <a:rPr lang="en-US" altLang="zh-CN" sz="1200" dirty="0">
                <a:solidFill>
                  <a:prstClr val="black"/>
                </a:solidFill>
                <a:latin typeface="Calibri" pitchFamily="34" charset="0"/>
                <a:cs typeface="Arial" charset="0"/>
              </a:rPr>
              <a:t> based activation for UTRAN and LTE is finished. </a:t>
            </a:r>
            <a:endParaRPr lang="en-US" altLang="zh-CN" sz="1200" dirty="0" smtClean="0">
              <a:solidFill>
                <a:prstClr val="black"/>
              </a:solidFill>
              <a:latin typeface="Calibri" pitchFamily="34" charset="0"/>
              <a:cs typeface="Arial" charset="0"/>
            </a:endParaRPr>
          </a:p>
          <a:p>
            <a:pPr marL="171450" indent="-171450" defTabSz="1219170" eaLnBrk="1" fontAlgn="auto" hangingPunct="1">
              <a:spcBef>
                <a:spcPts val="0"/>
              </a:spcBef>
              <a:spcAft>
                <a:spcPts val="0"/>
              </a:spcAft>
              <a:buFont typeface="Wingdings" panose="05000000000000000000" pitchFamily="2" charset="2"/>
              <a:buChar char="Ø"/>
              <a:defRPr/>
            </a:pPr>
            <a:r>
              <a:rPr lang="en-US" altLang="zh-CN" sz="1200" dirty="0" smtClean="0">
                <a:solidFill>
                  <a:prstClr val="black"/>
                </a:solidFill>
                <a:latin typeface="Calibri" pitchFamily="34" charset="0"/>
                <a:cs typeface="Arial" charset="0"/>
              </a:rPr>
              <a:t>Proposed to change Rapporteur </a:t>
            </a:r>
            <a:r>
              <a:rPr lang="en-US" altLang="zh-CN" sz="1200" dirty="0">
                <a:solidFill>
                  <a:prstClr val="black"/>
                </a:solidFill>
                <a:latin typeface="Calibri" pitchFamily="34" charset="0"/>
                <a:cs typeface="Arial" charset="0"/>
              </a:rPr>
              <a:t>to  </a:t>
            </a:r>
            <a:r>
              <a:rPr lang="en-US" altLang="zh-CN" sz="1200" dirty="0" err="1" smtClean="0">
                <a:solidFill>
                  <a:prstClr val="black"/>
                </a:solidFill>
                <a:latin typeface="Calibri" pitchFamily="34" charset="0"/>
                <a:cs typeface="Arial" charset="0"/>
              </a:rPr>
              <a:t>Bagher</a:t>
            </a:r>
            <a:r>
              <a:rPr lang="en-US" altLang="zh-CN" sz="1200" dirty="0" smtClean="0">
                <a:solidFill>
                  <a:prstClr val="black"/>
                </a:solidFill>
                <a:latin typeface="Calibri" pitchFamily="34" charset="0"/>
                <a:cs typeface="Arial" charset="0"/>
              </a:rPr>
              <a:t> </a:t>
            </a:r>
            <a:r>
              <a:rPr lang="en-US" altLang="zh-CN" sz="1200" dirty="0" err="1">
                <a:solidFill>
                  <a:prstClr val="black"/>
                </a:solidFill>
                <a:latin typeface="Calibri" pitchFamily="34" charset="0"/>
                <a:cs typeface="Arial" charset="0"/>
              </a:rPr>
              <a:t>Zadeh</a:t>
            </a:r>
            <a:endParaRPr lang="en-US" altLang="zh-CN" sz="1200" dirty="0">
              <a:latin typeface="+mn-lt"/>
            </a:endParaRPr>
          </a:p>
        </p:txBody>
      </p:sp>
    </p:spTree>
    <p:extLst>
      <p:ext uri="{BB962C8B-B14F-4D97-AF65-F5344CB8AC3E}">
        <p14:creationId xmlns:p14="http://schemas.microsoft.com/office/powerpoint/2010/main" val="82497063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205572" y="4603"/>
            <a:ext cx="10139206" cy="920688"/>
          </a:xfrm>
          <a:prstGeom prst="rect">
            <a:avLst/>
          </a:prstGeom>
        </p:spPr>
        <p:txBody>
          <a:bodyPr/>
          <a:lstStyle>
            <a:lvl1pPr algn="ctr" rtl="0" eaLnBrk="0" fontAlgn="base" hangingPunct="0">
              <a:spcBef>
                <a:spcPct val="0"/>
              </a:spcBef>
              <a:spcAft>
                <a:spcPct val="0"/>
              </a:spcAft>
              <a:defRPr sz="4200">
                <a:solidFill>
                  <a:srgbClr val="FF0000"/>
                </a:solidFill>
                <a:latin typeface="+mj-lt"/>
                <a:ea typeface="+mj-ea"/>
                <a:cs typeface="+mj-cs"/>
              </a:defRPr>
            </a:lvl1pPr>
            <a:lvl2pPr algn="ctr" rtl="0" eaLnBrk="0" fontAlgn="base" hangingPunct="0">
              <a:spcBef>
                <a:spcPct val="0"/>
              </a:spcBef>
              <a:spcAft>
                <a:spcPct val="0"/>
              </a:spcAft>
              <a:defRPr sz="4200">
                <a:solidFill>
                  <a:srgbClr val="FF0000"/>
                </a:solidFill>
                <a:latin typeface="Calibri" pitchFamily="34" charset="0"/>
              </a:defRPr>
            </a:lvl2pPr>
            <a:lvl3pPr algn="ctr" rtl="0" eaLnBrk="0" fontAlgn="base" hangingPunct="0">
              <a:spcBef>
                <a:spcPct val="0"/>
              </a:spcBef>
              <a:spcAft>
                <a:spcPct val="0"/>
              </a:spcAft>
              <a:defRPr sz="4200">
                <a:solidFill>
                  <a:srgbClr val="FF0000"/>
                </a:solidFill>
                <a:latin typeface="Calibri" pitchFamily="34" charset="0"/>
              </a:defRPr>
            </a:lvl3pPr>
            <a:lvl4pPr algn="ctr" rtl="0" eaLnBrk="0" fontAlgn="base" hangingPunct="0">
              <a:spcBef>
                <a:spcPct val="0"/>
              </a:spcBef>
              <a:spcAft>
                <a:spcPct val="0"/>
              </a:spcAft>
              <a:defRPr sz="4200">
                <a:solidFill>
                  <a:srgbClr val="FF0000"/>
                </a:solidFill>
                <a:latin typeface="Calibri" pitchFamily="34" charset="0"/>
              </a:defRPr>
            </a:lvl4pPr>
            <a:lvl5pPr algn="ctr" rtl="0" eaLnBrk="0" fontAlgn="base" hangingPunct="0">
              <a:spcBef>
                <a:spcPct val="0"/>
              </a:spcBef>
              <a:spcAft>
                <a:spcPct val="0"/>
              </a:spcAft>
              <a:defRPr sz="4200">
                <a:solidFill>
                  <a:srgbClr val="FF0000"/>
                </a:solidFill>
                <a:latin typeface="Calibri" pitchFamily="34" charset="0"/>
              </a:defRPr>
            </a:lvl5pPr>
            <a:lvl6pPr marL="609585" algn="ctr" rtl="0" eaLnBrk="0" fontAlgn="base" hangingPunct="0">
              <a:spcBef>
                <a:spcPct val="0"/>
              </a:spcBef>
              <a:spcAft>
                <a:spcPct val="0"/>
              </a:spcAft>
              <a:defRPr sz="4267">
                <a:solidFill>
                  <a:srgbClr val="FF0000"/>
                </a:solidFill>
                <a:latin typeface="Calibri" pitchFamily="34" charset="0"/>
              </a:defRPr>
            </a:lvl6pPr>
            <a:lvl7pPr marL="1219170" algn="ctr" rtl="0" eaLnBrk="0" fontAlgn="base" hangingPunct="0">
              <a:spcBef>
                <a:spcPct val="0"/>
              </a:spcBef>
              <a:spcAft>
                <a:spcPct val="0"/>
              </a:spcAft>
              <a:defRPr sz="4267">
                <a:solidFill>
                  <a:srgbClr val="FF0000"/>
                </a:solidFill>
                <a:latin typeface="Calibri" pitchFamily="34" charset="0"/>
              </a:defRPr>
            </a:lvl7pPr>
            <a:lvl8pPr marL="1828754" algn="ctr" rtl="0" eaLnBrk="0" fontAlgn="base" hangingPunct="0">
              <a:spcBef>
                <a:spcPct val="0"/>
              </a:spcBef>
              <a:spcAft>
                <a:spcPct val="0"/>
              </a:spcAft>
              <a:defRPr sz="4267">
                <a:solidFill>
                  <a:srgbClr val="FF0000"/>
                </a:solidFill>
                <a:latin typeface="Calibri" pitchFamily="34" charset="0"/>
              </a:defRPr>
            </a:lvl8pPr>
            <a:lvl9pPr marL="2438339" algn="ctr" rtl="0" eaLnBrk="0" fontAlgn="base" hangingPunct="0">
              <a:spcBef>
                <a:spcPct val="0"/>
              </a:spcBef>
              <a:spcAft>
                <a:spcPct val="0"/>
              </a:spcAft>
              <a:defRPr sz="4267">
                <a:solidFill>
                  <a:srgbClr val="FF0000"/>
                </a:solidFill>
                <a:latin typeface="Calibri" pitchFamily="34" charset="0"/>
              </a:defRPr>
            </a:lvl9pPr>
          </a:lstStyle>
          <a:p>
            <a:r>
              <a:rPr lang="en-US" altLang="zh-CN" sz="3200" kern="0" dirty="0" smtClean="0"/>
              <a:t>Rel-17 WI </a:t>
            </a:r>
            <a:r>
              <a:rPr lang="en-US" altLang="zh-CN" sz="3200" kern="0" dirty="0" err="1" smtClean="0"/>
              <a:t>adNRM</a:t>
            </a:r>
            <a:r>
              <a:rPr lang="en-US" altLang="zh-CN" sz="3200" kern="0" dirty="0" smtClean="0"/>
              <a:t>/MANS/FIMA/ECM</a:t>
            </a:r>
            <a:endParaRPr lang="sv-SE" sz="3200" kern="0" dirty="0"/>
          </a:p>
        </p:txBody>
      </p:sp>
      <p:sp>
        <p:nvSpPr>
          <p:cNvPr id="9" name="矩形 8"/>
          <p:cNvSpPr/>
          <p:nvPr/>
        </p:nvSpPr>
        <p:spPr>
          <a:xfrm>
            <a:off x="205572" y="3586781"/>
            <a:ext cx="5170296" cy="1815882"/>
          </a:xfrm>
          <a:prstGeom prst="rect">
            <a:avLst/>
          </a:prstGeom>
          <a:ln>
            <a:noFill/>
          </a:ln>
        </p:spPr>
        <p:txBody>
          <a:bodyPr wrap="square">
            <a:spAutoFit/>
          </a:bodyPr>
          <a:lstStyle/>
          <a:p>
            <a:pPr lvl="0" defTabSz="1219170" eaLnBrk="1" fontAlgn="auto" hangingPunct="1">
              <a:spcBef>
                <a:spcPts val="0"/>
              </a:spcBef>
              <a:spcAft>
                <a:spcPts val="0"/>
              </a:spcAft>
              <a:defRPr/>
            </a:pPr>
            <a:r>
              <a:rPr lang="en-US" altLang="zh-CN" sz="1400" b="1" dirty="0" err="1" smtClean="0">
                <a:solidFill>
                  <a:prstClr val="black"/>
                </a:solidFill>
                <a:latin typeface="+mj-lt"/>
                <a:cs typeface="Arial" charset="0"/>
              </a:rPr>
              <a:t>adNRM</a:t>
            </a:r>
            <a:r>
              <a:rPr lang="en-US" altLang="zh-CN" sz="1400" b="1" dirty="0" smtClean="0">
                <a:solidFill>
                  <a:prstClr val="black"/>
                </a:solidFill>
                <a:latin typeface="+mj-lt"/>
                <a:cs typeface="Arial" charset="0"/>
              </a:rPr>
              <a:t>: </a:t>
            </a:r>
            <a:r>
              <a:rPr lang="en-US" altLang="zh-CN" sz="1400" dirty="0">
                <a:solidFill>
                  <a:prstClr val="black"/>
                </a:solidFill>
                <a:latin typeface="+mj-lt"/>
                <a:cs typeface="Arial" charset="0"/>
              </a:rPr>
              <a:t>several CRs for 5GC and NR NRM enhancement were agreed, CRs for network slice NRM enhancement were discussed but most of them were </a:t>
            </a:r>
            <a:r>
              <a:rPr lang="en-US" altLang="zh-CN" sz="1400" dirty="0" smtClean="0">
                <a:solidFill>
                  <a:prstClr val="black"/>
                </a:solidFill>
                <a:latin typeface="+mj-lt"/>
                <a:cs typeface="Arial" charset="0"/>
              </a:rPr>
              <a:t>noted. </a:t>
            </a:r>
            <a:endParaRPr lang="en-US" altLang="zh-CN" sz="1400" dirty="0">
              <a:solidFill>
                <a:prstClr val="black"/>
              </a:solidFill>
              <a:latin typeface="+mj-lt"/>
              <a:cs typeface="Arial" charset="0"/>
            </a:endParaRPr>
          </a:p>
          <a:p>
            <a:pPr lvl="0" defTabSz="1219170" eaLnBrk="1" fontAlgn="auto" hangingPunct="1">
              <a:spcBef>
                <a:spcPts val="0"/>
              </a:spcBef>
              <a:spcAft>
                <a:spcPts val="0"/>
              </a:spcAft>
              <a:defRPr/>
            </a:pPr>
            <a:endParaRPr lang="en-US" altLang="zh-CN" sz="1400" dirty="0">
              <a:solidFill>
                <a:prstClr val="black"/>
              </a:solidFill>
              <a:latin typeface="+mj-lt"/>
              <a:cs typeface="Arial" charset="0"/>
            </a:endParaRPr>
          </a:p>
          <a:p>
            <a:pPr lvl="0" defTabSz="1219170" eaLnBrk="1" fontAlgn="auto" hangingPunct="1">
              <a:spcBef>
                <a:spcPts val="0"/>
              </a:spcBef>
              <a:spcAft>
                <a:spcPts val="0"/>
              </a:spcAft>
              <a:defRPr/>
            </a:pPr>
            <a:r>
              <a:rPr lang="en-US" altLang="zh-CN" sz="1400" b="1" dirty="0">
                <a:solidFill>
                  <a:prstClr val="black"/>
                </a:solidFill>
                <a:latin typeface="+mj-lt"/>
                <a:cs typeface="Arial" charset="0"/>
              </a:rPr>
              <a:t>FIMA: </a:t>
            </a:r>
            <a:r>
              <a:rPr lang="en-US" altLang="zh-CN" sz="1400" dirty="0">
                <a:solidFill>
                  <a:prstClr val="black"/>
                </a:solidFill>
                <a:latin typeface="+mj-lt"/>
                <a:cs typeface="Arial" charset="0"/>
              </a:rPr>
              <a:t>Add requirements for file </a:t>
            </a:r>
            <a:r>
              <a:rPr lang="en-US" altLang="zh-CN" sz="1400" dirty="0" smtClean="0">
                <a:solidFill>
                  <a:prstClr val="black"/>
                </a:solidFill>
                <a:latin typeface="+mj-lt"/>
                <a:cs typeface="Arial" charset="0"/>
              </a:rPr>
              <a:t>management </a:t>
            </a:r>
            <a:r>
              <a:rPr lang="en-US" altLang="zh-CN" sz="1400" dirty="0">
                <a:solidFill>
                  <a:prstClr val="black"/>
                </a:solidFill>
                <a:latin typeface="+mj-lt"/>
                <a:cs typeface="Arial" charset="0"/>
              </a:rPr>
              <a:t>and Add File control NRM </a:t>
            </a:r>
            <a:r>
              <a:rPr lang="en-US" altLang="zh-CN" sz="1400" dirty="0" smtClean="0">
                <a:solidFill>
                  <a:prstClr val="black"/>
                </a:solidFill>
                <a:latin typeface="+mj-lt"/>
                <a:cs typeface="Arial" charset="0"/>
              </a:rPr>
              <a:t>fragment are approved. </a:t>
            </a:r>
            <a:endParaRPr lang="en-US" altLang="zh-CN" sz="1400" dirty="0">
              <a:solidFill>
                <a:prstClr val="black"/>
              </a:solidFill>
              <a:latin typeface="+mj-lt"/>
              <a:cs typeface="Arial" charset="0"/>
            </a:endParaRPr>
          </a:p>
          <a:p>
            <a:pPr lvl="0" defTabSz="1219170" eaLnBrk="1" fontAlgn="auto" hangingPunct="1">
              <a:spcBef>
                <a:spcPts val="0"/>
              </a:spcBef>
              <a:spcAft>
                <a:spcPts val="0"/>
              </a:spcAft>
              <a:defRPr/>
            </a:pPr>
            <a:endParaRPr lang="en-US" altLang="zh-CN" sz="1400" dirty="0">
              <a:solidFill>
                <a:prstClr val="black"/>
              </a:solidFill>
              <a:latin typeface="+mj-lt"/>
              <a:cs typeface="Arial" charset="0"/>
            </a:endParaRPr>
          </a:p>
          <a:p>
            <a:endParaRPr lang="en-US" altLang="zh-CN" sz="1400" b="1" dirty="0" smtClean="0">
              <a:solidFill>
                <a:prstClr val="black"/>
              </a:solidFill>
              <a:latin typeface="+mj-lt"/>
              <a:cs typeface="Arial" charset="0"/>
            </a:endParaRPr>
          </a:p>
        </p:txBody>
      </p:sp>
      <p:sp>
        <p:nvSpPr>
          <p:cNvPr id="10" name="文本框 9"/>
          <p:cNvSpPr txBox="1"/>
          <p:nvPr/>
        </p:nvSpPr>
        <p:spPr>
          <a:xfrm>
            <a:off x="218609" y="3196541"/>
            <a:ext cx="11681824" cy="292388"/>
          </a:xfrm>
          <a:prstGeom prst="rect">
            <a:avLst/>
          </a:prstGeom>
          <a:solidFill>
            <a:srgbClr val="92D050"/>
          </a:solidFill>
        </p:spPr>
        <p:txBody>
          <a:bodyPr wrap="square" rtlCol="0">
            <a:spAutoFit/>
          </a:bodyPr>
          <a:lstStyle/>
          <a:p>
            <a:pPr algn="ctr"/>
            <a:r>
              <a:rPr lang="en-US" altLang="zh-CN" b="1" dirty="0" smtClean="0">
                <a:solidFill>
                  <a:prstClr val="black"/>
                </a:solidFill>
              </a:rPr>
              <a:t>Working Progress</a:t>
            </a:r>
            <a:endParaRPr lang="zh-CN" altLang="en-US" b="1" dirty="0">
              <a:solidFill>
                <a:prstClr val="black"/>
              </a:solidFill>
            </a:endParaRPr>
          </a:p>
        </p:txBody>
      </p:sp>
      <p:graphicFrame>
        <p:nvGraphicFramePr>
          <p:cNvPr id="2" name="表格 1"/>
          <p:cNvGraphicFramePr>
            <a:graphicFrameLocks noGrp="1"/>
          </p:cNvGraphicFramePr>
          <p:nvPr>
            <p:extLst>
              <p:ext uri="{D42A27DB-BD31-4B8C-83A1-F6EECF244321}">
                <p14:modId xmlns:p14="http://schemas.microsoft.com/office/powerpoint/2010/main" val="3141526897"/>
              </p:ext>
            </p:extLst>
          </p:nvPr>
        </p:nvGraphicFramePr>
        <p:xfrm>
          <a:off x="218609" y="1076198"/>
          <a:ext cx="11681825" cy="2062416"/>
        </p:xfrm>
        <a:graphic>
          <a:graphicData uri="http://schemas.openxmlformats.org/drawingml/2006/table">
            <a:tbl>
              <a:tblPr firstRow="1" bandRow="1">
                <a:tableStyleId>{5C22544A-7EE6-4342-B048-85BDC9FD1C3A}</a:tableStyleId>
              </a:tblPr>
              <a:tblGrid>
                <a:gridCol w="788313"/>
                <a:gridCol w="2216040"/>
                <a:gridCol w="1238250"/>
                <a:gridCol w="2143544"/>
                <a:gridCol w="1038494"/>
                <a:gridCol w="1461649"/>
                <a:gridCol w="771207"/>
                <a:gridCol w="1153299"/>
                <a:gridCol w="871029"/>
              </a:tblGrid>
              <a:tr h="402164">
                <a:tc>
                  <a:txBody>
                    <a:bodyPr/>
                    <a:lstStyle/>
                    <a:p>
                      <a:pPr algn="ctr">
                        <a:spcAft>
                          <a:spcPts val="0"/>
                        </a:spcAft>
                      </a:pPr>
                      <a:r>
                        <a:rPr lang="en-GB" sz="1200" b="1" kern="1200" dirty="0">
                          <a:solidFill>
                            <a:schemeClr val="lt1"/>
                          </a:solidFill>
                          <a:latin typeface="+mn-lt"/>
                          <a:ea typeface="+mn-ea"/>
                          <a:cs typeface="Arial" panose="020B0604020202020204" pitchFamily="34" charset="0"/>
                        </a:rPr>
                        <a:t>WI code</a:t>
                      </a:r>
                      <a:endParaRPr lang="sv-SE" sz="1200" b="1" kern="1200" dirty="0">
                        <a:solidFill>
                          <a:schemeClr val="lt1"/>
                        </a:solidFill>
                        <a:latin typeface="+mn-lt"/>
                        <a:ea typeface="+mn-ea"/>
                        <a:cs typeface="Arial" panose="020B0604020202020204" pitchFamily="34" charset="0"/>
                      </a:endParaRPr>
                    </a:p>
                  </a:txBody>
                  <a:tcPr marL="9525" marR="9525" marT="9525" marB="9525" anchor="ctr">
                    <a:solidFill>
                      <a:srgbClr val="92D050"/>
                    </a:solidFill>
                  </a:tcPr>
                </a:tc>
                <a:tc>
                  <a:txBody>
                    <a:bodyPr/>
                    <a:lstStyle/>
                    <a:p>
                      <a:pPr algn="ctr">
                        <a:spcAft>
                          <a:spcPts val="0"/>
                        </a:spcAft>
                      </a:pPr>
                      <a:r>
                        <a:rPr lang="en-GB" sz="1200" b="1" kern="1200" dirty="0">
                          <a:solidFill>
                            <a:schemeClr val="lt1"/>
                          </a:solidFill>
                          <a:latin typeface="+mn-lt"/>
                          <a:ea typeface="+mn-ea"/>
                          <a:cs typeface="Arial" panose="020B0604020202020204" pitchFamily="34" charset="0"/>
                        </a:rPr>
                        <a:t>WI Title</a:t>
                      </a:r>
                      <a:endParaRPr lang="sv-SE" sz="1200" b="1" kern="1200" dirty="0">
                        <a:solidFill>
                          <a:schemeClr val="lt1"/>
                        </a:solidFill>
                        <a:latin typeface="+mn-lt"/>
                        <a:ea typeface="+mn-ea"/>
                        <a:cs typeface="Arial" panose="020B0604020202020204" pitchFamily="34" charset="0"/>
                      </a:endParaRPr>
                    </a:p>
                  </a:txBody>
                  <a:tcPr marL="9525" marR="9525" marT="9525" marB="9525" anchor="ctr">
                    <a:solidFill>
                      <a:srgbClr val="92D05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sv-SE" sz="1200" dirty="0" err="1">
                          <a:latin typeface="+mn-lt"/>
                          <a:cs typeface="Arial" panose="020B0604020202020204" pitchFamily="34" charset="0"/>
                        </a:rPr>
                        <a:t>Completion</a:t>
                      </a:r>
                      <a:r>
                        <a:rPr lang="sv-SE" sz="1200" dirty="0">
                          <a:latin typeface="+mn-lt"/>
                          <a:cs typeface="Arial" panose="020B0604020202020204" pitchFamily="34" charset="0"/>
                        </a:rPr>
                        <a:t> rate</a:t>
                      </a:r>
                    </a:p>
                  </a:txBody>
                  <a:tcPr anchor="ctr">
                    <a:solidFill>
                      <a:srgbClr val="92D05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sv-SE" sz="1200" dirty="0">
                          <a:latin typeface="+mn-lt"/>
                          <a:cs typeface="Arial" panose="020B0604020202020204" pitchFamily="34" charset="0"/>
                        </a:rPr>
                        <a:t>TS/TR</a:t>
                      </a:r>
                    </a:p>
                  </a:txBody>
                  <a:tcPr anchor="ctr">
                    <a:solidFill>
                      <a:srgbClr val="92D05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1200" dirty="0" err="1">
                          <a:latin typeface="+mn-lt"/>
                          <a:cs typeface="Arial" panose="020B0604020202020204" pitchFamily="34" charset="0"/>
                        </a:rPr>
                        <a:t>Tdoc</a:t>
                      </a:r>
                      <a:r>
                        <a:rPr lang="en-US" altLang="zh-CN" sz="1200" dirty="0">
                          <a:latin typeface="+mn-lt"/>
                          <a:cs typeface="Arial" panose="020B0604020202020204" pitchFamily="34" charset="0"/>
                        </a:rPr>
                        <a:t> reference</a:t>
                      </a:r>
                      <a:endParaRPr lang="sv-SE" sz="1200" dirty="0">
                        <a:latin typeface="+mn-lt"/>
                        <a:cs typeface="Arial" panose="020B0604020202020204" pitchFamily="34" charset="0"/>
                      </a:endParaRPr>
                    </a:p>
                  </a:txBody>
                  <a:tcPr anchor="ctr">
                    <a:solidFill>
                      <a:srgbClr val="92D050"/>
                    </a:solidFill>
                  </a:tcPr>
                </a:tc>
                <a:tc>
                  <a:txBody>
                    <a:bodyPr/>
                    <a:lstStyle/>
                    <a:p>
                      <a:pPr algn="ctr"/>
                      <a:r>
                        <a:rPr lang="sv-SE" sz="1200" dirty="0">
                          <a:latin typeface="+mn-lt"/>
                          <a:cs typeface="Arial" panose="020B0604020202020204" pitchFamily="34" charset="0"/>
                        </a:rPr>
                        <a:t>Target date</a:t>
                      </a:r>
                    </a:p>
                  </a:txBody>
                  <a:tcPr anchor="ctr">
                    <a:solidFill>
                      <a:srgbClr val="92D050"/>
                    </a:solidFill>
                  </a:tcPr>
                </a:tc>
                <a:tc>
                  <a:txBody>
                    <a:bodyPr/>
                    <a:lstStyle/>
                    <a:p>
                      <a:pPr algn="ctr"/>
                      <a:r>
                        <a:rPr lang="sv-SE" sz="1200" dirty="0">
                          <a:latin typeface="+mn-lt"/>
                          <a:cs typeface="Arial" panose="020B0604020202020204" pitchFamily="34" charset="0"/>
                        </a:rPr>
                        <a:t>Rapporteur</a:t>
                      </a:r>
                    </a:p>
                  </a:txBody>
                  <a:tcPr anchor="ctr">
                    <a:solidFill>
                      <a:srgbClr val="92D050"/>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sv-SE" altLang="zh-CN" sz="1200" dirty="0">
                          <a:latin typeface="+mn-lt"/>
                          <a:cs typeface="Arial" panose="020B0604020202020204" pitchFamily="34" charset="0"/>
                        </a:rPr>
                        <a:t>Related</a:t>
                      </a:r>
                      <a:r>
                        <a:rPr lang="sv-SE" altLang="zh-CN" sz="1200" baseline="0" dirty="0">
                          <a:latin typeface="+mn-lt"/>
                          <a:cs typeface="Arial" panose="020B0604020202020204" pitchFamily="34" charset="0"/>
                        </a:rPr>
                        <a:t> groups</a:t>
                      </a:r>
                      <a:endParaRPr lang="sv-SE" sz="1200" dirty="0">
                        <a:latin typeface="+mn-lt"/>
                        <a:cs typeface="Arial" panose="020B0604020202020204" pitchFamily="34" charset="0"/>
                      </a:endParaRPr>
                    </a:p>
                  </a:txBody>
                  <a:tcPr anchor="ctr">
                    <a:solidFill>
                      <a:srgbClr val="92D050"/>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sv-SE" sz="1200" dirty="0">
                          <a:latin typeface="+mn-lt"/>
                          <a:cs typeface="Arial" panose="020B0604020202020204" pitchFamily="34" charset="0"/>
                        </a:rPr>
                        <a:t>Related</a:t>
                      </a:r>
                      <a:r>
                        <a:rPr lang="sv-SE" sz="1200" baseline="0" dirty="0">
                          <a:latin typeface="+mn-lt"/>
                          <a:cs typeface="Arial" panose="020B0604020202020204" pitchFamily="34" charset="0"/>
                        </a:rPr>
                        <a:t> </a:t>
                      </a:r>
                      <a:r>
                        <a:rPr lang="en-US" altLang="zh-CN" sz="1200" dirty="0">
                          <a:latin typeface="+mn-lt"/>
                          <a:cs typeface="Arial" panose="020B0604020202020204" pitchFamily="34" charset="0"/>
                        </a:rPr>
                        <a:t>topic</a:t>
                      </a:r>
                      <a:endParaRPr lang="sv-SE" sz="1200" dirty="0">
                        <a:latin typeface="+mn-lt"/>
                        <a:cs typeface="Arial" panose="020B0604020202020204" pitchFamily="34" charset="0"/>
                      </a:endParaRPr>
                    </a:p>
                  </a:txBody>
                  <a:tcPr anchor="ctr">
                    <a:solidFill>
                      <a:srgbClr val="92D050"/>
                    </a:solidFill>
                  </a:tcPr>
                </a:tc>
              </a:tr>
              <a:tr h="401304">
                <a:tc>
                  <a:txBody>
                    <a:bodyPr/>
                    <a:lstStyle/>
                    <a:p>
                      <a:pPr algn="ctr">
                        <a:spcAft>
                          <a:spcPts val="0"/>
                        </a:spcAft>
                      </a:pPr>
                      <a:r>
                        <a:rPr lang="en-GB" sz="1100" b="1" dirty="0" err="1">
                          <a:solidFill>
                            <a:srgbClr val="000000"/>
                          </a:solidFill>
                          <a:effectLst/>
                          <a:latin typeface="+mn-lt"/>
                          <a:ea typeface="宋体" panose="02010600030101010101" pitchFamily="2" charset="-122"/>
                          <a:cs typeface="Arial" panose="020B0604020202020204" pitchFamily="34" charset="0"/>
                        </a:rPr>
                        <a:t>adNRM</a:t>
                      </a:r>
                      <a:endParaRPr lang="zh-CN" sz="1100" b="1" dirty="0">
                        <a:effectLst/>
                        <a:latin typeface="+mn-lt"/>
                        <a:ea typeface="宋体" panose="02010600030101010101" pitchFamily="2" charset="-122"/>
                        <a:cs typeface="Arial" panose="020B0604020202020204" pitchFamily="34" charset="0"/>
                      </a:endParaRPr>
                    </a:p>
                  </a:txBody>
                  <a:tcPr marL="9525" marR="9525" marT="9525" marB="9525">
                    <a:solidFill>
                      <a:schemeClr val="tx2">
                        <a:lumMod val="20000"/>
                        <a:lumOff val="80000"/>
                      </a:schemeClr>
                    </a:solidFill>
                  </a:tcPr>
                </a:tc>
                <a:tc>
                  <a:txBody>
                    <a:bodyPr/>
                    <a:lstStyle/>
                    <a:p>
                      <a:pPr algn="l">
                        <a:spcAft>
                          <a:spcPts val="0"/>
                        </a:spcAft>
                      </a:pPr>
                      <a:r>
                        <a:rPr lang="en-GB" sz="1100" dirty="0" smtClean="0">
                          <a:solidFill>
                            <a:srgbClr val="000000"/>
                          </a:solidFill>
                          <a:effectLst/>
                          <a:latin typeface="+mn-lt"/>
                          <a:ea typeface="宋体" panose="02010600030101010101" pitchFamily="2" charset="-122"/>
                          <a:cs typeface="Arial" panose="020B0604020202020204" pitchFamily="34" charset="0"/>
                        </a:rPr>
                        <a:t>Additional </a:t>
                      </a:r>
                      <a:r>
                        <a:rPr lang="en-GB" sz="1100" dirty="0">
                          <a:solidFill>
                            <a:srgbClr val="000000"/>
                          </a:solidFill>
                          <a:effectLst/>
                          <a:latin typeface="+mn-lt"/>
                          <a:ea typeface="宋体" panose="02010600030101010101" pitchFamily="2" charset="-122"/>
                          <a:cs typeface="Arial" panose="020B0604020202020204" pitchFamily="34" charset="0"/>
                        </a:rPr>
                        <a:t>NRM features</a:t>
                      </a:r>
                      <a:endParaRPr lang="zh-CN" sz="1100" dirty="0">
                        <a:effectLst/>
                        <a:latin typeface="+mn-lt"/>
                        <a:ea typeface="宋体" panose="02010600030101010101" pitchFamily="2" charset="-122"/>
                        <a:cs typeface="Arial" panose="020B0604020202020204" pitchFamily="34" charset="0"/>
                      </a:endParaRPr>
                    </a:p>
                  </a:txBody>
                  <a:tcPr marL="9525" marR="9525" marT="9525" marB="9525">
                    <a:solidFill>
                      <a:schemeClr val="tx2">
                        <a:lumMod val="20000"/>
                        <a:lumOff val="80000"/>
                      </a:scheme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en-US" altLang="zh-CN" sz="1050" b="0" kern="1200" dirty="0" smtClean="0">
                          <a:solidFill>
                            <a:schemeClr val="tx1"/>
                          </a:solidFill>
                          <a:effectLst/>
                          <a:latin typeface="+mn-lt"/>
                          <a:ea typeface="+mn-ea"/>
                          <a:cs typeface="Arial" panose="020B0604020202020204" pitchFamily="34" charset="0"/>
                        </a:rPr>
                        <a:t>15%-&gt;30%-&gt;50%</a:t>
                      </a:r>
                      <a:endParaRPr lang="sv-SE" altLang="zh-CN" sz="1050" b="0" kern="1200" dirty="0">
                        <a:solidFill>
                          <a:schemeClr val="tx1"/>
                        </a:solidFill>
                        <a:effectLst/>
                        <a:latin typeface="+mn-lt"/>
                        <a:ea typeface="+mn-ea"/>
                        <a:cs typeface="Arial" panose="020B0604020202020204" pitchFamily="34" charset="0"/>
                      </a:endParaRPr>
                    </a:p>
                  </a:txBody>
                  <a:tcPr marL="68580" marR="68580" marT="0" marB="0" anchor="ctr">
                    <a:solidFill>
                      <a:schemeClr val="tx2">
                        <a:lumMod val="20000"/>
                        <a:lumOff val="80000"/>
                      </a:scheme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sv-SE" altLang="zh-CN" sz="1050" kern="1200" dirty="0" smtClean="0">
                          <a:solidFill>
                            <a:schemeClr val="dk1"/>
                          </a:solidFill>
                          <a:effectLst/>
                          <a:latin typeface="+mn-lt"/>
                          <a:ea typeface="+mn-ea"/>
                          <a:cs typeface="Arial" panose="020B0604020202020204" pitchFamily="34" charset="0"/>
                        </a:rPr>
                        <a:t>TS28.540/28.541/28.622/</a:t>
                      </a:r>
                    </a:p>
                    <a:p>
                      <a:pPr marL="0" marR="0" lvl="0" indent="0" algn="ctr" defTabSz="1219170" rtl="0" eaLnBrk="1" fontAlgn="auto" latinLnBrk="0" hangingPunct="1">
                        <a:lnSpc>
                          <a:spcPct val="100000"/>
                        </a:lnSpc>
                        <a:spcBef>
                          <a:spcPts val="0"/>
                        </a:spcBef>
                        <a:spcAft>
                          <a:spcPts val="0"/>
                        </a:spcAft>
                        <a:buClrTx/>
                        <a:buSzTx/>
                        <a:buFontTx/>
                        <a:buNone/>
                        <a:tabLst/>
                        <a:defRPr/>
                      </a:pPr>
                      <a:r>
                        <a:rPr lang="sv-SE" altLang="zh-CN" sz="1050" kern="1200" dirty="0" smtClean="0">
                          <a:solidFill>
                            <a:schemeClr val="dk1"/>
                          </a:solidFill>
                          <a:effectLst/>
                          <a:latin typeface="+mn-lt"/>
                          <a:ea typeface="+mn-ea"/>
                          <a:cs typeface="Arial" panose="020B0604020202020204" pitchFamily="34" charset="0"/>
                        </a:rPr>
                        <a:t>28.623</a:t>
                      </a:r>
                      <a:endParaRPr lang="sv-SE" sz="1050" kern="1200" dirty="0">
                        <a:solidFill>
                          <a:schemeClr val="dk1"/>
                        </a:solidFill>
                        <a:effectLst/>
                        <a:latin typeface="+mn-lt"/>
                        <a:ea typeface="+mn-ea"/>
                        <a:cs typeface="Arial" panose="020B0604020202020204" pitchFamily="34" charset="0"/>
                      </a:endParaRPr>
                    </a:p>
                  </a:txBody>
                  <a:tcPr marL="68580" marR="68580" marT="0" marB="0" anchor="ctr">
                    <a:solidFill>
                      <a:schemeClr val="tx2">
                        <a:lumMod val="20000"/>
                        <a:lumOff val="80000"/>
                      </a:scheme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endParaRPr lang="en-US" sz="1050" kern="1200" dirty="0" smtClean="0">
                        <a:solidFill>
                          <a:schemeClr val="dk1"/>
                        </a:solidFill>
                        <a:effectLst/>
                        <a:latin typeface="+mn-lt"/>
                        <a:ea typeface="+mn-ea"/>
                        <a:cs typeface="Arial" panose="020B0604020202020204" pitchFamily="34" charset="0"/>
                      </a:endParaRPr>
                    </a:p>
                    <a:p>
                      <a:pPr marL="0" marR="0" lvl="0" indent="0" algn="ctr" defTabSz="1219170" rtl="0" eaLnBrk="1" fontAlgn="auto" latinLnBrk="0" hangingPunct="1">
                        <a:lnSpc>
                          <a:spcPct val="100000"/>
                        </a:lnSpc>
                        <a:spcBef>
                          <a:spcPts val="0"/>
                        </a:spcBef>
                        <a:spcAft>
                          <a:spcPts val="0"/>
                        </a:spcAft>
                        <a:buClrTx/>
                        <a:buSzTx/>
                        <a:buFontTx/>
                        <a:buNone/>
                        <a:tabLst/>
                        <a:defRPr/>
                      </a:pPr>
                      <a:r>
                        <a:rPr lang="en-US" sz="1050" kern="1200" dirty="0" smtClean="0">
                          <a:solidFill>
                            <a:schemeClr val="dk1"/>
                          </a:solidFill>
                          <a:effectLst/>
                          <a:latin typeface="+mn-lt"/>
                          <a:ea typeface="+mn-ea"/>
                          <a:cs typeface="Arial" panose="020B0604020202020204" pitchFamily="34" charset="0"/>
                        </a:rPr>
                        <a:t>SP-200192</a:t>
                      </a:r>
                      <a:endParaRPr lang="en-US" sz="1050" kern="1200" dirty="0">
                        <a:solidFill>
                          <a:schemeClr val="dk1"/>
                        </a:solidFill>
                        <a:effectLst/>
                        <a:latin typeface="+mn-lt"/>
                        <a:ea typeface="+mn-ea"/>
                        <a:cs typeface="Arial" panose="020B0604020202020204" pitchFamily="34" charset="0"/>
                      </a:endParaRPr>
                    </a:p>
                  </a:txBody>
                  <a:tcPr marL="9525" marR="9525" marT="9525" marB="0">
                    <a:solidFill>
                      <a:schemeClr val="tx2">
                        <a:lumMod val="20000"/>
                        <a:lumOff val="80000"/>
                      </a:scheme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en-GB" sz="1050" b="1" kern="1200" dirty="0" smtClean="0">
                          <a:solidFill>
                            <a:schemeClr val="tx1"/>
                          </a:solidFill>
                          <a:effectLst/>
                          <a:latin typeface="+mn-lt"/>
                          <a:ea typeface="+mn-ea"/>
                          <a:cs typeface="Arial" panose="020B0604020202020204" pitchFamily="34" charset="0"/>
                        </a:rPr>
                        <a:t>SA#94 (Dec. 2021)</a:t>
                      </a:r>
                      <a:endParaRPr lang="sv-SE" altLang="zh-CN" sz="1050" b="1" kern="1200" dirty="0">
                        <a:solidFill>
                          <a:schemeClr val="tx1"/>
                        </a:solidFill>
                        <a:effectLst/>
                        <a:latin typeface="+mn-lt"/>
                        <a:ea typeface="+mn-ea"/>
                        <a:cs typeface="Arial" panose="020B0604020202020204" pitchFamily="34" charset="0"/>
                      </a:endParaRPr>
                    </a:p>
                  </a:txBody>
                  <a:tcPr marL="68580" marR="68580" marT="0" marB="0" anchor="ctr">
                    <a:solidFill>
                      <a:schemeClr val="tx2">
                        <a:lumMod val="20000"/>
                        <a:lumOff val="80000"/>
                      </a:schemeClr>
                    </a:solidFill>
                  </a:tcPr>
                </a:tc>
                <a:tc>
                  <a:txBody>
                    <a:bodyPr/>
                    <a:lstStyle/>
                    <a:p>
                      <a:pPr algn="ctr">
                        <a:spcAft>
                          <a:spcPts val="0"/>
                        </a:spcAft>
                      </a:pPr>
                      <a:r>
                        <a:rPr lang="sv-SE" sz="1050" b="0" kern="1200" dirty="0" smtClean="0">
                          <a:solidFill>
                            <a:schemeClr val="tx1"/>
                          </a:solidFill>
                          <a:effectLst/>
                          <a:latin typeface="+mn-lt"/>
                          <a:ea typeface="+mn-ea"/>
                          <a:cs typeface="Arial" panose="020B0604020202020204" pitchFamily="34" charset="0"/>
                        </a:rPr>
                        <a:t>Nokia</a:t>
                      </a:r>
                      <a:endParaRPr lang="sv-SE" sz="1050" b="0" kern="1200" dirty="0">
                        <a:solidFill>
                          <a:schemeClr val="tx1"/>
                        </a:solidFill>
                        <a:effectLst/>
                        <a:latin typeface="+mn-lt"/>
                        <a:ea typeface="+mn-ea"/>
                        <a:cs typeface="Arial" panose="020B0604020202020204" pitchFamily="34" charset="0"/>
                      </a:endParaRPr>
                    </a:p>
                  </a:txBody>
                  <a:tcPr marL="68580" marR="68580" marT="0" marB="0" anchor="ctr">
                    <a:solidFill>
                      <a:schemeClr val="tx2">
                        <a:lumMod val="20000"/>
                        <a:lumOff val="80000"/>
                      </a:schemeClr>
                    </a:solidFill>
                  </a:tcPr>
                </a:tc>
                <a:tc>
                  <a:txBody>
                    <a:bodyPr/>
                    <a:lstStyle/>
                    <a:p>
                      <a:pPr algn="ctr">
                        <a:spcAft>
                          <a:spcPts val="0"/>
                        </a:spcAft>
                      </a:pPr>
                      <a:r>
                        <a:rPr lang="sv-SE" sz="1050" b="0" kern="1200" dirty="0" smtClean="0">
                          <a:solidFill>
                            <a:schemeClr val="tx1"/>
                          </a:solidFill>
                          <a:effectLst/>
                          <a:latin typeface="+mn-lt"/>
                          <a:ea typeface="+mn-ea"/>
                          <a:cs typeface="Arial" panose="020B0604020202020204" pitchFamily="34" charset="0"/>
                        </a:rPr>
                        <a:t>SA2/RAN3</a:t>
                      </a:r>
                      <a:endParaRPr lang="sv-SE" sz="1050" b="0" kern="1200" dirty="0">
                        <a:solidFill>
                          <a:schemeClr val="tx1"/>
                        </a:solidFill>
                        <a:effectLst/>
                        <a:latin typeface="+mn-lt"/>
                        <a:ea typeface="+mn-ea"/>
                        <a:cs typeface="Arial" panose="020B0604020202020204" pitchFamily="34" charset="0"/>
                      </a:endParaRPr>
                    </a:p>
                  </a:txBody>
                  <a:tcPr marL="68580" marR="68580" marT="0" marB="0" anchor="ctr">
                    <a:solidFill>
                      <a:schemeClr val="tx2">
                        <a:lumMod val="20000"/>
                        <a:lumOff val="80000"/>
                      </a:schemeClr>
                    </a:solidFill>
                  </a:tcPr>
                </a:tc>
                <a:tc>
                  <a:txBody>
                    <a:bodyPr/>
                    <a:lstStyle/>
                    <a:p>
                      <a:pPr algn="ctr">
                        <a:spcAft>
                          <a:spcPts val="0"/>
                        </a:spcAft>
                      </a:pPr>
                      <a:endParaRPr lang="sv-SE" sz="1050" b="0" kern="1200" dirty="0">
                        <a:solidFill>
                          <a:schemeClr val="tx1"/>
                        </a:solidFill>
                        <a:effectLst/>
                        <a:latin typeface="+mn-lt"/>
                        <a:ea typeface="+mn-ea"/>
                        <a:cs typeface="Arial" panose="020B0604020202020204" pitchFamily="34" charset="0"/>
                      </a:endParaRPr>
                    </a:p>
                  </a:txBody>
                  <a:tcPr marL="68580" marR="68580" marT="0" marB="0" anchor="ctr">
                    <a:solidFill>
                      <a:schemeClr val="tx2">
                        <a:lumMod val="20000"/>
                        <a:lumOff val="80000"/>
                      </a:schemeClr>
                    </a:solidFill>
                  </a:tcPr>
                </a:tc>
              </a:tr>
              <a:tr h="401304">
                <a:tc>
                  <a:txBody>
                    <a:bodyPr/>
                    <a:lstStyle/>
                    <a:p>
                      <a:pPr algn="ctr">
                        <a:spcAft>
                          <a:spcPts val="0"/>
                        </a:spcAft>
                      </a:pPr>
                      <a:r>
                        <a:rPr lang="en-US" altLang="zh-CN" sz="1100" b="1" dirty="0" smtClean="0">
                          <a:effectLst/>
                          <a:latin typeface="+mn-lt"/>
                          <a:ea typeface="宋体" panose="02010600030101010101" pitchFamily="2" charset="-122"/>
                          <a:cs typeface="Arial" panose="020B0604020202020204" pitchFamily="34" charset="0"/>
                        </a:rPr>
                        <a:t>MANS</a:t>
                      </a:r>
                    </a:p>
                  </a:txBody>
                  <a:tcPr marL="9525" marR="9525" marT="9525" marB="9525">
                    <a:solidFill>
                      <a:schemeClr val="tx2">
                        <a:lumMod val="20000"/>
                        <a:lumOff val="80000"/>
                      </a:schemeClr>
                    </a:solidFill>
                  </a:tcPr>
                </a:tc>
                <a:tc>
                  <a:txBody>
                    <a:bodyPr/>
                    <a:lstStyle/>
                    <a:p>
                      <a:pPr algn="l">
                        <a:spcAft>
                          <a:spcPts val="0"/>
                        </a:spcAft>
                      </a:pPr>
                      <a:r>
                        <a:rPr lang="en-US" altLang="zh-CN" sz="1100" dirty="0" smtClean="0">
                          <a:effectLst/>
                          <a:latin typeface="+mn-lt"/>
                          <a:ea typeface="+mn-ea"/>
                          <a:cs typeface="Arial" panose="020B0604020202020204" pitchFamily="34" charset="0"/>
                        </a:rPr>
                        <a:t>Management Aspects of 5G Network Sharing</a:t>
                      </a:r>
                      <a:endParaRPr lang="zh-CN" sz="1100" dirty="0">
                        <a:effectLst/>
                        <a:latin typeface="+mn-lt"/>
                        <a:ea typeface="宋体" panose="02010600030101010101" pitchFamily="2" charset="-122"/>
                        <a:cs typeface="Arial" panose="020B0604020202020204" pitchFamily="34" charset="0"/>
                      </a:endParaRPr>
                    </a:p>
                  </a:txBody>
                  <a:tcPr marL="9525" marR="9525" marT="9525" marB="9525">
                    <a:solidFill>
                      <a:schemeClr val="tx2">
                        <a:lumMod val="20000"/>
                        <a:lumOff val="80000"/>
                      </a:scheme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sv-SE" altLang="zh-CN" sz="1050" b="0" kern="1200" dirty="0" smtClean="0">
                          <a:solidFill>
                            <a:schemeClr val="tx1"/>
                          </a:solidFill>
                          <a:effectLst/>
                          <a:latin typeface="+mn-lt"/>
                          <a:ea typeface="+mn-ea"/>
                          <a:cs typeface="Arial" panose="020B0604020202020204" pitchFamily="34" charset="0"/>
                        </a:rPr>
                        <a:t>20%-&gt;25%</a:t>
                      </a:r>
                      <a:r>
                        <a:rPr lang="en-US" altLang="zh-CN" sz="1050" b="0" kern="1200" dirty="0" smtClean="0">
                          <a:solidFill>
                            <a:schemeClr val="tx1"/>
                          </a:solidFill>
                          <a:effectLst/>
                          <a:latin typeface="+mn-lt"/>
                          <a:ea typeface="+mn-ea"/>
                          <a:cs typeface="Arial" panose="020B0604020202020204" pitchFamily="34" charset="0"/>
                        </a:rPr>
                        <a:t>-&gt;30%</a:t>
                      </a:r>
                      <a:endParaRPr lang="sv-SE" altLang="zh-CN" sz="1050" b="0" kern="1200" dirty="0">
                        <a:solidFill>
                          <a:schemeClr val="tx1"/>
                        </a:solidFill>
                        <a:effectLst/>
                        <a:latin typeface="+mn-lt"/>
                        <a:ea typeface="+mn-ea"/>
                        <a:cs typeface="Arial" panose="020B0604020202020204" pitchFamily="34" charset="0"/>
                      </a:endParaRPr>
                    </a:p>
                  </a:txBody>
                  <a:tcPr marL="68580" marR="68580" marT="0" marB="0" anchor="ctr">
                    <a:solidFill>
                      <a:schemeClr val="tx2">
                        <a:lumMod val="20000"/>
                        <a:lumOff val="80000"/>
                      </a:scheme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sv-SE" sz="1050" kern="1200" dirty="0" smtClean="0">
                          <a:solidFill>
                            <a:schemeClr val="dk1"/>
                          </a:solidFill>
                          <a:effectLst/>
                          <a:latin typeface="+mn-lt"/>
                          <a:ea typeface="+mn-ea"/>
                          <a:cs typeface="Arial" panose="020B0604020202020204" pitchFamily="34" charset="0"/>
                        </a:rPr>
                        <a:t>TS 28.541/28.552/32.130</a:t>
                      </a:r>
                      <a:endParaRPr lang="sv-SE" sz="1050" kern="1200" dirty="0">
                        <a:solidFill>
                          <a:schemeClr val="dk1"/>
                        </a:solidFill>
                        <a:effectLst/>
                        <a:latin typeface="+mn-lt"/>
                        <a:ea typeface="+mn-ea"/>
                        <a:cs typeface="Arial" panose="020B0604020202020204" pitchFamily="34" charset="0"/>
                      </a:endParaRPr>
                    </a:p>
                  </a:txBody>
                  <a:tcPr marL="68580" marR="68580" marT="0" marB="0" anchor="ctr">
                    <a:solidFill>
                      <a:schemeClr val="tx2">
                        <a:lumMod val="20000"/>
                        <a:lumOff val="80000"/>
                      </a:scheme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sv-SE" sz="1050" kern="1200" dirty="0" smtClean="0">
                          <a:solidFill>
                            <a:schemeClr val="dk1"/>
                          </a:solidFill>
                          <a:effectLst/>
                          <a:latin typeface="+mn-lt"/>
                          <a:ea typeface="+mn-ea"/>
                          <a:cs typeface="Arial" panose="020B0604020202020204" pitchFamily="34" charset="0"/>
                        </a:rPr>
                        <a:t>SP-201080</a:t>
                      </a:r>
                      <a:endParaRPr lang="sv-SE" sz="1050" kern="1200" dirty="0">
                        <a:solidFill>
                          <a:schemeClr val="dk1"/>
                        </a:solidFill>
                        <a:effectLst/>
                        <a:latin typeface="+mn-lt"/>
                        <a:ea typeface="+mn-ea"/>
                        <a:cs typeface="Arial" panose="020B0604020202020204" pitchFamily="34" charset="0"/>
                      </a:endParaRPr>
                    </a:p>
                  </a:txBody>
                  <a:tcPr marL="68580" marR="68580" marT="0" marB="0" anchor="ctr">
                    <a:solidFill>
                      <a:schemeClr val="tx2">
                        <a:lumMod val="20000"/>
                        <a:lumOff val="80000"/>
                      </a:scheme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sv-SE" altLang="zh-CN" sz="1050" b="0" kern="1200" dirty="0" smtClean="0">
                          <a:solidFill>
                            <a:schemeClr val="dk1"/>
                          </a:solidFill>
                          <a:effectLst/>
                          <a:latin typeface="+mn-lt"/>
                          <a:ea typeface="+mn-ea"/>
                          <a:cs typeface="Arial" panose="020B0604020202020204" pitchFamily="34" charset="0"/>
                        </a:rPr>
                        <a:t>Sep 2021 (SA#93) </a:t>
                      </a:r>
                    </a:p>
                    <a:p>
                      <a:pPr marL="0" marR="0" lvl="0" indent="0" algn="ctr" defTabSz="1219170" rtl="0" eaLnBrk="1" fontAlgn="auto" latinLnBrk="0" hangingPunct="1">
                        <a:lnSpc>
                          <a:spcPct val="100000"/>
                        </a:lnSpc>
                        <a:spcBef>
                          <a:spcPts val="0"/>
                        </a:spcBef>
                        <a:spcAft>
                          <a:spcPts val="0"/>
                        </a:spcAft>
                        <a:buClrTx/>
                        <a:buSzTx/>
                        <a:buFontTx/>
                        <a:buNone/>
                        <a:tabLst/>
                        <a:defRPr/>
                      </a:pPr>
                      <a:r>
                        <a:rPr lang="sv-SE" altLang="zh-CN" sz="1050" b="1" kern="1200" dirty="0" smtClean="0">
                          <a:solidFill>
                            <a:schemeClr val="dk1"/>
                          </a:solidFill>
                          <a:effectLst/>
                          <a:latin typeface="+mn-lt"/>
                          <a:ea typeface="+mn-ea"/>
                          <a:cs typeface="Arial" panose="020B0604020202020204" pitchFamily="34" charset="0"/>
                        </a:rPr>
                        <a:t>-&gt;SA#95 (Mar. 2022)</a:t>
                      </a:r>
                      <a:endParaRPr lang="sv-SE" altLang="zh-CN" sz="1050" b="1" kern="1200" dirty="0">
                        <a:solidFill>
                          <a:schemeClr val="dk1"/>
                        </a:solidFill>
                        <a:effectLst/>
                        <a:latin typeface="+mn-lt"/>
                        <a:ea typeface="+mn-ea"/>
                        <a:cs typeface="Arial" panose="020B0604020202020204" pitchFamily="34" charset="0"/>
                      </a:endParaRPr>
                    </a:p>
                  </a:txBody>
                  <a:tcPr marL="68580" marR="68580" marT="0" marB="0" anchor="ctr">
                    <a:solidFill>
                      <a:schemeClr val="tx2">
                        <a:lumMod val="20000"/>
                        <a:lumOff val="80000"/>
                      </a:scheme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sv-SE" sz="1050" kern="1200" dirty="0" smtClean="0">
                          <a:solidFill>
                            <a:schemeClr val="dk1"/>
                          </a:solidFill>
                          <a:effectLst/>
                          <a:latin typeface="+mn-lt"/>
                          <a:ea typeface="+mn-ea"/>
                          <a:cs typeface="Arial" panose="020B0604020202020204" pitchFamily="34" charset="0"/>
                        </a:rPr>
                        <a:t>China Unicom</a:t>
                      </a:r>
                      <a:endParaRPr lang="sv-SE" sz="1050" kern="1200" dirty="0">
                        <a:solidFill>
                          <a:schemeClr val="dk1"/>
                        </a:solidFill>
                        <a:effectLst/>
                        <a:latin typeface="+mn-lt"/>
                        <a:ea typeface="+mn-ea"/>
                        <a:cs typeface="Arial" panose="020B0604020202020204" pitchFamily="34" charset="0"/>
                      </a:endParaRPr>
                    </a:p>
                  </a:txBody>
                  <a:tcPr marL="68580" marR="68580" marT="0" marB="0" anchor="ctr">
                    <a:solidFill>
                      <a:schemeClr val="tx2">
                        <a:lumMod val="20000"/>
                        <a:lumOff val="80000"/>
                      </a:scheme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sv-SE" sz="1050" kern="1200" dirty="0" smtClean="0">
                          <a:solidFill>
                            <a:schemeClr val="dk1"/>
                          </a:solidFill>
                          <a:effectLst/>
                          <a:latin typeface="+mn-lt"/>
                          <a:ea typeface="+mn-ea"/>
                          <a:cs typeface="Arial" panose="020B0604020202020204" pitchFamily="34" charset="0"/>
                        </a:rPr>
                        <a:t>RAN2/RAN3</a:t>
                      </a:r>
                      <a:endParaRPr lang="sv-SE" sz="1050" kern="1200" dirty="0">
                        <a:solidFill>
                          <a:schemeClr val="dk1"/>
                        </a:solidFill>
                        <a:effectLst/>
                        <a:latin typeface="+mn-lt"/>
                        <a:ea typeface="+mn-ea"/>
                        <a:cs typeface="Arial" panose="020B0604020202020204" pitchFamily="34" charset="0"/>
                      </a:endParaRPr>
                    </a:p>
                  </a:txBody>
                  <a:tcPr marL="68580" marR="68580" marT="0" marB="0" anchor="ctr">
                    <a:solidFill>
                      <a:schemeClr val="tx2">
                        <a:lumMod val="20000"/>
                        <a:lumOff val="80000"/>
                      </a:scheme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endParaRPr lang="sv-SE" sz="1050" kern="1200" dirty="0">
                        <a:solidFill>
                          <a:schemeClr val="dk1"/>
                        </a:solidFill>
                        <a:effectLst/>
                        <a:latin typeface="+mn-lt"/>
                        <a:ea typeface="+mn-ea"/>
                        <a:cs typeface="Arial" panose="020B0604020202020204" pitchFamily="34" charset="0"/>
                      </a:endParaRPr>
                    </a:p>
                  </a:txBody>
                  <a:tcPr marL="68580" marR="68580" marT="0" marB="0" anchor="ctr">
                    <a:solidFill>
                      <a:schemeClr val="tx2">
                        <a:lumMod val="20000"/>
                        <a:lumOff val="80000"/>
                      </a:schemeClr>
                    </a:solidFill>
                  </a:tcPr>
                </a:tc>
              </a:tr>
              <a:tr h="401304">
                <a:tc>
                  <a:txBody>
                    <a:bodyPr/>
                    <a:lstStyle/>
                    <a:p>
                      <a:pPr marL="0" algn="ctr" defTabSz="1219170" rtl="0" eaLnBrk="1" latinLnBrk="0" hangingPunct="1">
                        <a:spcAft>
                          <a:spcPts val="0"/>
                        </a:spcAft>
                      </a:pPr>
                      <a:r>
                        <a:rPr lang="en-US" altLang="zh-CN" sz="1100" b="1" kern="1200" dirty="0" smtClean="0">
                          <a:solidFill>
                            <a:schemeClr val="dk1"/>
                          </a:solidFill>
                          <a:effectLst/>
                          <a:latin typeface="+mn-lt"/>
                          <a:ea typeface="+mn-ea"/>
                          <a:cs typeface="Arial" panose="020B0604020202020204" pitchFamily="34" charset="0"/>
                        </a:rPr>
                        <a:t>FIMA</a:t>
                      </a:r>
                    </a:p>
                  </a:txBody>
                  <a:tcPr marL="9525" marR="9525" marT="9525" marB="9525">
                    <a:solidFill>
                      <a:schemeClr val="tx2">
                        <a:lumMod val="20000"/>
                        <a:lumOff val="80000"/>
                      </a:schemeClr>
                    </a:solidFill>
                  </a:tcPr>
                </a:tc>
                <a:tc>
                  <a:txBody>
                    <a:bodyPr/>
                    <a:lstStyle/>
                    <a:p>
                      <a:pPr marL="0" marR="0" lvl="0" indent="0" algn="l" defTabSz="1219170" rtl="0" eaLnBrk="1" fontAlgn="t" latinLnBrk="0" hangingPunct="1">
                        <a:lnSpc>
                          <a:spcPct val="100000"/>
                        </a:lnSpc>
                        <a:spcBef>
                          <a:spcPts val="0"/>
                        </a:spcBef>
                        <a:spcAft>
                          <a:spcPts val="0"/>
                        </a:spcAft>
                        <a:buClrTx/>
                        <a:buSzTx/>
                        <a:buFontTx/>
                        <a:buNone/>
                        <a:tabLst/>
                        <a:defRPr/>
                      </a:pPr>
                      <a:r>
                        <a:rPr lang="en-US" sz="1100" kern="1200" dirty="0" smtClean="0">
                          <a:solidFill>
                            <a:schemeClr val="dk1"/>
                          </a:solidFill>
                          <a:effectLst/>
                          <a:latin typeface="+mn-lt"/>
                          <a:ea typeface="+mn-ea"/>
                          <a:cs typeface="Arial" panose="020B0604020202020204" pitchFamily="34" charset="0"/>
                        </a:rPr>
                        <a:t>New WID on File Management</a:t>
                      </a:r>
                      <a:endParaRPr lang="zh-CN" sz="1100" kern="1200" dirty="0">
                        <a:solidFill>
                          <a:schemeClr val="dk1"/>
                        </a:solidFill>
                        <a:effectLst/>
                        <a:latin typeface="+mn-lt"/>
                        <a:ea typeface="+mn-ea"/>
                        <a:cs typeface="Arial" panose="020B0604020202020204" pitchFamily="34" charset="0"/>
                      </a:endParaRPr>
                    </a:p>
                  </a:txBody>
                  <a:tcPr marL="9525" marR="9525" marT="9525" marB="9525">
                    <a:solidFill>
                      <a:schemeClr val="tx2">
                        <a:lumMod val="20000"/>
                        <a:lumOff val="80000"/>
                      </a:scheme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en-US" altLang="zh-CN" sz="1050" kern="1200" dirty="0" smtClean="0">
                          <a:solidFill>
                            <a:schemeClr val="dk1"/>
                          </a:solidFill>
                          <a:effectLst/>
                          <a:latin typeface="+mn-lt"/>
                          <a:ea typeface="+mn-ea"/>
                          <a:cs typeface="Arial" panose="020B0604020202020204" pitchFamily="34" charset="0"/>
                        </a:rPr>
                        <a:t>0%-&gt;25%-&gt;60%</a:t>
                      </a:r>
                      <a:endParaRPr lang="zh-CN" sz="1050" kern="1200" dirty="0">
                        <a:solidFill>
                          <a:schemeClr val="dk1"/>
                        </a:solidFill>
                        <a:effectLst/>
                        <a:latin typeface="+mn-lt"/>
                        <a:ea typeface="+mn-ea"/>
                        <a:cs typeface="Arial" panose="020B0604020202020204" pitchFamily="34" charset="0"/>
                      </a:endParaRPr>
                    </a:p>
                  </a:txBody>
                  <a:tcPr marL="9525" marR="9525" marT="9525" marB="9525">
                    <a:solidFill>
                      <a:schemeClr val="tx2">
                        <a:lumMod val="20000"/>
                        <a:lumOff val="80000"/>
                      </a:scheme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en-US" altLang="zh-CN" sz="1050" kern="1200" dirty="0" smtClean="0">
                          <a:solidFill>
                            <a:schemeClr val="dk1"/>
                          </a:solidFill>
                          <a:effectLst/>
                          <a:latin typeface="+mn-lt"/>
                          <a:ea typeface="+mn-ea"/>
                          <a:cs typeface="Arial" panose="020B0604020202020204" pitchFamily="34" charset="0"/>
                        </a:rPr>
                        <a:t>TS 28.537/28.622/28.623/28.532</a:t>
                      </a:r>
                      <a:endParaRPr lang="zh-CN" altLang="zh-CN" sz="1050" kern="1200" dirty="0" smtClean="0">
                        <a:solidFill>
                          <a:schemeClr val="dk1"/>
                        </a:solidFill>
                        <a:effectLst/>
                        <a:latin typeface="+mn-lt"/>
                        <a:ea typeface="+mn-ea"/>
                        <a:cs typeface="Arial" panose="020B0604020202020204" pitchFamily="34" charset="0"/>
                      </a:endParaRPr>
                    </a:p>
                  </a:txBody>
                  <a:tcPr marL="9525" marR="9525" marT="9525" marB="9525">
                    <a:solidFill>
                      <a:schemeClr val="tx2">
                        <a:lumMod val="20000"/>
                        <a:lumOff val="80000"/>
                      </a:scheme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sv-SE" sz="1050" kern="1200" dirty="0" smtClean="0">
                          <a:solidFill>
                            <a:schemeClr val="dk1"/>
                          </a:solidFill>
                          <a:effectLst/>
                          <a:latin typeface="+mn-lt"/>
                          <a:ea typeface="+mn-ea"/>
                          <a:cs typeface="Arial" panose="020B0604020202020204" pitchFamily="34" charset="0"/>
                        </a:rPr>
                        <a:t>SP-210135</a:t>
                      </a:r>
                      <a:endParaRPr lang="sv-SE" sz="1050" kern="1200" dirty="0">
                        <a:solidFill>
                          <a:schemeClr val="dk1"/>
                        </a:solidFill>
                        <a:effectLst/>
                        <a:latin typeface="+mn-lt"/>
                        <a:ea typeface="+mn-ea"/>
                        <a:cs typeface="Arial" panose="020B0604020202020204" pitchFamily="34" charset="0"/>
                      </a:endParaRPr>
                    </a:p>
                  </a:txBody>
                  <a:tcPr marL="68580" marR="68580" marT="0" marB="0" anchor="ctr">
                    <a:solidFill>
                      <a:schemeClr val="tx2">
                        <a:lumMod val="20000"/>
                        <a:lumOff val="80000"/>
                      </a:scheme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sv-SE" altLang="zh-CN" sz="1050" b="0" kern="1200" dirty="0" smtClean="0">
                          <a:solidFill>
                            <a:schemeClr val="dk1"/>
                          </a:solidFill>
                          <a:effectLst/>
                          <a:latin typeface="+mn-lt"/>
                          <a:ea typeface="+mn-ea"/>
                          <a:cs typeface="Arial" panose="020B0604020202020204" pitchFamily="34" charset="0"/>
                        </a:rPr>
                        <a:t>SA#94 (Dec 2021)</a:t>
                      </a:r>
                      <a:endParaRPr lang="sv-SE" altLang="zh-CN" sz="1050" b="0" kern="1200" dirty="0">
                        <a:solidFill>
                          <a:schemeClr val="dk1"/>
                        </a:solidFill>
                        <a:effectLst/>
                        <a:latin typeface="+mn-lt"/>
                        <a:ea typeface="+mn-ea"/>
                        <a:cs typeface="Arial" panose="020B0604020202020204" pitchFamily="34" charset="0"/>
                      </a:endParaRPr>
                    </a:p>
                  </a:txBody>
                  <a:tcPr marL="68580" marR="68580" marT="0" marB="0" anchor="ctr">
                    <a:solidFill>
                      <a:schemeClr val="tx2">
                        <a:lumMod val="20000"/>
                        <a:lumOff val="80000"/>
                      </a:scheme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sv-SE" sz="1050" kern="1200" dirty="0" smtClean="0">
                          <a:solidFill>
                            <a:schemeClr val="dk1"/>
                          </a:solidFill>
                          <a:effectLst/>
                          <a:latin typeface="+mn-lt"/>
                          <a:ea typeface="+mn-ea"/>
                          <a:cs typeface="Arial" panose="020B0604020202020204" pitchFamily="34" charset="0"/>
                        </a:rPr>
                        <a:t>Nokia</a:t>
                      </a:r>
                      <a:endParaRPr lang="sv-SE" sz="1050" kern="1200" dirty="0">
                        <a:solidFill>
                          <a:schemeClr val="dk1"/>
                        </a:solidFill>
                        <a:effectLst/>
                        <a:latin typeface="+mn-lt"/>
                        <a:ea typeface="+mn-ea"/>
                        <a:cs typeface="Arial" panose="020B0604020202020204" pitchFamily="34" charset="0"/>
                      </a:endParaRPr>
                    </a:p>
                  </a:txBody>
                  <a:tcPr marL="68580" marR="68580" marT="0" marB="0" anchor="ctr">
                    <a:solidFill>
                      <a:schemeClr val="tx2">
                        <a:lumMod val="20000"/>
                        <a:lumOff val="80000"/>
                      </a:scheme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endParaRPr lang="sv-SE" sz="1050" kern="1200" dirty="0">
                        <a:solidFill>
                          <a:schemeClr val="dk1"/>
                        </a:solidFill>
                        <a:effectLst/>
                        <a:latin typeface="+mn-lt"/>
                        <a:ea typeface="+mn-ea"/>
                        <a:cs typeface="Arial" panose="020B0604020202020204" pitchFamily="34" charset="0"/>
                      </a:endParaRPr>
                    </a:p>
                  </a:txBody>
                  <a:tcPr marL="68580" marR="68580" marT="0" marB="0" anchor="ctr">
                    <a:solidFill>
                      <a:schemeClr val="tx2">
                        <a:lumMod val="20000"/>
                        <a:lumOff val="80000"/>
                      </a:scheme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endParaRPr lang="sv-SE" sz="1050" kern="1200" dirty="0">
                        <a:solidFill>
                          <a:schemeClr val="dk1"/>
                        </a:solidFill>
                        <a:effectLst/>
                        <a:latin typeface="+mn-lt"/>
                        <a:ea typeface="+mn-ea"/>
                        <a:cs typeface="Arial" panose="020B0604020202020204" pitchFamily="34" charset="0"/>
                      </a:endParaRPr>
                    </a:p>
                  </a:txBody>
                  <a:tcPr marL="68580" marR="68580" marT="0" marB="0" anchor="ctr">
                    <a:solidFill>
                      <a:schemeClr val="tx2">
                        <a:lumMod val="20000"/>
                        <a:lumOff val="80000"/>
                      </a:schemeClr>
                    </a:solidFill>
                  </a:tcPr>
                </a:tc>
              </a:tr>
              <a:tr h="401304">
                <a:tc>
                  <a:txBody>
                    <a:bodyPr/>
                    <a:lstStyle/>
                    <a:p>
                      <a:pPr marL="0" algn="ctr" defTabSz="1219170" rtl="0" eaLnBrk="1" latinLnBrk="0" hangingPunct="1">
                        <a:spcAft>
                          <a:spcPts val="0"/>
                        </a:spcAft>
                      </a:pPr>
                      <a:r>
                        <a:rPr lang="en-US" altLang="zh-CN" sz="1100" b="1" kern="1200" dirty="0" smtClean="0">
                          <a:solidFill>
                            <a:schemeClr val="dk1"/>
                          </a:solidFill>
                          <a:effectLst/>
                          <a:latin typeface="+mn-lt"/>
                          <a:ea typeface="+mn-ea"/>
                          <a:cs typeface="Arial" panose="020B0604020202020204" pitchFamily="34" charset="0"/>
                        </a:rPr>
                        <a:t>ECM</a:t>
                      </a:r>
                    </a:p>
                  </a:txBody>
                  <a:tcPr marL="9525" marR="9525" marT="9525" marB="9525">
                    <a:solidFill>
                      <a:schemeClr val="tx2">
                        <a:lumMod val="20000"/>
                        <a:lumOff val="80000"/>
                      </a:schemeClr>
                    </a:solidFill>
                  </a:tcPr>
                </a:tc>
                <a:tc>
                  <a:txBody>
                    <a:bodyPr/>
                    <a:lstStyle/>
                    <a:p>
                      <a:pPr marL="0" marR="0" lvl="0" indent="0" algn="l" defTabSz="1219170" rtl="0" eaLnBrk="1" fontAlgn="t" latinLnBrk="0" hangingPunct="1">
                        <a:lnSpc>
                          <a:spcPct val="100000"/>
                        </a:lnSpc>
                        <a:spcBef>
                          <a:spcPts val="0"/>
                        </a:spcBef>
                        <a:spcAft>
                          <a:spcPts val="0"/>
                        </a:spcAft>
                        <a:buClrTx/>
                        <a:buSzTx/>
                        <a:buFontTx/>
                        <a:buNone/>
                        <a:tabLst/>
                        <a:defRPr/>
                      </a:pPr>
                      <a:r>
                        <a:rPr lang="en-US" altLang="zh-CN" sz="1100" kern="1200" dirty="0" smtClean="0">
                          <a:solidFill>
                            <a:schemeClr val="dk1"/>
                          </a:solidFill>
                          <a:effectLst/>
                          <a:latin typeface="+mn-lt"/>
                          <a:ea typeface="+mn-ea"/>
                          <a:cs typeface="Arial" panose="020B0604020202020204" pitchFamily="34" charset="0"/>
                        </a:rPr>
                        <a:t>Edge Computing Management</a:t>
                      </a:r>
                      <a:endParaRPr lang="zh-CN" altLang="zh-CN" sz="1100" kern="1200" dirty="0" smtClean="0">
                        <a:solidFill>
                          <a:schemeClr val="dk1"/>
                        </a:solidFill>
                        <a:effectLst/>
                        <a:latin typeface="+mn-lt"/>
                        <a:ea typeface="+mn-ea"/>
                        <a:cs typeface="Arial" panose="020B0604020202020204" pitchFamily="34" charset="0"/>
                      </a:endParaRPr>
                    </a:p>
                    <a:p>
                      <a:pPr marL="0" marR="0" lvl="0" indent="0" algn="l" defTabSz="1219170" rtl="0" eaLnBrk="1" fontAlgn="t" latinLnBrk="0" hangingPunct="1">
                        <a:lnSpc>
                          <a:spcPct val="100000"/>
                        </a:lnSpc>
                        <a:spcBef>
                          <a:spcPts val="0"/>
                        </a:spcBef>
                        <a:spcAft>
                          <a:spcPts val="0"/>
                        </a:spcAft>
                        <a:buClrTx/>
                        <a:buSzTx/>
                        <a:buFontTx/>
                        <a:buNone/>
                        <a:tabLst/>
                        <a:defRPr/>
                      </a:pPr>
                      <a:endParaRPr lang="zh-CN" sz="1100" kern="1200" dirty="0">
                        <a:solidFill>
                          <a:schemeClr val="dk1"/>
                        </a:solidFill>
                        <a:effectLst/>
                        <a:latin typeface="+mn-lt"/>
                        <a:ea typeface="+mn-ea"/>
                        <a:cs typeface="Arial" panose="020B0604020202020204" pitchFamily="34" charset="0"/>
                      </a:endParaRPr>
                    </a:p>
                  </a:txBody>
                  <a:tcPr marL="9525" marR="9525" marT="9525" marB="9525">
                    <a:solidFill>
                      <a:schemeClr val="tx2">
                        <a:lumMod val="20000"/>
                        <a:lumOff val="80000"/>
                      </a:scheme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en-US" altLang="zh-CN" sz="1050" kern="1200" dirty="0" smtClean="0">
                          <a:solidFill>
                            <a:schemeClr val="dk1"/>
                          </a:solidFill>
                          <a:effectLst/>
                          <a:latin typeface="+mn-lt"/>
                          <a:ea typeface="+mn-ea"/>
                          <a:cs typeface="Arial" panose="020B0604020202020204" pitchFamily="34" charset="0"/>
                        </a:rPr>
                        <a:t>0%-&gt;10%</a:t>
                      </a:r>
                      <a:endParaRPr lang="zh-CN" sz="1050" kern="1200" dirty="0">
                        <a:solidFill>
                          <a:schemeClr val="dk1"/>
                        </a:solidFill>
                        <a:effectLst/>
                        <a:latin typeface="+mn-lt"/>
                        <a:ea typeface="+mn-ea"/>
                        <a:cs typeface="Arial" panose="020B0604020202020204" pitchFamily="34" charset="0"/>
                      </a:endParaRPr>
                    </a:p>
                  </a:txBody>
                  <a:tcPr marL="9525" marR="9525" marT="9525" marB="9525">
                    <a:solidFill>
                      <a:schemeClr val="tx2">
                        <a:lumMod val="20000"/>
                        <a:lumOff val="80000"/>
                      </a:scheme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en-US" altLang="zh-CN" sz="1050" kern="1200" dirty="0" smtClean="0">
                          <a:solidFill>
                            <a:schemeClr val="dk1"/>
                          </a:solidFill>
                          <a:effectLst/>
                          <a:latin typeface="+mn-lt"/>
                          <a:ea typeface="+mn-ea"/>
                          <a:cs typeface="Arial" panose="020B0604020202020204" pitchFamily="34" charset="0"/>
                        </a:rPr>
                        <a:t>TS 28.538</a:t>
                      </a:r>
                      <a:endParaRPr lang="zh-CN" altLang="zh-CN" sz="1050" kern="1200" dirty="0" smtClean="0">
                        <a:solidFill>
                          <a:schemeClr val="dk1"/>
                        </a:solidFill>
                        <a:effectLst/>
                        <a:latin typeface="+mn-lt"/>
                        <a:ea typeface="+mn-ea"/>
                        <a:cs typeface="Arial" panose="020B0604020202020204" pitchFamily="34" charset="0"/>
                      </a:endParaRPr>
                    </a:p>
                  </a:txBody>
                  <a:tcPr marL="9525" marR="9525" marT="9525" marB="9525">
                    <a:solidFill>
                      <a:schemeClr val="tx2">
                        <a:lumMod val="20000"/>
                        <a:lumOff val="80000"/>
                      </a:scheme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sv-SE" sz="1050" kern="1200" dirty="0" smtClean="0">
                          <a:solidFill>
                            <a:schemeClr val="dk1"/>
                          </a:solidFill>
                          <a:effectLst/>
                          <a:latin typeface="+mn-lt"/>
                          <a:ea typeface="+mn-ea"/>
                          <a:cs typeface="Arial" panose="020B0604020202020204" pitchFamily="34" charset="0"/>
                        </a:rPr>
                        <a:t>SP-210388</a:t>
                      </a:r>
                      <a:endParaRPr lang="sv-SE" sz="1050" kern="1200" dirty="0">
                        <a:solidFill>
                          <a:schemeClr val="dk1"/>
                        </a:solidFill>
                        <a:effectLst/>
                        <a:latin typeface="+mn-lt"/>
                        <a:ea typeface="+mn-ea"/>
                        <a:cs typeface="Arial" panose="020B0604020202020204" pitchFamily="34" charset="0"/>
                      </a:endParaRPr>
                    </a:p>
                  </a:txBody>
                  <a:tcPr marL="68580" marR="68580" marT="0" marB="0" anchor="ctr">
                    <a:solidFill>
                      <a:schemeClr val="tx2">
                        <a:lumMod val="20000"/>
                        <a:lumOff val="80000"/>
                      </a:scheme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sv-SE" altLang="zh-CN" sz="1050" b="0" kern="1200" dirty="0" smtClean="0">
                          <a:solidFill>
                            <a:schemeClr val="dk1"/>
                          </a:solidFill>
                          <a:effectLst/>
                          <a:latin typeface="+mn-lt"/>
                          <a:ea typeface="+mn-ea"/>
                          <a:cs typeface="Arial" panose="020B0604020202020204" pitchFamily="34" charset="0"/>
                        </a:rPr>
                        <a:t> SA#95 (Mar 2022)</a:t>
                      </a:r>
                      <a:endParaRPr lang="sv-SE" altLang="zh-CN" sz="1050" b="0" kern="1200" dirty="0">
                        <a:solidFill>
                          <a:schemeClr val="dk1"/>
                        </a:solidFill>
                        <a:effectLst/>
                        <a:latin typeface="+mn-lt"/>
                        <a:ea typeface="+mn-ea"/>
                        <a:cs typeface="Arial" panose="020B0604020202020204" pitchFamily="34" charset="0"/>
                      </a:endParaRPr>
                    </a:p>
                  </a:txBody>
                  <a:tcPr marL="68580" marR="68580" marT="0" marB="0" anchor="ctr">
                    <a:solidFill>
                      <a:schemeClr val="tx2">
                        <a:lumMod val="20000"/>
                        <a:lumOff val="80000"/>
                      </a:scheme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sv-SE" sz="1050" kern="1200" dirty="0" smtClean="0">
                          <a:solidFill>
                            <a:schemeClr val="dk1"/>
                          </a:solidFill>
                          <a:effectLst/>
                          <a:latin typeface="+mn-lt"/>
                          <a:ea typeface="+mn-ea"/>
                          <a:cs typeface="Arial" panose="020B0604020202020204" pitchFamily="34" charset="0"/>
                        </a:rPr>
                        <a:t>Samsung</a:t>
                      </a:r>
                      <a:endParaRPr lang="sv-SE" sz="1050" kern="1200" dirty="0">
                        <a:solidFill>
                          <a:schemeClr val="dk1"/>
                        </a:solidFill>
                        <a:effectLst/>
                        <a:latin typeface="+mn-lt"/>
                        <a:ea typeface="+mn-ea"/>
                        <a:cs typeface="Arial" panose="020B0604020202020204" pitchFamily="34" charset="0"/>
                      </a:endParaRPr>
                    </a:p>
                  </a:txBody>
                  <a:tcPr marL="68580" marR="68580" marT="0" marB="0" anchor="ctr">
                    <a:solidFill>
                      <a:schemeClr val="tx2">
                        <a:lumMod val="20000"/>
                        <a:lumOff val="80000"/>
                      </a:scheme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sv-SE" sz="1050" kern="1200" dirty="0" smtClean="0">
                          <a:solidFill>
                            <a:schemeClr val="dk1"/>
                          </a:solidFill>
                          <a:effectLst/>
                          <a:latin typeface="+mn-lt"/>
                          <a:ea typeface="+mn-ea"/>
                          <a:cs typeface="Arial" panose="020B0604020202020204" pitchFamily="34" charset="0"/>
                        </a:rPr>
                        <a:t>SA2/SA6/NFV</a:t>
                      </a:r>
                      <a:endParaRPr lang="sv-SE" sz="1050" kern="1200" dirty="0">
                        <a:solidFill>
                          <a:schemeClr val="dk1"/>
                        </a:solidFill>
                        <a:effectLst/>
                        <a:latin typeface="+mn-lt"/>
                        <a:ea typeface="+mn-ea"/>
                        <a:cs typeface="Arial" panose="020B0604020202020204" pitchFamily="34" charset="0"/>
                      </a:endParaRPr>
                    </a:p>
                  </a:txBody>
                  <a:tcPr marL="68580" marR="68580" marT="0" marB="0" anchor="ctr">
                    <a:solidFill>
                      <a:schemeClr val="tx2">
                        <a:lumMod val="20000"/>
                        <a:lumOff val="80000"/>
                      </a:scheme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endParaRPr lang="sv-SE" sz="1050" kern="1200" dirty="0">
                        <a:solidFill>
                          <a:schemeClr val="dk1"/>
                        </a:solidFill>
                        <a:effectLst/>
                        <a:latin typeface="+mn-lt"/>
                        <a:ea typeface="+mn-ea"/>
                        <a:cs typeface="Arial" panose="020B0604020202020204" pitchFamily="34" charset="0"/>
                      </a:endParaRPr>
                    </a:p>
                  </a:txBody>
                  <a:tcPr marL="68580" marR="68580" marT="0" marB="0" anchor="ctr">
                    <a:solidFill>
                      <a:schemeClr val="tx2">
                        <a:lumMod val="20000"/>
                        <a:lumOff val="80000"/>
                      </a:schemeClr>
                    </a:solidFill>
                  </a:tcPr>
                </a:tc>
              </a:tr>
            </a:tbl>
          </a:graphicData>
        </a:graphic>
      </p:graphicFrame>
      <p:sp>
        <p:nvSpPr>
          <p:cNvPr id="6" name="矩形 5"/>
          <p:cNvSpPr/>
          <p:nvPr/>
        </p:nvSpPr>
        <p:spPr>
          <a:xfrm>
            <a:off x="5578056" y="3586781"/>
            <a:ext cx="6440993" cy="1815882"/>
          </a:xfrm>
          <a:prstGeom prst="rect">
            <a:avLst/>
          </a:prstGeom>
        </p:spPr>
        <p:txBody>
          <a:bodyPr wrap="square">
            <a:spAutoFit/>
          </a:bodyPr>
          <a:lstStyle/>
          <a:p>
            <a:pPr lvl="0" defTabSz="1219170" eaLnBrk="1" fontAlgn="auto" hangingPunct="1">
              <a:spcBef>
                <a:spcPts val="0"/>
              </a:spcBef>
              <a:spcAft>
                <a:spcPts val="0"/>
              </a:spcAft>
              <a:defRPr/>
            </a:pPr>
            <a:r>
              <a:rPr lang="en-US" altLang="zh-CN" sz="1400" b="1" dirty="0" smtClean="0">
                <a:solidFill>
                  <a:prstClr val="black"/>
                </a:solidFill>
                <a:latin typeface="+mn-lt"/>
                <a:cs typeface="Arial" charset="0"/>
              </a:rPr>
              <a:t>MANS: </a:t>
            </a:r>
            <a:r>
              <a:rPr lang="en-GB" sz="1400" dirty="0">
                <a:latin typeface="+mn-lt"/>
              </a:rPr>
              <a:t>Add NG-RAN sharing individual management use case and </a:t>
            </a:r>
            <a:r>
              <a:rPr lang="en-GB" sz="1400" dirty="0" smtClean="0">
                <a:latin typeface="+mn-lt"/>
              </a:rPr>
              <a:t>requirements is agreed</a:t>
            </a:r>
            <a:r>
              <a:rPr lang="en-US" altLang="zh-CN" sz="1400" dirty="0" smtClean="0">
                <a:solidFill>
                  <a:prstClr val="black"/>
                </a:solidFill>
                <a:latin typeface="+mn-lt"/>
                <a:cs typeface="Arial" charset="0"/>
              </a:rPr>
              <a:t>.</a:t>
            </a:r>
          </a:p>
          <a:p>
            <a:pPr lvl="0" defTabSz="1219170" eaLnBrk="1" fontAlgn="auto" hangingPunct="1">
              <a:spcBef>
                <a:spcPts val="0"/>
              </a:spcBef>
              <a:spcAft>
                <a:spcPts val="0"/>
              </a:spcAft>
              <a:defRPr/>
            </a:pPr>
            <a:endParaRPr lang="en-US" altLang="zh-CN" sz="1400" dirty="0">
              <a:solidFill>
                <a:prstClr val="black"/>
              </a:solidFill>
              <a:latin typeface="+mn-lt"/>
              <a:cs typeface="Arial" charset="0"/>
            </a:endParaRPr>
          </a:p>
          <a:p>
            <a:pPr lvl="0" defTabSz="1219170" eaLnBrk="1" fontAlgn="auto" hangingPunct="1">
              <a:spcBef>
                <a:spcPts val="0"/>
              </a:spcBef>
              <a:spcAft>
                <a:spcPts val="0"/>
              </a:spcAft>
              <a:defRPr/>
            </a:pPr>
            <a:r>
              <a:rPr lang="en-US" altLang="zh-CN" sz="1400" b="1" dirty="0" smtClean="0">
                <a:solidFill>
                  <a:prstClr val="black"/>
                </a:solidFill>
                <a:latin typeface="+mn-lt"/>
                <a:cs typeface="Arial" charset="0"/>
              </a:rPr>
              <a:t>ECM: </a:t>
            </a:r>
            <a:r>
              <a:rPr lang="en-US" altLang="zh-CN" sz="1400" dirty="0" smtClean="0">
                <a:solidFill>
                  <a:prstClr val="black"/>
                </a:solidFill>
                <a:latin typeface="+mn-lt"/>
                <a:cs typeface="Arial" charset="0"/>
              </a:rPr>
              <a:t>Agreed </a:t>
            </a:r>
            <a:r>
              <a:rPr lang="en-US" altLang="zh-CN" sz="1400" dirty="0">
                <a:solidFill>
                  <a:prstClr val="black"/>
                </a:solidFill>
                <a:latin typeface="+mn-lt"/>
                <a:cs typeface="Arial" charset="0"/>
              </a:rPr>
              <a:t>contributions includes: TS Structure, EAS Lifecycle Management use case, Edge NRM, </a:t>
            </a:r>
            <a:r>
              <a:rPr lang="en-US" altLang="zh-CN" sz="1400" dirty="0" smtClean="0">
                <a:solidFill>
                  <a:prstClr val="black"/>
                </a:solidFill>
                <a:latin typeface="+mn-lt"/>
                <a:cs typeface="Arial" charset="0"/>
              </a:rPr>
              <a:t>Scope. Group </a:t>
            </a:r>
            <a:r>
              <a:rPr lang="en-US" altLang="zh-CN" sz="1400" dirty="0">
                <a:solidFill>
                  <a:prstClr val="black"/>
                </a:solidFill>
                <a:latin typeface="+mn-lt"/>
                <a:cs typeface="Arial" charset="0"/>
              </a:rPr>
              <a:t>decided to postpone the EAC LSM procedure for next </a:t>
            </a:r>
            <a:r>
              <a:rPr lang="en-US" altLang="zh-CN" sz="1400" dirty="0" smtClean="0">
                <a:solidFill>
                  <a:prstClr val="black"/>
                </a:solidFill>
                <a:latin typeface="+mn-lt"/>
                <a:cs typeface="Arial" charset="0"/>
              </a:rPr>
              <a:t>meeting, Group </a:t>
            </a:r>
            <a:r>
              <a:rPr lang="en-US" altLang="zh-CN" sz="1400" dirty="0">
                <a:solidFill>
                  <a:prstClr val="black"/>
                </a:solidFill>
                <a:latin typeface="+mn-lt"/>
                <a:cs typeface="Arial" charset="0"/>
              </a:rPr>
              <a:t>endorsed on the need of a Rel-18 WID working on fulfilling GSMA OPG requirements.</a:t>
            </a:r>
          </a:p>
          <a:p>
            <a:pPr lvl="0" defTabSz="1219170" eaLnBrk="1" fontAlgn="auto" hangingPunct="1">
              <a:spcBef>
                <a:spcPts val="0"/>
              </a:spcBef>
              <a:spcAft>
                <a:spcPts val="0"/>
              </a:spcAft>
              <a:defRPr/>
            </a:pPr>
            <a:endParaRPr lang="en-US" altLang="zh-CN" sz="1400" dirty="0">
              <a:solidFill>
                <a:prstClr val="black"/>
              </a:solidFill>
              <a:latin typeface="+mn-lt"/>
              <a:cs typeface="Arial" charset="0"/>
            </a:endParaRPr>
          </a:p>
        </p:txBody>
      </p:sp>
    </p:spTree>
    <p:extLst>
      <p:ext uri="{BB962C8B-B14F-4D97-AF65-F5344CB8AC3E}">
        <p14:creationId xmlns:p14="http://schemas.microsoft.com/office/powerpoint/2010/main" val="305120382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文本框 9"/>
          <p:cNvSpPr txBox="1"/>
          <p:nvPr/>
        </p:nvSpPr>
        <p:spPr>
          <a:xfrm>
            <a:off x="205573" y="3097533"/>
            <a:ext cx="11681824" cy="292388"/>
          </a:xfrm>
          <a:prstGeom prst="rect">
            <a:avLst/>
          </a:prstGeom>
          <a:solidFill>
            <a:srgbClr val="92D050"/>
          </a:solidFill>
        </p:spPr>
        <p:txBody>
          <a:bodyPr wrap="square" rtlCol="0">
            <a:spAutoFit/>
          </a:bodyPr>
          <a:lstStyle/>
          <a:p>
            <a:pPr algn="ctr"/>
            <a:r>
              <a:rPr lang="en-US" altLang="zh-CN" b="1" dirty="0" smtClean="0">
                <a:solidFill>
                  <a:prstClr val="black"/>
                </a:solidFill>
              </a:rPr>
              <a:t>Working Progress</a:t>
            </a:r>
            <a:endParaRPr lang="zh-CN" altLang="en-US" b="1" dirty="0">
              <a:solidFill>
                <a:prstClr val="black"/>
              </a:solidFill>
            </a:endParaRPr>
          </a:p>
        </p:txBody>
      </p:sp>
      <p:graphicFrame>
        <p:nvGraphicFramePr>
          <p:cNvPr id="2" name="表格 1"/>
          <p:cNvGraphicFramePr>
            <a:graphicFrameLocks noGrp="1"/>
          </p:cNvGraphicFramePr>
          <p:nvPr>
            <p:extLst>
              <p:ext uri="{D42A27DB-BD31-4B8C-83A1-F6EECF244321}">
                <p14:modId xmlns:p14="http://schemas.microsoft.com/office/powerpoint/2010/main" val="3645517146"/>
              </p:ext>
            </p:extLst>
          </p:nvPr>
        </p:nvGraphicFramePr>
        <p:xfrm>
          <a:off x="205572" y="715112"/>
          <a:ext cx="11681825" cy="2399013"/>
        </p:xfrm>
        <a:graphic>
          <a:graphicData uri="http://schemas.openxmlformats.org/drawingml/2006/table">
            <a:tbl>
              <a:tblPr firstRow="1" bandRow="1">
                <a:tableStyleId>{5C22544A-7EE6-4342-B048-85BDC9FD1C3A}</a:tableStyleId>
              </a:tblPr>
              <a:tblGrid>
                <a:gridCol w="788313"/>
                <a:gridCol w="2216040"/>
                <a:gridCol w="1238250"/>
                <a:gridCol w="2174243"/>
                <a:gridCol w="1007795"/>
                <a:gridCol w="1461649"/>
                <a:gridCol w="771207"/>
                <a:gridCol w="1153299"/>
                <a:gridCol w="871029"/>
              </a:tblGrid>
              <a:tr h="337665">
                <a:tc>
                  <a:txBody>
                    <a:bodyPr/>
                    <a:lstStyle/>
                    <a:p>
                      <a:pPr algn="ctr">
                        <a:spcAft>
                          <a:spcPts val="0"/>
                        </a:spcAft>
                      </a:pPr>
                      <a:r>
                        <a:rPr lang="en-GB" sz="1050" b="1" kern="1200" dirty="0">
                          <a:solidFill>
                            <a:schemeClr val="lt1"/>
                          </a:solidFill>
                          <a:latin typeface="+mn-lt"/>
                          <a:ea typeface="+mn-ea"/>
                          <a:cs typeface="Arial" panose="020B0604020202020204" pitchFamily="34" charset="0"/>
                        </a:rPr>
                        <a:t>WI code</a:t>
                      </a:r>
                      <a:endParaRPr lang="sv-SE" sz="1050" b="1" kern="1200" dirty="0">
                        <a:solidFill>
                          <a:schemeClr val="lt1"/>
                        </a:solidFill>
                        <a:latin typeface="+mn-lt"/>
                        <a:ea typeface="+mn-ea"/>
                        <a:cs typeface="Arial" panose="020B0604020202020204" pitchFamily="34" charset="0"/>
                      </a:endParaRPr>
                    </a:p>
                  </a:txBody>
                  <a:tcPr marL="9525" marR="9525" marT="9525" marB="9525" anchor="ctr">
                    <a:solidFill>
                      <a:srgbClr val="92D050"/>
                    </a:solidFill>
                  </a:tcPr>
                </a:tc>
                <a:tc>
                  <a:txBody>
                    <a:bodyPr/>
                    <a:lstStyle/>
                    <a:p>
                      <a:pPr algn="ctr">
                        <a:spcAft>
                          <a:spcPts val="0"/>
                        </a:spcAft>
                      </a:pPr>
                      <a:r>
                        <a:rPr lang="en-GB" sz="1050" b="1" kern="1200" dirty="0">
                          <a:solidFill>
                            <a:schemeClr val="lt1"/>
                          </a:solidFill>
                          <a:latin typeface="+mn-lt"/>
                          <a:ea typeface="+mn-ea"/>
                          <a:cs typeface="Arial" panose="020B0604020202020204" pitchFamily="34" charset="0"/>
                        </a:rPr>
                        <a:t>WI Title</a:t>
                      </a:r>
                      <a:endParaRPr lang="sv-SE" sz="1050" b="1" kern="1200" dirty="0">
                        <a:solidFill>
                          <a:schemeClr val="lt1"/>
                        </a:solidFill>
                        <a:latin typeface="+mn-lt"/>
                        <a:ea typeface="+mn-ea"/>
                        <a:cs typeface="Arial" panose="020B0604020202020204" pitchFamily="34" charset="0"/>
                      </a:endParaRPr>
                    </a:p>
                  </a:txBody>
                  <a:tcPr marL="9525" marR="9525" marT="9525" marB="9525" anchor="ctr">
                    <a:solidFill>
                      <a:srgbClr val="92D05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sv-SE" sz="1050" dirty="0" err="1">
                          <a:latin typeface="+mn-lt"/>
                          <a:cs typeface="Arial" panose="020B0604020202020204" pitchFamily="34" charset="0"/>
                        </a:rPr>
                        <a:t>Completion</a:t>
                      </a:r>
                      <a:r>
                        <a:rPr lang="sv-SE" sz="1050" dirty="0">
                          <a:latin typeface="+mn-lt"/>
                          <a:cs typeface="Arial" panose="020B0604020202020204" pitchFamily="34" charset="0"/>
                        </a:rPr>
                        <a:t> rate</a:t>
                      </a:r>
                    </a:p>
                  </a:txBody>
                  <a:tcPr anchor="ctr">
                    <a:solidFill>
                      <a:srgbClr val="92D05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sv-SE" sz="1050" dirty="0">
                          <a:latin typeface="+mn-lt"/>
                          <a:cs typeface="Arial" panose="020B0604020202020204" pitchFamily="34" charset="0"/>
                        </a:rPr>
                        <a:t>TS/TR</a:t>
                      </a:r>
                    </a:p>
                  </a:txBody>
                  <a:tcPr anchor="ctr">
                    <a:solidFill>
                      <a:srgbClr val="92D05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1050" dirty="0" err="1">
                          <a:latin typeface="+mn-lt"/>
                          <a:cs typeface="Arial" panose="020B0604020202020204" pitchFamily="34" charset="0"/>
                        </a:rPr>
                        <a:t>Tdoc</a:t>
                      </a:r>
                      <a:r>
                        <a:rPr lang="en-US" altLang="zh-CN" sz="1050" dirty="0">
                          <a:latin typeface="+mn-lt"/>
                          <a:cs typeface="Arial" panose="020B0604020202020204" pitchFamily="34" charset="0"/>
                        </a:rPr>
                        <a:t> reference</a:t>
                      </a:r>
                      <a:endParaRPr lang="sv-SE" sz="1050" dirty="0">
                        <a:latin typeface="+mn-lt"/>
                        <a:cs typeface="Arial" panose="020B0604020202020204" pitchFamily="34" charset="0"/>
                      </a:endParaRPr>
                    </a:p>
                  </a:txBody>
                  <a:tcPr anchor="ctr">
                    <a:solidFill>
                      <a:srgbClr val="92D050"/>
                    </a:solidFill>
                  </a:tcPr>
                </a:tc>
                <a:tc>
                  <a:txBody>
                    <a:bodyPr/>
                    <a:lstStyle/>
                    <a:p>
                      <a:pPr algn="ctr"/>
                      <a:r>
                        <a:rPr lang="sv-SE" sz="1050" dirty="0">
                          <a:latin typeface="+mn-lt"/>
                          <a:cs typeface="Arial" panose="020B0604020202020204" pitchFamily="34" charset="0"/>
                        </a:rPr>
                        <a:t>Target date</a:t>
                      </a:r>
                    </a:p>
                  </a:txBody>
                  <a:tcPr anchor="ctr">
                    <a:solidFill>
                      <a:srgbClr val="92D050"/>
                    </a:solidFill>
                  </a:tcPr>
                </a:tc>
                <a:tc>
                  <a:txBody>
                    <a:bodyPr/>
                    <a:lstStyle/>
                    <a:p>
                      <a:pPr algn="ctr"/>
                      <a:r>
                        <a:rPr lang="sv-SE" sz="1050" dirty="0">
                          <a:latin typeface="+mn-lt"/>
                          <a:cs typeface="Arial" panose="020B0604020202020204" pitchFamily="34" charset="0"/>
                        </a:rPr>
                        <a:t>Rapporteur</a:t>
                      </a:r>
                    </a:p>
                  </a:txBody>
                  <a:tcPr anchor="ctr">
                    <a:solidFill>
                      <a:srgbClr val="92D050"/>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sv-SE" altLang="zh-CN" sz="1050" dirty="0">
                          <a:latin typeface="+mn-lt"/>
                          <a:cs typeface="Arial" panose="020B0604020202020204" pitchFamily="34" charset="0"/>
                        </a:rPr>
                        <a:t>Related</a:t>
                      </a:r>
                      <a:r>
                        <a:rPr lang="sv-SE" altLang="zh-CN" sz="1050" baseline="0" dirty="0">
                          <a:latin typeface="+mn-lt"/>
                          <a:cs typeface="Arial" panose="020B0604020202020204" pitchFamily="34" charset="0"/>
                        </a:rPr>
                        <a:t> groups</a:t>
                      </a:r>
                      <a:endParaRPr lang="sv-SE" sz="1050" dirty="0">
                        <a:latin typeface="+mn-lt"/>
                        <a:cs typeface="Arial" panose="020B0604020202020204" pitchFamily="34" charset="0"/>
                      </a:endParaRPr>
                    </a:p>
                  </a:txBody>
                  <a:tcPr anchor="ctr">
                    <a:solidFill>
                      <a:srgbClr val="92D050"/>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sv-SE" sz="1050" dirty="0">
                          <a:latin typeface="+mn-lt"/>
                          <a:cs typeface="Arial" panose="020B0604020202020204" pitchFamily="34" charset="0"/>
                        </a:rPr>
                        <a:t>Related</a:t>
                      </a:r>
                      <a:r>
                        <a:rPr lang="sv-SE" sz="1050" baseline="0" dirty="0">
                          <a:latin typeface="+mn-lt"/>
                          <a:cs typeface="Arial" panose="020B0604020202020204" pitchFamily="34" charset="0"/>
                        </a:rPr>
                        <a:t> </a:t>
                      </a:r>
                      <a:r>
                        <a:rPr lang="en-US" altLang="zh-CN" sz="1050" dirty="0">
                          <a:latin typeface="+mn-lt"/>
                          <a:cs typeface="Arial" panose="020B0604020202020204" pitchFamily="34" charset="0"/>
                        </a:rPr>
                        <a:t>topic</a:t>
                      </a:r>
                      <a:endParaRPr lang="sv-SE" sz="1050" dirty="0">
                        <a:latin typeface="+mn-lt"/>
                        <a:cs typeface="Arial" panose="020B0604020202020204" pitchFamily="34" charset="0"/>
                      </a:endParaRPr>
                    </a:p>
                  </a:txBody>
                  <a:tcPr anchor="ctr">
                    <a:solidFill>
                      <a:srgbClr val="92D050"/>
                    </a:solidFill>
                  </a:tcPr>
                </a:tc>
              </a:tr>
              <a:tr h="407031">
                <a:tc>
                  <a:txBody>
                    <a:bodyPr/>
                    <a:lstStyle/>
                    <a:p>
                      <a:pPr algn="ctr">
                        <a:spcAft>
                          <a:spcPts val="0"/>
                        </a:spcAft>
                      </a:pPr>
                      <a:r>
                        <a:rPr lang="en-US" altLang="zh-CN" sz="1050" b="1" dirty="0" smtClean="0">
                          <a:solidFill>
                            <a:srgbClr val="000000"/>
                          </a:solidFill>
                          <a:effectLst/>
                          <a:latin typeface="+mn-lt"/>
                          <a:ea typeface="宋体" panose="02010600030101010101" pitchFamily="2" charset="-122"/>
                          <a:cs typeface="Arial" panose="020B0604020202020204" pitchFamily="34" charset="0"/>
                        </a:rPr>
                        <a:t>ANL</a:t>
                      </a:r>
                      <a:endParaRPr lang="zh-CN" sz="1050" b="1" dirty="0">
                        <a:effectLst/>
                        <a:latin typeface="+mn-lt"/>
                        <a:ea typeface="宋体" panose="02010600030101010101" pitchFamily="2" charset="-122"/>
                        <a:cs typeface="Arial" panose="020B0604020202020204" pitchFamily="34" charset="0"/>
                      </a:endParaRPr>
                    </a:p>
                  </a:txBody>
                  <a:tcPr marL="9525" marR="9525" marT="9525" marB="9525">
                    <a:solidFill>
                      <a:schemeClr val="tx2">
                        <a:lumMod val="20000"/>
                        <a:lumOff val="80000"/>
                      </a:schemeClr>
                    </a:solidFill>
                  </a:tcPr>
                </a:tc>
                <a:tc>
                  <a:txBody>
                    <a:bodyPr/>
                    <a:lstStyle/>
                    <a:p>
                      <a:pPr algn="l">
                        <a:spcAft>
                          <a:spcPts val="0"/>
                        </a:spcAft>
                      </a:pPr>
                      <a:r>
                        <a:rPr lang="en-GB" sz="1050">
                          <a:solidFill>
                            <a:srgbClr val="000000"/>
                          </a:solidFill>
                          <a:effectLst/>
                          <a:latin typeface="+mn-lt"/>
                          <a:ea typeface="宋体" panose="02010600030101010101" pitchFamily="2" charset="-122"/>
                          <a:cs typeface="Arial" panose="020B0604020202020204" pitchFamily="34" charset="0"/>
                        </a:rPr>
                        <a:t>Autonomous network levels</a:t>
                      </a:r>
                      <a:endParaRPr lang="zh-CN" sz="1050">
                        <a:effectLst/>
                        <a:latin typeface="+mn-lt"/>
                        <a:ea typeface="宋体" panose="02010600030101010101" pitchFamily="2" charset="-122"/>
                        <a:cs typeface="Arial" panose="020B0604020202020204" pitchFamily="34" charset="0"/>
                      </a:endParaRPr>
                    </a:p>
                  </a:txBody>
                  <a:tcPr marL="9525" marR="9525" marT="9525" marB="9525">
                    <a:solidFill>
                      <a:schemeClr val="tx2">
                        <a:lumMod val="20000"/>
                        <a:lumOff val="80000"/>
                      </a:scheme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en-US" altLang="zh-CN" sz="1050" b="0" kern="1200" dirty="0" smtClean="0">
                          <a:solidFill>
                            <a:schemeClr val="tx1"/>
                          </a:solidFill>
                          <a:effectLst/>
                          <a:latin typeface="+mn-lt"/>
                          <a:ea typeface="+mn-ea"/>
                          <a:cs typeface="Arial" panose="020B0604020202020204" pitchFamily="34" charset="0"/>
                        </a:rPr>
                        <a:t>50%-&gt;70%-&gt;71%</a:t>
                      </a:r>
                      <a:endParaRPr lang="sv-SE" altLang="zh-CN" sz="1050" b="0" kern="1200" dirty="0">
                        <a:solidFill>
                          <a:schemeClr val="tx1"/>
                        </a:solidFill>
                        <a:effectLst/>
                        <a:latin typeface="+mn-lt"/>
                        <a:ea typeface="+mn-ea"/>
                        <a:cs typeface="Arial" panose="020B0604020202020204" pitchFamily="34" charset="0"/>
                      </a:endParaRPr>
                    </a:p>
                  </a:txBody>
                  <a:tcPr marL="68580" marR="68580" marT="0" marB="0" anchor="ctr">
                    <a:solidFill>
                      <a:schemeClr val="tx2">
                        <a:lumMod val="20000"/>
                        <a:lumOff val="80000"/>
                      </a:scheme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en-US" altLang="zh-CN" sz="1050" kern="1200" smtClean="0">
                          <a:solidFill>
                            <a:schemeClr val="dk1"/>
                          </a:solidFill>
                          <a:effectLst/>
                          <a:latin typeface="+mn-lt"/>
                          <a:ea typeface="+mn-ea"/>
                          <a:cs typeface="Arial" panose="020B0604020202020204" pitchFamily="34" charset="0"/>
                        </a:rPr>
                        <a:t>TS 28.100</a:t>
                      </a:r>
                      <a:endParaRPr lang="sv-SE" sz="1050" kern="1200" dirty="0">
                        <a:solidFill>
                          <a:schemeClr val="dk1"/>
                        </a:solidFill>
                        <a:effectLst/>
                        <a:latin typeface="+mn-lt"/>
                        <a:ea typeface="+mn-ea"/>
                        <a:cs typeface="Arial" panose="020B0604020202020204" pitchFamily="34" charset="0"/>
                      </a:endParaRPr>
                    </a:p>
                  </a:txBody>
                  <a:tcPr marL="68580" marR="68580" marT="0" marB="0" anchor="ctr">
                    <a:solidFill>
                      <a:schemeClr val="tx2">
                        <a:lumMod val="20000"/>
                        <a:lumOff val="80000"/>
                      </a:scheme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endParaRPr lang="en-US" sz="1050" kern="1200" smtClean="0">
                        <a:solidFill>
                          <a:schemeClr val="dk1"/>
                        </a:solidFill>
                        <a:effectLst/>
                        <a:latin typeface="+mn-lt"/>
                        <a:ea typeface="+mn-ea"/>
                        <a:cs typeface="Arial" panose="020B0604020202020204" pitchFamily="34" charset="0"/>
                      </a:endParaRPr>
                    </a:p>
                    <a:p>
                      <a:pPr marL="0" marR="0" lvl="0" indent="0" algn="ctr" defTabSz="1219170" rtl="0" eaLnBrk="1" fontAlgn="auto" latinLnBrk="0" hangingPunct="1">
                        <a:lnSpc>
                          <a:spcPct val="100000"/>
                        </a:lnSpc>
                        <a:spcBef>
                          <a:spcPts val="0"/>
                        </a:spcBef>
                        <a:spcAft>
                          <a:spcPts val="0"/>
                        </a:spcAft>
                        <a:buClrTx/>
                        <a:buSzTx/>
                        <a:buFontTx/>
                        <a:buNone/>
                        <a:tabLst/>
                        <a:defRPr/>
                      </a:pPr>
                      <a:r>
                        <a:rPr lang="en-US" sz="1050" kern="1200" smtClean="0">
                          <a:solidFill>
                            <a:schemeClr val="dk1"/>
                          </a:solidFill>
                          <a:effectLst/>
                          <a:latin typeface="+mn-lt"/>
                          <a:ea typeface="+mn-ea"/>
                          <a:cs typeface="Arial" panose="020B0604020202020204" pitchFamily="34" charset="0"/>
                        </a:rPr>
                        <a:t>SP-200464</a:t>
                      </a:r>
                      <a:endParaRPr lang="en-US" sz="1050" kern="1200">
                        <a:solidFill>
                          <a:schemeClr val="dk1"/>
                        </a:solidFill>
                        <a:effectLst/>
                        <a:latin typeface="+mn-lt"/>
                        <a:ea typeface="+mn-ea"/>
                        <a:cs typeface="Arial" panose="020B0604020202020204" pitchFamily="34" charset="0"/>
                      </a:endParaRPr>
                    </a:p>
                  </a:txBody>
                  <a:tcPr marL="9525" marR="9525" marT="9525" marB="0">
                    <a:solidFill>
                      <a:schemeClr val="tx2">
                        <a:lumMod val="20000"/>
                        <a:lumOff val="80000"/>
                      </a:scheme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en-GB" altLang="zh-CN" sz="1050" b="0" kern="1200" dirty="0" smtClean="0">
                          <a:solidFill>
                            <a:schemeClr val="tx1"/>
                          </a:solidFill>
                          <a:effectLst/>
                          <a:latin typeface="+mn-lt"/>
                          <a:ea typeface="+mn-ea"/>
                          <a:cs typeface="Arial" panose="020B0604020202020204" pitchFamily="34" charset="0"/>
                        </a:rPr>
                        <a:t>SA#92</a:t>
                      </a:r>
                      <a:r>
                        <a:rPr lang="en-GB" altLang="zh-CN" sz="1050" b="0" kern="1200" baseline="0" dirty="0" smtClean="0">
                          <a:solidFill>
                            <a:schemeClr val="tx1"/>
                          </a:solidFill>
                          <a:effectLst/>
                          <a:latin typeface="+mn-lt"/>
                          <a:ea typeface="+mn-ea"/>
                          <a:cs typeface="Arial" panose="020B0604020202020204" pitchFamily="34" charset="0"/>
                        </a:rPr>
                        <a:t> </a:t>
                      </a:r>
                      <a:r>
                        <a:rPr lang="en-GB" altLang="zh-CN" sz="1050" b="0" kern="1200" dirty="0" smtClean="0">
                          <a:solidFill>
                            <a:schemeClr val="tx1"/>
                          </a:solidFill>
                          <a:effectLst/>
                          <a:latin typeface="+mn-lt"/>
                          <a:ea typeface="+mn-ea"/>
                          <a:cs typeface="Arial" panose="020B0604020202020204" pitchFamily="34" charset="0"/>
                        </a:rPr>
                        <a:t>(Jun. 2021)</a:t>
                      </a:r>
                      <a:r>
                        <a:rPr lang="en-GB" sz="1050" b="1" kern="1200" dirty="0" smtClean="0">
                          <a:solidFill>
                            <a:schemeClr val="tx1"/>
                          </a:solidFill>
                          <a:effectLst/>
                          <a:latin typeface="+mn-lt"/>
                          <a:ea typeface="+mn-ea"/>
                          <a:cs typeface="Arial" panose="020B0604020202020204" pitchFamily="34" charset="0"/>
                        </a:rPr>
                        <a:t> </a:t>
                      </a:r>
                    </a:p>
                    <a:p>
                      <a:pPr marL="0" marR="0" lvl="0" indent="0" algn="ctr" defTabSz="1219170" rtl="0" eaLnBrk="1" fontAlgn="auto" latinLnBrk="0" hangingPunct="1">
                        <a:lnSpc>
                          <a:spcPct val="100000"/>
                        </a:lnSpc>
                        <a:spcBef>
                          <a:spcPts val="0"/>
                        </a:spcBef>
                        <a:spcAft>
                          <a:spcPts val="0"/>
                        </a:spcAft>
                        <a:buClrTx/>
                        <a:buSzTx/>
                        <a:buFontTx/>
                        <a:buNone/>
                        <a:tabLst/>
                        <a:defRPr/>
                      </a:pPr>
                      <a:r>
                        <a:rPr lang="en-GB" sz="1050" b="1" kern="1200" dirty="0" smtClean="0">
                          <a:solidFill>
                            <a:schemeClr val="tx1"/>
                          </a:solidFill>
                          <a:effectLst/>
                          <a:latin typeface="+mn-lt"/>
                          <a:ea typeface="+mn-ea"/>
                          <a:cs typeface="Arial" panose="020B0604020202020204" pitchFamily="34" charset="0"/>
                        </a:rPr>
                        <a:t>-&gt; SA#94 (Dec. 2021)</a:t>
                      </a:r>
                      <a:endParaRPr lang="sv-SE" altLang="zh-CN" sz="1050" kern="1200" dirty="0">
                        <a:solidFill>
                          <a:schemeClr val="tx1"/>
                        </a:solidFill>
                        <a:effectLst/>
                        <a:latin typeface="+mn-lt"/>
                        <a:ea typeface="SimSun" panose="02010600030101010101" pitchFamily="2" charset="-122"/>
                        <a:cs typeface="Arial" panose="020B0604020202020204" pitchFamily="34" charset="0"/>
                      </a:endParaRPr>
                    </a:p>
                  </a:txBody>
                  <a:tcPr marL="68580" marR="68580" marT="0" marB="0" anchor="ctr">
                    <a:solidFill>
                      <a:schemeClr val="tx2">
                        <a:lumMod val="20000"/>
                        <a:lumOff val="80000"/>
                      </a:schemeClr>
                    </a:solidFill>
                  </a:tcPr>
                </a:tc>
                <a:tc>
                  <a:txBody>
                    <a:bodyPr/>
                    <a:lstStyle/>
                    <a:p>
                      <a:pPr algn="ctr">
                        <a:spcAft>
                          <a:spcPts val="0"/>
                        </a:spcAft>
                      </a:pPr>
                      <a:r>
                        <a:rPr lang="sv-SE" sz="1050" b="0" kern="1200" smtClean="0">
                          <a:solidFill>
                            <a:schemeClr val="tx1"/>
                          </a:solidFill>
                          <a:effectLst/>
                          <a:latin typeface="+mn-lt"/>
                          <a:ea typeface="+mn-ea"/>
                          <a:cs typeface="Arial" panose="020B0604020202020204" pitchFamily="34" charset="0"/>
                        </a:rPr>
                        <a:t>CMCC</a:t>
                      </a:r>
                      <a:endParaRPr lang="sv-SE" sz="1050" b="0" kern="1200" dirty="0">
                        <a:solidFill>
                          <a:schemeClr val="tx1"/>
                        </a:solidFill>
                        <a:effectLst/>
                        <a:latin typeface="+mn-lt"/>
                        <a:ea typeface="+mn-ea"/>
                        <a:cs typeface="Arial" panose="020B0604020202020204" pitchFamily="34" charset="0"/>
                      </a:endParaRPr>
                    </a:p>
                  </a:txBody>
                  <a:tcPr marL="68580" marR="68580" marT="0" marB="0" anchor="ctr">
                    <a:solidFill>
                      <a:schemeClr val="tx2">
                        <a:lumMod val="20000"/>
                        <a:lumOff val="80000"/>
                      </a:schemeClr>
                    </a:solidFill>
                  </a:tcPr>
                </a:tc>
                <a:tc>
                  <a:txBody>
                    <a:bodyPr/>
                    <a:lstStyle/>
                    <a:p>
                      <a:pPr algn="ctr">
                        <a:spcAft>
                          <a:spcPts val="0"/>
                        </a:spcAft>
                      </a:pPr>
                      <a:r>
                        <a:rPr lang="sv-SE" sz="1050" b="0" kern="1200" dirty="0" smtClean="0">
                          <a:solidFill>
                            <a:schemeClr val="tx1"/>
                          </a:solidFill>
                          <a:effectLst/>
                          <a:latin typeface="+mn-lt"/>
                          <a:ea typeface="+mn-ea"/>
                          <a:cs typeface="Arial" panose="020B0604020202020204" pitchFamily="34" charset="0"/>
                        </a:rPr>
                        <a:t>TMF/SA2/RAN3/ZSM</a:t>
                      </a:r>
                      <a:endParaRPr lang="sv-SE" sz="1050" b="0" kern="1200" dirty="0">
                        <a:solidFill>
                          <a:schemeClr val="tx1"/>
                        </a:solidFill>
                        <a:effectLst/>
                        <a:latin typeface="+mn-lt"/>
                        <a:ea typeface="+mn-ea"/>
                        <a:cs typeface="Arial" panose="020B0604020202020204" pitchFamily="34" charset="0"/>
                      </a:endParaRPr>
                    </a:p>
                  </a:txBody>
                  <a:tcPr marL="68580" marR="68580" marT="0" marB="0" anchor="ctr">
                    <a:solidFill>
                      <a:schemeClr val="tx2">
                        <a:lumMod val="20000"/>
                        <a:lumOff val="80000"/>
                      </a:schemeClr>
                    </a:solidFill>
                  </a:tcPr>
                </a:tc>
                <a:tc>
                  <a:txBody>
                    <a:bodyPr/>
                    <a:lstStyle/>
                    <a:p>
                      <a:pPr algn="ctr">
                        <a:spcAft>
                          <a:spcPts val="0"/>
                        </a:spcAft>
                      </a:pPr>
                      <a:r>
                        <a:rPr lang="sv-SE" sz="1050" b="0" kern="1200" smtClean="0">
                          <a:solidFill>
                            <a:schemeClr val="tx1"/>
                          </a:solidFill>
                          <a:effectLst/>
                          <a:latin typeface="+mn-lt"/>
                          <a:ea typeface="+mn-ea"/>
                          <a:cs typeface="Arial" panose="020B0604020202020204" pitchFamily="34" charset="0"/>
                        </a:rPr>
                        <a:t>Autonomous network</a:t>
                      </a:r>
                      <a:endParaRPr lang="sv-SE" sz="1050" b="0" kern="1200" dirty="0">
                        <a:solidFill>
                          <a:schemeClr val="tx1"/>
                        </a:solidFill>
                        <a:effectLst/>
                        <a:latin typeface="+mn-lt"/>
                        <a:ea typeface="+mn-ea"/>
                        <a:cs typeface="Arial" panose="020B0604020202020204" pitchFamily="34" charset="0"/>
                      </a:endParaRPr>
                    </a:p>
                  </a:txBody>
                  <a:tcPr marL="68580" marR="68580" marT="0" marB="0" anchor="ctr">
                    <a:solidFill>
                      <a:schemeClr val="tx2">
                        <a:lumMod val="20000"/>
                        <a:lumOff val="80000"/>
                      </a:schemeClr>
                    </a:solidFill>
                  </a:tcPr>
                </a:tc>
              </a:tr>
              <a:tr h="422262">
                <a:tc>
                  <a:txBody>
                    <a:bodyPr/>
                    <a:lstStyle/>
                    <a:p>
                      <a:pPr algn="ctr">
                        <a:spcAft>
                          <a:spcPts val="0"/>
                        </a:spcAft>
                      </a:pPr>
                      <a:r>
                        <a:rPr lang="en-GB" sz="1050" b="1" dirty="0" smtClean="0">
                          <a:solidFill>
                            <a:srgbClr val="000000"/>
                          </a:solidFill>
                          <a:effectLst/>
                          <a:latin typeface="+mn-lt"/>
                          <a:ea typeface="宋体" panose="02010600030101010101" pitchFamily="2" charset="-122"/>
                          <a:cs typeface="Arial" panose="020B0604020202020204" pitchFamily="34" charset="0"/>
                        </a:rPr>
                        <a:t>IDMS_MN</a:t>
                      </a:r>
                      <a:endParaRPr lang="zh-CN" sz="1050" b="1" dirty="0">
                        <a:effectLst/>
                        <a:latin typeface="+mn-lt"/>
                        <a:ea typeface="宋体" panose="02010600030101010101" pitchFamily="2" charset="-122"/>
                        <a:cs typeface="Arial" panose="020B0604020202020204" pitchFamily="34" charset="0"/>
                      </a:endParaRPr>
                    </a:p>
                  </a:txBody>
                  <a:tcPr marL="9525" marR="9525" marT="9525" marB="9525">
                    <a:solidFill>
                      <a:schemeClr val="tx2">
                        <a:lumMod val="20000"/>
                        <a:lumOff val="80000"/>
                      </a:schemeClr>
                    </a:solidFill>
                  </a:tcPr>
                </a:tc>
                <a:tc>
                  <a:txBody>
                    <a:bodyPr/>
                    <a:lstStyle/>
                    <a:p>
                      <a:pPr algn="l">
                        <a:spcAft>
                          <a:spcPts val="0"/>
                        </a:spcAft>
                      </a:pPr>
                      <a:r>
                        <a:rPr lang="en-GB" sz="1050" dirty="0">
                          <a:solidFill>
                            <a:srgbClr val="000000"/>
                          </a:solidFill>
                          <a:effectLst/>
                          <a:latin typeface="+mn-lt"/>
                          <a:ea typeface="宋体" panose="02010600030101010101" pitchFamily="2" charset="-122"/>
                          <a:cs typeface="Arial" panose="020B0604020202020204" pitchFamily="34" charset="0"/>
                        </a:rPr>
                        <a:t>Intent driven management service for mobile networks</a:t>
                      </a:r>
                      <a:endParaRPr lang="zh-CN" sz="1050" dirty="0">
                        <a:effectLst/>
                        <a:latin typeface="+mn-lt"/>
                        <a:ea typeface="宋体" panose="02010600030101010101" pitchFamily="2" charset="-122"/>
                        <a:cs typeface="Arial" panose="020B0604020202020204" pitchFamily="34" charset="0"/>
                      </a:endParaRPr>
                    </a:p>
                  </a:txBody>
                  <a:tcPr marL="9525" marR="9525" marT="9525" marB="9525">
                    <a:solidFill>
                      <a:schemeClr val="tx2">
                        <a:lumMod val="20000"/>
                        <a:lumOff val="80000"/>
                      </a:scheme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en-US" altLang="zh-CN" sz="1050" b="0" kern="1200" dirty="0" smtClean="0">
                          <a:solidFill>
                            <a:schemeClr val="tx1"/>
                          </a:solidFill>
                          <a:effectLst/>
                          <a:latin typeface="+mn-lt"/>
                          <a:ea typeface="+mn-ea"/>
                          <a:cs typeface="Arial" panose="020B0604020202020204" pitchFamily="34" charset="0"/>
                        </a:rPr>
                        <a:t>65%-&gt;70%-&gt;70%</a:t>
                      </a:r>
                      <a:endParaRPr lang="sv-SE" altLang="zh-CN" sz="1050" b="0" kern="1200" dirty="0" smtClean="0">
                        <a:solidFill>
                          <a:schemeClr val="tx1"/>
                        </a:solidFill>
                        <a:effectLst/>
                        <a:latin typeface="+mn-lt"/>
                        <a:ea typeface="+mn-ea"/>
                        <a:cs typeface="Arial" panose="020B0604020202020204" pitchFamily="34" charset="0"/>
                      </a:endParaRPr>
                    </a:p>
                  </a:txBody>
                  <a:tcPr marL="68580" marR="68580" marT="0" marB="0" anchor="ctr">
                    <a:solidFill>
                      <a:schemeClr val="tx2">
                        <a:lumMod val="20000"/>
                        <a:lumOff val="80000"/>
                      </a:scheme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sv-SE" sz="1050" kern="1200" dirty="0" smtClean="0">
                          <a:solidFill>
                            <a:schemeClr val="dk1"/>
                          </a:solidFill>
                          <a:effectLst/>
                          <a:latin typeface="+mn-lt"/>
                          <a:ea typeface="+mn-ea"/>
                          <a:cs typeface="Arial" panose="020B0604020202020204" pitchFamily="34" charset="0"/>
                        </a:rPr>
                        <a:t>TR28.812/TS 28.312</a:t>
                      </a:r>
                      <a:endParaRPr lang="sv-SE" sz="1050" kern="1200" dirty="0">
                        <a:solidFill>
                          <a:schemeClr val="dk1"/>
                        </a:solidFill>
                        <a:effectLst/>
                        <a:latin typeface="+mn-lt"/>
                        <a:ea typeface="+mn-ea"/>
                        <a:cs typeface="Arial" panose="020B0604020202020204" pitchFamily="34" charset="0"/>
                      </a:endParaRPr>
                    </a:p>
                  </a:txBody>
                  <a:tcPr marL="68580" marR="68580" marT="0" marB="0" anchor="ctr">
                    <a:solidFill>
                      <a:schemeClr val="tx2">
                        <a:lumMod val="20000"/>
                        <a:lumOff val="80000"/>
                      </a:scheme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sv-SE" sz="1050" kern="1200" smtClean="0">
                          <a:solidFill>
                            <a:schemeClr val="dk1"/>
                          </a:solidFill>
                          <a:effectLst/>
                          <a:latin typeface="+mn-lt"/>
                          <a:ea typeface="+mn-ea"/>
                          <a:cs typeface="Arial" panose="020B0604020202020204" pitchFamily="34" charset="0"/>
                        </a:rPr>
                        <a:t>SP-180899</a:t>
                      </a:r>
                      <a:endParaRPr lang="sv-SE" sz="1050" kern="1200" dirty="0">
                        <a:solidFill>
                          <a:schemeClr val="dk1"/>
                        </a:solidFill>
                        <a:effectLst/>
                        <a:latin typeface="+mn-lt"/>
                        <a:ea typeface="+mn-ea"/>
                        <a:cs typeface="Arial" panose="020B0604020202020204" pitchFamily="34" charset="0"/>
                      </a:endParaRPr>
                    </a:p>
                  </a:txBody>
                  <a:tcPr marL="68580" marR="68580" marT="0" marB="0" anchor="ctr">
                    <a:solidFill>
                      <a:schemeClr val="tx2">
                        <a:lumMod val="20000"/>
                        <a:lumOff val="80000"/>
                      </a:scheme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en-GB" altLang="zh-CN" sz="1050" b="0" kern="1200" dirty="0" smtClean="0">
                          <a:solidFill>
                            <a:schemeClr val="tx1"/>
                          </a:solidFill>
                          <a:effectLst/>
                          <a:latin typeface="+mn-lt"/>
                          <a:ea typeface="+mn-ea"/>
                          <a:cs typeface="Arial" panose="020B0604020202020204" pitchFamily="34" charset="0"/>
                        </a:rPr>
                        <a:t>SA#93</a:t>
                      </a:r>
                      <a:r>
                        <a:rPr lang="en-GB" altLang="zh-CN" sz="1050" b="0" kern="1200" baseline="0" dirty="0" smtClean="0">
                          <a:solidFill>
                            <a:schemeClr val="tx1"/>
                          </a:solidFill>
                          <a:effectLst/>
                          <a:latin typeface="+mn-lt"/>
                          <a:ea typeface="+mn-ea"/>
                          <a:cs typeface="Arial" panose="020B0604020202020204" pitchFamily="34" charset="0"/>
                        </a:rPr>
                        <a:t> </a:t>
                      </a:r>
                      <a:r>
                        <a:rPr lang="en-GB" altLang="zh-CN" sz="1050" b="0" kern="1200" dirty="0" smtClean="0">
                          <a:solidFill>
                            <a:schemeClr val="tx1"/>
                          </a:solidFill>
                          <a:effectLst/>
                          <a:latin typeface="+mn-lt"/>
                          <a:ea typeface="+mn-ea"/>
                          <a:cs typeface="Arial" panose="020B0604020202020204" pitchFamily="34" charset="0"/>
                        </a:rPr>
                        <a:t>(Sep. 2021)</a:t>
                      </a:r>
                      <a:r>
                        <a:rPr lang="en-GB" sz="1050" b="1" kern="1200" dirty="0" smtClean="0">
                          <a:solidFill>
                            <a:schemeClr val="tx1"/>
                          </a:solidFill>
                          <a:effectLst/>
                          <a:latin typeface="+mn-lt"/>
                          <a:ea typeface="+mn-ea"/>
                          <a:cs typeface="Arial" panose="020B0604020202020204" pitchFamily="34" charset="0"/>
                        </a:rPr>
                        <a:t> -&gt; SA#94 (Dec. 2021)</a:t>
                      </a:r>
                      <a:endParaRPr lang="sv-SE" altLang="zh-CN" sz="1050" kern="1200" dirty="0">
                        <a:solidFill>
                          <a:schemeClr val="tx1"/>
                        </a:solidFill>
                        <a:effectLst/>
                        <a:latin typeface="+mn-lt"/>
                        <a:ea typeface="SimSun" panose="02010600030101010101" pitchFamily="2" charset="-122"/>
                        <a:cs typeface="Arial" panose="020B0604020202020204" pitchFamily="34" charset="0"/>
                      </a:endParaRPr>
                    </a:p>
                  </a:txBody>
                  <a:tcPr marL="68580" marR="68580" marT="0" marB="0" anchor="ctr">
                    <a:solidFill>
                      <a:schemeClr val="tx2">
                        <a:lumMod val="20000"/>
                        <a:lumOff val="80000"/>
                      </a:scheme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sv-SE" sz="1050" kern="1200" smtClean="0">
                          <a:solidFill>
                            <a:schemeClr val="dk1"/>
                          </a:solidFill>
                          <a:effectLst/>
                          <a:latin typeface="+mn-lt"/>
                          <a:ea typeface="+mn-ea"/>
                          <a:cs typeface="Arial" panose="020B0604020202020204" pitchFamily="34" charset="0"/>
                        </a:rPr>
                        <a:t>Huawei</a:t>
                      </a:r>
                      <a:endParaRPr lang="sv-SE" sz="1050" kern="1200" dirty="0">
                        <a:solidFill>
                          <a:schemeClr val="dk1"/>
                        </a:solidFill>
                        <a:effectLst/>
                        <a:latin typeface="+mn-lt"/>
                        <a:ea typeface="+mn-ea"/>
                        <a:cs typeface="Arial" panose="020B0604020202020204" pitchFamily="34" charset="0"/>
                      </a:endParaRPr>
                    </a:p>
                  </a:txBody>
                  <a:tcPr marL="68580" marR="68580" marT="0" marB="0" anchor="ctr">
                    <a:solidFill>
                      <a:schemeClr val="tx2">
                        <a:lumMod val="20000"/>
                        <a:lumOff val="80000"/>
                      </a:scheme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sv-SE" altLang="zh-CN" sz="1050" b="0" kern="1200" smtClean="0">
                          <a:solidFill>
                            <a:schemeClr val="tx1"/>
                          </a:solidFill>
                          <a:effectLst/>
                          <a:latin typeface="+mn-lt"/>
                          <a:ea typeface="+mn-ea"/>
                          <a:cs typeface="Arial" panose="020B0604020202020204" pitchFamily="34" charset="0"/>
                        </a:rPr>
                        <a:t>SA2/RAN3/ZSM</a:t>
                      </a:r>
                      <a:endParaRPr lang="sv-SE" sz="1050" kern="1200" dirty="0">
                        <a:solidFill>
                          <a:schemeClr val="dk1"/>
                        </a:solidFill>
                        <a:effectLst/>
                        <a:latin typeface="+mn-lt"/>
                        <a:ea typeface="+mn-ea"/>
                        <a:cs typeface="Arial" panose="020B0604020202020204" pitchFamily="34" charset="0"/>
                      </a:endParaRPr>
                    </a:p>
                  </a:txBody>
                  <a:tcPr marL="68580" marR="68580" marT="0" marB="0" anchor="ctr">
                    <a:solidFill>
                      <a:schemeClr val="tx2">
                        <a:lumMod val="20000"/>
                        <a:lumOff val="80000"/>
                      </a:scheme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sv-SE" sz="1050" kern="1200" smtClean="0">
                          <a:solidFill>
                            <a:schemeClr val="dk1"/>
                          </a:solidFill>
                          <a:effectLst/>
                          <a:latin typeface="+mn-lt"/>
                          <a:ea typeface="+mn-ea"/>
                          <a:cs typeface="Arial" panose="020B0604020202020204" pitchFamily="34" charset="0"/>
                        </a:rPr>
                        <a:t>Intent</a:t>
                      </a:r>
                      <a:endParaRPr lang="sv-SE" sz="1050" kern="1200" dirty="0">
                        <a:solidFill>
                          <a:schemeClr val="dk1"/>
                        </a:solidFill>
                        <a:effectLst/>
                        <a:latin typeface="+mn-lt"/>
                        <a:ea typeface="+mn-ea"/>
                        <a:cs typeface="Arial" panose="020B0604020202020204" pitchFamily="34" charset="0"/>
                      </a:endParaRPr>
                    </a:p>
                  </a:txBody>
                  <a:tcPr marL="68580" marR="68580" marT="0" marB="0" anchor="ctr">
                    <a:solidFill>
                      <a:schemeClr val="tx2">
                        <a:lumMod val="20000"/>
                        <a:lumOff val="80000"/>
                      </a:schemeClr>
                    </a:solidFill>
                  </a:tcPr>
                </a:tc>
              </a:tr>
              <a:tr h="251976">
                <a:tc>
                  <a:txBody>
                    <a:bodyPr/>
                    <a:lstStyle/>
                    <a:p>
                      <a:pPr algn="ctr">
                        <a:spcAft>
                          <a:spcPts val="0"/>
                        </a:spcAft>
                      </a:pPr>
                      <a:r>
                        <a:rPr lang="en-GB" sz="1050" b="1" dirty="0" smtClean="0">
                          <a:solidFill>
                            <a:srgbClr val="000000"/>
                          </a:solidFill>
                          <a:effectLst/>
                          <a:latin typeface="+mn-lt"/>
                          <a:ea typeface="宋体" panose="02010600030101010101" pitchFamily="2" charset="-122"/>
                          <a:cs typeface="Arial" panose="020B0604020202020204" pitchFamily="34" charset="0"/>
                        </a:rPr>
                        <a:t>NPM</a:t>
                      </a:r>
                      <a:endParaRPr lang="zh-CN" sz="1050" b="1" dirty="0">
                        <a:effectLst/>
                        <a:latin typeface="+mn-lt"/>
                        <a:ea typeface="宋体" panose="02010600030101010101" pitchFamily="2" charset="-122"/>
                        <a:cs typeface="Arial" panose="020B0604020202020204" pitchFamily="34" charset="0"/>
                      </a:endParaRPr>
                    </a:p>
                  </a:txBody>
                  <a:tcPr marL="9525" marR="9525" marT="9525" marB="9525">
                    <a:solidFill>
                      <a:schemeClr val="tx2">
                        <a:lumMod val="20000"/>
                        <a:lumOff val="80000"/>
                      </a:schemeClr>
                    </a:solidFill>
                  </a:tcPr>
                </a:tc>
                <a:tc>
                  <a:txBody>
                    <a:bodyPr/>
                    <a:lstStyle/>
                    <a:p>
                      <a:pPr algn="l">
                        <a:spcAft>
                          <a:spcPts val="0"/>
                        </a:spcAft>
                      </a:pPr>
                      <a:r>
                        <a:rPr lang="en-GB" sz="1050">
                          <a:solidFill>
                            <a:srgbClr val="000000"/>
                          </a:solidFill>
                          <a:effectLst/>
                          <a:latin typeface="+mn-lt"/>
                          <a:ea typeface="宋体" panose="02010600030101010101" pitchFamily="2" charset="-122"/>
                          <a:cs typeface="Arial" panose="020B0604020202020204" pitchFamily="34" charset="0"/>
                        </a:rPr>
                        <a:t>Network policy management for 5G mobile networks based on NFV scenarios</a:t>
                      </a:r>
                      <a:endParaRPr lang="zh-CN" sz="1050">
                        <a:effectLst/>
                        <a:latin typeface="+mn-lt"/>
                        <a:ea typeface="宋体" panose="02010600030101010101" pitchFamily="2" charset="-122"/>
                        <a:cs typeface="Arial" panose="020B0604020202020204" pitchFamily="34" charset="0"/>
                      </a:endParaRPr>
                    </a:p>
                  </a:txBody>
                  <a:tcPr marL="9525" marR="9525" marT="9525" marB="9525">
                    <a:solidFill>
                      <a:schemeClr val="tx2">
                        <a:lumMod val="20000"/>
                        <a:lumOff val="80000"/>
                      </a:schemeClr>
                    </a:solidFill>
                  </a:tcPr>
                </a:tc>
                <a:tc>
                  <a:txBody>
                    <a:bodyPr/>
                    <a:lstStyle/>
                    <a:p>
                      <a:pPr marL="0" marR="0" lvl="0" indent="0" algn="ctr" defTabSz="1219170" rtl="0" eaLnBrk="1" fontAlgn="auto" latinLnBrk="0" hangingPunct="1">
                        <a:lnSpc>
                          <a:spcPct val="100000"/>
                        </a:lnSpc>
                        <a:spcBef>
                          <a:spcPts val="1200"/>
                        </a:spcBef>
                        <a:spcAft>
                          <a:spcPts val="0"/>
                        </a:spcAft>
                        <a:buClrTx/>
                        <a:buSzTx/>
                        <a:buFontTx/>
                        <a:buNone/>
                        <a:tabLst/>
                        <a:defRPr/>
                      </a:pPr>
                      <a:r>
                        <a:rPr lang="en-US" altLang="zh-CN" sz="1050" b="0" kern="1200" dirty="0" smtClean="0">
                          <a:solidFill>
                            <a:schemeClr val="tx1"/>
                          </a:solidFill>
                          <a:effectLst/>
                          <a:latin typeface="+mn-lt"/>
                          <a:ea typeface="+mn-ea"/>
                          <a:cs typeface="Arial" panose="020B0604020202020204" pitchFamily="34" charset="0"/>
                        </a:rPr>
                        <a:t>65%-&gt;78%</a:t>
                      </a:r>
                      <a:endParaRPr lang="sv-SE" sz="1050" kern="1200" dirty="0">
                        <a:solidFill>
                          <a:schemeClr val="dk1"/>
                        </a:solidFill>
                        <a:effectLst/>
                        <a:latin typeface="+mn-lt"/>
                        <a:ea typeface="SimSun" panose="02010600030101010101" pitchFamily="2" charset="-122"/>
                        <a:cs typeface="Arial" panose="020B0604020202020204" pitchFamily="34" charset="0"/>
                      </a:endParaRPr>
                    </a:p>
                  </a:txBody>
                  <a:tcPr marL="68580" marR="68580" marT="0" marB="0" anchor="ctr">
                    <a:solidFill>
                      <a:schemeClr val="tx2">
                        <a:lumMod val="20000"/>
                        <a:lumOff val="80000"/>
                      </a:scheme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sv-SE" sz="1050" kern="1200" dirty="0" smtClean="0">
                          <a:solidFill>
                            <a:schemeClr val="dk1"/>
                          </a:solidFill>
                          <a:effectLst/>
                          <a:latin typeface="+mn-lt"/>
                          <a:ea typeface="SimSun" panose="02010600030101010101" pitchFamily="2" charset="-122"/>
                          <a:cs typeface="Arial" panose="020B0604020202020204" pitchFamily="34" charset="0"/>
                        </a:rPr>
                        <a:t>TS 28.555/28.556</a:t>
                      </a:r>
                      <a:endParaRPr lang="sv-SE" sz="1050" kern="1200" dirty="0">
                        <a:solidFill>
                          <a:schemeClr val="dk1"/>
                        </a:solidFill>
                        <a:effectLst/>
                        <a:latin typeface="+mn-lt"/>
                        <a:ea typeface="SimSun" panose="02010600030101010101" pitchFamily="2" charset="-122"/>
                        <a:cs typeface="Arial" panose="020B0604020202020204" pitchFamily="34" charset="0"/>
                      </a:endParaRPr>
                    </a:p>
                  </a:txBody>
                  <a:tcPr marL="68580" marR="68580" marT="0" marB="0" anchor="ctr">
                    <a:solidFill>
                      <a:schemeClr val="tx2">
                        <a:lumMod val="20000"/>
                        <a:lumOff val="80000"/>
                      </a:scheme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sv-SE" sz="1050" kern="1200" smtClean="0">
                          <a:solidFill>
                            <a:schemeClr val="dk1"/>
                          </a:solidFill>
                          <a:effectLst/>
                          <a:latin typeface="+mn-lt"/>
                          <a:ea typeface="SimSun" panose="02010600030101010101" pitchFamily="2" charset="-122"/>
                          <a:cs typeface="Arial" panose="020B0604020202020204" pitchFamily="34" charset="0"/>
                        </a:rPr>
                        <a:t>SP-191211</a:t>
                      </a:r>
                      <a:endParaRPr lang="sv-SE" sz="1050" kern="1200" dirty="0">
                        <a:solidFill>
                          <a:schemeClr val="dk1"/>
                        </a:solidFill>
                        <a:effectLst/>
                        <a:latin typeface="+mn-lt"/>
                        <a:ea typeface="SimSun" panose="02010600030101010101" pitchFamily="2" charset="-122"/>
                        <a:cs typeface="Arial" panose="020B0604020202020204" pitchFamily="34" charset="0"/>
                      </a:endParaRPr>
                    </a:p>
                  </a:txBody>
                  <a:tcPr marL="68580" marR="68580" marT="0" marB="0" anchor="ctr">
                    <a:solidFill>
                      <a:schemeClr val="tx2">
                        <a:lumMod val="20000"/>
                        <a:lumOff val="80000"/>
                      </a:schemeClr>
                    </a:solidFill>
                  </a:tcPr>
                </a:tc>
                <a:tc>
                  <a:txBody>
                    <a:bodyPr/>
                    <a:lstStyle/>
                    <a:p>
                      <a:pPr algn="ctr"/>
                      <a:r>
                        <a:rPr lang="en-US" sz="1050" b="0" kern="1200" dirty="0" smtClean="0">
                          <a:solidFill>
                            <a:schemeClr val="tx1"/>
                          </a:solidFill>
                          <a:effectLst/>
                          <a:latin typeface="+mn-lt"/>
                          <a:ea typeface="+mn-ea"/>
                          <a:cs typeface="Arial" panose="020B0604020202020204" pitchFamily="34" charset="0"/>
                        </a:rPr>
                        <a:t>SA#95 (Mar. 2022)</a:t>
                      </a:r>
                      <a:endParaRPr lang="sv-SE" sz="1050" kern="1200" dirty="0">
                        <a:solidFill>
                          <a:schemeClr val="tx1"/>
                        </a:solidFill>
                        <a:effectLst/>
                        <a:latin typeface="+mn-lt"/>
                        <a:ea typeface="SimSun" panose="02010600030101010101" pitchFamily="2" charset="-122"/>
                        <a:cs typeface="Arial" panose="020B0604020202020204" pitchFamily="34" charset="0"/>
                      </a:endParaRPr>
                    </a:p>
                  </a:txBody>
                  <a:tcPr marL="68580" marR="68580" marT="0" marB="0" anchor="ctr">
                    <a:solidFill>
                      <a:schemeClr val="tx2">
                        <a:lumMod val="20000"/>
                        <a:lumOff val="80000"/>
                      </a:scheme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sv-SE" sz="1050" kern="1200" smtClean="0">
                          <a:solidFill>
                            <a:schemeClr val="dk1"/>
                          </a:solidFill>
                          <a:effectLst/>
                          <a:latin typeface="+mn-lt"/>
                          <a:ea typeface="SimSun" panose="02010600030101010101" pitchFamily="2" charset="-122"/>
                          <a:cs typeface="Arial" panose="020B0604020202020204" pitchFamily="34" charset="0"/>
                        </a:rPr>
                        <a:t>CMCC</a:t>
                      </a:r>
                      <a:endParaRPr lang="sv-SE" sz="1050" kern="1200" dirty="0">
                        <a:solidFill>
                          <a:schemeClr val="dk1"/>
                        </a:solidFill>
                        <a:effectLst/>
                        <a:latin typeface="+mn-lt"/>
                        <a:ea typeface="SimSun" panose="02010600030101010101" pitchFamily="2" charset="-122"/>
                        <a:cs typeface="Arial" panose="020B0604020202020204" pitchFamily="34" charset="0"/>
                      </a:endParaRPr>
                    </a:p>
                  </a:txBody>
                  <a:tcPr marL="68580" marR="68580" marT="0" marB="0" anchor="ctr">
                    <a:solidFill>
                      <a:schemeClr val="tx2">
                        <a:lumMod val="20000"/>
                        <a:lumOff val="80000"/>
                      </a:scheme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sv-SE" altLang="zh-CN" sz="1050" b="0" kern="1200" smtClean="0">
                          <a:solidFill>
                            <a:schemeClr val="tx1"/>
                          </a:solidFill>
                          <a:effectLst/>
                          <a:latin typeface="+mn-lt"/>
                          <a:ea typeface="+mn-ea"/>
                          <a:cs typeface="Arial" panose="020B0604020202020204" pitchFamily="34" charset="0"/>
                        </a:rPr>
                        <a:t>SA2/RAN2/RAN3</a:t>
                      </a:r>
                      <a:endParaRPr lang="sv-SE" sz="1050" kern="1200" dirty="0">
                        <a:solidFill>
                          <a:schemeClr val="dk1"/>
                        </a:solidFill>
                        <a:effectLst/>
                        <a:latin typeface="+mn-lt"/>
                        <a:ea typeface="SimSun" panose="02010600030101010101" pitchFamily="2" charset="-122"/>
                        <a:cs typeface="Arial" panose="020B0604020202020204" pitchFamily="34" charset="0"/>
                      </a:endParaRPr>
                    </a:p>
                  </a:txBody>
                  <a:tcPr marL="68580" marR="68580" marT="0" marB="0" anchor="ctr">
                    <a:solidFill>
                      <a:schemeClr val="tx2">
                        <a:lumMod val="20000"/>
                        <a:lumOff val="80000"/>
                      </a:scheme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sv-SE" sz="1050" kern="1200" smtClean="0">
                          <a:solidFill>
                            <a:schemeClr val="dk1"/>
                          </a:solidFill>
                          <a:effectLst/>
                          <a:latin typeface="+mn-lt"/>
                          <a:ea typeface="SimSun" panose="02010600030101010101" pitchFamily="2" charset="-122"/>
                          <a:cs typeface="Arial" panose="020B0604020202020204" pitchFamily="34" charset="0"/>
                        </a:rPr>
                        <a:t>Policy</a:t>
                      </a:r>
                      <a:endParaRPr lang="sv-SE" sz="1050" kern="1200" dirty="0">
                        <a:solidFill>
                          <a:schemeClr val="dk1"/>
                        </a:solidFill>
                        <a:effectLst/>
                        <a:latin typeface="+mn-lt"/>
                        <a:ea typeface="SimSun" panose="02010600030101010101" pitchFamily="2" charset="-122"/>
                        <a:cs typeface="Arial" panose="020B0604020202020204" pitchFamily="34" charset="0"/>
                      </a:endParaRPr>
                    </a:p>
                  </a:txBody>
                  <a:tcPr marL="68580" marR="68580" marT="0" marB="0" anchor="ctr">
                    <a:solidFill>
                      <a:schemeClr val="tx2">
                        <a:lumMod val="20000"/>
                        <a:lumOff val="80000"/>
                      </a:schemeClr>
                    </a:solidFill>
                  </a:tcPr>
                </a:tc>
              </a:tr>
              <a:tr h="251976">
                <a:tc>
                  <a:txBody>
                    <a:bodyPr/>
                    <a:lstStyle/>
                    <a:p>
                      <a:pPr marL="0" algn="ctr" defTabSz="1219170" rtl="0" eaLnBrk="1" latinLnBrk="0" hangingPunct="1">
                        <a:spcAft>
                          <a:spcPts val="0"/>
                        </a:spcAft>
                      </a:pPr>
                      <a:r>
                        <a:rPr lang="en-US" altLang="zh-CN" sz="1050" b="1" kern="1200" dirty="0" err="1" smtClean="0">
                          <a:solidFill>
                            <a:srgbClr val="000000"/>
                          </a:solidFill>
                          <a:effectLst/>
                          <a:latin typeface="+mn-lt"/>
                          <a:ea typeface="宋体" panose="02010600030101010101" pitchFamily="2" charset="-122"/>
                          <a:cs typeface="Arial" panose="020B0604020202020204" pitchFamily="34" charset="0"/>
                        </a:rPr>
                        <a:t>eCOSLA</a:t>
                      </a:r>
                      <a:endParaRPr lang="en-US" altLang="zh-CN" sz="1050" b="1" kern="1200" dirty="0">
                        <a:solidFill>
                          <a:srgbClr val="000000"/>
                        </a:solidFill>
                        <a:effectLst/>
                        <a:latin typeface="+mn-lt"/>
                        <a:ea typeface="宋体" panose="02010600030101010101" pitchFamily="2" charset="-122"/>
                        <a:cs typeface="Arial" panose="020B0604020202020204" pitchFamily="34" charset="0"/>
                      </a:endParaRPr>
                    </a:p>
                  </a:txBody>
                  <a:tcPr marL="9525" marR="9525" marT="9525" marB="9525">
                    <a:solidFill>
                      <a:schemeClr val="tx2">
                        <a:lumMod val="20000"/>
                        <a:lumOff val="80000"/>
                      </a:schemeClr>
                    </a:solidFill>
                  </a:tcPr>
                </a:tc>
                <a:tc>
                  <a:txBody>
                    <a:bodyPr/>
                    <a:lstStyle/>
                    <a:p>
                      <a:pPr algn="l">
                        <a:spcAft>
                          <a:spcPts val="0"/>
                        </a:spcAft>
                      </a:pPr>
                      <a:r>
                        <a:rPr lang="en-GB" sz="1050" dirty="0">
                          <a:solidFill>
                            <a:srgbClr val="000000"/>
                          </a:solidFill>
                          <a:effectLst/>
                          <a:latin typeface="+mn-lt"/>
                          <a:ea typeface="宋体" panose="02010600030101010101" pitchFamily="2" charset="-122"/>
                          <a:cs typeface="Arial" panose="020B0604020202020204" pitchFamily="34" charset="0"/>
                        </a:rPr>
                        <a:t>Enhanced Closed loop SLS Assurance</a:t>
                      </a:r>
                      <a:endParaRPr lang="zh-CN" sz="1050" dirty="0">
                        <a:effectLst/>
                        <a:latin typeface="+mn-lt"/>
                        <a:ea typeface="宋体" panose="02010600030101010101" pitchFamily="2" charset="-122"/>
                        <a:cs typeface="Arial" panose="020B0604020202020204" pitchFamily="34" charset="0"/>
                      </a:endParaRPr>
                    </a:p>
                  </a:txBody>
                  <a:tcPr marL="9525" marR="9525" marT="9525" marB="9525">
                    <a:solidFill>
                      <a:schemeClr val="tx2">
                        <a:lumMod val="20000"/>
                        <a:lumOff val="80000"/>
                      </a:scheme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en-US" altLang="zh-CN" sz="1050" b="0" kern="1200" dirty="0" smtClean="0">
                          <a:solidFill>
                            <a:schemeClr val="tx1"/>
                          </a:solidFill>
                          <a:effectLst/>
                          <a:latin typeface="+mn-lt"/>
                          <a:ea typeface="+mn-ea"/>
                          <a:cs typeface="Arial" panose="020B0604020202020204" pitchFamily="34" charset="0"/>
                        </a:rPr>
                        <a:t>30%-&gt;50%-&gt;60%</a:t>
                      </a:r>
                      <a:endParaRPr lang="sv-SE" sz="1050" b="0" kern="1200" dirty="0">
                        <a:solidFill>
                          <a:schemeClr val="dk1"/>
                        </a:solidFill>
                        <a:effectLst/>
                        <a:latin typeface="+mn-lt"/>
                        <a:ea typeface="+mn-ea"/>
                        <a:cs typeface="Arial" panose="020B0604020202020204" pitchFamily="34" charset="0"/>
                      </a:endParaRPr>
                    </a:p>
                  </a:txBody>
                  <a:tcPr marL="68580" marR="68580" marT="0" marB="0" anchor="ctr">
                    <a:solidFill>
                      <a:schemeClr val="tx2">
                        <a:lumMod val="20000"/>
                        <a:lumOff val="80000"/>
                      </a:schemeClr>
                    </a:solidFill>
                  </a:tcPr>
                </a:tc>
                <a:tc>
                  <a:txBody>
                    <a:bodyPr/>
                    <a:lstStyle/>
                    <a:p>
                      <a:pPr algn="ctr">
                        <a:spcAft>
                          <a:spcPts val="0"/>
                        </a:spcAft>
                      </a:pPr>
                      <a:r>
                        <a:rPr lang="sv-SE" sz="1050" b="0" kern="1200" dirty="0" smtClean="0">
                          <a:solidFill>
                            <a:schemeClr val="dk1"/>
                          </a:solidFill>
                          <a:effectLst/>
                          <a:latin typeface="+mn-lt"/>
                          <a:ea typeface="+mn-ea"/>
                          <a:cs typeface="Arial" panose="020B0604020202020204" pitchFamily="34" charset="0"/>
                        </a:rPr>
                        <a:t>TS28.535/28.536/28.533/28.541/28.546/28.552/28.553</a:t>
                      </a:r>
                      <a:endParaRPr lang="sv-SE" sz="1050" b="0" kern="1200" dirty="0">
                        <a:solidFill>
                          <a:schemeClr val="dk1"/>
                        </a:solidFill>
                        <a:effectLst/>
                        <a:latin typeface="+mn-lt"/>
                        <a:ea typeface="+mn-ea"/>
                        <a:cs typeface="Arial" panose="020B0604020202020204" pitchFamily="34" charset="0"/>
                      </a:endParaRPr>
                    </a:p>
                  </a:txBody>
                  <a:tcPr marL="68580" marR="68580" marT="0" marB="0" anchor="ctr">
                    <a:solidFill>
                      <a:schemeClr val="tx2">
                        <a:lumMod val="20000"/>
                        <a:lumOff val="80000"/>
                      </a:scheme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sv-SE" sz="1050" b="0" kern="1200" smtClean="0">
                          <a:solidFill>
                            <a:schemeClr val="dk1"/>
                          </a:solidFill>
                          <a:effectLst/>
                          <a:latin typeface="+mn-lt"/>
                          <a:ea typeface="+mn-ea"/>
                          <a:cs typeface="Arial" panose="020B0604020202020204" pitchFamily="34" charset="0"/>
                        </a:rPr>
                        <a:t>SP-200196</a:t>
                      </a:r>
                      <a:endParaRPr lang="sv-SE" sz="1050" b="0" kern="1200" dirty="0">
                        <a:solidFill>
                          <a:schemeClr val="dk1"/>
                        </a:solidFill>
                        <a:effectLst/>
                        <a:latin typeface="+mn-lt"/>
                        <a:ea typeface="+mn-ea"/>
                        <a:cs typeface="Arial" panose="020B0604020202020204" pitchFamily="34" charset="0"/>
                      </a:endParaRPr>
                    </a:p>
                  </a:txBody>
                  <a:tcPr marL="68580" marR="68580" marT="0" marB="0" anchor="ctr">
                    <a:solidFill>
                      <a:schemeClr val="tx2">
                        <a:lumMod val="20000"/>
                        <a:lumOff val="80000"/>
                      </a:scheme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en-GB" altLang="zh-CN" sz="1050" b="0" kern="1200" dirty="0" smtClean="0">
                          <a:solidFill>
                            <a:schemeClr val="tx1"/>
                          </a:solidFill>
                          <a:effectLst/>
                          <a:latin typeface="+mn-lt"/>
                          <a:ea typeface="+mn-ea"/>
                          <a:cs typeface="Arial" panose="020B0604020202020204" pitchFamily="34" charset="0"/>
                        </a:rPr>
                        <a:t>SA#93 (Sep. 2021)-</a:t>
                      </a:r>
                      <a:r>
                        <a:rPr lang="en-GB" altLang="zh-CN" sz="1050" b="1" kern="1200" dirty="0" smtClean="0">
                          <a:solidFill>
                            <a:schemeClr val="tx1"/>
                          </a:solidFill>
                          <a:effectLst/>
                          <a:latin typeface="+mn-lt"/>
                          <a:ea typeface="+mn-ea"/>
                          <a:cs typeface="Arial" panose="020B0604020202020204" pitchFamily="34" charset="0"/>
                        </a:rPr>
                        <a:t>&gt;SA#95 (Mar. 2022)</a:t>
                      </a:r>
                      <a:endParaRPr lang="sv-SE" altLang="zh-CN" sz="1050" b="1" kern="1200" dirty="0">
                        <a:solidFill>
                          <a:schemeClr val="tx1"/>
                        </a:solidFill>
                        <a:effectLst/>
                        <a:latin typeface="+mn-lt"/>
                        <a:ea typeface="SimSun" panose="02010600030101010101" pitchFamily="2" charset="-122"/>
                        <a:cs typeface="Arial" panose="020B0604020202020204" pitchFamily="34" charset="0"/>
                      </a:endParaRPr>
                    </a:p>
                  </a:txBody>
                  <a:tcPr marL="68580" marR="68580" marT="0" marB="0" anchor="ctr">
                    <a:solidFill>
                      <a:schemeClr val="tx2">
                        <a:lumMod val="20000"/>
                        <a:lumOff val="80000"/>
                      </a:scheme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sv-SE" sz="1050" b="0" kern="1200" dirty="0" smtClean="0">
                          <a:solidFill>
                            <a:schemeClr val="dk1"/>
                          </a:solidFill>
                          <a:effectLst/>
                          <a:latin typeface="+mn-lt"/>
                          <a:ea typeface="+mn-ea"/>
                          <a:cs typeface="Arial" panose="020B0604020202020204" pitchFamily="34" charset="0"/>
                        </a:rPr>
                        <a:t>Ericsson</a:t>
                      </a:r>
                      <a:endParaRPr lang="sv-SE" sz="1050" b="0" kern="1200" dirty="0">
                        <a:solidFill>
                          <a:schemeClr val="dk1"/>
                        </a:solidFill>
                        <a:effectLst/>
                        <a:latin typeface="+mn-lt"/>
                        <a:ea typeface="+mn-ea"/>
                        <a:cs typeface="Arial" panose="020B0604020202020204" pitchFamily="34" charset="0"/>
                      </a:endParaRPr>
                    </a:p>
                  </a:txBody>
                  <a:tcPr marL="68580" marR="68580" marT="0" marB="0" anchor="ctr">
                    <a:solidFill>
                      <a:schemeClr val="tx2">
                        <a:lumMod val="20000"/>
                        <a:lumOff val="80000"/>
                      </a:scheme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sv-SE" altLang="zh-CN" sz="1050" b="0" kern="1200" dirty="0" smtClean="0">
                          <a:solidFill>
                            <a:schemeClr val="tx1"/>
                          </a:solidFill>
                          <a:effectLst/>
                          <a:latin typeface="+mn-lt"/>
                          <a:ea typeface="+mn-ea"/>
                          <a:cs typeface="Arial" panose="020B0604020202020204" pitchFamily="34" charset="0"/>
                        </a:rPr>
                        <a:t>ZSM/SA2/RAN3</a:t>
                      </a:r>
                      <a:endParaRPr lang="sv-SE" sz="1050" b="0" kern="1200" dirty="0">
                        <a:solidFill>
                          <a:schemeClr val="dk1"/>
                        </a:solidFill>
                        <a:effectLst/>
                        <a:latin typeface="+mn-lt"/>
                        <a:ea typeface="+mn-ea"/>
                        <a:cs typeface="Arial" panose="020B0604020202020204" pitchFamily="34" charset="0"/>
                      </a:endParaRPr>
                    </a:p>
                  </a:txBody>
                  <a:tcPr marL="68580" marR="68580" marT="0" marB="0" anchor="ctr">
                    <a:solidFill>
                      <a:schemeClr val="tx2">
                        <a:lumMod val="20000"/>
                        <a:lumOff val="80000"/>
                      </a:schemeClr>
                    </a:solidFill>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sv-SE" sz="1050" b="0" kern="1200" dirty="0" smtClean="0">
                          <a:solidFill>
                            <a:schemeClr val="dk1"/>
                          </a:solidFill>
                          <a:effectLst/>
                          <a:latin typeface="+mn-lt"/>
                          <a:ea typeface="+mn-ea"/>
                          <a:cs typeface="Arial" panose="020B0604020202020204" pitchFamily="34" charset="0"/>
                        </a:rPr>
                        <a:t>Closed loop interaction</a:t>
                      </a:r>
                      <a:endParaRPr lang="sv-SE" sz="1050" b="0" kern="1200" dirty="0">
                        <a:solidFill>
                          <a:schemeClr val="dk1"/>
                        </a:solidFill>
                        <a:effectLst/>
                        <a:latin typeface="+mn-lt"/>
                        <a:ea typeface="+mn-ea"/>
                        <a:cs typeface="Arial" panose="020B0604020202020204" pitchFamily="34" charset="0"/>
                      </a:endParaRPr>
                    </a:p>
                  </a:txBody>
                  <a:tcPr marL="68580" marR="68580" marT="0" marB="0" anchor="ctr">
                    <a:solidFill>
                      <a:schemeClr val="tx2">
                        <a:lumMod val="20000"/>
                        <a:lumOff val="80000"/>
                      </a:schemeClr>
                    </a:solidFill>
                  </a:tcPr>
                </a:tc>
              </a:tr>
              <a:tr h="251976">
                <a:tc>
                  <a:txBody>
                    <a:bodyPr/>
                    <a:lstStyle/>
                    <a:p>
                      <a:pPr algn="ctr">
                        <a:spcAft>
                          <a:spcPts val="0"/>
                        </a:spcAft>
                      </a:pPr>
                      <a:r>
                        <a:rPr lang="en-US" sz="1050" b="1" dirty="0" err="1" smtClean="0">
                          <a:solidFill>
                            <a:srgbClr val="000000"/>
                          </a:solidFill>
                          <a:effectLst/>
                          <a:latin typeface="+mn-lt"/>
                          <a:ea typeface="宋体" panose="02010600030101010101" pitchFamily="2" charset="-122"/>
                          <a:cs typeface="Arial" panose="020B0604020202020204" pitchFamily="34" charset="0"/>
                        </a:rPr>
                        <a:t>eMDAS</a:t>
                      </a:r>
                      <a:endParaRPr lang="zh-CN" sz="1200" b="1" dirty="0">
                        <a:effectLst/>
                        <a:latin typeface="+mn-lt"/>
                        <a:ea typeface="宋体" panose="02010600030101010101" pitchFamily="2" charset="-122"/>
                        <a:cs typeface="Arial" panose="020B0604020202020204" pitchFamily="34" charset="0"/>
                      </a:endParaRPr>
                    </a:p>
                  </a:txBody>
                  <a:tcPr marL="9525" marR="9525" marT="9525" marB="9525">
                    <a:solidFill>
                      <a:schemeClr val="tx2">
                        <a:lumMod val="20000"/>
                        <a:lumOff val="80000"/>
                      </a:schemeClr>
                    </a:solidFill>
                  </a:tcPr>
                </a:tc>
                <a:tc>
                  <a:txBody>
                    <a:bodyPr/>
                    <a:lstStyle/>
                    <a:p>
                      <a:pPr algn="l">
                        <a:spcAft>
                          <a:spcPts val="0"/>
                        </a:spcAft>
                      </a:pPr>
                      <a:r>
                        <a:rPr lang="en-US" sz="1050" dirty="0" smtClean="0">
                          <a:solidFill>
                            <a:srgbClr val="000000"/>
                          </a:solidFill>
                          <a:effectLst/>
                          <a:latin typeface="+mn-lt"/>
                          <a:ea typeface="宋体" panose="02010600030101010101" pitchFamily="2" charset="-122"/>
                          <a:cs typeface="Arial" panose="020B0604020202020204" pitchFamily="34" charset="0"/>
                        </a:rPr>
                        <a:t>Enhancements of Management Data Analytics Service</a:t>
                      </a:r>
                      <a:endParaRPr lang="zh-CN" sz="1200" dirty="0">
                        <a:effectLst/>
                        <a:latin typeface="+mn-lt"/>
                        <a:ea typeface="宋体" panose="02010600030101010101" pitchFamily="2" charset="-122"/>
                        <a:cs typeface="Arial" panose="020B0604020202020204" pitchFamily="34" charset="0"/>
                      </a:endParaRPr>
                    </a:p>
                  </a:txBody>
                  <a:tcPr marL="9525" marR="9525" marT="9525" marB="9525">
                    <a:solidFill>
                      <a:schemeClr val="tx2">
                        <a:lumMod val="20000"/>
                        <a:lumOff val="80000"/>
                      </a:scheme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en-US" altLang="zh-CN" sz="1050" b="0" kern="1200" dirty="0" smtClean="0">
                          <a:solidFill>
                            <a:schemeClr val="tx1"/>
                          </a:solidFill>
                          <a:effectLst/>
                          <a:latin typeface="+mn-lt"/>
                          <a:ea typeface="+mn-ea"/>
                          <a:cs typeface="Arial" panose="020B0604020202020204" pitchFamily="34" charset="0"/>
                        </a:rPr>
                        <a:t>0%-&gt;0%-&gt;10%</a:t>
                      </a:r>
                      <a:endParaRPr lang="sv-SE" altLang="zh-CN" sz="1050" b="0" kern="1200" dirty="0" smtClean="0">
                        <a:solidFill>
                          <a:schemeClr val="tx1"/>
                        </a:solidFill>
                        <a:effectLst/>
                        <a:highlight>
                          <a:srgbClr val="00FF00"/>
                        </a:highlight>
                        <a:latin typeface="+mn-lt"/>
                        <a:ea typeface="+mn-ea"/>
                        <a:cs typeface="Arial" panose="020B0604020202020204" pitchFamily="34" charset="0"/>
                      </a:endParaRPr>
                    </a:p>
                  </a:txBody>
                  <a:tcPr marL="68580" marR="68580" marT="0" marB="0" anchor="ctr">
                    <a:solidFill>
                      <a:schemeClr val="tx2">
                        <a:lumMod val="20000"/>
                        <a:lumOff val="80000"/>
                      </a:scheme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en-US" altLang="zh-CN" sz="1050" kern="1200" dirty="0" smtClean="0">
                          <a:solidFill>
                            <a:schemeClr val="dk1"/>
                          </a:solidFill>
                          <a:effectLst/>
                          <a:latin typeface="+mn-lt"/>
                          <a:ea typeface="+mn-ea"/>
                          <a:cs typeface="Arial" panose="020B0604020202020204" pitchFamily="34" charset="0"/>
                        </a:rPr>
                        <a:t>TS 28.104</a:t>
                      </a:r>
                      <a:endParaRPr lang="sv-SE" sz="1050" kern="1200" dirty="0">
                        <a:solidFill>
                          <a:schemeClr val="dk1"/>
                        </a:solidFill>
                        <a:effectLst/>
                        <a:latin typeface="+mn-lt"/>
                        <a:ea typeface="+mn-ea"/>
                        <a:cs typeface="Arial" panose="020B0604020202020204" pitchFamily="34" charset="0"/>
                      </a:endParaRPr>
                    </a:p>
                  </a:txBody>
                  <a:tcPr marL="68580" marR="68580" marT="0" marB="0" anchor="ctr">
                    <a:solidFill>
                      <a:schemeClr val="tx2">
                        <a:lumMod val="20000"/>
                        <a:lumOff val="80000"/>
                      </a:scheme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sv-SE" sz="1050" kern="1200" dirty="0" smtClean="0">
                          <a:solidFill>
                            <a:schemeClr val="dk1"/>
                          </a:solidFill>
                          <a:effectLst/>
                          <a:latin typeface="+mn-lt"/>
                          <a:ea typeface="+mn-ea"/>
                          <a:cs typeface="Arial" panose="020B0604020202020204" pitchFamily="34" charset="0"/>
                        </a:rPr>
                        <a:t>SP-210132</a:t>
                      </a:r>
                      <a:endParaRPr lang="sv-SE" sz="1050" kern="1200" dirty="0">
                        <a:solidFill>
                          <a:schemeClr val="dk1"/>
                        </a:solidFill>
                        <a:effectLst/>
                        <a:latin typeface="+mn-lt"/>
                        <a:ea typeface="+mn-ea"/>
                        <a:cs typeface="Arial" panose="020B0604020202020204" pitchFamily="34" charset="0"/>
                      </a:endParaRPr>
                    </a:p>
                  </a:txBody>
                  <a:tcPr marL="68580" marR="68580" marT="0" marB="0" anchor="ctr">
                    <a:solidFill>
                      <a:schemeClr val="tx2">
                        <a:lumMod val="20000"/>
                        <a:lumOff val="80000"/>
                      </a:scheme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en-GB" altLang="zh-CN" sz="1050" b="0" kern="1200" dirty="0" smtClean="0">
                          <a:solidFill>
                            <a:schemeClr val="tx1"/>
                          </a:solidFill>
                          <a:effectLst/>
                          <a:latin typeface="+mn-lt"/>
                          <a:ea typeface="+mn-ea"/>
                          <a:cs typeface="Arial" panose="020B0604020202020204" pitchFamily="34" charset="0"/>
                        </a:rPr>
                        <a:t>SA#94 (Dec. 2021)</a:t>
                      </a:r>
                    </a:p>
                  </a:txBody>
                  <a:tcPr marL="68580" marR="68580" marT="0" marB="0" anchor="ctr">
                    <a:solidFill>
                      <a:schemeClr val="tx2">
                        <a:lumMod val="20000"/>
                        <a:lumOff val="80000"/>
                      </a:scheme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sv-SE" sz="1050" kern="1200" dirty="0" smtClean="0">
                          <a:solidFill>
                            <a:schemeClr val="dk1"/>
                          </a:solidFill>
                          <a:effectLst/>
                          <a:latin typeface="+mn-lt"/>
                          <a:ea typeface="+mn-ea"/>
                          <a:cs typeface="Arial" panose="020B0604020202020204" pitchFamily="34" charset="0"/>
                        </a:rPr>
                        <a:t>Intel,NEC</a:t>
                      </a:r>
                      <a:endParaRPr lang="sv-SE" sz="1050" kern="1200" dirty="0">
                        <a:solidFill>
                          <a:schemeClr val="dk1"/>
                        </a:solidFill>
                        <a:effectLst/>
                        <a:latin typeface="+mn-lt"/>
                        <a:ea typeface="+mn-ea"/>
                        <a:cs typeface="Arial" panose="020B0604020202020204" pitchFamily="34" charset="0"/>
                      </a:endParaRPr>
                    </a:p>
                  </a:txBody>
                  <a:tcPr marL="68580" marR="68580" marT="0" marB="0" anchor="ctr">
                    <a:solidFill>
                      <a:schemeClr val="tx2">
                        <a:lumMod val="20000"/>
                        <a:lumOff val="80000"/>
                      </a:scheme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sv-SE" altLang="zh-CN" sz="1050" b="0" kern="1200" dirty="0" smtClean="0">
                          <a:solidFill>
                            <a:schemeClr val="tx1"/>
                          </a:solidFill>
                          <a:effectLst/>
                          <a:latin typeface="+mn-lt"/>
                          <a:ea typeface="+mn-ea"/>
                          <a:cs typeface="Arial" panose="020B0604020202020204" pitchFamily="34" charset="0"/>
                        </a:rPr>
                        <a:t>SA2/RAN3</a:t>
                      </a:r>
                      <a:endParaRPr lang="sv-SE" sz="1050" kern="1200" dirty="0">
                        <a:solidFill>
                          <a:schemeClr val="dk1"/>
                        </a:solidFill>
                        <a:effectLst/>
                        <a:latin typeface="+mn-lt"/>
                        <a:ea typeface="+mn-ea"/>
                        <a:cs typeface="Arial" panose="020B0604020202020204" pitchFamily="34" charset="0"/>
                      </a:endParaRPr>
                    </a:p>
                  </a:txBody>
                  <a:tcPr marL="68580" marR="68580" marT="0" marB="0" anchor="ctr">
                    <a:solidFill>
                      <a:schemeClr val="tx2">
                        <a:lumMod val="20000"/>
                        <a:lumOff val="80000"/>
                      </a:scheme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sv-SE" sz="1050" kern="1200" dirty="0" smtClean="0">
                          <a:solidFill>
                            <a:schemeClr val="dk1"/>
                          </a:solidFill>
                          <a:effectLst/>
                          <a:latin typeface="+mn-lt"/>
                          <a:ea typeface="+mn-ea"/>
                          <a:cs typeface="Arial" panose="020B0604020202020204" pitchFamily="34" charset="0"/>
                        </a:rPr>
                        <a:t>Data analytics</a:t>
                      </a:r>
                      <a:endParaRPr lang="sv-SE" sz="1050" kern="1200" dirty="0">
                        <a:solidFill>
                          <a:schemeClr val="dk1"/>
                        </a:solidFill>
                        <a:effectLst/>
                        <a:latin typeface="+mn-lt"/>
                        <a:ea typeface="+mn-ea"/>
                        <a:cs typeface="Arial" panose="020B0604020202020204" pitchFamily="34" charset="0"/>
                      </a:endParaRPr>
                    </a:p>
                  </a:txBody>
                  <a:tcPr marL="68580" marR="68580" marT="0" marB="0" anchor="ctr">
                    <a:solidFill>
                      <a:schemeClr val="tx2">
                        <a:lumMod val="20000"/>
                        <a:lumOff val="80000"/>
                      </a:schemeClr>
                    </a:solidFill>
                  </a:tcPr>
                </a:tc>
              </a:tr>
            </a:tbl>
          </a:graphicData>
        </a:graphic>
      </p:graphicFrame>
      <p:sp>
        <p:nvSpPr>
          <p:cNvPr id="5" name="Title 1"/>
          <p:cNvSpPr txBox="1">
            <a:spLocks/>
          </p:cNvSpPr>
          <p:nvPr/>
        </p:nvSpPr>
        <p:spPr>
          <a:xfrm>
            <a:off x="205572" y="4603"/>
            <a:ext cx="10139206" cy="920688"/>
          </a:xfrm>
          <a:prstGeom prst="rect">
            <a:avLst/>
          </a:prstGeom>
        </p:spPr>
        <p:txBody>
          <a:bodyPr/>
          <a:lstStyle>
            <a:lvl1pPr algn="ctr" rtl="0" eaLnBrk="0" fontAlgn="base" hangingPunct="0">
              <a:spcBef>
                <a:spcPct val="0"/>
              </a:spcBef>
              <a:spcAft>
                <a:spcPct val="0"/>
              </a:spcAft>
              <a:defRPr sz="4200">
                <a:solidFill>
                  <a:srgbClr val="FF0000"/>
                </a:solidFill>
                <a:latin typeface="+mj-lt"/>
                <a:ea typeface="+mj-ea"/>
                <a:cs typeface="+mj-cs"/>
              </a:defRPr>
            </a:lvl1pPr>
            <a:lvl2pPr algn="ctr" rtl="0" eaLnBrk="0" fontAlgn="base" hangingPunct="0">
              <a:spcBef>
                <a:spcPct val="0"/>
              </a:spcBef>
              <a:spcAft>
                <a:spcPct val="0"/>
              </a:spcAft>
              <a:defRPr sz="4200">
                <a:solidFill>
                  <a:srgbClr val="FF0000"/>
                </a:solidFill>
                <a:latin typeface="Calibri" pitchFamily="34" charset="0"/>
              </a:defRPr>
            </a:lvl2pPr>
            <a:lvl3pPr algn="ctr" rtl="0" eaLnBrk="0" fontAlgn="base" hangingPunct="0">
              <a:spcBef>
                <a:spcPct val="0"/>
              </a:spcBef>
              <a:spcAft>
                <a:spcPct val="0"/>
              </a:spcAft>
              <a:defRPr sz="4200">
                <a:solidFill>
                  <a:srgbClr val="FF0000"/>
                </a:solidFill>
                <a:latin typeface="Calibri" pitchFamily="34" charset="0"/>
              </a:defRPr>
            </a:lvl3pPr>
            <a:lvl4pPr algn="ctr" rtl="0" eaLnBrk="0" fontAlgn="base" hangingPunct="0">
              <a:spcBef>
                <a:spcPct val="0"/>
              </a:spcBef>
              <a:spcAft>
                <a:spcPct val="0"/>
              </a:spcAft>
              <a:defRPr sz="4200">
                <a:solidFill>
                  <a:srgbClr val="FF0000"/>
                </a:solidFill>
                <a:latin typeface="Calibri" pitchFamily="34" charset="0"/>
              </a:defRPr>
            </a:lvl4pPr>
            <a:lvl5pPr algn="ctr" rtl="0" eaLnBrk="0" fontAlgn="base" hangingPunct="0">
              <a:spcBef>
                <a:spcPct val="0"/>
              </a:spcBef>
              <a:spcAft>
                <a:spcPct val="0"/>
              </a:spcAft>
              <a:defRPr sz="4200">
                <a:solidFill>
                  <a:srgbClr val="FF0000"/>
                </a:solidFill>
                <a:latin typeface="Calibri" pitchFamily="34" charset="0"/>
              </a:defRPr>
            </a:lvl5pPr>
            <a:lvl6pPr marL="609585" algn="ctr" rtl="0" eaLnBrk="0" fontAlgn="base" hangingPunct="0">
              <a:spcBef>
                <a:spcPct val="0"/>
              </a:spcBef>
              <a:spcAft>
                <a:spcPct val="0"/>
              </a:spcAft>
              <a:defRPr sz="4267">
                <a:solidFill>
                  <a:srgbClr val="FF0000"/>
                </a:solidFill>
                <a:latin typeface="Calibri" pitchFamily="34" charset="0"/>
              </a:defRPr>
            </a:lvl6pPr>
            <a:lvl7pPr marL="1219170" algn="ctr" rtl="0" eaLnBrk="0" fontAlgn="base" hangingPunct="0">
              <a:spcBef>
                <a:spcPct val="0"/>
              </a:spcBef>
              <a:spcAft>
                <a:spcPct val="0"/>
              </a:spcAft>
              <a:defRPr sz="4267">
                <a:solidFill>
                  <a:srgbClr val="FF0000"/>
                </a:solidFill>
                <a:latin typeface="Calibri" pitchFamily="34" charset="0"/>
              </a:defRPr>
            </a:lvl7pPr>
            <a:lvl8pPr marL="1828754" algn="ctr" rtl="0" eaLnBrk="0" fontAlgn="base" hangingPunct="0">
              <a:spcBef>
                <a:spcPct val="0"/>
              </a:spcBef>
              <a:spcAft>
                <a:spcPct val="0"/>
              </a:spcAft>
              <a:defRPr sz="4267">
                <a:solidFill>
                  <a:srgbClr val="FF0000"/>
                </a:solidFill>
                <a:latin typeface="Calibri" pitchFamily="34" charset="0"/>
              </a:defRPr>
            </a:lvl8pPr>
            <a:lvl9pPr marL="2438339" algn="ctr" rtl="0" eaLnBrk="0" fontAlgn="base" hangingPunct="0">
              <a:spcBef>
                <a:spcPct val="0"/>
              </a:spcBef>
              <a:spcAft>
                <a:spcPct val="0"/>
              </a:spcAft>
              <a:defRPr sz="4267">
                <a:solidFill>
                  <a:srgbClr val="FF0000"/>
                </a:solidFill>
                <a:latin typeface="Calibri" pitchFamily="34" charset="0"/>
              </a:defRPr>
            </a:lvl9pPr>
          </a:lstStyle>
          <a:p>
            <a:r>
              <a:rPr lang="en-US" altLang="zh-CN" sz="3200" kern="0" dirty="0" smtClean="0"/>
              <a:t>Rel-17 WI ANL/</a:t>
            </a:r>
            <a:r>
              <a:rPr lang="en-GB" altLang="zh-CN" sz="3200" dirty="0"/>
              <a:t>IDMS_MN</a:t>
            </a:r>
            <a:r>
              <a:rPr lang="en-US" altLang="zh-CN" sz="3200" kern="0" dirty="0" smtClean="0"/>
              <a:t>/</a:t>
            </a:r>
            <a:r>
              <a:rPr lang="en-GB" altLang="zh-CN" sz="3200" dirty="0" smtClean="0"/>
              <a:t>NPM</a:t>
            </a:r>
            <a:r>
              <a:rPr lang="en-US" altLang="zh-CN" sz="3200" dirty="0" smtClean="0"/>
              <a:t>/</a:t>
            </a:r>
            <a:r>
              <a:rPr lang="en-US" altLang="zh-CN" sz="3200" dirty="0" err="1" smtClean="0"/>
              <a:t>eCOSLA</a:t>
            </a:r>
            <a:r>
              <a:rPr lang="en-US" altLang="zh-CN" sz="3200" dirty="0" smtClean="0"/>
              <a:t>/</a:t>
            </a:r>
            <a:r>
              <a:rPr lang="en-US" altLang="zh-CN" sz="3200" dirty="0" err="1" smtClean="0"/>
              <a:t>eMDAS</a:t>
            </a:r>
            <a:endParaRPr lang="sv-SE" sz="3200" kern="0" dirty="0"/>
          </a:p>
        </p:txBody>
      </p:sp>
      <p:sp>
        <p:nvSpPr>
          <p:cNvPr id="7" name="矩形 6"/>
          <p:cNvSpPr/>
          <p:nvPr/>
        </p:nvSpPr>
        <p:spPr>
          <a:xfrm>
            <a:off x="6250074" y="3420069"/>
            <a:ext cx="5702638" cy="2900794"/>
          </a:xfrm>
          <a:prstGeom prst="rect">
            <a:avLst/>
          </a:prstGeom>
          <a:ln>
            <a:noFill/>
          </a:ln>
        </p:spPr>
        <p:txBody>
          <a:bodyPr wrap="square">
            <a:spAutoFit/>
          </a:bodyPr>
          <a:lstStyle/>
          <a:p>
            <a:pPr lvl="0" defTabSz="1219170" eaLnBrk="1" fontAlgn="auto" hangingPunct="1">
              <a:spcBef>
                <a:spcPts val="0"/>
              </a:spcBef>
              <a:spcAft>
                <a:spcPts val="0"/>
              </a:spcAft>
              <a:defRPr/>
            </a:pPr>
            <a:r>
              <a:rPr lang="en-US" altLang="zh-CN" sz="1100" b="1" dirty="0">
                <a:solidFill>
                  <a:prstClr val="black"/>
                </a:solidFill>
                <a:latin typeface="+mj-lt"/>
                <a:cs typeface="Arial" charset="0"/>
              </a:rPr>
              <a:t>IDMS_MN: </a:t>
            </a:r>
            <a:r>
              <a:rPr lang="en-US" sz="1100" dirty="0" smtClean="0">
                <a:latin typeface="+mj-lt"/>
              </a:rPr>
              <a:t>No progress in this meeting due to the discussion on relation with TM Forum.</a:t>
            </a:r>
            <a:endParaRPr lang="en-US" sz="1100" dirty="0">
              <a:latin typeface="+mj-lt"/>
            </a:endParaRPr>
          </a:p>
          <a:p>
            <a:r>
              <a:rPr lang="en-US" altLang="zh-CN" sz="1050" b="1" dirty="0">
                <a:latin typeface="+mj-lt"/>
              </a:rPr>
              <a:t>Key Issue:</a:t>
            </a:r>
            <a:endParaRPr lang="zh-CN" altLang="zh-CN" sz="1050" dirty="0">
              <a:latin typeface="+mj-lt"/>
            </a:endParaRPr>
          </a:p>
          <a:p>
            <a:r>
              <a:rPr lang="en-US" altLang="zh-CN" sz="1050" dirty="0">
                <a:latin typeface="+mj-lt"/>
              </a:rPr>
              <a:t>During the discussion in SA5, there are two solutions proposed by different companies for intent driven management:</a:t>
            </a:r>
            <a:endParaRPr lang="zh-CN" altLang="zh-CN" sz="1050" dirty="0">
              <a:latin typeface="+mj-lt"/>
            </a:endParaRPr>
          </a:p>
          <a:p>
            <a:r>
              <a:rPr lang="en-US" altLang="zh-CN" sz="1050" dirty="0">
                <a:latin typeface="+mj-lt"/>
              </a:rPr>
              <a:t> </a:t>
            </a:r>
            <a:endParaRPr lang="zh-CN" altLang="zh-CN" sz="1050" dirty="0">
              <a:latin typeface="+mj-lt"/>
            </a:endParaRPr>
          </a:p>
          <a:p>
            <a:r>
              <a:rPr lang="en-US" altLang="zh-CN" sz="1050" dirty="0">
                <a:latin typeface="+mj-lt"/>
              </a:rPr>
              <a:t>Option#1: Intent driven management can be implemented by CRUD operations/notifications (as </a:t>
            </a:r>
            <a:r>
              <a:rPr lang="en-US" altLang="zh-CN" sz="1050" dirty="0" err="1">
                <a:latin typeface="+mj-lt"/>
              </a:rPr>
              <a:t>MnS</a:t>
            </a:r>
            <a:r>
              <a:rPr lang="en-US" altLang="zh-CN" sz="1050" dirty="0">
                <a:latin typeface="+mj-lt"/>
              </a:rPr>
              <a:t> component type A) with 3GPP specific intent IOCs (as </a:t>
            </a:r>
            <a:r>
              <a:rPr lang="en-US" altLang="zh-CN" sz="1050" dirty="0" err="1">
                <a:latin typeface="+mj-lt"/>
              </a:rPr>
              <a:t>MnS</a:t>
            </a:r>
            <a:r>
              <a:rPr lang="en-US" altLang="zh-CN" sz="1050" dirty="0">
                <a:latin typeface="+mj-lt"/>
              </a:rPr>
              <a:t> component type B).</a:t>
            </a:r>
            <a:endParaRPr lang="zh-CN" altLang="zh-CN" sz="1050" dirty="0">
              <a:latin typeface="+mj-lt"/>
            </a:endParaRPr>
          </a:p>
          <a:p>
            <a:r>
              <a:rPr lang="en-US" altLang="zh-CN" sz="1050" dirty="0">
                <a:latin typeface="+mj-lt"/>
              </a:rPr>
              <a:t>Option#2: Intent driven management can be implemented by the Intent Handling API including set, update, remove, report and probe referring to TM Forum IG1253 (as </a:t>
            </a:r>
            <a:r>
              <a:rPr lang="en-US" altLang="zh-CN" sz="1050" dirty="0" err="1">
                <a:latin typeface="+mj-lt"/>
              </a:rPr>
              <a:t>MnS</a:t>
            </a:r>
            <a:r>
              <a:rPr lang="en-US" altLang="zh-CN" sz="1050" dirty="0">
                <a:latin typeface="+mj-lt"/>
              </a:rPr>
              <a:t> component type A) with 3GPP specific intent IOC (as </a:t>
            </a:r>
            <a:r>
              <a:rPr lang="en-US" altLang="zh-CN" sz="1050" dirty="0" err="1">
                <a:latin typeface="+mj-lt"/>
              </a:rPr>
              <a:t>MnS</a:t>
            </a:r>
            <a:r>
              <a:rPr lang="en-US" altLang="zh-CN" sz="1050" dirty="0">
                <a:latin typeface="+mj-lt"/>
              </a:rPr>
              <a:t> component type B). </a:t>
            </a:r>
            <a:endParaRPr lang="zh-CN" altLang="zh-CN" sz="1050" dirty="0">
              <a:latin typeface="+mj-lt"/>
            </a:endParaRPr>
          </a:p>
          <a:p>
            <a:pPr defTabSz="1219170" eaLnBrk="1" fontAlgn="auto" hangingPunct="1">
              <a:spcBef>
                <a:spcPts val="0"/>
              </a:spcBef>
              <a:spcAft>
                <a:spcPts val="0"/>
              </a:spcAft>
              <a:defRPr/>
            </a:pPr>
            <a:endParaRPr lang="en-US" sz="1100" dirty="0">
              <a:solidFill>
                <a:prstClr val="black"/>
              </a:solidFill>
              <a:latin typeface="+mj-lt"/>
              <a:cs typeface="Arial" charset="0"/>
            </a:endParaRPr>
          </a:p>
          <a:p>
            <a:endParaRPr lang="en-US" altLang="zh-CN" sz="1100" b="1" dirty="0" smtClean="0">
              <a:solidFill>
                <a:prstClr val="black"/>
              </a:solidFill>
              <a:latin typeface="+mj-lt"/>
              <a:cs typeface="Arial" charset="0"/>
            </a:endParaRPr>
          </a:p>
          <a:p>
            <a:r>
              <a:rPr lang="en-US" altLang="zh-CN" sz="1100" b="1" dirty="0" err="1" smtClean="0">
                <a:solidFill>
                  <a:prstClr val="black"/>
                </a:solidFill>
                <a:latin typeface="+mj-lt"/>
                <a:cs typeface="Arial" charset="0"/>
              </a:rPr>
              <a:t>eCOSLA</a:t>
            </a:r>
            <a:r>
              <a:rPr lang="en-US" altLang="zh-CN" sz="1100" b="1" dirty="0" smtClean="0">
                <a:solidFill>
                  <a:prstClr val="black"/>
                </a:solidFill>
                <a:latin typeface="+mj-lt"/>
                <a:cs typeface="Arial" charset="0"/>
              </a:rPr>
              <a:t>:</a:t>
            </a:r>
            <a:r>
              <a:rPr lang="en-US" altLang="zh-CN" sz="1100" dirty="0">
                <a:solidFill>
                  <a:prstClr val="black"/>
                </a:solidFill>
                <a:latin typeface="+mj-lt"/>
                <a:cs typeface="Arial" charset="0"/>
              </a:rPr>
              <a:t> The group has been working on new use cases, requirements and solutions, including enhancement of the Rel-16 descriptions. Main topics under discussion are use cases for loop co-ordination, location, reporting and policy in TS 28.535. During the meeting a deeper understanding of the use cases, requirements and solutions has been reached however more work is needed. </a:t>
            </a:r>
          </a:p>
        </p:txBody>
      </p:sp>
      <p:sp>
        <p:nvSpPr>
          <p:cNvPr id="8" name="矩形 7"/>
          <p:cNvSpPr/>
          <p:nvPr/>
        </p:nvSpPr>
        <p:spPr>
          <a:xfrm>
            <a:off x="190498" y="3420069"/>
            <a:ext cx="6044502" cy="2631490"/>
          </a:xfrm>
          <a:prstGeom prst="rect">
            <a:avLst/>
          </a:prstGeom>
        </p:spPr>
        <p:txBody>
          <a:bodyPr wrap="square">
            <a:spAutoFit/>
          </a:bodyPr>
          <a:lstStyle/>
          <a:p>
            <a:pPr lvl="0" defTabSz="1219170" eaLnBrk="1" fontAlgn="auto" hangingPunct="1">
              <a:spcBef>
                <a:spcPts val="0"/>
              </a:spcBef>
              <a:spcAft>
                <a:spcPts val="0"/>
              </a:spcAft>
              <a:defRPr/>
            </a:pPr>
            <a:r>
              <a:rPr lang="en-US" altLang="zh-CN" sz="1100" b="1" dirty="0" smtClean="0">
                <a:solidFill>
                  <a:prstClr val="black"/>
                </a:solidFill>
                <a:latin typeface="+mn-lt"/>
                <a:cs typeface="Arial" charset="0"/>
              </a:rPr>
              <a:t>ANL: </a:t>
            </a:r>
            <a:r>
              <a:rPr lang="en-US" altLang="zh-CN" sz="1100" dirty="0">
                <a:solidFill>
                  <a:prstClr val="black"/>
                </a:solidFill>
                <a:latin typeface="+mn-lt"/>
                <a:cs typeface="Arial" charset="0"/>
              </a:rPr>
              <a:t>Several </a:t>
            </a:r>
            <a:r>
              <a:rPr lang="en-US" altLang="zh-CN" sz="1100" dirty="0" err="1">
                <a:solidFill>
                  <a:prstClr val="black"/>
                </a:solidFill>
                <a:latin typeface="+mn-lt"/>
                <a:cs typeface="Arial" charset="0"/>
              </a:rPr>
              <a:t>pCRs</a:t>
            </a:r>
            <a:r>
              <a:rPr lang="en-US" altLang="zh-CN" sz="1100" dirty="0">
                <a:solidFill>
                  <a:prstClr val="black"/>
                </a:solidFill>
                <a:latin typeface="+mn-lt"/>
                <a:cs typeface="Arial" charset="0"/>
              </a:rPr>
              <a:t> regarding ANL use case, generic requirements and some of the corresponding solutions are approved</a:t>
            </a:r>
          </a:p>
          <a:p>
            <a:pPr marL="171450" lvl="0" indent="-171450" defTabSz="1219170" eaLnBrk="1" fontAlgn="auto" hangingPunct="1">
              <a:spcBef>
                <a:spcPts val="0"/>
              </a:spcBef>
              <a:spcAft>
                <a:spcPts val="0"/>
              </a:spcAft>
              <a:buFont typeface="Wingdings" panose="05000000000000000000" pitchFamily="2" charset="2"/>
              <a:buChar char="Ø"/>
              <a:defRPr/>
            </a:pPr>
            <a:r>
              <a:rPr lang="en-US" altLang="zh-CN" sz="1100" dirty="0" smtClean="0">
                <a:solidFill>
                  <a:prstClr val="black"/>
                </a:solidFill>
                <a:latin typeface="+mn-lt"/>
                <a:cs typeface="Arial" charset="0"/>
              </a:rPr>
              <a:t>28.100 </a:t>
            </a:r>
            <a:r>
              <a:rPr lang="en-US" altLang="zh-CN" sz="1100" dirty="0">
                <a:solidFill>
                  <a:prstClr val="black"/>
                </a:solidFill>
                <a:latin typeface="+mn-lt"/>
                <a:cs typeface="Arial" charset="0"/>
              </a:rPr>
              <a:t>Update autonomous network level for fault </a:t>
            </a:r>
            <a:r>
              <a:rPr lang="en-US" altLang="zh-CN" sz="1100" dirty="0" smtClean="0">
                <a:solidFill>
                  <a:prstClr val="black"/>
                </a:solidFill>
                <a:latin typeface="+mn-lt"/>
                <a:cs typeface="Arial" charset="0"/>
              </a:rPr>
              <a:t>management</a:t>
            </a:r>
            <a:endParaRPr lang="en-US" altLang="zh-CN" sz="1100" dirty="0">
              <a:solidFill>
                <a:prstClr val="black"/>
              </a:solidFill>
              <a:latin typeface="+mn-lt"/>
              <a:cs typeface="Arial" charset="0"/>
            </a:endParaRPr>
          </a:p>
          <a:p>
            <a:pPr marL="171450" lvl="0" indent="-171450" defTabSz="1219170" eaLnBrk="1" fontAlgn="auto" hangingPunct="1">
              <a:spcBef>
                <a:spcPts val="0"/>
              </a:spcBef>
              <a:spcAft>
                <a:spcPts val="0"/>
              </a:spcAft>
              <a:buFont typeface="Wingdings" panose="05000000000000000000" pitchFamily="2" charset="2"/>
              <a:buChar char="Ø"/>
              <a:defRPr/>
            </a:pPr>
            <a:r>
              <a:rPr lang="en-US" altLang="zh-CN" sz="1100" dirty="0" smtClean="0">
                <a:solidFill>
                  <a:prstClr val="black"/>
                </a:solidFill>
                <a:latin typeface="+mn-lt"/>
                <a:cs typeface="Arial" charset="0"/>
              </a:rPr>
              <a:t>28.100 </a:t>
            </a:r>
            <a:r>
              <a:rPr lang="en-US" altLang="zh-CN" sz="1100" dirty="0">
                <a:solidFill>
                  <a:prstClr val="black"/>
                </a:solidFill>
                <a:latin typeface="+mn-lt"/>
                <a:cs typeface="Arial" charset="0"/>
              </a:rPr>
              <a:t>Update autonomous network level for network optimization with generic requirements, use </a:t>
            </a:r>
            <a:r>
              <a:rPr lang="en-US" altLang="zh-CN" sz="1100" dirty="0" smtClean="0">
                <a:solidFill>
                  <a:prstClr val="black"/>
                </a:solidFill>
                <a:latin typeface="+mn-lt"/>
                <a:cs typeface="Arial" charset="0"/>
              </a:rPr>
              <a:t>case </a:t>
            </a:r>
            <a:r>
              <a:rPr lang="en-US" altLang="zh-CN" sz="1100" dirty="0">
                <a:solidFill>
                  <a:prstClr val="black"/>
                </a:solidFill>
                <a:latin typeface="+mn-lt"/>
                <a:cs typeface="Arial" charset="0"/>
              </a:rPr>
              <a:t>and </a:t>
            </a:r>
            <a:r>
              <a:rPr lang="en-US" altLang="zh-CN" sz="1100" dirty="0" smtClean="0">
                <a:solidFill>
                  <a:prstClr val="black"/>
                </a:solidFill>
                <a:latin typeface="+mn-lt"/>
                <a:cs typeface="Arial" charset="0"/>
              </a:rPr>
              <a:t>solutions</a:t>
            </a:r>
            <a:endParaRPr lang="en-US" altLang="zh-CN" sz="1100" dirty="0">
              <a:solidFill>
                <a:prstClr val="black"/>
              </a:solidFill>
              <a:latin typeface="+mn-lt"/>
              <a:cs typeface="Arial" charset="0"/>
            </a:endParaRPr>
          </a:p>
          <a:p>
            <a:pPr marL="171450" lvl="0" indent="-171450" defTabSz="1219170" eaLnBrk="1" fontAlgn="auto" hangingPunct="1">
              <a:spcBef>
                <a:spcPts val="0"/>
              </a:spcBef>
              <a:spcAft>
                <a:spcPts val="0"/>
              </a:spcAft>
              <a:buFont typeface="Wingdings" panose="05000000000000000000" pitchFamily="2" charset="2"/>
              <a:buChar char="Ø"/>
              <a:defRPr/>
            </a:pPr>
            <a:r>
              <a:rPr lang="en-US" altLang="zh-CN" sz="1100" dirty="0" smtClean="0">
                <a:solidFill>
                  <a:prstClr val="black"/>
                </a:solidFill>
                <a:latin typeface="+mn-lt"/>
                <a:cs typeface="Arial" charset="0"/>
              </a:rPr>
              <a:t>28.100 </a:t>
            </a:r>
            <a:r>
              <a:rPr lang="en-US" altLang="zh-CN" sz="1100" dirty="0">
                <a:solidFill>
                  <a:prstClr val="black"/>
                </a:solidFill>
                <a:latin typeface="+mn-lt"/>
                <a:cs typeface="Arial" charset="0"/>
              </a:rPr>
              <a:t>Update generic requirements for autonomous network level with some </a:t>
            </a:r>
            <a:r>
              <a:rPr lang="en-US" altLang="zh-CN" sz="1100" dirty="0" smtClean="0">
                <a:solidFill>
                  <a:prstClr val="black"/>
                </a:solidFill>
                <a:latin typeface="+mn-lt"/>
                <a:cs typeface="Arial" charset="0"/>
              </a:rPr>
              <a:t>solutions</a:t>
            </a:r>
            <a:endParaRPr lang="en-US" altLang="zh-CN" sz="1100" dirty="0">
              <a:solidFill>
                <a:prstClr val="black"/>
              </a:solidFill>
              <a:latin typeface="+mn-lt"/>
              <a:cs typeface="Arial" charset="0"/>
            </a:endParaRPr>
          </a:p>
          <a:p>
            <a:pPr marL="171450" lvl="0" indent="-171450" defTabSz="1219170" eaLnBrk="1" fontAlgn="auto" hangingPunct="1">
              <a:spcBef>
                <a:spcPts val="0"/>
              </a:spcBef>
              <a:spcAft>
                <a:spcPts val="0"/>
              </a:spcAft>
              <a:buFont typeface="Wingdings" panose="05000000000000000000" pitchFamily="2" charset="2"/>
              <a:buChar char="Ø"/>
              <a:defRPr/>
            </a:pPr>
            <a:r>
              <a:rPr lang="en-US" altLang="zh-CN" sz="1100" dirty="0" smtClean="0">
                <a:solidFill>
                  <a:prstClr val="black"/>
                </a:solidFill>
                <a:latin typeface="+mn-lt"/>
                <a:cs typeface="Arial" charset="0"/>
              </a:rPr>
              <a:t>28.100 </a:t>
            </a:r>
            <a:r>
              <a:rPr lang="en-US" altLang="zh-CN" sz="1100" dirty="0">
                <a:solidFill>
                  <a:prstClr val="black"/>
                </a:solidFill>
                <a:latin typeface="+mn-lt"/>
                <a:cs typeface="Arial" charset="0"/>
              </a:rPr>
              <a:t>Clean-up for some Editor's Notes been </a:t>
            </a:r>
            <a:r>
              <a:rPr lang="en-US" altLang="zh-CN" sz="1100" dirty="0" smtClean="0">
                <a:solidFill>
                  <a:prstClr val="black"/>
                </a:solidFill>
                <a:latin typeface="+mn-lt"/>
                <a:cs typeface="Arial" charset="0"/>
              </a:rPr>
              <a:t>addressed</a:t>
            </a:r>
            <a:endParaRPr lang="en-US" altLang="zh-CN" sz="1100" dirty="0">
              <a:solidFill>
                <a:prstClr val="black"/>
              </a:solidFill>
              <a:latin typeface="+mn-lt"/>
              <a:cs typeface="Arial" charset="0"/>
            </a:endParaRPr>
          </a:p>
          <a:p>
            <a:pPr defTabSz="1219170" eaLnBrk="1" fontAlgn="auto" hangingPunct="1">
              <a:spcBef>
                <a:spcPts val="0"/>
              </a:spcBef>
              <a:spcAft>
                <a:spcPts val="0"/>
              </a:spcAft>
              <a:defRPr/>
            </a:pPr>
            <a:r>
              <a:rPr lang="en-US" altLang="zh-CN" sz="1100" b="1" dirty="0" smtClean="0">
                <a:solidFill>
                  <a:prstClr val="black"/>
                </a:solidFill>
                <a:latin typeface="+mn-lt"/>
                <a:cs typeface="Arial" charset="0"/>
              </a:rPr>
              <a:t>NPM</a:t>
            </a:r>
            <a:r>
              <a:rPr lang="en-US" altLang="zh-CN" sz="1100" b="1" dirty="0">
                <a:solidFill>
                  <a:prstClr val="black"/>
                </a:solidFill>
                <a:latin typeface="+mn-lt"/>
                <a:cs typeface="Arial" charset="0"/>
              </a:rPr>
              <a:t>: </a:t>
            </a:r>
            <a:r>
              <a:rPr lang="en-US" altLang="zh-CN" sz="1100" dirty="0">
                <a:solidFill>
                  <a:prstClr val="black"/>
                </a:solidFill>
                <a:latin typeface="+mn-lt"/>
                <a:cs typeface="Arial" charset="0"/>
              </a:rPr>
              <a:t>The following CR topics are discussed and agreed. </a:t>
            </a:r>
          </a:p>
          <a:p>
            <a:pPr marL="171450" indent="-171450" defTabSz="1219170" eaLnBrk="1" fontAlgn="auto" hangingPunct="1">
              <a:spcBef>
                <a:spcPts val="0"/>
              </a:spcBef>
              <a:spcAft>
                <a:spcPts val="0"/>
              </a:spcAft>
              <a:buFont typeface="Wingdings" panose="05000000000000000000" pitchFamily="2" charset="2"/>
              <a:buChar char="Ø"/>
              <a:defRPr/>
            </a:pPr>
            <a:r>
              <a:rPr lang="en-US" sz="1100" dirty="0" err="1" smtClean="0">
                <a:solidFill>
                  <a:prstClr val="black"/>
                </a:solidFill>
                <a:latin typeface="Calibri" pitchFamily="34" charset="0"/>
                <a:cs typeface="Arial" charset="0"/>
              </a:rPr>
              <a:t>pCR</a:t>
            </a:r>
            <a:r>
              <a:rPr lang="en-US" sz="1100" dirty="0" smtClean="0">
                <a:solidFill>
                  <a:prstClr val="black"/>
                </a:solidFill>
                <a:latin typeface="Calibri" pitchFamily="34" charset="0"/>
                <a:cs typeface="Arial" charset="0"/>
              </a:rPr>
              <a:t> </a:t>
            </a:r>
            <a:r>
              <a:rPr lang="en-US" sz="1100" dirty="0">
                <a:solidFill>
                  <a:prstClr val="black"/>
                </a:solidFill>
                <a:latin typeface="Calibri" pitchFamily="34" charset="0"/>
                <a:cs typeface="Arial" charset="0"/>
              </a:rPr>
              <a:t>28.556 add policy activation management procedure</a:t>
            </a:r>
          </a:p>
          <a:p>
            <a:pPr marL="171450" indent="-171450" defTabSz="1219170" eaLnBrk="1" fontAlgn="auto" hangingPunct="1">
              <a:spcBef>
                <a:spcPts val="0"/>
              </a:spcBef>
              <a:spcAft>
                <a:spcPts val="0"/>
              </a:spcAft>
              <a:buFont typeface="Wingdings" panose="05000000000000000000" pitchFamily="2" charset="2"/>
              <a:buChar char="Ø"/>
              <a:defRPr/>
            </a:pPr>
            <a:r>
              <a:rPr lang="en-US" sz="1100" dirty="0" err="1" smtClean="0">
                <a:solidFill>
                  <a:prstClr val="black"/>
                </a:solidFill>
                <a:latin typeface="Calibri" pitchFamily="34" charset="0"/>
                <a:cs typeface="Arial" charset="0"/>
              </a:rPr>
              <a:t>pCR</a:t>
            </a:r>
            <a:r>
              <a:rPr lang="en-US" sz="1100" dirty="0" smtClean="0">
                <a:solidFill>
                  <a:prstClr val="black"/>
                </a:solidFill>
                <a:latin typeface="Calibri" pitchFamily="34" charset="0"/>
                <a:cs typeface="Arial" charset="0"/>
              </a:rPr>
              <a:t> </a:t>
            </a:r>
            <a:r>
              <a:rPr lang="en-US" sz="1100" dirty="0">
                <a:solidFill>
                  <a:prstClr val="black"/>
                </a:solidFill>
                <a:latin typeface="Calibri" pitchFamily="34" charset="0"/>
                <a:cs typeface="Arial" charset="0"/>
              </a:rPr>
              <a:t>28.556 add policy deactivation management procedure</a:t>
            </a:r>
          </a:p>
          <a:p>
            <a:pPr lvl="0" defTabSz="1219170" eaLnBrk="1" fontAlgn="auto" hangingPunct="1">
              <a:spcBef>
                <a:spcPts val="0"/>
              </a:spcBef>
              <a:spcAft>
                <a:spcPts val="0"/>
              </a:spcAft>
              <a:defRPr/>
            </a:pPr>
            <a:r>
              <a:rPr lang="en-US" altLang="zh-CN" sz="1100" b="1" dirty="0" err="1" smtClean="0">
                <a:solidFill>
                  <a:prstClr val="black"/>
                </a:solidFill>
                <a:latin typeface="Calibri" pitchFamily="34" charset="0"/>
                <a:cs typeface="Arial" charset="0"/>
              </a:rPr>
              <a:t>eMDAS</a:t>
            </a:r>
            <a:r>
              <a:rPr lang="en-US" altLang="zh-CN" sz="1100" b="1" dirty="0">
                <a:solidFill>
                  <a:prstClr val="black"/>
                </a:solidFill>
                <a:latin typeface="Calibri" pitchFamily="34" charset="0"/>
                <a:cs typeface="Arial" charset="0"/>
              </a:rPr>
              <a:t>: </a:t>
            </a:r>
            <a:r>
              <a:rPr lang="en-US" altLang="zh-CN" sz="1100" dirty="0">
                <a:solidFill>
                  <a:prstClr val="black"/>
                </a:solidFill>
                <a:latin typeface="Calibri" pitchFamily="34" charset="0"/>
                <a:cs typeface="Arial" charset="0"/>
              </a:rPr>
              <a:t>The following topics are discussed.</a:t>
            </a:r>
            <a:endParaRPr lang="en-US" altLang="zh-CN" sz="1100" b="1" dirty="0">
              <a:solidFill>
                <a:prstClr val="black"/>
              </a:solidFill>
              <a:latin typeface="Calibri" pitchFamily="34" charset="0"/>
              <a:cs typeface="Arial" charset="0"/>
            </a:endParaRPr>
          </a:p>
          <a:p>
            <a:pPr marL="171450" lvl="0" indent="-171450" defTabSz="1219170" eaLnBrk="1" fontAlgn="auto" hangingPunct="1">
              <a:spcBef>
                <a:spcPts val="0"/>
              </a:spcBef>
              <a:spcAft>
                <a:spcPts val="0"/>
              </a:spcAft>
              <a:buFont typeface="Wingdings" panose="05000000000000000000" pitchFamily="2" charset="2"/>
              <a:buChar char="Ø"/>
              <a:defRPr/>
            </a:pPr>
            <a:r>
              <a:rPr lang="en-US" altLang="zh-CN" sz="1100" dirty="0">
                <a:solidFill>
                  <a:prstClr val="black"/>
                </a:solidFill>
                <a:latin typeface="Calibri" pitchFamily="34" charset="0"/>
                <a:cs typeface="Arial" charset="0"/>
              </a:rPr>
              <a:t>The proposals on scope, MDA overview, MDA in management loop, MDA functionality and service framework were agreed. </a:t>
            </a:r>
          </a:p>
          <a:p>
            <a:pPr marL="171450" lvl="0" indent="-171450" defTabSz="1219170" eaLnBrk="1" fontAlgn="auto" hangingPunct="1">
              <a:spcBef>
                <a:spcPts val="0"/>
              </a:spcBef>
              <a:spcAft>
                <a:spcPts val="0"/>
              </a:spcAft>
              <a:buFont typeface="Wingdings" panose="05000000000000000000" pitchFamily="2" charset="2"/>
              <a:buChar char="Ø"/>
              <a:defRPr/>
            </a:pPr>
            <a:r>
              <a:rPr lang="en-US" altLang="zh-CN" sz="1100" dirty="0">
                <a:solidFill>
                  <a:prstClr val="black"/>
                </a:solidFill>
                <a:latin typeface="Calibri" pitchFamily="34" charset="0"/>
                <a:cs typeface="Arial" charset="0"/>
              </a:rPr>
              <a:t>No agreement was reached on the TS structure, which resulted in many stage 1 and stage 2 contributions could not be agreed.</a:t>
            </a:r>
          </a:p>
        </p:txBody>
      </p:sp>
    </p:spTree>
    <p:extLst>
      <p:ext uri="{BB962C8B-B14F-4D97-AF65-F5344CB8AC3E}">
        <p14:creationId xmlns:p14="http://schemas.microsoft.com/office/powerpoint/2010/main" val="300824708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文本框 9"/>
          <p:cNvSpPr txBox="1"/>
          <p:nvPr/>
        </p:nvSpPr>
        <p:spPr>
          <a:xfrm>
            <a:off x="205573" y="3369611"/>
            <a:ext cx="11681824" cy="292388"/>
          </a:xfrm>
          <a:prstGeom prst="rect">
            <a:avLst/>
          </a:prstGeom>
          <a:solidFill>
            <a:srgbClr val="92D050"/>
          </a:solidFill>
        </p:spPr>
        <p:txBody>
          <a:bodyPr wrap="square" rtlCol="0">
            <a:spAutoFit/>
          </a:bodyPr>
          <a:lstStyle/>
          <a:p>
            <a:pPr algn="ctr"/>
            <a:r>
              <a:rPr lang="en-US" altLang="zh-CN" b="1" dirty="0" smtClean="0">
                <a:solidFill>
                  <a:prstClr val="black"/>
                </a:solidFill>
              </a:rPr>
              <a:t>Working Progress</a:t>
            </a:r>
            <a:endParaRPr lang="zh-CN" altLang="en-US" b="1" dirty="0">
              <a:solidFill>
                <a:prstClr val="black"/>
              </a:solidFill>
            </a:endParaRPr>
          </a:p>
        </p:txBody>
      </p:sp>
      <p:graphicFrame>
        <p:nvGraphicFramePr>
          <p:cNvPr id="2" name="表格 1"/>
          <p:cNvGraphicFramePr>
            <a:graphicFrameLocks noGrp="1"/>
          </p:cNvGraphicFramePr>
          <p:nvPr>
            <p:extLst>
              <p:ext uri="{D42A27DB-BD31-4B8C-83A1-F6EECF244321}">
                <p14:modId xmlns:p14="http://schemas.microsoft.com/office/powerpoint/2010/main" val="2885518256"/>
              </p:ext>
            </p:extLst>
          </p:nvPr>
        </p:nvGraphicFramePr>
        <p:xfrm>
          <a:off x="205571" y="729707"/>
          <a:ext cx="11681825" cy="2652337"/>
        </p:xfrm>
        <a:graphic>
          <a:graphicData uri="http://schemas.openxmlformats.org/drawingml/2006/table">
            <a:tbl>
              <a:tblPr firstRow="1" bandRow="1">
                <a:tableStyleId>{5C22544A-7EE6-4342-B048-85BDC9FD1C3A}</a:tableStyleId>
              </a:tblPr>
              <a:tblGrid>
                <a:gridCol w="788313"/>
                <a:gridCol w="2216040"/>
                <a:gridCol w="1238250"/>
                <a:gridCol w="2174243"/>
                <a:gridCol w="1007795"/>
                <a:gridCol w="1461649"/>
                <a:gridCol w="771207"/>
                <a:gridCol w="1153299"/>
                <a:gridCol w="871029"/>
              </a:tblGrid>
              <a:tr h="337665">
                <a:tc>
                  <a:txBody>
                    <a:bodyPr/>
                    <a:lstStyle/>
                    <a:p>
                      <a:pPr algn="ctr">
                        <a:spcAft>
                          <a:spcPts val="0"/>
                        </a:spcAft>
                      </a:pPr>
                      <a:r>
                        <a:rPr lang="en-GB" sz="1200" b="1" kern="1200" dirty="0">
                          <a:solidFill>
                            <a:schemeClr val="lt1"/>
                          </a:solidFill>
                          <a:latin typeface="+mn-lt"/>
                          <a:ea typeface="+mn-ea"/>
                          <a:cs typeface="+mn-cs"/>
                        </a:rPr>
                        <a:t>WI code</a:t>
                      </a:r>
                      <a:endParaRPr lang="sv-SE" sz="1200" b="1" kern="1200" dirty="0">
                        <a:solidFill>
                          <a:schemeClr val="lt1"/>
                        </a:solidFill>
                        <a:latin typeface="+mn-lt"/>
                        <a:ea typeface="+mn-ea"/>
                        <a:cs typeface="+mn-cs"/>
                      </a:endParaRPr>
                    </a:p>
                  </a:txBody>
                  <a:tcPr marL="9525" marR="9525" marT="9525" marB="9525" anchor="ctr">
                    <a:solidFill>
                      <a:srgbClr val="92D050"/>
                    </a:solidFill>
                  </a:tcPr>
                </a:tc>
                <a:tc>
                  <a:txBody>
                    <a:bodyPr/>
                    <a:lstStyle/>
                    <a:p>
                      <a:pPr algn="ctr">
                        <a:spcAft>
                          <a:spcPts val="0"/>
                        </a:spcAft>
                      </a:pPr>
                      <a:r>
                        <a:rPr lang="en-GB" sz="1200" b="1" kern="1200" dirty="0">
                          <a:solidFill>
                            <a:schemeClr val="lt1"/>
                          </a:solidFill>
                          <a:latin typeface="+mn-lt"/>
                          <a:ea typeface="+mn-ea"/>
                          <a:cs typeface="+mn-cs"/>
                        </a:rPr>
                        <a:t>WI Title</a:t>
                      </a:r>
                      <a:endParaRPr lang="sv-SE" sz="1200" b="1" kern="1200" dirty="0">
                        <a:solidFill>
                          <a:schemeClr val="lt1"/>
                        </a:solidFill>
                        <a:latin typeface="+mn-lt"/>
                        <a:ea typeface="+mn-ea"/>
                        <a:cs typeface="+mn-cs"/>
                      </a:endParaRPr>
                    </a:p>
                  </a:txBody>
                  <a:tcPr marL="9525" marR="9525" marT="9525" marB="9525" anchor="ctr">
                    <a:solidFill>
                      <a:srgbClr val="92D05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sv-SE" sz="1200" dirty="0" err="1">
                          <a:latin typeface="+mn-lt"/>
                        </a:rPr>
                        <a:t>Completion</a:t>
                      </a:r>
                      <a:r>
                        <a:rPr lang="sv-SE" sz="1200" dirty="0">
                          <a:latin typeface="+mn-lt"/>
                        </a:rPr>
                        <a:t> rate</a:t>
                      </a:r>
                    </a:p>
                  </a:txBody>
                  <a:tcPr anchor="ctr">
                    <a:solidFill>
                      <a:srgbClr val="92D05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sv-SE" sz="1200" dirty="0">
                          <a:latin typeface="+mn-lt"/>
                        </a:rPr>
                        <a:t>TS/TR</a:t>
                      </a:r>
                    </a:p>
                  </a:txBody>
                  <a:tcPr anchor="ctr">
                    <a:solidFill>
                      <a:srgbClr val="92D05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1200" dirty="0" err="1">
                          <a:latin typeface="+mn-lt"/>
                        </a:rPr>
                        <a:t>Tdoc</a:t>
                      </a:r>
                      <a:r>
                        <a:rPr lang="en-US" altLang="zh-CN" sz="1200" dirty="0">
                          <a:latin typeface="+mn-lt"/>
                        </a:rPr>
                        <a:t> reference</a:t>
                      </a:r>
                      <a:endParaRPr lang="sv-SE" sz="1200" dirty="0">
                        <a:latin typeface="+mn-lt"/>
                      </a:endParaRPr>
                    </a:p>
                  </a:txBody>
                  <a:tcPr anchor="ctr">
                    <a:solidFill>
                      <a:srgbClr val="92D050"/>
                    </a:solidFill>
                  </a:tcPr>
                </a:tc>
                <a:tc>
                  <a:txBody>
                    <a:bodyPr/>
                    <a:lstStyle/>
                    <a:p>
                      <a:pPr algn="ctr"/>
                      <a:r>
                        <a:rPr lang="sv-SE" sz="1200" dirty="0">
                          <a:latin typeface="+mn-lt"/>
                        </a:rPr>
                        <a:t>Target date</a:t>
                      </a:r>
                    </a:p>
                  </a:txBody>
                  <a:tcPr anchor="ctr">
                    <a:solidFill>
                      <a:srgbClr val="92D050"/>
                    </a:solidFill>
                  </a:tcPr>
                </a:tc>
                <a:tc>
                  <a:txBody>
                    <a:bodyPr/>
                    <a:lstStyle/>
                    <a:p>
                      <a:pPr algn="ctr"/>
                      <a:r>
                        <a:rPr lang="sv-SE" sz="1200" dirty="0">
                          <a:latin typeface="+mn-lt"/>
                        </a:rPr>
                        <a:t>Rapporteur</a:t>
                      </a:r>
                    </a:p>
                  </a:txBody>
                  <a:tcPr anchor="ctr">
                    <a:solidFill>
                      <a:srgbClr val="92D050"/>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sv-SE" altLang="zh-CN" sz="1200" dirty="0">
                          <a:latin typeface="+mn-lt"/>
                        </a:rPr>
                        <a:t>Related</a:t>
                      </a:r>
                      <a:r>
                        <a:rPr lang="sv-SE" altLang="zh-CN" sz="1200" baseline="0" dirty="0">
                          <a:latin typeface="+mn-lt"/>
                        </a:rPr>
                        <a:t> groups</a:t>
                      </a:r>
                      <a:endParaRPr lang="sv-SE" sz="1200" dirty="0">
                        <a:latin typeface="+mn-lt"/>
                      </a:endParaRPr>
                    </a:p>
                  </a:txBody>
                  <a:tcPr anchor="ctr">
                    <a:solidFill>
                      <a:srgbClr val="92D050"/>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sv-SE" sz="1200" dirty="0">
                          <a:latin typeface="+mn-lt"/>
                        </a:rPr>
                        <a:t>Related</a:t>
                      </a:r>
                      <a:r>
                        <a:rPr lang="sv-SE" sz="1200" baseline="0" dirty="0">
                          <a:latin typeface="+mn-lt"/>
                        </a:rPr>
                        <a:t> </a:t>
                      </a:r>
                      <a:r>
                        <a:rPr lang="en-US" altLang="zh-CN" sz="1200" dirty="0">
                          <a:latin typeface="+mn-lt"/>
                        </a:rPr>
                        <a:t>topic</a:t>
                      </a:r>
                      <a:endParaRPr lang="sv-SE" sz="1200" dirty="0">
                        <a:latin typeface="+mn-lt"/>
                      </a:endParaRPr>
                    </a:p>
                  </a:txBody>
                  <a:tcPr anchor="ctr">
                    <a:solidFill>
                      <a:srgbClr val="92D050"/>
                    </a:solidFill>
                  </a:tcPr>
                </a:tc>
              </a:tr>
              <a:tr h="526224">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en-GB" sz="1050" b="1" kern="1200">
                          <a:solidFill>
                            <a:schemeClr val="dk1"/>
                          </a:solidFill>
                          <a:effectLst/>
                          <a:latin typeface="+mn-lt"/>
                          <a:ea typeface="+mn-ea"/>
                          <a:cs typeface="+mn-cs"/>
                        </a:rPr>
                        <a:t>eSON_5G</a:t>
                      </a:r>
                      <a:endParaRPr lang="zh-CN" sz="1050" b="1" kern="1200">
                        <a:solidFill>
                          <a:schemeClr val="dk1"/>
                        </a:solidFill>
                        <a:effectLst/>
                        <a:latin typeface="+mn-lt"/>
                        <a:ea typeface="+mn-ea"/>
                        <a:cs typeface="+mn-cs"/>
                      </a:endParaRPr>
                    </a:p>
                  </a:txBody>
                  <a:tcPr marL="9525" marR="9525" marT="9525" marB="9525">
                    <a:solidFill>
                      <a:schemeClr val="tx2">
                        <a:lumMod val="20000"/>
                        <a:lumOff val="80000"/>
                      </a:scheme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en-US" altLang="zh-CN" sz="1050" kern="1200" dirty="0" smtClean="0">
                          <a:solidFill>
                            <a:schemeClr val="dk1"/>
                          </a:solidFill>
                          <a:effectLst/>
                          <a:latin typeface="+mn-lt"/>
                          <a:ea typeface="+mn-ea"/>
                          <a:cs typeface="+mn-cs"/>
                        </a:rPr>
                        <a:t>Enhancements of Self-Organizing Networks (SON) for 5G networks </a:t>
                      </a:r>
                      <a:endParaRPr lang="zh-CN" altLang="zh-CN" sz="1050" kern="1200" dirty="0">
                        <a:solidFill>
                          <a:schemeClr val="dk1"/>
                        </a:solidFill>
                        <a:effectLst/>
                        <a:latin typeface="+mn-lt"/>
                        <a:ea typeface="+mn-ea"/>
                        <a:cs typeface="+mn-cs"/>
                      </a:endParaRPr>
                    </a:p>
                  </a:txBody>
                  <a:tcPr marL="9525" marR="9525" marT="9525" marB="9525">
                    <a:solidFill>
                      <a:schemeClr val="tx2">
                        <a:lumMod val="20000"/>
                        <a:lumOff val="80000"/>
                      </a:scheme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en-US" altLang="zh-CN" sz="1050" kern="1200" dirty="0" smtClean="0">
                          <a:solidFill>
                            <a:schemeClr val="dk1"/>
                          </a:solidFill>
                          <a:effectLst/>
                          <a:latin typeface="+mn-lt"/>
                          <a:ea typeface="+mn-ea"/>
                          <a:cs typeface="+mn-cs"/>
                        </a:rPr>
                        <a:t>15%-&gt;35%-&gt;70%</a:t>
                      </a:r>
                      <a:endParaRPr lang="sv-SE" altLang="zh-CN" sz="1050" kern="1200" dirty="0">
                        <a:solidFill>
                          <a:schemeClr val="dk1"/>
                        </a:solidFill>
                        <a:effectLst/>
                        <a:latin typeface="+mn-lt"/>
                        <a:ea typeface="+mn-ea"/>
                        <a:cs typeface="+mn-cs"/>
                      </a:endParaRPr>
                    </a:p>
                  </a:txBody>
                  <a:tcPr marL="68580" marR="68580" marT="0" marB="0" anchor="ctr">
                    <a:solidFill>
                      <a:schemeClr val="tx2">
                        <a:lumMod val="20000"/>
                        <a:lumOff val="80000"/>
                      </a:scheme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sv-SE" altLang="zh-CN" sz="1050" kern="1200" dirty="0" smtClean="0">
                          <a:solidFill>
                            <a:schemeClr val="dk1"/>
                          </a:solidFill>
                          <a:effectLst/>
                          <a:latin typeface="+mn-lt"/>
                          <a:ea typeface="+mn-ea"/>
                          <a:cs typeface="+mn-cs"/>
                        </a:rPr>
                        <a:t>TS 28.313/28.552/28.541/28.545</a:t>
                      </a:r>
                    </a:p>
                  </a:txBody>
                  <a:tcPr marL="68580" marR="68580" marT="0" marB="0" anchor="ctr">
                    <a:solidFill>
                      <a:schemeClr val="tx2">
                        <a:lumMod val="20000"/>
                        <a:lumOff val="80000"/>
                      </a:scheme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endParaRPr lang="en-US" sz="1050" kern="1200" dirty="0" smtClean="0">
                        <a:solidFill>
                          <a:schemeClr val="dk1"/>
                        </a:solidFill>
                        <a:effectLst/>
                        <a:latin typeface="+mn-lt"/>
                        <a:ea typeface="+mn-ea"/>
                        <a:cs typeface="+mn-cs"/>
                      </a:endParaRPr>
                    </a:p>
                    <a:p>
                      <a:pPr marL="0" marR="0" lvl="0" indent="0" algn="ctr" defTabSz="1219170" rtl="0" eaLnBrk="1" fontAlgn="auto" latinLnBrk="0" hangingPunct="1">
                        <a:lnSpc>
                          <a:spcPct val="100000"/>
                        </a:lnSpc>
                        <a:spcBef>
                          <a:spcPts val="0"/>
                        </a:spcBef>
                        <a:spcAft>
                          <a:spcPts val="0"/>
                        </a:spcAft>
                        <a:buClrTx/>
                        <a:buSzTx/>
                        <a:buFontTx/>
                        <a:buNone/>
                        <a:tabLst/>
                        <a:defRPr/>
                      </a:pPr>
                      <a:r>
                        <a:rPr lang="en-US" sz="1050" kern="1200" dirty="0" smtClean="0">
                          <a:solidFill>
                            <a:schemeClr val="dk1"/>
                          </a:solidFill>
                          <a:effectLst/>
                          <a:latin typeface="+mn-lt"/>
                          <a:ea typeface="+mn-ea"/>
                          <a:cs typeface="+mn-cs"/>
                        </a:rPr>
                        <a:t>SP-200194</a:t>
                      </a:r>
                      <a:endParaRPr lang="en-US" sz="1050" kern="1200" dirty="0">
                        <a:solidFill>
                          <a:schemeClr val="dk1"/>
                        </a:solidFill>
                        <a:effectLst/>
                        <a:latin typeface="+mn-lt"/>
                        <a:ea typeface="+mn-ea"/>
                        <a:cs typeface="+mn-cs"/>
                      </a:endParaRPr>
                    </a:p>
                  </a:txBody>
                  <a:tcPr marL="9525" marR="9525" marT="9525" marB="0">
                    <a:solidFill>
                      <a:schemeClr val="tx2">
                        <a:lumMod val="20000"/>
                        <a:lumOff val="80000"/>
                      </a:scheme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en-GB" sz="1050" b="1" kern="1200" dirty="0" smtClean="0">
                          <a:solidFill>
                            <a:schemeClr val="tx1"/>
                          </a:solidFill>
                          <a:effectLst/>
                          <a:latin typeface="+mn-lt"/>
                          <a:ea typeface="+mn-ea"/>
                          <a:cs typeface="Arial" panose="020B0604020202020204" pitchFamily="34" charset="0"/>
                        </a:rPr>
                        <a:t>SA#94 (Dec. 2021)</a:t>
                      </a:r>
                      <a:endParaRPr lang="sv-SE" altLang="zh-CN" sz="1050" kern="1200" dirty="0">
                        <a:solidFill>
                          <a:schemeClr val="dk1"/>
                        </a:solidFill>
                        <a:effectLst/>
                        <a:latin typeface="+mn-lt"/>
                        <a:ea typeface="+mn-ea"/>
                        <a:cs typeface="+mn-cs"/>
                      </a:endParaRPr>
                    </a:p>
                  </a:txBody>
                  <a:tcPr marL="68580" marR="68580" marT="0" marB="0" anchor="ctr">
                    <a:solidFill>
                      <a:schemeClr val="tx2">
                        <a:lumMod val="20000"/>
                        <a:lumOff val="80000"/>
                      </a:scheme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sv-SE" sz="1050" kern="1200" smtClean="0">
                          <a:solidFill>
                            <a:schemeClr val="dk1"/>
                          </a:solidFill>
                          <a:effectLst/>
                          <a:latin typeface="+mn-lt"/>
                          <a:ea typeface="+mn-ea"/>
                          <a:cs typeface="+mn-cs"/>
                        </a:rPr>
                        <a:t>Intel</a:t>
                      </a:r>
                      <a:endParaRPr lang="sv-SE" sz="1050" kern="1200" dirty="0">
                        <a:solidFill>
                          <a:schemeClr val="dk1"/>
                        </a:solidFill>
                        <a:effectLst/>
                        <a:latin typeface="+mn-lt"/>
                        <a:ea typeface="+mn-ea"/>
                        <a:cs typeface="+mn-cs"/>
                      </a:endParaRPr>
                    </a:p>
                  </a:txBody>
                  <a:tcPr marL="68580" marR="68580" marT="0" marB="0" anchor="ctr">
                    <a:solidFill>
                      <a:schemeClr val="tx2">
                        <a:lumMod val="20000"/>
                        <a:lumOff val="80000"/>
                      </a:scheme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sv-SE" sz="1050" kern="1200" smtClean="0">
                          <a:solidFill>
                            <a:schemeClr val="dk1"/>
                          </a:solidFill>
                          <a:effectLst/>
                          <a:latin typeface="+mn-lt"/>
                          <a:ea typeface="+mn-ea"/>
                          <a:cs typeface="+mn-cs"/>
                        </a:rPr>
                        <a:t>RAN3</a:t>
                      </a:r>
                      <a:endParaRPr lang="sv-SE" sz="1050" kern="1200" dirty="0">
                        <a:solidFill>
                          <a:schemeClr val="dk1"/>
                        </a:solidFill>
                        <a:effectLst/>
                        <a:latin typeface="+mn-lt"/>
                        <a:ea typeface="+mn-ea"/>
                        <a:cs typeface="+mn-cs"/>
                      </a:endParaRPr>
                    </a:p>
                  </a:txBody>
                  <a:tcPr marL="68580" marR="68580" marT="0" marB="0" anchor="ctr">
                    <a:solidFill>
                      <a:schemeClr val="tx2">
                        <a:lumMod val="20000"/>
                        <a:lumOff val="80000"/>
                      </a:scheme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sv-SE" sz="1050" kern="1200" dirty="0" smtClean="0">
                          <a:solidFill>
                            <a:schemeClr val="dk1"/>
                          </a:solidFill>
                          <a:effectLst/>
                          <a:latin typeface="+mn-lt"/>
                          <a:ea typeface="+mn-ea"/>
                          <a:cs typeface="+mn-cs"/>
                        </a:rPr>
                        <a:t>SON</a:t>
                      </a:r>
                      <a:endParaRPr lang="sv-SE" sz="1050" kern="1200" dirty="0">
                        <a:solidFill>
                          <a:schemeClr val="dk1"/>
                        </a:solidFill>
                        <a:effectLst/>
                        <a:latin typeface="+mn-lt"/>
                        <a:ea typeface="+mn-ea"/>
                        <a:cs typeface="+mn-cs"/>
                      </a:endParaRPr>
                    </a:p>
                  </a:txBody>
                  <a:tcPr marL="68580" marR="68580" marT="0" marB="0" anchor="ctr">
                    <a:solidFill>
                      <a:schemeClr val="tx2">
                        <a:lumMod val="20000"/>
                        <a:lumOff val="80000"/>
                      </a:schemeClr>
                    </a:solidFill>
                  </a:tcPr>
                </a:tc>
              </a:tr>
              <a:tr h="379280">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en-US" altLang="zh-CN" sz="1050" b="1" kern="1200" dirty="0" smtClean="0">
                          <a:solidFill>
                            <a:schemeClr val="dk1"/>
                          </a:solidFill>
                          <a:effectLst/>
                          <a:latin typeface="+mn-lt"/>
                          <a:ea typeface="+mn-ea"/>
                          <a:cs typeface="+mn-cs"/>
                        </a:rPr>
                        <a:t>PACMAN</a:t>
                      </a:r>
                      <a:endParaRPr lang="zh-CN" sz="1050" b="1" kern="1200" dirty="0">
                        <a:solidFill>
                          <a:schemeClr val="dk1"/>
                        </a:solidFill>
                        <a:effectLst/>
                        <a:latin typeface="+mn-lt"/>
                        <a:ea typeface="+mn-ea"/>
                        <a:cs typeface="+mn-cs"/>
                      </a:endParaRPr>
                    </a:p>
                  </a:txBody>
                  <a:tcPr marL="9525" marR="9525" marT="9525" marB="9525">
                    <a:solidFill>
                      <a:schemeClr val="tx2">
                        <a:lumMod val="20000"/>
                        <a:lumOff val="80000"/>
                      </a:scheme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en-US" altLang="zh-CN" sz="1050" kern="1200" dirty="0" smtClean="0">
                          <a:solidFill>
                            <a:schemeClr val="dk1"/>
                          </a:solidFill>
                          <a:effectLst/>
                          <a:latin typeface="+mn-lt"/>
                          <a:ea typeface="+mn-ea"/>
                          <a:cs typeface="+mn-cs"/>
                        </a:rPr>
                        <a:t>Generic Plug and connect</a:t>
                      </a:r>
                      <a:endParaRPr lang="zh-CN" altLang="en-US" sz="1050" kern="1200" dirty="0" smtClean="0">
                        <a:solidFill>
                          <a:schemeClr val="dk1"/>
                        </a:solidFill>
                        <a:effectLst/>
                        <a:latin typeface="+mn-lt"/>
                        <a:ea typeface="+mn-ea"/>
                        <a:cs typeface="+mn-cs"/>
                      </a:endParaRPr>
                    </a:p>
                    <a:p>
                      <a:pPr marL="0" marR="0" lvl="0" indent="0" algn="ctr" defTabSz="1219170" rtl="0" eaLnBrk="1" fontAlgn="auto" latinLnBrk="0" hangingPunct="1">
                        <a:lnSpc>
                          <a:spcPct val="100000"/>
                        </a:lnSpc>
                        <a:spcBef>
                          <a:spcPts val="0"/>
                        </a:spcBef>
                        <a:spcAft>
                          <a:spcPts val="0"/>
                        </a:spcAft>
                        <a:buClrTx/>
                        <a:buSzTx/>
                        <a:buFontTx/>
                        <a:buNone/>
                        <a:tabLst/>
                        <a:defRPr/>
                      </a:pPr>
                      <a:endParaRPr lang="zh-CN" altLang="zh-CN" sz="1050" kern="1200" dirty="0">
                        <a:solidFill>
                          <a:schemeClr val="dk1"/>
                        </a:solidFill>
                        <a:effectLst/>
                        <a:latin typeface="+mn-lt"/>
                        <a:ea typeface="+mn-ea"/>
                        <a:cs typeface="+mn-cs"/>
                      </a:endParaRPr>
                    </a:p>
                  </a:txBody>
                  <a:tcPr marL="9525" marR="9525" marT="9525" marB="9525">
                    <a:solidFill>
                      <a:schemeClr val="tx2">
                        <a:lumMod val="20000"/>
                        <a:lumOff val="80000"/>
                      </a:scheme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sv-SE" altLang="zh-CN" sz="1050" kern="1200" dirty="0" smtClean="0">
                          <a:solidFill>
                            <a:schemeClr val="dk1"/>
                          </a:solidFill>
                          <a:effectLst/>
                          <a:latin typeface="+mn-lt"/>
                          <a:ea typeface="+mn-ea"/>
                          <a:cs typeface="+mn-cs"/>
                        </a:rPr>
                        <a:t>0%-&gt;10%</a:t>
                      </a:r>
                      <a:r>
                        <a:rPr lang="en-US" altLang="zh-CN" sz="1050" kern="1200" dirty="0" smtClean="0">
                          <a:solidFill>
                            <a:schemeClr val="dk1"/>
                          </a:solidFill>
                          <a:effectLst/>
                          <a:latin typeface="+mn-lt"/>
                          <a:ea typeface="+mn-ea"/>
                          <a:cs typeface="+mn-cs"/>
                        </a:rPr>
                        <a:t>-&gt;20%</a:t>
                      </a:r>
                      <a:endParaRPr lang="sv-SE" altLang="zh-CN" sz="1050" kern="1200" dirty="0">
                        <a:solidFill>
                          <a:schemeClr val="dk1"/>
                        </a:solidFill>
                        <a:effectLst/>
                        <a:latin typeface="+mn-lt"/>
                        <a:ea typeface="+mn-ea"/>
                        <a:cs typeface="+mn-cs"/>
                      </a:endParaRPr>
                    </a:p>
                  </a:txBody>
                  <a:tcPr marL="68580" marR="68580" marT="0" marB="0" anchor="ctr">
                    <a:solidFill>
                      <a:schemeClr val="tx2">
                        <a:lumMod val="20000"/>
                        <a:lumOff val="80000"/>
                      </a:scheme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sv-SE" altLang="zh-CN" sz="1050" kern="1200" dirty="0" smtClean="0">
                          <a:solidFill>
                            <a:schemeClr val="dk1"/>
                          </a:solidFill>
                          <a:effectLst/>
                          <a:latin typeface="+mn-lt"/>
                          <a:ea typeface="+mn-ea"/>
                          <a:cs typeface="+mn-cs"/>
                        </a:rPr>
                        <a:t>TS 28.313/28.314/28.315/28.316</a:t>
                      </a:r>
                    </a:p>
                  </a:txBody>
                  <a:tcPr marL="68580" marR="68580" marT="0" marB="0" anchor="ctr">
                    <a:solidFill>
                      <a:schemeClr val="tx2">
                        <a:lumMod val="20000"/>
                        <a:lumOff val="80000"/>
                      </a:scheme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en-US" sz="1050" kern="1200" dirty="0" smtClean="0">
                          <a:solidFill>
                            <a:schemeClr val="dk1"/>
                          </a:solidFill>
                          <a:effectLst/>
                          <a:latin typeface="+mn-lt"/>
                          <a:ea typeface="+mn-ea"/>
                          <a:cs typeface="+mn-cs"/>
                        </a:rPr>
                        <a:t>SP-210260</a:t>
                      </a:r>
                      <a:endParaRPr lang="en-US" sz="1050" kern="1200" dirty="0">
                        <a:solidFill>
                          <a:schemeClr val="dk1"/>
                        </a:solidFill>
                        <a:effectLst/>
                        <a:latin typeface="+mn-lt"/>
                        <a:ea typeface="+mn-ea"/>
                        <a:cs typeface="+mn-cs"/>
                      </a:endParaRPr>
                    </a:p>
                  </a:txBody>
                  <a:tcPr marL="9525" marR="9525" marT="9525" marB="0">
                    <a:solidFill>
                      <a:schemeClr val="tx2">
                        <a:lumMod val="20000"/>
                        <a:lumOff val="80000"/>
                      </a:scheme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sv-SE" altLang="zh-CN" sz="1050" kern="1200" dirty="0" smtClean="0">
                          <a:solidFill>
                            <a:schemeClr val="dk1"/>
                          </a:solidFill>
                          <a:effectLst/>
                          <a:latin typeface="+mn-lt"/>
                          <a:ea typeface="+mn-ea"/>
                          <a:cs typeface="+mn-cs"/>
                        </a:rPr>
                        <a:t>SA#96 (June 2022)</a:t>
                      </a:r>
                      <a:endParaRPr lang="sv-SE" altLang="zh-CN" sz="1050" kern="1200" dirty="0">
                        <a:solidFill>
                          <a:schemeClr val="dk1"/>
                        </a:solidFill>
                        <a:effectLst/>
                        <a:latin typeface="+mn-lt"/>
                        <a:ea typeface="+mn-ea"/>
                        <a:cs typeface="+mn-cs"/>
                      </a:endParaRPr>
                    </a:p>
                  </a:txBody>
                  <a:tcPr marL="68580" marR="68580" marT="0" marB="0" anchor="ctr">
                    <a:solidFill>
                      <a:schemeClr val="tx2">
                        <a:lumMod val="20000"/>
                        <a:lumOff val="80000"/>
                      </a:scheme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sv-SE" sz="1050" kern="1200" dirty="0" smtClean="0">
                          <a:solidFill>
                            <a:schemeClr val="dk1"/>
                          </a:solidFill>
                          <a:effectLst/>
                          <a:latin typeface="+mn-lt"/>
                          <a:ea typeface="+mn-ea"/>
                          <a:cs typeface="+mn-cs"/>
                        </a:rPr>
                        <a:t>Ericsson</a:t>
                      </a:r>
                      <a:endParaRPr lang="sv-SE" sz="1050" kern="1200" dirty="0">
                        <a:solidFill>
                          <a:schemeClr val="dk1"/>
                        </a:solidFill>
                        <a:effectLst/>
                        <a:latin typeface="+mn-lt"/>
                        <a:ea typeface="+mn-ea"/>
                        <a:cs typeface="+mn-cs"/>
                      </a:endParaRPr>
                    </a:p>
                  </a:txBody>
                  <a:tcPr marL="68580" marR="68580" marT="0" marB="0" anchor="ctr">
                    <a:solidFill>
                      <a:schemeClr val="tx2">
                        <a:lumMod val="20000"/>
                        <a:lumOff val="80000"/>
                      </a:scheme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endParaRPr lang="sv-SE" sz="1050" kern="1200" dirty="0">
                        <a:solidFill>
                          <a:schemeClr val="dk1"/>
                        </a:solidFill>
                        <a:effectLst/>
                        <a:latin typeface="+mn-lt"/>
                        <a:ea typeface="+mn-ea"/>
                        <a:cs typeface="+mn-cs"/>
                      </a:endParaRPr>
                    </a:p>
                  </a:txBody>
                  <a:tcPr marL="68580" marR="68580" marT="0" marB="0" anchor="ctr">
                    <a:solidFill>
                      <a:schemeClr val="tx2">
                        <a:lumMod val="20000"/>
                        <a:lumOff val="80000"/>
                      </a:scheme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endParaRPr lang="sv-SE" sz="1050" kern="1200" dirty="0">
                        <a:solidFill>
                          <a:schemeClr val="dk1"/>
                        </a:solidFill>
                        <a:effectLst/>
                        <a:latin typeface="+mn-lt"/>
                        <a:ea typeface="+mn-ea"/>
                        <a:cs typeface="+mn-cs"/>
                      </a:endParaRPr>
                    </a:p>
                  </a:txBody>
                  <a:tcPr marL="68580" marR="68580" marT="0" marB="0" anchor="ctr">
                    <a:solidFill>
                      <a:schemeClr val="tx2">
                        <a:lumMod val="20000"/>
                        <a:lumOff val="80000"/>
                      </a:schemeClr>
                    </a:solidFill>
                  </a:tcPr>
                </a:tc>
              </a:tr>
              <a:tr h="329513">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en-GB" sz="1050" b="1" kern="1200" dirty="0">
                          <a:solidFill>
                            <a:schemeClr val="dk1"/>
                          </a:solidFill>
                          <a:effectLst/>
                          <a:latin typeface="+mn-lt"/>
                          <a:ea typeface="+mn-ea"/>
                          <a:cs typeface="+mn-cs"/>
                        </a:rPr>
                        <a:t>E_HOO</a:t>
                      </a:r>
                      <a:endParaRPr lang="zh-CN" sz="1050" b="1" kern="1200" dirty="0">
                        <a:solidFill>
                          <a:schemeClr val="dk1"/>
                        </a:solidFill>
                        <a:effectLst/>
                        <a:latin typeface="+mn-lt"/>
                        <a:ea typeface="+mn-ea"/>
                        <a:cs typeface="+mn-cs"/>
                      </a:endParaRPr>
                    </a:p>
                  </a:txBody>
                  <a:tcPr marL="9525" marR="9525" marT="9525" marB="9525">
                    <a:solidFill>
                      <a:schemeClr val="tx2">
                        <a:lumMod val="20000"/>
                        <a:lumOff val="80000"/>
                      </a:scheme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en-US" sz="1050" kern="1200" dirty="0">
                          <a:solidFill>
                            <a:schemeClr val="dk1"/>
                          </a:solidFill>
                          <a:effectLst/>
                          <a:latin typeface="+mn-lt"/>
                          <a:ea typeface="+mn-ea"/>
                          <a:cs typeface="+mn-cs"/>
                        </a:rPr>
                        <a:t>Enhancement of Handover Optimization</a:t>
                      </a:r>
                      <a:endParaRPr lang="zh-CN" sz="1050" kern="1200" dirty="0">
                        <a:solidFill>
                          <a:schemeClr val="dk1"/>
                        </a:solidFill>
                        <a:effectLst/>
                        <a:latin typeface="+mn-lt"/>
                        <a:ea typeface="+mn-ea"/>
                        <a:cs typeface="+mn-cs"/>
                      </a:endParaRPr>
                    </a:p>
                  </a:txBody>
                  <a:tcPr marL="9525" marR="9525" marT="9525" marB="9525">
                    <a:solidFill>
                      <a:schemeClr val="tx2">
                        <a:lumMod val="20000"/>
                        <a:lumOff val="80000"/>
                      </a:scheme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en-US" altLang="zh-CN" sz="1050" kern="1200" dirty="0" smtClean="0">
                          <a:solidFill>
                            <a:schemeClr val="dk1"/>
                          </a:solidFill>
                          <a:effectLst/>
                          <a:latin typeface="+mn-lt"/>
                          <a:ea typeface="+mn-ea"/>
                          <a:cs typeface="+mn-cs"/>
                        </a:rPr>
                        <a:t>10%-&gt;30%-&gt;40%</a:t>
                      </a:r>
                      <a:endParaRPr lang="sv-SE" altLang="zh-CN" sz="1050" kern="1200" dirty="0" smtClean="0">
                        <a:solidFill>
                          <a:schemeClr val="dk1"/>
                        </a:solidFill>
                        <a:effectLst/>
                        <a:latin typeface="+mn-lt"/>
                        <a:ea typeface="+mn-ea"/>
                        <a:cs typeface="+mn-cs"/>
                      </a:endParaRPr>
                    </a:p>
                    <a:p>
                      <a:pPr marL="0" marR="0" lvl="0" indent="0" algn="ctr" defTabSz="1219170" rtl="0" eaLnBrk="1" fontAlgn="auto" latinLnBrk="0" hangingPunct="1">
                        <a:lnSpc>
                          <a:spcPct val="100000"/>
                        </a:lnSpc>
                        <a:spcBef>
                          <a:spcPts val="0"/>
                        </a:spcBef>
                        <a:spcAft>
                          <a:spcPts val="0"/>
                        </a:spcAft>
                        <a:buClrTx/>
                        <a:buSzTx/>
                        <a:buFontTx/>
                        <a:buNone/>
                        <a:tabLst/>
                        <a:defRPr/>
                      </a:pPr>
                      <a:endParaRPr lang="sv-SE" altLang="zh-CN" sz="1050" kern="1200" dirty="0">
                        <a:solidFill>
                          <a:schemeClr val="dk1"/>
                        </a:solidFill>
                        <a:effectLst/>
                        <a:latin typeface="+mn-lt"/>
                        <a:ea typeface="+mn-ea"/>
                        <a:cs typeface="+mn-cs"/>
                      </a:endParaRPr>
                    </a:p>
                  </a:txBody>
                  <a:tcPr marL="68580" marR="68580" marT="0" marB="0" anchor="ctr">
                    <a:solidFill>
                      <a:schemeClr val="tx2">
                        <a:lumMod val="20000"/>
                        <a:lumOff val="80000"/>
                      </a:scheme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sv-SE" sz="1050" kern="1200" smtClean="0">
                          <a:solidFill>
                            <a:schemeClr val="dk1"/>
                          </a:solidFill>
                          <a:effectLst/>
                          <a:latin typeface="+mn-lt"/>
                          <a:ea typeface="+mn-ea"/>
                          <a:cs typeface="+mn-cs"/>
                        </a:rPr>
                        <a:t>TS28.552/28.313/28.541</a:t>
                      </a:r>
                      <a:endParaRPr lang="sv-SE" sz="1050" kern="1200" dirty="0">
                        <a:solidFill>
                          <a:schemeClr val="dk1"/>
                        </a:solidFill>
                        <a:effectLst/>
                        <a:latin typeface="+mn-lt"/>
                        <a:ea typeface="+mn-ea"/>
                        <a:cs typeface="+mn-cs"/>
                      </a:endParaRPr>
                    </a:p>
                  </a:txBody>
                  <a:tcPr marL="68580" marR="68580" marT="0" marB="0" anchor="ctr">
                    <a:solidFill>
                      <a:schemeClr val="tx2">
                        <a:lumMod val="20000"/>
                        <a:lumOff val="80000"/>
                      </a:scheme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sv-SE" sz="1050" kern="1200" smtClean="0">
                          <a:solidFill>
                            <a:schemeClr val="dk1"/>
                          </a:solidFill>
                          <a:effectLst/>
                          <a:latin typeface="+mn-lt"/>
                          <a:ea typeface="+mn-ea"/>
                          <a:cs typeface="+mn-cs"/>
                        </a:rPr>
                        <a:t>SP-200466</a:t>
                      </a:r>
                      <a:endParaRPr lang="sv-SE" sz="1050" kern="1200" dirty="0">
                        <a:solidFill>
                          <a:schemeClr val="dk1"/>
                        </a:solidFill>
                        <a:effectLst/>
                        <a:latin typeface="+mn-lt"/>
                        <a:ea typeface="+mn-ea"/>
                        <a:cs typeface="+mn-cs"/>
                      </a:endParaRPr>
                    </a:p>
                  </a:txBody>
                  <a:tcPr marL="68580" marR="68580" marT="0" marB="0" anchor="ctr">
                    <a:solidFill>
                      <a:schemeClr val="tx2">
                        <a:lumMod val="20000"/>
                        <a:lumOff val="80000"/>
                      </a:scheme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en-US" sz="1050" b="0" kern="1200" dirty="0" smtClean="0">
                          <a:solidFill>
                            <a:schemeClr val="dk1"/>
                          </a:solidFill>
                          <a:effectLst/>
                          <a:latin typeface="+mn-lt"/>
                          <a:ea typeface="+mn-ea"/>
                          <a:cs typeface="+mn-cs"/>
                        </a:rPr>
                        <a:t>SA#95 (Mar. 2022)</a:t>
                      </a:r>
                      <a:endParaRPr lang="sv-SE" altLang="zh-CN" sz="1050" b="0" kern="1200" dirty="0">
                        <a:solidFill>
                          <a:schemeClr val="dk1"/>
                        </a:solidFill>
                        <a:effectLst/>
                        <a:latin typeface="+mn-lt"/>
                        <a:ea typeface="+mn-ea"/>
                        <a:cs typeface="+mn-cs"/>
                      </a:endParaRPr>
                    </a:p>
                  </a:txBody>
                  <a:tcPr marL="68580" marR="68580" marT="0" marB="0" anchor="ctr">
                    <a:solidFill>
                      <a:schemeClr val="tx2">
                        <a:lumMod val="20000"/>
                        <a:lumOff val="80000"/>
                      </a:scheme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sv-SE" sz="1050" kern="1200" smtClean="0">
                          <a:solidFill>
                            <a:schemeClr val="dk1"/>
                          </a:solidFill>
                          <a:effectLst/>
                          <a:latin typeface="+mn-lt"/>
                          <a:ea typeface="+mn-ea"/>
                          <a:cs typeface="+mn-cs"/>
                        </a:rPr>
                        <a:t>Ericsson</a:t>
                      </a:r>
                      <a:endParaRPr lang="sv-SE" sz="1050" kern="1200" dirty="0">
                        <a:solidFill>
                          <a:schemeClr val="dk1"/>
                        </a:solidFill>
                        <a:effectLst/>
                        <a:latin typeface="+mn-lt"/>
                        <a:ea typeface="+mn-ea"/>
                        <a:cs typeface="+mn-cs"/>
                      </a:endParaRPr>
                    </a:p>
                  </a:txBody>
                  <a:tcPr marL="68580" marR="68580" marT="0" marB="0" anchor="ctr">
                    <a:solidFill>
                      <a:schemeClr val="tx2">
                        <a:lumMod val="20000"/>
                        <a:lumOff val="80000"/>
                      </a:scheme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sv-SE" altLang="zh-CN" sz="1050" kern="1200" smtClean="0">
                          <a:solidFill>
                            <a:schemeClr val="dk1"/>
                          </a:solidFill>
                          <a:effectLst/>
                          <a:latin typeface="+mn-lt"/>
                          <a:ea typeface="+mn-ea"/>
                          <a:cs typeface="+mn-cs"/>
                        </a:rPr>
                        <a:t>RAN3</a:t>
                      </a:r>
                      <a:endParaRPr lang="sv-SE" sz="1050" kern="1200" dirty="0">
                        <a:solidFill>
                          <a:schemeClr val="dk1"/>
                        </a:solidFill>
                        <a:effectLst/>
                        <a:latin typeface="+mn-lt"/>
                        <a:ea typeface="+mn-ea"/>
                        <a:cs typeface="+mn-cs"/>
                      </a:endParaRPr>
                    </a:p>
                  </a:txBody>
                  <a:tcPr marL="68580" marR="68580" marT="0" marB="0" anchor="ctr">
                    <a:solidFill>
                      <a:schemeClr val="tx2">
                        <a:lumMod val="20000"/>
                        <a:lumOff val="80000"/>
                      </a:scheme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sv-SE" sz="1050" kern="1200" smtClean="0">
                          <a:solidFill>
                            <a:schemeClr val="dk1"/>
                          </a:solidFill>
                          <a:effectLst/>
                          <a:latin typeface="+mn-lt"/>
                          <a:ea typeface="+mn-ea"/>
                          <a:cs typeface="+mn-cs"/>
                        </a:rPr>
                        <a:t>SON</a:t>
                      </a:r>
                      <a:endParaRPr lang="sv-SE" sz="1050" kern="1200" dirty="0">
                        <a:solidFill>
                          <a:schemeClr val="dk1"/>
                        </a:solidFill>
                        <a:effectLst/>
                        <a:latin typeface="+mn-lt"/>
                        <a:ea typeface="+mn-ea"/>
                        <a:cs typeface="+mn-cs"/>
                      </a:endParaRPr>
                    </a:p>
                  </a:txBody>
                  <a:tcPr marL="68580" marR="68580" marT="0" marB="0" anchor="ctr">
                    <a:solidFill>
                      <a:schemeClr val="tx2">
                        <a:lumMod val="20000"/>
                        <a:lumOff val="80000"/>
                      </a:schemeClr>
                    </a:solidFill>
                  </a:tcPr>
                </a:tc>
              </a:tr>
              <a:tr h="251976">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en-GB" sz="1050" b="1" kern="1200" dirty="0">
                          <a:solidFill>
                            <a:schemeClr val="dk1"/>
                          </a:solidFill>
                          <a:effectLst/>
                          <a:latin typeface="+mn-lt"/>
                          <a:ea typeface="+mn-ea"/>
                          <a:cs typeface="+mn-cs"/>
                        </a:rPr>
                        <a:t>EE5GPLUS</a:t>
                      </a:r>
                      <a:endParaRPr lang="zh-CN" sz="1050" b="1" kern="1200" dirty="0">
                        <a:solidFill>
                          <a:schemeClr val="dk1"/>
                        </a:solidFill>
                        <a:effectLst/>
                        <a:latin typeface="+mn-lt"/>
                        <a:ea typeface="+mn-ea"/>
                        <a:cs typeface="+mn-cs"/>
                      </a:endParaRPr>
                    </a:p>
                  </a:txBody>
                  <a:tcPr marL="9525" marR="9525" marT="9525" marB="9525">
                    <a:solidFill>
                      <a:schemeClr val="tx2">
                        <a:lumMod val="20000"/>
                        <a:lumOff val="80000"/>
                      </a:scheme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en-GB" sz="1050" kern="1200" dirty="0">
                          <a:solidFill>
                            <a:schemeClr val="dk1"/>
                          </a:solidFill>
                          <a:effectLst/>
                          <a:latin typeface="+mn-lt"/>
                          <a:ea typeface="+mn-ea"/>
                          <a:cs typeface="+mn-cs"/>
                        </a:rPr>
                        <a:t>Enhancements on EE for 5G networks</a:t>
                      </a:r>
                      <a:endParaRPr lang="zh-CN" sz="1050" kern="1200" dirty="0">
                        <a:solidFill>
                          <a:schemeClr val="dk1"/>
                        </a:solidFill>
                        <a:effectLst/>
                        <a:latin typeface="+mn-lt"/>
                        <a:ea typeface="+mn-ea"/>
                        <a:cs typeface="+mn-cs"/>
                      </a:endParaRPr>
                    </a:p>
                  </a:txBody>
                  <a:tcPr marL="9525" marR="9525" marT="9525" marB="9525">
                    <a:solidFill>
                      <a:schemeClr val="tx2">
                        <a:lumMod val="20000"/>
                        <a:lumOff val="80000"/>
                      </a:scheme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en-US" altLang="zh-CN" sz="1050" kern="1200" dirty="0" smtClean="0">
                          <a:solidFill>
                            <a:schemeClr val="dk1"/>
                          </a:solidFill>
                          <a:effectLst/>
                          <a:latin typeface="+mn-lt"/>
                          <a:ea typeface="+mn-ea"/>
                          <a:cs typeface="+mn-cs"/>
                        </a:rPr>
                        <a:t>30%-&gt;55%-&gt;70%</a:t>
                      </a:r>
                      <a:endParaRPr lang="sv-SE" sz="1050" kern="1200" dirty="0">
                        <a:solidFill>
                          <a:schemeClr val="dk1"/>
                        </a:solidFill>
                        <a:effectLst/>
                        <a:latin typeface="+mn-lt"/>
                        <a:ea typeface="+mn-ea"/>
                        <a:cs typeface="+mn-cs"/>
                      </a:endParaRPr>
                    </a:p>
                  </a:txBody>
                  <a:tcPr marL="68580" marR="68580" marT="0" marB="0" anchor="ctr">
                    <a:solidFill>
                      <a:schemeClr val="tx2">
                        <a:lumMod val="20000"/>
                        <a:lumOff val="80000"/>
                      </a:scheme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en-US" altLang="zh-CN" sz="1050" kern="1200" smtClean="0">
                          <a:solidFill>
                            <a:schemeClr val="dk1"/>
                          </a:solidFill>
                          <a:effectLst/>
                          <a:latin typeface="+mn-lt"/>
                          <a:ea typeface="+mn-ea"/>
                          <a:cs typeface="+mn-cs"/>
                        </a:rPr>
                        <a:t>TS28.310/28.552/28.554/28.541</a:t>
                      </a:r>
                    </a:p>
                  </a:txBody>
                  <a:tcPr marL="68580" marR="68580" marT="0" marB="0" anchor="ctr">
                    <a:solidFill>
                      <a:schemeClr val="tx2">
                        <a:lumMod val="20000"/>
                        <a:lumOff val="80000"/>
                      </a:scheme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sv-SE" sz="1050" kern="1200" dirty="0" smtClean="0">
                          <a:solidFill>
                            <a:schemeClr val="dk1"/>
                          </a:solidFill>
                          <a:effectLst/>
                          <a:latin typeface="+mn-lt"/>
                          <a:ea typeface="+mn-ea"/>
                          <a:cs typeface="+mn-cs"/>
                        </a:rPr>
                        <a:t>SP-200188</a:t>
                      </a:r>
                      <a:endParaRPr lang="sv-SE" sz="1050" kern="1200" dirty="0">
                        <a:solidFill>
                          <a:schemeClr val="dk1"/>
                        </a:solidFill>
                        <a:effectLst/>
                        <a:latin typeface="+mn-lt"/>
                        <a:ea typeface="+mn-ea"/>
                        <a:cs typeface="+mn-cs"/>
                      </a:endParaRPr>
                    </a:p>
                  </a:txBody>
                  <a:tcPr marL="68580" marR="68580" marT="0" marB="0" anchor="ctr">
                    <a:solidFill>
                      <a:schemeClr val="tx2">
                        <a:lumMod val="20000"/>
                        <a:lumOff val="80000"/>
                      </a:scheme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en-GB" altLang="zh-CN" sz="1050" kern="1200" dirty="0" smtClean="0">
                          <a:solidFill>
                            <a:schemeClr val="dk1"/>
                          </a:solidFill>
                          <a:effectLst/>
                          <a:latin typeface="+mn-lt"/>
                          <a:ea typeface="+mn-ea"/>
                          <a:cs typeface="+mn-cs"/>
                        </a:rPr>
                        <a:t>SA#94 (Dec. 2021)</a:t>
                      </a:r>
                      <a:endParaRPr lang="sv-SE" altLang="zh-CN" sz="1050" kern="1200" dirty="0">
                        <a:solidFill>
                          <a:schemeClr val="dk1"/>
                        </a:solidFill>
                        <a:effectLst/>
                        <a:latin typeface="+mn-lt"/>
                        <a:ea typeface="+mn-ea"/>
                        <a:cs typeface="+mn-cs"/>
                      </a:endParaRPr>
                    </a:p>
                  </a:txBody>
                  <a:tcPr marL="68580" marR="68580" marT="0" marB="0" anchor="ctr">
                    <a:solidFill>
                      <a:schemeClr val="tx2">
                        <a:lumMod val="20000"/>
                        <a:lumOff val="80000"/>
                      </a:scheme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sv-SE" sz="1050" kern="1200" dirty="0" smtClean="0">
                          <a:solidFill>
                            <a:schemeClr val="dk1"/>
                          </a:solidFill>
                          <a:effectLst/>
                          <a:latin typeface="+mn-lt"/>
                          <a:ea typeface="+mn-ea"/>
                          <a:cs typeface="+mn-cs"/>
                        </a:rPr>
                        <a:t>Orange</a:t>
                      </a:r>
                      <a:endParaRPr lang="sv-SE" sz="1050" kern="1200" dirty="0">
                        <a:solidFill>
                          <a:schemeClr val="dk1"/>
                        </a:solidFill>
                        <a:effectLst/>
                        <a:latin typeface="+mn-lt"/>
                        <a:ea typeface="+mn-ea"/>
                        <a:cs typeface="+mn-cs"/>
                      </a:endParaRPr>
                    </a:p>
                  </a:txBody>
                  <a:tcPr marL="68580" marR="68580" marT="0" marB="0" anchor="ctr">
                    <a:solidFill>
                      <a:schemeClr val="tx2">
                        <a:lumMod val="20000"/>
                        <a:lumOff val="80000"/>
                      </a:scheme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sv-SE" altLang="zh-CN" sz="1050" kern="1200" dirty="0" smtClean="0">
                          <a:solidFill>
                            <a:schemeClr val="dk1"/>
                          </a:solidFill>
                          <a:effectLst/>
                          <a:latin typeface="+mn-lt"/>
                          <a:ea typeface="+mn-ea"/>
                          <a:cs typeface="+mn-cs"/>
                        </a:rPr>
                        <a:t>SA2/RAN2/RAN3/ETSI EE/ITU-T/GSMA</a:t>
                      </a:r>
                      <a:endParaRPr lang="sv-SE" sz="1050" kern="1200" dirty="0">
                        <a:solidFill>
                          <a:schemeClr val="dk1"/>
                        </a:solidFill>
                        <a:effectLst/>
                        <a:latin typeface="+mn-lt"/>
                        <a:ea typeface="+mn-ea"/>
                        <a:cs typeface="+mn-cs"/>
                      </a:endParaRPr>
                    </a:p>
                  </a:txBody>
                  <a:tcPr marL="68580" marR="68580" marT="0" marB="0" anchor="ctr">
                    <a:solidFill>
                      <a:schemeClr val="tx2">
                        <a:lumMod val="20000"/>
                        <a:lumOff val="80000"/>
                      </a:scheme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sv-SE" sz="1050" kern="1200" dirty="0" smtClean="0">
                          <a:solidFill>
                            <a:schemeClr val="dk1"/>
                          </a:solidFill>
                          <a:effectLst/>
                          <a:latin typeface="+mn-lt"/>
                          <a:ea typeface="+mn-ea"/>
                          <a:cs typeface="+mn-cs"/>
                        </a:rPr>
                        <a:t>Energy saving</a:t>
                      </a:r>
                      <a:endParaRPr lang="sv-SE" sz="1050" kern="1200" dirty="0">
                        <a:solidFill>
                          <a:schemeClr val="dk1"/>
                        </a:solidFill>
                        <a:effectLst/>
                        <a:latin typeface="+mn-lt"/>
                        <a:ea typeface="+mn-ea"/>
                        <a:cs typeface="+mn-cs"/>
                      </a:endParaRPr>
                    </a:p>
                  </a:txBody>
                  <a:tcPr marL="68580" marR="68580" marT="0" marB="0" anchor="ctr">
                    <a:solidFill>
                      <a:schemeClr val="tx2">
                        <a:lumMod val="20000"/>
                        <a:lumOff val="80000"/>
                      </a:schemeClr>
                    </a:solidFill>
                  </a:tcPr>
                </a:tc>
              </a:tr>
              <a:tr h="251976">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en-GB" sz="1050" b="1" kern="1200" dirty="0" smtClean="0">
                          <a:solidFill>
                            <a:schemeClr val="dk1"/>
                          </a:solidFill>
                          <a:effectLst/>
                          <a:latin typeface="+mn-lt"/>
                          <a:ea typeface="+mn-ea"/>
                          <a:cs typeface="+mn-cs"/>
                        </a:rPr>
                        <a:t>5GD</a:t>
                      </a:r>
                      <a:r>
                        <a:rPr lang="en-US" altLang="zh-CN" sz="1050" b="1" kern="1200" dirty="0" smtClean="0">
                          <a:solidFill>
                            <a:schemeClr val="dk1"/>
                          </a:solidFill>
                          <a:effectLst/>
                          <a:latin typeface="+mn-lt"/>
                          <a:ea typeface="+mn-ea"/>
                          <a:cs typeface="+mn-cs"/>
                        </a:rPr>
                        <a:t>MS</a:t>
                      </a:r>
                      <a:endParaRPr lang="zh-CN" sz="1050" b="1" kern="1200" dirty="0">
                        <a:solidFill>
                          <a:schemeClr val="dk1"/>
                        </a:solidFill>
                        <a:effectLst/>
                        <a:latin typeface="+mn-lt"/>
                        <a:ea typeface="+mn-ea"/>
                        <a:cs typeface="+mn-cs"/>
                      </a:endParaRPr>
                    </a:p>
                  </a:txBody>
                  <a:tcPr marL="9525" marR="9525" marT="9525" marB="9525">
                    <a:solidFill>
                      <a:schemeClr val="tx2">
                        <a:lumMod val="20000"/>
                        <a:lumOff val="80000"/>
                      </a:scheme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en-GB" sz="1050" kern="1200" dirty="0">
                          <a:solidFill>
                            <a:schemeClr val="dk1"/>
                          </a:solidFill>
                          <a:effectLst/>
                          <a:latin typeface="+mn-lt"/>
                          <a:ea typeface="+mn-ea"/>
                          <a:cs typeface="+mn-cs"/>
                        </a:rPr>
                        <a:t>Discovery of management services in 5G  </a:t>
                      </a:r>
                      <a:endParaRPr lang="zh-CN" sz="1050" kern="1200" dirty="0">
                        <a:solidFill>
                          <a:schemeClr val="dk1"/>
                        </a:solidFill>
                        <a:effectLst/>
                        <a:latin typeface="+mn-lt"/>
                        <a:ea typeface="+mn-ea"/>
                        <a:cs typeface="+mn-cs"/>
                      </a:endParaRPr>
                    </a:p>
                  </a:txBody>
                  <a:tcPr marL="9525" marR="9525" marT="9525" marB="9525">
                    <a:solidFill>
                      <a:schemeClr val="tx2">
                        <a:lumMod val="20000"/>
                        <a:lumOff val="80000"/>
                      </a:scheme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sv-SE" altLang="zh-CN" sz="1050" kern="1200" dirty="0" smtClean="0">
                          <a:solidFill>
                            <a:schemeClr val="dk1"/>
                          </a:solidFill>
                          <a:effectLst/>
                          <a:latin typeface="+mn-lt"/>
                          <a:ea typeface="+mn-ea"/>
                          <a:cs typeface="+mn-cs"/>
                        </a:rPr>
                        <a:t>70%-&gt;80%-&gt;90%</a:t>
                      </a:r>
                      <a:endParaRPr lang="sv-SE" altLang="zh-CN" sz="1050" kern="1200" dirty="0">
                        <a:solidFill>
                          <a:schemeClr val="dk1"/>
                        </a:solidFill>
                        <a:effectLst/>
                        <a:latin typeface="+mn-lt"/>
                        <a:ea typeface="+mn-ea"/>
                        <a:cs typeface="+mn-cs"/>
                      </a:endParaRPr>
                    </a:p>
                  </a:txBody>
                  <a:tcPr marL="68580" marR="68580" marT="0" marB="0" anchor="ctr">
                    <a:solidFill>
                      <a:schemeClr val="tx2">
                        <a:lumMod val="20000"/>
                        <a:lumOff val="80000"/>
                      </a:scheme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sv-SE" sz="1050" kern="1200" dirty="0">
                          <a:solidFill>
                            <a:schemeClr val="dk1"/>
                          </a:solidFill>
                          <a:effectLst/>
                          <a:latin typeface="+mn-lt"/>
                          <a:ea typeface="+mn-ea"/>
                          <a:cs typeface="+mn-cs"/>
                        </a:rPr>
                        <a:t>TS 28.533/28.532/531</a:t>
                      </a:r>
                    </a:p>
                  </a:txBody>
                  <a:tcPr marL="68580" marR="68580" marT="0" marB="0" anchor="ctr">
                    <a:solidFill>
                      <a:schemeClr val="tx2">
                        <a:lumMod val="20000"/>
                        <a:lumOff val="80000"/>
                      </a:scheme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sv-SE" sz="1050" kern="1200" dirty="0">
                          <a:solidFill>
                            <a:schemeClr val="dk1"/>
                          </a:solidFill>
                          <a:effectLst/>
                          <a:latin typeface="+mn-lt"/>
                          <a:ea typeface="+mn-ea"/>
                          <a:cs typeface="+mn-cs"/>
                        </a:rPr>
                        <a:t>SP-181072</a:t>
                      </a:r>
                    </a:p>
                  </a:txBody>
                  <a:tcPr marL="68580" marR="68580" marT="0" marB="0" anchor="ctr">
                    <a:solidFill>
                      <a:schemeClr val="tx2">
                        <a:lumMod val="20000"/>
                        <a:lumOff val="80000"/>
                      </a:scheme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en-GB" altLang="zh-CN" sz="1050" kern="1200" dirty="0" smtClean="0">
                          <a:solidFill>
                            <a:schemeClr val="dk1"/>
                          </a:solidFill>
                          <a:effectLst/>
                          <a:latin typeface="+mn-lt"/>
                          <a:ea typeface="+mn-ea"/>
                          <a:cs typeface="+mn-cs"/>
                        </a:rPr>
                        <a:t>SA#93 (Sep-2021)</a:t>
                      </a:r>
                      <a:r>
                        <a:rPr lang="sv-SE" altLang="zh-CN" sz="1050" b="0" kern="1200" dirty="0" smtClean="0">
                          <a:solidFill>
                            <a:schemeClr val="dk1"/>
                          </a:solidFill>
                          <a:effectLst/>
                          <a:latin typeface="+mn-lt"/>
                          <a:ea typeface="+mn-ea"/>
                          <a:cs typeface="Arial" panose="020B0604020202020204" pitchFamily="34" charset="0"/>
                        </a:rPr>
                        <a:t> </a:t>
                      </a:r>
                    </a:p>
                    <a:p>
                      <a:pPr marL="0" marR="0" lvl="0" indent="0" algn="ctr" defTabSz="1219170" rtl="0" eaLnBrk="1" fontAlgn="auto" latinLnBrk="0" hangingPunct="1">
                        <a:lnSpc>
                          <a:spcPct val="100000"/>
                        </a:lnSpc>
                        <a:spcBef>
                          <a:spcPts val="0"/>
                        </a:spcBef>
                        <a:spcAft>
                          <a:spcPts val="0"/>
                        </a:spcAft>
                        <a:buClrTx/>
                        <a:buSzTx/>
                        <a:buFontTx/>
                        <a:buNone/>
                        <a:tabLst/>
                        <a:defRPr/>
                      </a:pPr>
                      <a:r>
                        <a:rPr lang="sv-SE" altLang="zh-CN" sz="1050" b="1" kern="1200" dirty="0" smtClean="0">
                          <a:solidFill>
                            <a:schemeClr val="dk1"/>
                          </a:solidFill>
                          <a:effectLst/>
                          <a:latin typeface="+mn-lt"/>
                          <a:ea typeface="+mn-ea"/>
                          <a:cs typeface="Arial" panose="020B0604020202020204" pitchFamily="34" charset="0"/>
                        </a:rPr>
                        <a:t>-&gt;SA#95 (Mar. 2022)</a:t>
                      </a:r>
                      <a:endParaRPr lang="sv-SE" altLang="zh-CN" sz="1050" b="1" kern="1200" dirty="0">
                        <a:solidFill>
                          <a:schemeClr val="dk1"/>
                        </a:solidFill>
                        <a:effectLst/>
                        <a:latin typeface="+mn-lt"/>
                        <a:ea typeface="+mn-ea"/>
                        <a:cs typeface="+mn-cs"/>
                      </a:endParaRPr>
                    </a:p>
                  </a:txBody>
                  <a:tcPr marL="68580" marR="68580" marT="0" marB="0" anchor="ctr">
                    <a:solidFill>
                      <a:schemeClr val="tx2">
                        <a:lumMod val="20000"/>
                        <a:lumOff val="80000"/>
                      </a:scheme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sv-SE" sz="1050" kern="1200" dirty="0">
                          <a:solidFill>
                            <a:schemeClr val="dk1"/>
                          </a:solidFill>
                          <a:effectLst/>
                          <a:latin typeface="+mn-lt"/>
                          <a:ea typeface="+mn-ea"/>
                          <a:cs typeface="+mn-cs"/>
                        </a:rPr>
                        <a:t>Huawei</a:t>
                      </a:r>
                    </a:p>
                  </a:txBody>
                  <a:tcPr marL="68580" marR="68580" marT="0" marB="0" anchor="ctr">
                    <a:solidFill>
                      <a:schemeClr val="tx2">
                        <a:lumMod val="20000"/>
                        <a:lumOff val="80000"/>
                      </a:scheme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endParaRPr lang="sv-SE" sz="1050" kern="1200" dirty="0">
                        <a:solidFill>
                          <a:schemeClr val="dk1"/>
                        </a:solidFill>
                        <a:effectLst/>
                        <a:latin typeface="+mn-lt"/>
                        <a:ea typeface="+mn-ea"/>
                        <a:cs typeface="+mn-cs"/>
                      </a:endParaRPr>
                    </a:p>
                  </a:txBody>
                  <a:tcPr marL="68580" marR="68580" marT="0" marB="0" anchor="ctr">
                    <a:solidFill>
                      <a:schemeClr val="tx2">
                        <a:lumMod val="20000"/>
                        <a:lumOff val="80000"/>
                      </a:scheme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sv-SE" sz="1050" kern="1200" dirty="0">
                          <a:solidFill>
                            <a:schemeClr val="dk1"/>
                          </a:solidFill>
                          <a:effectLst/>
                          <a:latin typeface="+mn-lt"/>
                          <a:ea typeface="+mn-ea"/>
                          <a:cs typeface="+mn-cs"/>
                        </a:rPr>
                        <a:t>Service based discovery</a:t>
                      </a:r>
                    </a:p>
                  </a:txBody>
                  <a:tcPr marL="68580" marR="68580" marT="0" marB="0" anchor="ctr">
                    <a:solidFill>
                      <a:schemeClr val="tx2">
                        <a:lumMod val="20000"/>
                        <a:lumOff val="80000"/>
                      </a:schemeClr>
                    </a:solidFill>
                  </a:tcPr>
                </a:tc>
              </a:tr>
            </a:tbl>
          </a:graphicData>
        </a:graphic>
      </p:graphicFrame>
      <p:sp>
        <p:nvSpPr>
          <p:cNvPr id="6" name="矩形 5"/>
          <p:cNvSpPr/>
          <p:nvPr/>
        </p:nvSpPr>
        <p:spPr>
          <a:xfrm>
            <a:off x="240740" y="3767508"/>
            <a:ext cx="4677928" cy="2123658"/>
          </a:xfrm>
          <a:prstGeom prst="rect">
            <a:avLst/>
          </a:prstGeom>
        </p:spPr>
        <p:txBody>
          <a:bodyPr wrap="square">
            <a:spAutoFit/>
          </a:bodyPr>
          <a:lstStyle/>
          <a:p>
            <a:pPr lvl="0" defTabSz="1219170" eaLnBrk="1" fontAlgn="auto" hangingPunct="1">
              <a:spcBef>
                <a:spcPts val="0"/>
              </a:spcBef>
              <a:spcAft>
                <a:spcPts val="0"/>
              </a:spcAft>
              <a:defRPr/>
            </a:pPr>
            <a:r>
              <a:rPr lang="en-US" altLang="zh-CN" sz="1200" b="1" dirty="0" smtClean="0">
                <a:solidFill>
                  <a:prstClr val="black"/>
                </a:solidFill>
                <a:latin typeface="+mn-lt"/>
                <a:cs typeface="Arial" charset="0"/>
              </a:rPr>
              <a:t>eSON_5G: </a:t>
            </a:r>
            <a:r>
              <a:rPr lang="en-US" altLang="zh-CN" sz="1200" dirty="0" smtClean="0">
                <a:solidFill>
                  <a:prstClr val="black"/>
                </a:solidFill>
                <a:latin typeface="+mn-lt"/>
                <a:cs typeface="Arial" charset="0"/>
              </a:rPr>
              <a:t>The group agreed the following topics:</a:t>
            </a:r>
          </a:p>
          <a:p>
            <a:pPr marL="285750" indent="-285750" defTabSz="1219170">
              <a:buFont typeface="Wingdings" panose="05000000000000000000" pitchFamily="2" charset="2"/>
              <a:buChar char="Ø"/>
              <a:defRPr/>
            </a:pPr>
            <a:r>
              <a:rPr lang="en-GB" sz="1200" dirty="0">
                <a:latin typeface="+mn-lt"/>
              </a:rPr>
              <a:t>Add RRM related </a:t>
            </a:r>
            <a:r>
              <a:rPr lang="en-GB" sz="1200" dirty="0" smtClean="0">
                <a:latin typeface="+mn-lt"/>
              </a:rPr>
              <a:t>measurements</a:t>
            </a:r>
          </a:p>
          <a:p>
            <a:pPr marL="285750" indent="-285750" defTabSz="1219170">
              <a:buFont typeface="Wingdings" panose="05000000000000000000" pitchFamily="2" charset="2"/>
              <a:buChar char="Ø"/>
              <a:defRPr/>
            </a:pPr>
            <a:r>
              <a:rPr lang="en-GB" sz="1200" dirty="0" smtClean="0">
                <a:latin typeface="+mn-lt"/>
              </a:rPr>
              <a:t>Requirements</a:t>
            </a:r>
            <a:r>
              <a:rPr lang="en-GB" sz="1200" dirty="0">
                <a:latin typeface="+mn-lt"/>
              </a:rPr>
              <a:t>, use cases and services for C-PCI </a:t>
            </a:r>
          </a:p>
          <a:p>
            <a:pPr marL="285750" indent="-285750" defTabSz="1219170">
              <a:buFont typeface="Wingdings" panose="05000000000000000000" pitchFamily="2" charset="2"/>
              <a:buChar char="Ø"/>
              <a:defRPr/>
            </a:pPr>
            <a:r>
              <a:rPr lang="en-GB" sz="1200" dirty="0">
                <a:latin typeface="+mn-lt"/>
              </a:rPr>
              <a:t>Add CCO use cases, requirements, information, and procedure</a:t>
            </a:r>
            <a:r>
              <a:rPr lang="en-US" altLang="zh-CN" sz="1200" dirty="0">
                <a:latin typeface="+mn-lt"/>
              </a:rPr>
              <a:t>.</a:t>
            </a:r>
          </a:p>
          <a:p>
            <a:pPr marL="285750" indent="-285750" defTabSz="1219170">
              <a:buFont typeface="Wingdings" panose="05000000000000000000" pitchFamily="2" charset="2"/>
              <a:buChar char="Ø"/>
              <a:defRPr/>
            </a:pPr>
            <a:r>
              <a:rPr lang="en-GB" sz="1200" dirty="0">
                <a:latin typeface="+mn-lt"/>
              </a:rPr>
              <a:t>Correction for the Number of Active </a:t>
            </a:r>
            <a:r>
              <a:rPr lang="en-GB" sz="1200" dirty="0" err="1">
                <a:latin typeface="+mn-lt"/>
              </a:rPr>
              <a:t>Ues</a:t>
            </a:r>
            <a:r>
              <a:rPr lang="en-GB" sz="1200" dirty="0">
                <a:latin typeface="+mn-lt"/>
              </a:rPr>
              <a:t> measurements</a:t>
            </a:r>
            <a:endParaRPr lang="en-US" sz="1200" dirty="0">
              <a:latin typeface="+mn-lt"/>
            </a:endParaRPr>
          </a:p>
          <a:p>
            <a:pPr lvl="0" defTabSz="1219170" eaLnBrk="1" fontAlgn="auto" hangingPunct="1">
              <a:spcBef>
                <a:spcPts val="0"/>
              </a:spcBef>
              <a:spcAft>
                <a:spcPts val="0"/>
              </a:spcAft>
              <a:defRPr/>
            </a:pPr>
            <a:endParaRPr lang="en-US" altLang="zh-CN" sz="1200" b="1" dirty="0" smtClean="0">
              <a:solidFill>
                <a:prstClr val="black"/>
              </a:solidFill>
              <a:latin typeface="+mn-lt"/>
              <a:cs typeface="Arial" charset="0"/>
            </a:endParaRPr>
          </a:p>
          <a:p>
            <a:pPr defTabSz="1219170" eaLnBrk="1" fontAlgn="auto" hangingPunct="1">
              <a:spcBef>
                <a:spcPts val="0"/>
              </a:spcBef>
              <a:spcAft>
                <a:spcPts val="0"/>
              </a:spcAft>
              <a:defRPr/>
            </a:pPr>
            <a:r>
              <a:rPr lang="en-US" altLang="zh-CN" sz="1200" b="1" dirty="0" smtClean="0">
                <a:solidFill>
                  <a:prstClr val="black"/>
                </a:solidFill>
                <a:latin typeface="+mn-lt"/>
                <a:cs typeface="Arial" charset="0"/>
              </a:rPr>
              <a:t>EE5GPLUS</a:t>
            </a:r>
            <a:r>
              <a:rPr lang="en-US" altLang="zh-CN" sz="1200" b="1" dirty="0">
                <a:solidFill>
                  <a:prstClr val="black"/>
                </a:solidFill>
                <a:latin typeface="+mn-lt"/>
                <a:cs typeface="Arial" charset="0"/>
              </a:rPr>
              <a:t>: </a:t>
            </a:r>
            <a:r>
              <a:rPr lang="en-US" altLang="zh-CN" sz="1200" dirty="0">
                <a:solidFill>
                  <a:prstClr val="black"/>
                </a:solidFill>
                <a:latin typeface="+mn-lt"/>
                <a:cs typeface="Arial" charset="0"/>
              </a:rPr>
              <a:t>The following topics are discussed </a:t>
            </a:r>
            <a:r>
              <a:rPr lang="en-US" altLang="zh-CN" sz="1200" dirty="0" smtClean="0">
                <a:solidFill>
                  <a:prstClr val="black"/>
                </a:solidFill>
                <a:latin typeface="+mn-lt"/>
                <a:cs typeface="Arial" charset="0"/>
              </a:rPr>
              <a:t>and agreed in this meeting</a:t>
            </a:r>
          </a:p>
          <a:p>
            <a:pPr marL="285750" indent="-285750" defTabSz="1219170">
              <a:buFont typeface="Wingdings" panose="05000000000000000000" pitchFamily="2" charset="2"/>
              <a:buChar char="Ø"/>
              <a:defRPr/>
            </a:pPr>
            <a:r>
              <a:rPr lang="en-US" altLang="zh-CN" sz="1200" dirty="0">
                <a:solidFill>
                  <a:prstClr val="black"/>
                </a:solidFill>
                <a:latin typeface="+mj-lt"/>
                <a:cs typeface="Arial" charset="0"/>
              </a:rPr>
              <a:t>New Energy Consumption </a:t>
            </a:r>
            <a:r>
              <a:rPr lang="en-US" altLang="zh-CN" sz="1200" dirty="0" smtClean="0">
                <a:solidFill>
                  <a:prstClr val="black"/>
                </a:solidFill>
                <a:latin typeface="+mj-lt"/>
                <a:cs typeface="Arial" charset="0"/>
              </a:rPr>
              <a:t>KPIs</a:t>
            </a:r>
          </a:p>
          <a:p>
            <a:pPr marL="285750" indent="-285750" defTabSz="1219170">
              <a:buFont typeface="Wingdings" panose="05000000000000000000" pitchFamily="2" charset="2"/>
              <a:buChar char="Ø"/>
              <a:defRPr/>
            </a:pPr>
            <a:r>
              <a:rPr lang="en-GB" altLang="zh-CN" sz="1200" dirty="0" smtClean="0">
                <a:latin typeface="+mj-lt"/>
              </a:rPr>
              <a:t>Update </a:t>
            </a:r>
            <a:r>
              <a:rPr lang="en-GB" altLang="zh-CN" sz="1200" dirty="0">
                <a:latin typeface="+mj-lt"/>
              </a:rPr>
              <a:t>on the solutions for energy efficiency</a:t>
            </a:r>
            <a:endParaRPr lang="zh-CN" altLang="zh-CN" sz="1200" dirty="0">
              <a:latin typeface="+mj-lt"/>
            </a:endParaRPr>
          </a:p>
          <a:p>
            <a:pPr marL="285750" indent="-285750" defTabSz="1219170">
              <a:buFont typeface="Wingdings" panose="05000000000000000000" pitchFamily="2" charset="2"/>
              <a:buChar char="Ø"/>
              <a:defRPr/>
            </a:pPr>
            <a:r>
              <a:rPr lang="en-GB" altLang="zh-CN" sz="1200" dirty="0">
                <a:latin typeface="+mj-lt"/>
              </a:rPr>
              <a:t>Update the EE KPI for the URLLC network </a:t>
            </a:r>
            <a:r>
              <a:rPr lang="en-GB" altLang="zh-CN" sz="1200" dirty="0" smtClean="0">
                <a:latin typeface="+mj-lt"/>
              </a:rPr>
              <a:t>slice</a:t>
            </a:r>
            <a:endParaRPr lang="en-US" altLang="zh-CN" sz="1200" dirty="0">
              <a:solidFill>
                <a:prstClr val="black"/>
              </a:solidFill>
              <a:latin typeface="+mj-lt"/>
              <a:cs typeface="Arial" charset="0"/>
            </a:endParaRPr>
          </a:p>
        </p:txBody>
      </p:sp>
      <p:sp>
        <p:nvSpPr>
          <p:cNvPr id="5" name="Title 1"/>
          <p:cNvSpPr txBox="1">
            <a:spLocks/>
          </p:cNvSpPr>
          <p:nvPr/>
        </p:nvSpPr>
        <p:spPr>
          <a:xfrm>
            <a:off x="205572" y="4603"/>
            <a:ext cx="10139206" cy="920688"/>
          </a:xfrm>
          <a:prstGeom prst="rect">
            <a:avLst/>
          </a:prstGeom>
        </p:spPr>
        <p:txBody>
          <a:bodyPr/>
          <a:lstStyle>
            <a:lvl1pPr algn="ctr" rtl="0" eaLnBrk="0" fontAlgn="base" hangingPunct="0">
              <a:spcBef>
                <a:spcPct val="0"/>
              </a:spcBef>
              <a:spcAft>
                <a:spcPct val="0"/>
              </a:spcAft>
              <a:defRPr sz="4200">
                <a:solidFill>
                  <a:srgbClr val="FF0000"/>
                </a:solidFill>
                <a:latin typeface="+mj-lt"/>
                <a:ea typeface="+mj-ea"/>
                <a:cs typeface="+mj-cs"/>
              </a:defRPr>
            </a:lvl1pPr>
            <a:lvl2pPr algn="ctr" rtl="0" eaLnBrk="0" fontAlgn="base" hangingPunct="0">
              <a:spcBef>
                <a:spcPct val="0"/>
              </a:spcBef>
              <a:spcAft>
                <a:spcPct val="0"/>
              </a:spcAft>
              <a:defRPr sz="4200">
                <a:solidFill>
                  <a:srgbClr val="FF0000"/>
                </a:solidFill>
                <a:latin typeface="Calibri" pitchFamily="34" charset="0"/>
              </a:defRPr>
            </a:lvl2pPr>
            <a:lvl3pPr algn="ctr" rtl="0" eaLnBrk="0" fontAlgn="base" hangingPunct="0">
              <a:spcBef>
                <a:spcPct val="0"/>
              </a:spcBef>
              <a:spcAft>
                <a:spcPct val="0"/>
              </a:spcAft>
              <a:defRPr sz="4200">
                <a:solidFill>
                  <a:srgbClr val="FF0000"/>
                </a:solidFill>
                <a:latin typeface="Calibri" pitchFamily="34" charset="0"/>
              </a:defRPr>
            </a:lvl3pPr>
            <a:lvl4pPr algn="ctr" rtl="0" eaLnBrk="0" fontAlgn="base" hangingPunct="0">
              <a:spcBef>
                <a:spcPct val="0"/>
              </a:spcBef>
              <a:spcAft>
                <a:spcPct val="0"/>
              </a:spcAft>
              <a:defRPr sz="4200">
                <a:solidFill>
                  <a:srgbClr val="FF0000"/>
                </a:solidFill>
                <a:latin typeface="Calibri" pitchFamily="34" charset="0"/>
              </a:defRPr>
            </a:lvl4pPr>
            <a:lvl5pPr algn="ctr" rtl="0" eaLnBrk="0" fontAlgn="base" hangingPunct="0">
              <a:spcBef>
                <a:spcPct val="0"/>
              </a:spcBef>
              <a:spcAft>
                <a:spcPct val="0"/>
              </a:spcAft>
              <a:defRPr sz="4200">
                <a:solidFill>
                  <a:srgbClr val="FF0000"/>
                </a:solidFill>
                <a:latin typeface="Calibri" pitchFamily="34" charset="0"/>
              </a:defRPr>
            </a:lvl5pPr>
            <a:lvl6pPr marL="609585" algn="ctr" rtl="0" eaLnBrk="0" fontAlgn="base" hangingPunct="0">
              <a:spcBef>
                <a:spcPct val="0"/>
              </a:spcBef>
              <a:spcAft>
                <a:spcPct val="0"/>
              </a:spcAft>
              <a:defRPr sz="4267">
                <a:solidFill>
                  <a:srgbClr val="FF0000"/>
                </a:solidFill>
                <a:latin typeface="Calibri" pitchFamily="34" charset="0"/>
              </a:defRPr>
            </a:lvl6pPr>
            <a:lvl7pPr marL="1219170" algn="ctr" rtl="0" eaLnBrk="0" fontAlgn="base" hangingPunct="0">
              <a:spcBef>
                <a:spcPct val="0"/>
              </a:spcBef>
              <a:spcAft>
                <a:spcPct val="0"/>
              </a:spcAft>
              <a:defRPr sz="4267">
                <a:solidFill>
                  <a:srgbClr val="FF0000"/>
                </a:solidFill>
                <a:latin typeface="Calibri" pitchFamily="34" charset="0"/>
              </a:defRPr>
            </a:lvl7pPr>
            <a:lvl8pPr marL="1828754" algn="ctr" rtl="0" eaLnBrk="0" fontAlgn="base" hangingPunct="0">
              <a:spcBef>
                <a:spcPct val="0"/>
              </a:spcBef>
              <a:spcAft>
                <a:spcPct val="0"/>
              </a:spcAft>
              <a:defRPr sz="4267">
                <a:solidFill>
                  <a:srgbClr val="FF0000"/>
                </a:solidFill>
                <a:latin typeface="Calibri" pitchFamily="34" charset="0"/>
              </a:defRPr>
            </a:lvl8pPr>
            <a:lvl9pPr marL="2438339" algn="ctr" rtl="0" eaLnBrk="0" fontAlgn="base" hangingPunct="0">
              <a:spcBef>
                <a:spcPct val="0"/>
              </a:spcBef>
              <a:spcAft>
                <a:spcPct val="0"/>
              </a:spcAft>
              <a:defRPr sz="4267">
                <a:solidFill>
                  <a:srgbClr val="FF0000"/>
                </a:solidFill>
                <a:latin typeface="Calibri" pitchFamily="34" charset="0"/>
              </a:defRPr>
            </a:lvl9pPr>
          </a:lstStyle>
          <a:p>
            <a:r>
              <a:rPr lang="en-US" altLang="zh-CN" sz="3200" kern="0" dirty="0" smtClean="0"/>
              <a:t>Rel-17 WI eSON_5G/PACMAN/E_HOO/EE5GPLUS/5GDMS</a:t>
            </a:r>
            <a:endParaRPr lang="sv-SE" sz="3200" kern="0" dirty="0"/>
          </a:p>
        </p:txBody>
      </p:sp>
      <p:sp>
        <p:nvSpPr>
          <p:cNvPr id="4" name="矩形 3"/>
          <p:cNvSpPr/>
          <p:nvPr/>
        </p:nvSpPr>
        <p:spPr>
          <a:xfrm>
            <a:off x="5265336" y="3767508"/>
            <a:ext cx="6500336" cy="2492990"/>
          </a:xfrm>
          <a:prstGeom prst="rect">
            <a:avLst/>
          </a:prstGeom>
        </p:spPr>
        <p:txBody>
          <a:bodyPr wrap="square">
            <a:spAutoFit/>
          </a:bodyPr>
          <a:lstStyle/>
          <a:p>
            <a:pPr lvl="0" defTabSz="1219170" eaLnBrk="1" fontAlgn="auto" hangingPunct="1">
              <a:spcBef>
                <a:spcPts val="0"/>
              </a:spcBef>
              <a:spcAft>
                <a:spcPts val="0"/>
              </a:spcAft>
              <a:defRPr/>
            </a:pPr>
            <a:r>
              <a:rPr lang="en-US" altLang="zh-CN" sz="1200" b="1" dirty="0" smtClean="0">
                <a:solidFill>
                  <a:prstClr val="black"/>
                </a:solidFill>
                <a:latin typeface="+mn-lt"/>
                <a:cs typeface="Arial" charset="0"/>
              </a:rPr>
              <a:t>PACMAN:.</a:t>
            </a:r>
          </a:p>
          <a:p>
            <a:pPr marL="285750" lvl="0" indent="-285750" defTabSz="1219170">
              <a:buFont typeface="Wingdings" panose="05000000000000000000" pitchFamily="2" charset="2"/>
              <a:buChar char="Ø"/>
              <a:defRPr/>
            </a:pPr>
            <a:r>
              <a:rPr lang="en-GB" altLang="zh-CN" sz="1200" dirty="0" err="1">
                <a:latin typeface="+mn-lt"/>
              </a:rPr>
              <a:t>PnC</a:t>
            </a:r>
            <a:r>
              <a:rPr lang="en-GB" altLang="zh-CN" sz="1200" dirty="0">
                <a:latin typeface="+mn-lt"/>
              </a:rPr>
              <a:t> Concepts and Requirements  - </a:t>
            </a:r>
            <a:r>
              <a:rPr lang="en-GB" altLang="zh-CN" sz="1200" dirty="0" err="1" smtClean="0">
                <a:latin typeface="+mn-lt"/>
              </a:rPr>
              <a:t>ConceptAndBackground</a:t>
            </a:r>
            <a:r>
              <a:rPr lang="en-GB" altLang="zh-CN" sz="1200" dirty="0" smtClean="0">
                <a:latin typeface="+mn-lt"/>
              </a:rPr>
              <a:t> are agreed.</a:t>
            </a:r>
          </a:p>
          <a:p>
            <a:pPr marL="285750" lvl="0" indent="-285750" defTabSz="1219170">
              <a:buFont typeface="Wingdings" panose="05000000000000000000" pitchFamily="2" charset="2"/>
              <a:buChar char="Ø"/>
              <a:defRPr/>
            </a:pPr>
            <a:r>
              <a:rPr lang="en-GB" altLang="zh-CN" sz="1200" dirty="0" err="1">
                <a:latin typeface="+mn-lt"/>
              </a:rPr>
              <a:t>PnC</a:t>
            </a:r>
            <a:r>
              <a:rPr lang="en-GB" altLang="zh-CN" sz="1200" dirty="0">
                <a:latin typeface="+mn-lt"/>
              </a:rPr>
              <a:t> </a:t>
            </a:r>
            <a:r>
              <a:rPr lang="en-GB" altLang="zh-CN" sz="1200" dirty="0" smtClean="0">
                <a:latin typeface="+mn-lt"/>
              </a:rPr>
              <a:t>Procedure,</a:t>
            </a:r>
            <a:r>
              <a:rPr lang="en-GB" altLang="zh-CN" sz="1200" dirty="0">
                <a:latin typeface="+mn-lt"/>
              </a:rPr>
              <a:t> plug and connect </a:t>
            </a:r>
            <a:r>
              <a:rPr lang="en-GB" altLang="zh-CN" sz="1200" dirty="0" smtClean="0">
                <a:latin typeface="+mn-lt"/>
              </a:rPr>
              <a:t>procedure,</a:t>
            </a:r>
            <a:r>
              <a:rPr lang="en-US" altLang="zh-CN" sz="1200" dirty="0">
                <a:latin typeface="+mn-lt"/>
              </a:rPr>
              <a:t> </a:t>
            </a:r>
            <a:r>
              <a:rPr lang="en-US" altLang="zh-CN" sz="1200" dirty="0" err="1">
                <a:latin typeface="+mn-lt"/>
              </a:rPr>
              <a:t>PnC</a:t>
            </a:r>
            <a:r>
              <a:rPr lang="en-US" altLang="zh-CN" sz="1200" dirty="0">
                <a:latin typeface="+mn-lt"/>
              </a:rPr>
              <a:t> Concepts and Requirements  - </a:t>
            </a:r>
            <a:r>
              <a:rPr lang="en-US" altLang="zh-CN" sz="1200" dirty="0" smtClean="0">
                <a:latin typeface="+mn-lt"/>
              </a:rPr>
              <a:t>Specification Requirements need more discussion.</a:t>
            </a:r>
            <a:endParaRPr lang="en-GB" altLang="zh-CN" sz="1200" dirty="0" smtClean="0">
              <a:latin typeface="+mn-lt"/>
            </a:endParaRPr>
          </a:p>
          <a:p>
            <a:pPr marL="285750" lvl="0" indent="-285750" defTabSz="1219170">
              <a:buFont typeface="Wingdings" panose="05000000000000000000" pitchFamily="2" charset="2"/>
              <a:buChar char="Ø"/>
              <a:defRPr/>
            </a:pPr>
            <a:endParaRPr lang="en-US" altLang="zh-CN" sz="1200" b="1" dirty="0" smtClean="0">
              <a:solidFill>
                <a:prstClr val="black"/>
              </a:solidFill>
              <a:latin typeface="+mn-lt"/>
              <a:cs typeface="Arial" charset="0"/>
            </a:endParaRPr>
          </a:p>
          <a:p>
            <a:pPr lvl="0" defTabSz="1219170" eaLnBrk="1" fontAlgn="auto" hangingPunct="1">
              <a:spcBef>
                <a:spcPts val="0"/>
              </a:spcBef>
              <a:spcAft>
                <a:spcPts val="0"/>
              </a:spcAft>
              <a:defRPr/>
            </a:pPr>
            <a:r>
              <a:rPr lang="en-US" altLang="zh-CN" sz="1200" b="1" dirty="0" smtClean="0">
                <a:solidFill>
                  <a:prstClr val="black"/>
                </a:solidFill>
                <a:latin typeface="+mn-lt"/>
                <a:cs typeface="Arial" charset="0"/>
              </a:rPr>
              <a:t>E_HOO:</a:t>
            </a:r>
            <a:r>
              <a:rPr lang="en-US" altLang="zh-CN" sz="1200" dirty="0">
                <a:solidFill>
                  <a:prstClr val="black"/>
                </a:solidFill>
                <a:latin typeface="+mn-lt"/>
                <a:cs typeface="Arial" charset="0"/>
              </a:rPr>
              <a:t> </a:t>
            </a:r>
            <a:r>
              <a:rPr lang="en-US" altLang="zh-CN" sz="1200" dirty="0" smtClean="0">
                <a:solidFill>
                  <a:prstClr val="black"/>
                </a:solidFill>
                <a:latin typeface="+mn-lt"/>
                <a:cs typeface="Arial" charset="0"/>
              </a:rPr>
              <a:t>The </a:t>
            </a:r>
            <a:r>
              <a:rPr lang="en-US" altLang="zh-CN" sz="1200" dirty="0">
                <a:solidFill>
                  <a:prstClr val="black"/>
                </a:solidFill>
                <a:latin typeface="+mn-lt"/>
                <a:cs typeface="Arial" charset="0"/>
              </a:rPr>
              <a:t>following </a:t>
            </a:r>
            <a:r>
              <a:rPr lang="en-US" altLang="zh-CN" sz="1200" dirty="0" smtClean="0">
                <a:solidFill>
                  <a:prstClr val="black"/>
                </a:solidFill>
                <a:latin typeface="+mn-lt"/>
                <a:cs typeface="Arial" charset="0"/>
              </a:rPr>
              <a:t>topic is agreed.</a:t>
            </a:r>
          </a:p>
          <a:p>
            <a:pPr marL="285750" indent="-285750" defTabSz="1219170">
              <a:buFont typeface="Wingdings" panose="05000000000000000000" pitchFamily="2" charset="2"/>
              <a:buChar char="Ø"/>
              <a:defRPr/>
            </a:pPr>
            <a:r>
              <a:rPr lang="en-GB" altLang="zh-CN" sz="1200" dirty="0">
                <a:latin typeface="+mn-lt"/>
              </a:rPr>
              <a:t>Two contributions containing input to the draft CR for 28.313 were agreed.  The contributions contained Use Cases and Requirements for CHO and DAPS HO.</a:t>
            </a:r>
            <a:endParaRPr lang="en-US" altLang="zh-CN" sz="1200" dirty="0" smtClean="0">
              <a:solidFill>
                <a:prstClr val="black"/>
              </a:solidFill>
              <a:latin typeface="+mn-lt"/>
              <a:cs typeface="Arial" charset="0"/>
            </a:endParaRPr>
          </a:p>
          <a:p>
            <a:pPr defTabSz="1219170" eaLnBrk="1" fontAlgn="auto" hangingPunct="1">
              <a:spcBef>
                <a:spcPts val="0"/>
              </a:spcBef>
              <a:spcAft>
                <a:spcPts val="0"/>
              </a:spcAft>
              <a:defRPr/>
            </a:pPr>
            <a:endParaRPr lang="en-US" altLang="zh-CN" sz="1200" b="1" dirty="0" smtClean="0">
              <a:solidFill>
                <a:prstClr val="black"/>
              </a:solidFill>
              <a:latin typeface="+mn-lt"/>
              <a:cs typeface="Arial" charset="0"/>
            </a:endParaRPr>
          </a:p>
          <a:p>
            <a:pPr defTabSz="1219170" eaLnBrk="1" fontAlgn="auto" hangingPunct="1">
              <a:spcBef>
                <a:spcPts val="0"/>
              </a:spcBef>
              <a:spcAft>
                <a:spcPts val="0"/>
              </a:spcAft>
              <a:defRPr/>
            </a:pPr>
            <a:r>
              <a:rPr lang="en-US" altLang="zh-CN" sz="1200" b="1" dirty="0" smtClean="0">
                <a:solidFill>
                  <a:prstClr val="black"/>
                </a:solidFill>
                <a:latin typeface="+mn-lt"/>
                <a:cs typeface="Arial" charset="0"/>
              </a:rPr>
              <a:t>5GDMS: </a:t>
            </a:r>
            <a:r>
              <a:rPr lang="en-US" altLang="zh-CN" sz="1200" dirty="0">
                <a:solidFill>
                  <a:prstClr val="black"/>
                </a:solidFill>
                <a:latin typeface="+mn-lt"/>
                <a:cs typeface="Arial" charset="0"/>
              </a:rPr>
              <a:t>The following </a:t>
            </a:r>
            <a:r>
              <a:rPr lang="en-US" altLang="zh-CN" sz="1200" dirty="0" smtClean="0">
                <a:solidFill>
                  <a:prstClr val="black"/>
                </a:solidFill>
                <a:latin typeface="+mn-lt"/>
                <a:cs typeface="Arial" charset="0"/>
              </a:rPr>
              <a:t>topics are </a:t>
            </a:r>
            <a:r>
              <a:rPr lang="en-US" altLang="zh-CN" sz="1200" dirty="0">
                <a:solidFill>
                  <a:prstClr val="black"/>
                </a:solidFill>
                <a:latin typeface="+mn-lt"/>
                <a:cs typeface="Arial" charset="0"/>
              </a:rPr>
              <a:t>agreed</a:t>
            </a:r>
            <a:r>
              <a:rPr lang="en-US" altLang="zh-CN" sz="1200" dirty="0" smtClean="0">
                <a:solidFill>
                  <a:prstClr val="black"/>
                </a:solidFill>
                <a:latin typeface="+mn-lt"/>
                <a:cs typeface="Arial" charset="0"/>
              </a:rPr>
              <a:t>.</a:t>
            </a:r>
            <a:endParaRPr lang="en-US" altLang="zh-CN" sz="1200" b="1" dirty="0" smtClean="0">
              <a:solidFill>
                <a:prstClr val="black"/>
              </a:solidFill>
              <a:latin typeface="+mn-lt"/>
              <a:cs typeface="Arial" charset="0"/>
            </a:endParaRPr>
          </a:p>
          <a:p>
            <a:pPr marL="285750" indent="-285750" defTabSz="1219170" eaLnBrk="1" fontAlgn="auto" hangingPunct="1">
              <a:spcBef>
                <a:spcPts val="0"/>
              </a:spcBef>
              <a:spcAft>
                <a:spcPts val="0"/>
              </a:spcAft>
              <a:buFont typeface="Wingdings" panose="05000000000000000000" pitchFamily="2" charset="2"/>
              <a:buChar char="Ø"/>
              <a:defRPr/>
            </a:pPr>
            <a:r>
              <a:rPr lang="en-US" altLang="zh-CN" sz="1200" dirty="0">
                <a:solidFill>
                  <a:prstClr val="black"/>
                </a:solidFill>
                <a:latin typeface="+mn-lt"/>
                <a:cs typeface="Arial" charset="0"/>
              </a:rPr>
              <a:t>Good progress on 28.533 and 28.537, work on these specifications is complete.</a:t>
            </a:r>
          </a:p>
          <a:p>
            <a:pPr marL="285750" indent="-285750" defTabSz="1219170" eaLnBrk="1" fontAlgn="auto" hangingPunct="1">
              <a:spcBef>
                <a:spcPts val="0"/>
              </a:spcBef>
              <a:spcAft>
                <a:spcPts val="0"/>
              </a:spcAft>
              <a:buFont typeface="Wingdings" panose="05000000000000000000" pitchFamily="2" charset="2"/>
              <a:buChar char="Ø"/>
              <a:defRPr/>
            </a:pPr>
            <a:r>
              <a:rPr lang="en-US" altLang="zh-CN" sz="1200" dirty="0">
                <a:solidFill>
                  <a:prstClr val="black"/>
                </a:solidFill>
                <a:latin typeface="+mn-lt"/>
                <a:cs typeface="Arial" charset="0"/>
              </a:rPr>
              <a:t>28.622 is almost complete, but there is an open issue regarding </a:t>
            </a:r>
            <a:r>
              <a:rPr lang="en-US" altLang="zh-CN" sz="1200" dirty="0" err="1">
                <a:solidFill>
                  <a:prstClr val="black"/>
                </a:solidFill>
                <a:latin typeface="+mn-lt"/>
                <a:cs typeface="Arial" charset="0"/>
              </a:rPr>
              <a:t>MnS</a:t>
            </a:r>
            <a:r>
              <a:rPr lang="en-US" altLang="zh-CN" sz="1200" dirty="0">
                <a:solidFill>
                  <a:prstClr val="black"/>
                </a:solidFill>
                <a:latin typeface="+mn-lt"/>
                <a:cs typeface="Arial" charset="0"/>
              </a:rPr>
              <a:t> types.</a:t>
            </a:r>
          </a:p>
          <a:p>
            <a:pPr marL="285750" indent="-285750" defTabSz="1219170" eaLnBrk="1" fontAlgn="auto" hangingPunct="1">
              <a:spcBef>
                <a:spcPts val="0"/>
              </a:spcBef>
              <a:spcAft>
                <a:spcPts val="0"/>
              </a:spcAft>
              <a:buFont typeface="Wingdings" panose="05000000000000000000" pitchFamily="2" charset="2"/>
              <a:buChar char="Ø"/>
              <a:defRPr/>
            </a:pPr>
            <a:r>
              <a:rPr lang="en-US" altLang="zh-CN" sz="1200" dirty="0" err="1">
                <a:solidFill>
                  <a:prstClr val="black"/>
                </a:solidFill>
                <a:latin typeface="+mn-lt"/>
                <a:cs typeface="Arial" charset="0"/>
              </a:rPr>
              <a:t>OpenAPI</a:t>
            </a:r>
            <a:r>
              <a:rPr lang="en-US" altLang="zh-CN" sz="1200" dirty="0">
                <a:solidFill>
                  <a:prstClr val="black"/>
                </a:solidFill>
                <a:latin typeface="+mn-lt"/>
                <a:cs typeface="Arial" charset="0"/>
              </a:rPr>
              <a:t> and YANG solutions sets were added to 28.623.</a:t>
            </a:r>
          </a:p>
        </p:txBody>
      </p:sp>
    </p:spTree>
    <p:extLst>
      <p:ext uri="{BB962C8B-B14F-4D97-AF65-F5344CB8AC3E}">
        <p14:creationId xmlns:p14="http://schemas.microsoft.com/office/powerpoint/2010/main" val="189828393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文本框 9"/>
          <p:cNvSpPr txBox="1"/>
          <p:nvPr/>
        </p:nvSpPr>
        <p:spPr>
          <a:xfrm>
            <a:off x="205573" y="3056728"/>
            <a:ext cx="11681824" cy="292388"/>
          </a:xfrm>
          <a:prstGeom prst="rect">
            <a:avLst/>
          </a:prstGeom>
          <a:solidFill>
            <a:srgbClr val="92D050"/>
          </a:solidFill>
        </p:spPr>
        <p:txBody>
          <a:bodyPr wrap="square" rtlCol="0">
            <a:spAutoFit/>
          </a:bodyPr>
          <a:lstStyle/>
          <a:p>
            <a:pPr algn="ctr"/>
            <a:r>
              <a:rPr lang="en-US" altLang="zh-CN" b="1" dirty="0" smtClean="0">
                <a:solidFill>
                  <a:prstClr val="black"/>
                </a:solidFill>
              </a:rPr>
              <a:t>Working Progress</a:t>
            </a:r>
            <a:endParaRPr lang="zh-CN" altLang="en-US" b="1" dirty="0">
              <a:solidFill>
                <a:prstClr val="black"/>
              </a:solidFill>
            </a:endParaRPr>
          </a:p>
        </p:txBody>
      </p:sp>
      <p:graphicFrame>
        <p:nvGraphicFramePr>
          <p:cNvPr id="2" name="表格 1"/>
          <p:cNvGraphicFramePr>
            <a:graphicFrameLocks noGrp="1"/>
          </p:cNvGraphicFramePr>
          <p:nvPr>
            <p:extLst>
              <p:ext uri="{D42A27DB-BD31-4B8C-83A1-F6EECF244321}">
                <p14:modId xmlns:p14="http://schemas.microsoft.com/office/powerpoint/2010/main" val="597876475"/>
              </p:ext>
            </p:extLst>
          </p:nvPr>
        </p:nvGraphicFramePr>
        <p:xfrm>
          <a:off x="205572" y="1116969"/>
          <a:ext cx="11681825" cy="1816731"/>
        </p:xfrm>
        <a:graphic>
          <a:graphicData uri="http://schemas.openxmlformats.org/drawingml/2006/table">
            <a:tbl>
              <a:tblPr firstRow="1" bandRow="1">
                <a:tableStyleId>{5C22544A-7EE6-4342-B048-85BDC9FD1C3A}</a:tableStyleId>
              </a:tblPr>
              <a:tblGrid>
                <a:gridCol w="888236"/>
                <a:gridCol w="2116117"/>
                <a:gridCol w="1238250"/>
                <a:gridCol w="2174243"/>
                <a:gridCol w="1007795"/>
                <a:gridCol w="1461649"/>
                <a:gridCol w="771207"/>
                <a:gridCol w="1153299"/>
                <a:gridCol w="871029"/>
              </a:tblGrid>
              <a:tr h="337665">
                <a:tc>
                  <a:txBody>
                    <a:bodyPr/>
                    <a:lstStyle/>
                    <a:p>
                      <a:pPr algn="ctr">
                        <a:spcAft>
                          <a:spcPts val="0"/>
                        </a:spcAft>
                      </a:pPr>
                      <a:r>
                        <a:rPr lang="en-GB" sz="1200" b="1" kern="1200" dirty="0">
                          <a:solidFill>
                            <a:schemeClr val="lt1"/>
                          </a:solidFill>
                          <a:latin typeface="+mn-lt"/>
                          <a:ea typeface="+mn-ea"/>
                          <a:cs typeface="+mn-cs"/>
                        </a:rPr>
                        <a:t>WI code</a:t>
                      </a:r>
                      <a:endParaRPr lang="sv-SE" sz="1200" b="1" kern="1200" dirty="0">
                        <a:solidFill>
                          <a:schemeClr val="lt1"/>
                        </a:solidFill>
                        <a:latin typeface="+mn-lt"/>
                        <a:ea typeface="+mn-ea"/>
                        <a:cs typeface="+mn-cs"/>
                      </a:endParaRPr>
                    </a:p>
                  </a:txBody>
                  <a:tcPr marL="9525" marR="9525" marT="9525" marB="9525" anchor="ctr">
                    <a:solidFill>
                      <a:srgbClr val="92D050"/>
                    </a:solidFill>
                  </a:tcPr>
                </a:tc>
                <a:tc>
                  <a:txBody>
                    <a:bodyPr/>
                    <a:lstStyle/>
                    <a:p>
                      <a:pPr algn="ctr">
                        <a:spcAft>
                          <a:spcPts val="0"/>
                        </a:spcAft>
                      </a:pPr>
                      <a:r>
                        <a:rPr lang="en-GB" sz="1200" b="1" kern="1200" dirty="0">
                          <a:solidFill>
                            <a:schemeClr val="lt1"/>
                          </a:solidFill>
                          <a:latin typeface="+mn-lt"/>
                          <a:ea typeface="+mn-ea"/>
                          <a:cs typeface="+mn-cs"/>
                        </a:rPr>
                        <a:t>WI Title</a:t>
                      </a:r>
                      <a:endParaRPr lang="sv-SE" sz="1200" b="1" kern="1200" dirty="0">
                        <a:solidFill>
                          <a:schemeClr val="lt1"/>
                        </a:solidFill>
                        <a:latin typeface="+mn-lt"/>
                        <a:ea typeface="+mn-ea"/>
                        <a:cs typeface="+mn-cs"/>
                      </a:endParaRPr>
                    </a:p>
                  </a:txBody>
                  <a:tcPr marL="9525" marR="9525" marT="9525" marB="9525" anchor="ctr">
                    <a:solidFill>
                      <a:srgbClr val="92D05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sv-SE" sz="1200" dirty="0" err="1">
                          <a:latin typeface="+mn-lt"/>
                        </a:rPr>
                        <a:t>Completion</a:t>
                      </a:r>
                      <a:r>
                        <a:rPr lang="sv-SE" sz="1200" dirty="0">
                          <a:latin typeface="+mn-lt"/>
                        </a:rPr>
                        <a:t> rate</a:t>
                      </a:r>
                    </a:p>
                  </a:txBody>
                  <a:tcPr anchor="ctr">
                    <a:solidFill>
                      <a:srgbClr val="92D05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sv-SE" sz="1200" dirty="0">
                          <a:latin typeface="+mn-lt"/>
                        </a:rPr>
                        <a:t>TS/TR</a:t>
                      </a:r>
                    </a:p>
                  </a:txBody>
                  <a:tcPr anchor="ctr">
                    <a:solidFill>
                      <a:srgbClr val="92D05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1200" dirty="0" err="1">
                          <a:latin typeface="+mn-lt"/>
                        </a:rPr>
                        <a:t>Tdoc</a:t>
                      </a:r>
                      <a:r>
                        <a:rPr lang="en-US" altLang="zh-CN" sz="1200" dirty="0">
                          <a:latin typeface="+mn-lt"/>
                        </a:rPr>
                        <a:t> reference</a:t>
                      </a:r>
                      <a:endParaRPr lang="sv-SE" sz="1200" dirty="0">
                        <a:latin typeface="+mn-lt"/>
                      </a:endParaRPr>
                    </a:p>
                  </a:txBody>
                  <a:tcPr anchor="ctr">
                    <a:solidFill>
                      <a:srgbClr val="92D050"/>
                    </a:solidFill>
                  </a:tcPr>
                </a:tc>
                <a:tc>
                  <a:txBody>
                    <a:bodyPr/>
                    <a:lstStyle/>
                    <a:p>
                      <a:pPr algn="ctr"/>
                      <a:r>
                        <a:rPr lang="sv-SE" sz="1200" dirty="0">
                          <a:latin typeface="+mn-lt"/>
                        </a:rPr>
                        <a:t>Target date</a:t>
                      </a:r>
                    </a:p>
                  </a:txBody>
                  <a:tcPr anchor="ctr">
                    <a:solidFill>
                      <a:srgbClr val="92D050"/>
                    </a:solidFill>
                  </a:tcPr>
                </a:tc>
                <a:tc>
                  <a:txBody>
                    <a:bodyPr/>
                    <a:lstStyle/>
                    <a:p>
                      <a:pPr algn="ctr"/>
                      <a:r>
                        <a:rPr lang="sv-SE" sz="1200" dirty="0">
                          <a:latin typeface="+mn-lt"/>
                        </a:rPr>
                        <a:t>Rapporteur</a:t>
                      </a:r>
                    </a:p>
                  </a:txBody>
                  <a:tcPr anchor="ctr">
                    <a:solidFill>
                      <a:srgbClr val="92D050"/>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sv-SE" altLang="zh-CN" sz="1200" dirty="0">
                          <a:latin typeface="+mn-lt"/>
                        </a:rPr>
                        <a:t>Related</a:t>
                      </a:r>
                      <a:r>
                        <a:rPr lang="sv-SE" altLang="zh-CN" sz="1200" baseline="0" dirty="0">
                          <a:latin typeface="+mn-lt"/>
                        </a:rPr>
                        <a:t> groups</a:t>
                      </a:r>
                      <a:endParaRPr lang="sv-SE" sz="1200" dirty="0">
                        <a:latin typeface="+mn-lt"/>
                      </a:endParaRPr>
                    </a:p>
                  </a:txBody>
                  <a:tcPr anchor="ctr">
                    <a:solidFill>
                      <a:srgbClr val="92D050"/>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sv-SE" sz="1200" dirty="0">
                          <a:latin typeface="+mn-lt"/>
                        </a:rPr>
                        <a:t>Related</a:t>
                      </a:r>
                      <a:r>
                        <a:rPr lang="sv-SE" sz="1200" baseline="0" dirty="0">
                          <a:latin typeface="+mn-lt"/>
                        </a:rPr>
                        <a:t> </a:t>
                      </a:r>
                      <a:r>
                        <a:rPr lang="en-US" altLang="zh-CN" sz="1200" dirty="0">
                          <a:latin typeface="+mn-lt"/>
                        </a:rPr>
                        <a:t>topic</a:t>
                      </a:r>
                      <a:endParaRPr lang="sv-SE" sz="1200" dirty="0">
                        <a:latin typeface="+mn-lt"/>
                      </a:endParaRPr>
                    </a:p>
                  </a:txBody>
                  <a:tcPr anchor="ctr">
                    <a:solidFill>
                      <a:srgbClr val="92D050"/>
                    </a:solidFill>
                  </a:tcPr>
                </a:tc>
              </a:tr>
              <a:tr h="407031">
                <a:tc>
                  <a:txBody>
                    <a:bodyPr/>
                    <a:lstStyle/>
                    <a:p>
                      <a:pPr algn="ctr">
                        <a:spcAft>
                          <a:spcPts val="0"/>
                        </a:spcAft>
                      </a:pPr>
                      <a:r>
                        <a:rPr lang="en-GB" sz="1200" b="1" dirty="0">
                          <a:solidFill>
                            <a:srgbClr val="000000"/>
                          </a:solidFill>
                          <a:effectLst/>
                          <a:latin typeface="+mn-lt"/>
                          <a:ea typeface="宋体" panose="02010600030101010101" pitchFamily="2" charset="-122"/>
                        </a:rPr>
                        <a:t>OAM_NPN</a:t>
                      </a:r>
                      <a:endParaRPr lang="zh-CN" sz="1200" b="1" dirty="0">
                        <a:effectLst/>
                        <a:latin typeface="+mn-lt"/>
                        <a:ea typeface="宋体" panose="02010600030101010101" pitchFamily="2" charset="-122"/>
                      </a:endParaRPr>
                    </a:p>
                  </a:txBody>
                  <a:tcPr marL="9525" marR="9525" marT="9525" marB="9525">
                    <a:solidFill>
                      <a:schemeClr val="tx2">
                        <a:lumMod val="20000"/>
                        <a:lumOff val="80000"/>
                      </a:schemeClr>
                    </a:solidFill>
                  </a:tcPr>
                </a:tc>
                <a:tc>
                  <a:txBody>
                    <a:bodyPr/>
                    <a:lstStyle/>
                    <a:p>
                      <a:pPr algn="l">
                        <a:spcAft>
                          <a:spcPts val="0"/>
                        </a:spcAft>
                      </a:pPr>
                      <a:r>
                        <a:rPr lang="en-GB" sz="1200">
                          <a:solidFill>
                            <a:srgbClr val="000000"/>
                          </a:solidFill>
                          <a:effectLst/>
                          <a:latin typeface="+mn-lt"/>
                          <a:ea typeface="宋体" panose="02010600030101010101" pitchFamily="2" charset="-122"/>
                        </a:rPr>
                        <a:t>Management of non-public networks</a:t>
                      </a:r>
                      <a:endParaRPr lang="zh-CN" sz="1200">
                        <a:effectLst/>
                        <a:latin typeface="+mn-lt"/>
                        <a:ea typeface="宋体" panose="02010600030101010101" pitchFamily="2" charset="-122"/>
                      </a:endParaRPr>
                    </a:p>
                  </a:txBody>
                  <a:tcPr marL="9525" marR="9525" marT="9525" marB="9525">
                    <a:solidFill>
                      <a:schemeClr val="tx2">
                        <a:lumMod val="20000"/>
                        <a:lumOff val="80000"/>
                      </a:scheme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en-US" altLang="zh-CN" sz="1050" b="0" kern="1200" dirty="0" smtClean="0">
                          <a:solidFill>
                            <a:schemeClr val="tx1"/>
                          </a:solidFill>
                          <a:effectLst/>
                          <a:latin typeface="+mn-lt"/>
                          <a:ea typeface="+mn-ea"/>
                          <a:cs typeface="Arial" panose="020B0604020202020204" pitchFamily="34" charset="0"/>
                        </a:rPr>
                        <a:t>35%-&gt;50%-&gt;70%</a:t>
                      </a:r>
                      <a:endParaRPr lang="sv-SE" altLang="zh-CN" sz="1050" b="0" kern="1200" dirty="0">
                        <a:solidFill>
                          <a:schemeClr val="tx1"/>
                        </a:solidFill>
                        <a:effectLst/>
                        <a:latin typeface="+mn-lt"/>
                        <a:ea typeface="+mn-ea"/>
                        <a:cs typeface="Arial" panose="020B0604020202020204" pitchFamily="34" charset="0"/>
                      </a:endParaRPr>
                    </a:p>
                  </a:txBody>
                  <a:tcPr marL="68580" marR="68580" marT="0" marB="0" anchor="ctr">
                    <a:solidFill>
                      <a:schemeClr val="tx2">
                        <a:lumMod val="20000"/>
                        <a:lumOff val="80000"/>
                      </a:scheme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en-US" altLang="zh-CN" sz="1050" kern="1200" smtClean="0">
                          <a:solidFill>
                            <a:schemeClr val="dk1"/>
                          </a:solidFill>
                          <a:effectLst/>
                          <a:latin typeface="+mn-lt"/>
                          <a:ea typeface="+mn-ea"/>
                          <a:cs typeface="+mn-cs"/>
                        </a:rPr>
                        <a:t>TS28.557/</a:t>
                      </a:r>
                      <a:r>
                        <a:rPr lang="sv-SE" altLang="zh-CN" sz="1050" kern="1200" smtClean="0">
                          <a:solidFill>
                            <a:schemeClr val="dk1"/>
                          </a:solidFill>
                          <a:effectLst/>
                          <a:latin typeface="+mn-lt"/>
                          <a:ea typeface="+mn-ea"/>
                          <a:cs typeface="+mn-cs"/>
                        </a:rPr>
                        <a:t>28.541/28.531/28.533/28.552/28.554</a:t>
                      </a:r>
                    </a:p>
                  </a:txBody>
                  <a:tcPr marL="68580" marR="68580" marT="0" marB="0" anchor="ctr">
                    <a:solidFill>
                      <a:schemeClr val="tx2">
                        <a:lumMod val="20000"/>
                        <a:lumOff val="80000"/>
                      </a:scheme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endParaRPr lang="en-US" sz="1050" kern="1200" dirty="0" smtClean="0">
                        <a:solidFill>
                          <a:schemeClr val="dk1"/>
                        </a:solidFill>
                        <a:effectLst/>
                        <a:latin typeface="+mn-lt"/>
                        <a:ea typeface="+mn-ea"/>
                        <a:cs typeface="+mn-cs"/>
                      </a:endParaRPr>
                    </a:p>
                    <a:p>
                      <a:pPr marL="0" marR="0" lvl="0" indent="0" algn="ctr" defTabSz="1219170" rtl="0" eaLnBrk="1" fontAlgn="auto" latinLnBrk="0" hangingPunct="1">
                        <a:lnSpc>
                          <a:spcPct val="100000"/>
                        </a:lnSpc>
                        <a:spcBef>
                          <a:spcPts val="0"/>
                        </a:spcBef>
                        <a:spcAft>
                          <a:spcPts val="0"/>
                        </a:spcAft>
                        <a:buClrTx/>
                        <a:buSzTx/>
                        <a:buFontTx/>
                        <a:buNone/>
                        <a:tabLst/>
                        <a:defRPr/>
                      </a:pPr>
                      <a:r>
                        <a:rPr lang="en-US" sz="1050" kern="1200" dirty="0" smtClean="0">
                          <a:solidFill>
                            <a:schemeClr val="dk1"/>
                          </a:solidFill>
                          <a:effectLst/>
                          <a:latin typeface="+mn-lt"/>
                          <a:ea typeface="+mn-ea"/>
                          <a:cs typeface="+mn-cs"/>
                        </a:rPr>
                        <a:t>SP-200189</a:t>
                      </a:r>
                      <a:endParaRPr lang="en-US" sz="1050" kern="1200" dirty="0">
                        <a:solidFill>
                          <a:schemeClr val="dk1"/>
                        </a:solidFill>
                        <a:effectLst/>
                        <a:latin typeface="+mn-lt"/>
                        <a:ea typeface="+mn-ea"/>
                        <a:cs typeface="+mn-cs"/>
                      </a:endParaRPr>
                    </a:p>
                  </a:txBody>
                  <a:tcPr marL="9525" marR="9525" marT="9525" marB="0">
                    <a:solidFill>
                      <a:schemeClr val="tx2">
                        <a:lumMod val="20000"/>
                        <a:lumOff val="80000"/>
                      </a:scheme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en-GB" altLang="zh-CN" sz="1050" b="1" kern="1200" dirty="0" smtClean="0">
                          <a:solidFill>
                            <a:schemeClr val="tx1"/>
                          </a:solidFill>
                          <a:effectLst/>
                          <a:latin typeface="+mn-lt"/>
                          <a:ea typeface="+mn-ea"/>
                          <a:cs typeface="Arial" panose="020B0604020202020204" pitchFamily="34" charset="0"/>
                        </a:rPr>
                        <a:t>SA#94 (Dec. 2021)</a:t>
                      </a:r>
                      <a:endParaRPr lang="sv-SE" altLang="zh-CN" sz="1050" b="1" kern="1200" dirty="0">
                        <a:solidFill>
                          <a:schemeClr val="dk1"/>
                        </a:solidFill>
                        <a:effectLst/>
                        <a:latin typeface="+mn-lt"/>
                        <a:ea typeface="SimSun" panose="02010600030101010101" pitchFamily="2" charset="-122"/>
                        <a:cs typeface="+mn-cs"/>
                      </a:endParaRPr>
                    </a:p>
                  </a:txBody>
                  <a:tcPr marL="68580" marR="68580" marT="0" marB="0" anchor="ctr">
                    <a:solidFill>
                      <a:schemeClr val="tx2">
                        <a:lumMod val="20000"/>
                        <a:lumOff val="80000"/>
                      </a:schemeClr>
                    </a:solidFill>
                  </a:tcPr>
                </a:tc>
                <a:tc>
                  <a:txBody>
                    <a:bodyPr/>
                    <a:lstStyle/>
                    <a:p>
                      <a:pPr algn="ctr">
                        <a:spcAft>
                          <a:spcPts val="0"/>
                        </a:spcAft>
                      </a:pPr>
                      <a:r>
                        <a:rPr lang="sv-SE" sz="1050" b="0" kern="1200" smtClean="0">
                          <a:solidFill>
                            <a:schemeClr val="tx1"/>
                          </a:solidFill>
                          <a:effectLst/>
                          <a:latin typeface="+mn-lt"/>
                          <a:ea typeface="+mn-ea"/>
                          <a:cs typeface="Arial" panose="020B0604020202020204" pitchFamily="34" charset="0"/>
                        </a:rPr>
                        <a:t>Huawei</a:t>
                      </a:r>
                      <a:endParaRPr lang="sv-SE" sz="1050" b="0" kern="1200" dirty="0">
                        <a:solidFill>
                          <a:schemeClr val="tx1"/>
                        </a:solidFill>
                        <a:effectLst/>
                        <a:latin typeface="+mn-lt"/>
                        <a:ea typeface="+mn-ea"/>
                        <a:cs typeface="Arial" panose="020B0604020202020204" pitchFamily="34" charset="0"/>
                      </a:endParaRPr>
                    </a:p>
                  </a:txBody>
                  <a:tcPr marL="68580" marR="68580" marT="0" marB="0" anchor="ctr">
                    <a:solidFill>
                      <a:schemeClr val="tx2">
                        <a:lumMod val="20000"/>
                        <a:lumOff val="80000"/>
                      </a:schemeClr>
                    </a:solidFill>
                  </a:tcPr>
                </a:tc>
                <a:tc>
                  <a:txBody>
                    <a:bodyPr/>
                    <a:lstStyle/>
                    <a:p>
                      <a:pPr algn="ctr">
                        <a:spcAft>
                          <a:spcPts val="0"/>
                        </a:spcAft>
                      </a:pPr>
                      <a:r>
                        <a:rPr lang="sv-SE" sz="1050" b="0" kern="1200" smtClean="0">
                          <a:solidFill>
                            <a:schemeClr val="tx1"/>
                          </a:solidFill>
                          <a:effectLst/>
                          <a:latin typeface="+mn-lt"/>
                          <a:ea typeface="+mn-ea"/>
                          <a:cs typeface="Arial" panose="020B0604020202020204" pitchFamily="34" charset="0"/>
                        </a:rPr>
                        <a:t>SA2/RAN3</a:t>
                      </a:r>
                      <a:endParaRPr lang="sv-SE" sz="1050" b="0" kern="1200" dirty="0">
                        <a:solidFill>
                          <a:schemeClr val="tx1"/>
                        </a:solidFill>
                        <a:effectLst/>
                        <a:latin typeface="+mn-lt"/>
                        <a:ea typeface="+mn-ea"/>
                        <a:cs typeface="Arial" panose="020B0604020202020204" pitchFamily="34" charset="0"/>
                      </a:endParaRPr>
                    </a:p>
                  </a:txBody>
                  <a:tcPr marL="68580" marR="68580" marT="0" marB="0" anchor="ctr">
                    <a:solidFill>
                      <a:schemeClr val="tx2">
                        <a:lumMod val="20000"/>
                        <a:lumOff val="80000"/>
                      </a:schemeClr>
                    </a:solidFill>
                  </a:tcPr>
                </a:tc>
                <a:tc>
                  <a:txBody>
                    <a:bodyPr/>
                    <a:lstStyle/>
                    <a:p>
                      <a:pPr algn="ctr">
                        <a:spcAft>
                          <a:spcPts val="0"/>
                        </a:spcAft>
                      </a:pPr>
                      <a:r>
                        <a:rPr lang="sv-SE" sz="1050" b="0" kern="1200" smtClean="0">
                          <a:solidFill>
                            <a:schemeClr val="tx1"/>
                          </a:solidFill>
                          <a:effectLst/>
                          <a:latin typeface="+mn-lt"/>
                          <a:ea typeface="+mn-ea"/>
                          <a:cs typeface="Arial" panose="020B0604020202020204" pitchFamily="34" charset="0"/>
                        </a:rPr>
                        <a:t>NPN</a:t>
                      </a:r>
                      <a:endParaRPr lang="sv-SE" sz="1050" b="0" kern="1200" dirty="0">
                        <a:solidFill>
                          <a:schemeClr val="tx1"/>
                        </a:solidFill>
                        <a:effectLst/>
                        <a:latin typeface="+mn-lt"/>
                        <a:ea typeface="+mn-ea"/>
                        <a:cs typeface="Arial" panose="020B0604020202020204" pitchFamily="34" charset="0"/>
                      </a:endParaRPr>
                    </a:p>
                  </a:txBody>
                  <a:tcPr marL="68580" marR="68580" marT="0" marB="0" anchor="ctr">
                    <a:solidFill>
                      <a:schemeClr val="tx2">
                        <a:lumMod val="20000"/>
                        <a:lumOff val="80000"/>
                      </a:schemeClr>
                    </a:solidFill>
                  </a:tcPr>
                </a:tc>
              </a:tr>
              <a:tr h="515135">
                <a:tc>
                  <a:txBody>
                    <a:bodyPr/>
                    <a:lstStyle/>
                    <a:p>
                      <a:pPr algn="ctr">
                        <a:spcAft>
                          <a:spcPts val="0"/>
                        </a:spcAft>
                      </a:pPr>
                      <a:r>
                        <a:rPr lang="en-GB" sz="1200" b="1" dirty="0">
                          <a:solidFill>
                            <a:srgbClr val="000000"/>
                          </a:solidFill>
                          <a:effectLst/>
                          <a:latin typeface="+mn-lt"/>
                          <a:ea typeface="宋体" panose="02010600030101010101" pitchFamily="2" charset="-122"/>
                        </a:rPr>
                        <a:t>EMA5SLA</a:t>
                      </a:r>
                      <a:endParaRPr lang="zh-CN" sz="1200" b="1" dirty="0">
                        <a:effectLst/>
                        <a:latin typeface="+mn-lt"/>
                        <a:ea typeface="宋体" panose="02010600030101010101" pitchFamily="2" charset="-122"/>
                      </a:endParaRPr>
                    </a:p>
                  </a:txBody>
                  <a:tcPr marL="9525" marR="9525" marT="9525" marB="9525">
                    <a:solidFill>
                      <a:schemeClr val="tx2">
                        <a:lumMod val="20000"/>
                        <a:lumOff val="80000"/>
                      </a:schemeClr>
                    </a:solidFill>
                  </a:tcPr>
                </a:tc>
                <a:tc>
                  <a:txBody>
                    <a:bodyPr/>
                    <a:lstStyle/>
                    <a:p>
                      <a:pPr algn="l">
                        <a:spcAft>
                          <a:spcPts val="0"/>
                        </a:spcAft>
                      </a:pPr>
                      <a:r>
                        <a:rPr lang="en-GB" sz="1200">
                          <a:solidFill>
                            <a:srgbClr val="000000"/>
                          </a:solidFill>
                          <a:effectLst/>
                          <a:latin typeface="+mn-lt"/>
                          <a:ea typeface="宋体" panose="02010600030101010101" pitchFamily="2" charset="-122"/>
                        </a:rPr>
                        <a:t>Enhancement on Management Aspects of 5G Service-Level Agreement</a:t>
                      </a:r>
                      <a:endParaRPr lang="zh-CN" sz="1200">
                        <a:effectLst/>
                        <a:latin typeface="+mn-lt"/>
                        <a:ea typeface="宋体" panose="02010600030101010101" pitchFamily="2" charset="-122"/>
                      </a:endParaRPr>
                    </a:p>
                  </a:txBody>
                  <a:tcPr marL="9525" marR="9525" marT="9525" marB="9525">
                    <a:solidFill>
                      <a:schemeClr val="tx2">
                        <a:lumMod val="20000"/>
                        <a:lumOff val="80000"/>
                      </a:scheme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en-US" altLang="zh-CN" sz="1050" b="0" kern="1200" dirty="0" smtClean="0">
                          <a:solidFill>
                            <a:schemeClr val="tx1"/>
                          </a:solidFill>
                          <a:effectLst/>
                          <a:latin typeface="+mn-lt"/>
                          <a:ea typeface="+mn-ea"/>
                          <a:cs typeface="Arial" panose="020B0604020202020204" pitchFamily="34" charset="0"/>
                        </a:rPr>
                        <a:t>60%-&gt;65%-&gt;70%</a:t>
                      </a:r>
                      <a:endParaRPr lang="sv-SE" altLang="zh-CN" sz="1050" b="0" kern="1200" dirty="0" smtClean="0">
                        <a:solidFill>
                          <a:schemeClr val="tx1"/>
                        </a:solidFill>
                        <a:effectLst/>
                        <a:latin typeface="+mn-lt"/>
                        <a:ea typeface="+mn-ea"/>
                        <a:cs typeface="Arial" panose="020B0604020202020204" pitchFamily="34" charset="0"/>
                      </a:endParaRPr>
                    </a:p>
                    <a:p>
                      <a:pPr marL="0" marR="0" lvl="0" indent="0" algn="ctr" defTabSz="1219170" rtl="0" eaLnBrk="1" fontAlgn="auto" latinLnBrk="0" hangingPunct="1">
                        <a:lnSpc>
                          <a:spcPct val="100000"/>
                        </a:lnSpc>
                        <a:spcBef>
                          <a:spcPts val="0"/>
                        </a:spcBef>
                        <a:spcAft>
                          <a:spcPts val="0"/>
                        </a:spcAft>
                        <a:buClrTx/>
                        <a:buSzTx/>
                        <a:buFontTx/>
                        <a:buNone/>
                        <a:tabLst/>
                        <a:defRPr/>
                      </a:pPr>
                      <a:endParaRPr lang="sv-SE" altLang="zh-CN" sz="1050" b="0" kern="1200" dirty="0">
                        <a:solidFill>
                          <a:schemeClr val="tx1"/>
                        </a:solidFill>
                        <a:effectLst/>
                        <a:latin typeface="+mn-lt"/>
                        <a:ea typeface="+mn-ea"/>
                        <a:cs typeface="Arial" panose="020B0604020202020204" pitchFamily="34" charset="0"/>
                      </a:endParaRPr>
                    </a:p>
                  </a:txBody>
                  <a:tcPr marL="68580" marR="68580" marT="0" marB="0" anchor="ctr">
                    <a:solidFill>
                      <a:schemeClr val="tx2">
                        <a:lumMod val="20000"/>
                        <a:lumOff val="80000"/>
                      </a:scheme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sv-SE" sz="1050" kern="1200" dirty="0" smtClean="0">
                          <a:solidFill>
                            <a:schemeClr val="dk1"/>
                          </a:solidFill>
                          <a:effectLst/>
                          <a:latin typeface="+mn-lt"/>
                          <a:ea typeface="+mn-ea"/>
                          <a:cs typeface="+mn-cs"/>
                        </a:rPr>
                        <a:t>TS28.531/28.541</a:t>
                      </a:r>
                      <a:endParaRPr lang="sv-SE" sz="1050" kern="1200" dirty="0">
                        <a:solidFill>
                          <a:schemeClr val="dk1"/>
                        </a:solidFill>
                        <a:effectLst/>
                        <a:latin typeface="+mn-lt"/>
                        <a:ea typeface="+mn-ea"/>
                        <a:cs typeface="+mn-cs"/>
                      </a:endParaRPr>
                    </a:p>
                  </a:txBody>
                  <a:tcPr marL="68580" marR="68580" marT="0" marB="0" anchor="ctr">
                    <a:solidFill>
                      <a:schemeClr val="tx2">
                        <a:lumMod val="20000"/>
                        <a:lumOff val="80000"/>
                      </a:scheme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sv-SE" sz="1050" kern="1200" dirty="0" smtClean="0">
                          <a:solidFill>
                            <a:schemeClr val="dk1"/>
                          </a:solidFill>
                          <a:effectLst/>
                          <a:latin typeface="+mn-lt"/>
                          <a:ea typeface="+mn-ea"/>
                          <a:cs typeface="+mn-cs"/>
                        </a:rPr>
                        <a:t>SP-200190</a:t>
                      </a:r>
                      <a:endParaRPr lang="sv-SE" sz="1050" kern="1200" dirty="0">
                        <a:solidFill>
                          <a:schemeClr val="dk1"/>
                        </a:solidFill>
                        <a:effectLst/>
                        <a:latin typeface="+mn-lt"/>
                        <a:ea typeface="+mn-ea"/>
                        <a:cs typeface="+mn-cs"/>
                      </a:endParaRPr>
                    </a:p>
                  </a:txBody>
                  <a:tcPr marL="68580" marR="68580" marT="0" marB="0" anchor="ctr">
                    <a:solidFill>
                      <a:schemeClr val="tx2">
                        <a:lumMod val="20000"/>
                        <a:lumOff val="80000"/>
                      </a:scheme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en-GB" sz="1050" b="0" kern="1200" dirty="0" smtClean="0">
                          <a:solidFill>
                            <a:schemeClr val="tx1"/>
                          </a:solidFill>
                          <a:effectLst/>
                          <a:latin typeface="+mn-lt"/>
                          <a:ea typeface="+mn-ea"/>
                          <a:cs typeface="Arial" panose="020B0604020202020204" pitchFamily="34" charset="0"/>
                        </a:rPr>
                        <a:t>SA#92 (Jun. 2021)</a:t>
                      </a:r>
                    </a:p>
                    <a:p>
                      <a:pPr marL="0" marR="0" lvl="0" indent="0" algn="ctr" defTabSz="1219170" rtl="0" eaLnBrk="1" fontAlgn="auto" latinLnBrk="0" hangingPunct="1">
                        <a:lnSpc>
                          <a:spcPct val="100000"/>
                        </a:lnSpc>
                        <a:spcBef>
                          <a:spcPts val="0"/>
                        </a:spcBef>
                        <a:spcAft>
                          <a:spcPts val="0"/>
                        </a:spcAft>
                        <a:buClrTx/>
                        <a:buSzTx/>
                        <a:buFontTx/>
                        <a:buNone/>
                        <a:tabLst/>
                        <a:defRPr/>
                      </a:pPr>
                      <a:r>
                        <a:rPr lang="en-GB" sz="1050" b="1" kern="1200" dirty="0" smtClean="0">
                          <a:solidFill>
                            <a:schemeClr val="tx1"/>
                          </a:solidFill>
                          <a:effectLst/>
                          <a:latin typeface="+mn-lt"/>
                          <a:ea typeface="+mn-ea"/>
                          <a:cs typeface="Arial" panose="020B0604020202020204" pitchFamily="34" charset="0"/>
                        </a:rPr>
                        <a:t>-&gt;SA#94 (Dec. 2021)</a:t>
                      </a:r>
                      <a:endParaRPr lang="sv-SE" altLang="zh-CN" sz="1050" kern="1200" dirty="0">
                        <a:solidFill>
                          <a:schemeClr val="dk1"/>
                        </a:solidFill>
                        <a:effectLst/>
                        <a:latin typeface="+mn-lt"/>
                        <a:ea typeface="SimSun" panose="02010600030101010101" pitchFamily="2" charset="-122"/>
                        <a:cs typeface="+mn-cs"/>
                      </a:endParaRPr>
                    </a:p>
                  </a:txBody>
                  <a:tcPr marL="68580" marR="68580" marT="0" marB="0" anchor="ctr">
                    <a:solidFill>
                      <a:schemeClr val="tx2">
                        <a:lumMod val="20000"/>
                        <a:lumOff val="80000"/>
                      </a:scheme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sv-SE" sz="1050" kern="1200" dirty="0" smtClean="0">
                          <a:solidFill>
                            <a:schemeClr val="dk1"/>
                          </a:solidFill>
                          <a:effectLst/>
                          <a:latin typeface="+mn-lt"/>
                          <a:ea typeface="+mn-ea"/>
                          <a:cs typeface="+mn-cs"/>
                        </a:rPr>
                        <a:t>China Mobile</a:t>
                      </a:r>
                      <a:endParaRPr lang="sv-SE" sz="1050" kern="1200" dirty="0">
                        <a:solidFill>
                          <a:schemeClr val="dk1"/>
                        </a:solidFill>
                        <a:effectLst/>
                        <a:latin typeface="+mn-lt"/>
                        <a:ea typeface="+mn-ea"/>
                        <a:cs typeface="+mn-cs"/>
                      </a:endParaRPr>
                    </a:p>
                  </a:txBody>
                  <a:tcPr marL="68580" marR="68580" marT="0" marB="0" anchor="ctr">
                    <a:solidFill>
                      <a:schemeClr val="tx2">
                        <a:lumMod val="20000"/>
                        <a:lumOff val="80000"/>
                      </a:scheme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sv-SE" altLang="zh-CN" sz="1050" b="0" kern="1200" smtClean="0">
                          <a:solidFill>
                            <a:schemeClr val="tx1"/>
                          </a:solidFill>
                          <a:effectLst/>
                          <a:latin typeface="+mn-lt"/>
                          <a:ea typeface="+mn-ea"/>
                          <a:cs typeface="Arial" panose="020B0604020202020204" pitchFamily="34" charset="0"/>
                        </a:rPr>
                        <a:t>SA2/RAN3</a:t>
                      </a:r>
                      <a:endParaRPr lang="sv-SE" sz="1050" kern="1200" dirty="0">
                        <a:solidFill>
                          <a:schemeClr val="dk1"/>
                        </a:solidFill>
                        <a:effectLst/>
                        <a:latin typeface="+mn-lt"/>
                        <a:ea typeface="+mn-ea"/>
                        <a:cs typeface="+mn-cs"/>
                      </a:endParaRPr>
                    </a:p>
                  </a:txBody>
                  <a:tcPr marL="68580" marR="68580" marT="0" marB="0" anchor="ctr">
                    <a:solidFill>
                      <a:schemeClr val="tx2">
                        <a:lumMod val="20000"/>
                        <a:lumOff val="80000"/>
                      </a:scheme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sv-SE" sz="1050" kern="1200" smtClean="0">
                          <a:solidFill>
                            <a:schemeClr val="dk1"/>
                          </a:solidFill>
                          <a:effectLst/>
                          <a:latin typeface="+mn-lt"/>
                          <a:ea typeface="+mn-ea"/>
                          <a:cs typeface="+mn-cs"/>
                        </a:rPr>
                        <a:t>SLA</a:t>
                      </a:r>
                      <a:endParaRPr lang="sv-SE" sz="1050" kern="1200" dirty="0">
                        <a:solidFill>
                          <a:schemeClr val="dk1"/>
                        </a:solidFill>
                        <a:effectLst/>
                        <a:latin typeface="+mn-lt"/>
                        <a:ea typeface="+mn-ea"/>
                        <a:cs typeface="+mn-cs"/>
                      </a:endParaRPr>
                    </a:p>
                  </a:txBody>
                  <a:tcPr marL="68580" marR="68580" marT="0" marB="0" anchor="ctr">
                    <a:solidFill>
                      <a:schemeClr val="tx2">
                        <a:lumMod val="20000"/>
                        <a:lumOff val="80000"/>
                      </a:schemeClr>
                    </a:solidFill>
                  </a:tcPr>
                </a:tc>
              </a:tr>
              <a:tr h="251976">
                <a:tc>
                  <a:txBody>
                    <a:bodyPr/>
                    <a:lstStyle/>
                    <a:p>
                      <a:pPr algn="ctr">
                        <a:spcAft>
                          <a:spcPts val="0"/>
                        </a:spcAft>
                      </a:pPr>
                      <a:r>
                        <a:rPr lang="en-GB" sz="1200" b="1" dirty="0" err="1">
                          <a:solidFill>
                            <a:srgbClr val="000000"/>
                          </a:solidFill>
                          <a:effectLst/>
                          <a:latin typeface="+mn-lt"/>
                          <a:ea typeface="宋体" panose="02010600030101010101" pitchFamily="2" charset="-122"/>
                        </a:rPr>
                        <a:t>eMEMTANE</a:t>
                      </a:r>
                      <a:endParaRPr lang="zh-CN" sz="1200" b="1" dirty="0">
                        <a:effectLst/>
                        <a:latin typeface="+mn-lt"/>
                        <a:ea typeface="宋体" panose="02010600030101010101" pitchFamily="2" charset="-122"/>
                      </a:endParaRPr>
                    </a:p>
                  </a:txBody>
                  <a:tcPr marL="9525" marR="9525" marT="9525" marB="9525">
                    <a:solidFill>
                      <a:schemeClr val="tx2">
                        <a:lumMod val="20000"/>
                        <a:lumOff val="80000"/>
                      </a:schemeClr>
                    </a:solidFill>
                  </a:tcPr>
                </a:tc>
                <a:tc>
                  <a:txBody>
                    <a:bodyPr/>
                    <a:lstStyle/>
                    <a:p>
                      <a:pPr algn="l">
                        <a:spcAft>
                          <a:spcPts val="0"/>
                        </a:spcAft>
                      </a:pPr>
                      <a:r>
                        <a:rPr lang="en-US" sz="1200" dirty="0">
                          <a:solidFill>
                            <a:srgbClr val="000000"/>
                          </a:solidFill>
                          <a:effectLst/>
                          <a:latin typeface="+mn-lt"/>
                          <a:ea typeface="宋体" panose="02010600030101010101" pitchFamily="2" charset="-122"/>
                        </a:rPr>
                        <a:t>Management of the enhanced tenant concept</a:t>
                      </a:r>
                      <a:endParaRPr lang="zh-CN" sz="1200" dirty="0">
                        <a:effectLst/>
                        <a:latin typeface="+mn-lt"/>
                        <a:ea typeface="宋体" panose="02010600030101010101" pitchFamily="2" charset="-122"/>
                      </a:endParaRPr>
                    </a:p>
                  </a:txBody>
                  <a:tcPr marL="9525" marR="9525" marT="9525" marB="9525">
                    <a:solidFill>
                      <a:schemeClr val="tx2">
                        <a:lumMod val="20000"/>
                        <a:lumOff val="80000"/>
                      </a:schemeClr>
                    </a:solidFill>
                  </a:tcPr>
                </a:tc>
                <a:tc>
                  <a:txBody>
                    <a:bodyPr/>
                    <a:lstStyle/>
                    <a:p>
                      <a:pPr marL="0" marR="0" lvl="0" indent="0" algn="ctr" defTabSz="1219170" rtl="0" eaLnBrk="1" fontAlgn="auto" latinLnBrk="0" hangingPunct="1">
                        <a:lnSpc>
                          <a:spcPct val="100000"/>
                        </a:lnSpc>
                        <a:spcBef>
                          <a:spcPts val="1200"/>
                        </a:spcBef>
                        <a:spcAft>
                          <a:spcPts val="0"/>
                        </a:spcAft>
                        <a:buClrTx/>
                        <a:buSzTx/>
                        <a:buFontTx/>
                        <a:buNone/>
                        <a:tabLst/>
                        <a:defRPr/>
                      </a:pPr>
                      <a:r>
                        <a:rPr lang="en-US" altLang="zh-CN" sz="1050" b="0" kern="1200" dirty="0" smtClean="0">
                          <a:solidFill>
                            <a:schemeClr val="tx1"/>
                          </a:solidFill>
                          <a:effectLst/>
                          <a:latin typeface="+mn-lt"/>
                          <a:ea typeface="+mn-ea"/>
                          <a:cs typeface="Arial" panose="020B0604020202020204" pitchFamily="34" charset="0"/>
                        </a:rPr>
                        <a:t>15%-&gt;15%-&gt;20%</a:t>
                      </a:r>
                      <a:endParaRPr lang="sv-SE" sz="1050" kern="1200" dirty="0">
                        <a:solidFill>
                          <a:schemeClr val="dk1"/>
                        </a:solidFill>
                        <a:effectLst/>
                        <a:latin typeface="+mn-lt"/>
                        <a:ea typeface="SimSun" panose="02010600030101010101" pitchFamily="2" charset="-122"/>
                        <a:cs typeface="+mn-cs"/>
                      </a:endParaRPr>
                    </a:p>
                  </a:txBody>
                  <a:tcPr marL="68580" marR="68580" marT="0" marB="0" anchor="ctr">
                    <a:solidFill>
                      <a:schemeClr val="tx2">
                        <a:lumMod val="20000"/>
                        <a:lumOff val="80000"/>
                      </a:scheme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en-US" altLang="zh-CN" sz="1050" kern="1200" dirty="0" smtClean="0">
                          <a:solidFill>
                            <a:schemeClr val="dk1"/>
                          </a:solidFill>
                          <a:effectLst/>
                          <a:latin typeface="+mn-lt"/>
                          <a:ea typeface="SimSun" panose="02010600030101010101" pitchFamily="2" charset="-122"/>
                          <a:cs typeface="+mn-cs"/>
                        </a:rPr>
                        <a:t>TS28.531/28.532/28.533/28.541</a:t>
                      </a:r>
                    </a:p>
                  </a:txBody>
                  <a:tcPr marL="68580" marR="68580" marT="0" marB="0" anchor="ctr">
                    <a:solidFill>
                      <a:schemeClr val="tx2">
                        <a:lumMod val="20000"/>
                        <a:lumOff val="80000"/>
                      </a:scheme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sv-SE" sz="1050" kern="1200" dirty="0" smtClean="0">
                          <a:solidFill>
                            <a:schemeClr val="dk1"/>
                          </a:solidFill>
                          <a:effectLst/>
                          <a:latin typeface="+mn-lt"/>
                          <a:ea typeface="SimSun" panose="02010600030101010101" pitchFamily="2" charset="-122"/>
                          <a:cs typeface="+mn-cs"/>
                        </a:rPr>
                        <a:t>SP-200463</a:t>
                      </a:r>
                      <a:endParaRPr lang="sv-SE" sz="1050" kern="1200" dirty="0">
                        <a:solidFill>
                          <a:schemeClr val="dk1"/>
                        </a:solidFill>
                        <a:effectLst/>
                        <a:latin typeface="+mn-lt"/>
                        <a:ea typeface="SimSun" panose="02010600030101010101" pitchFamily="2" charset="-122"/>
                        <a:cs typeface="+mn-cs"/>
                      </a:endParaRPr>
                    </a:p>
                  </a:txBody>
                  <a:tcPr marL="68580" marR="68580" marT="0" marB="0" anchor="ctr">
                    <a:solidFill>
                      <a:schemeClr val="tx2">
                        <a:lumMod val="20000"/>
                        <a:lumOff val="80000"/>
                      </a:scheme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en-GB" altLang="zh-CN" sz="1050" b="0" kern="1200" dirty="0" smtClean="0">
                          <a:solidFill>
                            <a:schemeClr val="tx1"/>
                          </a:solidFill>
                          <a:effectLst/>
                          <a:latin typeface="+mn-lt"/>
                          <a:ea typeface="+mn-ea"/>
                          <a:cs typeface="Arial" panose="020B0604020202020204" pitchFamily="34" charset="0"/>
                        </a:rPr>
                        <a:t>SA#94 (Dec. 2021)</a:t>
                      </a:r>
                      <a:endParaRPr lang="sv-SE" altLang="zh-CN" sz="1050" kern="1200" dirty="0">
                        <a:solidFill>
                          <a:schemeClr val="dk1"/>
                        </a:solidFill>
                        <a:effectLst/>
                        <a:latin typeface="+mn-lt"/>
                        <a:ea typeface="SimSun" panose="02010600030101010101" pitchFamily="2" charset="-122"/>
                        <a:cs typeface="+mn-cs"/>
                      </a:endParaRPr>
                    </a:p>
                  </a:txBody>
                  <a:tcPr marL="68580" marR="68580" marT="0" marB="0" anchor="ctr">
                    <a:solidFill>
                      <a:schemeClr val="tx2">
                        <a:lumMod val="20000"/>
                        <a:lumOff val="80000"/>
                      </a:scheme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sv-SE" sz="1050" kern="1200" smtClean="0">
                          <a:solidFill>
                            <a:schemeClr val="dk1"/>
                          </a:solidFill>
                          <a:effectLst/>
                          <a:latin typeface="+mn-lt"/>
                          <a:ea typeface="SimSun" panose="02010600030101010101" pitchFamily="2" charset="-122"/>
                          <a:cs typeface="+mn-cs"/>
                        </a:rPr>
                        <a:t>Huawei</a:t>
                      </a:r>
                      <a:endParaRPr lang="sv-SE" sz="1050" kern="1200" dirty="0">
                        <a:solidFill>
                          <a:schemeClr val="dk1"/>
                        </a:solidFill>
                        <a:effectLst/>
                        <a:latin typeface="+mn-lt"/>
                        <a:ea typeface="SimSun" panose="02010600030101010101" pitchFamily="2" charset="-122"/>
                        <a:cs typeface="+mn-cs"/>
                      </a:endParaRPr>
                    </a:p>
                  </a:txBody>
                  <a:tcPr marL="68580" marR="68580" marT="0" marB="0" anchor="ctr">
                    <a:solidFill>
                      <a:schemeClr val="tx2">
                        <a:lumMod val="20000"/>
                        <a:lumOff val="80000"/>
                      </a:scheme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sv-SE" sz="1050" kern="1200" smtClean="0">
                          <a:solidFill>
                            <a:schemeClr val="dk1"/>
                          </a:solidFill>
                          <a:effectLst/>
                          <a:latin typeface="+mn-lt"/>
                          <a:ea typeface="SimSun" panose="02010600030101010101" pitchFamily="2" charset="-122"/>
                          <a:cs typeface="+mn-cs"/>
                        </a:rPr>
                        <a:t>SA2</a:t>
                      </a:r>
                      <a:endParaRPr lang="sv-SE" sz="1050" kern="1200" dirty="0">
                        <a:solidFill>
                          <a:schemeClr val="dk1"/>
                        </a:solidFill>
                        <a:effectLst/>
                        <a:latin typeface="+mn-lt"/>
                        <a:ea typeface="SimSun" panose="02010600030101010101" pitchFamily="2" charset="-122"/>
                        <a:cs typeface="+mn-cs"/>
                      </a:endParaRPr>
                    </a:p>
                  </a:txBody>
                  <a:tcPr marL="68580" marR="68580" marT="0" marB="0" anchor="ctr">
                    <a:solidFill>
                      <a:schemeClr val="tx2">
                        <a:lumMod val="20000"/>
                        <a:lumOff val="80000"/>
                      </a:scheme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sv-SE" sz="1050" kern="1200" dirty="0" smtClean="0">
                          <a:solidFill>
                            <a:schemeClr val="dk1"/>
                          </a:solidFill>
                          <a:effectLst/>
                          <a:latin typeface="+mn-lt"/>
                          <a:ea typeface="SimSun" panose="02010600030101010101" pitchFamily="2" charset="-122"/>
                          <a:cs typeface="+mn-cs"/>
                        </a:rPr>
                        <a:t>Tenant</a:t>
                      </a:r>
                      <a:endParaRPr lang="sv-SE" sz="1050" kern="1200" dirty="0">
                        <a:solidFill>
                          <a:schemeClr val="dk1"/>
                        </a:solidFill>
                        <a:effectLst/>
                        <a:latin typeface="+mn-lt"/>
                        <a:ea typeface="SimSun" panose="02010600030101010101" pitchFamily="2" charset="-122"/>
                        <a:cs typeface="+mn-cs"/>
                      </a:endParaRPr>
                    </a:p>
                  </a:txBody>
                  <a:tcPr marL="68580" marR="68580" marT="0" marB="0" anchor="ctr">
                    <a:solidFill>
                      <a:schemeClr val="tx2">
                        <a:lumMod val="20000"/>
                        <a:lumOff val="80000"/>
                      </a:schemeClr>
                    </a:solidFill>
                  </a:tcPr>
                </a:tc>
              </a:tr>
            </a:tbl>
          </a:graphicData>
        </a:graphic>
      </p:graphicFrame>
      <p:sp>
        <p:nvSpPr>
          <p:cNvPr id="6" name="矩形 5"/>
          <p:cNvSpPr/>
          <p:nvPr/>
        </p:nvSpPr>
        <p:spPr>
          <a:xfrm>
            <a:off x="205572" y="3393057"/>
            <a:ext cx="5229223" cy="1384995"/>
          </a:xfrm>
          <a:prstGeom prst="rect">
            <a:avLst/>
          </a:prstGeom>
        </p:spPr>
        <p:txBody>
          <a:bodyPr wrap="square">
            <a:spAutoFit/>
          </a:bodyPr>
          <a:lstStyle/>
          <a:p>
            <a:pPr lvl="0" defTabSz="1219170" eaLnBrk="1" fontAlgn="auto" hangingPunct="1">
              <a:spcBef>
                <a:spcPts val="0"/>
              </a:spcBef>
              <a:spcAft>
                <a:spcPts val="0"/>
              </a:spcAft>
              <a:defRPr/>
            </a:pPr>
            <a:r>
              <a:rPr lang="en-US" altLang="zh-CN" sz="1400" b="1" dirty="0" smtClean="0">
                <a:solidFill>
                  <a:prstClr val="black"/>
                </a:solidFill>
                <a:latin typeface="Calibri" pitchFamily="34" charset="0"/>
                <a:cs typeface="Arial" charset="0"/>
              </a:rPr>
              <a:t>OAM_NPN: </a:t>
            </a:r>
            <a:r>
              <a:rPr lang="en-US" altLang="zh-CN" sz="1400" dirty="0" smtClean="0">
                <a:solidFill>
                  <a:prstClr val="black"/>
                </a:solidFill>
                <a:latin typeface="Calibri" pitchFamily="34" charset="0"/>
                <a:cs typeface="Arial" charset="0"/>
              </a:rPr>
              <a:t>The following topics are discussed and agreed</a:t>
            </a:r>
            <a:endParaRPr lang="en-GB" altLang="zh-CN" sz="1400" dirty="0" smtClean="0">
              <a:solidFill>
                <a:prstClr val="black"/>
              </a:solidFill>
              <a:latin typeface="Calibri" pitchFamily="34" charset="0"/>
              <a:cs typeface="Arial" charset="0"/>
            </a:endParaRPr>
          </a:p>
          <a:p>
            <a:pPr>
              <a:buFont typeface="Wingdings" panose="05000000000000000000" pitchFamily="2" charset="2"/>
              <a:buChar char="Ø"/>
            </a:pPr>
            <a:r>
              <a:rPr lang="en-US" altLang="zh-CN" sz="1400" dirty="0" smtClean="0">
                <a:latin typeface="+mn-lt"/>
              </a:rPr>
              <a:t> Requirements </a:t>
            </a:r>
            <a:r>
              <a:rPr lang="en-US" altLang="zh-CN" sz="1400" dirty="0">
                <a:latin typeface="+mn-lt"/>
              </a:rPr>
              <a:t>of NPN management for 5GC</a:t>
            </a:r>
          </a:p>
          <a:p>
            <a:pPr>
              <a:buFont typeface="Wingdings" panose="05000000000000000000" pitchFamily="2" charset="2"/>
              <a:buChar char="Ø"/>
            </a:pPr>
            <a:r>
              <a:rPr lang="en-US" altLang="zh-CN" sz="1400" dirty="0" smtClean="0">
                <a:latin typeface="+mn-lt"/>
              </a:rPr>
              <a:t> NRM </a:t>
            </a:r>
            <a:r>
              <a:rPr lang="en-US" altLang="zh-CN" sz="1400" dirty="0">
                <a:latin typeface="+mn-lt"/>
              </a:rPr>
              <a:t>solution supporting for  NPN Identity on NR cell </a:t>
            </a:r>
          </a:p>
          <a:p>
            <a:pPr>
              <a:buFont typeface="Wingdings" panose="05000000000000000000" pitchFamily="2" charset="2"/>
              <a:buChar char="Ø"/>
            </a:pPr>
            <a:r>
              <a:rPr lang="en-US" altLang="zh-CN" sz="1400" dirty="0" smtClean="0">
                <a:latin typeface="+mn-lt"/>
              </a:rPr>
              <a:t> Requirements </a:t>
            </a:r>
            <a:r>
              <a:rPr lang="en-US" altLang="zh-CN" sz="1400" dirty="0">
                <a:latin typeface="+mn-lt"/>
              </a:rPr>
              <a:t>for management of SNPN/PNI-NPN</a:t>
            </a:r>
          </a:p>
          <a:p>
            <a:pPr defTabSz="1219170" eaLnBrk="1" fontAlgn="auto" hangingPunct="1">
              <a:spcBef>
                <a:spcPts val="0"/>
              </a:spcBef>
              <a:spcAft>
                <a:spcPts val="0"/>
              </a:spcAft>
              <a:defRPr/>
            </a:pPr>
            <a:endParaRPr lang="en-US" altLang="zh-CN" sz="1400" b="1" dirty="0" smtClean="0">
              <a:solidFill>
                <a:prstClr val="black"/>
              </a:solidFill>
              <a:latin typeface="Calibri" pitchFamily="34" charset="0"/>
              <a:cs typeface="Arial" charset="0"/>
            </a:endParaRPr>
          </a:p>
          <a:p>
            <a:pPr defTabSz="1219170" eaLnBrk="1" fontAlgn="auto" hangingPunct="1">
              <a:spcBef>
                <a:spcPts val="0"/>
              </a:spcBef>
              <a:spcAft>
                <a:spcPts val="0"/>
              </a:spcAft>
              <a:defRPr/>
            </a:pPr>
            <a:r>
              <a:rPr lang="en-US" altLang="zh-CN" sz="1400" b="1" dirty="0" err="1" smtClean="0">
                <a:solidFill>
                  <a:prstClr val="black"/>
                </a:solidFill>
                <a:latin typeface="Calibri" pitchFamily="34" charset="0"/>
                <a:cs typeface="Arial" charset="0"/>
              </a:rPr>
              <a:t>eMEMTANE</a:t>
            </a:r>
            <a:r>
              <a:rPr lang="en-US" altLang="zh-CN" sz="1400" b="1" dirty="0" smtClean="0">
                <a:solidFill>
                  <a:prstClr val="black"/>
                </a:solidFill>
                <a:latin typeface="Calibri" pitchFamily="34" charset="0"/>
                <a:cs typeface="Arial" charset="0"/>
              </a:rPr>
              <a:t>: </a:t>
            </a:r>
            <a:r>
              <a:rPr lang="en-US" altLang="zh-CN" sz="1400" dirty="0" smtClean="0">
                <a:solidFill>
                  <a:prstClr val="black"/>
                </a:solidFill>
                <a:latin typeface="Calibri" pitchFamily="34" charset="0"/>
                <a:cs typeface="Arial" charset="0"/>
              </a:rPr>
              <a:t>No progress in this meeting.</a:t>
            </a:r>
            <a:endParaRPr lang="en-US" altLang="zh-CN" sz="1400" dirty="0">
              <a:latin typeface="+mn-lt"/>
            </a:endParaRPr>
          </a:p>
        </p:txBody>
      </p:sp>
      <p:sp>
        <p:nvSpPr>
          <p:cNvPr id="5" name="Title 1"/>
          <p:cNvSpPr txBox="1">
            <a:spLocks/>
          </p:cNvSpPr>
          <p:nvPr/>
        </p:nvSpPr>
        <p:spPr>
          <a:xfrm>
            <a:off x="205572" y="4603"/>
            <a:ext cx="10139206" cy="920688"/>
          </a:xfrm>
          <a:prstGeom prst="rect">
            <a:avLst/>
          </a:prstGeom>
        </p:spPr>
        <p:txBody>
          <a:bodyPr/>
          <a:lstStyle>
            <a:lvl1pPr algn="ctr" rtl="0" eaLnBrk="0" fontAlgn="base" hangingPunct="0">
              <a:spcBef>
                <a:spcPct val="0"/>
              </a:spcBef>
              <a:spcAft>
                <a:spcPct val="0"/>
              </a:spcAft>
              <a:defRPr sz="4200">
                <a:solidFill>
                  <a:srgbClr val="FF0000"/>
                </a:solidFill>
                <a:latin typeface="+mj-lt"/>
                <a:ea typeface="+mj-ea"/>
                <a:cs typeface="+mj-cs"/>
              </a:defRPr>
            </a:lvl1pPr>
            <a:lvl2pPr algn="ctr" rtl="0" eaLnBrk="0" fontAlgn="base" hangingPunct="0">
              <a:spcBef>
                <a:spcPct val="0"/>
              </a:spcBef>
              <a:spcAft>
                <a:spcPct val="0"/>
              </a:spcAft>
              <a:defRPr sz="4200">
                <a:solidFill>
                  <a:srgbClr val="FF0000"/>
                </a:solidFill>
                <a:latin typeface="Calibri" pitchFamily="34" charset="0"/>
              </a:defRPr>
            </a:lvl2pPr>
            <a:lvl3pPr algn="ctr" rtl="0" eaLnBrk="0" fontAlgn="base" hangingPunct="0">
              <a:spcBef>
                <a:spcPct val="0"/>
              </a:spcBef>
              <a:spcAft>
                <a:spcPct val="0"/>
              </a:spcAft>
              <a:defRPr sz="4200">
                <a:solidFill>
                  <a:srgbClr val="FF0000"/>
                </a:solidFill>
                <a:latin typeface="Calibri" pitchFamily="34" charset="0"/>
              </a:defRPr>
            </a:lvl3pPr>
            <a:lvl4pPr algn="ctr" rtl="0" eaLnBrk="0" fontAlgn="base" hangingPunct="0">
              <a:spcBef>
                <a:spcPct val="0"/>
              </a:spcBef>
              <a:spcAft>
                <a:spcPct val="0"/>
              </a:spcAft>
              <a:defRPr sz="4200">
                <a:solidFill>
                  <a:srgbClr val="FF0000"/>
                </a:solidFill>
                <a:latin typeface="Calibri" pitchFamily="34" charset="0"/>
              </a:defRPr>
            </a:lvl4pPr>
            <a:lvl5pPr algn="ctr" rtl="0" eaLnBrk="0" fontAlgn="base" hangingPunct="0">
              <a:spcBef>
                <a:spcPct val="0"/>
              </a:spcBef>
              <a:spcAft>
                <a:spcPct val="0"/>
              </a:spcAft>
              <a:defRPr sz="4200">
                <a:solidFill>
                  <a:srgbClr val="FF0000"/>
                </a:solidFill>
                <a:latin typeface="Calibri" pitchFamily="34" charset="0"/>
              </a:defRPr>
            </a:lvl5pPr>
            <a:lvl6pPr marL="609585" algn="ctr" rtl="0" eaLnBrk="0" fontAlgn="base" hangingPunct="0">
              <a:spcBef>
                <a:spcPct val="0"/>
              </a:spcBef>
              <a:spcAft>
                <a:spcPct val="0"/>
              </a:spcAft>
              <a:defRPr sz="4267">
                <a:solidFill>
                  <a:srgbClr val="FF0000"/>
                </a:solidFill>
                <a:latin typeface="Calibri" pitchFamily="34" charset="0"/>
              </a:defRPr>
            </a:lvl6pPr>
            <a:lvl7pPr marL="1219170" algn="ctr" rtl="0" eaLnBrk="0" fontAlgn="base" hangingPunct="0">
              <a:spcBef>
                <a:spcPct val="0"/>
              </a:spcBef>
              <a:spcAft>
                <a:spcPct val="0"/>
              </a:spcAft>
              <a:defRPr sz="4267">
                <a:solidFill>
                  <a:srgbClr val="FF0000"/>
                </a:solidFill>
                <a:latin typeface="Calibri" pitchFamily="34" charset="0"/>
              </a:defRPr>
            </a:lvl7pPr>
            <a:lvl8pPr marL="1828754" algn="ctr" rtl="0" eaLnBrk="0" fontAlgn="base" hangingPunct="0">
              <a:spcBef>
                <a:spcPct val="0"/>
              </a:spcBef>
              <a:spcAft>
                <a:spcPct val="0"/>
              </a:spcAft>
              <a:defRPr sz="4267">
                <a:solidFill>
                  <a:srgbClr val="FF0000"/>
                </a:solidFill>
                <a:latin typeface="Calibri" pitchFamily="34" charset="0"/>
              </a:defRPr>
            </a:lvl8pPr>
            <a:lvl9pPr marL="2438339" algn="ctr" rtl="0" eaLnBrk="0" fontAlgn="base" hangingPunct="0">
              <a:spcBef>
                <a:spcPct val="0"/>
              </a:spcBef>
              <a:spcAft>
                <a:spcPct val="0"/>
              </a:spcAft>
              <a:defRPr sz="4267">
                <a:solidFill>
                  <a:srgbClr val="FF0000"/>
                </a:solidFill>
                <a:latin typeface="Calibri" pitchFamily="34" charset="0"/>
              </a:defRPr>
            </a:lvl9pPr>
          </a:lstStyle>
          <a:p>
            <a:r>
              <a:rPr lang="en-US" altLang="zh-CN" sz="3200" kern="0" dirty="0" smtClean="0"/>
              <a:t>Rel-17 WI </a:t>
            </a:r>
            <a:r>
              <a:rPr lang="en-US" altLang="zh-CN" sz="3200" kern="0" dirty="0"/>
              <a:t>OAM_NPN/EMA5SLA/</a:t>
            </a:r>
            <a:r>
              <a:rPr lang="en-US" altLang="zh-CN" sz="3200" kern="0" dirty="0" err="1"/>
              <a:t>eMEMTANE</a:t>
            </a:r>
            <a:endParaRPr lang="sv-SE" sz="3200" kern="0" dirty="0"/>
          </a:p>
        </p:txBody>
      </p:sp>
      <p:sp>
        <p:nvSpPr>
          <p:cNvPr id="4" name="矩形 3"/>
          <p:cNvSpPr/>
          <p:nvPr/>
        </p:nvSpPr>
        <p:spPr>
          <a:xfrm>
            <a:off x="6046484" y="3393057"/>
            <a:ext cx="5720917" cy="1600438"/>
          </a:xfrm>
          <a:prstGeom prst="rect">
            <a:avLst/>
          </a:prstGeom>
        </p:spPr>
        <p:txBody>
          <a:bodyPr wrap="square">
            <a:spAutoFit/>
          </a:bodyPr>
          <a:lstStyle/>
          <a:p>
            <a:pPr lvl="0" defTabSz="1219170" eaLnBrk="1" fontAlgn="auto" hangingPunct="1">
              <a:spcBef>
                <a:spcPts val="0"/>
              </a:spcBef>
              <a:spcAft>
                <a:spcPts val="0"/>
              </a:spcAft>
              <a:defRPr/>
            </a:pPr>
            <a:r>
              <a:rPr lang="en-US" altLang="zh-CN" sz="1400" b="1" dirty="0">
                <a:solidFill>
                  <a:prstClr val="black"/>
                </a:solidFill>
                <a:latin typeface="+mn-lt"/>
                <a:cs typeface="Arial" charset="0"/>
              </a:rPr>
              <a:t>EMA5SLA</a:t>
            </a:r>
            <a:r>
              <a:rPr lang="en-US" altLang="zh-CN" sz="1400" b="1" dirty="0" smtClean="0">
                <a:solidFill>
                  <a:prstClr val="black"/>
                </a:solidFill>
                <a:latin typeface="+mn-lt"/>
                <a:cs typeface="Arial" charset="0"/>
              </a:rPr>
              <a:t>: </a:t>
            </a:r>
            <a:r>
              <a:rPr lang="en-US" altLang="zh-CN" sz="1400" dirty="0" smtClean="0">
                <a:solidFill>
                  <a:prstClr val="black"/>
                </a:solidFill>
                <a:latin typeface="+mn-lt"/>
                <a:cs typeface="Arial" charset="0"/>
              </a:rPr>
              <a:t>several </a:t>
            </a:r>
            <a:r>
              <a:rPr lang="en-US" altLang="zh-CN" sz="1400" dirty="0">
                <a:solidFill>
                  <a:prstClr val="black"/>
                </a:solidFill>
                <a:latin typeface="+mn-lt"/>
                <a:cs typeface="Arial" charset="0"/>
              </a:rPr>
              <a:t>CRs has been agreed and </a:t>
            </a:r>
            <a:r>
              <a:rPr lang="en-US" altLang="zh-CN" sz="1400" dirty="0" smtClean="0">
                <a:solidFill>
                  <a:prstClr val="black"/>
                </a:solidFill>
                <a:latin typeface="+mn-lt"/>
                <a:cs typeface="Arial" charset="0"/>
              </a:rPr>
              <a:t>approved</a:t>
            </a:r>
            <a:endParaRPr lang="en-US" altLang="zh-CN" sz="1400" dirty="0">
              <a:solidFill>
                <a:prstClr val="black"/>
              </a:solidFill>
              <a:latin typeface="+mn-lt"/>
              <a:cs typeface="Arial" charset="0"/>
            </a:endParaRPr>
          </a:p>
          <a:p>
            <a:pPr marL="285750" lvl="0" indent="-285750" defTabSz="1219170" eaLnBrk="1" fontAlgn="auto" hangingPunct="1">
              <a:spcBef>
                <a:spcPts val="0"/>
              </a:spcBef>
              <a:spcAft>
                <a:spcPts val="0"/>
              </a:spcAft>
              <a:buFont typeface="Wingdings" panose="05000000000000000000" pitchFamily="2" charset="2"/>
              <a:buChar char="Ø"/>
              <a:defRPr/>
            </a:pPr>
            <a:r>
              <a:rPr lang="en-US" altLang="zh-CN" sz="1400" dirty="0">
                <a:latin typeface="+mn-lt"/>
              </a:rPr>
              <a:t>Use of </a:t>
            </a:r>
            <a:r>
              <a:rPr lang="en-US" altLang="zh-CN" sz="1400" dirty="0" err="1" smtClean="0">
                <a:latin typeface="+mn-lt"/>
              </a:rPr>
              <a:t>TopSliceSubnetProfile</a:t>
            </a:r>
            <a:endParaRPr lang="en-US" altLang="zh-CN" sz="1400" dirty="0" smtClean="0">
              <a:latin typeface="+mn-lt"/>
            </a:endParaRPr>
          </a:p>
          <a:p>
            <a:pPr marL="285750" lvl="0" indent="-285750" defTabSz="1219170" eaLnBrk="1" fontAlgn="auto" hangingPunct="1">
              <a:spcBef>
                <a:spcPts val="0"/>
              </a:spcBef>
              <a:spcAft>
                <a:spcPts val="0"/>
              </a:spcAft>
              <a:buFont typeface="Wingdings" panose="05000000000000000000" pitchFamily="2" charset="2"/>
              <a:buChar char="Ø"/>
              <a:defRPr/>
            </a:pPr>
            <a:r>
              <a:rPr lang="en-US" altLang="zh-CN" sz="1400" dirty="0">
                <a:latin typeface="+mn-lt"/>
              </a:rPr>
              <a:t>Remove obsolete </a:t>
            </a:r>
            <a:r>
              <a:rPr lang="en-US" altLang="zh-CN" sz="1400" dirty="0" err="1">
                <a:latin typeface="+mn-lt"/>
              </a:rPr>
              <a:t>coverageArea</a:t>
            </a:r>
            <a:r>
              <a:rPr lang="en-US" altLang="zh-CN" sz="1400" dirty="0">
                <a:latin typeface="+mn-lt"/>
              </a:rPr>
              <a:t> attribute in </a:t>
            </a:r>
            <a:r>
              <a:rPr lang="en-US" altLang="zh-CN" sz="1400" dirty="0" err="1">
                <a:latin typeface="+mn-lt"/>
              </a:rPr>
              <a:t>TopSliceSubnetProfile</a:t>
            </a:r>
            <a:endParaRPr lang="en-US" altLang="zh-CN" sz="1400" dirty="0">
              <a:solidFill>
                <a:prstClr val="black"/>
              </a:solidFill>
              <a:latin typeface="+mn-lt"/>
              <a:cs typeface="Arial" charset="0"/>
            </a:endParaRPr>
          </a:p>
          <a:p>
            <a:pPr marL="285750" lvl="0" indent="-285750" defTabSz="1219170" eaLnBrk="1" fontAlgn="auto" hangingPunct="1">
              <a:spcBef>
                <a:spcPts val="0"/>
              </a:spcBef>
              <a:spcAft>
                <a:spcPts val="0"/>
              </a:spcAft>
              <a:buFont typeface="Wingdings" panose="05000000000000000000" pitchFamily="2" charset="2"/>
              <a:buChar char="Ø"/>
              <a:defRPr/>
            </a:pPr>
            <a:r>
              <a:rPr lang="en-GB" altLang="zh-CN" sz="1400" dirty="0">
                <a:latin typeface="+mn-lt"/>
              </a:rPr>
              <a:t>Add survival time to </a:t>
            </a:r>
            <a:r>
              <a:rPr lang="en-GB" altLang="zh-CN" sz="1400" dirty="0" err="1" smtClean="0">
                <a:latin typeface="+mn-lt"/>
              </a:rPr>
              <a:t>CNSliceProfile</a:t>
            </a:r>
            <a:endParaRPr lang="en-GB" altLang="zh-CN" sz="1400" dirty="0" smtClean="0">
              <a:latin typeface="+mn-lt"/>
            </a:endParaRPr>
          </a:p>
          <a:p>
            <a:pPr marL="285750" lvl="0" indent="-285750" defTabSz="1219170" eaLnBrk="1" fontAlgn="auto" hangingPunct="1">
              <a:spcBef>
                <a:spcPts val="0"/>
              </a:spcBef>
              <a:spcAft>
                <a:spcPts val="0"/>
              </a:spcAft>
              <a:buFont typeface="Wingdings" panose="05000000000000000000" pitchFamily="2" charset="2"/>
              <a:buChar char="Ø"/>
              <a:defRPr/>
            </a:pPr>
            <a:r>
              <a:rPr lang="en-US" altLang="zh-CN" sz="1400" dirty="0">
                <a:latin typeface="+mn-lt"/>
              </a:rPr>
              <a:t>Add radio spectrum support in slicing </a:t>
            </a:r>
            <a:r>
              <a:rPr lang="en-US" altLang="zh-CN" sz="1400" dirty="0" smtClean="0">
                <a:latin typeface="+mn-lt"/>
              </a:rPr>
              <a:t>profiles</a:t>
            </a:r>
          </a:p>
          <a:p>
            <a:pPr marL="285750" indent="-285750" defTabSz="1219170" eaLnBrk="1" fontAlgn="auto" hangingPunct="1">
              <a:spcBef>
                <a:spcPts val="0"/>
              </a:spcBef>
              <a:spcAft>
                <a:spcPts val="0"/>
              </a:spcAft>
              <a:buFont typeface="Wingdings" panose="05000000000000000000" pitchFamily="2" charset="2"/>
              <a:buChar char="Ø"/>
              <a:defRPr/>
            </a:pPr>
            <a:r>
              <a:rPr lang="en-US" altLang="zh-CN" sz="1400" dirty="0">
                <a:latin typeface="+mn-lt"/>
              </a:rPr>
              <a:t>Update </a:t>
            </a:r>
            <a:r>
              <a:rPr lang="en-US" altLang="zh-CN" sz="1400" dirty="0" err="1">
                <a:latin typeface="+mn-lt"/>
              </a:rPr>
              <a:t>maxPktSize</a:t>
            </a:r>
            <a:r>
              <a:rPr lang="en-US" altLang="zh-CN" sz="1400" dirty="0">
                <a:latin typeface="+mn-lt"/>
              </a:rPr>
              <a:t> and </a:t>
            </a:r>
            <a:r>
              <a:rPr lang="en-US" altLang="zh-CN" sz="1400" dirty="0" err="1">
                <a:latin typeface="+mn-lt"/>
              </a:rPr>
              <a:t>determinComm</a:t>
            </a:r>
            <a:r>
              <a:rPr lang="en-US" altLang="zh-CN" sz="1400" dirty="0">
                <a:latin typeface="+mn-lt"/>
              </a:rPr>
              <a:t> to support UL and DL </a:t>
            </a:r>
            <a:r>
              <a:rPr lang="en-US" altLang="zh-CN" sz="1400" dirty="0" smtClean="0">
                <a:latin typeface="+mn-lt"/>
              </a:rPr>
              <a:t>requirements</a:t>
            </a:r>
            <a:endParaRPr lang="en-US" altLang="zh-CN" sz="1400" dirty="0">
              <a:solidFill>
                <a:prstClr val="black"/>
              </a:solidFill>
              <a:latin typeface="+mn-lt"/>
              <a:cs typeface="Arial" charset="0"/>
            </a:endParaRPr>
          </a:p>
        </p:txBody>
      </p:sp>
    </p:spTree>
    <p:extLst>
      <p:ext uri="{BB962C8B-B14F-4D97-AF65-F5344CB8AC3E}">
        <p14:creationId xmlns:p14="http://schemas.microsoft.com/office/powerpoint/2010/main" val="372107209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文本框 9"/>
          <p:cNvSpPr txBox="1"/>
          <p:nvPr/>
        </p:nvSpPr>
        <p:spPr>
          <a:xfrm>
            <a:off x="230456" y="2564024"/>
            <a:ext cx="11681824" cy="292388"/>
          </a:xfrm>
          <a:prstGeom prst="rect">
            <a:avLst/>
          </a:prstGeom>
          <a:solidFill>
            <a:srgbClr val="92D050"/>
          </a:solidFill>
        </p:spPr>
        <p:txBody>
          <a:bodyPr wrap="square" rtlCol="0">
            <a:spAutoFit/>
          </a:bodyPr>
          <a:lstStyle/>
          <a:p>
            <a:pPr algn="ctr"/>
            <a:r>
              <a:rPr lang="en-US" altLang="zh-CN" b="1" dirty="0" smtClean="0">
                <a:solidFill>
                  <a:prstClr val="black"/>
                </a:solidFill>
              </a:rPr>
              <a:t>Working Progress</a:t>
            </a:r>
            <a:endParaRPr lang="zh-CN" altLang="en-US" b="1" dirty="0">
              <a:solidFill>
                <a:prstClr val="black"/>
              </a:solidFill>
            </a:endParaRPr>
          </a:p>
        </p:txBody>
      </p:sp>
      <p:graphicFrame>
        <p:nvGraphicFramePr>
          <p:cNvPr id="2" name="表格 1"/>
          <p:cNvGraphicFramePr>
            <a:graphicFrameLocks noGrp="1"/>
          </p:cNvGraphicFramePr>
          <p:nvPr>
            <p:extLst>
              <p:ext uri="{D42A27DB-BD31-4B8C-83A1-F6EECF244321}">
                <p14:modId xmlns:p14="http://schemas.microsoft.com/office/powerpoint/2010/main" val="43930563"/>
              </p:ext>
            </p:extLst>
          </p:nvPr>
        </p:nvGraphicFramePr>
        <p:xfrm>
          <a:off x="230455" y="653514"/>
          <a:ext cx="11681825" cy="2314728"/>
        </p:xfrm>
        <a:graphic>
          <a:graphicData uri="http://schemas.openxmlformats.org/drawingml/2006/table">
            <a:tbl>
              <a:tblPr firstRow="1" bandRow="1">
                <a:tableStyleId>{5C22544A-7EE6-4342-B048-85BDC9FD1C3A}</a:tableStyleId>
              </a:tblPr>
              <a:tblGrid>
                <a:gridCol w="879888"/>
                <a:gridCol w="2124465"/>
                <a:gridCol w="1238250"/>
                <a:gridCol w="2174243"/>
                <a:gridCol w="1007795"/>
                <a:gridCol w="1461649"/>
                <a:gridCol w="771207"/>
                <a:gridCol w="1153299"/>
                <a:gridCol w="871029"/>
              </a:tblGrid>
              <a:tr h="402272">
                <a:tc>
                  <a:txBody>
                    <a:bodyPr/>
                    <a:lstStyle/>
                    <a:p>
                      <a:pPr algn="ctr">
                        <a:spcAft>
                          <a:spcPts val="0"/>
                        </a:spcAft>
                      </a:pPr>
                      <a:r>
                        <a:rPr lang="en-GB" sz="1000" b="1" kern="1200" dirty="0">
                          <a:solidFill>
                            <a:schemeClr val="lt1"/>
                          </a:solidFill>
                          <a:latin typeface="+mn-lt"/>
                          <a:ea typeface="+mn-ea"/>
                          <a:cs typeface="Arial" panose="020B0604020202020204" pitchFamily="34" charset="0"/>
                        </a:rPr>
                        <a:t>WI code</a:t>
                      </a:r>
                      <a:endParaRPr lang="sv-SE" sz="1000" b="1" kern="1200" dirty="0">
                        <a:solidFill>
                          <a:schemeClr val="lt1"/>
                        </a:solidFill>
                        <a:latin typeface="+mn-lt"/>
                        <a:ea typeface="+mn-ea"/>
                        <a:cs typeface="Arial" panose="020B0604020202020204" pitchFamily="34" charset="0"/>
                      </a:endParaRPr>
                    </a:p>
                  </a:txBody>
                  <a:tcPr marL="9525" marR="9525" marT="9525" marB="9525" anchor="ctr">
                    <a:solidFill>
                      <a:srgbClr val="92D050"/>
                    </a:solidFill>
                  </a:tcPr>
                </a:tc>
                <a:tc>
                  <a:txBody>
                    <a:bodyPr/>
                    <a:lstStyle/>
                    <a:p>
                      <a:pPr algn="ctr">
                        <a:spcAft>
                          <a:spcPts val="0"/>
                        </a:spcAft>
                      </a:pPr>
                      <a:r>
                        <a:rPr lang="en-GB" sz="1000" b="1" kern="1200" dirty="0">
                          <a:solidFill>
                            <a:schemeClr val="lt1"/>
                          </a:solidFill>
                          <a:latin typeface="+mn-lt"/>
                          <a:ea typeface="+mn-ea"/>
                          <a:cs typeface="Arial" panose="020B0604020202020204" pitchFamily="34" charset="0"/>
                        </a:rPr>
                        <a:t>WI Title</a:t>
                      </a:r>
                      <a:endParaRPr lang="sv-SE" sz="1000" b="1" kern="1200" dirty="0">
                        <a:solidFill>
                          <a:schemeClr val="lt1"/>
                        </a:solidFill>
                        <a:latin typeface="+mn-lt"/>
                        <a:ea typeface="+mn-ea"/>
                        <a:cs typeface="Arial" panose="020B0604020202020204" pitchFamily="34" charset="0"/>
                      </a:endParaRPr>
                    </a:p>
                  </a:txBody>
                  <a:tcPr marL="9525" marR="9525" marT="9525" marB="9525" anchor="ctr">
                    <a:solidFill>
                      <a:srgbClr val="92D05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sv-SE" sz="1000" dirty="0" err="1">
                          <a:latin typeface="+mn-lt"/>
                          <a:cs typeface="Arial" panose="020B0604020202020204" pitchFamily="34" charset="0"/>
                        </a:rPr>
                        <a:t>Completion</a:t>
                      </a:r>
                      <a:r>
                        <a:rPr lang="sv-SE" sz="1000" dirty="0">
                          <a:latin typeface="+mn-lt"/>
                          <a:cs typeface="Arial" panose="020B0604020202020204" pitchFamily="34" charset="0"/>
                        </a:rPr>
                        <a:t> rate</a:t>
                      </a:r>
                    </a:p>
                  </a:txBody>
                  <a:tcPr anchor="ctr">
                    <a:solidFill>
                      <a:srgbClr val="92D05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sv-SE" sz="1000" dirty="0">
                          <a:latin typeface="+mn-lt"/>
                          <a:cs typeface="Arial" panose="020B0604020202020204" pitchFamily="34" charset="0"/>
                        </a:rPr>
                        <a:t>TS/TR</a:t>
                      </a:r>
                    </a:p>
                  </a:txBody>
                  <a:tcPr anchor="ctr">
                    <a:solidFill>
                      <a:srgbClr val="92D05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1000" dirty="0" err="1">
                          <a:latin typeface="+mn-lt"/>
                          <a:cs typeface="Arial" panose="020B0604020202020204" pitchFamily="34" charset="0"/>
                        </a:rPr>
                        <a:t>Tdoc</a:t>
                      </a:r>
                      <a:r>
                        <a:rPr lang="en-US" altLang="zh-CN" sz="1000" dirty="0">
                          <a:latin typeface="+mn-lt"/>
                          <a:cs typeface="Arial" panose="020B0604020202020204" pitchFamily="34" charset="0"/>
                        </a:rPr>
                        <a:t> reference</a:t>
                      </a:r>
                      <a:endParaRPr lang="sv-SE" sz="1000" dirty="0">
                        <a:latin typeface="+mn-lt"/>
                        <a:cs typeface="Arial" panose="020B0604020202020204" pitchFamily="34" charset="0"/>
                      </a:endParaRPr>
                    </a:p>
                  </a:txBody>
                  <a:tcPr anchor="ctr">
                    <a:solidFill>
                      <a:srgbClr val="92D050"/>
                    </a:solidFill>
                  </a:tcPr>
                </a:tc>
                <a:tc>
                  <a:txBody>
                    <a:bodyPr/>
                    <a:lstStyle/>
                    <a:p>
                      <a:pPr algn="ctr"/>
                      <a:r>
                        <a:rPr lang="sv-SE" sz="1000" dirty="0">
                          <a:latin typeface="+mn-lt"/>
                          <a:cs typeface="Arial" panose="020B0604020202020204" pitchFamily="34" charset="0"/>
                        </a:rPr>
                        <a:t>Target date</a:t>
                      </a:r>
                    </a:p>
                  </a:txBody>
                  <a:tcPr anchor="ctr">
                    <a:solidFill>
                      <a:srgbClr val="92D050"/>
                    </a:solidFill>
                  </a:tcPr>
                </a:tc>
                <a:tc>
                  <a:txBody>
                    <a:bodyPr/>
                    <a:lstStyle/>
                    <a:p>
                      <a:pPr algn="ctr"/>
                      <a:r>
                        <a:rPr lang="sv-SE" sz="1000" dirty="0">
                          <a:latin typeface="+mn-lt"/>
                          <a:cs typeface="Arial" panose="020B0604020202020204" pitchFamily="34" charset="0"/>
                        </a:rPr>
                        <a:t>Rapporteur</a:t>
                      </a:r>
                    </a:p>
                  </a:txBody>
                  <a:tcPr anchor="ctr">
                    <a:solidFill>
                      <a:srgbClr val="92D050"/>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sv-SE" altLang="zh-CN" sz="1000" dirty="0">
                          <a:latin typeface="+mn-lt"/>
                          <a:cs typeface="Arial" panose="020B0604020202020204" pitchFamily="34" charset="0"/>
                        </a:rPr>
                        <a:t>Related</a:t>
                      </a:r>
                      <a:r>
                        <a:rPr lang="sv-SE" altLang="zh-CN" sz="1000" baseline="0" dirty="0">
                          <a:latin typeface="+mn-lt"/>
                          <a:cs typeface="Arial" panose="020B0604020202020204" pitchFamily="34" charset="0"/>
                        </a:rPr>
                        <a:t> groups</a:t>
                      </a:r>
                      <a:endParaRPr lang="sv-SE" sz="1000" dirty="0">
                        <a:latin typeface="+mn-lt"/>
                        <a:cs typeface="Arial" panose="020B0604020202020204" pitchFamily="34" charset="0"/>
                      </a:endParaRPr>
                    </a:p>
                  </a:txBody>
                  <a:tcPr anchor="ctr">
                    <a:solidFill>
                      <a:srgbClr val="92D050"/>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sv-SE" sz="1000" dirty="0">
                          <a:latin typeface="+mn-lt"/>
                          <a:cs typeface="Arial" panose="020B0604020202020204" pitchFamily="34" charset="0"/>
                        </a:rPr>
                        <a:t>Related</a:t>
                      </a:r>
                      <a:r>
                        <a:rPr lang="sv-SE" sz="1000" baseline="0" dirty="0">
                          <a:latin typeface="+mn-lt"/>
                          <a:cs typeface="Arial" panose="020B0604020202020204" pitchFamily="34" charset="0"/>
                        </a:rPr>
                        <a:t> </a:t>
                      </a:r>
                      <a:r>
                        <a:rPr lang="en-US" altLang="zh-CN" sz="1000" dirty="0">
                          <a:latin typeface="+mn-lt"/>
                          <a:cs typeface="Arial" panose="020B0604020202020204" pitchFamily="34" charset="0"/>
                        </a:rPr>
                        <a:t>topic</a:t>
                      </a:r>
                      <a:endParaRPr lang="sv-SE" sz="1000" dirty="0">
                        <a:latin typeface="+mn-lt"/>
                        <a:cs typeface="Arial" panose="020B0604020202020204" pitchFamily="34" charset="0"/>
                      </a:endParaRPr>
                    </a:p>
                  </a:txBody>
                  <a:tcPr anchor="ctr">
                    <a:solidFill>
                      <a:srgbClr val="92D050"/>
                    </a:solidFill>
                  </a:tcPr>
                </a:tc>
              </a:tr>
              <a:tr h="311761">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sz="1000" b="1" kern="1200" dirty="0">
                          <a:solidFill>
                            <a:srgbClr val="000000"/>
                          </a:solidFill>
                          <a:effectLst/>
                          <a:latin typeface="+mn-lt"/>
                          <a:ea typeface="+mn-ea"/>
                          <a:cs typeface="+mn-cs"/>
                        </a:rPr>
                        <a:t>FS_EE5G</a:t>
                      </a:r>
                      <a:endParaRPr lang="zh-CN" sz="1000" b="1" kern="1200" dirty="0">
                        <a:solidFill>
                          <a:srgbClr val="000000"/>
                        </a:solidFill>
                        <a:effectLst/>
                        <a:latin typeface="+mn-lt"/>
                        <a:ea typeface="+mn-ea"/>
                        <a:cs typeface="+mn-cs"/>
                      </a:endParaRPr>
                    </a:p>
                  </a:txBody>
                  <a:tcPr marL="9525" marR="9525" marT="9525" marB="9525">
                    <a:solidFill>
                      <a:schemeClr val="tx2">
                        <a:lumMod val="20000"/>
                        <a:lumOff val="80000"/>
                      </a:schemeClr>
                    </a:solidFill>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sz="1000" kern="1200" dirty="0">
                          <a:solidFill>
                            <a:srgbClr val="000000"/>
                          </a:solidFill>
                          <a:effectLst/>
                          <a:latin typeface="+mn-lt"/>
                          <a:ea typeface="+mn-ea"/>
                          <a:cs typeface="+mn-cs"/>
                        </a:rPr>
                        <a:t>Study on new aspects of EE for 5G networks</a:t>
                      </a:r>
                      <a:endParaRPr lang="zh-CN" sz="1000" kern="1200" dirty="0">
                        <a:solidFill>
                          <a:srgbClr val="000000"/>
                        </a:solidFill>
                        <a:effectLst/>
                        <a:latin typeface="+mn-lt"/>
                        <a:ea typeface="+mn-ea"/>
                        <a:cs typeface="+mn-cs"/>
                      </a:endParaRPr>
                    </a:p>
                  </a:txBody>
                  <a:tcPr marL="9525" marR="9525" marT="9525" marB="9525">
                    <a:solidFill>
                      <a:schemeClr val="tx2">
                        <a:lumMod val="20000"/>
                        <a:lumOff val="80000"/>
                      </a:schemeClr>
                    </a:solidFill>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altLang="zh-CN" sz="1000" kern="1200" dirty="0" smtClean="0">
                          <a:solidFill>
                            <a:srgbClr val="000000"/>
                          </a:solidFill>
                          <a:effectLst/>
                          <a:latin typeface="+mn-lt"/>
                          <a:ea typeface="+mn-ea"/>
                          <a:cs typeface="+mn-cs"/>
                        </a:rPr>
                        <a:t>70%-&gt;75%-&gt;80%</a:t>
                      </a:r>
                      <a:endParaRPr lang="sv-SE" sz="1000" kern="1200" dirty="0">
                        <a:solidFill>
                          <a:srgbClr val="000000"/>
                        </a:solidFill>
                        <a:effectLst/>
                        <a:latin typeface="+mn-lt"/>
                        <a:ea typeface="+mn-ea"/>
                        <a:cs typeface="+mn-cs"/>
                      </a:endParaRPr>
                    </a:p>
                  </a:txBody>
                  <a:tcPr marL="68580" marR="68580" marT="0" marB="0" anchor="ctr">
                    <a:solidFill>
                      <a:schemeClr val="tx2">
                        <a:lumMod val="20000"/>
                        <a:lumOff val="80000"/>
                      </a:scheme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en-US" altLang="zh-CN" sz="1000" kern="1200" dirty="0" smtClean="0">
                          <a:solidFill>
                            <a:srgbClr val="000000"/>
                          </a:solidFill>
                          <a:effectLst/>
                          <a:latin typeface="+mn-lt"/>
                          <a:ea typeface="+mn-ea"/>
                          <a:cs typeface="+mn-cs"/>
                        </a:rPr>
                        <a:t>TR 28.813</a:t>
                      </a:r>
                    </a:p>
                  </a:txBody>
                  <a:tcPr marL="68580" marR="68580" marT="0" marB="0" anchor="ctr">
                    <a:solidFill>
                      <a:schemeClr val="tx2">
                        <a:lumMod val="20000"/>
                        <a:lumOff val="80000"/>
                      </a:schemeClr>
                    </a:solidFill>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sv-SE" sz="1000" kern="1200" smtClean="0">
                          <a:solidFill>
                            <a:srgbClr val="000000"/>
                          </a:solidFill>
                          <a:effectLst/>
                          <a:latin typeface="+mn-lt"/>
                          <a:ea typeface="+mn-ea"/>
                          <a:cs typeface="+mn-cs"/>
                        </a:rPr>
                        <a:t>SP-200188</a:t>
                      </a:r>
                      <a:endParaRPr lang="sv-SE" sz="1000" kern="1200" dirty="0">
                        <a:solidFill>
                          <a:srgbClr val="000000"/>
                        </a:solidFill>
                        <a:effectLst/>
                        <a:latin typeface="+mn-lt"/>
                        <a:ea typeface="+mn-ea"/>
                        <a:cs typeface="+mn-cs"/>
                      </a:endParaRPr>
                    </a:p>
                  </a:txBody>
                  <a:tcPr marL="68580" marR="68580" marT="0" marB="0" anchor="ctr">
                    <a:solidFill>
                      <a:schemeClr val="tx2">
                        <a:lumMod val="20000"/>
                        <a:lumOff val="80000"/>
                      </a:scheme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en-GB" altLang="zh-CN" sz="1000" b="0" kern="1200" dirty="0" smtClean="0">
                          <a:solidFill>
                            <a:schemeClr val="tx1"/>
                          </a:solidFill>
                          <a:effectLst/>
                          <a:latin typeface="+mn-lt"/>
                          <a:ea typeface="+mn-ea"/>
                          <a:cs typeface="Arial" panose="020B0604020202020204" pitchFamily="34" charset="0"/>
                        </a:rPr>
                        <a:t>SA#94 (Dec. 2021)</a:t>
                      </a:r>
                      <a:endParaRPr lang="sv-SE" altLang="zh-CN" sz="1000" kern="1200" dirty="0">
                        <a:solidFill>
                          <a:schemeClr val="tx1"/>
                        </a:solidFill>
                        <a:effectLst/>
                        <a:latin typeface="+mn-lt"/>
                        <a:ea typeface="SimSun" panose="02010600030101010101" pitchFamily="2" charset="-122"/>
                        <a:cs typeface="Arial" panose="020B0604020202020204" pitchFamily="34" charset="0"/>
                      </a:endParaRPr>
                    </a:p>
                  </a:txBody>
                  <a:tcPr marL="68580" marR="68580" marT="0" marB="0" anchor="ctr">
                    <a:solidFill>
                      <a:schemeClr val="tx2">
                        <a:lumMod val="20000"/>
                        <a:lumOff val="80000"/>
                      </a:scheme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sv-SE" sz="1000" kern="1200" dirty="0" smtClean="0">
                          <a:solidFill>
                            <a:schemeClr val="dk1"/>
                          </a:solidFill>
                          <a:effectLst/>
                          <a:latin typeface="+mn-lt"/>
                          <a:ea typeface="SimSun" panose="02010600030101010101" pitchFamily="2" charset="-122"/>
                          <a:cs typeface="Arial" panose="020B0604020202020204" pitchFamily="34" charset="0"/>
                        </a:rPr>
                        <a:t>Orange</a:t>
                      </a:r>
                      <a:endParaRPr lang="sv-SE" sz="1000" kern="1200" dirty="0">
                        <a:solidFill>
                          <a:schemeClr val="dk1"/>
                        </a:solidFill>
                        <a:effectLst/>
                        <a:latin typeface="+mn-lt"/>
                        <a:ea typeface="SimSun" panose="02010600030101010101" pitchFamily="2" charset="-122"/>
                        <a:cs typeface="Arial" panose="020B0604020202020204" pitchFamily="34" charset="0"/>
                      </a:endParaRPr>
                    </a:p>
                  </a:txBody>
                  <a:tcPr marL="68580" marR="68580" marT="0" marB="0" anchor="ctr">
                    <a:solidFill>
                      <a:schemeClr val="tx2">
                        <a:lumMod val="20000"/>
                        <a:lumOff val="80000"/>
                      </a:scheme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sv-SE" sz="1000" kern="1200" dirty="0" smtClean="0">
                          <a:solidFill>
                            <a:schemeClr val="dk1"/>
                          </a:solidFill>
                          <a:effectLst/>
                          <a:latin typeface="+mn-lt"/>
                          <a:ea typeface="SimSun" panose="02010600030101010101" pitchFamily="2" charset="-122"/>
                          <a:cs typeface="Arial" panose="020B0604020202020204" pitchFamily="34" charset="0"/>
                        </a:rPr>
                        <a:t>SA2/EE</a:t>
                      </a:r>
                      <a:endParaRPr lang="sv-SE" sz="1000" kern="1200" dirty="0">
                        <a:solidFill>
                          <a:schemeClr val="dk1"/>
                        </a:solidFill>
                        <a:effectLst/>
                        <a:latin typeface="+mn-lt"/>
                        <a:ea typeface="SimSun" panose="02010600030101010101" pitchFamily="2" charset="-122"/>
                        <a:cs typeface="Arial" panose="020B0604020202020204" pitchFamily="34" charset="0"/>
                      </a:endParaRPr>
                    </a:p>
                  </a:txBody>
                  <a:tcPr marL="68580" marR="68580" marT="0" marB="0" anchor="ctr">
                    <a:solidFill>
                      <a:schemeClr val="tx2">
                        <a:lumMod val="20000"/>
                        <a:lumOff val="80000"/>
                      </a:scheme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sv-SE" sz="1000" kern="1200" dirty="0" smtClean="0">
                          <a:solidFill>
                            <a:schemeClr val="dk1"/>
                          </a:solidFill>
                          <a:effectLst/>
                          <a:latin typeface="+mn-lt"/>
                          <a:ea typeface="SimSun" panose="02010600030101010101" pitchFamily="2" charset="-122"/>
                          <a:cs typeface="Arial" panose="020B0604020202020204" pitchFamily="34" charset="0"/>
                        </a:rPr>
                        <a:t>Energy saving</a:t>
                      </a:r>
                      <a:endParaRPr lang="sv-SE" sz="1000" kern="1200" dirty="0">
                        <a:solidFill>
                          <a:schemeClr val="dk1"/>
                        </a:solidFill>
                        <a:effectLst/>
                        <a:latin typeface="+mn-lt"/>
                        <a:ea typeface="SimSun" panose="02010600030101010101" pitchFamily="2" charset="-122"/>
                        <a:cs typeface="Arial" panose="020B0604020202020204" pitchFamily="34" charset="0"/>
                      </a:endParaRPr>
                    </a:p>
                  </a:txBody>
                  <a:tcPr marL="68580" marR="68580" marT="0" marB="0" anchor="ctr">
                    <a:solidFill>
                      <a:schemeClr val="tx2">
                        <a:lumMod val="20000"/>
                        <a:lumOff val="80000"/>
                      </a:schemeClr>
                    </a:solidFill>
                  </a:tcPr>
                </a:tc>
              </a:tr>
              <a:tr h="209297">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GB" sz="1000" b="1" kern="1200" dirty="0">
                          <a:solidFill>
                            <a:srgbClr val="000000"/>
                          </a:solidFill>
                          <a:effectLst/>
                          <a:latin typeface="+mn-lt"/>
                          <a:ea typeface="+mn-ea"/>
                          <a:cs typeface="+mn-cs"/>
                        </a:rPr>
                        <a:t>FS_YANG</a:t>
                      </a:r>
                      <a:endParaRPr lang="zh-CN" sz="1000" b="1" kern="1200" dirty="0">
                        <a:solidFill>
                          <a:srgbClr val="000000"/>
                        </a:solidFill>
                        <a:effectLst/>
                        <a:latin typeface="+mn-lt"/>
                        <a:ea typeface="+mn-ea"/>
                        <a:cs typeface="+mn-cs"/>
                      </a:endParaRPr>
                    </a:p>
                  </a:txBody>
                  <a:tcPr marL="9525" marR="9525" marT="9525" marB="9525">
                    <a:solidFill>
                      <a:schemeClr val="tx2">
                        <a:lumMod val="20000"/>
                        <a:lumOff val="80000"/>
                      </a:schemeClr>
                    </a:solidFill>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GB" sz="1000" kern="1200" dirty="0">
                          <a:solidFill>
                            <a:srgbClr val="000000"/>
                          </a:solidFill>
                          <a:effectLst/>
                          <a:latin typeface="+mn-lt"/>
                          <a:ea typeface="+mn-ea"/>
                          <a:cs typeface="+mn-cs"/>
                        </a:rPr>
                        <a:t>Study on YANG PUSH </a:t>
                      </a:r>
                      <a:endParaRPr lang="zh-CN" sz="1000" kern="1200" dirty="0">
                        <a:solidFill>
                          <a:srgbClr val="000000"/>
                        </a:solidFill>
                        <a:effectLst/>
                        <a:latin typeface="+mn-lt"/>
                        <a:ea typeface="+mn-ea"/>
                        <a:cs typeface="+mn-cs"/>
                      </a:endParaRPr>
                    </a:p>
                  </a:txBody>
                  <a:tcPr marL="9525" marR="9525" marT="9525" marB="9525">
                    <a:solidFill>
                      <a:schemeClr val="tx2">
                        <a:lumMod val="20000"/>
                        <a:lumOff val="80000"/>
                      </a:schemeClr>
                    </a:solidFill>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altLang="zh-CN" sz="1000" kern="1200" dirty="0" smtClean="0">
                          <a:solidFill>
                            <a:srgbClr val="000000"/>
                          </a:solidFill>
                          <a:effectLst/>
                          <a:latin typeface="+mn-lt"/>
                          <a:ea typeface="+mn-ea"/>
                          <a:cs typeface="+mn-cs"/>
                        </a:rPr>
                        <a:t>5%-&gt;10%-&gt;10%</a:t>
                      </a:r>
                      <a:endParaRPr lang="sv-SE" altLang="zh-CN" sz="1000" kern="1200" dirty="0">
                        <a:solidFill>
                          <a:srgbClr val="000000"/>
                        </a:solidFill>
                        <a:effectLst/>
                        <a:latin typeface="+mn-lt"/>
                        <a:ea typeface="+mn-ea"/>
                        <a:cs typeface="+mn-cs"/>
                      </a:endParaRPr>
                    </a:p>
                  </a:txBody>
                  <a:tcPr marL="68580" marR="68580" marT="0" marB="0" anchor="ctr">
                    <a:solidFill>
                      <a:schemeClr val="tx2">
                        <a:lumMod val="20000"/>
                        <a:lumOff val="80000"/>
                      </a:scheme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sv-SE" sz="1000" kern="1200" dirty="0" smtClean="0">
                          <a:solidFill>
                            <a:srgbClr val="000000"/>
                          </a:solidFill>
                          <a:effectLst/>
                          <a:latin typeface="+mn-lt"/>
                          <a:ea typeface="+mn-ea"/>
                          <a:cs typeface="+mn-cs"/>
                        </a:rPr>
                        <a:t>TR 28.818</a:t>
                      </a:r>
                      <a:endParaRPr lang="sv-SE" sz="1000" kern="1200" dirty="0">
                        <a:solidFill>
                          <a:srgbClr val="000000"/>
                        </a:solidFill>
                        <a:effectLst/>
                        <a:latin typeface="+mn-lt"/>
                        <a:ea typeface="+mn-ea"/>
                        <a:cs typeface="+mn-cs"/>
                      </a:endParaRPr>
                    </a:p>
                  </a:txBody>
                  <a:tcPr marL="68580" marR="68580" marT="0" marB="0" anchor="ctr">
                    <a:solidFill>
                      <a:schemeClr val="tx2">
                        <a:lumMod val="20000"/>
                        <a:lumOff val="80000"/>
                      </a:schemeClr>
                    </a:solidFill>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sv-SE" sz="1000" kern="1200" dirty="0" smtClean="0">
                          <a:solidFill>
                            <a:srgbClr val="000000"/>
                          </a:solidFill>
                          <a:effectLst/>
                          <a:latin typeface="+mn-lt"/>
                          <a:ea typeface="+mn-ea"/>
                          <a:cs typeface="+mn-cs"/>
                        </a:rPr>
                        <a:t>SP-200765</a:t>
                      </a:r>
                      <a:endParaRPr lang="sv-SE" sz="1000" kern="1200" dirty="0">
                        <a:solidFill>
                          <a:srgbClr val="000000"/>
                        </a:solidFill>
                        <a:effectLst/>
                        <a:latin typeface="+mn-lt"/>
                        <a:ea typeface="+mn-ea"/>
                        <a:cs typeface="+mn-cs"/>
                      </a:endParaRPr>
                    </a:p>
                  </a:txBody>
                  <a:tcPr marL="68580" marR="68580" marT="0" marB="0" anchor="ctr">
                    <a:solidFill>
                      <a:schemeClr val="tx2">
                        <a:lumMod val="20000"/>
                        <a:lumOff val="80000"/>
                      </a:scheme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en-GB" sz="1000" b="0" kern="1200" dirty="0" smtClean="0">
                          <a:solidFill>
                            <a:schemeClr val="tx1"/>
                          </a:solidFill>
                          <a:effectLst/>
                          <a:latin typeface="+mn-lt"/>
                          <a:ea typeface="+mn-ea"/>
                          <a:cs typeface="Arial" panose="020B0604020202020204" pitchFamily="34" charset="0"/>
                        </a:rPr>
                        <a:t>SA#93 (Sep. 2021)</a:t>
                      </a:r>
                    </a:p>
                    <a:p>
                      <a:pPr marL="0" marR="0" lvl="0" indent="0" algn="ctr" defTabSz="1219170" rtl="0" eaLnBrk="1" fontAlgn="auto" latinLnBrk="0" hangingPunct="1">
                        <a:lnSpc>
                          <a:spcPct val="100000"/>
                        </a:lnSpc>
                        <a:spcBef>
                          <a:spcPts val="0"/>
                        </a:spcBef>
                        <a:spcAft>
                          <a:spcPts val="0"/>
                        </a:spcAft>
                        <a:buClrTx/>
                        <a:buSzTx/>
                        <a:buFontTx/>
                        <a:buNone/>
                        <a:tabLst/>
                        <a:defRPr/>
                      </a:pPr>
                      <a:r>
                        <a:rPr lang="sv-SE" altLang="zh-CN" sz="1000" b="1" kern="1200" dirty="0" smtClean="0">
                          <a:solidFill>
                            <a:schemeClr val="tx1"/>
                          </a:solidFill>
                          <a:effectLst/>
                          <a:latin typeface="+mn-lt"/>
                          <a:ea typeface="SimSun" panose="02010600030101010101" pitchFamily="2" charset="-122"/>
                          <a:cs typeface="+mn-cs"/>
                        </a:rPr>
                        <a:t>-&gt; SA#94 (Dec. 2021)</a:t>
                      </a:r>
                    </a:p>
                  </a:txBody>
                  <a:tcPr marL="68580" marR="68580" marT="0" marB="0" anchor="ctr">
                    <a:solidFill>
                      <a:schemeClr val="tx2">
                        <a:lumMod val="20000"/>
                        <a:lumOff val="80000"/>
                      </a:scheme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sv-SE" sz="1000" kern="1200" dirty="0" smtClean="0">
                          <a:solidFill>
                            <a:schemeClr val="dk1"/>
                          </a:solidFill>
                          <a:effectLst/>
                          <a:latin typeface="+mn-lt"/>
                          <a:ea typeface="+mn-ea"/>
                          <a:cs typeface="+mn-cs"/>
                        </a:rPr>
                        <a:t>Ericsson</a:t>
                      </a:r>
                      <a:endParaRPr lang="sv-SE" sz="1000" kern="1200" dirty="0">
                        <a:solidFill>
                          <a:schemeClr val="dk1"/>
                        </a:solidFill>
                        <a:effectLst/>
                        <a:latin typeface="+mn-lt"/>
                        <a:ea typeface="+mn-ea"/>
                        <a:cs typeface="+mn-cs"/>
                      </a:endParaRPr>
                    </a:p>
                  </a:txBody>
                  <a:tcPr marL="68580" marR="68580" marT="0" marB="0" anchor="ctr">
                    <a:solidFill>
                      <a:schemeClr val="tx2">
                        <a:lumMod val="20000"/>
                        <a:lumOff val="80000"/>
                      </a:scheme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sv-SE" sz="1000" kern="1200" dirty="0" smtClean="0">
                          <a:solidFill>
                            <a:schemeClr val="dk1"/>
                          </a:solidFill>
                          <a:effectLst/>
                          <a:latin typeface="+mn-lt"/>
                          <a:ea typeface="+mn-ea"/>
                          <a:cs typeface="+mn-cs"/>
                        </a:rPr>
                        <a:t>ONAP</a:t>
                      </a:r>
                      <a:endParaRPr lang="sv-SE" sz="1000" kern="1200" dirty="0">
                        <a:solidFill>
                          <a:schemeClr val="dk1"/>
                        </a:solidFill>
                        <a:effectLst/>
                        <a:latin typeface="+mn-lt"/>
                        <a:ea typeface="+mn-ea"/>
                        <a:cs typeface="+mn-cs"/>
                      </a:endParaRPr>
                    </a:p>
                  </a:txBody>
                  <a:tcPr marL="68580" marR="68580" marT="0" marB="0" anchor="ctr">
                    <a:solidFill>
                      <a:schemeClr val="tx2">
                        <a:lumMod val="20000"/>
                        <a:lumOff val="80000"/>
                      </a:scheme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sv-SE" sz="1000" kern="1200" dirty="0" smtClean="0">
                          <a:solidFill>
                            <a:schemeClr val="dk1"/>
                          </a:solidFill>
                          <a:effectLst/>
                          <a:latin typeface="+mn-lt"/>
                          <a:ea typeface="+mn-ea"/>
                          <a:cs typeface="+mn-cs"/>
                        </a:rPr>
                        <a:t>YANG</a:t>
                      </a:r>
                      <a:endParaRPr lang="sv-SE" sz="1000" kern="1200" dirty="0">
                        <a:solidFill>
                          <a:schemeClr val="dk1"/>
                        </a:solidFill>
                        <a:effectLst/>
                        <a:latin typeface="+mn-lt"/>
                        <a:ea typeface="+mn-ea"/>
                        <a:cs typeface="+mn-cs"/>
                      </a:endParaRPr>
                    </a:p>
                  </a:txBody>
                  <a:tcPr marL="68580" marR="68580" marT="0" marB="0" anchor="ctr">
                    <a:solidFill>
                      <a:schemeClr val="tx2">
                        <a:lumMod val="20000"/>
                        <a:lumOff val="80000"/>
                      </a:schemeClr>
                    </a:solidFill>
                  </a:tcPr>
                </a:tc>
              </a:tr>
              <a:tr h="338256">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altLang="zh-CN" sz="1000" b="1" kern="1200" dirty="0" smtClean="0">
                          <a:solidFill>
                            <a:srgbClr val="000000"/>
                          </a:solidFill>
                          <a:effectLst/>
                          <a:latin typeface="+mn-lt"/>
                          <a:ea typeface="+mn-ea"/>
                          <a:cs typeface="+mn-cs"/>
                        </a:rPr>
                        <a:t>FS_CICDNS</a:t>
                      </a:r>
                      <a:endParaRPr lang="zh-CN" sz="1000" b="1" kern="1200" dirty="0">
                        <a:solidFill>
                          <a:srgbClr val="000000"/>
                        </a:solidFill>
                        <a:effectLst/>
                        <a:latin typeface="+mn-lt"/>
                        <a:ea typeface="+mn-ea"/>
                        <a:cs typeface="+mn-cs"/>
                      </a:endParaRPr>
                    </a:p>
                  </a:txBody>
                  <a:tcPr marL="9525" marR="9525" marT="9525" marB="9525">
                    <a:solidFill>
                      <a:schemeClr val="tx2">
                        <a:lumMod val="20000"/>
                        <a:lumOff val="80000"/>
                      </a:schemeClr>
                    </a:solidFill>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altLang="zh-CN" sz="1000" kern="1200" dirty="0" smtClean="0">
                          <a:solidFill>
                            <a:srgbClr val="000000"/>
                          </a:solidFill>
                          <a:effectLst/>
                          <a:latin typeface="+mn-lt"/>
                          <a:ea typeface="+mn-ea"/>
                          <a:cs typeface="+mn-cs"/>
                        </a:rPr>
                        <a:t>continuous integration continuous delivery support for 3GPP NFs</a:t>
                      </a:r>
                      <a:endParaRPr lang="zh-CN" sz="1000" kern="1200" dirty="0">
                        <a:solidFill>
                          <a:srgbClr val="000000"/>
                        </a:solidFill>
                        <a:effectLst/>
                        <a:latin typeface="+mn-lt"/>
                        <a:ea typeface="+mn-ea"/>
                        <a:cs typeface="+mn-cs"/>
                      </a:endParaRPr>
                    </a:p>
                  </a:txBody>
                  <a:tcPr marL="9525" marR="9525" marT="9525" marB="9525">
                    <a:solidFill>
                      <a:schemeClr val="tx2">
                        <a:lumMod val="20000"/>
                        <a:lumOff val="80000"/>
                      </a:schemeClr>
                    </a:solidFill>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sv-SE" sz="1000" kern="1200" dirty="0" smtClean="0">
                          <a:solidFill>
                            <a:srgbClr val="000000"/>
                          </a:solidFill>
                          <a:effectLst/>
                          <a:latin typeface="+mn-lt"/>
                          <a:ea typeface="+mn-ea"/>
                          <a:cs typeface="+mn-cs"/>
                        </a:rPr>
                        <a:t>0%-&gt;15%-&gt;30%</a:t>
                      </a:r>
                      <a:endParaRPr lang="sv-SE" sz="1000" kern="1200" dirty="0">
                        <a:solidFill>
                          <a:srgbClr val="000000"/>
                        </a:solidFill>
                        <a:effectLst/>
                        <a:latin typeface="+mn-lt"/>
                        <a:ea typeface="+mn-ea"/>
                        <a:cs typeface="+mn-cs"/>
                      </a:endParaRPr>
                    </a:p>
                  </a:txBody>
                  <a:tcPr marL="68580" marR="68580" marT="0" marB="0" anchor="ctr">
                    <a:solidFill>
                      <a:schemeClr val="tx2">
                        <a:lumMod val="20000"/>
                        <a:lumOff val="80000"/>
                      </a:scheme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en-US" altLang="zh-CN" sz="1000" kern="1200" dirty="0" smtClean="0">
                          <a:solidFill>
                            <a:srgbClr val="000000"/>
                          </a:solidFill>
                          <a:effectLst/>
                          <a:latin typeface="+mn-lt"/>
                          <a:ea typeface="+mn-ea"/>
                          <a:cs typeface="+mn-cs"/>
                        </a:rPr>
                        <a:t>TR 28.819</a:t>
                      </a:r>
                    </a:p>
                  </a:txBody>
                  <a:tcPr marL="68580" marR="68580" marT="0" marB="0" anchor="ctr">
                    <a:solidFill>
                      <a:schemeClr val="tx2">
                        <a:lumMod val="20000"/>
                        <a:lumOff val="80000"/>
                      </a:schemeClr>
                    </a:solidFill>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sv-SE" sz="1000" kern="1200" dirty="0" smtClean="0">
                          <a:solidFill>
                            <a:srgbClr val="000000"/>
                          </a:solidFill>
                          <a:effectLst/>
                          <a:latin typeface="+mn-lt"/>
                          <a:ea typeface="+mn-ea"/>
                          <a:cs typeface="+mn-cs"/>
                        </a:rPr>
                        <a:t>SP-210133</a:t>
                      </a:r>
                      <a:endParaRPr lang="sv-SE" sz="1000" kern="1200" dirty="0">
                        <a:solidFill>
                          <a:srgbClr val="000000"/>
                        </a:solidFill>
                        <a:effectLst/>
                        <a:latin typeface="+mn-lt"/>
                        <a:ea typeface="+mn-ea"/>
                        <a:cs typeface="+mn-cs"/>
                      </a:endParaRPr>
                    </a:p>
                  </a:txBody>
                  <a:tcPr marL="68580" marR="68580" marT="0" marB="0" anchor="ctr">
                    <a:solidFill>
                      <a:schemeClr val="tx2">
                        <a:lumMod val="20000"/>
                        <a:lumOff val="80000"/>
                      </a:scheme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en-GB" sz="1000" b="0" kern="1200" dirty="0" smtClean="0">
                          <a:solidFill>
                            <a:schemeClr val="tx1"/>
                          </a:solidFill>
                          <a:effectLst/>
                          <a:latin typeface="+mn-lt"/>
                          <a:ea typeface="+mn-ea"/>
                          <a:cs typeface="Arial" panose="020B0604020202020204" pitchFamily="34" charset="0"/>
                        </a:rPr>
                        <a:t>SA#93 (Sep. 2021)</a:t>
                      </a:r>
                      <a:r>
                        <a:rPr lang="sv-SE" altLang="zh-CN" sz="1000" b="1" kern="1200" dirty="0" smtClean="0">
                          <a:solidFill>
                            <a:schemeClr val="tx1"/>
                          </a:solidFill>
                          <a:effectLst/>
                          <a:latin typeface="+mn-lt"/>
                          <a:ea typeface="SimSun" panose="02010600030101010101" pitchFamily="2" charset="-122"/>
                          <a:cs typeface="+mn-cs"/>
                        </a:rPr>
                        <a:t> </a:t>
                      </a:r>
                    </a:p>
                    <a:p>
                      <a:pPr marL="0" marR="0" lvl="0" indent="0" algn="ctr" defTabSz="1219170" rtl="0" eaLnBrk="1" fontAlgn="auto" latinLnBrk="0" hangingPunct="1">
                        <a:lnSpc>
                          <a:spcPct val="100000"/>
                        </a:lnSpc>
                        <a:spcBef>
                          <a:spcPts val="0"/>
                        </a:spcBef>
                        <a:spcAft>
                          <a:spcPts val="0"/>
                        </a:spcAft>
                        <a:buClrTx/>
                        <a:buSzTx/>
                        <a:buFontTx/>
                        <a:buNone/>
                        <a:tabLst/>
                        <a:defRPr/>
                      </a:pPr>
                      <a:r>
                        <a:rPr lang="sv-SE" altLang="zh-CN" sz="1000" b="1" kern="1200" dirty="0" smtClean="0">
                          <a:solidFill>
                            <a:schemeClr val="tx1"/>
                          </a:solidFill>
                          <a:effectLst/>
                          <a:latin typeface="+mn-lt"/>
                          <a:ea typeface="SimSun" panose="02010600030101010101" pitchFamily="2" charset="-122"/>
                          <a:cs typeface="+mn-cs"/>
                        </a:rPr>
                        <a:t>-&gt; SA#94 (Dec. 2021)</a:t>
                      </a:r>
                      <a:endParaRPr lang="sv-SE" altLang="zh-CN" sz="1000" b="0" kern="1200" dirty="0" smtClean="0">
                        <a:solidFill>
                          <a:schemeClr val="tx1"/>
                        </a:solidFill>
                        <a:effectLst/>
                        <a:latin typeface="+mn-lt"/>
                        <a:ea typeface="SimSun" panose="02010600030101010101" pitchFamily="2" charset="-122"/>
                        <a:cs typeface="+mn-cs"/>
                      </a:endParaRPr>
                    </a:p>
                    <a:p>
                      <a:pPr marL="0" marR="0" lvl="0" indent="0" algn="ctr" defTabSz="1219170" rtl="0" eaLnBrk="1" fontAlgn="auto" latinLnBrk="0" hangingPunct="1">
                        <a:lnSpc>
                          <a:spcPct val="100000"/>
                        </a:lnSpc>
                        <a:spcBef>
                          <a:spcPts val="0"/>
                        </a:spcBef>
                        <a:spcAft>
                          <a:spcPts val="0"/>
                        </a:spcAft>
                        <a:buClrTx/>
                        <a:buSzTx/>
                        <a:buFontTx/>
                        <a:buNone/>
                        <a:tabLst/>
                        <a:defRPr/>
                      </a:pPr>
                      <a:endParaRPr lang="sv-SE" altLang="zh-CN" sz="1000" kern="1200" dirty="0">
                        <a:solidFill>
                          <a:schemeClr val="tx1"/>
                        </a:solidFill>
                        <a:effectLst/>
                        <a:latin typeface="+mn-lt"/>
                        <a:ea typeface="SimSun" panose="02010600030101010101" pitchFamily="2" charset="-122"/>
                        <a:cs typeface="Arial" panose="020B0604020202020204" pitchFamily="34" charset="0"/>
                      </a:endParaRPr>
                    </a:p>
                  </a:txBody>
                  <a:tcPr marL="68580" marR="68580" marT="0" marB="0" anchor="ctr">
                    <a:solidFill>
                      <a:schemeClr val="tx2">
                        <a:lumMod val="20000"/>
                        <a:lumOff val="80000"/>
                      </a:scheme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sv-SE" sz="1000" kern="1200" dirty="0" smtClean="0">
                          <a:solidFill>
                            <a:schemeClr val="dk1"/>
                          </a:solidFill>
                          <a:effectLst/>
                          <a:latin typeface="+mn-lt"/>
                          <a:ea typeface="SimSun" panose="02010600030101010101" pitchFamily="2" charset="-122"/>
                          <a:cs typeface="Arial" panose="020B0604020202020204" pitchFamily="34" charset="0"/>
                        </a:rPr>
                        <a:t>Lenovo, China Mobile</a:t>
                      </a:r>
                      <a:endParaRPr lang="sv-SE" sz="1000" kern="1200" dirty="0">
                        <a:solidFill>
                          <a:schemeClr val="dk1"/>
                        </a:solidFill>
                        <a:effectLst/>
                        <a:latin typeface="+mn-lt"/>
                        <a:ea typeface="SimSun" panose="02010600030101010101" pitchFamily="2" charset="-122"/>
                        <a:cs typeface="Arial" panose="020B0604020202020204" pitchFamily="34" charset="0"/>
                      </a:endParaRPr>
                    </a:p>
                  </a:txBody>
                  <a:tcPr marL="68580" marR="68580" marT="0" marB="0" anchor="ctr">
                    <a:solidFill>
                      <a:schemeClr val="tx2">
                        <a:lumMod val="20000"/>
                        <a:lumOff val="80000"/>
                      </a:scheme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sv-SE" sz="1000" kern="1200" dirty="0" smtClean="0">
                          <a:solidFill>
                            <a:schemeClr val="dk1"/>
                          </a:solidFill>
                          <a:effectLst/>
                          <a:latin typeface="+mn-lt"/>
                          <a:ea typeface="SimSun" panose="02010600030101010101" pitchFamily="2" charset="-122"/>
                          <a:cs typeface="Arial" panose="020B0604020202020204" pitchFamily="34" charset="0"/>
                        </a:rPr>
                        <a:t>ETSI NFV</a:t>
                      </a:r>
                      <a:endParaRPr lang="sv-SE" sz="1000" kern="1200" dirty="0">
                        <a:solidFill>
                          <a:schemeClr val="dk1"/>
                        </a:solidFill>
                        <a:effectLst/>
                        <a:latin typeface="+mn-lt"/>
                        <a:ea typeface="SimSun" panose="02010600030101010101" pitchFamily="2" charset="-122"/>
                        <a:cs typeface="Arial" panose="020B0604020202020204" pitchFamily="34" charset="0"/>
                      </a:endParaRPr>
                    </a:p>
                  </a:txBody>
                  <a:tcPr marL="68580" marR="68580" marT="0" marB="0" anchor="ctr">
                    <a:solidFill>
                      <a:schemeClr val="tx2">
                        <a:lumMod val="20000"/>
                        <a:lumOff val="80000"/>
                      </a:scheme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endParaRPr lang="sv-SE" sz="1000" kern="1200" dirty="0">
                        <a:solidFill>
                          <a:schemeClr val="dk1"/>
                        </a:solidFill>
                        <a:effectLst/>
                        <a:latin typeface="+mn-lt"/>
                        <a:ea typeface="SimSun" panose="02010600030101010101" pitchFamily="2" charset="-122"/>
                        <a:cs typeface="Arial" panose="020B0604020202020204" pitchFamily="34" charset="0"/>
                      </a:endParaRPr>
                    </a:p>
                  </a:txBody>
                  <a:tcPr marL="68580" marR="68580" marT="0" marB="0" anchor="ctr">
                    <a:solidFill>
                      <a:schemeClr val="tx2">
                        <a:lumMod val="20000"/>
                        <a:lumOff val="80000"/>
                      </a:schemeClr>
                    </a:solidFill>
                  </a:tcPr>
                </a:tc>
              </a:tr>
              <a:tr h="413303">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en-US" altLang="zh-CN" sz="1000" b="1" dirty="0" err="1" smtClean="0">
                          <a:effectLst/>
                          <a:latin typeface="+mn-lt"/>
                          <a:ea typeface="+mn-ea"/>
                          <a:cs typeface="Arial" panose="020B0604020202020204" pitchFamily="34" charset="0"/>
                        </a:rPr>
                        <a:t>FS_eEDGE_Mgt</a:t>
                      </a:r>
                      <a:endParaRPr lang="zh-CN" altLang="zh-CN" sz="1000" b="1" dirty="0" smtClean="0">
                        <a:effectLst/>
                        <a:latin typeface="+mn-lt"/>
                        <a:ea typeface="+mn-ea"/>
                        <a:cs typeface="Arial" panose="020B0604020202020204" pitchFamily="34" charset="0"/>
                      </a:endParaRPr>
                    </a:p>
                  </a:txBody>
                  <a:tcPr marL="9525" marR="9525" marT="9525" marB="9525">
                    <a:solidFill>
                      <a:schemeClr val="tx2">
                        <a:lumMod val="20000"/>
                        <a:lumOff val="80000"/>
                      </a:schemeClr>
                    </a:solidFill>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altLang="zh-CN" sz="1000" dirty="0" smtClean="0">
                          <a:effectLst/>
                          <a:latin typeface="+mn-lt"/>
                          <a:ea typeface="+mn-ea"/>
                          <a:cs typeface="Arial" panose="020B0604020202020204" pitchFamily="34" charset="0"/>
                        </a:rPr>
                        <a:t>Study on management aspects of edge computing</a:t>
                      </a:r>
                      <a:endParaRPr lang="zh-CN" sz="1000" dirty="0">
                        <a:effectLst/>
                        <a:latin typeface="+mn-lt"/>
                        <a:ea typeface="宋体" panose="02010600030101010101" pitchFamily="2" charset="-122"/>
                        <a:cs typeface="Arial" panose="020B0604020202020204" pitchFamily="34" charset="0"/>
                      </a:endParaRPr>
                    </a:p>
                  </a:txBody>
                  <a:tcPr marL="9525" marR="9525" marT="9525" marB="9525">
                    <a:solidFill>
                      <a:schemeClr val="tx2">
                        <a:lumMod val="20000"/>
                        <a:lumOff val="80000"/>
                      </a:schemeClr>
                    </a:solidFill>
                  </a:tcPr>
                </a:tc>
                <a:tc>
                  <a:txBody>
                    <a:bodyPr/>
                    <a:lstStyle/>
                    <a:p>
                      <a:pPr marL="0" marR="0" lvl="0" indent="0" algn="ctr" defTabSz="1219170" rtl="0" eaLnBrk="1" fontAlgn="auto" latinLnBrk="0" hangingPunct="1">
                        <a:lnSpc>
                          <a:spcPct val="100000"/>
                        </a:lnSpc>
                        <a:spcBef>
                          <a:spcPts val="1200"/>
                        </a:spcBef>
                        <a:spcAft>
                          <a:spcPts val="0"/>
                        </a:spcAft>
                        <a:buClrTx/>
                        <a:buSzTx/>
                        <a:buFontTx/>
                        <a:buNone/>
                        <a:tabLst/>
                        <a:defRPr/>
                      </a:pPr>
                      <a:r>
                        <a:rPr lang="en-US" altLang="zh-CN" sz="1000" b="0" kern="1200" dirty="0" smtClean="0">
                          <a:solidFill>
                            <a:schemeClr val="tx1"/>
                          </a:solidFill>
                          <a:effectLst/>
                          <a:latin typeface="+mn-lt"/>
                          <a:ea typeface="+mn-ea"/>
                          <a:cs typeface="Arial" panose="020B0604020202020204" pitchFamily="34" charset="0"/>
                        </a:rPr>
                        <a:t>75%-&gt;90%-&gt;100%</a:t>
                      </a:r>
                      <a:endParaRPr lang="sv-SE" sz="1000" kern="1200" dirty="0">
                        <a:solidFill>
                          <a:schemeClr val="dk1"/>
                        </a:solidFill>
                        <a:effectLst/>
                        <a:latin typeface="+mn-lt"/>
                        <a:ea typeface="SimSun" panose="02010600030101010101" pitchFamily="2" charset="-122"/>
                        <a:cs typeface="Arial" panose="020B0604020202020204" pitchFamily="34" charset="0"/>
                      </a:endParaRPr>
                    </a:p>
                  </a:txBody>
                  <a:tcPr marL="68580" marR="68580" marT="0" marB="0" anchor="ctr">
                    <a:solidFill>
                      <a:schemeClr val="tx2">
                        <a:lumMod val="20000"/>
                        <a:lumOff val="80000"/>
                      </a:scheme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sv-SE" altLang="zh-CN" sz="1000" kern="1200" dirty="0" smtClean="0">
                          <a:solidFill>
                            <a:schemeClr val="dk1"/>
                          </a:solidFill>
                          <a:effectLst/>
                          <a:latin typeface="+mn-lt"/>
                          <a:ea typeface="+mn-ea"/>
                          <a:cs typeface="Arial" panose="020B0604020202020204" pitchFamily="34" charset="0"/>
                        </a:rPr>
                        <a:t>TR 28.814</a:t>
                      </a:r>
                    </a:p>
                  </a:txBody>
                  <a:tcPr marL="68580" marR="68580" marT="0" marB="0" anchor="ctr">
                    <a:solidFill>
                      <a:schemeClr val="tx2">
                        <a:lumMod val="20000"/>
                        <a:lumOff val="80000"/>
                      </a:schemeClr>
                    </a:solidFill>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sv-SE" sz="1000" kern="1200" dirty="0" smtClean="0">
                          <a:solidFill>
                            <a:schemeClr val="dk1"/>
                          </a:solidFill>
                          <a:effectLst/>
                          <a:latin typeface="+mn-lt"/>
                          <a:ea typeface="SimSun" panose="02010600030101010101" pitchFamily="2" charset="-122"/>
                          <a:cs typeface="Arial" panose="020B0604020202020204" pitchFamily="34" charset="0"/>
                        </a:rPr>
                        <a:t>SP-200195</a:t>
                      </a:r>
                      <a:endParaRPr lang="sv-SE" sz="1000" kern="1200" dirty="0">
                        <a:solidFill>
                          <a:schemeClr val="dk1"/>
                        </a:solidFill>
                        <a:effectLst/>
                        <a:latin typeface="+mn-lt"/>
                        <a:ea typeface="SimSun" panose="02010600030101010101" pitchFamily="2" charset="-122"/>
                        <a:cs typeface="Arial" panose="020B0604020202020204" pitchFamily="34" charset="0"/>
                      </a:endParaRPr>
                    </a:p>
                  </a:txBody>
                  <a:tcPr marL="68580" marR="68580" marT="0" marB="0" anchor="ctr">
                    <a:solidFill>
                      <a:schemeClr val="tx2">
                        <a:lumMod val="20000"/>
                        <a:lumOff val="80000"/>
                      </a:scheme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en-GB" sz="1000" b="0" kern="1200" dirty="0" smtClean="0">
                          <a:solidFill>
                            <a:schemeClr val="tx1"/>
                          </a:solidFill>
                          <a:effectLst/>
                          <a:latin typeface="+mn-lt"/>
                          <a:ea typeface="+mn-ea"/>
                          <a:cs typeface="Arial" panose="020B0604020202020204" pitchFamily="34" charset="0"/>
                        </a:rPr>
                        <a:t>SA#93 (Sep. 2021)</a:t>
                      </a:r>
                      <a:endParaRPr lang="en-GB" altLang="zh-CN" sz="1000" b="0" kern="1200" dirty="0" smtClean="0">
                        <a:solidFill>
                          <a:schemeClr val="tx1"/>
                        </a:solidFill>
                        <a:effectLst/>
                        <a:latin typeface="+mn-lt"/>
                        <a:ea typeface="+mn-ea"/>
                        <a:cs typeface="Arial" panose="020B0604020202020204" pitchFamily="34" charset="0"/>
                      </a:endParaRPr>
                    </a:p>
                  </a:txBody>
                  <a:tcPr marL="68580" marR="68580" marT="0" marB="0" anchor="ctr">
                    <a:solidFill>
                      <a:schemeClr val="tx2">
                        <a:lumMod val="20000"/>
                        <a:lumOff val="80000"/>
                      </a:scheme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sv-SE" sz="1000" kern="1200" smtClean="0">
                          <a:solidFill>
                            <a:schemeClr val="dk1"/>
                          </a:solidFill>
                          <a:effectLst/>
                          <a:latin typeface="+mn-lt"/>
                          <a:ea typeface="SimSun" panose="02010600030101010101" pitchFamily="2" charset="-122"/>
                          <a:cs typeface="Arial" panose="020B0604020202020204" pitchFamily="34" charset="0"/>
                        </a:rPr>
                        <a:t>Intel</a:t>
                      </a:r>
                      <a:endParaRPr lang="sv-SE" sz="1000" kern="1200" dirty="0">
                        <a:solidFill>
                          <a:schemeClr val="dk1"/>
                        </a:solidFill>
                        <a:effectLst/>
                        <a:latin typeface="+mn-lt"/>
                        <a:ea typeface="SimSun" panose="02010600030101010101" pitchFamily="2" charset="-122"/>
                        <a:cs typeface="Arial" panose="020B0604020202020204" pitchFamily="34" charset="0"/>
                      </a:endParaRPr>
                    </a:p>
                  </a:txBody>
                  <a:tcPr marL="68580" marR="68580" marT="0" marB="0" anchor="ctr">
                    <a:solidFill>
                      <a:schemeClr val="tx2">
                        <a:lumMod val="20000"/>
                        <a:lumOff val="80000"/>
                      </a:scheme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sv-SE" sz="1000" kern="1200" dirty="0" smtClean="0">
                          <a:solidFill>
                            <a:schemeClr val="dk1"/>
                          </a:solidFill>
                          <a:effectLst/>
                          <a:latin typeface="+mn-lt"/>
                          <a:ea typeface="SimSun" panose="02010600030101010101" pitchFamily="2" charset="-122"/>
                          <a:cs typeface="Arial" panose="020B0604020202020204" pitchFamily="34" charset="0"/>
                        </a:rPr>
                        <a:t>SA6</a:t>
                      </a:r>
                      <a:endParaRPr lang="sv-SE" sz="1000" kern="1200" dirty="0">
                        <a:solidFill>
                          <a:schemeClr val="dk1"/>
                        </a:solidFill>
                        <a:effectLst/>
                        <a:latin typeface="+mn-lt"/>
                        <a:ea typeface="SimSun" panose="02010600030101010101" pitchFamily="2" charset="-122"/>
                        <a:cs typeface="Arial" panose="020B0604020202020204" pitchFamily="34" charset="0"/>
                      </a:endParaRPr>
                    </a:p>
                  </a:txBody>
                  <a:tcPr marL="68580" marR="68580" marT="0" marB="0" anchor="ctr">
                    <a:solidFill>
                      <a:schemeClr val="tx2">
                        <a:lumMod val="20000"/>
                        <a:lumOff val="80000"/>
                      </a:scheme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sv-SE" sz="1000" kern="1200" dirty="0" smtClean="0">
                          <a:solidFill>
                            <a:schemeClr val="dk1"/>
                          </a:solidFill>
                          <a:effectLst/>
                          <a:latin typeface="+mn-lt"/>
                          <a:ea typeface="SimSun" panose="02010600030101010101" pitchFamily="2" charset="-122"/>
                          <a:cs typeface="Arial" panose="020B0604020202020204" pitchFamily="34" charset="0"/>
                        </a:rPr>
                        <a:t>edge</a:t>
                      </a:r>
                      <a:endParaRPr lang="sv-SE" sz="1000" kern="1200" dirty="0">
                        <a:solidFill>
                          <a:schemeClr val="dk1"/>
                        </a:solidFill>
                        <a:effectLst/>
                        <a:latin typeface="+mn-lt"/>
                        <a:ea typeface="SimSun" panose="02010600030101010101" pitchFamily="2" charset="-122"/>
                        <a:cs typeface="Arial" panose="020B0604020202020204" pitchFamily="34" charset="0"/>
                      </a:endParaRPr>
                    </a:p>
                  </a:txBody>
                  <a:tcPr marL="68580" marR="68580" marT="0" marB="0" anchor="ctr">
                    <a:solidFill>
                      <a:schemeClr val="tx2">
                        <a:lumMod val="20000"/>
                        <a:lumOff val="80000"/>
                      </a:schemeClr>
                    </a:solidFill>
                  </a:tcPr>
                </a:tc>
              </a:tr>
              <a:tr h="413303">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altLang="zh-CN" sz="1000" b="1" dirty="0" smtClean="0">
                          <a:effectLst/>
                          <a:latin typeface="+mn-lt"/>
                          <a:ea typeface="+mn-ea"/>
                          <a:cs typeface="Arial" panose="020B0604020202020204" pitchFamily="34" charset="0"/>
                        </a:rPr>
                        <a:t>FS_MANS</a:t>
                      </a:r>
                      <a:endParaRPr lang="zh-CN" altLang="zh-CN" sz="1000" b="1" dirty="0" smtClean="0">
                        <a:effectLst/>
                        <a:latin typeface="+mn-lt"/>
                        <a:ea typeface="+mn-ea"/>
                        <a:cs typeface="Arial" panose="020B0604020202020204" pitchFamily="34" charset="0"/>
                      </a:endParaRPr>
                    </a:p>
                  </a:txBody>
                  <a:tcPr marL="9525" marR="9525" marT="9525" marB="9525">
                    <a:solidFill>
                      <a:schemeClr val="tx2">
                        <a:lumMod val="20000"/>
                        <a:lumOff val="80000"/>
                      </a:schemeClr>
                    </a:solidFill>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altLang="zh-CN" sz="1000" dirty="0" smtClean="0">
                          <a:effectLst/>
                          <a:latin typeface="+mn-lt"/>
                          <a:ea typeface="+mn-ea"/>
                          <a:cs typeface="Arial" panose="020B0604020202020204" pitchFamily="34" charset="0"/>
                        </a:rPr>
                        <a:t>Study on Management Aspects of 5G Network Sharing</a:t>
                      </a:r>
                      <a:endParaRPr lang="zh-CN" sz="1000" dirty="0">
                        <a:effectLst/>
                        <a:latin typeface="+mn-lt"/>
                        <a:ea typeface="宋体" panose="02010600030101010101" pitchFamily="2" charset="-122"/>
                        <a:cs typeface="Arial" panose="020B0604020202020204" pitchFamily="34" charset="0"/>
                      </a:endParaRPr>
                    </a:p>
                  </a:txBody>
                  <a:tcPr marL="9525" marR="9525" marT="9525" marB="9525">
                    <a:solidFill>
                      <a:schemeClr val="tx2">
                        <a:lumMod val="20000"/>
                        <a:lumOff val="80000"/>
                      </a:schemeClr>
                    </a:solidFill>
                  </a:tcPr>
                </a:tc>
                <a:tc>
                  <a:txBody>
                    <a:bodyPr/>
                    <a:lstStyle/>
                    <a:p>
                      <a:pPr marL="0" marR="0" lvl="0" indent="0" algn="ctr" defTabSz="1219170" rtl="0" eaLnBrk="1" fontAlgn="auto" latinLnBrk="0" hangingPunct="1">
                        <a:lnSpc>
                          <a:spcPct val="100000"/>
                        </a:lnSpc>
                        <a:spcBef>
                          <a:spcPts val="1200"/>
                        </a:spcBef>
                        <a:spcAft>
                          <a:spcPts val="0"/>
                        </a:spcAft>
                        <a:buClrTx/>
                        <a:buSzTx/>
                        <a:buFontTx/>
                        <a:buNone/>
                        <a:tabLst/>
                        <a:defRPr/>
                      </a:pPr>
                      <a:r>
                        <a:rPr lang="sv-SE" sz="1000" kern="1200" dirty="0" smtClean="0">
                          <a:solidFill>
                            <a:schemeClr val="dk1"/>
                          </a:solidFill>
                          <a:effectLst/>
                          <a:latin typeface="+mn-lt"/>
                          <a:ea typeface="SimSun" panose="02010600030101010101" pitchFamily="2" charset="-122"/>
                          <a:cs typeface="Arial" panose="020B0604020202020204" pitchFamily="34" charset="0"/>
                        </a:rPr>
                        <a:t>0%-&gt;5</a:t>
                      </a:r>
                      <a:r>
                        <a:rPr lang="en-US" altLang="zh-CN" sz="1000" kern="1200" dirty="0" smtClean="0">
                          <a:solidFill>
                            <a:schemeClr val="dk1"/>
                          </a:solidFill>
                          <a:effectLst/>
                          <a:latin typeface="+mn-lt"/>
                          <a:ea typeface="SimSun" panose="02010600030101010101" pitchFamily="2" charset="-122"/>
                          <a:cs typeface="Arial" panose="020B0604020202020204" pitchFamily="34" charset="0"/>
                        </a:rPr>
                        <a:t>%</a:t>
                      </a:r>
                      <a:endParaRPr lang="sv-SE" sz="1000" kern="1200" dirty="0">
                        <a:solidFill>
                          <a:schemeClr val="dk1"/>
                        </a:solidFill>
                        <a:effectLst/>
                        <a:latin typeface="+mn-lt"/>
                        <a:ea typeface="SimSun" panose="02010600030101010101" pitchFamily="2" charset="-122"/>
                        <a:cs typeface="Arial" panose="020B0604020202020204" pitchFamily="34" charset="0"/>
                      </a:endParaRPr>
                    </a:p>
                  </a:txBody>
                  <a:tcPr marL="68580" marR="68580" marT="0" marB="0" anchor="ctr">
                    <a:solidFill>
                      <a:schemeClr val="tx2">
                        <a:lumMod val="20000"/>
                        <a:lumOff val="80000"/>
                      </a:scheme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sv-SE" altLang="zh-CN" sz="1000" kern="1200" dirty="0" smtClean="0">
                          <a:solidFill>
                            <a:schemeClr val="dk1"/>
                          </a:solidFill>
                          <a:effectLst/>
                          <a:latin typeface="+mn-lt"/>
                          <a:ea typeface="+mn-ea"/>
                          <a:cs typeface="Arial" panose="020B0604020202020204" pitchFamily="34" charset="0"/>
                        </a:rPr>
                        <a:t>TR 28.825</a:t>
                      </a:r>
                    </a:p>
                  </a:txBody>
                  <a:tcPr marL="68580" marR="68580" marT="0" marB="0" anchor="ctr">
                    <a:solidFill>
                      <a:schemeClr val="tx2">
                        <a:lumMod val="20000"/>
                        <a:lumOff val="80000"/>
                      </a:schemeClr>
                    </a:solidFill>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sv-SE" sz="1000" kern="1200" dirty="0" smtClean="0">
                          <a:solidFill>
                            <a:schemeClr val="dk1"/>
                          </a:solidFill>
                          <a:effectLst/>
                          <a:latin typeface="+mn-lt"/>
                          <a:ea typeface="SimSun" panose="02010600030101010101" pitchFamily="2" charset="-122"/>
                          <a:cs typeface="Arial" panose="020B0604020202020204" pitchFamily="34" charset="0"/>
                        </a:rPr>
                        <a:t>SP-210387</a:t>
                      </a:r>
                      <a:endParaRPr lang="sv-SE" sz="1000" kern="1200" dirty="0">
                        <a:solidFill>
                          <a:schemeClr val="dk1"/>
                        </a:solidFill>
                        <a:effectLst/>
                        <a:latin typeface="+mn-lt"/>
                        <a:ea typeface="SimSun" panose="02010600030101010101" pitchFamily="2" charset="-122"/>
                        <a:cs typeface="Arial" panose="020B0604020202020204" pitchFamily="34" charset="0"/>
                      </a:endParaRPr>
                    </a:p>
                  </a:txBody>
                  <a:tcPr marL="68580" marR="68580" marT="0" marB="0" anchor="ctr">
                    <a:solidFill>
                      <a:schemeClr val="tx2">
                        <a:lumMod val="20000"/>
                        <a:lumOff val="80000"/>
                      </a:scheme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en-GB" altLang="zh-CN" sz="1000" b="0" kern="1200" dirty="0" smtClean="0">
                          <a:solidFill>
                            <a:schemeClr val="tx1"/>
                          </a:solidFill>
                          <a:effectLst/>
                          <a:latin typeface="+mn-lt"/>
                          <a:ea typeface="+mn-ea"/>
                          <a:cs typeface="Arial" panose="020B0604020202020204" pitchFamily="34" charset="0"/>
                        </a:rPr>
                        <a:t>SA#94(Dec2021)</a:t>
                      </a:r>
                    </a:p>
                  </a:txBody>
                  <a:tcPr marL="68580" marR="68580" marT="0" marB="0" anchor="ctr">
                    <a:solidFill>
                      <a:schemeClr val="tx2">
                        <a:lumMod val="20000"/>
                        <a:lumOff val="80000"/>
                      </a:scheme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sv-SE" sz="1000" kern="1200" dirty="0" smtClean="0">
                          <a:solidFill>
                            <a:schemeClr val="dk1"/>
                          </a:solidFill>
                          <a:effectLst/>
                          <a:latin typeface="+mn-lt"/>
                          <a:ea typeface="SimSun" panose="02010600030101010101" pitchFamily="2" charset="-122"/>
                          <a:cs typeface="Arial" panose="020B0604020202020204" pitchFamily="34" charset="0"/>
                        </a:rPr>
                        <a:t>China Unicom</a:t>
                      </a:r>
                      <a:endParaRPr lang="sv-SE" sz="1000" kern="1200" dirty="0">
                        <a:solidFill>
                          <a:schemeClr val="dk1"/>
                        </a:solidFill>
                        <a:effectLst/>
                        <a:latin typeface="+mn-lt"/>
                        <a:ea typeface="SimSun" panose="02010600030101010101" pitchFamily="2" charset="-122"/>
                        <a:cs typeface="Arial" panose="020B0604020202020204" pitchFamily="34" charset="0"/>
                      </a:endParaRPr>
                    </a:p>
                  </a:txBody>
                  <a:tcPr marL="68580" marR="68580" marT="0" marB="0" anchor="ctr">
                    <a:solidFill>
                      <a:schemeClr val="tx2">
                        <a:lumMod val="20000"/>
                        <a:lumOff val="80000"/>
                      </a:scheme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sv-SE" sz="1000" kern="1200" dirty="0" smtClean="0">
                          <a:solidFill>
                            <a:schemeClr val="dk1"/>
                          </a:solidFill>
                          <a:effectLst/>
                          <a:latin typeface="+mn-lt"/>
                          <a:ea typeface="SimSun" panose="02010600030101010101" pitchFamily="2" charset="-122"/>
                          <a:cs typeface="Arial" panose="020B0604020202020204" pitchFamily="34" charset="0"/>
                        </a:rPr>
                        <a:t>RAN3</a:t>
                      </a:r>
                      <a:endParaRPr lang="sv-SE" sz="1000" kern="1200" dirty="0">
                        <a:solidFill>
                          <a:schemeClr val="dk1"/>
                        </a:solidFill>
                        <a:effectLst/>
                        <a:latin typeface="+mn-lt"/>
                        <a:ea typeface="SimSun" panose="02010600030101010101" pitchFamily="2" charset="-122"/>
                        <a:cs typeface="Arial" panose="020B0604020202020204" pitchFamily="34" charset="0"/>
                      </a:endParaRPr>
                    </a:p>
                  </a:txBody>
                  <a:tcPr marL="68580" marR="68580" marT="0" marB="0" anchor="ctr">
                    <a:solidFill>
                      <a:schemeClr val="tx2">
                        <a:lumMod val="20000"/>
                        <a:lumOff val="80000"/>
                      </a:scheme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endParaRPr lang="sv-SE" sz="1000" kern="1200" dirty="0">
                        <a:solidFill>
                          <a:schemeClr val="dk1"/>
                        </a:solidFill>
                        <a:effectLst/>
                        <a:latin typeface="+mn-lt"/>
                        <a:ea typeface="SimSun" panose="02010600030101010101" pitchFamily="2" charset="-122"/>
                        <a:cs typeface="Arial" panose="020B0604020202020204" pitchFamily="34" charset="0"/>
                      </a:endParaRPr>
                    </a:p>
                  </a:txBody>
                  <a:tcPr marL="68580" marR="68580" marT="0" marB="0" anchor="ctr">
                    <a:solidFill>
                      <a:schemeClr val="tx2">
                        <a:lumMod val="20000"/>
                        <a:lumOff val="80000"/>
                      </a:schemeClr>
                    </a:solidFill>
                  </a:tcPr>
                </a:tc>
              </a:tr>
            </a:tbl>
          </a:graphicData>
        </a:graphic>
      </p:graphicFrame>
      <p:sp>
        <p:nvSpPr>
          <p:cNvPr id="5" name="Title 1"/>
          <p:cNvSpPr txBox="1">
            <a:spLocks/>
          </p:cNvSpPr>
          <p:nvPr/>
        </p:nvSpPr>
        <p:spPr>
          <a:xfrm>
            <a:off x="0" y="4603"/>
            <a:ext cx="10344778" cy="920688"/>
          </a:xfrm>
          <a:prstGeom prst="rect">
            <a:avLst/>
          </a:prstGeom>
        </p:spPr>
        <p:txBody>
          <a:bodyPr/>
          <a:lstStyle>
            <a:lvl1pPr algn="ctr" rtl="0" eaLnBrk="0" fontAlgn="base" hangingPunct="0">
              <a:spcBef>
                <a:spcPct val="0"/>
              </a:spcBef>
              <a:spcAft>
                <a:spcPct val="0"/>
              </a:spcAft>
              <a:defRPr sz="4200">
                <a:solidFill>
                  <a:srgbClr val="FF0000"/>
                </a:solidFill>
                <a:latin typeface="+mj-lt"/>
                <a:ea typeface="+mj-ea"/>
                <a:cs typeface="+mj-cs"/>
              </a:defRPr>
            </a:lvl1pPr>
            <a:lvl2pPr algn="ctr" rtl="0" eaLnBrk="0" fontAlgn="base" hangingPunct="0">
              <a:spcBef>
                <a:spcPct val="0"/>
              </a:spcBef>
              <a:spcAft>
                <a:spcPct val="0"/>
              </a:spcAft>
              <a:defRPr sz="4200">
                <a:solidFill>
                  <a:srgbClr val="FF0000"/>
                </a:solidFill>
                <a:latin typeface="Calibri" pitchFamily="34" charset="0"/>
              </a:defRPr>
            </a:lvl2pPr>
            <a:lvl3pPr algn="ctr" rtl="0" eaLnBrk="0" fontAlgn="base" hangingPunct="0">
              <a:spcBef>
                <a:spcPct val="0"/>
              </a:spcBef>
              <a:spcAft>
                <a:spcPct val="0"/>
              </a:spcAft>
              <a:defRPr sz="4200">
                <a:solidFill>
                  <a:srgbClr val="FF0000"/>
                </a:solidFill>
                <a:latin typeface="Calibri" pitchFamily="34" charset="0"/>
              </a:defRPr>
            </a:lvl3pPr>
            <a:lvl4pPr algn="ctr" rtl="0" eaLnBrk="0" fontAlgn="base" hangingPunct="0">
              <a:spcBef>
                <a:spcPct val="0"/>
              </a:spcBef>
              <a:spcAft>
                <a:spcPct val="0"/>
              </a:spcAft>
              <a:defRPr sz="4200">
                <a:solidFill>
                  <a:srgbClr val="FF0000"/>
                </a:solidFill>
                <a:latin typeface="Calibri" pitchFamily="34" charset="0"/>
              </a:defRPr>
            </a:lvl4pPr>
            <a:lvl5pPr algn="ctr" rtl="0" eaLnBrk="0" fontAlgn="base" hangingPunct="0">
              <a:spcBef>
                <a:spcPct val="0"/>
              </a:spcBef>
              <a:spcAft>
                <a:spcPct val="0"/>
              </a:spcAft>
              <a:defRPr sz="4200">
                <a:solidFill>
                  <a:srgbClr val="FF0000"/>
                </a:solidFill>
                <a:latin typeface="Calibri" pitchFamily="34" charset="0"/>
              </a:defRPr>
            </a:lvl5pPr>
            <a:lvl6pPr marL="609585" algn="ctr" rtl="0" eaLnBrk="0" fontAlgn="base" hangingPunct="0">
              <a:spcBef>
                <a:spcPct val="0"/>
              </a:spcBef>
              <a:spcAft>
                <a:spcPct val="0"/>
              </a:spcAft>
              <a:defRPr sz="4267">
                <a:solidFill>
                  <a:srgbClr val="FF0000"/>
                </a:solidFill>
                <a:latin typeface="Calibri" pitchFamily="34" charset="0"/>
              </a:defRPr>
            </a:lvl6pPr>
            <a:lvl7pPr marL="1219170" algn="ctr" rtl="0" eaLnBrk="0" fontAlgn="base" hangingPunct="0">
              <a:spcBef>
                <a:spcPct val="0"/>
              </a:spcBef>
              <a:spcAft>
                <a:spcPct val="0"/>
              </a:spcAft>
              <a:defRPr sz="4267">
                <a:solidFill>
                  <a:srgbClr val="FF0000"/>
                </a:solidFill>
                <a:latin typeface="Calibri" pitchFamily="34" charset="0"/>
              </a:defRPr>
            </a:lvl7pPr>
            <a:lvl8pPr marL="1828754" algn="ctr" rtl="0" eaLnBrk="0" fontAlgn="base" hangingPunct="0">
              <a:spcBef>
                <a:spcPct val="0"/>
              </a:spcBef>
              <a:spcAft>
                <a:spcPct val="0"/>
              </a:spcAft>
              <a:defRPr sz="4267">
                <a:solidFill>
                  <a:srgbClr val="FF0000"/>
                </a:solidFill>
                <a:latin typeface="Calibri" pitchFamily="34" charset="0"/>
              </a:defRPr>
            </a:lvl8pPr>
            <a:lvl9pPr marL="2438339" algn="ctr" rtl="0" eaLnBrk="0" fontAlgn="base" hangingPunct="0">
              <a:spcBef>
                <a:spcPct val="0"/>
              </a:spcBef>
              <a:spcAft>
                <a:spcPct val="0"/>
              </a:spcAft>
              <a:defRPr sz="4267">
                <a:solidFill>
                  <a:srgbClr val="FF0000"/>
                </a:solidFill>
                <a:latin typeface="Calibri" pitchFamily="34" charset="0"/>
              </a:defRPr>
            </a:lvl9pPr>
          </a:lstStyle>
          <a:p>
            <a:r>
              <a:rPr lang="en-US" altLang="zh-CN" sz="2800" kern="0" dirty="0" smtClean="0"/>
              <a:t>Rel-17 SI FS_EE5G/</a:t>
            </a:r>
            <a:r>
              <a:rPr lang="en-GB" altLang="zh-CN" sz="2800" dirty="0" smtClean="0"/>
              <a:t>FS_YANG/FS_CICDNS/</a:t>
            </a:r>
            <a:r>
              <a:rPr lang="en-GB" altLang="zh-CN" sz="2800" dirty="0" err="1" smtClean="0"/>
              <a:t>FS_eEDGE_Mgt</a:t>
            </a:r>
            <a:r>
              <a:rPr lang="en-GB" altLang="zh-CN" sz="2800" dirty="0" smtClean="0"/>
              <a:t>/FS_MANS</a:t>
            </a:r>
            <a:endParaRPr lang="en-GB" altLang="zh-CN" sz="2800" dirty="0"/>
          </a:p>
          <a:p>
            <a:endParaRPr lang="en-GB" altLang="zh-CN" sz="2800" dirty="0"/>
          </a:p>
        </p:txBody>
      </p:sp>
      <p:sp>
        <p:nvSpPr>
          <p:cNvPr id="4" name="矩形 3"/>
          <p:cNvSpPr/>
          <p:nvPr/>
        </p:nvSpPr>
        <p:spPr>
          <a:xfrm>
            <a:off x="6780826" y="3033530"/>
            <a:ext cx="4751196" cy="2677656"/>
          </a:xfrm>
          <a:prstGeom prst="rect">
            <a:avLst/>
          </a:prstGeom>
        </p:spPr>
        <p:txBody>
          <a:bodyPr wrap="square">
            <a:spAutoFit/>
          </a:bodyPr>
          <a:lstStyle/>
          <a:p>
            <a:pPr lvl="0" defTabSz="1219170" eaLnBrk="1" fontAlgn="auto" hangingPunct="1">
              <a:spcBef>
                <a:spcPts val="0"/>
              </a:spcBef>
              <a:spcAft>
                <a:spcPts val="0"/>
              </a:spcAft>
              <a:defRPr/>
            </a:pPr>
            <a:r>
              <a:rPr lang="en-US" altLang="zh-CN" sz="1400" b="1" dirty="0" smtClean="0">
                <a:solidFill>
                  <a:prstClr val="black"/>
                </a:solidFill>
                <a:latin typeface="Calibri" pitchFamily="34" charset="0"/>
                <a:cs typeface="Arial" charset="0"/>
              </a:rPr>
              <a:t>FS_YANG: </a:t>
            </a:r>
            <a:r>
              <a:rPr lang="en-US" altLang="zh-CN" sz="1400" dirty="0" smtClean="0">
                <a:solidFill>
                  <a:prstClr val="black"/>
                </a:solidFill>
                <a:latin typeface="Calibri" pitchFamily="34" charset="0"/>
                <a:cs typeface="Arial" charset="0"/>
              </a:rPr>
              <a:t>The following topic is agreed.</a:t>
            </a:r>
          </a:p>
          <a:p>
            <a:pPr marL="171450" indent="-171450" defTabSz="1219170" eaLnBrk="1" fontAlgn="auto" hangingPunct="1">
              <a:spcBef>
                <a:spcPts val="0"/>
              </a:spcBef>
              <a:spcAft>
                <a:spcPts val="0"/>
              </a:spcAft>
              <a:buFont typeface="Wingdings" panose="05000000000000000000" pitchFamily="2" charset="2"/>
              <a:buChar char="Ø"/>
              <a:defRPr/>
            </a:pPr>
            <a:r>
              <a:rPr lang="en-US" sz="1400" dirty="0" smtClean="0">
                <a:solidFill>
                  <a:prstClr val="black"/>
                </a:solidFill>
                <a:latin typeface="Calibri" pitchFamily="34" charset="0"/>
                <a:cs typeface="Arial" charset="0"/>
              </a:rPr>
              <a:t>Analysis </a:t>
            </a:r>
            <a:r>
              <a:rPr lang="en-US" sz="1400" dirty="0">
                <a:solidFill>
                  <a:prstClr val="black"/>
                </a:solidFill>
                <a:latin typeface="Calibri" pitchFamily="34" charset="0"/>
                <a:cs typeface="Arial" charset="0"/>
              </a:rPr>
              <a:t>on the </a:t>
            </a:r>
            <a:r>
              <a:rPr lang="en-US" sz="1400" dirty="0" smtClean="0">
                <a:solidFill>
                  <a:prstClr val="black"/>
                </a:solidFill>
                <a:latin typeface="Calibri" pitchFamily="34" charset="0"/>
                <a:cs typeface="Arial" charset="0"/>
              </a:rPr>
              <a:t>solution </a:t>
            </a:r>
            <a:r>
              <a:rPr lang="en-US" sz="1400" dirty="0">
                <a:solidFill>
                  <a:prstClr val="black"/>
                </a:solidFill>
                <a:latin typeface="Calibri" pitchFamily="34" charset="0"/>
                <a:cs typeface="Arial" charset="0"/>
              </a:rPr>
              <a:t>set for management service</a:t>
            </a:r>
            <a:endParaRPr lang="en-US" altLang="zh-CN" sz="1400" b="1" dirty="0" smtClean="0">
              <a:solidFill>
                <a:prstClr val="black"/>
              </a:solidFill>
              <a:latin typeface="Calibri" pitchFamily="34" charset="0"/>
              <a:cs typeface="Arial" charset="0"/>
            </a:endParaRPr>
          </a:p>
          <a:p>
            <a:pPr defTabSz="1219170" eaLnBrk="1" fontAlgn="auto" hangingPunct="1">
              <a:spcBef>
                <a:spcPts val="0"/>
              </a:spcBef>
              <a:spcAft>
                <a:spcPts val="0"/>
              </a:spcAft>
              <a:defRPr/>
            </a:pPr>
            <a:endParaRPr lang="en-US" altLang="zh-CN" sz="1400" b="1" dirty="0" smtClean="0">
              <a:solidFill>
                <a:prstClr val="black"/>
              </a:solidFill>
              <a:latin typeface="Calibri" pitchFamily="34" charset="0"/>
              <a:cs typeface="Arial" charset="0"/>
            </a:endParaRPr>
          </a:p>
          <a:p>
            <a:pPr defTabSz="1219170" eaLnBrk="1" fontAlgn="auto" hangingPunct="1">
              <a:spcBef>
                <a:spcPts val="0"/>
              </a:spcBef>
              <a:spcAft>
                <a:spcPts val="0"/>
              </a:spcAft>
              <a:defRPr/>
            </a:pPr>
            <a:r>
              <a:rPr lang="en-US" altLang="zh-CN" sz="1400" b="1" dirty="0" smtClean="0">
                <a:solidFill>
                  <a:prstClr val="black"/>
                </a:solidFill>
                <a:latin typeface="Calibri" pitchFamily="34" charset="0"/>
                <a:cs typeface="Arial" charset="0"/>
              </a:rPr>
              <a:t>FS_CICDNS:</a:t>
            </a:r>
            <a:endParaRPr lang="en-US" altLang="zh-CN" sz="1400" dirty="0">
              <a:solidFill>
                <a:prstClr val="black"/>
              </a:solidFill>
              <a:latin typeface="Calibri" pitchFamily="34" charset="0"/>
              <a:cs typeface="Arial" charset="0"/>
            </a:endParaRPr>
          </a:p>
          <a:p>
            <a:pPr defTabSz="1219170" eaLnBrk="1" fontAlgn="auto" hangingPunct="1">
              <a:spcBef>
                <a:spcPts val="0"/>
              </a:spcBef>
              <a:spcAft>
                <a:spcPts val="0"/>
              </a:spcAft>
              <a:defRPr/>
            </a:pPr>
            <a:r>
              <a:rPr lang="en-US" sz="1400" dirty="0" smtClean="0">
                <a:solidFill>
                  <a:prstClr val="black"/>
                </a:solidFill>
                <a:latin typeface="Calibri" pitchFamily="34" charset="0"/>
                <a:cs typeface="Arial" charset="0"/>
              </a:rPr>
              <a:t>A </a:t>
            </a:r>
            <a:r>
              <a:rPr lang="en-US" sz="1400" dirty="0">
                <a:solidFill>
                  <a:prstClr val="black"/>
                </a:solidFill>
                <a:latin typeface="Calibri" pitchFamily="34" charset="0"/>
                <a:cs typeface="Arial" charset="0"/>
              </a:rPr>
              <a:t>comprehensive list of use cases for CI-CD support for 3GPP NFs were accepted and we had a good discussion on an initial </a:t>
            </a:r>
            <a:r>
              <a:rPr lang="en-US" sz="1400" dirty="0" smtClean="0">
                <a:solidFill>
                  <a:prstClr val="black"/>
                </a:solidFill>
                <a:latin typeface="Calibri" pitchFamily="34" charset="0"/>
                <a:cs typeface="Arial" charset="0"/>
              </a:rPr>
              <a:t>solution. The </a:t>
            </a:r>
            <a:r>
              <a:rPr lang="en-US" sz="1400" dirty="0">
                <a:solidFill>
                  <a:prstClr val="black"/>
                </a:solidFill>
                <a:latin typeface="Calibri" pitchFamily="34" charset="0"/>
                <a:cs typeface="Arial" charset="0"/>
              </a:rPr>
              <a:t>next meeting will primarily focus on solutions for most of the existing scenarios and a final set of new </a:t>
            </a:r>
            <a:r>
              <a:rPr lang="en-US" sz="1400" dirty="0" smtClean="0">
                <a:solidFill>
                  <a:prstClr val="black"/>
                </a:solidFill>
                <a:latin typeface="Calibri" pitchFamily="34" charset="0"/>
                <a:cs typeface="Arial" charset="0"/>
              </a:rPr>
              <a:t>scenarios.</a:t>
            </a:r>
          </a:p>
          <a:p>
            <a:pPr defTabSz="1219170" eaLnBrk="1" fontAlgn="auto" hangingPunct="1">
              <a:spcBef>
                <a:spcPts val="0"/>
              </a:spcBef>
              <a:spcAft>
                <a:spcPts val="0"/>
              </a:spcAft>
              <a:defRPr/>
            </a:pPr>
            <a:endParaRPr lang="en-US" sz="1400" dirty="0">
              <a:solidFill>
                <a:prstClr val="black"/>
              </a:solidFill>
              <a:latin typeface="Calibri" pitchFamily="34" charset="0"/>
              <a:cs typeface="Arial" charset="0"/>
            </a:endParaRPr>
          </a:p>
          <a:p>
            <a:pPr defTabSz="1219170" eaLnBrk="1" fontAlgn="auto" hangingPunct="1">
              <a:spcBef>
                <a:spcPts val="0"/>
              </a:spcBef>
              <a:spcAft>
                <a:spcPts val="0"/>
              </a:spcAft>
              <a:defRPr/>
            </a:pPr>
            <a:r>
              <a:rPr lang="en-US" sz="1400" b="1" dirty="0" smtClean="0">
                <a:solidFill>
                  <a:prstClr val="black"/>
                </a:solidFill>
                <a:latin typeface="Calibri" pitchFamily="34" charset="0"/>
                <a:cs typeface="Arial" charset="0"/>
              </a:rPr>
              <a:t>FS_MANS: </a:t>
            </a:r>
            <a:r>
              <a:rPr lang="en-US" altLang="zh-CN" sz="1400" dirty="0" smtClean="0">
                <a:solidFill>
                  <a:prstClr val="black"/>
                </a:solidFill>
                <a:latin typeface="Calibri" pitchFamily="34" charset="0"/>
                <a:cs typeface="Arial" charset="0"/>
              </a:rPr>
              <a:t>The </a:t>
            </a:r>
            <a:r>
              <a:rPr lang="en-US" altLang="zh-CN" sz="1400" dirty="0">
                <a:solidFill>
                  <a:prstClr val="black"/>
                </a:solidFill>
                <a:latin typeface="Calibri" pitchFamily="34" charset="0"/>
                <a:cs typeface="Arial" charset="0"/>
              </a:rPr>
              <a:t>following </a:t>
            </a:r>
            <a:r>
              <a:rPr lang="en-US" altLang="zh-CN" sz="1400" dirty="0" smtClean="0">
                <a:solidFill>
                  <a:prstClr val="black"/>
                </a:solidFill>
                <a:latin typeface="Calibri" pitchFamily="34" charset="0"/>
                <a:cs typeface="Arial" charset="0"/>
              </a:rPr>
              <a:t>topics are </a:t>
            </a:r>
            <a:r>
              <a:rPr lang="en-US" altLang="zh-CN" sz="1400" dirty="0">
                <a:solidFill>
                  <a:prstClr val="black"/>
                </a:solidFill>
                <a:latin typeface="Calibri" pitchFamily="34" charset="0"/>
                <a:cs typeface="Arial" charset="0"/>
              </a:rPr>
              <a:t>agreed.</a:t>
            </a:r>
          </a:p>
          <a:p>
            <a:pPr marL="171450" indent="-171450" defTabSz="1219170" eaLnBrk="1" fontAlgn="auto" hangingPunct="1">
              <a:spcBef>
                <a:spcPts val="0"/>
              </a:spcBef>
              <a:spcAft>
                <a:spcPts val="0"/>
              </a:spcAft>
              <a:buFont typeface="Wingdings" panose="05000000000000000000" pitchFamily="2" charset="2"/>
              <a:buChar char="Ø"/>
              <a:defRPr/>
            </a:pPr>
            <a:r>
              <a:rPr lang="en-US" altLang="zh-CN" sz="1400" dirty="0">
                <a:solidFill>
                  <a:prstClr val="black"/>
                </a:solidFill>
                <a:latin typeface="Calibri" pitchFamily="34" charset="0"/>
                <a:cs typeface="Arial" charset="0"/>
              </a:rPr>
              <a:t>Skeleton and structure </a:t>
            </a:r>
            <a:endParaRPr lang="en-US" sz="1400" dirty="0">
              <a:solidFill>
                <a:prstClr val="black"/>
              </a:solidFill>
              <a:latin typeface="Calibri" pitchFamily="34" charset="0"/>
              <a:cs typeface="Arial" charset="0"/>
            </a:endParaRPr>
          </a:p>
          <a:p>
            <a:pPr marL="171450" indent="-171450" defTabSz="1219170" eaLnBrk="1" fontAlgn="auto" hangingPunct="1">
              <a:spcBef>
                <a:spcPts val="0"/>
              </a:spcBef>
              <a:spcAft>
                <a:spcPts val="0"/>
              </a:spcAft>
              <a:buFont typeface="Wingdings" panose="05000000000000000000" pitchFamily="2" charset="2"/>
              <a:buChar char="Ø"/>
              <a:defRPr/>
            </a:pPr>
            <a:r>
              <a:rPr lang="en-US" sz="1400" dirty="0">
                <a:solidFill>
                  <a:prstClr val="black"/>
                </a:solidFill>
                <a:latin typeface="Calibri" pitchFamily="34" charset="0"/>
                <a:cs typeface="Arial" charset="0"/>
              </a:rPr>
              <a:t>add NR Cell relation configuration </a:t>
            </a:r>
          </a:p>
        </p:txBody>
      </p:sp>
      <p:sp>
        <p:nvSpPr>
          <p:cNvPr id="3" name="矩形 2"/>
          <p:cNvSpPr/>
          <p:nvPr/>
        </p:nvSpPr>
        <p:spPr>
          <a:xfrm>
            <a:off x="124602" y="2997207"/>
            <a:ext cx="7745605" cy="3323987"/>
          </a:xfrm>
          <a:prstGeom prst="rect">
            <a:avLst/>
          </a:prstGeom>
        </p:spPr>
        <p:txBody>
          <a:bodyPr wrap="square">
            <a:spAutoFit/>
          </a:bodyPr>
          <a:lstStyle/>
          <a:p>
            <a:pPr defTabSz="1219170" eaLnBrk="1" fontAlgn="auto" hangingPunct="1">
              <a:spcBef>
                <a:spcPts val="0"/>
              </a:spcBef>
              <a:spcAft>
                <a:spcPts val="0"/>
              </a:spcAft>
              <a:defRPr/>
            </a:pPr>
            <a:r>
              <a:rPr lang="en-US" altLang="zh-CN" sz="1400" b="1" dirty="0" smtClean="0">
                <a:solidFill>
                  <a:prstClr val="black"/>
                </a:solidFill>
                <a:latin typeface="Calibri" pitchFamily="34" charset="0"/>
                <a:cs typeface="Arial" charset="0"/>
              </a:rPr>
              <a:t>FS_EE5G</a:t>
            </a:r>
            <a:r>
              <a:rPr lang="en-US" altLang="zh-CN" sz="1400" b="1" dirty="0">
                <a:solidFill>
                  <a:prstClr val="black"/>
                </a:solidFill>
                <a:latin typeface="Calibri" pitchFamily="34" charset="0"/>
                <a:cs typeface="Arial" charset="0"/>
              </a:rPr>
              <a:t>: </a:t>
            </a:r>
            <a:r>
              <a:rPr lang="en-US" altLang="zh-CN" sz="1400" dirty="0">
                <a:solidFill>
                  <a:prstClr val="black"/>
                </a:solidFill>
                <a:latin typeface="Calibri" pitchFamily="34" charset="0"/>
                <a:cs typeface="Arial" charset="0"/>
              </a:rPr>
              <a:t>The following topics are discussed and agreed in this meeting: </a:t>
            </a:r>
          </a:p>
          <a:p>
            <a:pPr marL="171450" indent="-171450" defTabSz="1219170" eaLnBrk="1" fontAlgn="auto" hangingPunct="1">
              <a:spcBef>
                <a:spcPts val="0"/>
              </a:spcBef>
              <a:spcAft>
                <a:spcPts val="0"/>
              </a:spcAft>
              <a:buFont typeface="Wingdings" panose="05000000000000000000" pitchFamily="2" charset="2"/>
              <a:buChar char="Ø"/>
              <a:defRPr/>
            </a:pPr>
            <a:r>
              <a:rPr lang="en-GB" altLang="zh-CN" sz="1400" dirty="0">
                <a:solidFill>
                  <a:prstClr val="black"/>
                </a:solidFill>
                <a:latin typeface="Calibri" pitchFamily="34" charset="0"/>
                <a:cs typeface="Arial" charset="0"/>
              </a:rPr>
              <a:t>Discussion paper on the generic principle for EE KPI definition for 5GC</a:t>
            </a:r>
            <a:endParaRPr lang="zh-CN" altLang="zh-CN" sz="1400" dirty="0">
              <a:solidFill>
                <a:prstClr val="black"/>
              </a:solidFill>
              <a:latin typeface="Calibri" pitchFamily="34" charset="0"/>
              <a:cs typeface="Arial" charset="0"/>
            </a:endParaRPr>
          </a:p>
          <a:p>
            <a:pPr marL="171450" indent="-171450" defTabSz="1219170" eaLnBrk="1" fontAlgn="auto" hangingPunct="1">
              <a:spcBef>
                <a:spcPts val="0"/>
              </a:spcBef>
              <a:spcAft>
                <a:spcPts val="0"/>
              </a:spcAft>
              <a:buFont typeface="Wingdings" panose="05000000000000000000" pitchFamily="2" charset="2"/>
              <a:buChar char="Ø"/>
              <a:defRPr/>
            </a:pPr>
            <a:r>
              <a:rPr lang="en-GB" altLang="zh-CN" sz="1400" dirty="0">
                <a:solidFill>
                  <a:prstClr val="black"/>
                </a:solidFill>
                <a:latin typeface="Calibri" pitchFamily="34" charset="0"/>
                <a:cs typeface="Arial" charset="0"/>
              </a:rPr>
              <a:t>introducing the generic 5GC EE KPI</a:t>
            </a:r>
          </a:p>
          <a:p>
            <a:pPr marL="171450" indent="-171450" defTabSz="1219170" eaLnBrk="1" fontAlgn="auto" hangingPunct="1">
              <a:spcBef>
                <a:spcPts val="0"/>
              </a:spcBef>
              <a:spcAft>
                <a:spcPts val="0"/>
              </a:spcAft>
              <a:buFont typeface="Wingdings" panose="05000000000000000000" pitchFamily="2" charset="2"/>
              <a:buChar char="Ø"/>
              <a:defRPr/>
            </a:pPr>
            <a:r>
              <a:rPr lang="en-GB" altLang="zh-CN" sz="1400" dirty="0">
                <a:solidFill>
                  <a:prstClr val="black"/>
                </a:solidFill>
                <a:latin typeface="Calibri" pitchFamily="34" charset="0"/>
                <a:cs typeface="Arial" charset="0"/>
              </a:rPr>
              <a:t>Add conclusion to Key Issue No. 10</a:t>
            </a:r>
            <a:endParaRPr lang="zh-CN" altLang="zh-CN" sz="1400" dirty="0">
              <a:solidFill>
                <a:prstClr val="black"/>
              </a:solidFill>
              <a:latin typeface="Calibri" pitchFamily="34" charset="0"/>
              <a:cs typeface="Arial" charset="0"/>
            </a:endParaRPr>
          </a:p>
          <a:p>
            <a:pPr marL="171450" indent="-171450" defTabSz="1219170" eaLnBrk="1" fontAlgn="auto" hangingPunct="1">
              <a:spcBef>
                <a:spcPts val="0"/>
              </a:spcBef>
              <a:spcAft>
                <a:spcPts val="0"/>
              </a:spcAft>
              <a:buFont typeface="Wingdings" panose="05000000000000000000" pitchFamily="2" charset="2"/>
              <a:buChar char="Ø"/>
              <a:defRPr/>
            </a:pPr>
            <a:r>
              <a:rPr lang="en-GB" altLang="zh-CN" sz="1400" dirty="0">
                <a:solidFill>
                  <a:prstClr val="black"/>
                </a:solidFill>
                <a:latin typeface="Calibri" pitchFamily="34" charset="0"/>
                <a:cs typeface="Arial" charset="0"/>
              </a:rPr>
              <a:t>Update conclusion of Key Issue No. 4</a:t>
            </a:r>
          </a:p>
          <a:p>
            <a:pPr marL="171450" indent="-171450" defTabSz="1219170" eaLnBrk="1" fontAlgn="auto" hangingPunct="1">
              <a:spcBef>
                <a:spcPts val="0"/>
              </a:spcBef>
              <a:spcAft>
                <a:spcPts val="0"/>
              </a:spcAft>
              <a:buFont typeface="Wingdings" panose="05000000000000000000" pitchFamily="2" charset="2"/>
              <a:buChar char="Ø"/>
              <a:defRPr/>
            </a:pPr>
            <a:r>
              <a:rPr lang="en-GB" altLang="zh-CN" sz="1400" dirty="0">
                <a:solidFill>
                  <a:prstClr val="black"/>
                </a:solidFill>
                <a:latin typeface="Calibri" pitchFamily="34" charset="0"/>
                <a:cs typeface="Arial" charset="0"/>
              </a:rPr>
              <a:t>Conclusion for Key Issue #6</a:t>
            </a:r>
          </a:p>
          <a:p>
            <a:pPr marL="171450" indent="-171450" defTabSz="1219170" eaLnBrk="1" fontAlgn="auto" hangingPunct="1">
              <a:spcBef>
                <a:spcPts val="0"/>
              </a:spcBef>
              <a:spcAft>
                <a:spcPts val="0"/>
              </a:spcAft>
              <a:buFont typeface="Wingdings" panose="05000000000000000000" pitchFamily="2" charset="2"/>
              <a:buChar char="Ø"/>
              <a:defRPr/>
            </a:pPr>
            <a:r>
              <a:rPr lang="en-GB" altLang="zh-CN" sz="1400" dirty="0">
                <a:solidFill>
                  <a:prstClr val="black"/>
                </a:solidFill>
                <a:latin typeface="Calibri" pitchFamily="34" charset="0"/>
                <a:cs typeface="Arial" charset="0"/>
              </a:rPr>
              <a:t>Conclusion and enhanced solution for Key Issue #7</a:t>
            </a:r>
            <a:endParaRPr lang="zh-CN" altLang="zh-CN" sz="1400" dirty="0">
              <a:solidFill>
                <a:prstClr val="black"/>
              </a:solidFill>
              <a:latin typeface="Calibri" pitchFamily="34" charset="0"/>
              <a:cs typeface="Arial" charset="0"/>
            </a:endParaRPr>
          </a:p>
          <a:p>
            <a:pPr marL="171450" indent="-171450" defTabSz="1219170" eaLnBrk="1" fontAlgn="auto" hangingPunct="1">
              <a:spcBef>
                <a:spcPts val="0"/>
              </a:spcBef>
              <a:spcAft>
                <a:spcPts val="0"/>
              </a:spcAft>
              <a:buFont typeface="Wingdings" panose="05000000000000000000" pitchFamily="2" charset="2"/>
              <a:buChar char="Ø"/>
              <a:defRPr/>
            </a:pPr>
            <a:r>
              <a:rPr lang="en-US" altLang="zh-CN" sz="1400" dirty="0">
                <a:solidFill>
                  <a:prstClr val="black"/>
                </a:solidFill>
                <a:latin typeface="Calibri" pitchFamily="34" charset="0"/>
                <a:cs typeface="Arial" charset="0"/>
              </a:rPr>
              <a:t>Discussion paper on acquiring virtual compute resource information</a:t>
            </a:r>
            <a:endParaRPr lang="zh-CN" altLang="zh-CN" sz="1400" dirty="0">
              <a:solidFill>
                <a:prstClr val="black"/>
              </a:solidFill>
              <a:latin typeface="Calibri" pitchFamily="34" charset="0"/>
              <a:cs typeface="Arial" charset="0"/>
            </a:endParaRPr>
          </a:p>
          <a:p>
            <a:pPr defTabSz="1219170" eaLnBrk="1" fontAlgn="auto" hangingPunct="1">
              <a:spcBef>
                <a:spcPts val="0"/>
              </a:spcBef>
              <a:spcAft>
                <a:spcPts val="0"/>
              </a:spcAft>
              <a:defRPr/>
            </a:pPr>
            <a:endParaRPr lang="en-US" altLang="zh-CN" sz="1400" b="1" dirty="0" smtClean="0">
              <a:solidFill>
                <a:prstClr val="black"/>
              </a:solidFill>
              <a:latin typeface="Calibri" pitchFamily="34" charset="0"/>
              <a:cs typeface="Arial" charset="0"/>
            </a:endParaRPr>
          </a:p>
          <a:p>
            <a:pPr defTabSz="1219170" eaLnBrk="1" fontAlgn="auto" hangingPunct="1">
              <a:spcBef>
                <a:spcPts val="0"/>
              </a:spcBef>
              <a:spcAft>
                <a:spcPts val="0"/>
              </a:spcAft>
              <a:defRPr/>
            </a:pPr>
            <a:r>
              <a:rPr lang="en-US" altLang="zh-CN" sz="1400" b="1" dirty="0" err="1" smtClean="0">
                <a:solidFill>
                  <a:prstClr val="black"/>
                </a:solidFill>
                <a:latin typeface="Calibri" pitchFamily="34" charset="0"/>
                <a:cs typeface="Arial" charset="0"/>
              </a:rPr>
              <a:t>FS_eEDGE_Mgt</a:t>
            </a:r>
            <a:r>
              <a:rPr lang="en-US" altLang="zh-CN" sz="1400" b="1" dirty="0">
                <a:solidFill>
                  <a:prstClr val="black"/>
                </a:solidFill>
                <a:latin typeface="Calibri" pitchFamily="34" charset="0"/>
                <a:cs typeface="Arial" charset="0"/>
              </a:rPr>
              <a:t>: </a:t>
            </a:r>
            <a:r>
              <a:rPr lang="en-US" altLang="zh-CN" sz="1400" dirty="0">
                <a:solidFill>
                  <a:prstClr val="black"/>
                </a:solidFill>
                <a:latin typeface="Calibri" pitchFamily="34" charset="0"/>
                <a:cs typeface="Arial" charset="0"/>
              </a:rPr>
              <a:t>The group agreed </a:t>
            </a:r>
            <a:r>
              <a:rPr lang="en-US" altLang="zh-CN" sz="1400" dirty="0" smtClean="0">
                <a:solidFill>
                  <a:prstClr val="black"/>
                </a:solidFill>
                <a:latin typeface="Calibri" pitchFamily="34" charset="0"/>
                <a:cs typeface="Arial" charset="0"/>
              </a:rPr>
              <a:t>the following topics and agree send TR for approval</a:t>
            </a:r>
          </a:p>
          <a:p>
            <a:pPr marL="171450" indent="-171450" defTabSz="1219170" eaLnBrk="1" fontAlgn="auto" hangingPunct="1">
              <a:spcBef>
                <a:spcPts val="0"/>
              </a:spcBef>
              <a:spcAft>
                <a:spcPts val="0"/>
              </a:spcAft>
              <a:buFont typeface="Wingdings" panose="05000000000000000000" pitchFamily="2" charset="2"/>
              <a:buChar char="Ø"/>
              <a:defRPr/>
            </a:pPr>
            <a:r>
              <a:rPr lang="en-GB" sz="1400" dirty="0">
                <a:solidFill>
                  <a:prstClr val="black"/>
                </a:solidFill>
                <a:latin typeface="Calibri" pitchFamily="34" charset="0"/>
                <a:cs typeface="Arial" charset="0"/>
              </a:rPr>
              <a:t>Add reference and abbreviation for 5GS enhancements for Edge Computing</a:t>
            </a:r>
          </a:p>
          <a:p>
            <a:pPr marL="171450" indent="-171450" defTabSz="1219170" eaLnBrk="1" fontAlgn="auto" hangingPunct="1">
              <a:spcBef>
                <a:spcPts val="0"/>
              </a:spcBef>
              <a:spcAft>
                <a:spcPts val="0"/>
              </a:spcAft>
              <a:buFont typeface="Wingdings" panose="05000000000000000000" pitchFamily="2" charset="2"/>
              <a:buChar char="Ø"/>
              <a:defRPr/>
            </a:pPr>
            <a:r>
              <a:rPr lang="en-GB" sz="1400" dirty="0">
                <a:solidFill>
                  <a:prstClr val="black"/>
                </a:solidFill>
                <a:latin typeface="Calibri" pitchFamily="34" charset="0"/>
                <a:cs typeface="Arial" charset="0"/>
              </a:rPr>
              <a:t>Add concept and scenarios for 5GS enhancements for Edge Computing</a:t>
            </a:r>
            <a:endParaRPr lang="en-US" sz="1400" dirty="0">
              <a:solidFill>
                <a:prstClr val="black"/>
              </a:solidFill>
              <a:latin typeface="Calibri" pitchFamily="34" charset="0"/>
              <a:cs typeface="Arial" charset="0"/>
            </a:endParaRPr>
          </a:p>
          <a:p>
            <a:pPr marL="171450" indent="-171450" defTabSz="1219170" eaLnBrk="1" fontAlgn="auto" hangingPunct="1">
              <a:spcBef>
                <a:spcPts val="0"/>
              </a:spcBef>
              <a:spcAft>
                <a:spcPts val="0"/>
              </a:spcAft>
              <a:buFont typeface="Wingdings" panose="05000000000000000000" pitchFamily="2" charset="2"/>
              <a:buChar char="Ø"/>
              <a:defRPr/>
            </a:pPr>
            <a:r>
              <a:rPr lang="en-GB" sz="1400" dirty="0">
                <a:solidFill>
                  <a:prstClr val="black"/>
                </a:solidFill>
                <a:latin typeface="Calibri" pitchFamily="34" charset="0"/>
                <a:cs typeface="Arial" charset="0"/>
              </a:rPr>
              <a:t>Add management aspect for 5GS enhancements for Edge Computing</a:t>
            </a:r>
          </a:p>
          <a:p>
            <a:pPr marL="171450" indent="-171450" defTabSz="1219170" eaLnBrk="1" fontAlgn="auto" hangingPunct="1">
              <a:spcBef>
                <a:spcPts val="0"/>
              </a:spcBef>
              <a:spcAft>
                <a:spcPts val="0"/>
              </a:spcAft>
              <a:buFont typeface="Wingdings" panose="05000000000000000000" pitchFamily="2" charset="2"/>
              <a:buChar char="Ø"/>
              <a:defRPr/>
            </a:pPr>
            <a:r>
              <a:rPr lang="en-GB" sz="1400" dirty="0">
                <a:solidFill>
                  <a:prstClr val="black"/>
                </a:solidFill>
                <a:latin typeface="Calibri" pitchFamily="34" charset="0"/>
                <a:cs typeface="Arial" charset="0"/>
              </a:rPr>
              <a:t>Add Use cases and potential requirements for 5GS enhancements for Edge Computing</a:t>
            </a:r>
          </a:p>
          <a:p>
            <a:pPr marL="171450" indent="-171450" defTabSz="1219170" eaLnBrk="1" fontAlgn="auto" hangingPunct="1">
              <a:spcBef>
                <a:spcPts val="0"/>
              </a:spcBef>
              <a:spcAft>
                <a:spcPts val="0"/>
              </a:spcAft>
              <a:buFont typeface="Wingdings" panose="05000000000000000000" pitchFamily="2" charset="2"/>
              <a:buChar char="Ø"/>
              <a:defRPr/>
            </a:pPr>
            <a:r>
              <a:rPr lang="en-GB" sz="1400" dirty="0">
                <a:solidFill>
                  <a:prstClr val="black"/>
                </a:solidFill>
                <a:latin typeface="Calibri" pitchFamily="34" charset="0"/>
                <a:cs typeface="Arial" charset="0"/>
              </a:rPr>
              <a:t>Add potential solutions for 5GS enhancements for Edge </a:t>
            </a:r>
            <a:r>
              <a:rPr lang="en-GB" sz="1400" dirty="0" smtClean="0">
                <a:solidFill>
                  <a:prstClr val="black"/>
                </a:solidFill>
                <a:latin typeface="Calibri" pitchFamily="34" charset="0"/>
                <a:cs typeface="Arial" charset="0"/>
              </a:rPr>
              <a:t>Computing</a:t>
            </a:r>
            <a:endParaRPr lang="en-US" altLang="zh-CN" sz="1400" dirty="0">
              <a:solidFill>
                <a:prstClr val="black"/>
              </a:solidFill>
              <a:latin typeface="Calibri" pitchFamily="34" charset="0"/>
              <a:cs typeface="Arial" charset="0"/>
            </a:endParaRPr>
          </a:p>
        </p:txBody>
      </p:sp>
    </p:spTree>
    <p:extLst>
      <p:ext uri="{BB962C8B-B14F-4D97-AF65-F5344CB8AC3E}">
        <p14:creationId xmlns:p14="http://schemas.microsoft.com/office/powerpoint/2010/main" val="157278332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文本框 9"/>
          <p:cNvSpPr txBox="1"/>
          <p:nvPr/>
        </p:nvSpPr>
        <p:spPr>
          <a:xfrm>
            <a:off x="205573" y="3157109"/>
            <a:ext cx="11681824" cy="292388"/>
          </a:xfrm>
          <a:prstGeom prst="rect">
            <a:avLst/>
          </a:prstGeom>
          <a:solidFill>
            <a:srgbClr val="92D050"/>
          </a:solidFill>
        </p:spPr>
        <p:txBody>
          <a:bodyPr wrap="square" rtlCol="0">
            <a:spAutoFit/>
          </a:bodyPr>
          <a:lstStyle/>
          <a:p>
            <a:pPr algn="ctr"/>
            <a:r>
              <a:rPr lang="en-US" altLang="zh-CN" b="1" dirty="0" smtClean="0">
                <a:solidFill>
                  <a:prstClr val="black"/>
                </a:solidFill>
              </a:rPr>
              <a:t>Working Progress</a:t>
            </a:r>
            <a:endParaRPr lang="zh-CN" altLang="en-US" b="1" dirty="0">
              <a:solidFill>
                <a:prstClr val="black"/>
              </a:solidFill>
            </a:endParaRPr>
          </a:p>
        </p:txBody>
      </p:sp>
      <p:graphicFrame>
        <p:nvGraphicFramePr>
          <p:cNvPr id="2" name="表格 1"/>
          <p:cNvGraphicFramePr>
            <a:graphicFrameLocks noGrp="1"/>
          </p:cNvGraphicFramePr>
          <p:nvPr>
            <p:extLst>
              <p:ext uri="{D42A27DB-BD31-4B8C-83A1-F6EECF244321}">
                <p14:modId xmlns:p14="http://schemas.microsoft.com/office/powerpoint/2010/main" val="741371609"/>
              </p:ext>
            </p:extLst>
          </p:nvPr>
        </p:nvGraphicFramePr>
        <p:xfrm>
          <a:off x="260839" y="740236"/>
          <a:ext cx="11681825" cy="2040882"/>
        </p:xfrm>
        <a:graphic>
          <a:graphicData uri="http://schemas.openxmlformats.org/drawingml/2006/table">
            <a:tbl>
              <a:tblPr firstRow="1" bandRow="1">
                <a:tableStyleId>{5C22544A-7EE6-4342-B048-85BDC9FD1C3A}</a:tableStyleId>
              </a:tblPr>
              <a:tblGrid>
                <a:gridCol w="788313"/>
                <a:gridCol w="2216040"/>
                <a:gridCol w="1238250"/>
                <a:gridCol w="2174243"/>
                <a:gridCol w="1007795"/>
                <a:gridCol w="1461649"/>
                <a:gridCol w="771207"/>
                <a:gridCol w="1153299"/>
                <a:gridCol w="871029"/>
              </a:tblGrid>
              <a:tr h="337665">
                <a:tc>
                  <a:txBody>
                    <a:bodyPr/>
                    <a:lstStyle/>
                    <a:p>
                      <a:pPr algn="ctr">
                        <a:spcAft>
                          <a:spcPts val="0"/>
                        </a:spcAft>
                      </a:pPr>
                      <a:r>
                        <a:rPr lang="en-GB" sz="1200" b="1" kern="1200" dirty="0">
                          <a:solidFill>
                            <a:schemeClr val="lt1"/>
                          </a:solidFill>
                          <a:latin typeface="+mn-lt"/>
                          <a:ea typeface="+mn-ea"/>
                          <a:cs typeface="+mn-cs"/>
                        </a:rPr>
                        <a:t>WI code</a:t>
                      </a:r>
                      <a:endParaRPr lang="sv-SE" sz="1200" b="1" kern="1200" dirty="0">
                        <a:solidFill>
                          <a:schemeClr val="lt1"/>
                        </a:solidFill>
                        <a:latin typeface="+mn-lt"/>
                        <a:ea typeface="+mn-ea"/>
                        <a:cs typeface="+mn-cs"/>
                      </a:endParaRPr>
                    </a:p>
                  </a:txBody>
                  <a:tcPr marL="9525" marR="9525" marT="9525" marB="9525" anchor="ctr">
                    <a:solidFill>
                      <a:srgbClr val="92D050"/>
                    </a:solidFill>
                  </a:tcPr>
                </a:tc>
                <a:tc>
                  <a:txBody>
                    <a:bodyPr/>
                    <a:lstStyle/>
                    <a:p>
                      <a:pPr algn="ctr">
                        <a:spcAft>
                          <a:spcPts val="0"/>
                        </a:spcAft>
                      </a:pPr>
                      <a:r>
                        <a:rPr lang="en-GB" sz="1200" b="1" kern="1200" dirty="0">
                          <a:solidFill>
                            <a:schemeClr val="lt1"/>
                          </a:solidFill>
                          <a:latin typeface="+mn-lt"/>
                          <a:ea typeface="+mn-ea"/>
                          <a:cs typeface="+mn-cs"/>
                        </a:rPr>
                        <a:t>WI Title</a:t>
                      </a:r>
                      <a:endParaRPr lang="sv-SE" sz="1200" b="1" kern="1200" dirty="0">
                        <a:solidFill>
                          <a:schemeClr val="lt1"/>
                        </a:solidFill>
                        <a:latin typeface="+mn-lt"/>
                        <a:ea typeface="+mn-ea"/>
                        <a:cs typeface="+mn-cs"/>
                      </a:endParaRPr>
                    </a:p>
                  </a:txBody>
                  <a:tcPr marL="9525" marR="9525" marT="9525" marB="9525" anchor="ctr">
                    <a:solidFill>
                      <a:srgbClr val="92D05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sv-SE" sz="1200" dirty="0" err="1">
                          <a:latin typeface="+mn-lt"/>
                        </a:rPr>
                        <a:t>Completion</a:t>
                      </a:r>
                      <a:r>
                        <a:rPr lang="sv-SE" sz="1200" dirty="0">
                          <a:latin typeface="+mn-lt"/>
                        </a:rPr>
                        <a:t> rate</a:t>
                      </a:r>
                    </a:p>
                  </a:txBody>
                  <a:tcPr anchor="ctr">
                    <a:solidFill>
                      <a:srgbClr val="92D05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sv-SE" sz="1200" dirty="0">
                          <a:latin typeface="+mn-lt"/>
                        </a:rPr>
                        <a:t>TS/TR</a:t>
                      </a:r>
                    </a:p>
                  </a:txBody>
                  <a:tcPr anchor="ctr">
                    <a:solidFill>
                      <a:srgbClr val="92D05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1200" dirty="0" err="1">
                          <a:latin typeface="+mn-lt"/>
                        </a:rPr>
                        <a:t>Tdoc</a:t>
                      </a:r>
                      <a:r>
                        <a:rPr lang="en-US" altLang="zh-CN" sz="1200" dirty="0">
                          <a:latin typeface="+mn-lt"/>
                        </a:rPr>
                        <a:t> reference</a:t>
                      </a:r>
                      <a:endParaRPr lang="sv-SE" sz="1200" dirty="0">
                        <a:latin typeface="+mn-lt"/>
                      </a:endParaRPr>
                    </a:p>
                  </a:txBody>
                  <a:tcPr anchor="ctr">
                    <a:solidFill>
                      <a:srgbClr val="92D050"/>
                    </a:solidFill>
                  </a:tcPr>
                </a:tc>
                <a:tc>
                  <a:txBody>
                    <a:bodyPr/>
                    <a:lstStyle/>
                    <a:p>
                      <a:pPr algn="ctr"/>
                      <a:r>
                        <a:rPr lang="sv-SE" sz="1200" dirty="0">
                          <a:latin typeface="+mn-lt"/>
                        </a:rPr>
                        <a:t>Target date</a:t>
                      </a:r>
                    </a:p>
                  </a:txBody>
                  <a:tcPr anchor="ctr">
                    <a:solidFill>
                      <a:srgbClr val="92D050"/>
                    </a:solidFill>
                  </a:tcPr>
                </a:tc>
                <a:tc>
                  <a:txBody>
                    <a:bodyPr/>
                    <a:lstStyle/>
                    <a:p>
                      <a:pPr algn="ctr"/>
                      <a:r>
                        <a:rPr lang="sv-SE" sz="1200" dirty="0">
                          <a:latin typeface="+mn-lt"/>
                        </a:rPr>
                        <a:t>Rapporteur</a:t>
                      </a:r>
                    </a:p>
                  </a:txBody>
                  <a:tcPr anchor="ctr">
                    <a:solidFill>
                      <a:srgbClr val="92D050"/>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sv-SE" altLang="zh-CN" sz="1200" dirty="0">
                          <a:latin typeface="+mn-lt"/>
                        </a:rPr>
                        <a:t>Related</a:t>
                      </a:r>
                      <a:r>
                        <a:rPr lang="sv-SE" altLang="zh-CN" sz="1200" baseline="0" dirty="0">
                          <a:latin typeface="+mn-lt"/>
                        </a:rPr>
                        <a:t> groups</a:t>
                      </a:r>
                      <a:endParaRPr lang="sv-SE" sz="1200" dirty="0">
                        <a:latin typeface="+mn-lt"/>
                      </a:endParaRPr>
                    </a:p>
                  </a:txBody>
                  <a:tcPr anchor="ctr">
                    <a:solidFill>
                      <a:srgbClr val="92D050"/>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sv-SE" sz="1200" dirty="0">
                          <a:latin typeface="+mn-lt"/>
                        </a:rPr>
                        <a:t>Related</a:t>
                      </a:r>
                      <a:r>
                        <a:rPr lang="sv-SE" sz="1200" baseline="0" dirty="0">
                          <a:latin typeface="+mn-lt"/>
                        </a:rPr>
                        <a:t> </a:t>
                      </a:r>
                      <a:r>
                        <a:rPr lang="en-US" altLang="zh-CN" sz="1200" dirty="0">
                          <a:latin typeface="+mn-lt"/>
                        </a:rPr>
                        <a:t>topic</a:t>
                      </a:r>
                      <a:endParaRPr lang="sv-SE" sz="1200" dirty="0">
                        <a:latin typeface="+mn-lt"/>
                      </a:endParaRPr>
                    </a:p>
                  </a:txBody>
                  <a:tcPr anchor="ctr">
                    <a:solidFill>
                      <a:srgbClr val="92D050"/>
                    </a:solidFill>
                  </a:tcPr>
                </a:tc>
              </a:tr>
              <a:tr h="407031">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en-US" altLang="zh-CN" sz="1200" b="1" dirty="0" smtClean="0">
                          <a:solidFill>
                            <a:srgbClr val="000000"/>
                          </a:solidFill>
                          <a:effectLst/>
                          <a:latin typeface="+mn-lt"/>
                          <a:ea typeface="+mn-ea"/>
                        </a:rPr>
                        <a:t>FS_NSMEN</a:t>
                      </a:r>
                      <a:endParaRPr lang="zh-CN" altLang="zh-CN" sz="1600" b="1" dirty="0" smtClean="0">
                        <a:effectLst/>
                        <a:latin typeface="+mn-lt"/>
                        <a:ea typeface="+mn-ea"/>
                      </a:endParaRPr>
                    </a:p>
                  </a:txBody>
                  <a:tcPr marL="9525" marR="9525" marT="9525" marB="9525">
                    <a:solidFill>
                      <a:schemeClr val="tx2">
                        <a:lumMod val="20000"/>
                        <a:lumOff val="80000"/>
                      </a:schemeClr>
                    </a:solidFill>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altLang="zh-CN" sz="1200" dirty="0" smtClean="0">
                          <a:solidFill>
                            <a:srgbClr val="000000"/>
                          </a:solidFill>
                          <a:effectLst/>
                          <a:latin typeface="+mn-lt"/>
                          <a:ea typeface="+mn-ea"/>
                        </a:rPr>
                        <a:t>Study on network slice management enhancements </a:t>
                      </a:r>
                      <a:endParaRPr lang="zh-CN" altLang="zh-CN" sz="1600" dirty="0" smtClean="0">
                        <a:effectLst/>
                        <a:latin typeface="+mn-lt"/>
                        <a:ea typeface="+mn-ea"/>
                      </a:endParaRPr>
                    </a:p>
                  </a:txBody>
                  <a:tcPr marL="9525" marR="9525" marT="9525" marB="9525">
                    <a:solidFill>
                      <a:schemeClr val="tx2">
                        <a:lumMod val="20000"/>
                        <a:lumOff val="80000"/>
                      </a:scheme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en-US" altLang="zh-CN" sz="1050" b="0" kern="1200" dirty="0" smtClean="0">
                          <a:solidFill>
                            <a:schemeClr val="tx1"/>
                          </a:solidFill>
                          <a:effectLst/>
                          <a:latin typeface="+mn-lt"/>
                          <a:ea typeface="+mn-ea"/>
                          <a:cs typeface="Arial" panose="020B0604020202020204" pitchFamily="34" charset="0"/>
                        </a:rPr>
                        <a:t>40%-&gt;80%-&gt;90%</a:t>
                      </a:r>
                      <a:endParaRPr lang="sv-SE" altLang="zh-CN" sz="1050" b="0" kern="1200" dirty="0" smtClean="0">
                        <a:solidFill>
                          <a:schemeClr val="tx1"/>
                        </a:solidFill>
                        <a:effectLst/>
                        <a:latin typeface="+mn-lt"/>
                        <a:ea typeface="+mn-ea"/>
                        <a:cs typeface="Arial" panose="020B0604020202020204" pitchFamily="34" charset="0"/>
                      </a:endParaRPr>
                    </a:p>
                  </a:txBody>
                  <a:tcPr marL="68580" marR="68580" marT="0" marB="0" anchor="ctr">
                    <a:solidFill>
                      <a:schemeClr val="tx2">
                        <a:lumMod val="20000"/>
                        <a:lumOff val="80000"/>
                      </a:scheme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sv-SE" sz="1050" kern="1200" dirty="0" smtClean="0">
                          <a:solidFill>
                            <a:schemeClr val="dk1"/>
                          </a:solidFill>
                          <a:effectLst/>
                          <a:latin typeface="+mn-lt"/>
                          <a:ea typeface="+mn-ea"/>
                          <a:cs typeface="+mn-cs"/>
                        </a:rPr>
                        <a:t>TR 28.811</a:t>
                      </a:r>
                      <a:endParaRPr lang="sv-SE" sz="1050" kern="1200" dirty="0">
                        <a:solidFill>
                          <a:schemeClr val="dk1"/>
                        </a:solidFill>
                        <a:effectLst/>
                        <a:latin typeface="+mn-lt"/>
                        <a:ea typeface="+mn-ea"/>
                        <a:cs typeface="+mn-cs"/>
                      </a:endParaRPr>
                    </a:p>
                  </a:txBody>
                  <a:tcPr marL="68580" marR="68580" marT="0" marB="0" anchor="ctr">
                    <a:solidFill>
                      <a:schemeClr val="tx2">
                        <a:lumMod val="20000"/>
                        <a:lumOff val="80000"/>
                      </a:scheme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sv-SE" sz="1050" kern="1200" dirty="0" smtClean="0">
                          <a:solidFill>
                            <a:schemeClr val="dk1"/>
                          </a:solidFill>
                          <a:effectLst/>
                          <a:latin typeface="+mn-lt"/>
                          <a:ea typeface="+mn-ea"/>
                          <a:cs typeface="+mn-cs"/>
                        </a:rPr>
                        <a:t>SP-191192</a:t>
                      </a:r>
                      <a:endParaRPr lang="sv-SE" sz="1050" kern="1200" dirty="0">
                        <a:solidFill>
                          <a:schemeClr val="dk1"/>
                        </a:solidFill>
                        <a:effectLst/>
                        <a:latin typeface="+mn-lt"/>
                        <a:ea typeface="+mn-ea"/>
                        <a:cs typeface="+mn-cs"/>
                      </a:endParaRPr>
                    </a:p>
                  </a:txBody>
                  <a:tcPr marL="68580" marR="68580" marT="0" marB="0" anchor="ctr">
                    <a:solidFill>
                      <a:schemeClr val="tx2">
                        <a:lumMod val="20000"/>
                        <a:lumOff val="80000"/>
                      </a:scheme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en-GB" altLang="zh-CN" sz="1050" b="1" kern="1200" dirty="0" smtClean="0">
                          <a:solidFill>
                            <a:schemeClr val="tx1"/>
                          </a:solidFill>
                          <a:effectLst/>
                          <a:latin typeface="+mn-lt"/>
                          <a:ea typeface="+mn-ea"/>
                          <a:cs typeface="Arial" panose="020B0604020202020204" pitchFamily="34" charset="0"/>
                        </a:rPr>
                        <a:t>SA#93 (Sep. 2021)</a:t>
                      </a:r>
                      <a:r>
                        <a:rPr lang="sv-SE" altLang="zh-CN" sz="1050" b="1" kern="1200" dirty="0" smtClean="0">
                          <a:solidFill>
                            <a:schemeClr val="tx1"/>
                          </a:solidFill>
                          <a:effectLst/>
                          <a:latin typeface="+mn-lt"/>
                          <a:ea typeface="SimSun" panose="02010600030101010101" pitchFamily="2" charset="-122"/>
                          <a:cs typeface="+mn-cs"/>
                        </a:rPr>
                        <a:t> </a:t>
                      </a:r>
                    </a:p>
                    <a:p>
                      <a:pPr marL="0" marR="0" lvl="0" indent="0" algn="ctr" defTabSz="1219170" rtl="0" eaLnBrk="1" fontAlgn="auto" latinLnBrk="0" hangingPunct="1">
                        <a:lnSpc>
                          <a:spcPct val="100000"/>
                        </a:lnSpc>
                        <a:spcBef>
                          <a:spcPts val="0"/>
                        </a:spcBef>
                        <a:spcAft>
                          <a:spcPts val="0"/>
                        </a:spcAft>
                        <a:buClrTx/>
                        <a:buSzTx/>
                        <a:buFontTx/>
                        <a:buNone/>
                        <a:tabLst/>
                        <a:defRPr/>
                      </a:pPr>
                      <a:r>
                        <a:rPr lang="sv-SE" altLang="zh-CN" sz="1050" b="1" kern="1200" dirty="0" smtClean="0">
                          <a:solidFill>
                            <a:schemeClr val="tx1"/>
                          </a:solidFill>
                          <a:effectLst/>
                          <a:latin typeface="+mn-lt"/>
                          <a:ea typeface="SimSun" panose="02010600030101010101" pitchFamily="2" charset="-122"/>
                          <a:cs typeface="+mn-cs"/>
                        </a:rPr>
                        <a:t>-&gt; SA#94 (Dec. 2021)</a:t>
                      </a:r>
                      <a:endParaRPr lang="sv-SE" altLang="zh-CN" sz="1050" b="1" kern="1200" dirty="0">
                        <a:solidFill>
                          <a:schemeClr val="dk1"/>
                        </a:solidFill>
                        <a:effectLst/>
                        <a:latin typeface="+mn-lt"/>
                        <a:ea typeface="SimSun" panose="02010600030101010101" pitchFamily="2" charset="-122"/>
                        <a:cs typeface="+mn-cs"/>
                      </a:endParaRPr>
                    </a:p>
                  </a:txBody>
                  <a:tcPr marL="68580" marR="68580" marT="0" marB="0" anchor="ctr">
                    <a:solidFill>
                      <a:schemeClr val="tx2">
                        <a:lumMod val="20000"/>
                        <a:lumOff val="80000"/>
                      </a:scheme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sv-SE" sz="1050" kern="1200" dirty="0" smtClean="0">
                          <a:solidFill>
                            <a:schemeClr val="dk1"/>
                          </a:solidFill>
                          <a:effectLst/>
                          <a:latin typeface="+mn-lt"/>
                          <a:ea typeface="+mn-ea"/>
                          <a:cs typeface="+mn-cs"/>
                        </a:rPr>
                        <a:t>Huawei, Nokia</a:t>
                      </a:r>
                      <a:endParaRPr lang="sv-SE" sz="1050" kern="1200" dirty="0">
                        <a:solidFill>
                          <a:schemeClr val="dk1"/>
                        </a:solidFill>
                        <a:effectLst/>
                        <a:latin typeface="+mn-lt"/>
                        <a:ea typeface="+mn-ea"/>
                        <a:cs typeface="+mn-cs"/>
                      </a:endParaRPr>
                    </a:p>
                  </a:txBody>
                  <a:tcPr marL="68580" marR="68580" marT="0" marB="0" anchor="ctr">
                    <a:solidFill>
                      <a:schemeClr val="tx2">
                        <a:lumMod val="20000"/>
                        <a:lumOff val="80000"/>
                      </a:scheme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sv-SE" altLang="zh-CN" sz="1050" b="0" kern="1200" dirty="0" smtClean="0">
                          <a:solidFill>
                            <a:schemeClr val="tx1"/>
                          </a:solidFill>
                          <a:effectLst/>
                          <a:latin typeface="+mn-lt"/>
                          <a:ea typeface="+mn-ea"/>
                          <a:cs typeface="Arial" panose="020B0604020202020204" pitchFamily="34" charset="0"/>
                        </a:rPr>
                        <a:t>SA2/RAN3</a:t>
                      </a:r>
                      <a:endParaRPr lang="sv-SE" sz="1050" kern="1200" dirty="0">
                        <a:solidFill>
                          <a:schemeClr val="dk1"/>
                        </a:solidFill>
                        <a:effectLst/>
                        <a:latin typeface="+mn-lt"/>
                        <a:ea typeface="+mn-ea"/>
                        <a:cs typeface="+mn-cs"/>
                      </a:endParaRPr>
                    </a:p>
                  </a:txBody>
                  <a:tcPr marL="68580" marR="68580" marT="0" marB="0" anchor="ctr">
                    <a:solidFill>
                      <a:schemeClr val="tx2">
                        <a:lumMod val="20000"/>
                        <a:lumOff val="80000"/>
                      </a:scheme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sv-SE" sz="1050" kern="1200" dirty="0" smtClean="0">
                          <a:solidFill>
                            <a:schemeClr val="dk1"/>
                          </a:solidFill>
                          <a:effectLst/>
                          <a:latin typeface="+mn-lt"/>
                          <a:ea typeface="+mn-ea"/>
                          <a:cs typeface="+mn-cs"/>
                        </a:rPr>
                        <a:t>SLA</a:t>
                      </a:r>
                      <a:endParaRPr lang="sv-SE" sz="1050" kern="1200" dirty="0">
                        <a:solidFill>
                          <a:schemeClr val="dk1"/>
                        </a:solidFill>
                        <a:effectLst/>
                        <a:latin typeface="+mn-lt"/>
                        <a:ea typeface="+mn-ea"/>
                        <a:cs typeface="+mn-cs"/>
                      </a:endParaRPr>
                    </a:p>
                  </a:txBody>
                  <a:tcPr marL="68580" marR="68580" marT="0" marB="0" anchor="ctr">
                    <a:solidFill>
                      <a:schemeClr val="tx2">
                        <a:lumMod val="20000"/>
                        <a:lumOff val="80000"/>
                      </a:schemeClr>
                    </a:solidFill>
                  </a:tcPr>
                </a:tc>
              </a:tr>
              <a:tr h="407031">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altLang="zh-CN" sz="1200" b="1" kern="1200" dirty="0" err="1" smtClean="0">
                          <a:solidFill>
                            <a:srgbClr val="000000"/>
                          </a:solidFill>
                          <a:effectLst/>
                          <a:latin typeface="+mn-lt"/>
                          <a:ea typeface="+mn-ea"/>
                          <a:cs typeface="+mn-cs"/>
                        </a:rPr>
                        <a:t>FS_eSBMA</a:t>
                      </a:r>
                      <a:endParaRPr lang="zh-CN" altLang="zh-CN" sz="1200" b="1" kern="1200" dirty="0" smtClean="0">
                        <a:solidFill>
                          <a:srgbClr val="000000"/>
                        </a:solidFill>
                        <a:effectLst/>
                        <a:latin typeface="+mn-lt"/>
                        <a:ea typeface="+mn-ea"/>
                        <a:cs typeface="+mn-cs"/>
                      </a:endParaRPr>
                    </a:p>
                  </a:txBody>
                  <a:tcPr marL="9525" marR="9525" marT="9525" marB="9525">
                    <a:solidFill>
                      <a:schemeClr val="tx2">
                        <a:lumMod val="20000"/>
                        <a:lumOff val="80000"/>
                      </a:schemeClr>
                    </a:solidFill>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altLang="zh-CN" sz="1200" kern="1200" dirty="0" smtClean="0">
                          <a:solidFill>
                            <a:srgbClr val="000000"/>
                          </a:solidFill>
                          <a:effectLst/>
                          <a:latin typeface="+mn-lt"/>
                          <a:ea typeface="+mn-ea"/>
                          <a:cs typeface="+mn-cs"/>
                        </a:rPr>
                        <a:t>Enhancement of service based management architecture </a:t>
                      </a:r>
                      <a:endParaRPr lang="zh-CN" altLang="zh-CN" sz="1200" kern="1200" dirty="0" smtClean="0">
                        <a:solidFill>
                          <a:srgbClr val="000000"/>
                        </a:solidFill>
                        <a:effectLst/>
                        <a:latin typeface="+mn-lt"/>
                        <a:ea typeface="+mn-ea"/>
                        <a:cs typeface="+mn-cs"/>
                      </a:endParaRPr>
                    </a:p>
                  </a:txBody>
                  <a:tcPr marL="9525" marR="9525" marT="9525" marB="9525">
                    <a:solidFill>
                      <a:schemeClr val="tx2">
                        <a:lumMod val="20000"/>
                        <a:lumOff val="80000"/>
                      </a:scheme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sv-SE" altLang="zh-CN" sz="1050" b="0" kern="1200" dirty="0" smtClean="0">
                          <a:solidFill>
                            <a:schemeClr val="tx1"/>
                          </a:solidFill>
                          <a:effectLst/>
                          <a:latin typeface="+mn-lt"/>
                          <a:ea typeface="+mn-ea"/>
                          <a:cs typeface="Arial" panose="020B0604020202020204" pitchFamily="34" charset="0"/>
                        </a:rPr>
                        <a:t>0%-&gt;</a:t>
                      </a:r>
                      <a:r>
                        <a:rPr lang="sv-SE" altLang="zh-CN" sz="1050" b="0" kern="1200" smtClean="0">
                          <a:solidFill>
                            <a:schemeClr val="tx1"/>
                          </a:solidFill>
                          <a:effectLst/>
                          <a:latin typeface="+mn-lt"/>
                          <a:ea typeface="+mn-ea"/>
                          <a:cs typeface="Arial" panose="020B0604020202020204" pitchFamily="34" charset="0"/>
                        </a:rPr>
                        <a:t>10%-&gt;15%</a:t>
                      </a:r>
                      <a:endParaRPr lang="sv-SE" altLang="zh-CN" sz="1050" b="0" kern="1200" dirty="0" smtClean="0">
                        <a:solidFill>
                          <a:schemeClr val="tx1"/>
                        </a:solidFill>
                        <a:effectLst/>
                        <a:latin typeface="+mn-lt"/>
                        <a:ea typeface="+mn-ea"/>
                        <a:cs typeface="Arial" panose="020B0604020202020204" pitchFamily="34" charset="0"/>
                      </a:endParaRPr>
                    </a:p>
                  </a:txBody>
                  <a:tcPr marL="68580" marR="68580" marT="0" marB="0" anchor="ctr">
                    <a:solidFill>
                      <a:schemeClr val="tx2">
                        <a:lumMod val="20000"/>
                        <a:lumOff val="80000"/>
                      </a:scheme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sv-SE" sz="1050" kern="1200" dirty="0" smtClean="0">
                          <a:solidFill>
                            <a:schemeClr val="dk1"/>
                          </a:solidFill>
                          <a:effectLst/>
                          <a:latin typeface="+mn-lt"/>
                          <a:ea typeface="+mn-ea"/>
                          <a:cs typeface="+mn-cs"/>
                        </a:rPr>
                        <a:t>TR 28.925</a:t>
                      </a:r>
                      <a:endParaRPr lang="sv-SE" sz="1050" kern="1200" dirty="0">
                        <a:solidFill>
                          <a:schemeClr val="dk1"/>
                        </a:solidFill>
                        <a:effectLst/>
                        <a:latin typeface="+mn-lt"/>
                        <a:ea typeface="+mn-ea"/>
                        <a:cs typeface="+mn-cs"/>
                      </a:endParaRPr>
                    </a:p>
                  </a:txBody>
                  <a:tcPr marL="68580" marR="68580" marT="0" marB="0" anchor="ctr">
                    <a:solidFill>
                      <a:schemeClr val="tx2">
                        <a:lumMod val="20000"/>
                        <a:lumOff val="80000"/>
                      </a:scheme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sv-SE" sz="1050" kern="1200" dirty="0" smtClean="0">
                          <a:solidFill>
                            <a:schemeClr val="dk1"/>
                          </a:solidFill>
                          <a:effectLst/>
                          <a:latin typeface="+mn-lt"/>
                          <a:ea typeface="SimSun" panose="02010600030101010101" pitchFamily="2" charset="-122"/>
                          <a:cs typeface="+mn-cs"/>
                        </a:rPr>
                        <a:t>SP-210136</a:t>
                      </a:r>
                    </a:p>
                    <a:p>
                      <a:pPr marL="0" marR="0" lvl="0" indent="0" algn="ctr" defTabSz="1219170" rtl="0" eaLnBrk="1" fontAlgn="auto" latinLnBrk="0" hangingPunct="1">
                        <a:lnSpc>
                          <a:spcPct val="100000"/>
                        </a:lnSpc>
                        <a:spcBef>
                          <a:spcPts val="0"/>
                        </a:spcBef>
                        <a:spcAft>
                          <a:spcPts val="0"/>
                        </a:spcAft>
                        <a:buClrTx/>
                        <a:buSzTx/>
                        <a:buFontTx/>
                        <a:buNone/>
                        <a:tabLst/>
                        <a:defRPr/>
                      </a:pPr>
                      <a:endParaRPr lang="sv-SE" sz="1050" kern="1200" dirty="0">
                        <a:solidFill>
                          <a:schemeClr val="dk1"/>
                        </a:solidFill>
                        <a:effectLst/>
                        <a:latin typeface="+mn-lt"/>
                        <a:ea typeface="+mn-ea"/>
                        <a:cs typeface="+mn-cs"/>
                      </a:endParaRPr>
                    </a:p>
                  </a:txBody>
                  <a:tcPr marL="68580" marR="68580" marT="0" marB="0" anchor="ctr">
                    <a:solidFill>
                      <a:schemeClr val="tx2">
                        <a:lumMod val="20000"/>
                        <a:lumOff val="80000"/>
                      </a:scheme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en-GB" sz="1050" b="1" kern="1200" dirty="0" smtClean="0">
                          <a:solidFill>
                            <a:schemeClr val="tx1"/>
                          </a:solidFill>
                          <a:effectLst/>
                          <a:latin typeface="+mn-lt"/>
                          <a:ea typeface="+mn-ea"/>
                          <a:cs typeface="Arial" panose="020B0604020202020204" pitchFamily="34" charset="0"/>
                        </a:rPr>
                        <a:t>SA#94 (Dec. 2021)</a:t>
                      </a:r>
                      <a:endParaRPr lang="sv-SE" altLang="zh-CN" sz="1050" kern="1200" dirty="0" smtClean="0">
                        <a:solidFill>
                          <a:schemeClr val="dk1"/>
                        </a:solidFill>
                        <a:effectLst/>
                        <a:latin typeface="+mn-lt"/>
                        <a:ea typeface="SimSun" panose="02010600030101010101" pitchFamily="2" charset="-122"/>
                        <a:cs typeface="+mn-cs"/>
                      </a:endParaRPr>
                    </a:p>
                    <a:p>
                      <a:pPr marL="0" marR="0" lvl="0" indent="0" algn="ctr" defTabSz="1219170" rtl="0" eaLnBrk="1" fontAlgn="auto" latinLnBrk="0" hangingPunct="1">
                        <a:lnSpc>
                          <a:spcPct val="100000"/>
                        </a:lnSpc>
                        <a:spcBef>
                          <a:spcPts val="0"/>
                        </a:spcBef>
                        <a:spcAft>
                          <a:spcPts val="0"/>
                        </a:spcAft>
                        <a:buClrTx/>
                        <a:buSzTx/>
                        <a:buFontTx/>
                        <a:buNone/>
                        <a:tabLst/>
                        <a:defRPr/>
                      </a:pPr>
                      <a:endParaRPr lang="sv-SE" altLang="zh-CN" sz="1050" kern="1200" dirty="0">
                        <a:solidFill>
                          <a:schemeClr val="dk1"/>
                        </a:solidFill>
                        <a:effectLst/>
                        <a:latin typeface="+mn-lt"/>
                        <a:ea typeface="SimSun" panose="02010600030101010101" pitchFamily="2" charset="-122"/>
                        <a:cs typeface="+mn-cs"/>
                      </a:endParaRPr>
                    </a:p>
                  </a:txBody>
                  <a:tcPr marL="68580" marR="68580" marT="0" marB="0" anchor="ctr">
                    <a:solidFill>
                      <a:schemeClr val="tx2">
                        <a:lumMod val="20000"/>
                        <a:lumOff val="80000"/>
                      </a:scheme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sv-SE" sz="1050" kern="1200" dirty="0" smtClean="0">
                          <a:solidFill>
                            <a:schemeClr val="dk1"/>
                          </a:solidFill>
                          <a:effectLst/>
                          <a:latin typeface="+mn-lt"/>
                          <a:ea typeface="+mn-ea"/>
                          <a:cs typeface="+mn-cs"/>
                        </a:rPr>
                        <a:t>Huawei, Ericsson</a:t>
                      </a:r>
                      <a:endParaRPr lang="sv-SE" sz="1050" kern="1200" dirty="0">
                        <a:solidFill>
                          <a:schemeClr val="dk1"/>
                        </a:solidFill>
                        <a:effectLst/>
                        <a:latin typeface="+mn-lt"/>
                        <a:ea typeface="+mn-ea"/>
                        <a:cs typeface="+mn-cs"/>
                      </a:endParaRPr>
                    </a:p>
                  </a:txBody>
                  <a:tcPr marL="68580" marR="68580" marT="0" marB="0" anchor="ctr">
                    <a:solidFill>
                      <a:schemeClr val="tx2">
                        <a:lumMod val="20000"/>
                        <a:lumOff val="80000"/>
                      </a:scheme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sv-SE" sz="1050" kern="1200" dirty="0" smtClean="0">
                          <a:solidFill>
                            <a:schemeClr val="dk1"/>
                          </a:solidFill>
                          <a:effectLst/>
                          <a:latin typeface="+mn-lt"/>
                          <a:ea typeface="+mn-ea"/>
                          <a:cs typeface="+mn-cs"/>
                        </a:rPr>
                        <a:t>ETSI ZSM</a:t>
                      </a:r>
                      <a:endParaRPr lang="sv-SE" sz="1050" kern="1200" dirty="0">
                        <a:solidFill>
                          <a:schemeClr val="dk1"/>
                        </a:solidFill>
                        <a:effectLst/>
                        <a:latin typeface="+mn-lt"/>
                        <a:ea typeface="+mn-ea"/>
                        <a:cs typeface="+mn-cs"/>
                      </a:endParaRPr>
                    </a:p>
                  </a:txBody>
                  <a:tcPr marL="68580" marR="68580" marT="0" marB="0" anchor="ctr">
                    <a:solidFill>
                      <a:schemeClr val="tx2">
                        <a:lumMod val="20000"/>
                        <a:lumOff val="80000"/>
                      </a:scheme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sv-SE" sz="1050" kern="1200" dirty="0" smtClean="0">
                          <a:solidFill>
                            <a:schemeClr val="dk1"/>
                          </a:solidFill>
                          <a:effectLst/>
                          <a:latin typeface="+mn-lt"/>
                          <a:ea typeface="+mn-ea"/>
                          <a:cs typeface="+mn-cs"/>
                        </a:rPr>
                        <a:t>architecture</a:t>
                      </a:r>
                      <a:endParaRPr lang="sv-SE" sz="1050" kern="1200" dirty="0">
                        <a:solidFill>
                          <a:schemeClr val="dk1"/>
                        </a:solidFill>
                        <a:effectLst/>
                        <a:latin typeface="+mn-lt"/>
                        <a:ea typeface="+mn-ea"/>
                        <a:cs typeface="+mn-cs"/>
                      </a:endParaRPr>
                    </a:p>
                  </a:txBody>
                  <a:tcPr marL="68580" marR="68580" marT="0" marB="0" anchor="ctr">
                    <a:solidFill>
                      <a:schemeClr val="tx2">
                        <a:lumMod val="20000"/>
                        <a:lumOff val="80000"/>
                      </a:schemeClr>
                    </a:solidFill>
                  </a:tcPr>
                </a:tc>
              </a:tr>
              <a:tr h="251976">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GB" sz="1200" b="1" kern="1200" dirty="0">
                          <a:solidFill>
                            <a:srgbClr val="000000"/>
                          </a:solidFill>
                          <a:effectLst/>
                          <a:latin typeface="+mn-lt"/>
                          <a:ea typeface="+mn-ea"/>
                          <a:cs typeface="+mn-cs"/>
                        </a:rPr>
                        <a:t>FS_MNSAC</a:t>
                      </a:r>
                      <a:endParaRPr lang="zh-CN" sz="1200" b="1" kern="1200" dirty="0">
                        <a:solidFill>
                          <a:srgbClr val="000000"/>
                        </a:solidFill>
                        <a:effectLst/>
                        <a:latin typeface="+mn-lt"/>
                        <a:ea typeface="+mn-ea"/>
                        <a:cs typeface="+mn-cs"/>
                      </a:endParaRPr>
                    </a:p>
                  </a:txBody>
                  <a:tcPr marL="9525" marR="9525" marT="9525" marB="9525">
                    <a:solidFill>
                      <a:schemeClr val="tx2">
                        <a:lumMod val="20000"/>
                        <a:lumOff val="80000"/>
                      </a:schemeClr>
                    </a:solidFill>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GB" sz="1200" kern="1200" dirty="0">
                          <a:solidFill>
                            <a:srgbClr val="000000"/>
                          </a:solidFill>
                          <a:effectLst/>
                          <a:latin typeface="+mn-lt"/>
                          <a:ea typeface="+mn-ea"/>
                          <a:cs typeface="+mn-cs"/>
                        </a:rPr>
                        <a:t>Study on access control for management service</a:t>
                      </a:r>
                      <a:endParaRPr lang="zh-CN" sz="1200" kern="1200" dirty="0">
                        <a:solidFill>
                          <a:srgbClr val="000000"/>
                        </a:solidFill>
                        <a:effectLst/>
                        <a:latin typeface="+mn-lt"/>
                        <a:ea typeface="+mn-ea"/>
                        <a:cs typeface="+mn-cs"/>
                      </a:endParaRPr>
                    </a:p>
                  </a:txBody>
                  <a:tcPr marL="9525" marR="9525" marT="9525" marB="9525">
                    <a:solidFill>
                      <a:schemeClr val="tx2">
                        <a:lumMod val="20000"/>
                        <a:lumOff val="80000"/>
                      </a:schemeClr>
                    </a:solidFill>
                  </a:tcPr>
                </a:tc>
                <a:tc>
                  <a:txBody>
                    <a:bodyPr/>
                    <a:lstStyle/>
                    <a:p>
                      <a:pPr marL="0" marR="0" lvl="0" indent="0" algn="ctr" defTabSz="1219170" rtl="0" eaLnBrk="1" fontAlgn="auto" latinLnBrk="0" hangingPunct="1">
                        <a:lnSpc>
                          <a:spcPct val="100000"/>
                        </a:lnSpc>
                        <a:spcBef>
                          <a:spcPts val="1200"/>
                        </a:spcBef>
                        <a:spcAft>
                          <a:spcPts val="0"/>
                        </a:spcAft>
                        <a:buClrTx/>
                        <a:buSzTx/>
                        <a:buFontTx/>
                        <a:buNone/>
                        <a:tabLst/>
                        <a:defRPr/>
                      </a:pPr>
                      <a:r>
                        <a:rPr lang="en-US" altLang="zh-CN" sz="1050" b="0" kern="1200" dirty="0" smtClean="0">
                          <a:solidFill>
                            <a:schemeClr val="tx1"/>
                          </a:solidFill>
                          <a:effectLst/>
                          <a:latin typeface="+mn-lt"/>
                          <a:ea typeface="+mn-ea"/>
                          <a:cs typeface="Arial" panose="020B0604020202020204" pitchFamily="34" charset="0"/>
                        </a:rPr>
                        <a:t>35%-&gt;</a:t>
                      </a:r>
                      <a:r>
                        <a:rPr lang="en-US" altLang="zh-CN" sz="1050" b="0" kern="1200" baseline="0" dirty="0" smtClean="0">
                          <a:solidFill>
                            <a:schemeClr val="tx1"/>
                          </a:solidFill>
                          <a:effectLst/>
                          <a:latin typeface="+mn-lt"/>
                          <a:ea typeface="+mn-ea"/>
                          <a:cs typeface="Arial" panose="020B0604020202020204" pitchFamily="34" charset="0"/>
                        </a:rPr>
                        <a:t>80%-&gt;100%</a:t>
                      </a:r>
                      <a:endParaRPr lang="sv-SE" sz="1050" kern="1200" dirty="0">
                        <a:solidFill>
                          <a:schemeClr val="dk1"/>
                        </a:solidFill>
                        <a:effectLst/>
                        <a:latin typeface="+mn-lt"/>
                        <a:ea typeface="SimSun" panose="02010600030101010101" pitchFamily="2" charset="-122"/>
                        <a:cs typeface="+mn-cs"/>
                      </a:endParaRPr>
                    </a:p>
                  </a:txBody>
                  <a:tcPr marL="68580" marR="68580" marT="0" marB="0" anchor="ctr">
                    <a:solidFill>
                      <a:schemeClr val="tx2">
                        <a:lumMod val="20000"/>
                        <a:lumOff val="80000"/>
                      </a:scheme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en-US" altLang="zh-CN" sz="1050" kern="1200" dirty="0" smtClean="0">
                          <a:solidFill>
                            <a:schemeClr val="dk1"/>
                          </a:solidFill>
                          <a:effectLst/>
                          <a:latin typeface="+mn-lt"/>
                          <a:ea typeface="SimSun" panose="02010600030101010101" pitchFamily="2" charset="-122"/>
                          <a:cs typeface="+mn-cs"/>
                        </a:rPr>
                        <a:t>TR 28.817</a:t>
                      </a:r>
                    </a:p>
                  </a:txBody>
                  <a:tcPr marL="68580" marR="68580" marT="0" marB="0" anchor="ctr">
                    <a:solidFill>
                      <a:schemeClr val="tx2">
                        <a:lumMod val="20000"/>
                        <a:lumOff val="80000"/>
                      </a:scheme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sv-SE" sz="1050" kern="1200" dirty="0" smtClean="0">
                          <a:solidFill>
                            <a:schemeClr val="dk1"/>
                          </a:solidFill>
                          <a:effectLst/>
                          <a:latin typeface="+mn-lt"/>
                          <a:ea typeface="SimSun" panose="02010600030101010101" pitchFamily="2" charset="-122"/>
                          <a:cs typeface="+mn-cs"/>
                        </a:rPr>
                        <a:t>SP-200853</a:t>
                      </a:r>
                      <a:endParaRPr lang="sv-SE" sz="1050" kern="1200" dirty="0">
                        <a:solidFill>
                          <a:schemeClr val="dk1"/>
                        </a:solidFill>
                        <a:effectLst/>
                        <a:latin typeface="+mn-lt"/>
                        <a:ea typeface="SimSun" panose="02010600030101010101" pitchFamily="2" charset="-122"/>
                        <a:cs typeface="+mn-cs"/>
                      </a:endParaRPr>
                    </a:p>
                  </a:txBody>
                  <a:tcPr marL="68580" marR="68580" marT="0" marB="0" anchor="ctr">
                    <a:solidFill>
                      <a:schemeClr val="tx2">
                        <a:lumMod val="20000"/>
                        <a:lumOff val="80000"/>
                      </a:scheme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en-GB" sz="1050" b="1" kern="1200" dirty="0" smtClean="0">
                          <a:solidFill>
                            <a:schemeClr val="tx1"/>
                          </a:solidFill>
                          <a:effectLst/>
                          <a:latin typeface="+mn-lt"/>
                          <a:ea typeface="+mn-ea"/>
                          <a:cs typeface="Arial" panose="020B0604020202020204" pitchFamily="34" charset="0"/>
                        </a:rPr>
                        <a:t>SA#93 (Sep. 2021)</a:t>
                      </a:r>
                      <a:endParaRPr lang="en-GB" altLang="zh-CN" sz="1050" b="0" kern="1200" dirty="0" smtClean="0">
                        <a:solidFill>
                          <a:schemeClr val="tx1"/>
                        </a:solidFill>
                        <a:effectLst/>
                        <a:latin typeface="+mn-lt"/>
                        <a:ea typeface="+mn-ea"/>
                        <a:cs typeface="Arial" panose="020B0604020202020204" pitchFamily="34" charset="0"/>
                      </a:endParaRPr>
                    </a:p>
                  </a:txBody>
                  <a:tcPr marL="68580" marR="68580" marT="0" marB="0" anchor="ctr">
                    <a:solidFill>
                      <a:schemeClr val="tx2">
                        <a:lumMod val="20000"/>
                        <a:lumOff val="80000"/>
                      </a:scheme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sv-SE" sz="1050" kern="1200" dirty="0" smtClean="0">
                          <a:solidFill>
                            <a:schemeClr val="dk1"/>
                          </a:solidFill>
                          <a:effectLst/>
                          <a:latin typeface="+mn-lt"/>
                          <a:ea typeface="SimSun" panose="02010600030101010101" pitchFamily="2" charset="-122"/>
                          <a:cs typeface="+mn-cs"/>
                        </a:rPr>
                        <a:t>Nokia</a:t>
                      </a:r>
                      <a:endParaRPr lang="sv-SE" sz="1050" kern="1200" dirty="0">
                        <a:solidFill>
                          <a:schemeClr val="dk1"/>
                        </a:solidFill>
                        <a:effectLst/>
                        <a:latin typeface="+mn-lt"/>
                        <a:ea typeface="SimSun" panose="02010600030101010101" pitchFamily="2" charset="-122"/>
                        <a:cs typeface="+mn-cs"/>
                      </a:endParaRPr>
                    </a:p>
                  </a:txBody>
                  <a:tcPr marL="68580" marR="68580" marT="0" marB="0" anchor="ctr">
                    <a:solidFill>
                      <a:schemeClr val="tx2">
                        <a:lumMod val="20000"/>
                        <a:lumOff val="80000"/>
                      </a:scheme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sv-SE" sz="1050" kern="1200" dirty="0" smtClean="0">
                          <a:solidFill>
                            <a:schemeClr val="dk1"/>
                          </a:solidFill>
                          <a:effectLst/>
                          <a:latin typeface="+mn-lt"/>
                          <a:ea typeface="SimSun" panose="02010600030101010101" pitchFamily="2" charset="-122"/>
                          <a:cs typeface="+mn-cs"/>
                        </a:rPr>
                        <a:t>SA3</a:t>
                      </a:r>
                      <a:endParaRPr lang="sv-SE" sz="1050" kern="1200" dirty="0">
                        <a:solidFill>
                          <a:schemeClr val="dk1"/>
                        </a:solidFill>
                        <a:effectLst/>
                        <a:latin typeface="+mn-lt"/>
                        <a:ea typeface="SimSun" panose="02010600030101010101" pitchFamily="2" charset="-122"/>
                        <a:cs typeface="+mn-cs"/>
                      </a:endParaRPr>
                    </a:p>
                  </a:txBody>
                  <a:tcPr marL="68580" marR="68580" marT="0" marB="0" anchor="ctr">
                    <a:solidFill>
                      <a:schemeClr val="tx2">
                        <a:lumMod val="20000"/>
                        <a:lumOff val="80000"/>
                      </a:scheme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sv-SE" sz="1050" kern="1200" dirty="0" smtClean="0">
                          <a:solidFill>
                            <a:schemeClr val="dk1"/>
                          </a:solidFill>
                          <a:effectLst/>
                          <a:latin typeface="+mn-lt"/>
                          <a:ea typeface="SimSun" panose="02010600030101010101" pitchFamily="2" charset="-122"/>
                          <a:cs typeface="+mn-cs"/>
                        </a:rPr>
                        <a:t>security</a:t>
                      </a:r>
                      <a:endParaRPr lang="sv-SE" sz="1050" kern="1200" dirty="0">
                        <a:solidFill>
                          <a:schemeClr val="dk1"/>
                        </a:solidFill>
                        <a:effectLst/>
                        <a:latin typeface="+mn-lt"/>
                        <a:ea typeface="SimSun" panose="02010600030101010101" pitchFamily="2" charset="-122"/>
                        <a:cs typeface="+mn-cs"/>
                      </a:endParaRPr>
                    </a:p>
                  </a:txBody>
                  <a:tcPr marL="68580" marR="68580" marT="0" marB="0" anchor="ctr">
                    <a:solidFill>
                      <a:schemeClr val="tx2">
                        <a:lumMod val="20000"/>
                        <a:lumOff val="80000"/>
                      </a:schemeClr>
                    </a:solidFill>
                  </a:tcPr>
                </a:tc>
              </a:tr>
              <a:tr h="251976">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altLang="zh-CN" sz="1200" b="1" kern="1200" dirty="0" smtClean="0">
                          <a:solidFill>
                            <a:srgbClr val="000000"/>
                          </a:solidFill>
                          <a:effectLst/>
                          <a:latin typeface="+mn-lt"/>
                          <a:ea typeface="+mn-ea"/>
                          <a:cs typeface="+mn-cs"/>
                        </a:rPr>
                        <a:t>FS_NSCE</a:t>
                      </a:r>
                    </a:p>
                    <a:p>
                      <a:pPr marL="0" marR="0" lvl="0" indent="0" algn="l" defTabSz="1219170" rtl="0" eaLnBrk="1" fontAlgn="auto" latinLnBrk="0" hangingPunct="1">
                        <a:lnSpc>
                          <a:spcPct val="100000"/>
                        </a:lnSpc>
                        <a:spcBef>
                          <a:spcPts val="0"/>
                        </a:spcBef>
                        <a:spcAft>
                          <a:spcPts val="0"/>
                        </a:spcAft>
                        <a:buClrTx/>
                        <a:buSzTx/>
                        <a:buFontTx/>
                        <a:buNone/>
                        <a:tabLst/>
                        <a:defRPr/>
                      </a:pPr>
                      <a:endParaRPr lang="zh-CN" sz="1200" b="1" kern="1200" dirty="0">
                        <a:solidFill>
                          <a:srgbClr val="000000"/>
                        </a:solidFill>
                        <a:effectLst/>
                        <a:latin typeface="+mn-lt"/>
                        <a:ea typeface="+mn-ea"/>
                        <a:cs typeface="+mn-cs"/>
                      </a:endParaRPr>
                    </a:p>
                  </a:txBody>
                  <a:tcPr marL="9525" marR="9525" marT="9525" marB="9525">
                    <a:solidFill>
                      <a:schemeClr val="tx2">
                        <a:lumMod val="20000"/>
                        <a:lumOff val="80000"/>
                      </a:schemeClr>
                    </a:solidFill>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altLang="zh-CN" sz="1200" kern="1200" dirty="0" smtClean="0">
                          <a:solidFill>
                            <a:srgbClr val="000000"/>
                          </a:solidFill>
                          <a:effectLst/>
                          <a:latin typeface="+mn-lt"/>
                          <a:ea typeface="+mn-ea"/>
                          <a:cs typeface="+mn-cs"/>
                        </a:rPr>
                        <a:t>Study on network slice management capability exposure</a:t>
                      </a:r>
                      <a:endParaRPr lang="zh-CN" sz="1200" kern="1200" dirty="0">
                        <a:solidFill>
                          <a:srgbClr val="000000"/>
                        </a:solidFill>
                        <a:effectLst/>
                        <a:latin typeface="+mn-lt"/>
                        <a:ea typeface="+mn-ea"/>
                        <a:cs typeface="+mn-cs"/>
                      </a:endParaRPr>
                    </a:p>
                  </a:txBody>
                  <a:tcPr marL="9525" marR="9525" marT="9525" marB="9525">
                    <a:solidFill>
                      <a:schemeClr val="tx2">
                        <a:lumMod val="20000"/>
                        <a:lumOff val="80000"/>
                      </a:schemeClr>
                    </a:solidFill>
                  </a:tcPr>
                </a:tc>
                <a:tc>
                  <a:txBody>
                    <a:bodyPr/>
                    <a:lstStyle/>
                    <a:p>
                      <a:pPr marL="0" marR="0" lvl="0" indent="0" algn="ctr" defTabSz="1219170" rtl="0" eaLnBrk="1" fontAlgn="auto" latinLnBrk="0" hangingPunct="1">
                        <a:lnSpc>
                          <a:spcPct val="100000"/>
                        </a:lnSpc>
                        <a:spcBef>
                          <a:spcPts val="1200"/>
                        </a:spcBef>
                        <a:spcAft>
                          <a:spcPts val="0"/>
                        </a:spcAft>
                        <a:buClrTx/>
                        <a:buSzTx/>
                        <a:buFontTx/>
                        <a:buNone/>
                        <a:tabLst/>
                        <a:defRPr/>
                      </a:pPr>
                      <a:r>
                        <a:rPr lang="sv-SE" sz="1050" kern="1200" dirty="0" smtClean="0">
                          <a:solidFill>
                            <a:schemeClr val="dk1"/>
                          </a:solidFill>
                          <a:effectLst/>
                          <a:latin typeface="+mn-lt"/>
                          <a:ea typeface="SimSun" panose="02010600030101010101" pitchFamily="2" charset="-122"/>
                          <a:cs typeface="+mn-cs"/>
                        </a:rPr>
                        <a:t>0%-&gt;5%-&gt;25%</a:t>
                      </a:r>
                      <a:endParaRPr lang="sv-SE" sz="1050" kern="1200" dirty="0">
                        <a:solidFill>
                          <a:schemeClr val="dk1"/>
                        </a:solidFill>
                        <a:effectLst/>
                        <a:latin typeface="+mn-lt"/>
                        <a:ea typeface="SimSun" panose="02010600030101010101" pitchFamily="2" charset="-122"/>
                        <a:cs typeface="+mn-cs"/>
                      </a:endParaRPr>
                    </a:p>
                  </a:txBody>
                  <a:tcPr marL="68580" marR="68580" marT="0" marB="0" anchor="ctr">
                    <a:solidFill>
                      <a:schemeClr val="tx2">
                        <a:lumMod val="20000"/>
                        <a:lumOff val="80000"/>
                      </a:scheme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en-US" altLang="zh-CN" sz="1050" kern="1200" dirty="0" smtClean="0">
                          <a:solidFill>
                            <a:schemeClr val="dk1"/>
                          </a:solidFill>
                          <a:effectLst/>
                          <a:latin typeface="+mn-lt"/>
                          <a:ea typeface="SimSun" panose="02010600030101010101" pitchFamily="2" charset="-122"/>
                          <a:cs typeface="+mn-cs"/>
                        </a:rPr>
                        <a:t>TR 28.824</a:t>
                      </a:r>
                    </a:p>
                  </a:txBody>
                  <a:tcPr marL="68580" marR="68580" marT="0" marB="0" anchor="ctr">
                    <a:solidFill>
                      <a:schemeClr val="tx2">
                        <a:lumMod val="20000"/>
                        <a:lumOff val="80000"/>
                      </a:scheme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sv-SE" sz="1050" kern="1200" dirty="0" smtClean="0">
                          <a:solidFill>
                            <a:schemeClr val="dk1"/>
                          </a:solidFill>
                          <a:effectLst/>
                          <a:latin typeface="+mn-lt"/>
                          <a:ea typeface="SimSun" panose="02010600030101010101" pitchFamily="2" charset="-122"/>
                          <a:cs typeface="+mn-cs"/>
                        </a:rPr>
                        <a:t>SP-210131</a:t>
                      </a:r>
                      <a:endParaRPr lang="sv-SE" sz="1050" kern="1200" dirty="0">
                        <a:solidFill>
                          <a:schemeClr val="dk1"/>
                        </a:solidFill>
                        <a:effectLst/>
                        <a:latin typeface="+mn-lt"/>
                        <a:ea typeface="SimSun" panose="02010600030101010101" pitchFamily="2" charset="-122"/>
                        <a:cs typeface="+mn-cs"/>
                      </a:endParaRPr>
                    </a:p>
                  </a:txBody>
                  <a:tcPr marL="68580" marR="68580" marT="0" marB="0" anchor="ctr">
                    <a:solidFill>
                      <a:schemeClr val="tx2">
                        <a:lumMod val="20000"/>
                        <a:lumOff val="80000"/>
                      </a:scheme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en-GB" sz="1050" b="1" kern="1200" dirty="0" smtClean="0">
                          <a:solidFill>
                            <a:schemeClr val="tx1"/>
                          </a:solidFill>
                          <a:effectLst/>
                          <a:latin typeface="+mn-lt"/>
                          <a:ea typeface="+mn-ea"/>
                          <a:cs typeface="Arial" panose="020B0604020202020204" pitchFamily="34" charset="0"/>
                        </a:rPr>
                        <a:t>SA#94 (Dec. 2021)</a:t>
                      </a:r>
                      <a:endParaRPr lang="en-GB" altLang="zh-CN" sz="1050" b="0" kern="1200" dirty="0" smtClean="0">
                        <a:solidFill>
                          <a:schemeClr val="tx1"/>
                        </a:solidFill>
                        <a:effectLst/>
                        <a:latin typeface="+mn-lt"/>
                        <a:ea typeface="+mn-ea"/>
                        <a:cs typeface="Arial" panose="020B0604020202020204" pitchFamily="34" charset="0"/>
                      </a:endParaRPr>
                    </a:p>
                  </a:txBody>
                  <a:tcPr marL="68580" marR="68580" marT="0" marB="0" anchor="ctr">
                    <a:solidFill>
                      <a:schemeClr val="tx2">
                        <a:lumMod val="20000"/>
                        <a:lumOff val="80000"/>
                      </a:scheme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sv-SE" sz="1050" kern="1200" dirty="0" smtClean="0">
                          <a:solidFill>
                            <a:schemeClr val="dk1"/>
                          </a:solidFill>
                          <a:effectLst/>
                          <a:latin typeface="+mn-lt"/>
                          <a:ea typeface="SimSun" panose="02010600030101010101" pitchFamily="2" charset="-122"/>
                          <a:cs typeface="+mn-cs"/>
                        </a:rPr>
                        <a:t>Alibaba</a:t>
                      </a:r>
                      <a:endParaRPr lang="sv-SE" sz="1050" kern="1200" dirty="0">
                        <a:solidFill>
                          <a:schemeClr val="dk1"/>
                        </a:solidFill>
                        <a:effectLst/>
                        <a:latin typeface="+mn-lt"/>
                        <a:ea typeface="SimSun" panose="02010600030101010101" pitchFamily="2" charset="-122"/>
                        <a:cs typeface="+mn-cs"/>
                      </a:endParaRPr>
                    </a:p>
                  </a:txBody>
                  <a:tcPr marL="68580" marR="68580" marT="0" marB="0" anchor="ctr">
                    <a:solidFill>
                      <a:schemeClr val="tx2">
                        <a:lumMod val="20000"/>
                        <a:lumOff val="80000"/>
                      </a:scheme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sv-SE" sz="1050" kern="1200" dirty="0" smtClean="0">
                          <a:solidFill>
                            <a:schemeClr val="dk1"/>
                          </a:solidFill>
                          <a:effectLst/>
                          <a:latin typeface="+mn-lt"/>
                          <a:ea typeface="SimSun" panose="02010600030101010101" pitchFamily="2" charset="-122"/>
                          <a:cs typeface="+mn-cs"/>
                        </a:rPr>
                        <a:t>SA3, SA, RAN</a:t>
                      </a:r>
                      <a:endParaRPr lang="sv-SE" sz="1050" kern="1200" dirty="0">
                        <a:solidFill>
                          <a:schemeClr val="dk1"/>
                        </a:solidFill>
                        <a:effectLst/>
                        <a:latin typeface="+mn-lt"/>
                        <a:ea typeface="SimSun" panose="02010600030101010101" pitchFamily="2" charset="-122"/>
                        <a:cs typeface="+mn-cs"/>
                      </a:endParaRPr>
                    </a:p>
                  </a:txBody>
                  <a:tcPr marL="68580" marR="68580" marT="0" marB="0" anchor="ctr">
                    <a:solidFill>
                      <a:schemeClr val="tx2">
                        <a:lumMod val="20000"/>
                        <a:lumOff val="80000"/>
                      </a:scheme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sv-SE" sz="1050" kern="1200" dirty="0" smtClean="0">
                          <a:solidFill>
                            <a:schemeClr val="dk1"/>
                          </a:solidFill>
                          <a:effectLst/>
                          <a:latin typeface="+mn-lt"/>
                          <a:ea typeface="SimSun" panose="02010600030101010101" pitchFamily="2" charset="-122"/>
                          <a:cs typeface="+mn-cs"/>
                        </a:rPr>
                        <a:t>exposure</a:t>
                      </a:r>
                      <a:endParaRPr lang="sv-SE" sz="1050" kern="1200" dirty="0">
                        <a:solidFill>
                          <a:schemeClr val="dk1"/>
                        </a:solidFill>
                        <a:effectLst/>
                        <a:latin typeface="+mn-lt"/>
                        <a:ea typeface="SimSun" panose="02010600030101010101" pitchFamily="2" charset="-122"/>
                        <a:cs typeface="+mn-cs"/>
                      </a:endParaRPr>
                    </a:p>
                  </a:txBody>
                  <a:tcPr marL="68580" marR="68580" marT="0" marB="0" anchor="ctr">
                    <a:solidFill>
                      <a:schemeClr val="tx2">
                        <a:lumMod val="20000"/>
                        <a:lumOff val="80000"/>
                      </a:schemeClr>
                    </a:solidFill>
                  </a:tcPr>
                </a:tc>
              </a:tr>
            </a:tbl>
          </a:graphicData>
        </a:graphic>
      </p:graphicFrame>
      <p:sp>
        <p:nvSpPr>
          <p:cNvPr id="6" name="矩形 5"/>
          <p:cNvSpPr/>
          <p:nvPr/>
        </p:nvSpPr>
        <p:spPr>
          <a:xfrm>
            <a:off x="155331" y="3449497"/>
            <a:ext cx="5807138" cy="2308324"/>
          </a:xfrm>
          <a:prstGeom prst="rect">
            <a:avLst/>
          </a:prstGeom>
        </p:spPr>
        <p:txBody>
          <a:bodyPr wrap="square">
            <a:spAutoFit/>
          </a:bodyPr>
          <a:lstStyle/>
          <a:p>
            <a:pPr defTabSz="1219170" eaLnBrk="1" fontAlgn="auto" hangingPunct="1">
              <a:spcBef>
                <a:spcPts val="0"/>
              </a:spcBef>
              <a:spcAft>
                <a:spcPts val="0"/>
              </a:spcAft>
              <a:defRPr/>
            </a:pPr>
            <a:r>
              <a:rPr lang="en-US" altLang="zh-CN" sz="1200" b="1" dirty="0" smtClean="0">
                <a:solidFill>
                  <a:prstClr val="black"/>
                </a:solidFill>
                <a:latin typeface="+mn-lt"/>
                <a:cs typeface="Arial" charset="0"/>
              </a:rPr>
              <a:t>FS_NSMEN: </a:t>
            </a:r>
            <a:r>
              <a:rPr lang="en-US" altLang="zh-CN" sz="1200" dirty="0" smtClean="0">
                <a:solidFill>
                  <a:prstClr val="black"/>
                </a:solidFill>
                <a:latin typeface="+mn-lt"/>
                <a:cs typeface="Arial" charset="0"/>
              </a:rPr>
              <a:t>The </a:t>
            </a:r>
            <a:r>
              <a:rPr lang="en-US" altLang="zh-CN" sz="1200" dirty="0">
                <a:solidFill>
                  <a:prstClr val="black"/>
                </a:solidFill>
                <a:latin typeface="+mn-lt"/>
                <a:cs typeface="Arial" charset="0"/>
              </a:rPr>
              <a:t>following topics are discussed and agreed</a:t>
            </a:r>
            <a:endParaRPr lang="en-GB" altLang="zh-CN" sz="1200" dirty="0">
              <a:solidFill>
                <a:prstClr val="black"/>
              </a:solidFill>
              <a:latin typeface="+mn-lt"/>
              <a:cs typeface="Arial" charset="0"/>
            </a:endParaRPr>
          </a:p>
          <a:p>
            <a:pPr marL="285750" indent="-285750" defTabSz="1219170">
              <a:buFont typeface="Wingdings" panose="05000000000000000000" pitchFamily="2" charset="2"/>
              <a:buChar char="Ø"/>
              <a:defRPr/>
            </a:pPr>
            <a:r>
              <a:rPr lang="en-US" sz="1200" dirty="0">
                <a:latin typeface="+mn-lt"/>
              </a:rPr>
              <a:t>To support management data isolation for different NSCs, </a:t>
            </a:r>
            <a:r>
              <a:rPr lang="en-US" sz="1200" dirty="0" err="1">
                <a:latin typeface="+mn-lt"/>
              </a:rPr>
              <a:t>usecases</a:t>
            </a:r>
            <a:r>
              <a:rPr lang="en-US" sz="1200" dirty="0">
                <a:latin typeface="+mn-lt"/>
              </a:rPr>
              <a:t>, potential requirements, and possible solution were added.</a:t>
            </a:r>
          </a:p>
          <a:p>
            <a:pPr marL="285750" indent="-285750" defTabSz="1219170">
              <a:buFont typeface="Wingdings" panose="05000000000000000000" pitchFamily="2" charset="2"/>
              <a:buChar char="Ø"/>
              <a:defRPr/>
            </a:pPr>
            <a:r>
              <a:rPr lang="en-US" sz="1200" dirty="0">
                <a:latin typeface="+mn-lt"/>
              </a:rPr>
              <a:t>To support network slice protection on N6 interface, a possible solution was added.</a:t>
            </a:r>
          </a:p>
          <a:p>
            <a:pPr marL="285750" indent="-285750" defTabSz="1219170">
              <a:buFont typeface="Wingdings" panose="05000000000000000000" pitchFamily="2" charset="2"/>
              <a:buChar char="Ø"/>
              <a:defRPr/>
            </a:pPr>
            <a:r>
              <a:rPr lang="en-US" sz="1200" dirty="0">
                <a:latin typeface="+mn-lt"/>
              </a:rPr>
              <a:t>References and requirement labels were tidied up.</a:t>
            </a:r>
          </a:p>
          <a:p>
            <a:pPr marL="285750" indent="-285750" defTabSz="1219170">
              <a:buFont typeface="Wingdings" panose="05000000000000000000" pitchFamily="2" charset="2"/>
              <a:buChar char="Ø"/>
              <a:defRPr/>
            </a:pPr>
            <a:r>
              <a:rPr lang="en-US" sz="1200" dirty="0">
                <a:latin typeface="+mn-lt"/>
              </a:rPr>
              <a:t>After discussing contributions related to management of a RAN sharing scenario, we were unable to reach agreement.</a:t>
            </a:r>
          </a:p>
          <a:p>
            <a:pPr defTabSz="1219170">
              <a:defRPr/>
            </a:pPr>
            <a:endParaRPr lang="en-US" sz="1200" b="1" dirty="0" smtClean="0">
              <a:latin typeface="+mn-lt"/>
            </a:endParaRPr>
          </a:p>
          <a:p>
            <a:pPr defTabSz="1219170">
              <a:defRPr/>
            </a:pPr>
            <a:r>
              <a:rPr lang="en-US" sz="1200" b="1" dirty="0" err="1" smtClean="0">
                <a:latin typeface="+mn-lt"/>
              </a:rPr>
              <a:t>FS_eSBMA</a:t>
            </a:r>
            <a:r>
              <a:rPr lang="en-US" sz="1200" b="1" dirty="0" smtClean="0">
                <a:latin typeface="+mn-lt"/>
              </a:rPr>
              <a:t>: </a:t>
            </a:r>
            <a:r>
              <a:rPr lang="en-US" sz="1200" dirty="0" smtClean="0">
                <a:latin typeface="+mn-lt"/>
              </a:rPr>
              <a:t>The </a:t>
            </a:r>
            <a:r>
              <a:rPr lang="en-US" sz="1200" dirty="0">
                <a:latin typeface="+mn-lt"/>
              </a:rPr>
              <a:t>following topics are discussed and agreed. </a:t>
            </a:r>
          </a:p>
          <a:p>
            <a:pPr marL="285750" lvl="0" indent="-285750" defTabSz="1219170">
              <a:buFont typeface="Wingdings" panose="05000000000000000000" pitchFamily="2" charset="2"/>
              <a:buChar char="Ø"/>
              <a:defRPr/>
            </a:pPr>
            <a:r>
              <a:rPr lang="en-US" sz="1200" dirty="0">
                <a:latin typeface="+mn-lt"/>
              </a:rPr>
              <a:t>Add conclusion and recommendation for </a:t>
            </a:r>
            <a:r>
              <a:rPr lang="en-US" sz="1200" dirty="0" smtClean="0">
                <a:latin typeface="+mn-lt"/>
              </a:rPr>
              <a:t>Issue#4</a:t>
            </a:r>
          </a:p>
          <a:p>
            <a:pPr marL="285750" lvl="0" indent="-285750" defTabSz="1219170">
              <a:buFont typeface="Wingdings" panose="05000000000000000000" pitchFamily="2" charset="2"/>
              <a:buChar char="Ø"/>
              <a:defRPr/>
            </a:pPr>
            <a:r>
              <a:rPr lang="en-US" sz="1200" dirty="0" smtClean="0">
                <a:latin typeface="+mn-lt"/>
              </a:rPr>
              <a:t>First </a:t>
            </a:r>
            <a:r>
              <a:rPr lang="en-US" sz="1200" dirty="0">
                <a:latin typeface="+mn-lt"/>
              </a:rPr>
              <a:t>conclusions agreed for NSA management support and corrections for 28.533.</a:t>
            </a:r>
          </a:p>
          <a:p>
            <a:pPr defTabSz="1219170">
              <a:defRPr/>
            </a:pPr>
            <a:endParaRPr lang="en-US" sz="1200" dirty="0" smtClean="0">
              <a:latin typeface="+mn-lt"/>
            </a:endParaRPr>
          </a:p>
        </p:txBody>
      </p:sp>
      <p:sp>
        <p:nvSpPr>
          <p:cNvPr id="5" name="Title 1"/>
          <p:cNvSpPr txBox="1">
            <a:spLocks/>
          </p:cNvSpPr>
          <p:nvPr/>
        </p:nvSpPr>
        <p:spPr>
          <a:xfrm>
            <a:off x="0" y="4603"/>
            <a:ext cx="10344778" cy="920688"/>
          </a:xfrm>
          <a:prstGeom prst="rect">
            <a:avLst/>
          </a:prstGeom>
        </p:spPr>
        <p:txBody>
          <a:bodyPr/>
          <a:lstStyle>
            <a:lvl1pPr algn="ctr" rtl="0" eaLnBrk="0" fontAlgn="base" hangingPunct="0">
              <a:spcBef>
                <a:spcPct val="0"/>
              </a:spcBef>
              <a:spcAft>
                <a:spcPct val="0"/>
              </a:spcAft>
              <a:defRPr sz="4200">
                <a:solidFill>
                  <a:srgbClr val="FF0000"/>
                </a:solidFill>
                <a:latin typeface="+mj-lt"/>
                <a:ea typeface="+mj-ea"/>
                <a:cs typeface="+mj-cs"/>
              </a:defRPr>
            </a:lvl1pPr>
            <a:lvl2pPr algn="ctr" rtl="0" eaLnBrk="0" fontAlgn="base" hangingPunct="0">
              <a:spcBef>
                <a:spcPct val="0"/>
              </a:spcBef>
              <a:spcAft>
                <a:spcPct val="0"/>
              </a:spcAft>
              <a:defRPr sz="4200">
                <a:solidFill>
                  <a:srgbClr val="FF0000"/>
                </a:solidFill>
                <a:latin typeface="Calibri" pitchFamily="34" charset="0"/>
              </a:defRPr>
            </a:lvl2pPr>
            <a:lvl3pPr algn="ctr" rtl="0" eaLnBrk="0" fontAlgn="base" hangingPunct="0">
              <a:spcBef>
                <a:spcPct val="0"/>
              </a:spcBef>
              <a:spcAft>
                <a:spcPct val="0"/>
              </a:spcAft>
              <a:defRPr sz="4200">
                <a:solidFill>
                  <a:srgbClr val="FF0000"/>
                </a:solidFill>
                <a:latin typeface="Calibri" pitchFamily="34" charset="0"/>
              </a:defRPr>
            </a:lvl3pPr>
            <a:lvl4pPr algn="ctr" rtl="0" eaLnBrk="0" fontAlgn="base" hangingPunct="0">
              <a:spcBef>
                <a:spcPct val="0"/>
              </a:spcBef>
              <a:spcAft>
                <a:spcPct val="0"/>
              </a:spcAft>
              <a:defRPr sz="4200">
                <a:solidFill>
                  <a:srgbClr val="FF0000"/>
                </a:solidFill>
                <a:latin typeface="Calibri" pitchFamily="34" charset="0"/>
              </a:defRPr>
            </a:lvl4pPr>
            <a:lvl5pPr algn="ctr" rtl="0" eaLnBrk="0" fontAlgn="base" hangingPunct="0">
              <a:spcBef>
                <a:spcPct val="0"/>
              </a:spcBef>
              <a:spcAft>
                <a:spcPct val="0"/>
              </a:spcAft>
              <a:defRPr sz="4200">
                <a:solidFill>
                  <a:srgbClr val="FF0000"/>
                </a:solidFill>
                <a:latin typeface="Calibri" pitchFamily="34" charset="0"/>
              </a:defRPr>
            </a:lvl5pPr>
            <a:lvl6pPr marL="609585" algn="ctr" rtl="0" eaLnBrk="0" fontAlgn="base" hangingPunct="0">
              <a:spcBef>
                <a:spcPct val="0"/>
              </a:spcBef>
              <a:spcAft>
                <a:spcPct val="0"/>
              </a:spcAft>
              <a:defRPr sz="4267">
                <a:solidFill>
                  <a:srgbClr val="FF0000"/>
                </a:solidFill>
                <a:latin typeface="Calibri" pitchFamily="34" charset="0"/>
              </a:defRPr>
            </a:lvl6pPr>
            <a:lvl7pPr marL="1219170" algn="ctr" rtl="0" eaLnBrk="0" fontAlgn="base" hangingPunct="0">
              <a:spcBef>
                <a:spcPct val="0"/>
              </a:spcBef>
              <a:spcAft>
                <a:spcPct val="0"/>
              </a:spcAft>
              <a:defRPr sz="4267">
                <a:solidFill>
                  <a:srgbClr val="FF0000"/>
                </a:solidFill>
                <a:latin typeface="Calibri" pitchFamily="34" charset="0"/>
              </a:defRPr>
            </a:lvl7pPr>
            <a:lvl8pPr marL="1828754" algn="ctr" rtl="0" eaLnBrk="0" fontAlgn="base" hangingPunct="0">
              <a:spcBef>
                <a:spcPct val="0"/>
              </a:spcBef>
              <a:spcAft>
                <a:spcPct val="0"/>
              </a:spcAft>
              <a:defRPr sz="4267">
                <a:solidFill>
                  <a:srgbClr val="FF0000"/>
                </a:solidFill>
                <a:latin typeface="Calibri" pitchFamily="34" charset="0"/>
              </a:defRPr>
            </a:lvl8pPr>
            <a:lvl9pPr marL="2438339" algn="ctr" rtl="0" eaLnBrk="0" fontAlgn="base" hangingPunct="0">
              <a:spcBef>
                <a:spcPct val="0"/>
              </a:spcBef>
              <a:spcAft>
                <a:spcPct val="0"/>
              </a:spcAft>
              <a:defRPr sz="4267">
                <a:solidFill>
                  <a:srgbClr val="FF0000"/>
                </a:solidFill>
                <a:latin typeface="Calibri" pitchFamily="34" charset="0"/>
              </a:defRPr>
            </a:lvl9pPr>
          </a:lstStyle>
          <a:p>
            <a:r>
              <a:rPr lang="en-US" altLang="zh-CN" sz="3200" kern="0" dirty="0" smtClean="0"/>
              <a:t>Rel-17 SI FS_NSMEN/</a:t>
            </a:r>
            <a:r>
              <a:rPr lang="en-US" altLang="zh-CN" sz="3200" kern="0" dirty="0" err="1" smtClean="0"/>
              <a:t>FS_eSBMA</a:t>
            </a:r>
            <a:r>
              <a:rPr lang="en-GB" altLang="zh-CN" sz="3200" dirty="0"/>
              <a:t>/FS_MNSAC/FS_NSCE</a:t>
            </a:r>
          </a:p>
          <a:p>
            <a:endParaRPr lang="sv-SE" sz="3200" kern="0" dirty="0"/>
          </a:p>
        </p:txBody>
      </p:sp>
      <p:sp>
        <p:nvSpPr>
          <p:cNvPr id="4" name="矩形 3"/>
          <p:cNvSpPr/>
          <p:nvPr/>
        </p:nvSpPr>
        <p:spPr>
          <a:xfrm>
            <a:off x="6007686" y="3484964"/>
            <a:ext cx="5980195" cy="2308324"/>
          </a:xfrm>
          <a:prstGeom prst="rect">
            <a:avLst/>
          </a:prstGeom>
        </p:spPr>
        <p:txBody>
          <a:bodyPr wrap="square">
            <a:spAutoFit/>
          </a:bodyPr>
          <a:lstStyle/>
          <a:p>
            <a:pPr lvl="0" defTabSz="1219170" eaLnBrk="1" fontAlgn="auto" hangingPunct="1">
              <a:spcBef>
                <a:spcPts val="0"/>
              </a:spcBef>
              <a:spcAft>
                <a:spcPts val="0"/>
              </a:spcAft>
              <a:defRPr/>
            </a:pPr>
            <a:r>
              <a:rPr lang="en-US" altLang="zh-CN" sz="1200" b="1" dirty="0" smtClean="0">
                <a:solidFill>
                  <a:prstClr val="black"/>
                </a:solidFill>
                <a:latin typeface="+mn-lt"/>
                <a:cs typeface="Arial" charset="0"/>
              </a:rPr>
              <a:t>FS_MNSAC:</a:t>
            </a:r>
          </a:p>
          <a:p>
            <a:pPr marL="285750" indent="-285750" defTabSz="1219170" eaLnBrk="1" fontAlgn="auto" hangingPunct="1">
              <a:spcBef>
                <a:spcPts val="0"/>
              </a:spcBef>
              <a:spcAft>
                <a:spcPts val="0"/>
              </a:spcAft>
              <a:buFont typeface="Wingdings" panose="05000000000000000000" pitchFamily="2" charset="2"/>
              <a:buChar char="Ø"/>
              <a:defRPr/>
            </a:pPr>
            <a:r>
              <a:rPr lang="en-US" sz="1200" dirty="0">
                <a:latin typeface="+mn-lt"/>
              </a:rPr>
              <a:t>solutions, conclusion and recommendation for the study were agreed and plan to finish the study item in this meeting. Presentation sheet for approval of TR 28.817 was submitted to the meeting. In addition, new Rel17 WI proposal based on conclusion of the study was agreed</a:t>
            </a:r>
            <a:r>
              <a:rPr lang="en-US" sz="1200" dirty="0" smtClean="0">
                <a:latin typeface="+mn-lt"/>
              </a:rPr>
              <a:t>.</a:t>
            </a:r>
            <a:endParaRPr lang="en-US" sz="1200" dirty="0">
              <a:solidFill>
                <a:prstClr val="black"/>
              </a:solidFill>
              <a:latin typeface="+mn-lt"/>
              <a:cs typeface="Arial" charset="0"/>
            </a:endParaRPr>
          </a:p>
          <a:p>
            <a:pPr lvl="0" defTabSz="1219170" eaLnBrk="1" fontAlgn="auto" hangingPunct="1">
              <a:spcBef>
                <a:spcPts val="0"/>
              </a:spcBef>
              <a:spcAft>
                <a:spcPts val="0"/>
              </a:spcAft>
              <a:defRPr/>
            </a:pPr>
            <a:endParaRPr lang="en-US" altLang="zh-CN" sz="1200" b="1" dirty="0" smtClean="0">
              <a:solidFill>
                <a:prstClr val="black"/>
              </a:solidFill>
              <a:latin typeface="+mn-lt"/>
              <a:cs typeface="Arial" charset="0"/>
            </a:endParaRPr>
          </a:p>
          <a:p>
            <a:pPr lvl="0" defTabSz="1219170" eaLnBrk="1" fontAlgn="auto" hangingPunct="1">
              <a:spcBef>
                <a:spcPts val="0"/>
              </a:spcBef>
              <a:spcAft>
                <a:spcPts val="0"/>
              </a:spcAft>
              <a:defRPr/>
            </a:pPr>
            <a:r>
              <a:rPr lang="en-US" altLang="zh-CN" sz="1200" b="1" dirty="0" smtClean="0">
                <a:solidFill>
                  <a:prstClr val="black"/>
                </a:solidFill>
                <a:latin typeface="+mn-lt"/>
                <a:cs typeface="Arial" charset="0"/>
              </a:rPr>
              <a:t>FS_NSCE: </a:t>
            </a:r>
            <a:r>
              <a:rPr lang="en-US" altLang="zh-CN" sz="1200" dirty="0">
                <a:solidFill>
                  <a:prstClr val="black"/>
                </a:solidFill>
                <a:latin typeface="+mn-lt"/>
                <a:cs typeface="Arial" charset="0"/>
              </a:rPr>
              <a:t>Several </a:t>
            </a:r>
            <a:r>
              <a:rPr lang="en-US" altLang="zh-CN" sz="1200" dirty="0" err="1">
                <a:solidFill>
                  <a:prstClr val="black"/>
                </a:solidFill>
                <a:latin typeface="+mn-lt"/>
                <a:cs typeface="Arial" charset="0"/>
              </a:rPr>
              <a:t>pCRs</a:t>
            </a:r>
            <a:r>
              <a:rPr lang="en-US" altLang="zh-CN" sz="1200" dirty="0">
                <a:solidFill>
                  <a:prstClr val="black"/>
                </a:solidFill>
                <a:latin typeface="+mn-lt"/>
                <a:cs typeface="Arial" charset="0"/>
              </a:rPr>
              <a:t> regarding TR skeleton, concepts, and use case are approved:</a:t>
            </a:r>
          </a:p>
          <a:p>
            <a:pPr marL="285750" lvl="0" indent="-285750" defTabSz="1219170" eaLnBrk="1" fontAlgn="auto" hangingPunct="1">
              <a:spcBef>
                <a:spcPts val="0"/>
              </a:spcBef>
              <a:spcAft>
                <a:spcPts val="0"/>
              </a:spcAft>
              <a:buFont typeface="Wingdings" panose="05000000000000000000" pitchFamily="2" charset="2"/>
              <a:buChar char="Ø"/>
              <a:defRPr/>
            </a:pPr>
            <a:r>
              <a:rPr lang="en-US" altLang="zh-CN" sz="1200" dirty="0" smtClean="0">
                <a:latin typeface="+mn-lt"/>
              </a:rPr>
              <a:t>28.824 </a:t>
            </a:r>
            <a:r>
              <a:rPr lang="en-US" altLang="zh-CN" sz="1200" dirty="0">
                <a:latin typeface="+mn-lt"/>
              </a:rPr>
              <a:t>Use case - </a:t>
            </a:r>
            <a:r>
              <a:rPr lang="en-US" altLang="zh-CN" sz="1200" dirty="0" err="1">
                <a:latin typeface="+mn-lt"/>
              </a:rPr>
              <a:t>eMnS</a:t>
            </a:r>
            <a:r>
              <a:rPr lang="en-US" altLang="zh-CN" sz="1200" dirty="0">
                <a:latin typeface="+mn-lt"/>
              </a:rPr>
              <a:t> discovery service</a:t>
            </a:r>
          </a:p>
          <a:p>
            <a:pPr marL="285750" lvl="0" indent="-285750" defTabSz="1219170" eaLnBrk="1" fontAlgn="auto" hangingPunct="1">
              <a:spcBef>
                <a:spcPts val="0"/>
              </a:spcBef>
              <a:spcAft>
                <a:spcPts val="0"/>
              </a:spcAft>
              <a:buFont typeface="Wingdings" panose="05000000000000000000" pitchFamily="2" charset="2"/>
              <a:buChar char="Ø"/>
              <a:defRPr/>
            </a:pPr>
            <a:r>
              <a:rPr lang="en-US" altLang="zh-CN" sz="1200" dirty="0" smtClean="0">
                <a:latin typeface="+mn-lt"/>
              </a:rPr>
              <a:t>28.824 </a:t>
            </a:r>
            <a:r>
              <a:rPr lang="en-US" altLang="zh-CN" sz="1200" dirty="0" err="1">
                <a:latin typeface="+mn-lt"/>
              </a:rPr>
              <a:t>eMNs</a:t>
            </a:r>
            <a:r>
              <a:rPr lang="en-US" altLang="zh-CN" sz="1200" dirty="0">
                <a:latin typeface="+mn-lt"/>
              </a:rPr>
              <a:t> discovery by other systems</a:t>
            </a:r>
          </a:p>
          <a:p>
            <a:pPr marL="285750" lvl="0" indent="-285750" defTabSz="1219170" eaLnBrk="1" fontAlgn="auto" hangingPunct="1">
              <a:spcBef>
                <a:spcPts val="0"/>
              </a:spcBef>
              <a:spcAft>
                <a:spcPts val="0"/>
              </a:spcAft>
              <a:buFont typeface="Wingdings" panose="05000000000000000000" pitchFamily="2" charset="2"/>
              <a:buChar char="Ø"/>
              <a:defRPr/>
            </a:pPr>
            <a:r>
              <a:rPr lang="en-US" altLang="zh-CN" sz="1200" dirty="0" smtClean="0">
                <a:latin typeface="+mn-lt"/>
              </a:rPr>
              <a:t>28.824 </a:t>
            </a:r>
            <a:r>
              <a:rPr lang="en-US" altLang="zh-CN" sz="1200" dirty="0">
                <a:latin typeface="+mn-lt"/>
              </a:rPr>
              <a:t>Improve description of roles</a:t>
            </a:r>
          </a:p>
          <a:p>
            <a:pPr lvl="0" defTabSz="1219170" eaLnBrk="1" fontAlgn="auto" hangingPunct="1">
              <a:spcBef>
                <a:spcPts val="0"/>
              </a:spcBef>
              <a:spcAft>
                <a:spcPts val="0"/>
              </a:spcAft>
              <a:defRPr/>
            </a:pPr>
            <a:endParaRPr lang="en-US" altLang="zh-CN" sz="1200" dirty="0">
              <a:solidFill>
                <a:prstClr val="black"/>
              </a:solidFill>
              <a:latin typeface="+mn-lt"/>
              <a:cs typeface="Arial" charset="0"/>
            </a:endParaRPr>
          </a:p>
          <a:p>
            <a:pPr defTabSz="1219170" eaLnBrk="1" fontAlgn="auto" hangingPunct="1">
              <a:spcBef>
                <a:spcPts val="0"/>
              </a:spcBef>
              <a:spcAft>
                <a:spcPts val="0"/>
              </a:spcAft>
              <a:defRPr/>
            </a:pPr>
            <a:endParaRPr lang="en-US" sz="1200" dirty="0" smtClean="0">
              <a:latin typeface="+mn-lt"/>
            </a:endParaRPr>
          </a:p>
        </p:txBody>
      </p:sp>
    </p:spTree>
    <p:extLst>
      <p:ext uri="{BB962C8B-B14F-4D97-AF65-F5344CB8AC3E}">
        <p14:creationId xmlns:p14="http://schemas.microsoft.com/office/powerpoint/2010/main" val="17623696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707985" y="135742"/>
            <a:ext cx="9112251" cy="1143000"/>
          </a:xfrm>
        </p:spPr>
        <p:txBody>
          <a:bodyPr/>
          <a:lstStyle/>
          <a:p>
            <a:r>
              <a:rPr lang="en-GB" sz="3600" dirty="0"/>
              <a:t>List of </a:t>
            </a:r>
            <a:r>
              <a:rPr lang="en-US" altLang="zh-CN" sz="3600" dirty="0" smtClean="0"/>
              <a:t>latest </a:t>
            </a:r>
            <a:r>
              <a:rPr lang="en-GB" sz="3600" dirty="0" err="1" smtClean="0"/>
              <a:t>DraftCRs</a:t>
            </a:r>
            <a:r>
              <a:rPr lang="en-GB" sz="3600" dirty="0" smtClean="0"/>
              <a:t> </a:t>
            </a:r>
            <a:endParaRPr lang="zh-CN" altLang="en-US" sz="3600" dirty="0"/>
          </a:p>
        </p:txBody>
      </p:sp>
      <p:graphicFrame>
        <p:nvGraphicFramePr>
          <p:cNvPr id="3" name="表格 2"/>
          <p:cNvGraphicFramePr>
            <a:graphicFrameLocks noGrp="1"/>
          </p:cNvGraphicFramePr>
          <p:nvPr>
            <p:extLst>
              <p:ext uri="{D42A27DB-BD31-4B8C-83A1-F6EECF244321}">
                <p14:modId xmlns:p14="http://schemas.microsoft.com/office/powerpoint/2010/main" val="1840161481"/>
              </p:ext>
            </p:extLst>
          </p:nvPr>
        </p:nvGraphicFramePr>
        <p:xfrm>
          <a:off x="707985" y="1353903"/>
          <a:ext cx="9661914" cy="4696185"/>
        </p:xfrm>
        <a:graphic>
          <a:graphicData uri="http://schemas.openxmlformats.org/drawingml/2006/table">
            <a:tbl>
              <a:tblPr firstRow="1" firstCol="1" bandRow="1">
                <a:tableStyleId>{5C22544A-7EE6-4342-B048-85BDC9FD1C3A}</a:tableStyleId>
              </a:tblPr>
              <a:tblGrid>
                <a:gridCol w="1924683"/>
                <a:gridCol w="3033967"/>
                <a:gridCol w="1911912"/>
                <a:gridCol w="1546224"/>
                <a:gridCol w="1245128"/>
              </a:tblGrid>
              <a:tr h="0">
                <a:tc>
                  <a:txBody>
                    <a:bodyPr/>
                    <a:lstStyle/>
                    <a:p>
                      <a:pPr>
                        <a:spcAft>
                          <a:spcPts val="0"/>
                        </a:spcAft>
                      </a:pPr>
                      <a:r>
                        <a:rPr lang="en-GB" sz="1600" dirty="0" err="1">
                          <a:effectLst/>
                        </a:rPr>
                        <a:t>Tdoc</a:t>
                      </a:r>
                      <a:r>
                        <a:rPr lang="en-GB" sz="1600" dirty="0">
                          <a:effectLst/>
                        </a:rPr>
                        <a:t>#</a:t>
                      </a:r>
                      <a:endParaRPr lang="en-US" sz="1400" dirty="0">
                        <a:effectLst/>
                        <a:latin typeface="Calibri" panose="020F0502020204030204" pitchFamily="34" charset="0"/>
                        <a:ea typeface="MS Mincho"/>
                        <a:cs typeface="MS Mincho"/>
                      </a:endParaRPr>
                    </a:p>
                  </a:txBody>
                  <a:tcPr marL="68580" marR="68580" marT="0" marB="0"/>
                </a:tc>
                <a:tc>
                  <a:txBody>
                    <a:bodyPr/>
                    <a:lstStyle/>
                    <a:p>
                      <a:pPr>
                        <a:spcAft>
                          <a:spcPts val="0"/>
                        </a:spcAft>
                      </a:pPr>
                      <a:r>
                        <a:rPr lang="en-GB" sz="1600">
                          <a:effectLst/>
                        </a:rPr>
                        <a:t>Title</a:t>
                      </a:r>
                      <a:endParaRPr lang="en-US" sz="1400">
                        <a:effectLst/>
                        <a:latin typeface="Calibri" panose="020F0502020204030204" pitchFamily="34" charset="0"/>
                        <a:ea typeface="MS Mincho"/>
                        <a:cs typeface="MS Mincho"/>
                      </a:endParaRPr>
                    </a:p>
                  </a:txBody>
                  <a:tcPr marL="68580" marR="68580" marT="0" marB="0"/>
                </a:tc>
                <a:tc>
                  <a:txBody>
                    <a:bodyPr/>
                    <a:lstStyle/>
                    <a:p>
                      <a:pPr>
                        <a:spcAft>
                          <a:spcPts val="0"/>
                        </a:spcAft>
                      </a:pPr>
                      <a:r>
                        <a:rPr lang="en-GB" sz="1600">
                          <a:effectLst/>
                        </a:rPr>
                        <a:t>Source Company</a:t>
                      </a:r>
                      <a:endParaRPr lang="en-US" sz="1400">
                        <a:effectLst/>
                        <a:latin typeface="Calibri" panose="020F0502020204030204" pitchFamily="34" charset="0"/>
                        <a:ea typeface="MS Mincho"/>
                        <a:cs typeface="MS Mincho"/>
                      </a:endParaRPr>
                    </a:p>
                  </a:txBody>
                  <a:tcPr marL="68580" marR="68580" marT="0" marB="0"/>
                </a:tc>
                <a:tc>
                  <a:txBody>
                    <a:bodyPr/>
                    <a:lstStyle/>
                    <a:p>
                      <a:pPr>
                        <a:spcAft>
                          <a:spcPts val="0"/>
                        </a:spcAft>
                      </a:pPr>
                      <a:r>
                        <a:rPr lang="en-GB" sz="1600">
                          <a:effectLst/>
                        </a:rPr>
                        <a:t>Rapporteur</a:t>
                      </a:r>
                      <a:endParaRPr lang="en-US" sz="1400">
                        <a:effectLst/>
                        <a:latin typeface="Calibri" panose="020F0502020204030204" pitchFamily="34" charset="0"/>
                        <a:ea typeface="MS Mincho"/>
                        <a:cs typeface="MS Mincho"/>
                      </a:endParaRPr>
                    </a:p>
                  </a:txBody>
                  <a:tcPr marL="68580" marR="68580" marT="0" marB="0"/>
                </a:tc>
                <a:tc>
                  <a:txBody>
                    <a:bodyPr/>
                    <a:lstStyle/>
                    <a:p>
                      <a:pPr>
                        <a:spcAft>
                          <a:spcPts val="0"/>
                        </a:spcAft>
                      </a:pPr>
                      <a:r>
                        <a:rPr lang="en-GB" sz="1600">
                          <a:effectLst/>
                        </a:rPr>
                        <a:t>Agenda</a:t>
                      </a:r>
                      <a:endParaRPr lang="en-US" sz="1400">
                        <a:effectLst/>
                        <a:latin typeface="Calibri" panose="020F0502020204030204" pitchFamily="34" charset="0"/>
                        <a:ea typeface="MS Mincho"/>
                        <a:cs typeface="MS Mincho"/>
                      </a:endParaRPr>
                    </a:p>
                  </a:txBody>
                  <a:tcPr marL="68580" marR="68580" marT="0" marB="0"/>
                </a:tc>
              </a:tr>
              <a:tr h="198262">
                <a:tc>
                  <a:txBody>
                    <a:bodyPr/>
                    <a:lstStyle/>
                    <a:p>
                      <a:pPr>
                        <a:spcAft>
                          <a:spcPts val="0"/>
                        </a:spcAft>
                      </a:pPr>
                      <a:r>
                        <a:rPr lang="en-GB" sz="1400">
                          <a:effectLst/>
                        </a:rPr>
                        <a:t>S5-213674</a:t>
                      </a:r>
                      <a:endParaRPr lang="en-US" sz="1400">
                        <a:effectLst/>
                        <a:latin typeface="Calibri" panose="020F0502020204030204" pitchFamily="34" charset="0"/>
                        <a:ea typeface="MS Mincho"/>
                        <a:cs typeface="MS Mincho"/>
                      </a:endParaRPr>
                    </a:p>
                  </a:txBody>
                  <a:tcPr marL="68580" marR="68580" marT="0" marB="0" anchor="b"/>
                </a:tc>
                <a:tc>
                  <a:txBody>
                    <a:bodyPr/>
                    <a:lstStyle/>
                    <a:p>
                      <a:pPr>
                        <a:spcAft>
                          <a:spcPts val="0"/>
                        </a:spcAft>
                      </a:pPr>
                      <a:r>
                        <a:rPr lang="en-GB" sz="1400">
                          <a:effectLst/>
                        </a:rPr>
                        <a:t>DraftCR for eCOSLA - TS 28.535</a:t>
                      </a:r>
                      <a:endParaRPr lang="en-US" sz="1400">
                        <a:effectLst/>
                        <a:latin typeface="Calibri" panose="020F0502020204030204" pitchFamily="34" charset="0"/>
                        <a:ea typeface="MS Mincho"/>
                        <a:cs typeface="MS Mincho"/>
                      </a:endParaRPr>
                    </a:p>
                  </a:txBody>
                  <a:tcPr marL="68580" marR="68580" marT="0" marB="0"/>
                </a:tc>
                <a:tc>
                  <a:txBody>
                    <a:bodyPr/>
                    <a:lstStyle/>
                    <a:p>
                      <a:pPr>
                        <a:spcAft>
                          <a:spcPts val="0"/>
                        </a:spcAft>
                      </a:pPr>
                      <a:r>
                        <a:rPr lang="en-GB" sz="1400">
                          <a:effectLst/>
                        </a:rPr>
                        <a:t>Ericsson</a:t>
                      </a:r>
                      <a:endParaRPr lang="en-US" sz="1400">
                        <a:effectLst/>
                        <a:latin typeface="Calibri" panose="020F0502020204030204" pitchFamily="34" charset="0"/>
                        <a:ea typeface="MS Mincho"/>
                        <a:cs typeface="MS Mincho"/>
                      </a:endParaRPr>
                    </a:p>
                  </a:txBody>
                  <a:tcPr marL="68580" marR="68580" marT="0" marB="0"/>
                </a:tc>
                <a:tc>
                  <a:txBody>
                    <a:bodyPr/>
                    <a:lstStyle/>
                    <a:p>
                      <a:pPr>
                        <a:spcAft>
                          <a:spcPts val="0"/>
                        </a:spcAft>
                      </a:pPr>
                      <a:r>
                        <a:rPr lang="en-GB" sz="1400">
                          <a:effectLst/>
                        </a:rPr>
                        <a:t>Jan Groenendijk</a:t>
                      </a:r>
                      <a:endParaRPr lang="en-US" sz="1400">
                        <a:effectLst/>
                        <a:latin typeface="Calibri" panose="020F0502020204030204" pitchFamily="34" charset="0"/>
                        <a:ea typeface="MS Mincho"/>
                        <a:cs typeface="MS Mincho"/>
                      </a:endParaRPr>
                    </a:p>
                  </a:txBody>
                  <a:tcPr marL="68580" marR="68580" marT="0" marB="0"/>
                </a:tc>
                <a:tc>
                  <a:txBody>
                    <a:bodyPr/>
                    <a:lstStyle/>
                    <a:p>
                      <a:pPr>
                        <a:spcAft>
                          <a:spcPts val="0"/>
                        </a:spcAft>
                      </a:pPr>
                      <a:r>
                        <a:rPr lang="en-GB" sz="1400">
                          <a:effectLst/>
                        </a:rPr>
                        <a:t>6.4.12</a:t>
                      </a:r>
                      <a:endParaRPr lang="en-US" sz="1400">
                        <a:effectLst/>
                        <a:latin typeface="Calibri" panose="020F0502020204030204" pitchFamily="34" charset="0"/>
                        <a:ea typeface="MS Mincho"/>
                        <a:cs typeface="MS Mincho"/>
                      </a:endParaRPr>
                    </a:p>
                  </a:txBody>
                  <a:tcPr marL="68580" marR="68580" marT="0" marB="0"/>
                </a:tc>
              </a:tr>
              <a:tr h="198262">
                <a:tc>
                  <a:txBody>
                    <a:bodyPr/>
                    <a:lstStyle/>
                    <a:p>
                      <a:pPr>
                        <a:spcAft>
                          <a:spcPts val="0"/>
                        </a:spcAft>
                      </a:pPr>
                      <a:r>
                        <a:rPr lang="en-GB" sz="1400">
                          <a:effectLst/>
                        </a:rPr>
                        <a:t>NA</a:t>
                      </a:r>
                      <a:endParaRPr lang="en-US" sz="1400">
                        <a:effectLst/>
                        <a:latin typeface="Calibri" panose="020F0502020204030204" pitchFamily="34" charset="0"/>
                        <a:ea typeface="MS Mincho"/>
                        <a:cs typeface="MS Mincho"/>
                      </a:endParaRPr>
                    </a:p>
                  </a:txBody>
                  <a:tcPr marL="68580" marR="68580" marT="0" marB="0" anchor="b"/>
                </a:tc>
                <a:tc>
                  <a:txBody>
                    <a:bodyPr/>
                    <a:lstStyle/>
                    <a:p>
                      <a:pPr>
                        <a:spcAft>
                          <a:spcPts val="0"/>
                        </a:spcAft>
                      </a:pPr>
                      <a:r>
                        <a:rPr lang="en-GB" sz="1400">
                          <a:effectLst/>
                        </a:rPr>
                        <a:t>DraftCR for eCOSLA - TS 28.536</a:t>
                      </a:r>
                      <a:endParaRPr lang="en-US" sz="1400">
                        <a:effectLst/>
                        <a:latin typeface="Calibri" panose="020F0502020204030204" pitchFamily="34" charset="0"/>
                        <a:ea typeface="MS Mincho"/>
                        <a:cs typeface="MS Mincho"/>
                      </a:endParaRPr>
                    </a:p>
                  </a:txBody>
                  <a:tcPr marL="68580" marR="68580" marT="0" marB="0"/>
                </a:tc>
                <a:tc>
                  <a:txBody>
                    <a:bodyPr/>
                    <a:lstStyle/>
                    <a:p>
                      <a:pPr>
                        <a:spcAft>
                          <a:spcPts val="0"/>
                        </a:spcAft>
                      </a:pPr>
                      <a:r>
                        <a:rPr lang="en-GB" sz="1400">
                          <a:effectLst/>
                        </a:rPr>
                        <a:t>Ericsson</a:t>
                      </a:r>
                      <a:endParaRPr lang="en-US" sz="1400">
                        <a:effectLst/>
                        <a:latin typeface="Calibri" panose="020F0502020204030204" pitchFamily="34" charset="0"/>
                        <a:ea typeface="MS Mincho"/>
                        <a:cs typeface="MS Mincho"/>
                      </a:endParaRPr>
                    </a:p>
                  </a:txBody>
                  <a:tcPr marL="68580" marR="68580" marT="0" marB="0"/>
                </a:tc>
                <a:tc>
                  <a:txBody>
                    <a:bodyPr/>
                    <a:lstStyle/>
                    <a:p>
                      <a:pPr>
                        <a:spcAft>
                          <a:spcPts val="0"/>
                        </a:spcAft>
                      </a:pPr>
                      <a:r>
                        <a:rPr lang="en-GB" sz="1400">
                          <a:effectLst/>
                        </a:rPr>
                        <a:t>Jan Groenendijk</a:t>
                      </a:r>
                      <a:endParaRPr lang="en-US" sz="1400">
                        <a:effectLst/>
                        <a:latin typeface="Calibri" panose="020F0502020204030204" pitchFamily="34" charset="0"/>
                        <a:ea typeface="MS Mincho"/>
                        <a:cs typeface="MS Mincho"/>
                      </a:endParaRPr>
                    </a:p>
                  </a:txBody>
                  <a:tcPr marL="68580" marR="68580" marT="0" marB="0"/>
                </a:tc>
                <a:tc>
                  <a:txBody>
                    <a:bodyPr/>
                    <a:lstStyle/>
                    <a:p>
                      <a:pPr>
                        <a:spcAft>
                          <a:spcPts val="0"/>
                        </a:spcAft>
                      </a:pPr>
                      <a:r>
                        <a:rPr lang="en-GB" sz="1400">
                          <a:effectLst/>
                        </a:rPr>
                        <a:t>6.4.12</a:t>
                      </a:r>
                      <a:endParaRPr lang="en-US" sz="1400">
                        <a:effectLst/>
                        <a:latin typeface="Calibri" panose="020F0502020204030204" pitchFamily="34" charset="0"/>
                        <a:ea typeface="MS Mincho"/>
                        <a:cs typeface="MS Mincho"/>
                      </a:endParaRPr>
                    </a:p>
                  </a:txBody>
                  <a:tcPr marL="68580" marR="68580" marT="0" marB="0"/>
                </a:tc>
              </a:tr>
              <a:tr h="198262">
                <a:tc>
                  <a:txBody>
                    <a:bodyPr/>
                    <a:lstStyle/>
                    <a:p>
                      <a:pPr>
                        <a:spcAft>
                          <a:spcPts val="0"/>
                        </a:spcAft>
                      </a:pPr>
                      <a:r>
                        <a:rPr lang="en-GB" sz="1400">
                          <a:effectLst/>
                        </a:rPr>
                        <a:t>S5-211487</a:t>
                      </a:r>
                      <a:endParaRPr lang="en-US" sz="1400">
                        <a:effectLst/>
                        <a:latin typeface="Calibri" panose="020F0502020204030204" pitchFamily="34" charset="0"/>
                        <a:ea typeface="MS Mincho"/>
                        <a:cs typeface="MS Mincho"/>
                      </a:endParaRPr>
                    </a:p>
                  </a:txBody>
                  <a:tcPr marL="68580" marR="68580" marT="0" marB="0" anchor="b"/>
                </a:tc>
                <a:tc>
                  <a:txBody>
                    <a:bodyPr/>
                    <a:lstStyle/>
                    <a:p>
                      <a:pPr>
                        <a:spcAft>
                          <a:spcPts val="0"/>
                        </a:spcAft>
                      </a:pPr>
                      <a:r>
                        <a:rPr lang="en-GB" sz="1400">
                          <a:effectLst/>
                        </a:rPr>
                        <a:t>DraftCR for eSON_5G – TS 28.313</a:t>
                      </a:r>
                      <a:endParaRPr lang="en-US" sz="1400">
                        <a:effectLst/>
                        <a:latin typeface="Calibri" panose="020F0502020204030204" pitchFamily="34" charset="0"/>
                        <a:ea typeface="MS Mincho"/>
                        <a:cs typeface="MS Mincho"/>
                      </a:endParaRPr>
                    </a:p>
                  </a:txBody>
                  <a:tcPr marL="68580" marR="68580" marT="0" marB="0"/>
                </a:tc>
                <a:tc>
                  <a:txBody>
                    <a:bodyPr/>
                    <a:lstStyle/>
                    <a:p>
                      <a:pPr>
                        <a:spcAft>
                          <a:spcPts val="0"/>
                        </a:spcAft>
                      </a:pPr>
                      <a:r>
                        <a:rPr lang="en-GB" sz="1400">
                          <a:effectLst/>
                        </a:rPr>
                        <a:t>Intel </a:t>
                      </a:r>
                      <a:endParaRPr lang="en-US" sz="1400">
                        <a:effectLst/>
                        <a:latin typeface="Calibri" panose="020F0502020204030204" pitchFamily="34" charset="0"/>
                        <a:ea typeface="MS Mincho"/>
                        <a:cs typeface="MS Mincho"/>
                      </a:endParaRPr>
                    </a:p>
                  </a:txBody>
                  <a:tcPr marL="68580" marR="68580" marT="0" marB="0"/>
                </a:tc>
                <a:tc>
                  <a:txBody>
                    <a:bodyPr/>
                    <a:lstStyle/>
                    <a:p>
                      <a:pPr>
                        <a:spcAft>
                          <a:spcPts val="0"/>
                        </a:spcAft>
                      </a:pPr>
                      <a:r>
                        <a:rPr lang="en-GB" sz="1400">
                          <a:effectLst/>
                        </a:rPr>
                        <a:t>Joey</a:t>
                      </a:r>
                      <a:endParaRPr lang="en-US" sz="1400">
                        <a:effectLst/>
                        <a:latin typeface="Calibri" panose="020F0502020204030204" pitchFamily="34" charset="0"/>
                        <a:ea typeface="MS Mincho"/>
                        <a:cs typeface="MS Mincho"/>
                      </a:endParaRPr>
                    </a:p>
                  </a:txBody>
                  <a:tcPr marL="68580" marR="68580" marT="0" marB="0"/>
                </a:tc>
                <a:tc>
                  <a:txBody>
                    <a:bodyPr/>
                    <a:lstStyle/>
                    <a:p>
                      <a:pPr>
                        <a:spcAft>
                          <a:spcPts val="0"/>
                        </a:spcAft>
                      </a:pPr>
                      <a:r>
                        <a:rPr lang="en-GB" sz="1400">
                          <a:effectLst/>
                        </a:rPr>
                        <a:t>6.4.13</a:t>
                      </a:r>
                      <a:endParaRPr lang="en-US" sz="1400">
                        <a:effectLst/>
                        <a:latin typeface="Calibri" panose="020F0502020204030204" pitchFamily="34" charset="0"/>
                        <a:ea typeface="MS Mincho"/>
                        <a:cs typeface="MS Mincho"/>
                      </a:endParaRPr>
                    </a:p>
                  </a:txBody>
                  <a:tcPr marL="68580" marR="68580" marT="0" marB="0"/>
                </a:tc>
              </a:tr>
              <a:tr h="198262">
                <a:tc>
                  <a:txBody>
                    <a:bodyPr/>
                    <a:lstStyle/>
                    <a:p>
                      <a:pPr>
                        <a:spcAft>
                          <a:spcPts val="0"/>
                        </a:spcAft>
                      </a:pPr>
                      <a:r>
                        <a:rPr lang="en-GB" sz="1400">
                          <a:effectLst/>
                        </a:rPr>
                        <a:t>S5-214653</a:t>
                      </a:r>
                      <a:endParaRPr lang="en-US" sz="1400">
                        <a:effectLst/>
                        <a:latin typeface="Calibri" panose="020F0502020204030204" pitchFamily="34" charset="0"/>
                        <a:ea typeface="MS Mincho"/>
                        <a:cs typeface="MS Mincho"/>
                      </a:endParaRPr>
                    </a:p>
                  </a:txBody>
                  <a:tcPr marL="68580" marR="68580" marT="0" marB="0" anchor="b"/>
                </a:tc>
                <a:tc>
                  <a:txBody>
                    <a:bodyPr/>
                    <a:lstStyle/>
                    <a:p>
                      <a:pPr>
                        <a:spcAft>
                          <a:spcPts val="0"/>
                        </a:spcAft>
                      </a:pPr>
                      <a:r>
                        <a:rPr lang="en-GB" sz="1400">
                          <a:effectLst/>
                        </a:rPr>
                        <a:t>DraftCR for E-HOO - TS 28.313</a:t>
                      </a:r>
                      <a:endParaRPr lang="en-US" sz="1400">
                        <a:effectLst/>
                        <a:latin typeface="Calibri" panose="020F0502020204030204" pitchFamily="34" charset="0"/>
                        <a:ea typeface="MS Mincho"/>
                        <a:cs typeface="MS Mincho"/>
                      </a:endParaRPr>
                    </a:p>
                  </a:txBody>
                  <a:tcPr marL="68580" marR="68580" marT="0" marB="0"/>
                </a:tc>
                <a:tc>
                  <a:txBody>
                    <a:bodyPr/>
                    <a:lstStyle/>
                    <a:p>
                      <a:pPr>
                        <a:spcAft>
                          <a:spcPts val="0"/>
                        </a:spcAft>
                      </a:pPr>
                      <a:r>
                        <a:rPr lang="en-GB" sz="1400">
                          <a:effectLst/>
                        </a:rPr>
                        <a:t>Ericsson</a:t>
                      </a:r>
                      <a:endParaRPr lang="en-US" sz="1400">
                        <a:effectLst/>
                        <a:latin typeface="Calibri" panose="020F0502020204030204" pitchFamily="34" charset="0"/>
                        <a:ea typeface="MS Mincho"/>
                        <a:cs typeface="MS Mincho"/>
                      </a:endParaRPr>
                    </a:p>
                  </a:txBody>
                  <a:tcPr marL="68580" marR="68580" marT="0" marB="0"/>
                </a:tc>
                <a:tc>
                  <a:txBody>
                    <a:bodyPr/>
                    <a:lstStyle/>
                    <a:p>
                      <a:pPr>
                        <a:spcAft>
                          <a:spcPts val="0"/>
                        </a:spcAft>
                      </a:pPr>
                      <a:r>
                        <a:rPr lang="en-GB" sz="1400">
                          <a:effectLst/>
                        </a:rPr>
                        <a:t>Per Elmdahl</a:t>
                      </a:r>
                      <a:endParaRPr lang="en-US" sz="1400">
                        <a:effectLst/>
                        <a:latin typeface="Calibri" panose="020F0502020204030204" pitchFamily="34" charset="0"/>
                        <a:ea typeface="MS Mincho"/>
                        <a:cs typeface="MS Mincho"/>
                      </a:endParaRPr>
                    </a:p>
                  </a:txBody>
                  <a:tcPr marL="68580" marR="68580" marT="0" marB="0"/>
                </a:tc>
                <a:tc>
                  <a:txBody>
                    <a:bodyPr/>
                    <a:lstStyle/>
                    <a:p>
                      <a:pPr>
                        <a:spcAft>
                          <a:spcPts val="0"/>
                        </a:spcAft>
                      </a:pPr>
                      <a:r>
                        <a:rPr lang="en-GB" sz="1400">
                          <a:effectLst/>
                        </a:rPr>
                        <a:t>6.4.14</a:t>
                      </a:r>
                      <a:endParaRPr lang="en-US" sz="1400">
                        <a:effectLst/>
                        <a:latin typeface="Calibri" panose="020F0502020204030204" pitchFamily="34" charset="0"/>
                        <a:ea typeface="MS Mincho"/>
                        <a:cs typeface="MS Mincho"/>
                      </a:endParaRPr>
                    </a:p>
                  </a:txBody>
                  <a:tcPr marL="68580" marR="68580" marT="0" marB="0"/>
                </a:tc>
              </a:tr>
              <a:tr h="396523">
                <a:tc>
                  <a:txBody>
                    <a:bodyPr/>
                    <a:lstStyle/>
                    <a:p>
                      <a:pPr>
                        <a:spcAft>
                          <a:spcPts val="0"/>
                        </a:spcAft>
                      </a:pPr>
                      <a:r>
                        <a:rPr lang="en-GB" sz="1400">
                          <a:effectLst/>
                        </a:rPr>
                        <a:t>S5-213661-&gt; S5-214654</a:t>
                      </a:r>
                      <a:endParaRPr lang="en-US" sz="1400">
                        <a:effectLst/>
                        <a:latin typeface="Calibri" panose="020F0502020204030204" pitchFamily="34" charset="0"/>
                        <a:ea typeface="MS Mincho"/>
                        <a:cs typeface="MS Mincho"/>
                      </a:endParaRPr>
                    </a:p>
                  </a:txBody>
                  <a:tcPr marL="68580" marR="68580" marT="0" marB="0" anchor="b"/>
                </a:tc>
                <a:tc>
                  <a:txBody>
                    <a:bodyPr/>
                    <a:lstStyle/>
                    <a:p>
                      <a:pPr>
                        <a:spcAft>
                          <a:spcPts val="0"/>
                        </a:spcAft>
                      </a:pPr>
                      <a:r>
                        <a:rPr lang="en-GB" sz="1400">
                          <a:effectLst/>
                        </a:rPr>
                        <a:t>DraftCR for 5GDMS  - TS 28.533</a:t>
                      </a:r>
                      <a:endParaRPr lang="en-US" sz="1400">
                        <a:effectLst/>
                        <a:latin typeface="Calibri" panose="020F0502020204030204" pitchFamily="34" charset="0"/>
                        <a:ea typeface="MS Mincho"/>
                        <a:cs typeface="MS Mincho"/>
                      </a:endParaRPr>
                    </a:p>
                  </a:txBody>
                  <a:tcPr marL="68580" marR="68580" marT="0" marB="0"/>
                </a:tc>
                <a:tc>
                  <a:txBody>
                    <a:bodyPr/>
                    <a:lstStyle/>
                    <a:p>
                      <a:pPr>
                        <a:spcAft>
                          <a:spcPts val="0"/>
                        </a:spcAft>
                      </a:pPr>
                      <a:r>
                        <a:rPr lang="en-GB" sz="1400">
                          <a:effectLst/>
                        </a:rPr>
                        <a:t>Huawei</a:t>
                      </a:r>
                      <a:endParaRPr lang="en-US" sz="1400">
                        <a:effectLst/>
                        <a:latin typeface="Calibri" panose="020F0502020204030204" pitchFamily="34" charset="0"/>
                        <a:ea typeface="MS Mincho"/>
                        <a:cs typeface="MS Mincho"/>
                      </a:endParaRPr>
                    </a:p>
                  </a:txBody>
                  <a:tcPr marL="68580" marR="68580" marT="0" marB="0"/>
                </a:tc>
                <a:tc>
                  <a:txBody>
                    <a:bodyPr/>
                    <a:lstStyle/>
                    <a:p>
                      <a:pPr>
                        <a:spcAft>
                          <a:spcPts val="0"/>
                        </a:spcAft>
                      </a:pPr>
                      <a:r>
                        <a:rPr lang="en-GB" sz="1400">
                          <a:effectLst/>
                        </a:rPr>
                        <a:t>Brendan</a:t>
                      </a:r>
                      <a:endParaRPr lang="en-US" sz="1400">
                        <a:effectLst/>
                        <a:latin typeface="Calibri" panose="020F0502020204030204" pitchFamily="34" charset="0"/>
                        <a:ea typeface="MS Mincho"/>
                        <a:cs typeface="MS Mincho"/>
                      </a:endParaRPr>
                    </a:p>
                  </a:txBody>
                  <a:tcPr marL="68580" marR="68580" marT="0" marB="0"/>
                </a:tc>
                <a:tc>
                  <a:txBody>
                    <a:bodyPr/>
                    <a:lstStyle/>
                    <a:p>
                      <a:pPr>
                        <a:spcAft>
                          <a:spcPts val="0"/>
                        </a:spcAft>
                      </a:pPr>
                      <a:r>
                        <a:rPr lang="en-GB" sz="1400">
                          <a:effectLst/>
                        </a:rPr>
                        <a:t>6.4.16</a:t>
                      </a:r>
                      <a:endParaRPr lang="en-US" sz="1400">
                        <a:effectLst/>
                        <a:latin typeface="Calibri" panose="020F0502020204030204" pitchFamily="34" charset="0"/>
                        <a:ea typeface="MS Mincho"/>
                        <a:cs typeface="MS Mincho"/>
                      </a:endParaRPr>
                    </a:p>
                  </a:txBody>
                  <a:tcPr marL="68580" marR="68580" marT="0" marB="0"/>
                </a:tc>
              </a:tr>
              <a:tr h="396523">
                <a:tc>
                  <a:txBody>
                    <a:bodyPr/>
                    <a:lstStyle/>
                    <a:p>
                      <a:pPr>
                        <a:spcAft>
                          <a:spcPts val="0"/>
                        </a:spcAft>
                      </a:pPr>
                      <a:r>
                        <a:rPr lang="en-GB" sz="1400" dirty="0">
                          <a:effectLst/>
                        </a:rPr>
                        <a:t>S5-213659-&gt;NA</a:t>
                      </a:r>
                      <a:endParaRPr lang="en-US" sz="1400" dirty="0">
                        <a:effectLst/>
                        <a:latin typeface="Calibri" panose="020F0502020204030204" pitchFamily="34" charset="0"/>
                        <a:ea typeface="MS Mincho"/>
                        <a:cs typeface="MS Mincho"/>
                      </a:endParaRPr>
                    </a:p>
                  </a:txBody>
                  <a:tcPr marL="68580" marR="68580" marT="0" marB="0" anchor="b"/>
                </a:tc>
                <a:tc>
                  <a:txBody>
                    <a:bodyPr/>
                    <a:lstStyle/>
                    <a:p>
                      <a:pPr>
                        <a:spcAft>
                          <a:spcPts val="0"/>
                        </a:spcAft>
                      </a:pPr>
                      <a:r>
                        <a:rPr lang="en-GB" sz="1400">
                          <a:effectLst/>
                        </a:rPr>
                        <a:t>DraftCR for 5GDMS  - TS 28.537</a:t>
                      </a:r>
                      <a:endParaRPr lang="en-US" sz="1400">
                        <a:effectLst/>
                        <a:latin typeface="Calibri" panose="020F0502020204030204" pitchFamily="34" charset="0"/>
                        <a:ea typeface="MS Mincho"/>
                        <a:cs typeface="MS Mincho"/>
                      </a:endParaRPr>
                    </a:p>
                  </a:txBody>
                  <a:tcPr marL="68580" marR="68580" marT="0" marB="0"/>
                </a:tc>
                <a:tc>
                  <a:txBody>
                    <a:bodyPr/>
                    <a:lstStyle/>
                    <a:p>
                      <a:pPr>
                        <a:spcAft>
                          <a:spcPts val="0"/>
                        </a:spcAft>
                      </a:pPr>
                      <a:r>
                        <a:rPr lang="en-GB" sz="1400">
                          <a:effectLst/>
                        </a:rPr>
                        <a:t>Huawei</a:t>
                      </a:r>
                      <a:endParaRPr lang="en-US" sz="1400">
                        <a:effectLst/>
                        <a:latin typeface="Calibri" panose="020F0502020204030204" pitchFamily="34" charset="0"/>
                        <a:ea typeface="MS Mincho"/>
                        <a:cs typeface="MS Mincho"/>
                      </a:endParaRPr>
                    </a:p>
                  </a:txBody>
                  <a:tcPr marL="68580" marR="68580" marT="0" marB="0"/>
                </a:tc>
                <a:tc>
                  <a:txBody>
                    <a:bodyPr/>
                    <a:lstStyle/>
                    <a:p>
                      <a:pPr>
                        <a:spcAft>
                          <a:spcPts val="0"/>
                        </a:spcAft>
                      </a:pPr>
                      <a:r>
                        <a:rPr lang="en-GB" sz="1400">
                          <a:effectLst/>
                        </a:rPr>
                        <a:t>Brendan</a:t>
                      </a:r>
                      <a:endParaRPr lang="en-US" sz="1400">
                        <a:effectLst/>
                        <a:latin typeface="Calibri" panose="020F0502020204030204" pitchFamily="34" charset="0"/>
                        <a:ea typeface="MS Mincho"/>
                        <a:cs typeface="MS Mincho"/>
                      </a:endParaRPr>
                    </a:p>
                  </a:txBody>
                  <a:tcPr marL="68580" marR="68580" marT="0" marB="0"/>
                </a:tc>
                <a:tc>
                  <a:txBody>
                    <a:bodyPr/>
                    <a:lstStyle/>
                    <a:p>
                      <a:pPr>
                        <a:spcAft>
                          <a:spcPts val="0"/>
                        </a:spcAft>
                      </a:pPr>
                      <a:r>
                        <a:rPr lang="en-GB" sz="1400">
                          <a:effectLst/>
                        </a:rPr>
                        <a:t>6.4.16</a:t>
                      </a:r>
                      <a:endParaRPr lang="en-US" sz="1400">
                        <a:effectLst/>
                        <a:latin typeface="Calibri" panose="020F0502020204030204" pitchFamily="34" charset="0"/>
                        <a:ea typeface="MS Mincho"/>
                        <a:cs typeface="MS Mincho"/>
                      </a:endParaRPr>
                    </a:p>
                  </a:txBody>
                  <a:tcPr marL="68580" marR="68580" marT="0" marB="0"/>
                </a:tc>
              </a:tr>
              <a:tr h="396523">
                <a:tc>
                  <a:txBody>
                    <a:bodyPr/>
                    <a:lstStyle/>
                    <a:p>
                      <a:pPr>
                        <a:spcAft>
                          <a:spcPts val="0"/>
                        </a:spcAft>
                      </a:pPr>
                      <a:r>
                        <a:rPr lang="en-GB" sz="1400">
                          <a:effectLst/>
                        </a:rPr>
                        <a:t>S5-213537-&gt; S5-214655</a:t>
                      </a:r>
                      <a:endParaRPr lang="en-US" sz="1400">
                        <a:effectLst/>
                        <a:latin typeface="Calibri" panose="020F0502020204030204" pitchFamily="34" charset="0"/>
                        <a:ea typeface="MS Mincho"/>
                        <a:cs typeface="MS Mincho"/>
                      </a:endParaRPr>
                    </a:p>
                  </a:txBody>
                  <a:tcPr marL="68580" marR="68580" marT="0" marB="0" anchor="b"/>
                </a:tc>
                <a:tc>
                  <a:txBody>
                    <a:bodyPr/>
                    <a:lstStyle/>
                    <a:p>
                      <a:pPr>
                        <a:spcAft>
                          <a:spcPts val="0"/>
                        </a:spcAft>
                      </a:pPr>
                      <a:r>
                        <a:rPr lang="en-GB" sz="1400">
                          <a:effectLst/>
                        </a:rPr>
                        <a:t>DraftCR for 5GDMS  - TS 28.622</a:t>
                      </a:r>
                      <a:endParaRPr lang="en-US" sz="1400">
                        <a:effectLst/>
                        <a:latin typeface="Calibri" panose="020F0502020204030204" pitchFamily="34" charset="0"/>
                        <a:ea typeface="MS Mincho"/>
                        <a:cs typeface="MS Mincho"/>
                      </a:endParaRPr>
                    </a:p>
                  </a:txBody>
                  <a:tcPr marL="68580" marR="68580" marT="0" marB="0"/>
                </a:tc>
                <a:tc>
                  <a:txBody>
                    <a:bodyPr/>
                    <a:lstStyle/>
                    <a:p>
                      <a:pPr>
                        <a:spcAft>
                          <a:spcPts val="0"/>
                        </a:spcAft>
                      </a:pPr>
                      <a:r>
                        <a:rPr lang="en-GB" sz="1400">
                          <a:effectLst/>
                        </a:rPr>
                        <a:t>Huawei</a:t>
                      </a:r>
                      <a:endParaRPr lang="en-US" sz="1400">
                        <a:effectLst/>
                        <a:latin typeface="Calibri" panose="020F0502020204030204" pitchFamily="34" charset="0"/>
                        <a:ea typeface="MS Mincho"/>
                        <a:cs typeface="MS Mincho"/>
                      </a:endParaRPr>
                    </a:p>
                  </a:txBody>
                  <a:tcPr marL="68580" marR="68580" marT="0" marB="0"/>
                </a:tc>
                <a:tc>
                  <a:txBody>
                    <a:bodyPr/>
                    <a:lstStyle/>
                    <a:p>
                      <a:pPr>
                        <a:spcAft>
                          <a:spcPts val="0"/>
                        </a:spcAft>
                      </a:pPr>
                      <a:r>
                        <a:rPr lang="en-GB" sz="1400">
                          <a:effectLst/>
                        </a:rPr>
                        <a:t>Lei Zhu</a:t>
                      </a:r>
                      <a:endParaRPr lang="en-US" sz="1400">
                        <a:effectLst/>
                        <a:latin typeface="Calibri" panose="020F0502020204030204" pitchFamily="34" charset="0"/>
                        <a:ea typeface="MS Mincho"/>
                        <a:cs typeface="MS Mincho"/>
                      </a:endParaRPr>
                    </a:p>
                  </a:txBody>
                  <a:tcPr marL="68580" marR="68580" marT="0" marB="0"/>
                </a:tc>
                <a:tc>
                  <a:txBody>
                    <a:bodyPr/>
                    <a:lstStyle/>
                    <a:p>
                      <a:pPr>
                        <a:spcAft>
                          <a:spcPts val="0"/>
                        </a:spcAft>
                      </a:pPr>
                      <a:r>
                        <a:rPr lang="en-GB" sz="1400">
                          <a:effectLst/>
                        </a:rPr>
                        <a:t>6.4.16</a:t>
                      </a:r>
                      <a:endParaRPr lang="en-US" sz="1400">
                        <a:effectLst/>
                        <a:latin typeface="Calibri" panose="020F0502020204030204" pitchFamily="34" charset="0"/>
                        <a:ea typeface="MS Mincho"/>
                        <a:cs typeface="MS Mincho"/>
                      </a:endParaRPr>
                    </a:p>
                  </a:txBody>
                  <a:tcPr marL="68580" marR="68580" marT="0" marB="0"/>
                </a:tc>
              </a:tr>
              <a:tr h="396523">
                <a:tc>
                  <a:txBody>
                    <a:bodyPr/>
                    <a:lstStyle/>
                    <a:p>
                      <a:pPr>
                        <a:spcAft>
                          <a:spcPts val="0"/>
                        </a:spcAft>
                      </a:pPr>
                      <a:r>
                        <a:rPr lang="en-GB" sz="1400">
                          <a:effectLst/>
                        </a:rPr>
                        <a:t>S5-213538-&gt; S5-214656</a:t>
                      </a:r>
                      <a:endParaRPr lang="en-US" sz="1400">
                        <a:effectLst/>
                        <a:latin typeface="Calibri" panose="020F0502020204030204" pitchFamily="34" charset="0"/>
                        <a:ea typeface="MS Mincho"/>
                        <a:cs typeface="MS Mincho"/>
                      </a:endParaRPr>
                    </a:p>
                  </a:txBody>
                  <a:tcPr marL="68580" marR="68580" marT="0" marB="0" anchor="b"/>
                </a:tc>
                <a:tc>
                  <a:txBody>
                    <a:bodyPr/>
                    <a:lstStyle/>
                    <a:p>
                      <a:pPr>
                        <a:spcAft>
                          <a:spcPts val="0"/>
                        </a:spcAft>
                      </a:pPr>
                      <a:r>
                        <a:rPr lang="en-GB" sz="1400">
                          <a:effectLst/>
                        </a:rPr>
                        <a:t>DraftCR for 5GDMS  - TS 28.623</a:t>
                      </a:r>
                      <a:endParaRPr lang="en-US" sz="1400">
                        <a:effectLst/>
                        <a:latin typeface="Calibri" panose="020F0502020204030204" pitchFamily="34" charset="0"/>
                        <a:ea typeface="MS Mincho"/>
                        <a:cs typeface="MS Mincho"/>
                      </a:endParaRPr>
                    </a:p>
                  </a:txBody>
                  <a:tcPr marL="68580" marR="68580" marT="0" marB="0"/>
                </a:tc>
                <a:tc>
                  <a:txBody>
                    <a:bodyPr/>
                    <a:lstStyle/>
                    <a:p>
                      <a:pPr>
                        <a:spcAft>
                          <a:spcPts val="0"/>
                        </a:spcAft>
                      </a:pPr>
                      <a:r>
                        <a:rPr lang="en-GB" sz="1400">
                          <a:effectLst/>
                        </a:rPr>
                        <a:t>Huawei</a:t>
                      </a:r>
                      <a:endParaRPr lang="en-US" sz="1400">
                        <a:effectLst/>
                        <a:latin typeface="Calibri" panose="020F0502020204030204" pitchFamily="34" charset="0"/>
                        <a:ea typeface="MS Mincho"/>
                        <a:cs typeface="MS Mincho"/>
                      </a:endParaRPr>
                    </a:p>
                  </a:txBody>
                  <a:tcPr marL="68580" marR="68580" marT="0" marB="0"/>
                </a:tc>
                <a:tc>
                  <a:txBody>
                    <a:bodyPr/>
                    <a:lstStyle/>
                    <a:p>
                      <a:pPr>
                        <a:spcAft>
                          <a:spcPts val="0"/>
                        </a:spcAft>
                      </a:pPr>
                      <a:r>
                        <a:rPr lang="en-GB" sz="1400">
                          <a:effectLst/>
                        </a:rPr>
                        <a:t>Lei Zhu</a:t>
                      </a:r>
                      <a:endParaRPr lang="en-US" sz="1400">
                        <a:effectLst/>
                        <a:latin typeface="Calibri" panose="020F0502020204030204" pitchFamily="34" charset="0"/>
                        <a:ea typeface="MS Mincho"/>
                        <a:cs typeface="MS Mincho"/>
                      </a:endParaRPr>
                    </a:p>
                  </a:txBody>
                  <a:tcPr marL="68580" marR="68580" marT="0" marB="0"/>
                </a:tc>
                <a:tc>
                  <a:txBody>
                    <a:bodyPr/>
                    <a:lstStyle/>
                    <a:p>
                      <a:pPr>
                        <a:spcAft>
                          <a:spcPts val="0"/>
                        </a:spcAft>
                      </a:pPr>
                      <a:r>
                        <a:rPr lang="en-GB" sz="1400">
                          <a:effectLst/>
                        </a:rPr>
                        <a:t>6.4.16</a:t>
                      </a:r>
                      <a:endParaRPr lang="en-US" sz="1400">
                        <a:effectLst/>
                        <a:latin typeface="Calibri" panose="020F0502020204030204" pitchFamily="34" charset="0"/>
                        <a:ea typeface="MS Mincho"/>
                        <a:cs typeface="MS Mincho"/>
                      </a:endParaRPr>
                    </a:p>
                  </a:txBody>
                  <a:tcPr marL="68580" marR="68580" marT="0" marB="0"/>
                </a:tc>
              </a:tr>
              <a:tr h="396523">
                <a:tc>
                  <a:txBody>
                    <a:bodyPr/>
                    <a:lstStyle/>
                    <a:p>
                      <a:pPr>
                        <a:spcAft>
                          <a:spcPts val="0"/>
                        </a:spcAft>
                      </a:pPr>
                      <a:r>
                        <a:rPr lang="en-GB" sz="1400">
                          <a:effectLst/>
                        </a:rPr>
                        <a:t>S5-213660-&gt; S5-214759</a:t>
                      </a:r>
                      <a:endParaRPr lang="en-US" sz="1400">
                        <a:effectLst/>
                        <a:latin typeface="Calibri" panose="020F0502020204030204" pitchFamily="34" charset="0"/>
                        <a:ea typeface="MS Mincho"/>
                        <a:cs typeface="MS Mincho"/>
                      </a:endParaRPr>
                    </a:p>
                  </a:txBody>
                  <a:tcPr marL="68580" marR="68580" marT="0" marB="0"/>
                </a:tc>
                <a:tc>
                  <a:txBody>
                    <a:bodyPr/>
                    <a:lstStyle/>
                    <a:p>
                      <a:pPr>
                        <a:spcAft>
                          <a:spcPts val="0"/>
                        </a:spcAft>
                      </a:pPr>
                      <a:r>
                        <a:rPr lang="en-GB" sz="1400">
                          <a:effectLst/>
                        </a:rPr>
                        <a:t>DraftCR for eQoE - TS 28.405</a:t>
                      </a:r>
                      <a:endParaRPr lang="en-US" sz="1400">
                        <a:effectLst/>
                        <a:latin typeface="Calibri" panose="020F0502020204030204" pitchFamily="34" charset="0"/>
                        <a:ea typeface="MS Mincho"/>
                        <a:cs typeface="MS Mincho"/>
                      </a:endParaRPr>
                    </a:p>
                  </a:txBody>
                  <a:tcPr marL="68580" marR="68580" marT="0" marB="0"/>
                </a:tc>
                <a:tc>
                  <a:txBody>
                    <a:bodyPr/>
                    <a:lstStyle/>
                    <a:p>
                      <a:pPr>
                        <a:spcAft>
                          <a:spcPts val="0"/>
                        </a:spcAft>
                      </a:pPr>
                      <a:r>
                        <a:rPr lang="en-GB" sz="1400">
                          <a:effectLst/>
                        </a:rPr>
                        <a:t>Ericsson</a:t>
                      </a:r>
                      <a:endParaRPr lang="en-US" sz="1400">
                        <a:effectLst/>
                        <a:latin typeface="Calibri" panose="020F0502020204030204" pitchFamily="34" charset="0"/>
                        <a:ea typeface="MS Mincho"/>
                        <a:cs typeface="MS Mincho"/>
                      </a:endParaRPr>
                    </a:p>
                  </a:txBody>
                  <a:tcPr marL="68580" marR="68580" marT="0" marB="0"/>
                </a:tc>
                <a:tc>
                  <a:txBody>
                    <a:bodyPr/>
                    <a:lstStyle/>
                    <a:p>
                      <a:pPr>
                        <a:spcAft>
                          <a:spcPts val="0"/>
                        </a:spcAft>
                      </a:pPr>
                      <a:r>
                        <a:rPr lang="en-GB" sz="1400">
                          <a:effectLst/>
                        </a:rPr>
                        <a:t>Robert Petersen</a:t>
                      </a:r>
                      <a:endParaRPr lang="en-US" sz="1400">
                        <a:effectLst/>
                        <a:latin typeface="Calibri" panose="020F0502020204030204" pitchFamily="34" charset="0"/>
                        <a:ea typeface="MS Mincho"/>
                        <a:cs typeface="MS Mincho"/>
                      </a:endParaRPr>
                    </a:p>
                  </a:txBody>
                  <a:tcPr marL="68580" marR="68580" marT="0" marB="0"/>
                </a:tc>
                <a:tc>
                  <a:txBody>
                    <a:bodyPr/>
                    <a:lstStyle/>
                    <a:p>
                      <a:pPr>
                        <a:spcAft>
                          <a:spcPts val="0"/>
                        </a:spcAft>
                      </a:pPr>
                      <a:r>
                        <a:rPr lang="en-GB" sz="1400">
                          <a:effectLst/>
                        </a:rPr>
                        <a:t>6.4.5</a:t>
                      </a:r>
                      <a:endParaRPr lang="en-US" sz="1400">
                        <a:effectLst/>
                        <a:latin typeface="Calibri" panose="020F0502020204030204" pitchFamily="34" charset="0"/>
                        <a:ea typeface="MS Mincho"/>
                        <a:cs typeface="MS Mincho"/>
                      </a:endParaRPr>
                    </a:p>
                  </a:txBody>
                  <a:tcPr marL="68580" marR="68580" marT="0" marB="0"/>
                </a:tc>
              </a:tr>
              <a:tr h="198262">
                <a:tc>
                  <a:txBody>
                    <a:bodyPr/>
                    <a:lstStyle/>
                    <a:p>
                      <a:pPr>
                        <a:spcAft>
                          <a:spcPts val="0"/>
                        </a:spcAft>
                      </a:pPr>
                      <a:r>
                        <a:rPr lang="en-GB" sz="1400">
                          <a:effectLst/>
                        </a:rPr>
                        <a:t>NA</a:t>
                      </a:r>
                      <a:endParaRPr lang="en-US" sz="1400">
                        <a:effectLst/>
                        <a:latin typeface="Calibri" panose="020F0502020204030204" pitchFamily="34" charset="0"/>
                        <a:ea typeface="MS Mincho"/>
                        <a:cs typeface="MS Mincho"/>
                      </a:endParaRPr>
                    </a:p>
                  </a:txBody>
                  <a:tcPr marL="68580" marR="68580" marT="0" marB="0" anchor="b"/>
                </a:tc>
                <a:tc>
                  <a:txBody>
                    <a:bodyPr/>
                    <a:lstStyle/>
                    <a:p>
                      <a:pPr>
                        <a:spcAft>
                          <a:spcPts val="0"/>
                        </a:spcAft>
                      </a:pPr>
                      <a:r>
                        <a:rPr lang="en-GB" sz="1400">
                          <a:effectLst/>
                        </a:rPr>
                        <a:t>DraftCR for MADCOL TS 28.622</a:t>
                      </a:r>
                      <a:endParaRPr lang="en-US" sz="1400">
                        <a:effectLst/>
                        <a:latin typeface="Calibri" panose="020F0502020204030204" pitchFamily="34" charset="0"/>
                        <a:ea typeface="MS Mincho"/>
                        <a:cs typeface="MS Mincho"/>
                      </a:endParaRPr>
                    </a:p>
                  </a:txBody>
                  <a:tcPr marL="68580" marR="68580" marT="0" marB="0"/>
                </a:tc>
                <a:tc>
                  <a:txBody>
                    <a:bodyPr/>
                    <a:lstStyle/>
                    <a:p>
                      <a:pPr>
                        <a:spcAft>
                          <a:spcPts val="0"/>
                        </a:spcAft>
                      </a:pPr>
                      <a:r>
                        <a:rPr lang="en-GB" sz="1400">
                          <a:effectLst/>
                        </a:rPr>
                        <a:t>Nokia</a:t>
                      </a:r>
                      <a:endParaRPr lang="en-US" sz="1400">
                        <a:effectLst/>
                        <a:latin typeface="Calibri" panose="020F0502020204030204" pitchFamily="34" charset="0"/>
                        <a:ea typeface="MS Mincho"/>
                        <a:cs typeface="MS Mincho"/>
                      </a:endParaRPr>
                    </a:p>
                  </a:txBody>
                  <a:tcPr marL="68580" marR="68580" marT="0" marB="0"/>
                </a:tc>
                <a:tc>
                  <a:txBody>
                    <a:bodyPr/>
                    <a:lstStyle/>
                    <a:p>
                      <a:pPr>
                        <a:spcAft>
                          <a:spcPts val="0"/>
                        </a:spcAft>
                      </a:pPr>
                      <a:r>
                        <a:rPr lang="en-GB" sz="1400">
                          <a:effectLst/>
                        </a:rPr>
                        <a:t>Olaf Pollakowski</a:t>
                      </a:r>
                      <a:endParaRPr lang="en-US" sz="1400">
                        <a:effectLst/>
                        <a:latin typeface="Calibri" panose="020F0502020204030204" pitchFamily="34" charset="0"/>
                        <a:ea typeface="MS Mincho"/>
                        <a:cs typeface="MS Mincho"/>
                      </a:endParaRPr>
                    </a:p>
                  </a:txBody>
                  <a:tcPr marL="68580" marR="68580" marT="0" marB="0"/>
                </a:tc>
                <a:tc>
                  <a:txBody>
                    <a:bodyPr/>
                    <a:lstStyle/>
                    <a:p>
                      <a:pPr>
                        <a:spcAft>
                          <a:spcPts val="0"/>
                        </a:spcAft>
                      </a:pPr>
                      <a:r>
                        <a:rPr lang="en-GB" sz="1400">
                          <a:effectLst/>
                        </a:rPr>
                        <a:t>6.4.8</a:t>
                      </a:r>
                      <a:endParaRPr lang="en-US" sz="1400">
                        <a:effectLst/>
                        <a:latin typeface="Calibri" panose="020F0502020204030204" pitchFamily="34" charset="0"/>
                        <a:ea typeface="MS Mincho"/>
                        <a:cs typeface="MS Mincho"/>
                      </a:endParaRPr>
                    </a:p>
                  </a:txBody>
                  <a:tcPr marL="68580" marR="68580" marT="0" marB="0"/>
                </a:tc>
              </a:tr>
              <a:tr h="793047">
                <a:tc>
                  <a:txBody>
                    <a:bodyPr/>
                    <a:lstStyle/>
                    <a:p>
                      <a:pPr>
                        <a:spcAft>
                          <a:spcPts val="0"/>
                        </a:spcAft>
                      </a:pPr>
                      <a:r>
                        <a:rPr lang="en-GB" sz="1400">
                          <a:effectLst/>
                        </a:rPr>
                        <a:t>S5-213673</a:t>
                      </a:r>
                      <a:endParaRPr lang="en-US" sz="1400">
                        <a:effectLst/>
                      </a:endParaRPr>
                    </a:p>
                    <a:p>
                      <a:pPr>
                        <a:spcAft>
                          <a:spcPts val="0"/>
                        </a:spcAft>
                      </a:pPr>
                      <a:r>
                        <a:rPr lang="en-GB" sz="1400">
                          <a:effectLst/>
                        </a:rPr>
                        <a:t>(to be update to NA if 4525 is agreed)</a:t>
                      </a:r>
                      <a:endParaRPr lang="en-US" sz="1400">
                        <a:effectLst/>
                        <a:latin typeface="Calibri" panose="020F0502020204030204" pitchFamily="34" charset="0"/>
                        <a:ea typeface="MS Mincho"/>
                        <a:cs typeface="MS Mincho"/>
                      </a:endParaRPr>
                    </a:p>
                  </a:txBody>
                  <a:tcPr marL="68580" marR="68580" marT="0" marB="0" anchor="b"/>
                </a:tc>
                <a:tc>
                  <a:txBody>
                    <a:bodyPr/>
                    <a:lstStyle/>
                    <a:p>
                      <a:pPr>
                        <a:spcAft>
                          <a:spcPts val="0"/>
                        </a:spcAft>
                      </a:pPr>
                      <a:r>
                        <a:rPr lang="en-GB" sz="1400">
                          <a:effectLst/>
                        </a:rPr>
                        <a:t>DraftCR for MADCOL TS 28.537</a:t>
                      </a:r>
                      <a:endParaRPr lang="en-US" sz="1400">
                        <a:effectLst/>
                        <a:latin typeface="Calibri" panose="020F0502020204030204" pitchFamily="34" charset="0"/>
                        <a:ea typeface="MS Mincho"/>
                        <a:cs typeface="MS Mincho"/>
                      </a:endParaRPr>
                    </a:p>
                  </a:txBody>
                  <a:tcPr marL="68580" marR="68580" marT="0" marB="0"/>
                </a:tc>
                <a:tc>
                  <a:txBody>
                    <a:bodyPr/>
                    <a:lstStyle/>
                    <a:p>
                      <a:pPr>
                        <a:spcAft>
                          <a:spcPts val="0"/>
                        </a:spcAft>
                      </a:pPr>
                      <a:r>
                        <a:rPr lang="en-GB" sz="1400">
                          <a:effectLst/>
                        </a:rPr>
                        <a:t>Nokia</a:t>
                      </a:r>
                      <a:endParaRPr lang="en-US" sz="1400">
                        <a:effectLst/>
                        <a:latin typeface="Calibri" panose="020F0502020204030204" pitchFamily="34" charset="0"/>
                        <a:ea typeface="MS Mincho"/>
                        <a:cs typeface="MS Mincho"/>
                      </a:endParaRPr>
                    </a:p>
                  </a:txBody>
                  <a:tcPr marL="68580" marR="68580" marT="0" marB="0"/>
                </a:tc>
                <a:tc>
                  <a:txBody>
                    <a:bodyPr/>
                    <a:lstStyle/>
                    <a:p>
                      <a:pPr>
                        <a:spcAft>
                          <a:spcPts val="0"/>
                        </a:spcAft>
                      </a:pPr>
                      <a:r>
                        <a:rPr lang="en-GB" sz="1400">
                          <a:effectLst/>
                        </a:rPr>
                        <a:t>Olaf Pollakowski</a:t>
                      </a:r>
                      <a:endParaRPr lang="en-US" sz="1400">
                        <a:effectLst/>
                        <a:latin typeface="Calibri" panose="020F0502020204030204" pitchFamily="34" charset="0"/>
                        <a:ea typeface="MS Mincho"/>
                        <a:cs typeface="MS Mincho"/>
                      </a:endParaRPr>
                    </a:p>
                  </a:txBody>
                  <a:tcPr marL="68580" marR="68580" marT="0" marB="0"/>
                </a:tc>
                <a:tc>
                  <a:txBody>
                    <a:bodyPr/>
                    <a:lstStyle/>
                    <a:p>
                      <a:pPr>
                        <a:spcAft>
                          <a:spcPts val="0"/>
                        </a:spcAft>
                      </a:pPr>
                      <a:r>
                        <a:rPr lang="en-GB" sz="1400">
                          <a:effectLst/>
                        </a:rPr>
                        <a:t>6.4.8</a:t>
                      </a:r>
                      <a:endParaRPr lang="en-US" sz="1400">
                        <a:effectLst/>
                        <a:latin typeface="Calibri" panose="020F0502020204030204" pitchFamily="34" charset="0"/>
                        <a:ea typeface="MS Mincho"/>
                        <a:cs typeface="MS Mincho"/>
                      </a:endParaRPr>
                    </a:p>
                  </a:txBody>
                  <a:tcPr marL="68580" marR="68580" marT="0" marB="0"/>
                </a:tc>
              </a:tr>
              <a:tr h="396523">
                <a:tc>
                  <a:txBody>
                    <a:bodyPr/>
                    <a:lstStyle/>
                    <a:p>
                      <a:pPr>
                        <a:spcAft>
                          <a:spcPts val="0"/>
                        </a:spcAft>
                      </a:pPr>
                      <a:r>
                        <a:rPr lang="en-GB" sz="1400">
                          <a:effectLst/>
                        </a:rPr>
                        <a:t>S5-213451-&gt; S5-214592</a:t>
                      </a:r>
                      <a:endParaRPr lang="en-US" sz="1400">
                        <a:effectLst/>
                        <a:latin typeface="Calibri" panose="020F0502020204030204" pitchFamily="34" charset="0"/>
                        <a:ea typeface="MS Mincho"/>
                        <a:cs typeface="MS Mincho"/>
                      </a:endParaRPr>
                    </a:p>
                  </a:txBody>
                  <a:tcPr marL="68580" marR="68580" marT="0" marB="0"/>
                </a:tc>
                <a:tc>
                  <a:txBody>
                    <a:bodyPr/>
                    <a:lstStyle/>
                    <a:p>
                      <a:pPr>
                        <a:spcAft>
                          <a:spcPts val="0"/>
                        </a:spcAft>
                      </a:pPr>
                      <a:r>
                        <a:rPr lang="en-GB" sz="1400">
                          <a:effectLst/>
                        </a:rPr>
                        <a:t>DraftCR for FIMA TS 28.537</a:t>
                      </a:r>
                      <a:endParaRPr lang="en-US" sz="1400">
                        <a:effectLst/>
                        <a:latin typeface="Calibri" panose="020F0502020204030204" pitchFamily="34" charset="0"/>
                        <a:ea typeface="MS Mincho"/>
                        <a:cs typeface="MS Mincho"/>
                      </a:endParaRPr>
                    </a:p>
                  </a:txBody>
                  <a:tcPr marL="68580" marR="68580" marT="0" marB="0"/>
                </a:tc>
                <a:tc>
                  <a:txBody>
                    <a:bodyPr/>
                    <a:lstStyle/>
                    <a:p>
                      <a:pPr>
                        <a:spcAft>
                          <a:spcPts val="0"/>
                        </a:spcAft>
                      </a:pPr>
                      <a:r>
                        <a:rPr lang="en-GB" sz="1400">
                          <a:effectLst/>
                        </a:rPr>
                        <a:t>Nokia</a:t>
                      </a:r>
                      <a:endParaRPr lang="en-US" sz="1400">
                        <a:effectLst/>
                        <a:latin typeface="Calibri" panose="020F0502020204030204" pitchFamily="34" charset="0"/>
                        <a:ea typeface="MS Mincho"/>
                        <a:cs typeface="MS Mincho"/>
                      </a:endParaRPr>
                    </a:p>
                  </a:txBody>
                  <a:tcPr marL="68580" marR="68580" marT="0" marB="0"/>
                </a:tc>
                <a:tc>
                  <a:txBody>
                    <a:bodyPr/>
                    <a:lstStyle/>
                    <a:p>
                      <a:pPr>
                        <a:spcAft>
                          <a:spcPts val="0"/>
                        </a:spcAft>
                      </a:pPr>
                      <a:r>
                        <a:rPr lang="en-GB" sz="1400">
                          <a:effectLst/>
                        </a:rPr>
                        <a:t>Olaf Pollakowski</a:t>
                      </a:r>
                      <a:endParaRPr lang="en-US" sz="1400">
                        <a:effectLst/>
                        <a:latin typeface="Calibri" panose="020F0502020204030204" pitchFamily="34" charset="0"/>
                        <a:ea typeface="MS Mincho"/>
                        <a:cs typeface="MS Mincho"/>
                      </a:endParaRPr>
                    </a:p>
                  </a:txBody>
                  <a:tcPr marL="68580" marR="68580" marT="0" marB="0"/>
                </a:tc>
                <a:tc>
                  <a:txBody>
                    <a:bodyPr/>
                    <a:lstStyle/>
                    <a:p>
                      <a:pPr>
                        <a:spcAft>
                          <a:spcPts val="0"/>
                        </a:spcAft>
                      </a:pPr>
                      <a:r>
                        <a:rPr lang="en-GB" sz="1400">
                          <a:effectLst/>
                        </a:rPr>
                        <a:t>6.4.20</a:t>
                      </a:r>
                      <a:endParaRPr lang="en-US" sz="1400">
                        <a:effectLst/>
                        <a:latin typeface="Calibri" panose="020F0502020204030204" pitchFamily="34" charset="0"/>
                        <a:ea typeface="MS Mincho"/>
                        <a:cs typeface="MS Mincho"/>
                      </a:endParaRPr>
                    </a:p>
                  </a:txBody>
                  <a:tcPr marL="68580" marR="68580" marT="0" marB="0"/>
                </a:tc>
              </a:tr>
              <a:tr h="198262">
                <a:tc>
                  <a:txBody>
                    <a:bodyPr/>
                    <a:lstStyle/>
                    <a:p>
                      <a:pPr>
                        <a:spcAft>
                          <a:spcPts val="0"/>
                        </a:spcAft>
                      </a:pPr>
                      <a:r>
                        <a:rPr lang="en-GB" sz="1400">
                          <a:effectLst/>
                        </a:rPr>
                        <a:t>S5-214758</a:t>
                      </a:r>
                      <a:endParaRPr lang="en-US" sz="1400">
                        <a:effectLst/>
                        <a:latin typeface="Calibri" panose="020F0502020204030204" pitchFamily="34" charset="0"/>
                        <a:ea typeface="MS Mincho"/>
                        <a:cs typeface="MS Mincho"/>
                      </a:endParaRPr>
                    </a:p>
                  </a:txBody>
                  <a:tcPr marL="68580" marR="68580" marT="0" marB="0"/>
                </a:tc>
                <a:tc>
                  <a:txBody>
                    <a:bodyPr/>
                    <a:lstStyle/>
                    <a:p>
                      <a:pPr>
                        <a:spcAft>
                          <a:spcPts val="0"/>
                        </a:spcAft>
                      </a:pPr>
                      <a:r>
                        <a:rPr lang="en-GB" sz="1400">
                          <a:effectLst/>
                        </a:rPr>
                        <a:t>DraftCR for FIMA TS 28.622</a:t>
                      </a:r>
                      <a:endParaRPr lang="en-US" sz="1400">
                        <a:effectLst/>
                        <a:latin typeface="Calibri" panose="020F0502020204030204" pitchFamily="34" charset="0"/>
                        <a:ea typeface="MS Mincho"/>
                        <a:cs typeface="MS Mincho"/>
                      </a:endParaRPr>
                    </a:p>
                  </a:txBody>
                  <a:tcPr marL="68580" marR="68580" marT="0" marB="0"/>
                </a:tc>
                <a:tc>
                  <a:txBody>
                    <a:bodyPr/>
                    <a:lstStyle/>
                    <a:p>
                      <a:pPr>
                        <a:spcAft>
                          <a:spcPts val="0"/>
                        </a:spcAft>
                      </a:pPr>
                      <a:r>
                        <a:rPr lang="en-GB" sz="1400">
                          <a:effectLst/>
                        </a:rPr>
                        <a:t>Nokia</a:t>
                      </a:r>
                      <a:endParaRPr lang="en-US" sz="1400">
                        <a:effectLst/>
                        <a:latin typeface="Calibri" panose="020F0502020204030204" pitchFamily="34" charset="0"/>
                        <a:ea typeface="MS Mincho"/>
                        <a:cs typeface="MS Mincho"/>
                      </a:endParaRPr>
                    </a:p>
                  </a:txBody>
                  <a:tcPr marL="68580" marR="68580" marT="0" marB="0"/>
                </a:tc>
                <a:tc>
                  <a:txBody>
                    <a:bodyPr/>
                    <a:lstStyle/>
                    <a:p>
                      <a:pPr>
                        <a:spcAft>
                          <a:spcPts val="0"/>
                        </a:spcAft>
                      </a:pPr>
                      <a:r>
                        <a:rPr lang="en-GB" sz="1400">
                          <a:effectLst/>
                        </a:rPr>
                        <a:t>Olaf Pollakowski</a:t>
                      </a:r>
                      <a:endParaRPr lang="en-US" sz="1400">
                        <a:effectLst/>
                        <a:latin typeface="Calibri" panose="020F0502020204030204" pitchFamily="34" charset="0"/>
                        <a:ea typeface="MS Mincho"/>
                        <a:cs typeface="MS Mincho"/>
                      </a:endParaRPr>
                    </a:p>
                  </a:txBody>
                  <a:tcPr marL="68580" marR="68580" marT="0" marB="0"/>
                </a:tc>
                <a:tc>
                  <a:txBody>
                    <a:bodyPr/>
                    <a:lstStyle/>
                    <a:p>
                      <a:pPr>
                        <a:spcAft>
                          <a:spcPts val="0"/>
                        </a:spcAft>
                      </a:pPr>
                      <a:r>
                        <a:rPr lang="en-GB" sz="1400" dirty="0">
                          <a:effectLst/>
                        </a:rPr>
                        <a:t>6.4.20</a:t>
                      </a:r>
                      <a:endParaRPr lang="en-US" sz="1400" dirty="0">
                        <a:effectLst/>
                        <a:latin typeface="Calibri" panose="020F0502020204030204" pitchFamily="34" charset="0"/>
                        <a:ea typeface="MS Mincho"/>
                        <a:cs typeface="MS Mincho"/>
                      </a:endParaRPr>
                    </a:p>
                  </a:txBody>
                  <a:tcPr marL="68580" marR="68580" marT="0" marB="0"/>
                </a:tc>
              </a:tr>
            </a:tbl>
          </a:graphicData>
        </a:graphic>
      </p:graphicFrame>
    </p:spTree>
    <p:extLst>
      <p:ext uri="{BB962C8B-B14F-4D97-AF65-F5344CB8AC3E}">
        <p14:creationId xmlns:p14="http://schemas.microsoft.com/office/powerpoint/2010/main" val="383341018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sz="3600" dirty="0" smtClean="0"/>
              <a:t>Rapporteur calls (draft plan after SA5#137e)</a:t>
            </a:r>
            <a:endParaRPr lang="zh-CN" altLang="en-US" sz="3600" dirty="0"/>
          </a:p>
        </p:txBody>
      </p:sp>
      <p:graphicFrame>
        <p:nvGraphicFramePr>
          <p:cNvPr id="5" name="表格 4"/>
          <p:cNvGraphicFramePr>
            <a:graphicFrameLocks noGrp="1"/>
          </p:cNvGraphicFramePr>
          <p:nvPr>
            <p:extLst>
              <p:ext uri="{D42A27DB-BD31-4B8C-83A1-F6EECF244321}">
                <p14:modId xmlns:p14="http://schemas.microsoft.com/office/powerpoint/2010/main" val="775559669"/>
              </p:ext>
            </p:extLst>
          </p:nvPr>
        </p:nvGraphicFramePr>
        <p:xfrm>
          <a:off x="713767" y="1608557"/>
          <a:ext cx="10710985" cy="701040"/>
        </p:xfrm>
        <a:graphic>
          <a:graphicData uri="http://schemas.openxmlformats.org/drawingml/2006/table">
            <a:tbl>
              <a:tblPr firstRow="1" firstCol="1" bandRow="1">
                <a:tableStyleId>{5C22544A-7EE6-4342-B048-85BDC9FD1C3A}</a:tableStyleId>
              </a:tblPr>
              <a:tblGrid>
                <a:gridCol w="1817120"/>
                <a:gridCol w="2723768"/>
                <a:gridCol w="6170097"/>
              </a:tblGrid>
              <a:tr h="0">
                <a:tc>
                  <a:txBody>
                    <a:bodyPr/>
                    <a:lstStyle/>
                    <a:p>
                      <a:pPr>
                        <a:spcAft>
                          <a:spcPts val="0"/>
                        </a:spcAft>
                      </a:pPr>
                      <a:r>
                        <a:rPr lang="zh-CN" sz="1800" b="1" dirty="0">
                          <a:effectLst/>
                          <a:latin typeface="+mn-lt"/>
                          <a:ea typeface="MS Mincho"/>
                          <a:cs typeface="Calibri" panose="020F0502020204030204" pitchFamily="34" charset="0"/>
                        </a:rPr>
                        <a:t>Rapporteur calls</a:t>
                      </a:r>
                      <a:endParaRPr lang="en-US" sz="1800" dirty="0">
                        <a:effectLst/>
                        <a:latin typeface="+mn-lt"/>
                        <a:ea typeface="MS Mincho"/>
                        <a:cs typeface="MS Mincho"/>
                      </a:endParaRPr>
                    </a:p>
                  </a:txBody>
                  <a:tcPr marL="68580" marR="68580" marT="0" marB="0"/>
                </a:tc>
                <a:tc>
                  <a:txBody>
                    <a:bodyPr/>
                    <a:lstStyle/>
                    <a:p>
                      <a:pPr>
                        <a:spcAft>
                          <a:spcPts val="0"/>
                        </a:spcAft>
                      </a:pPr>
                      <a:r>
                        <a:rPr lang="zh-CN" sz="1800" b="1" dirty="0">
                          <a:effectLst/>
                          <a:latin typeface="+mn-lt"/>
                          <a:ea typeface="MS Mincho"/>
                          <a:cs typeface="Calibri" panose="020F0502020204030204" pitchFamily="34" charset="0"/>
                        </a:rPr>
                        <a:t>Date Time</a:t>
                      </a:r>
                      <a:endParaRPr lang="en-US" sz="1800" dirty="0">
                        <a:effectLst/>
                        <a:latin typeface="+mn-lt"/>
                        <a:ea typeface="MS Mincho"/>
                        <a:cs typeface="MS Mincho"/>
                      </a:endParaRPr>
                    </a:p>
                  </a:txBody>
                  <a:tcPr marL="68580" marR="68580" marT="0" marB="0"/>
                </a:tc>
                <a:tc>
                  <a:txBody>
                    <a:bodyPr/>
                    <a:lstStyle/>
                    <a:p>
                      <a:pPr indent="57150">
                        <a:spcAft>
                          <a:spcPts val="0"/>
                        </a:spcAft>
                      </a:pPr>
                      <a:r>
                        <a:rPr lang="zh-CN" sz="1800" b="1" dirty="0">
                          <a:effectLst/>
                          <a:latin typeface="+mn-lt"/>
                          <a:ea typeface="MS Mincho"/>
                          <a:cs typeface="Calibri" panose="020F0502020204030204" pitchFamily="34" charset="0"/>
                        </a:rPr>
                        <a:t>Potential Topics</a:t>
                      </a:r>
                      <a:endParaRPr lang="en-US" sz="1800" dirty="0">
                        <a:effectLst/>
                        <a:latin typeface="+mn-lt"/>
                        <a:ea typeface="MS Mincho"/>
                        <a:cs typeface="MS Mincho"/>
                      </a:endParaRPr>
                    </a:p>
                  </a:txBody>
                  <a:tcPr marL="68580" marR="68580" marT="0" marB="0"/>
                </a:tc>
              </a:tr>
              <a:tr h="0">
                <a:tc>
                  <a:txBody>
                    <a:bodyPr/>
                    <a:lstStyle/>
                    <a:p>
                      <a:pPr>
                        <a:spcAft>
                          <a:spcPts val="0"/>
                        </a:spcAft>
                      </a:pPr>
                      <a:r>
                        <a:rPr lang="en-GB" sz="1400" dirty="0">
                          <a:effectLst/>
                          <a:latin typeface="+mn-lt"/>
                          <a:ea typeface="MS Mincho"/>
                          <a:cs typeface="Calibri" panose="020F0502020204030204" pitchFamily="34" charset="0"/>
                        </a:rPr>
                        <a:t>#</a:t>
                      </a:r>
                      <a:r>
                        <a:rPr lang="en-GB" sz="1400" dirty="0" smtClean="0">
                          <a:effectLst/>
                          <a:latin typeface="+mn-lt"/>
                          <a:ea typeface="MS Mincho"/>
                          <a:cs typeface="Calibri" panose="020F0502020204030204" pitchFamily="34" charset="0"/>
                        </a:rPr>
                        <a:t>138e.1</a:t>
                      </a:r>
                      <a:endParaRPr lang="en-US" sz="1400" dirty="0">
                        <a:effectLst/>
                        <a:latin typeface="+mn-lt"/>
                        <a:ea typeface="MS Mincho"/>
                        <a:cs typeface="MS Mincho"/>
                      </a:endParaRPr>
                    </a:p>
                  </a:txBody>
                  <a:tcPr marL="68580" marR="68580" marT="0" marB="0"/>
                </a:tc>
                <a:tc>
                  <a:txBody>
                    <a:bodyPr/>
                    <a:lstStyle/>
                    <a:p>
                      <a:pPr>
                        <a:spcAft>
                          <a:spcPts val="0"/>
                        </a:spcAft>
                      </a:pPr>
                      <a:r>
                        <a:rPr lang="en-GB" sz="1400">
                          <a:effectLst/>
                          <a:latin typeface="Calibri" panose="020F0502020204030204" pitchFamily="34" charset="0"/>
                          <a:ea typeface="MS Mincho"/>
                          <a:cs typeface="Calibri" panose="020F0502020204030204" pitchFamily="34" charset="0"/>
                        </a:rPr>
                        <a:t>Sep 16</a:t>
                      </a:r>
                      <a:r>
                        <a:rPr lang="en-GB" sz="1400" baseline="30000">
                          <a:effectLst/>
                          <a:latin typeface="Calibri" panose="020F0502020204030204" pitchFamily="34" charset="0"/>
                          <a:ea typeface="MS Mincho"/>
                          <a:cs typeface="Calibri" panose="020F0502020204030204" pitchFamily="34" charset="0"/>
                        </a:rPr>
                        <a:t>th</a:t>
                      </a:r>
                      <a:r>
                        <a:rPr lang="en-GB" sz="1400">
                          <a:effectLst/>
                          <a:latin typeface="Calibri" panose="020F0502020204030204" pitchFamily="34" charset="0"/>
                          <a:ea typeface="MS Mincho"/>
                          <a:cs typeface="Calibri" panose="020F0502020204030204" pitchFamily="34" charset="0"/>
                        </a:rPr>
                        <a:t> 15:00 CEST~17:00 CEST </a:t>
                      </a:r>
                      <a:endParaRPr lang="en-US" sz="1400">
                        <a:effectLst/>
                        <a:latin typeface="Calibri" panose="020F0502020204030204" pitchFamily="34" charset="0"/>
                        <a:ea typeface="MS Mincho"/>
                        <a:cs typeface="MS Mincho"/>
                      </a:endParaRPr>
                    </a:p>
                  </a:txBody>
                  <a:tcPr marL="68580" marR="68580" marT="0" marB="0"/>
                </a:tc>
                <a:tc>
                  <a:txBody>
                    <a:bodyPr/>
                    <a:lstStyle/>
                    <a:p>
                      <a:pPr>
                        <a:spcAft>
                          <a:spcPts val="0"/>
                        </a:spcAft>
                      </a:pPr>
                      <a:r>
                        <a:rPr lang="en-US" altLang="zh-CN" sz="1400" b="0" dirty="0" smtClean="0">
                          <a:effectLst/>
                          <a:latin typeface="+mn-lt"/>
                          <a:ea typeface="MS Mincho"/>
                          <a:cs typeface="Calibri" panose="020F0502020204030204" pitchFamily="34" charset="0"/>
                        </a:rPr>
                        <a:t>1. Rel-18 WID/SID</a:t>
                      </a:r>
                      <a:r>
                        <a:rPr lang="en-US" altLang="zh-CN" sz="1400" b="0" baseline="0" dirty="0" smtClean="0">
                          <a:effectLst/>
                          <a:latin typeface="+mn-lt"/>
                          <a:ea typeface="MS Mincho"/>
                          <a:cs typeface="Calibri" panose="020F0502020204030204" pitchFamily="34" charset="0"/>
                        </a:rPr>
                        <a:t> discussion</a:t>
                      </a:r>
                      <a:endParaRPr lang="en-US" altLang="zh-CN" sz="1400" b="0" dirty="0" smtClean="0">
                        <a:effectLst/>
                        <a:latin typeface="+mn-lt"/>
                        <a:ea typeface="MS Mincho"/>
                        <a:cs typeface="Calibri" panose="020F0502020204030204" pitchFamily="34" charset="0"/>
                      </a:endParaRPr>
                    </a:p>
                  </a:txBody>
                  <a:tcPr marL="68580" marR="68580" marT="0" marB="0"/>
                </a:tc>
              </a:tr>
              <a:tr h="0">
                <a:tc>
                  <a:txBody>
                    <a:bodyPr/>
                    <a:lstStyle/>
                    <a:p>
                      <a:pPr>
                        <a:spcAft>
                          <a:spcPts val="0"/>
                        </a:spcAft>
                      </a:pPr>
                      <a:r>
                        <a:rPr lang="en-GB" sz="1400" dirty="0">
                          <a:effectLst/>
                          <a:latin typeface="+mn-lt"/>
                          <a:ea typeface="MS Mincho"/>
                          <a:cs typeface="Calibri" panose="020F0502020204030204" pitchFamily="34" charset="0"/>
                        </a:rPr>
                        <a:t>#</a:t>
                      </a:r>
                      <a:r>
                        <a:rPr lang="en-GB" sz="1400" dirty="0" smtClean="0">
                          <a:effectLst/>
                          <a:latin typeface="+mn-lt"/>
                          <a:ea typeface="MS Mincho"/>
                          <a:cs typeface="Calibri" panose="020F0502020204030204" pitchFamily="34" charset="0"/>
                        </a:rPr>
                        <a:t>138e.2</a:t>
                      </a:r>
                      <a:endParaRPr lang="en-US" sz="1400" dirty="0">
                        <a:effectLst/>
                        <a:latin typeface="+mn-lt"/>
                        <a:ea typeface="MS Mincho"/>
                        <a:cs typeface="MS Mincho"/>
                      </a:endParaRPr>
                    </a:p>
                  </a:txBody>
                  <a:tcPr marL="68580" marR="68580" marT="0" marB="0"/>
                </a:tc>
                <a:tc>
                  <a:txBody>
                    <a:bodyPr/>
                    <a:lstStyle/>
                    <a:p>
                      <a:pPr>
                        <a:spcAft>
                          <a:spcPts val="0"/>
                        </a:spcAft>
                      </a:pPr>
                      <a:r>
                        <a:rPr lang="en-GB" sz="1400" dirty="0">
                          <a:effectLst/>
                          <a:latin typeface="Calibri" panose="020F0502020204030204" pitchFamily="34" charset="0"/>
                          <a:ea typeface="MS Mincho"/>
                          <a:cs typeface="Calibri" panose="020F0502020204030204" pitchFamily="34" charset="0"/>
                        </a:rPr>
                        <a:t>Sep 23</a:t>
                      </a:r>
                      <a:r>
                        <a:rPr lang="en-GB" sz="1400" baseline="30000" dirty="0">
                          <a:effectLst/>
                          <a:latin typeface="Calibri" panose="020F0502020204030204" pitchFamily="34" charset="0"/>
                          <a:ea typeface="MS Mincho"/>
                          <a:cs typeface="Calibri" panose="020F0502020204030204" pitchFamily="34" charset="0"/>
                        </a:rPr>
                        <a:t>th</a:t>
                      </a:r>
                      <a:r>
                        <a:rPr lang="en-GB" sz="1400" dirty="0">
                          <a:effectLst/>
                          <a:latin typeface="Calibri" panose="020F0502020204030204" pitchFamily="34" charset="0"/>
                          <a:ea typeface="MS Mincho"/>
                          <a:cs typeface="Calibri" panose="020F0502020204030204" pitchFamily="34" charset="0"/>
                        </a:rPr>
                        <a:t> 15:00 CEST~17:00 CEST</a:t>
                      </a:r>
                      <a:endParaRPr lang="en-US" sz="1400" dirty="0">
                        <a:effectLst/>
                        <a:latin typeface="Calibri" panose="020F0502020204030204" pitchFamily="34" charset="0"/>
                        <a:ea typeface="MS Mincho"/>
                        <a:cs typeface="MS Mincho"/>
                      </a:endParaRPr>
                    </a:p>
                  </a:txBody>
                  <a:tcPr marL="68580" marR="68580" marT="0" marB="0"/>
                </a:tc>
                <a:tc>
                  <a:txBody>
                    <a:bodyPr/>
                    <a:lstStyle/>
                    <a:p>
                      <a:pPr>
                        <a:spcAft>
                          <a:spcPts val="0"/>
                        </a:spcAft>
                      </a:pPr>
                      <a:r>
                        <a:rPr lang="en-US" sz="1400" b="0" dirty="0" smtClean="0">
                          <a:effectLst/>
                          <a:latin typeface="+mn-lt"/>
                          <a:ea typeface="MS Mincho"/>
                          <a:cs typeface="MS Mincho"/>
                        </a:rPr>
                        <a:t>Open</a:t>
                      </a:r>
                      <a:endParaRPr lang="en-US" sz="1400" b="0" dirty="0">
                        <a:effectLst/>
                        <a:latin typeface="+mn-lt"/>
                        <a:ea typeface="MS Mincho"/>
                        <a:cs typeface="MS Mincho"/>
                      </a:endParaRPr>
                    </a:p>
                  </a:txBody>
                  <a:tcPr marL="68580" marR="68580" marT="0" marB="0"/>
                </a:tc>
              </a:tr>
            </a:tbl>
          </a:graphicData>
        </a:graphic>
      </p:graphicFrame>
    </p:spTree>
    <p:extLst>
      <p:ext uri="{BB962C8B-B14F-4D97-AF65-F5344CB8AC3E}">
        <p14:creationId xmlns:p14="http://schemas.microsoft.com/office/powerpoint/2010/main" val="200903281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7680" y="116142"/>
            <a:ext cx="9112251" cy="1143000"/>
          </a:xfrm>
        </p:spPr>
        <p:txBody>
          <a:bodyPr/>
          <a:lstStyle/>
          <a:p>
            <a:r>
              <a:rPr lang="sv-SE" dirty="0" smtClean="0"/>
              <a:t>TRs / TSs to be sent </a:t>
            </a:r>
            <a:r>
              <a:rPr lang="sv-SE" smtClean="0"/>
              <a:t>to SA#93e</a:t>
            </a:r>
            <a:r>
              <a:rPr lang="sv-SE" dirty="0" smtClean="0"/>
              <a:t/>
            </a:r>
            <a:br>
              <a:rPr lang="sv-SE" dirty="0" smtClean="0"/>
            </a:br>
            <a:endParaRPr lang="sv-SE" dirty="0"/>
          </a:p>
        </p:txBody>
      </p:sp>
      <p:graphicFrame>
        <p:nvGraphicFramePr>
          <p:cNvPr id="5" name="Table Placeholder 4"/>
          <p:cNvGraphicFramePr>
            <a:graphicFrameLocks noGrp="1"/>
          </p:cNvGraphicFramePr>
          <p:nvPr>
            <p:ph type="tbl" idx="1"/>
            <p:extLst>
              <p:ext uri="{D42A27DB-BD31-4B8C-83A1-F6EECF244321}">
                <p14:modId xmlns:p14="http://schemas.microsoft.com/office/powerpoint/2010/main" val="2093155683"/>
              </p:ext>
            </p:extLst>
          </p:nvPr>
        </p:nvGraphicFramePr>
        <p:xfrm>
          <a:off x="269458" y="1259142"/>
          <a:ext cx="11776295" cy="1714071"/>
        </p:xfrm>
        <a:graphic>
          <a:graphicData uri="http://schemas.openxmlformats.org/drawingml/2006/table">
            <a:tbl>
              <a:tblPr firstRow="1" bandRow="1">
                <a:tableStyleId>{5C22544A-7EE6-4342-B048-85BDC9FD1C3A}</a:tableStyleId>
              </a:tblPr>
              <a:tblGrid>
                <a:gridCol w="1182414">
                  <a:extLst>
                    <a:ext uri="{9D8B030D-6E8A-4147-A177-3AD203B41FA5}">
                      <a16:colId xmlns:a16="http://schemas.microsoft.com/office/drawing/2014/main" xmlns="" val="570476699"/>
                    </a:ext>
                  </a:extLst>
                </a:gridCol>
                <a:gridCol w="6101020">
                  <a:extLst>
                    <a:ext uri="{9D8B030D-6E8A-4147-A177-3AD203B41FA5}">
                      <a16:colId xmlns:a16="http://schemas.microsoft.com/office/drawing/2014/main" xmlns="" val="2618836924"/>
                    </a:ext>
                  </a:extLst>
                </a:gridCol>
                <a:gridCol w="1560475"/>
                <a:gridCol w="2932386">
                  <a:extLst>
                    <a:ext uri="{9D8B030D-6E8A-4147-A177-3AD203B41FA5}">
                      <a16:colId xmlns:a16="http://schemas.microsoft.com/office/drawing/2014/main" xmlns="" val="3016348962"/>
                    </a:ext>
                  </a:extLst>
                </a:gridCol>
              </a:tblGrid>
              <a:tr h="687707">
                <a:tc>
                  <a:txBody>
                    <a:bodyPr/>
                    <a:lstStyle/>
                    <a:p>
                      <a:pPr algn="ctr">
                        <a:spcAft>
                          <a:spcPts val="0"/>
                        </a:spcAft>
                      </a:pPr>
                      <a:r>
                        <a:rPr lang="sv-SE" sz="1600" b="1" kern="1200" dirty="0">
                          <a:solidFill>
                            <a:schemeClr val="tx1"/>
                          </a:solidFill>
                          <a:effectLst/>
                          <a:latin typeface="+mn-lt"/>
                          <a:ea typeface="+mn-ea"/>
                          <a:cs typeface="+mn-cs"/>
                        </a:rPr>
                        <a:t>Tdoc</a:t>
                      </a:r>
                    </a:p>
                  </a:txBody>
                  <a:tcPr marL="9525" marR="9525" marT="9525" marB="95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ctr">
                        <a:spcAft>
                          <a:spcPts val="0"/>
                        </a:spcAft>
                      </a:pPr>
                      <a:r>
                        <a:rPr lang="sv-SE" sz="1600" b="1" kern="1200" dirty="0" err="1">
                          <a:solidFill>
                            <a:schemeClr val="tx1"/>
                          </a:solidFill>
                          <a:effectLst/>
                          <a:latin typeface="+mn-lt"/>
                          <a:ea typeface="+mn-ea"/>
                          <a:cs typeface="+mn-cs"/>
                        </a:rPr>
                        <a:t>Title</a:t>
                      </a:r>
                      <a:endParaRPr lang="sv-SE" sz="1600" b="1" kern="1200" dirty="0">
                        <a:solidFill>
                          <a:schemeClr val="tx1"/>
                        </a:solidFill>
                        <a:effectLst/>
                        <a:latin typeface="+mn-lt"/>
                        <a:ea typeface="+mn-ea"/>
                        <a:cs typeface="+mn-cs"/>
                      </a:endParaRPr>
                    </a:p>
                  </a:txBody>
                  <a:tcPr marL="9525" marR="9525" marT="9525" marB="95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ctr">
                        <a:spcAft>
                          <a:spcPts val="0"/>
                        </a:spcAft>
                      </a:pPr>
                      <a:r>
                        <a:rPr lang="sv-SE" sz="1600" b="1" kern="1200" dirty="0" smtClean="0">
                          <a:solidFill>
                            <a:schemeClr val="tx1"/>
                          </a:solidFill>
                          <a:effectLst/>
                          <a:latin typeface="+mn-lt"/>
                          <a:ea typeface="+mn-ea"/>
                          <a:cs typeface="+mn-cs"/>
                        </a:rPr>
                        <a:t>Source</a:t>
                      </a:r>
                      <a:endParaRPr lang="sv-SE" sz="1600" b="1" kern="1200" dirty="0">
                        <a:solidFill>
                          <a:schemeClr val="tx1"/>
                        </a:solidFill>
                        <a:effectLst/>
                        <a:latin typeface="+mn-lt"/>
                        <a:ea typeface="+mn-ea"/>
                        <a:cs typeface="+mn-cs"/>
                      </a:endParaRPr>
                    </a:p>
                  </a:txBody>
                  <a:tcPr marL="9525" marR="9525" marT="9525" marB="95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ctr">
                        <a:spcAft>
                          <a:spcPts val="0"/>
                        </a:spcAft>
                      </a:pPr>
                      <a:r>
                        <a:rPr lang="sv-SE" sz="1600" b="1" kern="1200" dirty="0" smtClean="0">
                          <a:solidFill>
                            <a:schemeClr val="tx1"/>
                          </a:solidFill>
                          <a:effectLst/>
                          <a:latin typeface="+mn-lt"/>
                          <a:ea typeface="+mn-ea"/>
                          <a:cs typeface="+mn-cs"/>
                        </a:rPr>
                        <a:t>Sent for</a:t>
                      </a:r>
                      <a:endParaRPr lang="sv-SE" sz="1600" b="1" kern="1200" dirty="0">
                        <a:solidFill>
                          <a:schemeClr val="tx1"/>
                        </a:solidFill>
                        <a:effectLst/>
                        <a:latin typeface="+mn-lt"/>
                        <a:ea typeface="+mn-ea"/>
                        <a:cs typeface="+mn-cs"/>
                      </a:endParaRPr>
                    </a:p>
                  </a:txBody>
                  <a:tcPr marL="9525" marR="9525" marT="9525" marB="95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extLst>
                  <a:ext uri="{0D108BD9-81ED-4DB2-BD59-A6C34878D82A}">
                    <a16:rowId xmlns:a16="http://schemas.microsoft.com/office/drawing/2014/main" xmlns="" val="4283687663"/>
                  </a:ext>
                </a:extLst>
              </a:tr>
              <a:tr h="294844">
                <a:tc>
                  <a:txBody>
                    <a:bodyPr/>
                    <a:lstStyle/>
                    <a:p>
                      <a:pPr>
                        <a:spcAft>
                          <a:spcPts val="0"/>
                        </a:spcAft>
                      </a:pPr>
                      <a:r>
                        <a:rPr lang="en-US" sz="1200" kern="1200" dirty="0">
                          <a:solidFill>
                            <a:schemeClr val="dk1"/>
                          </a:solidFill>
                          <a:effectLst/>
                          <a:latin typeface="+mn-lt"/>
                          <a:ea typeface="MS Mincho"/>
                          <a:cs typeface="Calibri" panose="020F0502020204030204" pitchFamily="34" charset="0"/>
                        </a:rPr>
                        <a:t>S5-214177</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spcAft>
                          <a:spcPts val="0"/>
                        </a:spcAft>
                      </a:pPr>
                      <a:r>
                        <a:rPr lang="en-US" sz="1200" dirty="0">
                          <a:effectLst/>
                          <a:latin typeface="+mn-lt"/>
                          <a:ea typeface="宋体" panose="02010600030101010101" pitchFamily="2" charset="-122"/>
                          <a:cs typeface="MS Mincho"/>
                        </a:rPr>
                        <a:t>Presentation sheet of TS 28.557 for SA </a:t>
                      </a:r>
                      <a:r>
                        <a:rPr lang="en-US" sz="1200" dirty="0" smtClean="0">
                          <a:effectLst/>
                          <a:latin typeface="+mn-lt"/>
                          <a:ea typeface="宋体" panose="02010600030101010101" pitchFamily="2" charset="-122"/>
                          <a:cs typeface="MS Mincho"/>
                        </a:rPr>
                        <a:t>Information</a:t>
                      </a:r>
                      <a:endParaRPr lang="en-US" sz="1400" dirty="0">
                        <a:effectLst/>
                        <a:latin typeface="+mn-lt"/>
                        <a:ea typeface="MS Mincho"/>
                        <a:cs typeface="MS Mincho"/>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spcAft>
                          <a:spcPts val="0"/>
                        </a:spcAft>
                      </a:pPr>
                      <a:r>
                        <a:rPr lang="en-US" sz="1200" dirty="0">
                          <a:effectLst/>
                          <a:latin typeface="+mn-lt"/>
                          <a:ea typeface="宋体" panose="02010600030101010101" pitchFamily="2" charset="-122"/>
                          <a:cs typeface="MS Mincho"/>
                        </a:rPr>
                        <a:t>Huawei</a:t>
                      </a:r>
                      <a:endParaRPr lang="en-US" sz="1400" dirty="0">
                        <a:effectLst/>
                        <a:latin typeface="+mn-lt"/>
                        <a:ea typeface="MS Mincho"/>
                        <a:cs typeface="MS Mincho"/>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sv-SE" sz="1200" kern="1200" dirty="0" smtClean="0">
                          <a:solidFill>
                            <a:schemeClr val="dk1"/>
                          </a:solidFill>
                          <a:effectLst/>
                          <a:latin typeface="+mn-lt"/>
                          <a:ea typeface="MS Mincho"/>
                          <a:cs typeface="Calibri" panose="020F0502020204030204" pitchFamily="34" charset="0"/>
                        </a:rPr>
                        <a:t>Information</a:t>
                      </a:r>
                      <a:endParaRPr lang="sv-SE" sz="1200" kern="1200" dirty="0">
                        <a:solidFill>
                          <a:schemeClr val="dk1"/>
                        </a:solidFill>
                        <a:effectLst/>
                        <a:latin typeface="+mn-lt"/>
                        <a:ea typeface="MS Mincho"/>
                        <a:cs typeface="Calibri" panose="020F0502020204030204" pitchFamily="34" charset="0"/>
                      </a:endParaRPr>
                    </a:p>
                  </a:txBody>
                  <a:tcPr marL="9525" marR="9525" marT="9525" marB="95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294844">
                <a:tc>
                  <a:txBody>
                    <a:bodyPr/>
                    <a:lstStyle/>
                    <a:p>
                      <a:pPr>
                        <a:spcAft>
                          <a:spcPts val="0"/>
                        </a:spcAft>
                      </a:pPr>
                      <a:r>
                        <a:rPr lang="en-GB" sz="1200" kern="1200" dirty="0" smtClean="0">
                          <a:solidFill>
                            <a:schemeClr val="dk1"/>
                          </a:solidFill>
                          <a:effectLst/>
                          <a:latin typeface="+mn-lt"/>
                          <a:ea typeface="MS Mincho"/>
                          <a:cs typeface="Calibri" panose="020F0502020204030204" pitchFamily="34" charset="0"/>
                        </a:rPr>
                        <a:t>S5-214591</a:t>
                      </a:r>
                      <a:endParaRPr lang="en-US" sz="1200" kern="1200" dirty="0">
                        <a:solidFill>
                          <a:schemeClr val="dk1"/>
                        </a:solidFill>
                        <a:effectLst/>
                        <a:latin typeface="+mn-lt"/>
                        <a:ea typeface="MS Mincho"/>
                        <a:cs typeface="Calibri" panose="020F050202020403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spcAft>
                          <a:spcPts val="0"/>
                        </a:spcAft>
                      </a:pPr>
                      <a:r>
                        <a:rPr lang="en-GB" sz="1200" dirty="0">
                          <a:effectLst/>
                          <a:latin typeface="+mn-lt"/>
                          <a:ea typeface="MS Mincho"/>
                          <a:cs typeface="Calibri" panose="020F0502020204030204" pitchFamily="34" charset="0"/>
                        </a:rPr>
                        <a:t>Presentation of TR 28.814 for </a:t>
                      </a:r>
                      <a:r>
                        <a:rPr lang="en-GB" sz="1200" dirty="0" smtClean="0">
                          <a:effectLst/>
                          <a:latin typeface="+mn-lt"/>
                          <a:ea typeface="MS Mincho"/>
                          <a:cs typeface="Calibri" panose="020F0502020204030204" pitchFamily="34" charset="0"/>
                        </a:rPr>
                        <a:t>approval</a:t>
                      </a:r>
                      <a:endParaRPr lang="en-US" sz="1400" dirty="0">
                        <a:effectLst/>
                        <a:latin typeface="+mn-lt"/>
                        <a:ea typeface="MS Mincho"/>
                        <a:cs typeface="MS Mincho"/>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spcAft>
                          <a:spcPts val="0"/>
                        </a:spcAft>
                      </a:pPr>
                      <a:r>
                        <a:rPr lang="en-GB" sz="1200" dirty="0">
                          <a:effectLst/>
                          <a:latin typeface="+mn-lt"/>
                          <a:ea typeface="MS Mincho"/>
                          <a:cs typeface="Calibri" panose="020F0502020204030204" pitchFamily="34" charset="0"/>
                        </a:rPr>
                        <a:t>Intel Corporation (UK) Ltd</a:t>
                      </a:r>
                      <a:endParaRPr lang="en-US" sz="1400" dirty="0">
                        <a:effectLst/>
                        <a:latin typeface="+mn-lt"/>
                        <a:ea typeface="MS Mincho"/>
                        <a:cs typeface="MS Mincho"/>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sv-SE" sz="1200" kern="1200" dirty="0" smtClean="0">
                          <a:solidFill>
                            <a:schemeClr val="dk1"/>
                          </a:solidFill>
                          <a:effectLst/>
                          <a:latin typeface="+mn-lt"/>
                          <a:ea typeface="MS Mincho"/>
                          <a:cs typeface="Calibri" panose="020F0502020204030204" pitchFamily="34" charset="0"/>
                        </a:rPr>
                        <a:t>Approval</a:t>
                      </a:r>
                      <a:endParaRPr lang="sv-SE" sz="1200" kern="1200" dirty="0">
                        <a:solidFill>
                          <a:schemeClr val="dk1"/>
                        </a:solidFill>
                        <a:effectLst/>
                        <a:latin typeface="+mn-lt"/>
                        <a:ea typeface="MS Mincho"/>
                        <a:cs typeface="Calibri" panose="020F0502020204030204" pitchFamily="34" charset="0"/>
                      </a:endParaRPr>
                    </a:p>
                  </a:txBody>
                  <a:tcPr marL="9525" marR="9525" marT="9525" marB="95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294844">
                <a:tc>
                  <a:txBody>
                    <a:bodyPr/>
                    <a:lstStyle/>
                    <a:p>
                      <a:pPr>
                        <a:spcAft>
                          <a:spcPts val="0"/>
                        </a:spcAft>
                      </a:pPr>
                      <a:r>
                        <a:rPr lang="en-US" sz="1200" kern="1200" dirty="0">
                          <a:solidFill>
                            <a:schemeClr val="dk1"/>
                          </a:solidFill>
                          <a:effectLst/>
                          <a:latin typeface="+mn-lt"/>
                          <a:ea typeface="MS Mincho"/>
                          <a:cs typeface="Calibri" panose="020F0502020204030204" pitchFamily="34" charset="0"/>
                        </a:rPr>
                        <a:t>S5-214465</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spcAft>
                          <a:spcPts val="0"/>
                        </a:spcAft>
                      </a:pPr>
                      <a:r>
                        <a:rPr lang="en-US" sz="1200" dirty="0">
                          <a:effectLst/>
                          <a:latin typeface="+mn-lt"/>
                          <a:ea typeface="MS Mincho"/>
                          <a:cs typeface="Calibri" panose="020F0502020204030204" pitchFamily="34" charset="0"/>
                        </a:rPr>
                        <a:t>Presentation sheet for approval of TR </a:t>
                      </a:r>
                      <a:r>
                        <a:rPr lang="en-US" sz="1200" dirty="0" smtClean="0">
                          <a:effectLst/>
                          <a:latin typeface="+mn-lt"/>
                          <a:ea typeface="MS Mincho"/>
                          <a:cs typeface="Calibri" panose="020F0502020204030204" pitchFamily="34" charset="0"/>
                        </a:rPr>
                        <a:t>28.817</a:t>
                      </a:r>
                      <a:endParaRPr lang="en-US" sz="1400" dirty="0">
                        <a:effectLst/>
                        <a:latin typeface="+mn-lt"/>
                        <a:ea typeface="MS Mincho"/>
                        <a:cs typeface="MS Mincho"/>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spcAft>
                          <a:spcPts val="0"/>
                        </a:spcAft>
                      </a:pPr>
                      <a:r>
                        <a:rPr lang="en-US" sz="1200" dirty="0">
                          <a:effectLst/>
                          <a:latin typeface="+mn-lt"/>
                          <a:ea typeface="MS Mincho"/>
                          <a:cs typeface="Calibri" panose="020F0502020204030204" pitchFamily="34" charset="0"/>
                        </a:rPr>
                        <a:t>Nokia, Nokia Shanghai Bell</a:t>
                      </a:r>
                      <a:endParaRPr lang="en-US" sz="1400" dirty="0">
                        <a:effectLst/>
                        <a:latin typeface="+mn-lt"/>
                        <a:ea typeface="MS Mincho"/>
                        <a:cs typeface="MS Mincho"/>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sv-SE" sz="1200" kern="1200" dirty="0" smtClean="0">
                          <a:solidFill>
                            <a:schemeClr val="dk1"/>
                          </a:solidFill>
                          <a:effectLst/>
                          <a:latin typeface="+mn-lt"/>
                          <a:ea typeface="MS Mincho"/>
                          <a:cs typeface="Calibri" panose="020F0502020204030204" pitchFamily="34" charset="0"/>
                        </a:rPr>
                        <a:t>Approval</a:t>
                      </a:r>
                      <a:endParaRPr lang="sv-SE" sz="1200" kern="1200" dirty="0">
                        <a:solidFill>
                          <a:schemeClr val="dk1"/>
                        </a:solidFill>
                        <a:effectLst/>
                        <a:latin typeface="+mn-lt"/>
                        <a:ea typeface="MS Mincho"/>
                        <a:cs typeface="Calibri" panose="020F0502020204030204" pitchFamily="34" charset="0"/>
                      </a:endParaRPr>
                    </a:p>
                  </a:txBody>
                  <a:tcPr marL="9525" marR="9525" marT="9525" marB="95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bl>
          </a:graphicData>
        </a:graphic>
      </p:graphicFrame>
    </p:spTree>
    <p:extLst>
      <p:ext uri="{BB962C8B-B14F-4D97-AF65-F5344CB8AC3E}">
        <p14:creationId xmlns:p14="http://schemas.microsoft.com/office/powerpoint/2010/main" val="26337162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5544" y="54245"/>
            <a:ext cx="8973312" cy="768101"/>
          </a:xfrm>
        </p:spPr>
        <p:txBody>
          <a:bodyPr/>
          <a:lstStyle/>
          <a:p>
            <a:r>
              <a:rPr lang="sv-SE" dirty="0"/>
              <a:t>Incoming </a:t>
            </a:r>
            <a:r>
              <a:rPr lang="sv-SE" dirty="0" smtClean="0"/>
              <a:t>LSs(1/2)</a:t>
            </a:r>
            <a:endParaRPr lang="sv-SE" dirty="0"/>
          </a:p>
        </p:txBody>
      </p:sp>
      <p:graphicFrame>
        <p:nvGraphicFramePr>
          <p:cNvPr id="5" name="Table Placeholder 4"/>
          <p:cNvGraphicFramePr>
            <a:graphicFrameLocks noGrp="1"/>
          </p:cNvGraphicFramePr>
          <p:nvPr>
            <p:ph type="tbl" idx="1"/>
            <p:extLst>
              <p:ext uri="{D42A27DB-BD31-4B8C-83A1-F6EECF244321}">
                <p14:modId xmlns:p14="http://schemas.microsoft.com/office/powerpoint/2010/main" val="597445236"/>
              </p:ext>
            </p:extLst>
          </p:nvPr>
        </p:nvGraphicFramePr>
        <p:xfrm>
          <a:off x="104739" y="738372"/>
          <a:ext cx="11946577" cy="5379882"/>
        </p:xfrm>
        <a:graphic>
          <a:graphicData uri="http://schemas.openxmlformats.org/drawingml/2006/table">
            <a:tbl>
              <a:tblPr firstRow="1" bandRow="1">
                <a:tableStyleId>{5C22544A-7EE6-4342-B048-85BDC9FD1C3A}</a:tableStyleId>
              </a:tblPr>
              <a:tblGrid>
                <a:gridCol w="784540">
                  <a:extLst>
                    <a:ext uri="{9D8B030D-6E8A-4147-A177-3AD203B41FA5}">
                      <a16:colId xmlns="" xmlns:a16="http://schemas.microsoft.com/office/drawing/2014/main" val="570476699"/>
                    </a:ext>
                  </a:extLst>
                </a:gridCol>
                <a:gridCol w="6440994">
                  <a:extLst>
                    <a:ext uri="{9D8B030D-6E8A-4147-A177-3AD203B41FA5}">
                      <a16:colId xmlns="" xmlns:a16="http://schemas.microsoft.com/office/drawing/2014/main" val="2618836924"/>
                    </a:ext>
                  </a:extLst>
                </a:gridCol>
                <a:gridCol w="2334586">
                  <a:extLst>
                    <a:ext uri="{9D8B030D-6E8A-4147-A177-3AD203B41FA5}">
                      <a16:colId xmlns="" xmlns:a16="http://schemas.microsoft.com/office/drawing/2014/main" val="3016348962"/>
                    </a:ext>
                  </a:extLst>
                </a:gridCol>
                <a:gridCol w="1217506">
                  <a:extLst>
                    <a:ext uri="{9D8B030D-6E8A-4147-A177-3AD203B41FA5}">
                      <a16:colId xmlns="" xmlns:a16="http://schemas.microsoft.com/office/drawing/2014/main" val="3690116950"/>
                    </a:ext>
                  </a:extLst>
                </a:gridCol>
                <a:gridCol w="1168951">
                  <a:extLst>
                    <a:ext uri="{9D8B030D-6E8A-4147-A177-3AD203B41FA5}">
                      <a16:colId xmlns="" xmlns:a16="http://schemas.microsoft.com/office/drawing/2014/main" val="2952368263"/>
                    </a:ext>
                  </a:extLst>
                </a:gridCol>
              </a:tblGrid>
              <a:tr h="323121">
                <a:tc>
                  <a:txBody>
                    <a:bodyPr/>
                    <a:lstStyle/>
                    <a:p>
                      <a:pPr algn="ctr"/>
                      <a:r>
                        <a:rPr lang="sv-SE" sz="1000" b="1" kern="1200" dirty="0">
                          <a:solidFill>
                            <a:schemeClr val="tx1"/>
                          </a:solidFill>
                          <a:effectLst/>
                          <a:latin typeface="+mn-lt"/>
                          <a:ea typeface="微软雅黑" panose="020B0503020204020204" pitchFamily="34" charset="-122"/>
                          <a:cs typeface="+mn-cs"/>
                        </a:rPr>
                        <a:t>Tdoc</a:t>
                      </a:r>
                      <a:endParaRPr lang="sv-SE" sz="1000" dirty="0">
                        <a:solidFill>
                          <a:schemeClr val="tx1"/>
                        </a:solidFill>
                        <a:latin typeface="+mn-lt"/>
                        <a:ea typeface="微软雅黑" panose="020B0503020204020204" pitchFamily="34" charset="-122"/>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ctr">
                        <a:spcAft>
                          <a:spcPts val="0"/>
                        </a:spcAft>
                      </a:pPr>
                      <a:r>
                        <a:rPr lang="sv-SE" sz="1000" b="1" kern="1200" dirty="0" err="1">
                          <a:solidFill>
                            <a:schemeClr val="tx1"/>
                          </a:solidFill>
                          <a:effectLst/>
                          <a:latin typeface="+mn-lt"/>
                          <a:ea typeface="微软雅黑" panose="020B0503020204020204" pitchFamily="34" charset="-122"/>
                          <a:cs typeface="+mn-cs"/>
                        </a:rPr>
                        <a:t>Title</a:t>
                      </a:r>
                      <a:endParaRPr lang="sv-SE" sz="1000" b="1" kern="1200" dirty="0">
                        <a:solidFill>
                          <a:schemeClr val="tx1"/>
                        </a:solidFill>
                        <a:effectLst/>
                        <a:latin typeface="+mn-lt"/>
                        <a:ea typeface="微软雅黑" panose="020B0503020204020204" pitchFamily="34" charset="-122"/>
                        <a:cs typeface="+mn-cs"/>
                      </a:endParaRPr>
                    </a:p>
                  </a:txBody>
                  <a:tcPr marL="9525" marR="9525" marT="9525" marB="95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ctr">
                        <a:spcAft>
                          <a:spcPts val="0"/>
                        </a:spcAft>
                      </a:pPr>
                      <a:r>
                        <a:rPr lang="sv-SE" sz="1000" b="1" kern="1200" dirty="0">
                          <a:solidFill>
                            <a:schemeClr val="tx1"/>
                          </a:solidFill>
                          <a:effectLst/>
                          <a:latin typeface="+mn-lt"/>
                          <a:ea typeface="微软雅黑" panose="020B0503020204020204" pitchFamily="34" charset="-122"/>
                          <a:cs typeface="+mn-cs"/>
                        </a:rPr>
                        <a:t>Source</a:t>
                      </a:r>
                    </a:p>
                  </a:txBody>
                  <a:tcPr marL="9525" marR="9525" marT="9525" marB="95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ctr">
                        <a:spcAft>
                          <a:spcPts val="0"/>
                        </a:spcAft>
                      </a:pPr>
                      <a:r>
                        <a:rPr lang="sv-SE" sz="1000" b="1" kern="1200" dirty="0">
                          <a:solidFill>
                            <a:schemeClr val="tx1"/>
                          </a:solidFill>
                          <a:effectLst/>
                          <a:latin typeface="+mn-lt"/>
                          <a:ea typeface="微软雅黑" panose="020B0503020204020204" pitchFamily="34" charset="-122"/>
                          <a:cs typeface="+mn-cs"/>
                        </a:rPr>
                        <a:t>Decision</a:t>
                      </a:r>
                    </a:p>
                  </a:txBody>
                  <a:tcPr marL="9525" marR="9525" marT="9525" marB="95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ctr">
                        <a:spcAft>
                          <a:spcPts val="0"/>
                        </a:spcAft>
                      </a:pPr>
                      <a:r>
                        <a:rPr lang="sv-SE" sz="1000" b="1" kern="1200" dirty="0" smtClean="0">
                          <a:solidFill>
                            <a:schemeClr val="tx1"/>
                          </a:solidFill>
                          <a:effectLst/>
                          <a:latin typeface="+mn-lt"/>
                          <a:ea typeface="微软雅黑" panose="020B0503020204020204" pitchFamily="34" charset="-122"/>
                          <a:cs typeface="+mn-cs"/>
                        </a:rPr>
                        <a:t>Reply In</a:t>
                      </a:r>
                      <a:endParaRPr lang="sv-SE" sz="1000" b="1" kern="1200" dirty="0">
                        <a:solidFill>
                          <a:schemeClr val="tx1"/>
                        </a:solidFill>
                        <a:effectLst/>
                        <a:latin typeface="+mn-lt"/>
                        <a:ea typeface="微软雅黑" panose="020B0503020204020204" pitchFamily="34" charset="-122"/>
                        <a:cs typeface="+mn-cs"/>
                      </a:endParaRPr>
                    </a:p>
                  </a:txBody>
                  <a:tcPr marL="9525" marR="9525" marT="9525" marB="95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extLst>
                  <a:ext uri="{0D108BD9-81ED-4DB2-BD59-A6C34878D82A}">
                    <a16:rowId xmlns="" xmlns:a16="http://schemas.microsoft.com/office/drawing/2014/main" val="4283687663"/>
                  </a:ext>
                </a:extLst>
              </a:tr>
              <a:tr h="174454">
                <a:tc>
                  <a:txBody>
                    <a:bodyPr/>
                    <a:lstStyle/>
                    <a:p>
                      <a:pPr>
                        <a:spcAft>
                          <a:spcPts val="0"/>
                        </a:spcAft>
                      </a:pPr>
                      <a:r>
                        <a:rPr lang="en-GB" sz="1000" b="1" u="sng" dirty="0">
                          <a:solidFill>
                            <a:srgbClr val="0000FF"/>
                          </a:solidFill>
                          <a:effectLst/>
                          <a:latin typeface="+mn-lt"/>
                          <a:ea typeface="MS Mincho"/>
                          <a:cs typeface="MS Mincho"/>
                          <a:hlinkClick r:id="rId2"/>
                        </a:rPr>
                        <a:t>S5-214015</a:t>
                      </a:r>
                      <a:endParaRPr lang="en-US" sz="1000" dirty="0">
                        <a:effectLst/>
                        <a:latin typeface="+mn-lt"/>
                        <a:ea typeface="MS Mincho"/>
                        <a:cs typeface="MS Mincho"/>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spcAft>
                          <a:spcPts val="0"/>
                        </a:spcAft>
                      </a:pPr>
                      <a:r>
                        <a:rPr lang="en-GB" sz="1000" dirty="0">
                          <a:effectLst/>
                          <a:latin typeface="+mn-lt"/>
                          <a:ea typeface="MS Mincho"/>
                          <a:cs typeface="MS Mincho"/>
                        </a:rPr>
                        <a:t>Reply 3GPP LS S5-213444 to TM Forum on Multi-SDO Autonomous </a:t>
                      </a:r>
                      <a:r>
                        <a:rPr lang="en-GB" sz="1000" dirty="0" smtClean="0">
                          <a:effectLst/>
                          <a:latin typeface="+mn-lt"/>
                          <a:ea typeface="MS Mincho"/>
                          <a:cs typeface="MS Mincho"/>
                        </a:rPr>
                        <a:t>Networks</a:t>
                      </a:r>
                      <a:endParaRPr lang="en-US" sz="1000" dirty="0">
                        <a:effectLst/>
                        <a:latin typeface="+mn-lt"/>
                        <a:ea typeface="MS Mincho"/>
                        <a:cs typeface="MS Mincho"/>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spcAft>
                          <a:spcPts val="0"/>
                        </a:spcAft>
                      </a:pPr>
                      <a:r>
                        <a:rPr lang="en-GB" sz="1000">
                          <a:effectLst/>
                          <a:latin typeface="+mn-lt"/>
                          <a:ea typeface="MS Mincho"/>
                          <a:cs typeface="MS Mincho"/>
                        </a:rPr>
                        <a:t>TMF</a:t>
                      </a:r>
                      <a:endParaRPr lang="en-US" sz="1000">
                        <a:effectLst/>
                        <a:latin typeface="+mn-lt"/>
                        <a:ea typeface="MS Mincho"/>
                        <a:cs typeface="MS Mincho"/>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sz="1000" kern="1200" dirty="0" smtClean="0">
                          <a:solidFill>
                            <a:srgbClr val="000000"/>
                          </a:solidFill>
                          <a:effectLst/>
                          <a:latin typeface="+mn-lt"/>
                          <a:ea typeface="宋体" panose="02010600030101010101" pitchFamily="2" charset="-122"/>
                          <a:cs typeface="+mn-cs"/>
                        </a:rPr>
                        <a:t>Noted</a:t>
                      </a:r>
                      <a:endParaRPr lang="en-US" sz="1000" kern="1200" dirty="0">
                        <a:solidFill>
                          <a:srgbClr val="000000"/>
                        </a:solidFill>
                        <a:effectLst/>
                        <a:latin typeface="+mn-lt"/>
                        <a:ea typeface="宋体" panose="02010600030101010101" pitchFamily="2" charset="-122"/>
                        <a:cs typeface="+mn-cs"/>
                      </a:endParaRPr>
                    </a:p>
                  </a:txBody>
                  <a:tcPr marL="9525" marR="9525" marT="9525" marB="95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lang="en-US" sz="1000" kern="1200" dirty="0">
                        <a:solidFill>
                          <a:srgbClr val="000000"/>
                        </a:solidFill>
                        <a:effectLst/>
                        <a:latin typeface="+mn-lt"/>
                        <a:ea typeface="宋体" panose="02010600030101010101" pitchFamily="2" charset="-122"/>
                        <a:cs typeface="+mn-cs"/>
                      </a:endParaRPr>
                    </a:p>
                  </a:txBody>
                  <a:tcPr marL="9525" marR="9525" marT="9525" marB="95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219810">
                <a:tc>
                  <a:txBody>
                    <a:bodyPr/>
                    <a:lstStyle/>
                    <a:p>
                      <a:pPr>
                        <a:spcAft>
                          <a:spcPts val="0"/>
                        </a:spcAft>
                      </a:pPr>
                      <a:r>
                        <a:rPr lang="en-GB" sz="1000" b="1" u="sng" dirty="0">
                          <a:solidFill>
                            <a:srgbClr val="0000FF"/>
                          </a:solidFill>
                          <a:effectLst/>
                          <a:latin typeface="+mn-lt"/>
                          <a:ea typeface="MS Mincho"/>
                          <a:cs typeface="MS Mincho"/>
                          <a:hlinkClick r:id="rId3"/>
                        </a:rPr>
                        <a:t>S5-214016</a:t>
                      </a:r>
                      <a:endParaRPr lang="en-US" sz="1000" dirty="0">
                        <a:effectLst/>
                        <a:latin typeface="+mn-lt"/>
                        <a:ea typeface="MS Mincho"/>
                        <a:cs typeface="MS Mincho"/>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spcAft>
                          <a:spcPts val="0"/>
                        </a:spcAft>
                      </a:pPr>
                      <a:r>
                        <a:rPr lang="en-GB" sz="1000" dirty="0">
                          <a:effectLst/>
                          <a:latin typeface="+mn-lt"/>
                          <a:ea typeface="MS Mincho"/>
                          <a:cs typeface="MS Mincho"/>
                        </a:rPr>
                        <a:t>Multi-SDO Autonomous Networks (AN) Formal Liaison:</a:t>
                      </a:r>
                      <a:br>
                        <a:rPr lang="en-GB" sz="1000" dirty="0">
                          <a:effectLst/>
                          <a:latin typeface="+mn-lt"/>
                          <a:ea typeface="MS Mincho"/>
                          <a:cs typeface="MS Mincho"/>
                        </a:rPr>
                      </a:br>
                      <a:r>
                        <a:rPr lang="en-GB" sz="1000" dirty="0">
                          <a:effectLst/>
                          <a:latin typeface="+mn-lt"/>
                          <a:ea typeface="MS Mincho"/>
                          <a:cs typeface="MS Mincho"/>
                        </a:rPr>
                        <a:t>Request for review of Letter of Intent and report on the 21st of June Formal meeting</a:t>
                      </a:r>
                      <a:br>
                        <a:rPr lang="en-GB" sz="1000" dirty="0">
                          <a:effectLst/>
                          <a:latin typeface="+mn-lt"/>
                          <a:ea typeface="MS Mincho"/>
                          <a:cs typeface="MS Mincho"/>
                        </a:rPr>
                      </a:br>
                      <a:r>
                        <a:rPr lang="en-GB" sz="1000" dirty="0">
                          <a:effectLst/>
                          <a:latin typeface="+mn-lt"/>
                          <a:ea typeface="MS Mincho"/>
                          <a:cs typeface="MS Mincho"/>
                        </a:rPr>
                        <a:t>Ref </a:t>
                      </a:r>
                      <a:r>
                        <a:rPr lang="en-GB" sz="1000" dirty="0" smtClean="0">
                          <a:effectLst/>
                          <a:latin typeface="+mn-lt"/>
                          <a:ea typeface="MS Mincho"/>
                          <a:cs typeface="MS Mincho"/>
                        </a:rPr>
                        <a:t>AN-SDO2021-08</a:t>
                      </a:r>
                      <a:endParaRPr lang="en-US" sz="1000" dirty="0">
                        <a:effectLst/>
                        <a:latin typeface="+mn-lt"/>
                        <a:ea typeface="MS Mincho"/>
                        <a:cs typeface="MS Mincho"/>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spcAft>
                          <a:spcPts val="0"/>
                        </a:spcAft>
                      </a:pPr>
                      <a:r>
                        <a:rPr lang="en-GB" sz="1000">
                          <a:effectLst/>
                          <a:latin typeface="+mn-lt"/>
                          <a:ea typeface="MS Mincho"/>
                          <a:cs typeface="MS Mincho"/>
                        </a:rPr>
                        <a:t>TMF</a:t>
                      </a:r>
                      <a:endParaRPr lang="en-US" sz="1000">
                        <a:effectLst/>
                        <a:latin typeface="+mn-lt"/>
                        <a:ea typeface="MS Mincho"/>
                        <a:cs typeface="MS Mincho"/>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sz="1000" kern="1200" dirty="0" smtClean="0">
                          <a:solidFill>
                            <a:srgbClr val="000000"/>
                          </a:solidFill>
                          <a:effectLst/>
                          <a:latin typeface="+mn-lt"/>
                          <a:ea typeface="宋体" panose="02010600030101010101" pitchFamily="2" charset="-122"/>
                          <a:cs typeface="+mn-cs"/>
                        </a:rPr>
                        <a:t>replied to</a:t>
                      </a:r>
                    </a:p>
                  </a:txBody>
                  <a:tcPr marL="9525" marR="9525" marT="9525" marB="95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GB" sz="1000" kern="1200" dirty="0" smtClean="0">
                          <a:solidFill>
                            <a:srgbClr val="000000"/>
                          </a:solidFill>
                          <a:effectLst/>
                          <a:latin typeface="+mn-lt"/>
                          <a:ea typeface="宋体" panose="02010600030101010101" pitchFamily="2" charset="-122"/>
                          <a:cs typeface="+mn-cs"/>
                        </a:rPr>
                        <a:t>S5-214514</a:t>
                      </a:r>
                      <a:endParaRPr lang="en-US" sz="1000" kern="1200" dirty="0" smtClean="0">
                        <a:solidFill>
                          <a:srgbClr val="000000"/>
                        </a:solidFill>
                        <a:effectLst/>
                        <a:latin typeface="+mn-lt"/>
                        <a:ea typeface="宋体" panose="02010600030101010101" pitchFamily="2" charset="-122"/>
                        <a:cs typeface="+mn-cs"/>
                      </a:endParaRPr>
                    </a:p>
                    <a:p>
                      <a:pPr marL="0" marR="0" lvl="0" indent="0" algn="l" defTabSz="1219170" rtl="0" eaLnBrk="1" fontAlgn="auto" latinLnBrk="0" hangingPunct="1">
                        <a:lnSpc>
                          <a:spcPct val="100000"/>
                        </a:lnSpc>
                        <a:spcBef>
                          <a:spcPts val="0"/>
                        </a:spcBef>
                        <a:spcAft>
                          <a:spcPts val="0"/>
                        </a:spcAft>
                        <a:buClrTx/>
                        <a:buSzTx/>
                        <a:buFontTx/>
                        <a:buNone/>
                        <a:tabLst/>
                        <a:defRPr/>
                      </a:pPr>
                      <a:endParaRPr lang="en-US" sz="1000" kern="1200" dirty="0">
                        <a:solidFill>
                          <a:srgbClr val="000000"/>
                        </a:solidFill>
                        <a:effectLst/>
                        <a:latin typeface="+mn-lt"/>
                        <a:ea typeface="宋体" panose="02010600030101010101" pitchFamily="2" charset="-122"/>
                        <a:cs typeface="+mn-cs"/>
                      </a:endParaRPr>
                    </a:p>
                  </a:txBody>
                  <a:tcPr marL="9525" marR="9525" marT="9525" marB="95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217411">
                <a:tc>
                  <a:txBody>
                    <a:bodyPr/>
                    <a:lstStyle/>
                    <a:p>
                      <a:pPr>
                        <a:spcAft>
                          <a:spcPts val="0"/>
                        </a:spcAft>
                      </a:pPr>
                      <a:r>
                        <a:rPr lang="en-GB" sz="1000" b="1" u="sng">
                          <a:solidFill>
                            <a:srgbClr val="0000FF"/>
                          </a:solidFill>
                          <a:effectLst/>
                          <a:latin typeface="+mn-lt"/>
                          <a:ea typeface="MS Mincho"/>
                          <a:cs typeface="MS Mincho"/>
                          <a:hlinkClick r:id="rId4"/>
                        </a:rPr>
                        <a:t>S5-214044</a:t>
                      </a:r>
                      <a:endParaRPr lang="en-US" sz="1000">
                        <a:effectLst/>
                        <a:latin typeface="+mn-lt"/>
                        <a:ea typeface="MS Mincho"/>
                        <a:cs typeface="MS Mincho"/>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spcAft>
                          <a:spcPts val="0"/>
                        </a:spcAft>
                      </a:pPr>
                      <a:r>
                        <a:rPr lang="en-GB" sz="1000" dirty="0" err="1">
                          <a:effectLst/>
                          <a:latin typeface="+mn-lt"/>
                          <a:ea typeface="MS Mincho"/>
                          <a:cs typeface="MS Mincho"/>
                        </a:rPr>
                        <a:t>LiaisonMulti</a:t>
                      </a:r>
                      <a:r>
                        <a:rPr lang="en-GB" sz="1000" dirty="0">
                          <a:effectLst/>
                          <a:latin typeface="+mn-lt"/>
                          <a:ea typeface="MS Mincho"/>
                          <a:cs typeface="MS Mincho"/>
                        </a:rPr>
                        <a:t>-SDO Autonomous Networks (AN) Formal Liaison:21st June 2021 Meeting Invitation, agenda, Bridge, </a:t>
                      </a:r>
                      <a:r>
                        <a:rPr lang="en-GB" sz="1000" dirty="0" err="1">
                          <a:effectLst/>
                          <a:latin typeface="+mn-lt"/>
                          <a:ea typeface="MS Mincho"/>
                          <a:cs typeface="MS Mincho"/>
                        </a:rPr>
                        <a:t>andMeeting</a:t>
                      </a:r>
                      <a:r>
                        <a:rPr lang="en-GB" sz="1000" dirty="0">
                          <a:effectLst/>
                          <a:latin typeface="+mn-lt"/>
                          <a:ea typeface="MS Mincho"/>
                          <a:cs typeface="MS Mincho"/>
                        </a:rPr>
                        <a:t> Schedule Ref </a:t>
                      </a:r>
                      <a:r>
                        <a:rPr lang="en-GB" sz="1000" dirty="0" smtClean="0">
                          <a:effectLst/>
                          <a:latin typeface="+mn-lt"/>
                          <a:ea typeface="MS Mincho"/>
                          <a:cs typeface="MS Mincho"/>
                        </a:rPr>
                        <a:t>AN-SDO2021-07</a:t>
                      </a:r>
                      <a:r>
                        <a:rPr lang="en-GB" sz="1000" dirty="0">
                          <a:effectLst/>
                          <a:latin typeface="+mn-lt"/>
                          <a:ea typeface="MS Mincho"/>
                          <a:cs typeface="MS Mincho"/>
                        </a:rPr>
                        <a:t> </a:t>
                      </a:r>
                      <a:endParaRPr lang="en-US" sz="1000" dirty="0">
                        <a:effectLst/>
                        <a:latin typeface="+mn-lt"/>
                        <a:ea typeface="MS Mincho"/>
                        <a:cs typeface="MS Mincho"/>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spcAft>
                          <a:spcPts val="0"/>
                        </a:spcAft>
                      </a:pPr>
                      <a:r>
                        <a:rPr lang="en-GB" sz="1000">
                          <a:effectLst/>
                          <a:latin typeface="+mn-lt"/>
                          <a:ea typeface="MS Mincho"/>
                          <a:cs typeface="MS Mincho"/>
                        </a:rPr>
                        <a:t>TMF</a:t>
                      </a:r>
                      <a:endParaRPr lang="en-US" sz="1000">
                        <a:effectLst/>
                        <a:latin typeface="+mn-lt"/>
                        <a:ea typeface="MS Mincho"/>
                        <a:cs typeface="MS Mincho"/>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sz="1000" kern="1200" dirty="0" smtClean="0">
                          <a:solidFill>
                            <a:srgbClr val="000000"/>
                          </a:solidFill>
                          <a:effectLst/>
                          <a:latin typeface="+mn-lt"/>
                          <a:ea typeface="宋体" panose="02010600030101010101" pitchFamily="2" charset="-122"/>
                          <a:cs typeface="+mn-cs"/>
                        </a:rPr>
                        <a:t>Noted</a:t>
                      </a:r>
                      <a:endParaRPr lang="en-US" sz="1000" kern="1200" dirty="0">
                        <a:solidFill>
                          <a:srgbClr val="000000"/>
                        </a:solidFill>
                        <a:effectLst/>
                        <a:latin typeface="+mn-lt"/>
                        <a:ea typeface="宋体" panose="02010600030101010101" pitchFamily="2" charset="-122"/>
                        <a:cs typeface="+mn-cs"/>
                      </a:endParaRPr>
                    </a:p>
                  </a:txBody>
                  <a:tcPr marL="9525" marR="9525" marT="9525" marB="95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lang="en-US" sz="1000" kern="1200" dirty="0">
                        <a:solidFill>
                          <a:srgbClr val="000000"/>
                        </a:solidFill>
                        <a:effectLst/>
                        <a:latin typeface="+mn-lt"/>
                        <a:ea typeface="宋体" panose="02010600030101010101" pitchFamily="2" charset="-122"/>
                        <a:cs typeface="+mn-cs"/>
                      </a:endParaRPr>
                    </a:p>
                  </a:txBody>
                  <a:tcPr marL="9525" marR="9525" marT="9525" marB="95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179044">
                <a:tc>
                  <a:txBody>
                    <a:bodyPr/>
                    <a:lstStyle/>
                    <a:p>
                      <a:pPr>
                        <a:spcAft>
                          <a:spcPts val="0"/>
                        </a:spcAft>
                      </a:pPr>
                      <a:r>
                        <a:rPr lang="en-GB" sz="1000" b="1" u="sng" dirty="0" smtClean="0">
                          <a:solidFill>
                            <a:srgbClr val="0000FF"/>
                          </a:solidFill>
                          <a:effectLst/>
                          <a:latin typeface="+mn-lt"/>
                          <a:ea typeface="MS Mincho"/>
                          <a:cs typeface="MS Mincho"/>
                          <a:hlinkClick r:id="rId5"/>
                        </a:rPr>
                        <a:t>S5-214508</a:t>
                      </a:r>
                      <a:endParaRPr lang="en-US" sz="1000" dirty="0">
                        <a:effectLst/>
                        <a:latin typeface="+mn-lt"/>
                        <a:ea typeface="MS Mincho"/>
                        <a:cs typeface="MS Mincho"/>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spcAft>
                          <a:spcPts val="0"/>
                        </a:spcAft>
                      </a:pPr>
                      <a:r>
                        <a:rPr lang="en-GB" sz="1000" dirty="0">
                          <a:effectLst/>
                          <a:latin typeface="+mn-lt"/>
                          <a:ea typeface="MS Mincho"/>
                          <a:cs typeface="MS Mincho"/>
                        </a:rPr>
                        <a:t>Liaison Multi-SDO Autonomous Networks (AN) Formal Liaison: 16th Aug 2021 Meeting Invitation, agenda, Bridge, and Meeting Schedule Ref </a:t>
                      </a:r>
                      <a:r>
                        <a:rPr lang="en-GB" sz="1000" dirty="0" smtClean="0">
                          <a:effectLst/>
                          <a:latin typeface="+mn-lt"/>
                          <a:ea typeface="MS Mincho"/>
                          <a:cs typeface="MS Mincho"/>
                        </a:rPr>
                        <a:t>AN-SDO2021-08</a:t>
                      </a:r>
                      <a:endParaRPr lang="en-US" sz="1000" dirty="0">
                        <a:effectLst/>
                        <a:latin typeface="+mn-lt"/>
                        <a:ea typeface="MS Mincho"/>
                        <a:cs typeface="MS Mincho"/>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spcAft>
                          <a:spcPts val="0"/>
                        </a:spcAft>
                      </a:pPr>
                      <a:r>
                        <a:rPr lang="en-GB" sz="1000">
                          <a:effectLst/>
                          <a:latin typeface="+mn-lt"/>
                          <a:ea typeface="MS Mincho"/>
                          <a:cs typeface="MS Mincho"/>
                        </a:rPr>
                        <a:t>TMF</a:t>
                      </a:r>
                      <a:endParaRPr lang="en-US" sz="1000">
                        <a:effectLst/>
                        <a:latin typeface="+mn-lt"/>
                        <a:ea typeface="MS Mincho"/>
                        <a:cs typeface="MS Mincho"/>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sz="1000" kern="1200" dirty="0" smtClean="0">
                          <a:solidFill>
                            <a:srgbClr val="000000"/>
                          </a:solidFill>
                          <a:effectLst/>
                          <a:latin typeface="+mn-lt"/>
                          <a:ea typeface="宋体" panose="02010600030101010101" pitchFamily="2" charset="-122"/>
                          <a:cs typeface="+mn-cs"/>
                        </a:rPr>
                        <a:t>Noted</a:t>
                      </a:r>
                      <a:endParaRPr lang="en-US" sz="1000" kern="1200" dirty="0">
                        <a:solidFill>
                          <a:srgbClr val="000000"/>
                        </a:solidFill>
                        <a:effectLst/>
                        <a:latin typeface="+mn-lt"/>
                        <a:ea typeface="宋体" panose="02010600030101010101" pitchFamily="2" charset="-122"/>
                        <a:cs typeface="+mn-cs"/>
                      </a:endParaRPr>
                    </a:p>
                  </a:txBody>
                  <a:tcPr marL="9525" marR="9525" marT="9525" marB="95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lang="en-US" sz="1000" kern="1200" dirty="0">
                        <a:solidFill>
                          <a:srgbClr val="000000"/>
                        </a:solidFill>
                        <a:effectLst/>
                        <a:latin typeface="+mn-lt"/>
                        <a:ea typeface="宋体" panose="02010600030101010101" pitchFamily="2" charset="-122"/>
                        <a:cs typeface="+mn-cs"/>
                      </a:endParaRPr>
                    </a:p>
                  </a:txBody>
                  <a:tcPr marL="9525" marR="9525" marT="9525" marB="95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194607">
                <a:tc>
                  <a:txBody>
                    <a:bodyPr/>
                    <a:lstStyle/>
                    <a:p>
                      <a:pPr>
                        <a:spcAft>
                          <a:spcPts val="0"/>
                        </a:spcAft>
                      </a:pPr>
                      <a:r>
                        <a:rPr lang="en-GB" sz="1000" b="1" u="sng" dirty="0">
                          <a:solidFill>
                            <a:srgbClr val="0000FF"/>
                          </a:solidFill>
                          <a:effectLst/>
                          <a:latin typeface="+mn-lt"/>
                          <a:ea typeface="MS Mincho"/>
                          <a:cs typeface="MS Mincho"/>
                          <a:hlinkClick r:id="rId6"/>
                        </a:rPr>
                        <a:t>S5-214511</a:t>
                      </a:r>
                      <a:endParaRPr lang="en-US" sz="1000" dirty="0">
                        <a:effectLst/>
                        <a:latin typeface="+mn-lt"/>
                        <a:ea typeface="MS Mincho"/>
                        <a:cs typeface="MS Mincho"/>
                      </a:endParaRPr>
                    </a:p>
                    <a:p>
                      <a:pPr>
                        <a:spcAft>
                          <a:spcPts val="0"/>
                        </a:spcAft>
                      </a:pPr>
                      <a:endParaRPr lang="en-US" sz="1000" dirty="0">
                        <a:effectLst/>
                        <a:latin typeface="+mn-lt"/>
                        <a:ea typeface="MS Mincho"/>
                        <a:cs typeface="MS Mincho"/>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spcAft>
                          <a:spcPts val="0"/>
                        </a:spcAft>
                      </a:pPr>
                      <a:r>
                        <a:rPr lang="en-GB" sz="1000" dirty="0">
                          <a:effectLst/>
                          <a:latin typeface="+mn-lt"/>
                          <a:ea typeface="MS Mincho"/>
                          <a:cs typeface="MS Mincho"/>
                        </a:rPr>
                        <a:t>Liaison Multi-SDO Autonomous Networks (AN) Formal Liaison: Minutes and Actions 16th Aug 2021 Meeting #9  Ref </a:t>
                      </a:r>
                      <a:r>
                        <a:rPr lang="en-GB" sz="1000" dirty="0" smtClean="0">
                          <a:effectLst/>
                          <a:latin typeface="+mn-lt"/>
                          <a:ea typeface="MS Mincho"/>
                          <a:cs typeface="MS Mincho"/>
                        </a:rPr>
                        <a:t>AN-SDO2021-09</a:t>
                      </a:r>
                      <a:endParaRPr lang="en-US" sz="1000" dirty="0">
                        <a:effectLst/>
                        <a:latin typeface="+mn-lt"/>
                        <a:ea typeface="MS Mincho"/>
                        <a:cs typeface="MS Mincho"/>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spcAft>
                          <a:spcPts val="0"/>
                        </a:spcAft>
                      </a:pPr>
                      <a:r>
                        <a:rPr lang="en-GB" sz="1000">
                          <a:effectLst/>
                          <a:latin typeface="+mn-lt"/>
                          <a:ea typeface="MS Mincho"/>
                          <a:cs typeface="MS Mincho"/>
                        </a:rPr>
                        <a:t>TMF</a:t>
                      </a:r>
                      <a:endParaRPr lang="en-US" sz="1000">
                        <a:effectLst/>
                        <a:latin typeface="+mn-lt"/>
                        <a:ea typeface="MS Mincho"/>
                        <a:cs typeface="MS Mincho"/>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sz="1000" kern="1200" dirty="0" smtClean="0">
                          <a:solidFill>
                            <a:srgbClr val="000000"/>
                          </a:solidFill>
                          <a:effectLst/>
                          <a:latin typeface="+mn-lt"/>
                          <a:ea typeface="宋体" panose="02010600030101010101" pitchFamily="2" charset="-122"/>
                          <a:cs typeface="+mn-cs"/>
                        </a:rPr>
                        <a:t>Noted</a:t>
                      </a:r>
                      <a:endParaRPr lang="en-US" sz="1000" kern="1200" dirty="0">
                        <a:solidFill>
                          <a:srgbClr val="000000"/>
                        </a:solidFill>
                        <a:effectLst/>
                        <a:latin typeface="+mn-lt"/>
                        <a:ea typeface="宋体" panose="02010600030101010101" pitchFamily="2" charset="-122"/>
                        <a:cs typeface="+mn-cs"/>
                      </a:endParaRPr>
                    </a:p>
                  </a:txBody>
                  <a:tcPr marL="9525" marR="9525" marT="9525" marB="95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lang="en-US" sz="1000" kern="1200">
                        <a:solidFill>
                          <a:srgbClr val="000000"/>
                        </a:solidFill>
                        <a:effectLst/>
                        <a:latin typeface="+mn-lt"/>
                        <a:ea typeface="宋体" panose="02010600030101010101" pitchFamily="2" charset="-122"/>
                        <a:cs typeface="+mn-cs"/>
                      </a:endParaRPr>
                    </a:p>
                  </a:txBody>
                  <a:tcPr marL="9525" marR="9525" marT="9525" marB="95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194607">
                <a:tc>
                  <a:txBody>
                    <a:bodyPr/>
                    <a:lstStyle/>
                    <a:p>
                      <a:pPr>
                        <a:spcAft>
                          <a:spcPts val="0"/>
                        </a:spcAft>
                      </a:pPr>
                      <a:r>
                        <a:rPr lang="en-GB" sz="1000" dirty="0" smtClean="0">
                          <a:solidFill>
                            <a:srgbClr val="000000"/>
                          </a:solidFill>
                          <a:effectLst/>
                          <a:latin typeface="+mn-lt"/>
                          <a:ea typeface="MS Mincho"/>
                          <a:cs typeface="MS Mincho"/>
                        </a:rPr>
                        <a:t>S5-214513</a:t>
                      </a:r>
                      <a:endParaRPr lang="en-US" sz="1000" dirty="0">
                        <a:effectLst/>
                        <a:latin typeface="+mn-lt"/>
                        <a:ea typeface="MS Mincho"/>
                        <a:cs typeface="MS Mincho"/>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spcAft>
                          <a:spcPts val="0"/>
                        </a:spcAft>
                      </a:pPr>
                      <a:r>
                        <a:rPr lang="en-GB" sz="1000" dirty="0">
                          <a:effectLst/>
                          <a:latin typeface="+mn-lt"/>
                          <a:ea typeface="MS Mincho"/>
                          <a:cs typeface="MS Mincho"/>
                        </a:rPr>
                        <a:t>SDO Matrix </a:t>
                      </a:r>
                      <a:r>
                        <a:rPr lang="en-GB" sz="1000" dirty="0" smtClean="0">
                          <a:effectLst/>
                          <a:latin typeface="+mn-lt"/>
                          <a:ea typeface="MS Mincho"/>
                          <a:cs typeface="MS Mincho"/>
                        </a:rPr>
                        <a:t>update</a:t>
                      </a:r>
                      <a:endParaRPr lang="en-US" sz="1000" dirty="0">
                        <a:effectLst/>
                        <a:latin typeface="+mn-lt"/>
                        <a:ea typeface="MS Mincho"/>
                        <a:cs typeface="MS Mincho"/>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spcAft>
                          <a:spcPts val="0"/>
                        </a:spcAft>
                      </a:pPr>
                      <a:r>
                        <a:rPr lang="en-GB" sz="1000">
                          <a:effectLst/>
                          <a:latin typeface="+mn-lt"/>
                          <a:ea typeface="MS Mincho"/>
                          <a:cs typeface="MS Mincho"/>
                        </a:rPr>
                        <a:t>WG Vice Chair (Huawei)</a:t>
                      </a:r>
                      <a:endParaRPr lang="en-US" sz="1000">
                        <a:effectLst/>
                        <a:latin typeface="+mn-lt"/>
                        <a:ea typeface="MS Mincho"/>
                        <a:cs typeface="MS Mincho"/>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GB" sz="1000" kern="1200" dirty="0" smtClean="0">
                          <a:solidFill>
                            <a:srgbClr val="000000"/>
                          </a:solidFill>
                          <a:effectLst/>
                          <a:latin typeface="+mn-lt"/>
                          <a:ea typeface="宋体" panose="02010600030101010101" pitchFamily="2" charset="-122"/>
                          <a:cs typeface="+mn-cs"/>
                        </a:rPr>
                        <a:t>Endorsed</a:t>
                      </a:r>
                      <a:endParaRPr lang="en-US" sz="1000" kern="1200" dirty="0">
                        <a:solidFill>
                          <a:srgbClr val="000000"/>
                        </a:solidFill>
                        <a:effectLst/>
                        <a:latin typeface="+mn-lt"/>
                        <a:ea typeface="宋体" panose="02010600030101010101" pitchFamily="2" charset="-122"/>
                        <a:cs typeface="+mn-cs"/>
                      </a:endParaRPr>
                    </a:p>
                  </a:txBody>
                  <a:tcPr marL="9525" marR="9525" marT="9525" marB="95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lang="en-US" sz="1000" kern="1200" dirty="0">
                        <a:solidFill>
                          <a:srgbClr val="000000"/>
                        </a:solidFill>
                        <a:effectLst/>
                        <a:latin typeface="+mn-lt"/>
                        <a:ea typeface="宋体" panose="02010600030101010101" pitchFamily="2" charset="-122"/>
                        <a:cs typeface="+mn-cs"/>
                      </a:endParaRPr>
                    </a:p>
                  </a:txBody>
                  <a:tcPr marL="9525" marR="9525" marT="9525" marB="95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194607">
                <a:tc>
                  <a:txBody>
                    <a:bodyPr/>
                    <a:lstStyle/>
                    <a:p>
                      <a:pPr>
                        <a:spcAft>
                          <a:spcPts val="0"/>
                        </a:spcAft>
                      </a:pPr>
                      <a:r>
                        <a:rPr lang="en-GB" sz="1000" dirty="0">
                          <a:solidFill>
                            <a:srgbClr val="000000"/>
                          </a:solidFill>
                          <a:effectLst/>
                          <a:latin typeface="+mn-lt"/>
                          <a:ea typeface="MS Mincho"/>
                          <a:cs typeface="MS Mincho"/>
                        </a:rPr>
                        <a:t>S5-214514</a:t>
                      </a:r>
                      <a:endParaRPr lang="en-US" sz="1000" dirty="0">
                        <a:effectLst/>
                        <a:latin typeface="+mn-lt"/>
                        <a:ea typeface="MS Mincho"/>
                        <a:cs typeface="MS Mincho"/>
                      </a:endParaRPr>
                    </a:p>
                    <a:p>
                      <a:pPr>
                        <a:spcAft>
                          <a:spcPts val="0"/>
                        </a:spcAft>
                      </a:pPr>
                      <a:endParaRPr lang="en-US" sz="1000" dirty="0">
                        <a:effectLst/>
                        <a:latin typeface="+mn-lt"/>
                        <a:ea typeface="MS Mincho"/>
                        <a:cs typeface="MS Mincho"/>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spcAft>
                          <a:spcPts val="0"/>
                        </a:spcAft>
                      </a:pPr>
                      <a:r>
                        <a:rPr lang="en-GB" sz="1000" dirty="0">
                          <a:effectLst/>
                          <a:latin typeface="+mn-lt"/>
                          <a:ea typeface="MS Mincho"/>
                          <a:cs typeface="MS Mincho"/>
                        </a:rPr>
                        <a:t>Reply to Multi-SDO Autonomous Networks (AN) Formal Liaison: Request for review of Letter of Intent and </a:t>
                      </a:r>
                      <a:r>
                        <a:rPr lang="en-GB" sz="1000" dirty="0" smtClean="0">
                          <a:effectLst/>
                          <a:latin typeface="+mn-lt"/>
                          <a:ea typeface="MS Mincho"/>
                          <a:cs typeface="MS Mincho"/>
                        </a:rPr>
                        <a:t>report</a:t>
                      </a:r>
                      <a:endParaRPr lang="en-US" sz="1000" dirty="0">
                        <a:effectLst/>
                        <a:latin typeface="+mn-lt"/>
                        <a:ea typeface="MS Mincho"/>
                        <a:cs typeface="MS Mincho"/>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spcAft>
                          <a:spcPts val="0"/>
                        </a:spcAft>
                      </a:pPr>
                      <a:r>
                        <a:rPr lang="en-GB" sz="1000" dirty="0">
                          <a:effectLst/>
                          <a:latin typeface="+mn-lt"/>
                          <a:ea typeface="MS Mincho"/>
                          <a:cs typeface="MS Mincho"/>
                        </a:rPr>
                        <a:t>WG Chair</a:t>
                      </a:r>
                      <a:endParaRPr lang="en-US" sz="1000" dirty="0">
                        <a:effectLst/>
                        <a:latin typeface="+mn-lt"/>
                        <a:ea typeface="MS Mincho"/>
                        <a:cs typeface="MS Mincho"/>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sz="1000" kern="1200" dirty="0" smtClean="0">
                          <a:solidFill>
                            <a:srgbClr val="000000"/>
                          </a:solidFill>
                          <a:effectLst/>
                          <a:latin typeface="+mn-lt"/>
                          <a:ea typeface="宋体" panose="02010600030101010101" pitchFamily="2" charset="-122"/>
                          <a:cs typeface="+mn-cs"/>
                        </a:rPr>
                        <a:t>Noted</a:t>
                      </a:r>
                      <a:endParaRPr lang="en-US" sz="1000" kern="1200" dirty="0">
                        <a:solidFill>
                          <a:srgbClr val="000000"/>
                        </a:solidFill>
                        <a:effectLst/>
                        <a:latin typeface="+mn-lt"/>
                        <a:ea typeface="宋体" panose="02010600030101010101" pitchFamily="2" charset="-122"/>
                        <a:cs typeface="+mn-cs"/>
                      </a:endParaRPr>
                    </a:p>
                  </a:txBody>
                  <a:tcPr marL="9525" marR="9525" marT="9525" marB="95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lang="en-US" sz="1000" kern="1200">
                        <a:solidFill>
                          <a:srgbClr val="000000"/>
                        </a:solidFill>
                        <a:effectLst/>
                        <a:latin typeface="+mn-lt"/>
                        <a:ea typeface="宋体" panose="02010600030101010101" pitchFamily="2" charset="-122"/>
                        <a:cs typeface="+mn-cs"/>
                      </a:endParaRPr>
                    </a:p>
                  </a:txBody>
                  <a:tcPr marL="9525" marR="9525" marT="9525" marB="95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208322">
                <a:tc>
                  <a:txBody>
                    <a:bodyPr/>
                    <a:lstStyle/>
                    <a:p>
                      <a:pPr>
                        <a:spcAft>
                          <a:spcPts val="0"/>
                        </a:spcAft>
                      </a:pPr>
                      <a:r>
                        <a:rPr lang="en-GB" sz="1000" b="1" u="sng" dirty="0" smtClean="0">
                          <a:solidFill>
                            <a:srgbClr val="0000FF"/>
                          </a:solidFill>
                          <a:effectLst/>
                          <a:latin typeface="+mn-lt"/>
                          <a:ea typeface="MS Mincho"/>
                          <a:cs typeface="MS Mincho"/>
                          <a:hlinkClick r:id="rId7"/>
                        </a:rPr>
                        <a:t>S5-214013</a:t>
                      </a:r>
                      <a:endParaRPr lang="en-US" sz="1000" dirty="0">
                        <a:effectLst/>
                        <a:latin typeface="+mn-lt"/>
                        <a:ea typeface="MS Mincho"/>
                        <a:cs typeface="MS Mincho"/>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spcAft>
                          <a:spcPts val="0"/>
                        </a:spcAft>
                      </a:pPr>
                      <a:r>
                        <a:rPr lang="en-GB" sz="1000" dirty="0">
                          <a:effectLst/>
                          <a:latin typeface="+mn-lt"/>
                          <a:ea typeface="MS Mincho"/>
                          <a:cs typeface="MS Mincho"/>
                        </a:rPr>
                        <a:t>Reply 3GPP LS S5-213522 to TM Forum on Intent </a:t>
                      </a:r>
                      <a:r>
                        <a:rPr lang="en-GB" sz="1000" dirty="0" smtClean="0">
                          <a:effectLst/>
                          <a:latin typeface="+mn-lt"/>
                          <a:ea typeface="MS Mincho"/>
                          <a:cs typeface="MS Mincho"/>
                        </a:rPr>
                        <a:t>Management</a:t>
                      </a:r>
                      <a:endParaRPr lang="en-US" sz="1000" dirty="0">
                        <a:effectLst/>
                        <a:latin typeface="+mn-lt"/>
                        <a:ea typeface="MS Mincho"/>
                        <a:cs typeface="MS Mincho"/>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spcAft>
                          <a:spcPts val="0"/>
                        </a:spcAft>
                      </a:pPr>
                      <a:r>
                        <a:rPr lang="en-GB" sz="1000" dirty="0">
                          <a:effectLst/>
                          <a:latin typeface="+mn-lt"/>
                          <a:ea typeface="MS Mincho"/>
                          <a:cs typeface="MS Mincho"/>
                        </a:rPr>
                        <a:t>TMF</a:t>
                      </a:r>
                      <a:endParaRPr lang="en-US" sz="1000" dirty="0">
                        <a:effectLst/>
                        <a:latin typeface="+mn-lt"/>
                        <a:ea typeface="MS Mincho"/>
                        <a:cs typeface="MS Mincho"/>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GB" altLang="zh-CN" sz="1000" kern="1200" dirty="0" smtClean="0">
                          <a:solidFill>
                            <a:srgbClr val="000000"/>
                          </a:solidFill>
                          <a:effectLst/>
                          <a:latin typeface="+mn-lt"/>
                          <a:ea typeface="+mn-ea"/>
                          <a:cs typeface="+mn-cs"/>
                        </a:rPr>
                        <a:t>Postponed</a:t>
                      </a:r>
                      <a:endParaRPr lang="en-US" sz="1000" kern="1200" dirty="0">
                        <a:solidFill>
                          <a:srgbClr val="000000"/>
                        </a:solidFill>
                        <a:effectLst/>
                        <a:latin typeface="+mn-lt"/>
                        <a:ea typeface="宋体" panose="02010600030101010101" pitchFamily="2" charset="-122"/>
                        <a:cs typeface="+mn-cs"/>
                      </a:endParaRPr>
                    </a:p>
                  </a:txBody>
                  <a:tcPr marL="9525" marR="9525" marT="9525" marB="95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lang="en-US" sz="1000" kern="1200" dirty="0">
                        <a:solidFill>
                          <a:srgbClr val="000000"/>
                        </a:solidFill>
                        <a:effectLst/>
                        <a:latin typeface="+mn-lt"/>
                        <a:ea typeface="宋体" panose="02010600030101010101" pitchFamily="2" charset="-122"/>
                        <a:cs typeface="+mn-cs"/>
                      </a:endParaRPr>
                    </a:p>
                  </a:txBody>
                  <a:tcPr marL="9525" marR="9525" marT="9525" marB="95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194607">
                <a:tc>
                  <a:txBody>
                    <a:bodyPr/>
                    <a:lstStyle/>
                    <a:p>
                      <a:pPr>
                        <a:spcAft>
                          <a:spcPts val="0"/>
                        </a:spcAft>
                      </a:pPr>
                      <a:r>
                        <a:rPr lang="en-GB" sz="1000" b="1" u="sng">
                          <a:solidFill>
                            <a:srgbClr val="0000FF"/>
                          </a:solidFill>
                          <a:effectLst/>
                          <a:latin typeface="+mn-lt"/>
                          <a:ea typeface="MS Mincho"/>
                          <a:cs typeface="MS Mincho"/>
                          <a:hlinkClick r:id="rId8"/>
                        </a:rPr>
                        <a:t>S5-214024</a:t>
                      </a:r>
                      <a:endParaRPr lang="en-US" sz="1000">
                        <a:effectLst/>
                        <a:latin typeface="+mn-lt"/>
                        <a:ea typeface="MS Mincho"/>
                        <a:cs typeface="MS Mincho"/>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spcAft>
                          <a:spcPts val="0"/>
                        </a:spcAft>
                      </a:pPr>
                      <a:r>
                        <a:rPr lang="en-GB" sz="1000" dirty="0">
                          <a:effectLst/>
                          <a:latin typeface="+mn-lt"/>
                          <a:ea typeface="MS Mincho"/>
                          <a:cs typeface="MS Mincho"/>
                        </a:rPr>
                        <a:t>LS ccSA5 on 5G capabilities exposure for factories of the </a:t>
                      </a:r>
                      <a:r>
                        <a:rPr lang="en-GB" sz="1000" dirty="0" smtClean="0">
                          <a:effectLst/>
                          <a:latin typeface="+mn-lt"/>
                          <a:ea typeface="MS Mincho"/>
                          <a:cs typeface="MS Mincho"/>
                        </a:rPr>
                        <a:t>future</a:t>
                      </a:r>
                      <a:endParaRPr lang="en-US" sz="1000" dirty="0">
                        <a:effectLst/>
                        <a:latin typeface="+mn-lt"/>
                        <a:ea typeface="MS Mincho"/>
                        <a:cs typeface="MS Mincho"/>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spcAft>
                          <a:spcPts val="0"/>
                        </a:spcAft>
                      </a:pPr>
                      <a:r>
                        <a:rPr lang="en-GB" sz="1000" dirty="0">
                          <a:effectLst/>
                          <a:latin typeface="+mn-lt"/>
                          <a:ea typeface="MS Mincho"/>
                          <a:cs typeface="MS Mincho"/>
                        </a:rPr>
                        <a:t>S2-2104794</a:t>
                      </a:r>
                      <a:endParaRPr lang="en-US" sz="1000" dirty="0">
                        <a:effectLst/>
                        <a:latin typeface="+mn-lt"/>
                        <a:ea typeface="MS Mincho"/>
                        <a:cs typeface="MS Mincho"/>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sz="1000" kern="1200" dirty="0" smtClean="0">
                          <a:solidFill>
                            <a:srgbClr val="000000"/>
                          </a:solidFill>
                          <a:effectLst/>
                          <a:latin typeface="+mn-lt"/>
                          <a:ea typeface="宋体" panose="02010600030101010101" pitchFamily="2" charset="-122"/>
                          <a:cs typeface="+mn-cs"/>
                        </a:rPr>
                        <a:t>Noted</a:t>
                      </a:r>
                      <a:endParaRPr lang="en-US" sz="1000" kern="1200" dirty="0">
                        <a:solidFill>
                          <a:srgbClr val="000000"/>
                        </a:solidFill>
                        <a:effectLst/>
                        <a:latin typeface="+mn-lt"/>
                        <a:ea typeface="宋体" panose="02010600030101010101" pitchFamily="2" charset="-122"/>
                        <a:cs typeface="+mn-cs"/>
                      </a:endParaRPr>
                    </a:p>
                  </a:txBody>
                  <a:tcPr marL="9525" marR="9525" marT="9525" marB="95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lang="en-US" sz="1000" kern="1200" dirty="0">
                        <a:solidFill>
                          <a:srgbClr val="000000"/>
                        </a:solidFill>
                        <a:effectLst/>
                        <a:latin typeface="+mn-lt"/>
                        <a:ea typeface="宋体" panose="02010600030101010101" pitchFamily="2" charset="-122"/>
                        <a:cs typeface="+mn-cs"/>
                      </a:endParaRPr>
                    </a:p>
                  </a:txBody>
                  <a:tcPr marL="9525" marR="9525" marT="9525" marB="95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194607">
                <a:tc>
                  <a:txBody>
                    <a:bodyPr/>
                    <a:lstStyle/>
                    <a:p>
                      <a:pPr>
                        <a:spcAft>
                          <a:spcPts val="0"/>
                        </a:spcAft>
                      </a:pPr>
                      <a:r>
                        <a:rPr lang="en-GB" sz="1000" b="1" u="sng">
                          <a:solidFill>
                            <a:srgbClr val="0000FF"/>
                          </a:solidFill>
                          <a:effectLst/>
                          <a:latin typeface="+mn-lt"/>
                          <a:ea typeface="MS Mincho"/>
                          <a:cs typeface="MS Mincho"/>
                          <a:hlinkClick r:id="rId9"/>
                        </a:rPr>
                        <a:t>S5-214025</a:t>
                      </a:r>
                      <a:endParaRPr lang="en-US" sz="1000">
                        <a:effectLst/>
                        <a:latin typeface="+mn-lt"/>
                        <a:ea typeface="MS Mincho"/>
                        <a:cs typeface="MS Mincho"/>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spcAft>
                          <a:spcPts val="0"/>
                        </a:spcAft>
                      </a:pPr>
                      <a:r>
                        <a:rPr lang="en-GB" sz="1000" dirty="0">
                          <a:effectLst/>
                          <a:latin typeface="+mn-lt"/>
                          <a:ea typeface="MS Mincho"/>
                          <a:cs typeface="MS Mincho"/>
                        </a:rPr>
                        <a:t>LS ccSA5 on 5G capabilities exposure for factories of the </a:t>
                      </a:r>
                      <a:r>
                        <a:rPr lang="en-GB" sz="1000" dirty="0" smtClean="0">
                          <a:effectLst/>
                          <a:latin typeface="+mn-lt"/>
                          <a:ea typeface="MS Mincho"/>
                          <a:cs typeface="MS Mincho"/>
                        </a:rPr>
                        <a:t>future</a:t>
                      </a:r>
                      <a:endParaRPr lang="en-US" sz="1000" dirty="0">
                        <a:effectLst/>
                        <a:latin typeface="+mn-lt"/>
                        <a:ea typeface="MS Mincho"/>
                        <a:cs typeface="MS Mincho"/>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spcAft>
                          <a:spcPts val="0"/>
                        </a:spcAft>
                      </a:pPr>
                      <a:r>
                        <a:rPr lang="en-GB" sz="1000" dirty="0">
                          <a:effectLst/>
                          <a:latin typeface="+mn-lt"/>
                          <a:ea typeface="MS Mincho"/>
                          <a:cs typeface="MS Mincho"/>
                        </a:rPr>
                        <a:t>S6-211497</a:t>
                      </a:r>
                      <a:endParaRPr lang="en-US" sz="1000" dirty="0">
                        <a:effectLst/>
                        <a:latin typeface="+mn-lt"/>
                        <a:ea typeface="MS Mincho"/>
                        <a:cs typeface="MS Mincho"/>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sz="1000" kern="1200" dirty="0" smtClean="0">
                          <a:solidFill>
                            <a:srgbClr val="000000"/>
                          </a:solidFill>
                          <a:effectLst/>
                          <a:latin typeface="+mn-lt"/>
                          <a:ea typeface="宋体" panose="02010600030101010101" pitchFamily="2" charset="-122"/>
                          <a:cs typeface="+mn-cs"/>
                        </a:rPr>
                        <a:t>Noted</a:t>
                      </a:r>
                      <a:endParaRPr lang="en-US" sz="1000" kern="1200" dirty="0">
                        <a:solidFill>
                          <a:srgbClr val="000000"/>
                        </a:solidFill>
                        <a:effectLst/>
                        <a:latin typeface="+mn-lt"/>
                        <a:ea typeface="宋体" panose="02010600030101010101" pitchFamily="2" charset="-122"/>
                        <a:cs typeface="+mn-cs"/>
                      </a:endParaRPr>
                    </a:p>
                  </a:txBody>
                  <a:tcPr marL="9525" marR="9525" marT="9525" marB="95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lang="en-US" sz="1000" kern="1200" dirty="0">
                        <a:solidFill>
                          <a:srgbClr val="000000"/>
                        </a:solidFill>
                        <a:effectLst/>
                        <a:latin typeface="+mn-lt"/>
                        <a:ea typeface="宋体" panose="02010600030101010101" pitchFamily="2" charset="-122"/>
                        <a:cs typeface="+mn-cs"/>
                      </a:endParaRPr>
                    </a:p>
                  </a:txBody>
                  <a:tcPr marL="9525" marR="9525" marT="9525" marB="95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194607">
                <a:tc>
                  <a:txBody>
                    <a:bodyPr/>
                    <a:lstStyle/>
                    <a:p>
                      <a:pPr>
                        <a:spcAft>
                          <a:spcPts val="0"/>
                        </a:spcAft>
                      </a:pPr>
                      <a:r>
                        <a:rPr lang="en-GB" sz="1000" b="1" u="sng">
                          <a:solidFill>
                            <a:srgbClr val="0000FF"/>
                          </a:solidFill>
                          <a:effectLst/>
                          <a:latin typeface="+mn-lt"/>
                          <a:ea typeface="MS Mincho"/>
                          <a:cs typeface="MS Mincho"/>
                          <a:hlinkClick r:id="rId10"/>
                        </a:rPr>
                        <a:t>S5-214023</a:t>
                      </a:r>
                      <a:endParaRPr lang="en-US" sz="1000">
                        <a:effectLst/>
                        <a:latin typeface="+mn-lt"/>
                        <a:ea typeface="MS Mincho"/>
                        <a:cs typeface="MS Mincho"/>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spcAft>
                          <a:spcPts val="0"/>
                        </a:spcAft>
                      </a:pPr>
                      <a:r>
                        <a:rPr lang="en-GB" sz="1000" dirty="0">
                          <a:effectLst/>
                          <a:latin typeface="+mn-lt"/>
                          <a:ea typeface="MS Mincho"/>
                          <a:cs typeface="MS Mincho"/>
                        </a:rPr>
                        <a:t>Reply LS to GSMA Operator Platform Group ccSA5 on edge computing definition and integration</a:t>
                      </a:r>
                      <a:endParaRPr lang="en-US" sz="1000" dirty="0">
                        <a:effectLst/>
                        <a:latin typeface="+mn-lt"/>
                        <a:ea typeface="MS Mincho"/>
                        <a:cs typeface="MS Mincho"/>
                      </a:endParaRPr>
                    </a:p>
                    <a:p>
                      <a:pPr>
                        <a:spcAft>
                          <a:spcPts val="0"/>
                        </a:spcAft>
                      </a:pPr>
                      <a:endParaRPr lang="en-US" sz="1000" dirty="0">
                        <a:effectLst/>
                        <a:latin typeface="+mn-lt"/>
                        <a:ea typeface="MS Mincho"/>
                        <a:cs typeface="MS Mincho"/>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spcAft>
                          <a:spcPts val="0"/>
                        </a:spcAft>
                      </a:pPr>
                      <a:r>
                        <a:rPr lang="en-GB" sz="1000">
                          <a:effectLst/>
                          <a:latin typeface="+mn-lt"/>
                          <a:ea typeface="MS Mincho"/>
                          <a:cs typeface="MS Mincho"/>
                        </a:rPr>
                        <a:t>SP-210583</a:t>
                      </a:r>
                      <a:endParaRPr lang="en-US" sz="1000">
                        <a:effectLst/>
                        <a:latin typeface="+mn-lt"/>
                        <a:ea typeface="MS Mincho"/>
                        <a:cs typeface="MS Mincho"/>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sz="1000" kern="1200" dirty="0" smtClean="0">
                          <a:solidFill>
                            <a:srgbClr val="000000"/>
                          </a:solidFill>
                          <a:effectLst/>
                          <a:latin typeface="+mn-lt"/>
                          <a:ea typeface="宋体" panose="02010600030101010101" pitchFamily="2" charset="-122"/>
                          <a:cs typeface="+mn-cs"/>
                        </a:rPr>
                        <a:t>Noted</a:t>
                      </a:r>
                      <a:endParaRPr lang="en-US" sz="1000" kern="1200" dirty="0">
                        <a:solidFill>
                          <a:srgbClr val="000000"/>
                        </a:solidFill>
                        <a:effectLst/>
                        <a:latin typeface="+mn-lt"/>
                        <a:ea typeface="宋体" panose="02010600030101010101" pitchFamily="2" charset="-122"/>
                        <a:cs typeface="+mn-cs"/>
                      </a:endParaRPr>
                    </a:p>
                  </a:txBody>
                  <a:tcPr marL="9525" marR="9525" marT="9525" marB="95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lang="en-US" sz="1000" kern="1200">
                        <a:solidFill>
                          <a:srgbClr val="000000"/>
                        </a:solidFill>
                        <a:effectLst/>
                        <a:latin typeface="+mn-lt"/>
                        <a:ea typeface="宋体" panose="02010600030101010101" pitchFamily="2" charset="-122"/>
                        <a:cs typeface="+mn-cs"/>
                      </a:endParaRPr>
                    </a:p>
                  </a:txBody>
                  <a:tcPr marL="9525" marR="9525" marT="9525" marB="95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194607">
                <a:tc>
                  <a:txBody>
                    <a:bodyPr/>
                    <a:lstStyle/>
                    <a:p>
                      <a:pPr>
                        <a:spcAft>
                          <a:spcPts val="0"/>
                        </a:spcAft>
                      </a:pPr>
                      <a:r>
                        <a:rPr lang="en-GB" sz="1000" b="1" u="sng">
                          <a:solidFill>
                            <a:srgbClr val="0000FF"/>
                          </a:solidFill>
                          <a:effectLst/>
                          <a:latin typeface="+mn-lt"/>
                          <a:ea typeface="MS Mincho"/>
                          <a:cs typeface="MS Mincho"/>
                          <a:hlinkClick r:id="rId11"/>
                        </a:rPr>
                        <a:t>S5-214029</a:t>
                      </a:r>
                      <a:endParaRPr lang="en-US" sz="1000">
                        <a:effectLst/>
                        <a:latin typeface="+mn-lt"/>
                        <a:ea typeface="MS Mincho"/>
                        <a:cs typeface="MS Mincho"/>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spcAft>
                          <a:spcPts val="0"/>
                        </a:spcAft>
                      </a:pPr>
                      <a:r>
                        <a:rPr lang="en-GB" sz="1000" dirty="0">
                          <a:effectLst/>
                          <a:latin typeface="+mn-lt"/>
                          <a:ea typeface="MS Mincho"/>
                          <a:cs typeface="MS Mincho"/>
                        </a:rPr>
                        <a:t>LS reply to SA ccSA5 on GSMA 3GPP Edge Computing </a:t>
                      </a:r>
                      <a:r>
                        <a:rPr lang="en-GB" sz="1000" dirty="0" smtClean="0">
                          <a:effectLst/>
                          <a:latin typeface="+mn-lt"/>
                          <a:ea typeface="MS Mincho"/>
                          <a:cs typeface="MS Mincho"/>
                        </a:rPr>
                        <a:t>coordination</a:t>
                      </a:r>
                      <a:endParaRPr lang="en-US" sz="1000" dirty="0">
                        <a:effectLst/>
                        <a:latin typeface="+mn-lt"/>
                        <a:ea typeface="MS Mincho"/>
                        <a:cs typeface="MS Mincho"/>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spcAft>
                          <a:spcPts val="0"/>
                        </a:spcAft>
                      </a:pPr>
                      <a:r>
                        <a:rPr lang="en-GB" sz="1000" dirty="0">
                          <a:effectLst/>
                          <a:latin typeface="+mn-lt"/>
                          <a:ea typeface="MS Mincho"/>
                          <a:cs typeface="MS Mincho"/>
                        </a:rPr>
                        <a:t>S2-2105034</a:t>
                      </a:r>
                      <a:endParaRPr lang="en-US" sz="1000" dirty="0">
                        <a:effectLst/>
                        <a:latin typeface="+mn-lt"/>
                        <a:ea typeface="MS Mincho"/>
                        <a:cs typeface="MS Mincho"/>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sz="1000" kern="1200" dirty="0" smtClean="0">
                          <a:solidFill>
                            <a:srgbClr val="000000"/>
                          </a:solidFill>
                          <a:effectLst/>
                          <a:latin typeface="+mn-lt"/>
                          <a:ea typeface="宋体" panose="02010600030101010101" pitchFamily="2" charset="-122"/>
                          <a:cs typeface="+mn-cs"/>
                        </a:rPr>
                        <a:t>Noted</a:t>
                      </a:r>
                      <a:endParaRPr lang="en-US" sz="1000" kern="1200" dirty="0">
                        <a:solidFill>
                          <a:srgbClr val="000000"/>
                        </a:solidFill>
                        <a:effectLst/>
                        <a:latin typeface="+mn-lt"/>
                        <a:ea typeface="宋体" panose="02010600030101010101" pitchFamily="2" charset="-122"/>
                        <a:cs typeface="+mn-cs"/>
                      </a:endParaRPr>
                    </a:p>
                  </a:txBody>
                  <a:tcPr marL="9525" marR="9525" marT="9525" marB="95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lang="en-US" sz="1000" kern="1200">
                        <a:solidFill>
                          <a:srgbClr val="000000"/>
                        </a:solidFill>
                        <a:effectLst/>
                        <a:latin typeface="+mn-lt"/>
                        <a:ea typeface="宋体" panose="02010600030101010101" pitchFamily="2" charset="-122"/>
                        <a:cs typeface="+mn-cs"/>
                      </a:endParaRPr>
                    </a:p>
                  </a:txBody>
                  <a:tcPr marL="9525" marR="9525" marT="9525" marB="95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194607">
                <a:tc>
                  <a:txBody>
                    <a:bodyPr/>
                    <a:lstStyle/>
                    <a:p>
                      <a:pPr>
                        <a:spcAft>
                          <a:spcPts val="0"/>
                        </a:spcAft>
                      </a:pPr>
                      <a:r>
                        <a:rPr lang="en-US" sz="1000" b="1" u="sng">
                          <a:solidFill>
                            <a:srgbClr val="0000FF"/>
                          </a:solidFill>
                          <a:effectLst/>
                          <a:latin typeface="+mn-lt"/>
                          <a:ea typeface="Times New Roman" panose="02020603050405020304" pitchFamily="18" charset="0"/>
                          <a:cs typeface="MS Mincho"/>
                          <a:hlinkClick r:id="rId12"/>
                        </a:rPr>
                        <a:t>S5-214022</a:t>
                      </a:r>
                      <a:endParaRPr lang="en-US" sz="1000">
                        <a:effectLst/>
                        <a:latin typeface="+mn-lt"/>
                        <a:ea typeface="MS Mincho"/>
                        <a:cs typeface="MS Mincho"/>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spcAft>
                          <a:spcPts val="0"/>
                        </a:spcAft>
                      </a:pPr>
                      <a:r>
                        <a:rPr lang="en-US" sz="1000" dirty="0">
                          <a:effectLst/>
                          <a:latin typeface="+mn-lt"/>
                          <a:ea typeface="Times New Roman" panose="02020603050405020304" pitchFamily="18" charset="0"/>
                          <a:cs typeface="MS Mincho"/>
                        </a:rPr>
                        <a:t>LS/r on methodology harmonization and REST-based network management framework (reply to 3GPP TSG SA5-S5-213454</a:t>
                      </a:r>
                      <a:r>
                        <a:rPr lang="en-US" sz="1000" dirty="0" smtClean="0">
                          <a:effectLst/>
                          <a:latin typeface="+mn-lt"/>
                          <a:ea typeface="Times New Roman" panose="02020603050405020304" pitchFamily="18" charset="0"/>
                          <a:cs typeface="MS Mincho"/>
                        </a:rPr>
                        <a:t>)</a:t>
                      </a:r>
                      <a:endParaRPr lang="en-US" sz="1000" dirty="0">
                        <a:effectLst/>
                        <a:latin typeface="+mn-lt"/>
                        <a:ea typeface="MS Mincho"/>
                        <a:cs typeface="MS Mincho"/>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spcAft>
                          <a:spcPts val="0"/>
                        </a:spcAft>
                      </a:pPr>
                      <a:r>
                        <a:rPr lang="en-US" sz="1000">
                          <a:effectLst/>
                          <a:latin typeface="+mn-lt"/>
                          <a:ea typeface="Times New Roman" panose="02020603050405020304" pitchFamily="18" charset="0"/>
                          <a:cs typeface="MS Mincho"/>
                        </a:rPr>
                        <a:t>ITU-T SG2</a:t>
                      </a:r>
                      <a:endParaRPr lang="en-US" sz="1000">
                        <a:effectLst/>
                        <a:latin typeface="+mn-lt"/>
                        <a:ea typeface="MS Mincho"/>
                        <a:cs typeface="MS Mincho"/>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GB" sz="1000" kern="1200" dirty="0" smtClean="0">
                          <a:solidFill>
                            <a:srgbClr val="000000"/>
                          </a:solidFill>
                          <a:effectLst/>
                          <a:latin typeface="+mn-lt"/>
                          <a:ea typeface="宋体" panose="02010600030101010101" pitchFamily="2" charset="-122"/>
                          <a:cs typeface="+mn-cs"/>
                        </a:rPr>
                        <a:t>Postponed</a:t>
                      </a:r>
                      <a:endParaRPr lang="en-US" sz="1000" kern="1200" dirty="0" smtClean="0">
                        <a:solidFill>
                          <a:srgbClr val="000000"/>
                        </a:solidFill>
                        <a:effectLst/>
                        <a:latin typeface="+mn-lt"/>
                        <a:ea typeface="宋体" panose="02010600030101010101" pitchFamily="2" charset="-122"/>
                        <a:cs typeface="+mn-cs"/>
                      </a:endParaRPr>
                    </a:p>
                  </a:txBody>
                  <a:tcPr marL="9525" marR="9525" marT="9525" marB="95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lang="en-US" sz="1000" kern="1200" dirty="0">
                        <a:solidFill>
                          <a:srgbClr val="000000"/>
                        </a:solidFill>
                        <a:effectLst/>
                        <a:latin typeface="+mn-lt"/>
                        <a:ea typeface="宋体" panose="02010600030101010101" pitchFamily="2" charset="-122"/>
                        <a:cs typeface="+mn-cs"/>
                      </a:endParaRPr>
                    </a:p>
                  </a:txBody>
                  <a:tcPr marL="9525" marR="9525" marT="9525" marB="95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194607">
                <a:tc>
                  <a:txBody>
                    <a:bodyPr/>
                    <a:lstStyle/>
                    <a:p>
                      <a:pPr>
                        <a:spcAft>
                          <a:spcPts val="0"/>
                        </a:spcAft>
                      </a:pPr>
                      <a:r>
                        <a:rPr lang="en-US" sz="1000" b="1" u="sng">
                          <a:solidFill>
                            <a:srgbClr val="0000FF"/>
                          </a:solidFill>
                          <a:effectLst/>
                          <a:latin typeface="+mn-lt"/>
                          <a:ea typeface="Times New Roman" panose="02020603050405020304" pitchFamily="18" charset="0"/>
                          <a:cs typeface="MS Mincho"/>
                          <a:hlinkClick r:id="rId13"/>
                        </a:rPr>
                        <a:t>S5-214031</a:t>
                      </a:r>
                      <a:endParaRPr lang="en-US" sz="1000">
                        <a:effectLst/>
                        <a:latin typeface="+mn-lt"/>
                        <a:ea typeface="MS Mincho"/>
                        <a:cs typeface="MS Mincho"/>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spcAft>
                          <a:spcPts val="0"/>
                        </a:spcAft>
                      </a:pPr>
                      <a:r>
                        <a:rPr lang="en-US" sz="1000" dirty="0">
                          <a:effectLst/>
                          <a:latin typeface="+mn-lt"/>
                          <a:ea typeface="Times New Roman" panose="02020603050405020304" pitchFamily="18" charset="0"/>
                          <a:cs typeface="MS Mincho"/>
                        </a:rPr>
                        <a:t>Reply LS ccSA5 on Clarification on the API design </a:t>
                      </a:r>
                      <a:r>
                        <a:rPr lang="en-US" sz="1000" dirty="0" smtClean="0">
                          <a:effectLst/>
                          <a:latin typeface="+mn-lt"/>
                          <a:ea typeface="Times New Roman" panose="02020603050405020304" pitchFamily="18" charset="0"/>
                          <a:cs typeface="MS Mincho"/>
                        </a:rPr>
                        <a:t>principles</a:t>
                      </a:r>
                      <a:endParaRPr lang="en-US" sz="1000" dirty="0">
                        <a:effectLst/>
                        <a:latin typeface="+mn-lt"/>
                        <a:ea typeface="MS Mincho"/>
                        <a:cs typeface="MS Mincho"/>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spcAft>
                          <a:spcPts val="0"/>
                        </a:spcAft>
                      </a:pPr>
                      <a:r>
                        <a:rPr lang="en-US" sz="1000" dirty="0">
                          <a:effectLst/>
                          <a:latin typeface="+mn-lt"/>
                          <a:ea typeface="Times New Roman" panose="02020603050405020304" pitchFamily="18" charset="0"/>
                          <a:cs typeface="MS Mincho"/>
                        </a:rPr>
                        <a:t>C4-213451</a:t>
                      </a:r>
                      <a:endParaRPr lang="en-US" sz="1000" dirty="0">
                        <a:effectLst/>
                        <a:latin typeface="+mn-lt"/>
                        <a:ea typeface="MS Mincho"/>
                        <a:cs typeface="MS Mincho"/>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sz="1000" kern="1200" dirty="0" smtClean="0">
                          <a:solidFill>
                            <a:srgbClr val="000000"/>
                          </a:solidFill>
                          <a:effectLst/>
                          <a:latin typeface="+mn-lt"/>
                          <a:ea typeface="宋体" panose="02010600030101010101" pitchFamily="2" charset="-122"/>
                          <a:cs typeface="+mn-cs"/>
                        </a:rPr>
                        <a:t>Noted</a:t>
                      </a:r>
                    </a:p>
                    <a:p>
                      <a:pPr marL="0" marR="0" lvl="0" indent="0" algn="l" defTabSz="1219170" rtl="0" eaLnBrk="1" fontAlgn="auto" latinLnBrk="0" hangingPunct="1">
                        <a:lnSpc>
                          <a:spcPct val="100000"/>
                        </a:lnSpc>
                        <a:spcBef>
                          <a:spcPts val="0"/>
                        </a:spcBef>
                        <a:spcAft>
                          <a:spcPts val="0"/>
                        </a:spcAft>
                        <a:buClrTx/>
                        <a:buSzTx/>
                        <a:buFontTx/>
                        <a:buNone/>
                        <a:tabLst/>
                        <a:defRPr/>
                      </a:pPr>
                      <a:endParaRPr lang="en-US" sz="1000" kern="1200" dirty="0" smtClean="0">
                        <a:solidFill>
                          <a:srgbClr val="000000"/>
                        </a:solidFill>
                        <a:effectLst/>
                        <a:latin typeface="+mn-lt"/>
                        <a:ea typeface="宋体" panose="02010600030101010101" pitchFamily="2" charset="-122"/>
                        <a:cs typeface="+mn-cs"/>
                      </a:endParaRPr>
                    </a:p>
                  </a:txBody>
                  <a:tcPr marL="9525" marR="9525" marT="9525" marB="95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lang="en-US" sz="1000" kern="1200" dirty="0">
                        <a:solidFill>
                          <a:srgbClr val="000000"/>
                        </a:solidFill>
                        <a:effectLst/>
                        <a:latin typeface="+mn-lt"/>
                        <a:ea typeface="宋体" panose="02010600030101010101" pitchFamily="2" charset="-122"/>
                        <a:cs typeface="+mn-cs"/>
                      </a:endParaRPr>
                    </a:p>
                  </a:txBody>
                  <a:tcPr marL="9525" marR="9525" marT="9525" marB="95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194607">
                <a:tc>
                  <a:txBody>
                    <a:bodyPr/>
                    <a:lstStyle/>
                    <a:p>
                      <a:pPr>
                        <a:spcAft>
                          <a:spcPts val="0"/>
                        </a:spcAft>
                      </a:pPr>
                      <a:r>
                        <a:rPr lang="en-GB" sz="1000" b="1" u="sng">
                          <a:solidFill>
                            <a:srgbClr val="0000FF"/>
                          </a:solidFill>
                          <a:effectLst/>
                          <a:latin typeface="+mn-lt"/>
                          <a:ea typeface="MS Mincho"/>
                          <a:cs typeface="MS Mincho"/>
                          <a:hlinkClick r:id="rId14"/>
                        </a:rPr>
                        <a:t>S5-214019</a:t>
                      </a:r>
                      <a:endParaRPr lang="en-US" sz="1000">
                        <a:effectLst/>
                        <a:latin typeface="+mn-lt"/>
                        <a:ea typeface="MS Mincho"/>
                        <a:cs typeface="MS Mincho"/>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spcAft>
                          <a:spcPts val="0"/>
                        </a:spcAft>
                      </a:pPr>
                      <a:r>
                        <a:rPr lang="en-GB" sz="1000" dirty="0">
                          <a:effectLst/>
                          <a:latin typeface="+mn-lt"/>
                          <a:ea typeface="MS Mincho"/>
                          <a:cs typeface="MS Mincho"/>
                        </a:rPr>
                        <a:t>Resubmitted LS on slicing management aspects in relation to </a:t>
                      </a:r>
                      <a:r>
                        <a:rPr lang="en-GB" sz="1000" dirty="0" smtClean="0">
                          <a:effectLst/>
                          <a:latin typeface="+mn-lt"/>
                          <a:ea typeface="MS Mincho"/>
                          <a:cs typeface="MS Mincho"/>
                        </a:rPr>
                        <a:t>SEAL</a:t>
                      </a:r>
                      <a:endParaRPr lang="en-US" sz="1000" dirty="0">
                        <a:effectLst/>
                        <a:latin typeface="+mn-lt"/>
                        <a:ea typeface="MS Mincho"/>
                        <a:cs typeface="MS Mincho"/>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spcAft>
                          <a:spcPts val="0"/>
                        </a:spcAft>
                      </a:pPr>
                      <a:r>
                        <a:rPr lang="en-GB" sz="1000" dirty="0">
                          <a:effectLst/>
                          <a:latin typeface="+mn-lt"/>
                          <a:ea typeface="MS Mincho"/>
                          <a:cs typeface="MS Mincho"/>
                        </a:rPr>
                        <a:t>S6-210709</a:t>
                      </a:r>
                      <a:endParaRPr lang="en-US" sz="1000" dirty="0">
                        <a:effectLst/>
                        <a:latin typeface="+mn-lt"/>
                        <a:ea typeface="MS Mincho"/>
                        <a:cs typeface="MS Mincho"/>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sz="1000" kern="1200" dirty="0" smtClean="0">
                          <a:solidFill>
                            <a:srgbClr val="000000"/>
                          </a:solidFill>
                          <a:effectLst/>
                          <a:latin typeface="+mn-lt"/>
                          <a:ea typeface="宋体" panose="02010600030101010101" pitchFamily="2" charset="-122"/>
                          <a:cs typeface="+mn-cs"/>
                        </a:rPr>
                        <a:t>Postponed</a:t>
                      </a:r>
                    </a:p>
                  </a:txBody>
                  <a:tcPr marL="9525" marR="9525" marT="9525" marB="95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lang="en-US" sz="1000" kern="1200" dirty="0">
                        <a:solidFill>
                          <a:srgbClr val="000000"/>
                        </a:solidFill>
                        <a:effectLst/>
                        <a:latin typeface="+mn-lt"/>
                        <a:ea typeface="宋体" panose="02010600030101010101" pitchFamily="2" charset="-122"/>
                        <a:cs typeface="+mn-cs"/>
                      </a:endParaRPr>
                    </a:p>
                  </a:txBody>
                  <a:tcPr marL="9525" marR="9525" marT="9525" marB="95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194607">
                <a:tc>
                  <a:txBody>
                    <a:bodyPr/>
                    <a:lstStyle/>
                    <a:p>
                      <a:pPr>
                        <a:spcAft>
                          <a:spcPts val="0"/>
                        </a:spcAft>
                      </a:pPr>
                      <a:r>
                        <a:rPr lang="en-GB" sz="1000" b="1" u="sng">
                          <a:solidFill>
                            <a:srgbClr val="0000FF"/>
                          </a:solidFill>
                          <a:effectLst/>
                          <a:latin typeface="+mn-lt"/>
                          <a:ea typeface="MS Mincho"/>
                          <a:cs typeface="MS Mincho"/>
                          <a:hlinkClick r:id="rId15"/>
                        </a:rPr>
                        <a:t>S5-214045</a:t>
                      </a:r>
                      <a:endParaRPr lang="en-US" sz="1000">
                        <a:effectLst/>
                        <a:latin typeface="+mn-lt"/>
                        <a:ea typeface="MS Mincho"/>
                        <a:cs typeface="MS Mincho"/>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spcAft>
                          <a:spcPts val="0"/>
                        </a:spcAft>
                      </a:pPr>
                      <a:r>
                        <a:rPr lang="en-GB" sz="1000" dirty="0">
                          <a:effectLst/>
                          <a:latin typeface="+mn-lt"/>
                          <a:ea typeface="MS Mincho"/>
                          <a:cs typeface="MS Mincho"/>
                        </a:rPr>
                        <a:t>LS on initiation of a new work item M.il-AITOM “Intelligence Levels of AI enhanced Telecom Operation and Management</a:t>
                      </a:r>
                      <a:r>
                        <a:rPr lang="en-GB" sz="1000" dirty="0" smtClean="0">
                          <a:effectLst/>
                          <a:latin typeface="+mn-lt"/>
                          <a:ea typeface="MS Mincho"/>
                          <a:cs typeface="MS Mincho"/>
                        </a:rPr>
                        <a:t>”</a:t>
                      </a:r>
                      <a:endParaRPr lang="en-US" sz="1000" dirty="0">
                        <a:effectLst/>
                        <a:latin typeface="+mn-lt"/>
                        <a:ea typeface="MS Mincho"/>
                        <a:cs typeface="MS Mincho"/>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spcAft>
                          <a:spcPts val="0"/>
                        </a:spcAft>
                      </a:pPr>
                      <a:r>
                        <a:rPr lang="en-GB" sz="1000" dirty="0">
                          <a:effectLst/>
                          <a:latin typeface="+mn-lt"/>
                          <a:ea typeface="MS Mincho"/>
                          <a:cs typeface="MS Mincho"/>
                        </a:rPr>
                        <a:t>ITU-T SG2</a:t>
                      </a:r>
                      <a:endParaRPr lang="en-US" sz="1000" dirty="0">
                        <a:effectLst/>
                        <a:latin typeface="+mn-lt"/>
                        <a:ea typeface="MS Mincho"/>
                        <a:cs typeface="MS Mincho"/>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sz="1000" kern="1200" dirty="0" smtClean="0">
                          <a:solidFill>
                            <a:srgbClr val="000000"/>
                          </a:solidFill>
                          <a:effectLst/>
                          <a:latin typeface="+mn-lt"/>
                          <a:ea typeface="宋体" panose="02010600030101010101" pitchFamily="2" charset="-122"/>
                          <a:cs typeface="+mn-cs"/>
                        </a:rPr>
                        <a:t>Noted</a:t>
                      </a:r>
                      <a:endParaRPr lang="en-US" sz="1000" kern="1200" dirty="0">
                        <a:solidFill>
                          <a:srgbClr val="000000"/>
                        </a:solidFill>
                        <a:effectLst/>
                        <a:latin typeface="+mn-lt"/>
                        <a:ea typeface="宋体" panose="02010600030101010101" pitchFamily="2" charset="-122"/>
                        <a:cs typeface="+mn-cs"/>
                      </a:endParaRPr>
                    </a:p>
                  </a:txBody>
                  <a:tcPr marL="9525" marR="9525" marT="9525" marB="95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lang="en-US" sz="1000" kern="1200" dirty="0">
                        <a:solidFill>
                          <a:srgbClr val="000000"/>
                        </a:solidFill>
                        <a:effectLst/>
                        <a:latin typeface="+mn-lt"/>
                        <a:ea typeface="宋体" panose="02010600030101010101" pitchFamily="2" charset="-122"/>
                        <a:cs typeface="+mn-cs"/>
                      </a:endParaRPr>
                    </a:p>
                  </a:txBody>
                  <a:tcPr marL="9525" marR="9525" marT="9525" marB="95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194607">
                <a:tc>
                  <a:txBody>
                    <a:bodyPr/>
                    <a:lstStyle/>
                    <a:p>
                      <a:pPr>
                        <a:spcAft>
                          <a:spcPts val="0"/>
                        </a:spcAft>
                      </a:pPr>
                      <a:r>
                        <a:rPr lang="en-GB" sz="1000" b="1" u="sng">
                          <a:solidFill>
                            <a:srgbClr val="0000FF"/>
                          </a:solidFill>
                          <a:effectLst/>
                          <a:latin typeface="+mn-lt"/>
                          <a:ea typeface="MS Mincho"/>
                          <a:cs typeface="MS Mincho"/>
                          <a:hlinkClick r:id="rId16"/>
                        </a:rPr>
                        <a:t>S5-214047</a:t>
                      </a:r>
                      <a:endParaRPr lang="en-US" sz="1000">
                        <a:effectLst/>
                        <a:latin typeface="+mn-lt"/>
                        <a:ea typeface="MS Mincho"/>
                        <a:cs typeface="MS Mincho"/>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spcAft>
                          <a:spcPts val="0"/>
                        </a:spcAft>
                      </a:pPr>
                      <a:r>
                        <a:rPr lang="en-GB" sz="1000" dirty="0">
                          <a:effectLst/>
                          <a:latin typeface="+mn-lt"/>
                          <a:ea typeface="MS Mincho"/>
                          <a:cs typeface="MS Mincho"/>
                        </a:rPr>
                        <a:t>LS on the new work item on “Requirements and framework of </a:t>
                      </a:r>
                      <a:r>
                        <a:rPr lang="en-GB" sz="1000" dirty="0" err="1">
                          <a:effectLst/>
                          <a:latin typeface="+mn-lt"/>
                          <a:ea typeface="MS Mincho"/>
                          <a:cs typeface="MS Mincho"/>
                        </a:rPr>
                        <a:t>NGNe</a:t>
                      </a:r>
                      <a:r>
                        <a:rPr lang="en-GB" sz="1000" dirty="0">
                          <a:effectLst/>
                          <a:latin typeface="+mn-lt"/>
                          <a:ea typeface="MS Mincho"/>
                          <a:cs typeface="MS Mincho"/>
                        </a:rPr>
                        <a:t> orchestration enhancements for support computing power network” (</a:t>
                      </a:r>
                      <a:r>
                        <a:rPr lang="en-GB" sz="1000" dirty="0" err="1">
                          <a:effectLst/>
                          <a:latin typeface="+mn-lt"/>
                          <a:ea typeface="MS Mincho"/>
                          <a:cs typeface="MS Mincho"/>
                        </a:rPr>
                        <a:t>Y.NGNe</a:t>
                      </a:r>
                      <a:r>
                        <a:rPr lang="en-GB" sz="1000" dirty="0">
                          <a:effectLst/>
                          <a:latin typeface="+mn-lt"/>
                          <a:ea typeface="MS Mincho"/>
                          <a:cs typeface="MS Mincho"/>
                        </a:rPr>
                        <a:t>-O-CPN-</a:t>
                      </a:r>
                      <a:r>
                        <a:rPr lang="en-GB" sz="1000" dirty="0" err="1">
                          <a:effectLst/>
                          <a:latin typeface="+mn-lt"/>
                          <a:ea typeface="MS Mincho"/>
                          <a:cs typeface="MS Mincho"/>
                        </a:rPr>
                        <a:t>reqts</a:t>
                      </a:r>
                      <a:r>
                        <a:rPr lang="en-GB" sz="1000" dirty="0" smtClean="0">
                          <a:effectLst/>
                          <a:latin typeface="+mn-lt"/>
                          <a:ea typeface="MS Mincho"/>
                          <a:cs typeface="MS Mincho"/>
                        </a:rPr>
                        <a:t>)</a:t>
                      </a:r>
                      <a:endParaRPr lang="en-US" sz="1000" dirty="0">
                        <a:effectLst/>
                        <a:latin typeface="+mn-lt"/>
                        <a:ea typeface="MS Mincho"/>
                        <a:cs typeface="MS Mincho"/>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spcAft>
                          <a:spcPts val="0"/>
                        </a:spcAft>
                      </a:pPr>
                      <a:r>
                        <a:rPr lang="en-GB" sz="1000" dirty="0">
                          <a:effectLst/>
                          <a:latin typeface="+mn-lt"/>
                          <a:ea typeface="MS Mincho"/>
                          <a:cs typeface="MS Mincho"/>
                        </a:rPr>
                        <a:t>ITU-T SG11</a:t>
                      </a:r>
                      <a:endParaRPr lang="en-US" sz="1000" dirty="0">
                        <a:effectLst/>
                        <a:latin typeface="+mn-lt"/>
                        <a:ea typeface="MS Mincho"/>
                        <a:cs typeface="MS Mincho"/>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sz="1000" kern="1200" dirty="0" smtClean="0">
                          <a:solidFill>
                            <a:srgbClr val="000000"/>
                          </a:solidFill>
                          <a:effectLst/>
                          <a:latin typeface="+mn-lt"/>
                          <a:ea typeface="宋体" panose="02010600030101010101" pitchFamily="2" charset="-122"/>
                          <a:cs typeface="+mn-cs"/>
                        </a:rPr>
                        <a:t>Noted</a:t>
                      </a:r>
                      <a:endParaRPr lang="en-US" sz="1000" kern="1200" dirty="0">
                        <a:solidFill>
                          <a:srgbClr val="000000"/>
                        </a:solidFill>
                        <a:effectLst/>
                        <a:latin typeface="+mn-lt"/>
                        <a:ea typeface="宋体" panose="02010600030101010101" pitchFamily="2" charset="-122"/>
                        <a:cs typeface="+mn-cs"/>
                      </a:endParaRPr>
                    </a:p>
                  </a:txBody>
                  <a:tcPr marL="9525" marR="9525" marT="9525" marB="95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lang="en-US" sz="1000" kern="1200" dirty="0">
                        <a:solidFill>
                          <a:srgbClr val="000000"/>
                        </a:solidFill>
                        <a:effectLst/>
                        <a:latin typeface="+mn-lt"/>
                        <a:ea typeface="宋体" panose="02010600030101010101" pitchFamily="2" charset="-122"/>
                        <a:cs typeface="+mn-cs"/>
                      </a:endParaRPr>
                    </a:p>
                  </a:txBody>
                  <a:tcPr marL="9525" marR="9525" marT="9525" marB="95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194607">
                <a:tc>
                  <a:txBody>
                    <a:bodyPr/>
                    <a:lstStyle/>
                    <a:p>
                      <a:pPr>
                        <a:spcAft>
                          <a:spcPts val="0"/>
                        </a:spcAft>
                      </a:pPr>
                      <a:r>
                        <a:rPr lang="en-GB" sz="1000" b="1" u="sng" dirty="0" smtClean="0">
                          <a:solidFill>
                            <a:srgbClr val="0000FF"/>
                          </a:solidFill>
                          <a:effectLst/>
                          <a:latin typeface="+mn-lt"/>
                          <a:ea typeface="MS Mincho"/>
                          <a:cs typeface="MS Mincho"/>
                          <a:hlinkClick r:id="rId17"/>
                        </a:rPr>
                        <a:t>S5-214510</a:t>
                      </a:r>
                      <a:endParaRPr lang="en-US" sz="1000" dirty="0">
                        <a:effectLst/>
                        <a:latin typeface="+mn-lt"/>
                        <a:ea typeface="MS Mincho"/>
                        <a:cs typeface="MS Mincho"/>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spcAft>
                          <a:spcPts val="0"/>
                        </a:spcAft>
                      </a:pPr>
                      <a:r>
                        <a:rPr lang="en-GB" sz="1000" dirty="0">
                          <a:effectLst/>
                          <a:latin typeface="+mn-lt"/>
                          <a:ea typeface="MS Mincho"/>
                          <a:cs typeface="MS Mincho"/>
                        </a:rPr>
                        <a:t>LS on New Whitepaper: “E2E Network Slicing Architecture</a:t>
                      </a:r>
                      <a:r>
                        <a:rPr lang="en-GB" sz="1000" dirty="0" smtClean="0">
                          <a:effectLst/>
                          <a:latin typeface="+mn-lt"/>
                          <a:ea typeface="MS Mincho"/>
                          <a:cs typeface="MS Mincho"/>
                        </a:rPr>
                        <a:t>"</a:t>
                      </a:r>
                      <a:endParaRPr lang="en-US" sz="1000" dirty="0">
                        <a:effectLst/>
                        <a:latin typeface="+mn-lt"/>
                        <a:ea typeface="MS Mincho"/>
                        <a:cs typeface="MS Mincho"/>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spcAft>
                          <a:spcPts val="0"/>
                        </a:spcAft>
                      </a:pPr>
                      <a:r>
                        <a:rPr lang="en-GB" sz="1000" dirty="0">
                          <a:effectLst/>
                          <a:latin typeface="+mn-lt"/>
                          <a:ea typeface="MS Mincho"/>
                          <a:cs typeface="MS Mincho"/>
                        </a:rPr>
                        <a:t>GSMA</a:t>
                      </a:r>
                      <a:endParaRPr lang="en-US" sz="1000" dirty="0">
                        <a:effectLst/>
                        <a:latin typeface="+mn-lt"/>
                        <a:ea typeface="MS Mincho"/>
                        <a:cs typeface="MS Mincho"/>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GB" sz="1000" kern="1200" dirty="0" smtClean="0">
                          <a:solidFill>
                            <a:srgbClr val="000000"/>
                          </a:solidFill>
                          <a:effectLst/>
                          <a:latin typeface="+mn-lt"/>
                          <a:ea typeface="宋体" panose="02010600030101010101" pitchFamily="2" charset="-122"/>
                          <a:cs typeface="+mn-cs"/>
                        </a:rPr>
                        <a:t>Postponed</a:t>
                      </a:r>
                      <a:endParaRPr lang="en-US" sz="1000" kern="1200" dirty="0">
                        <a:solidFill>
                          <a:srgbClr val="000000"/>
                        </a:solidFill>
                        <a:effectLst/>
                        <a:latin typeface="+mn-lt"/>
                        <a:ea typeface="宋体" panose="02010600030101010101" pitchFamily="2" charset="-122"/>
                        <a:cs typeface="+mn-cs"/>
                      </a:endParaRPr>
                    </a:p>
                  </a:txBody>
                  <a:tcPr marL="9525" marR="9525" marT="9525" marB="95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lang="en-US" sz="1000" kern="1200" dirty="0">
                        <a:solidFill>
                          <a:srgbClr val="000000"/>
                        </a:solidFill>
                        <a:effectLst/>
                        <a:latin typeface="+mn-lt"/>
                        <a:ea typeface="宋体" panose="02010600030101010101" pitchFamily="2" charset="-122"/>
                        <a:cs typeface="+mn-cs"/>
                      </a:endParaRPr>
                    </a:p>
                  </a:txBody>
                  <a:tcPr marL="9525" marR="9525" marT="9525" marB="95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178446">
                <a:tc>
                  <a:txBody>
                    <a:bodyPr/>
                    <a:lstStyle/>
                    <a:p>
                      <a:pPr>
                        <a:spcAft>
                          <a:spcPts val="0"/>
                        </a:spcAft>
                      </a:pPr>
                      <a:r>
                        <a:rPr lang="en-GB" sz="1000" b="1" u="sng">
                          <a:solidFill>
                            <a:srgbClr val="0000FF"/>
                          </a:solidFill>
                          <a:effectLst/>
                          <a:latin typeface="+mn-lt"/>
                          <a:ea typeface="MS Mincho"/>
                          <a:cs typeface="MS Mincho"/>
                          <a:hlinkClick r:id="rId18"/>
                        </a:rPr>
                        <a:t>S5-214021</a:t>
                      </a:r>
                      <a:endParaRPr lang="en-US" sz="1000">
                        <a:effectLst/>
                        <a:latin typeface="+mn-lt"/>
                        <a:ea typeface="MS Mincho"/>
                        <a:cs typeface="MS Mincho"/>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spcAft>
                          <a:spcPts val="0"/>
                        </a:spcAft>
                      </a:pPr>
                      <a:r>
                        <a:rPr lang="en-GB" sz="1000" dirty="0">
                          <a:effectLst/>
                          <a:latin typeface="+mn-lt"/>
                          <a:ea typeface="MS Mincho"/>
                          <a:cs typeface="MS Mincho"/>
                        </a:rPr>
                        <a:t>Resubmitted LS reply to 3GPP SA5 on Network Slice EE </a:t>
                      </a:r>
                      <a:r>
                        <a:rPr lang="en-GB" sz="1000" dirty="0" smtClean="0">
                          <a:effectLst/>
                          <a:latin typeface="+mn-lt"/>
                          <a:ea typeface="MS Mincho"/>
                          <a:cs typeface="MS Mincho"/>
                        </a:rPr>
                        <a:t>KPIs</a:t>
                      </a:r>
                      <a:endParaRPr lang="en-US" sz="1000" dirty="0">
                        <a:effectLst/>
                        <a:latin typeface="+mn-lt"/>
                        <a:ea typeface="MS Mincho"/>
                        <a:cs typeface="MS Mincho"/>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spcAft>
                          <a:spcPts val="0"/>
                        </a:spcAft>
                      </a:pPr>
                      <a:r>
                        <a:rPr lang="en-GB" sz="1000" dirty="0">
                          <a:effectLst/>
                          <a:latin typeface="+mn-lt"/>
                          <a:ea typeface="MS Mincho"/>
                          <a:cs typeface="MS Mincho"/>
                        </a:rPr>
                        <a:t>GSMA</a:t>
                      </a:r>
                      <a:endParaRPr lang="en-US" sz="1000" dirty="0">
                        <a:effectLst/>
                        <a:latin typeface="+mn-lt"/>
                        <a:ea typeface="MS Mincho"/>
                        <a:cs typeface="MS Mincho"/>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sz="1000" kern="1200" dirty="0" smtClean="0">
                          <a:solidFill>
                            <a:srgbClr val="000000"/>
                          </a:solidFill>
                          <a:effectLst/>
                          <a:latin typeface="+mn-lt"/>
                          <a:ea typeface="宋体" panose="02010600030101010101" pitchFamily="2" charset="-122"/>
                          <a:cs typeface="+mn-cs"/>
                        </a:rPr>
                        <a:t>replied to</a:t>
                      </a:r>
                      <a:endParaRPr lang="en-US" sz="1000" kern="1200" dirty="0">
                        <a:solidFill>
                          <a:srgbClr val="000000"/>
                        </a:solidFill>
                        <a:effectLst/>
                        <a:latin typeface="+mn-lt"/>
                        <a:ea typeface="宋体" panose="02010600030101010101" pitchFamily="2" charset="-122"/>
                        <a:cs typeface="+mn-cs"/>
                      </a:endParaRPr>
                    </a:p>
                  </a:txBody>
                  <a:tcPr marL="9525" marR="9525" marT="9525" marB="95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GB" sz="1000" kern="1200" dirty="0" smtClean="0">
                          <a:solidFill>
                            <a:srgbClr val="000000"/>
                          </a:solidFill>
                          <a:effectLst/>
                          <a:latin typeface="+mn-lt"/>
                          <a:ea typeface="宋体" panose="02010600030101010101" pitchFamily="2" charset="-122"/>
                          <a:cs typeface="+mn-cs"/>
                        </a:rPr>
                        <a:t>S5-214535</a:t>
                      </a:r>
                      <a:endParaRPr lang="en-US" sz="1000" kern="1200" dirty="0">
                        <a:solidFill>
                          <a:srgbClr val="000000"/>
                        </a:solidFill>
                        <a:effectLst/>
                        <a:latin typeface="+mn-lt"/>
                        <a:ea typeface="宋体" panose="02010600030101010101" pitchFamily="2" charset="-122"/>
                        <a:cs typeface="+mn-cs"/>
                      </a:endParaRPr>
                    </a:p>
                  </a:txBody>
                  <a:tcPr marL="9525" marR="9525" marT="9525" marB="95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218640">
                <a:tc>
                  <a:txBody>
                    <a:bodyPr/>
                    <a:lstStyle/>
                    <a:p>
                      <a:pPr>
                        <a:spcAft>
                          <a:spcPts val="0"/>
                        </a:spcAft>
                      </a:pPr>
                      <a:r>
                        <a:rPr lang="en-US" sz="1000" b="1" u="sng" dirty="0">
                          <a:solidFill>
                            <a:srgbClr val="0000FF"/>
                          </a:solidFill>
                          <a:effectLst/>
                          <a:latin typeface="+mn-lt"/>
                          <a:ea typeface="Times New Roman" panose="02020603050405020304" pitchFamily="18" charset="0"/>
                          <a:cs typeface="MS Mincho"/>
                          <a:hlinkClick r:id="rId19"/>
                        </a:rPr>
                        <a:t>S5-214028</a:t>
                      </a:r>
                      <a:endParaRPr lang="en-US" sz="1000" dirty="0">
                        <a:effectLst/>
                        <a:latin typeface="+mn-lt"/>
                        <a:ea typeface="MS Mincho"/>
                        <a:cs typeface="MS Mincho"/>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spcAft>
                          <a:spcPts val="0"/>
                        </a:spcAft>
                      </a:pPr>
                      <a:r>
                        <a:rPr lang="en-US" sz="1000" dirty="0">
                          <a:effectLst/>
                          <a:latin typeface="+mn-lt"/>
                          <a:ea typeface="Times New Roman" panose="02020603050405020304" pitchFamily="18" charset="0"/>
                          <a:cs typeface="MS Mincho"/>
                        </a:rPr>
                        <a:t>LS on (de)activation and failure handling of NR </a:t>
                      </a:r>
                      <a:r>
                        <a:rPr lang="en-US" sz="1000" dirty="0" smtClean="0">
                          <a:effectLst/>
                          <a:latin typeface="+mn-lt"/>
                          <a:ea typeface="Times New Roman" panose="02020603050405020304" pitchFamily="18" charset="0"/>
                          <a:cs typeface="MS Mincho"/>
                        </a:rPr>
                        <a:t>QMC</a:t>
                      </a:r>
                      <a:endParaRPr lang="en-US" sz="1000" dirty="0">
                        <a:effectLst/>
                        <a:latin typeface="+mn-lt"/>
                        <a:ea typeface="MS Mincho"/>
                        <a:cs typeface="MS Mincho"/>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spcAft>
                          <a:spcPts val="0"/>
                        </a:spcAft>
                      </a:pPr>
                      <a:r>
                        <a:rPr lang="en-US" sz="1000" dirty="0">
                          <a:effectLst/>
                          <a:latin typeface="+mn-lt"/>
                          <a:ea typeface="Times New Roman" panose="02020603050405020304" pitchFamily="18" charset="0"/>
                          <a:cs typeface="MS Mincho"/>
                        </a:rPr>
                        <a:t>R3-212975</a:t>
                      </a:r>
                      <a:endParaRPr lang="en-US" sz="1000" dirty="0">
                        <a:effectLst/>
                        <a:latin typeface="+mn-lt"/>
                        <a:ea typeface="MS Mincho"/>
                        <a:cs typeface="MS Mincho"/>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sz="1000" kern="1200" dirty="0" smtClean="0">
                          <a:solidFill>
                            <a:srgbClr val="000000"/>
                          </a:solidFill>
                          <a:effectLst/>
                          <a:latin typeface="+mn-lt"/>
                          <a:ea typeface="宋体" panose="02010600030101010101" pitchFamily="2" charset="-122"/>
                          <a:cs typeface="+mn-cs"/>
                        </a:rPr>
                        <a:t>replied to</a:t>
                      </a:r>
                      <a:endParaRPr lang="en-US" sz="1000" kern="1200" dirty="0">
                        <a:solidFill>
                          <a:srgbClr val="000000"/>
                        </a:solidFill>
                        <a:effectLst/>
                        <a:latin typeface="+mn-lt"/>
                        <a:ea typeface="宋体" panose="02010600030101010101" pitchFamily="2" charset="-122"/>
                        <a:cs typeface="+mn-cs"/>
                      </a:endParaRPr>
                    </a:p>
                  </a:txBody>
                  <a:tcPr marL="9525" marR="9525" marT="9525" marB="95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GB" sz="1000" kern="1200" dirty="0" smtClean="0">
                          <a:solidFill>
                            <a:srgbClr val="000000"/>
                          </a:solidFill>
                          <a:effectLst/>
                          <a:latin typeface="+mn-lt"/>
                          <a:ea typeface="宋体" panose="02010600030101010101" pitchFamily="2" charset="-122"/>
                          <a:cs typeface="+mn-cs"/>
                        </a:rPr>
                        <a:t>S5-214186</a:t>
                      </a:r>
                      <a:endParaRPr lang="en-US" sz="1000" kern="1200" dirty="0">
                        <a:solidFill>
                          <a:srgbClr val="000000"/>
                        </a:solidFill>
                        <a:effectLst/>
                        <a:latin typeface="+mn-lt"/>
                        <a:ea typeface="宋体" panose="02010600030101010101" pitchFamily="2" charset="-122"/>
                        <a:cs typeface="+mn-cs"/>
                      </a:endParaRPr>
                    </a:p>
                  </a:txBody>
                  <a:tcPr marL="9525" marR="9525" marT="9525" marB="95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bl>
          </a:graphicData>
        </a:graphic>
      </p:graphicFrame>
    </p:spTree>
    <p:extLst>
      <p:ext uri="{BB962C8B-B14F-4D97-AF65-F5344CB8AC3E}">
        <p14:creationId xmlns:p14="http://schemas.microsoft.com/office/powerpoint/2010/main" val="78867536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7680" y="116142"/>
            <a:ext cx="9112251" cy="1143000"/>
          </a:xfrm>
        </p:spPr>
        <p:txBody>
          <a:bodyPr/>
          <a:lstStyle/>
          <a:p>
            <a:r>
              <a:rPr lang="sv-SE" dirty="0" smtClean="0"/>
              <a:t>Exception to be sent to SA#91e</a:t>
            </a:r>
            <a:br>
              <a:rPr lang="sv-SE" dirty="0" smtClean="0"/>
            </a:br>
            <a:endParaRPr lang="sv-SE" dirty="0"/>
          </a:p>
        </p:txBody>
      </p:sp>
      <p:graphicFrame>
        <p:nvGraphicFramePr>
          <p:cNvPr id="5" name="Table Placeholder 4"/>
          <p:cNvGraphicFramePr>
            <a:graphicFrameLocks noGrp="1"/>
          </p:cNvGraphicFramePr>
          <p:nvPr>
            <p:ph type="tbl" idx="1"/>
            <p:extLst>
              <p:ext uri="{D42A27DB-BD31-4B8C-83A1-F6EECF244321}">
                <p14:modId xmlns:p14="http://schemas.microsoft.com/office/powerpoint/2010/main" val="4262602121"/>
              </p:ext>
            </p:extLst>
          </p:nvPr>
        </p:nvGraphicFramePr>
        <p:xfrm>
          <a:off x="1062537" y="1137204"/>
          <a:ext cx="8843909" cy="1866056"/>
        </p:xfrm>
        <a:graphic>
          <a:graphicData uri="http://schemas.openxmlformats.org/drawingml/2006/table">
            <a:tbl>
              <a:tblPr firstRow="1" bandRow="1">
                <a:tableStyleId>{5C22544A-7EE6-4342-B048-85BDC9FD1C3A}</a:tableStyleId>
              </a:tblPr>
              <a:tblGrid>
                <a:gridCol w="2311256">
                  <a:extLst>
                    <a:ext uri="{9D8B030D-6E8A-4147-A177-3AD203B41FA5}">
                      <a16:colId xmlns:a16="http://schemas.microsoft.com/office/drawing/2014/main" xmlns="" val="570476699"/>
                    </a:ext>
                  </a:extLst>
                </a:gridCol>
                <a:gridCol w="4972178">
                  <a:extLst>
                    <a:ext uri="{9D8B030D-6E8A-4147-A177-3AD203B41FA5}">
                      <a16:colId xmlns:a16="http://schemas.microsoft.com/office/drawing/2014/main" xmlns="" val="2618836924"/>
                    </a:ext>
                  </a:extLst>
                </a:gridCol>
                <a:gridCol w="1560475"/>
              </a:tblGrid>
              <a:tr h="710928">
                <a:tc>
                  <a:txBody>
                    <a:bodyPr/>
                    <a:lstStyle/>
                    <a:p>
                      <a:pPr algn="ctr">
                        <a:spcAft>
                          <a:spcPts val="0"/>
                        </a:spcAft>
                      </a:pPr>
                      <a:r>
                        <a:rPr lang="sv-SE" sz="1600" b="1" kern="1200" dirty="0">
                          <a:solidFill>
                            <a:schemeClr val="tx1"/>
                          </a:solidFill>
                          <a:effectLst/>
                          <a:latin typeface="+mn-lt"/>
                          <a:ea typeface="+mn-ea"/>
                          <a:cs typeface="+mn-cs"/>
                        </a:rPr>
                        <a:t>Tdoc</a:t>
                      </a:r>
                    </a:p>
                  </a:txBody>
                  <a:tcPr marL="9525" marR="9525" marT="9525" marB="95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ctr">
                        <a:spcAft>
                          <a:spcPts val="0"/>
                        </a:spcAft>
                      </a:pPr>
                      <a:r>
                        <a:rPr lang="sv-SE" sz="1600" b="1" kern="1200" dirty="0" err="1">
                          <a:solidFill>
                            <a:schemeClr val="tx1"/>
                          </a:solidFill>
                          <a:effectLst/>
                          <a:latin typeface="+mn-lt"/>
                          <a:ea typeface="+mn-ea"/>
                          <a:cs typeface="+mn-cs"/>
                        </a:rPr>
                        <a:t>Title</a:t>
                      </a:r>
                      <a:endParaRPr lang="sv-SE" sz="1600" b="1" kern="1200" dirty="0">
                        <a:solidFill>
                          <a:schemeClr val="tx1"/>
                        </a:solidFill>
                        <a:effectLst/>
                        <a:latin typeface="+mn-lt"/>
                        <a:ea typeface="+mn-ea"/>
                        <a:cs typeface="+mn-cs"/>
                      </a:endParaRPr>
                    </a:p>
                  </a:txBody>
                  <a:tcPr marL="9525" marR="9525" marT="9525" marB="95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ctr">
                        <a:spcAft>
                          <a:spcPts val="0"/>
                        </a:spcAft>
                      </a:pPr>
                      <a:r>
                        <a:rPr lang="sv-SE" sz="1600" b="1" kern="1200" dirty="0" smtClean="0">
                          <a:solidFill>
                            <a:schemeClr val="tx1"/>
                          </a:solidFill>
                          <a:effectLst/>
                          <a:latin typeface="+mn-lt"/>
                          <a:ea typeface="+mn-ea"/>
                          <a:cs typeface="+mn-cs"/>
                        </a:rPr>
                        <a:t>Source</a:t>
                      </a:r>
                      <a:endParaRPr lang="sv-SE" sz="1600" b="1" kern="1200" dirty="0">
                        <a:solidFill>
                          <a:schemeClr val="tx1"/>
                        </a:solidFill>
                        <a:effectLst/>
                        <a:latin typeface="+mn-lt"/>
                        <a:ea typeface="+mn-ea"/>
                        <a:cs typeface="+mn-cs"/>
                      </a:endParaRPr>
                    </a:p>
                  </a:txBody>
                  <a:tcPr marL="9525" marR="9525" marT="9525" marB="95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extLst>
                  <a:ext uri="{0D108BD9-81ED-4DB2-BD59-A6C34878D82A}">
                    <a16:rowId xmlns:a16="http://schemas.microsoft.com/office/drawing/2014/main" xmlns="" val="4283687663"/>
                  </a:ext>
                </a:extLst>
              </a:tr>
              <a:tr h="303790">
                <a:tc>
                  <a:txBody>
                    <a:bodyPr/>
                    <a:lstStyle/>
                    <a:p>
                      <a:pPr marL="95250" marR="0" lvl="0" indent="0" algn="l" defTabSz="1219170" rtl="0" eaLnBrk="1" fontAlgn="auto" latinLnBrk="0" hangingPunct="1">
                        <a:lnSpc>
                          <a:spcPct val="100000"/>
                        </a:lnSpc>
                        <a:spcBef>
                          <a:spcPts val="0"/>
                        </a:spcBef>
                        <a:spcAft>
                          <a:spcPts val="0"/>
                        </a:spcAft>
                        <a:buClrTx/>
                        <a:buSzTx/>
                        <a:buFontTx/>
                        <a:buNone/>
                        <a:tabLst/>
                        <a:defRPr/>
                      </a:pPr>
                      <a:endParaRPr lang="sv-SE" sz="1400" b="0" i="0" u="none" strike="noStrike" kern="1200" baseline="0" dirty="0">
                        <a:solidFill>
                          <a:schemeClr val="dk1"/>
                        </a:solidFill>
                        <a:latin typeface="Calibri" panose="020F0502020204030204" pitchFamily="34" charset="0"/>
                        <a:ea typeface="+mn-ea"/>
                        <a:cs typeface="+mn-cs"/>
                      </a:endParaRPr>
                    </a:p>
                  </a:txBody>
                  <a:tcPr marL="9525" marR="9525" marT="9525" marB="95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95250" marR="0" indent="0" algn="l" defTabSz="1219170" rtl="0" eaLnBrk="1" latinLnBrk="0" hangingPunct="1"/>
                      <a:endParaRPr lang="en-US" sz="1400" b="0" i="0" u="none" strike="noStrike" kern="1200" baseline="0" dirty="0" smtClean="0">
                        <a:solidFill>
                          <a:schemeClr val="dk1"/>
                        </a:solidFill>
                        <a:latin typeface="Calibri" panose="020F0502020204030204" pitchFamily="34" charset="0"/>
                        <a:ea typeface="+mn-ea"/>
                        <a:cs typeface="+mn-cs"/>
                      </a:endParaRPr>
                    </a:p>
                  </a:txBody>
                  <a:tcPr marL="9525" marR="9525" marT="9525" marB="95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95250" indent="0" algn="l" defTabSz="1219170" rtl="0" eaLnBrk="1" latinLnBrk="0" hangingPunct="1">
                        <a:spcAft>
                          <a:spcPts val="0"/>
                        </a:spcAft>
                      </a:pPr>
                      <a:endParaRPr lang="sv-SE" sz="1400" kern="1200"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txBody>
                  <a:tcPr marL="9525" marR="9525" marT="9525" marB="95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315310">
                <a:tc>
                  <a:txBody>
                    <a:bodyPr/>
                    <a:lstStyle/>
                    <a:p>
                      <a:pPr marL="95250" marR="0" lvl="0" indent="0" algn="l" defTabSz="1219170" rtl="0" eaLnBrk="1" fontAlgn="auto" latinLnBrk="0" hangingPunct="1">
                        <a:lnSpc>
                          <a:spcPct val="100000"/>
                        </a:lnSpc>
                        <a:spcBef>
                          <a:spcPts val="0"/>
                        </a:spcBef>
                        <a:spcAft>
                          <a:spcPts val="0"/>
                        </a:spcAft>
                        <a:buClrTx/>
                        <a:buSzTx/>
                        <a:buFontTx/>
                        <a:buNone/>
                        <a:tabLst/>
                        <a:defRPr/>
                      </a:pPr>
                      <a:endParaRPr lang="sv-SE" sz="1400" b="0" i="0" u="none" strike="noStrike" kern="1200" baseline="0" dirty="0">
                        <a:solidFill>
                          <a:schemeClr val="dk1"/>
                        </a:solidFill>
                        <a:latin typeface="Calibri" panose="020F0502020204030204" pitchFamily="34" charset="0"/>
                        <a:ea typeface="+mn-ea"/>
                        <a:cs typeface="+mn-cs"/>
                      </a:endParaRPr>
                    </a:p>
                  </a:txBody>
                  <a:tcPr marL="9525" marR="9525" marT="9525" marB="95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95250" marR="0" indent="0" algn="l" defTabSz="1219170" rtl="0" eaLnBrk="1" latinLnBrk="0" hangingPunct="1"/>
                      <a:endParaRPr lang="en-US" sz="1400" b="0" i="0" u="none" strike="noStrike" kern="1200" baseline="0" dirty="0" smtClean="0">
                        <a:solidFill>
                          <a:schemeClr val="dk1"/>
                        </a:solidFill>
                        <a:latin typeface="Calibri" panose="020F0502020204030204" pitchFamily="34" charset="0"/>
                        <a:ea typeface="+mn-ea"/>
                        <a:cs typeface="+mn-cs"/>
                      </a:endParaRPr>
                    </a:p>
                  </a:txBody>
                  <a:tcPr marL="9525" marR="9525" marT="9525" marB="95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95250" indent="0" algn="l" defTabSz="1219170" rtl="0" eaLnBrk="1" latinLnBrk="0" hangingPunct="1">
                        <a:spcAft>
                          <a:spcPts val="0"/>
                        </a:spcAft>
                      </a:pPr>
                      <a:endParaRPr lang="sv-SE" sz="1400" kern="1200"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txBody>
                  <a:tcPr marL="9525" marR="9525" marT="9525" marB="95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273269">
                <a:tc>
                  <a:txBody>
                    <a:bodyPr/>
                    <a:lstStyle/>
                    <a:p>
                      <a:pPr marL="95250" marR="0" indent="0" algn="l" defTabSz="1219170" rtl="0" eaLnBrk="1" latinLnBrk="0" hangingPunct="1">
                        <a:spcAft>
                          <a:spcPts val="0"/>
                        </a:spcAft>
                      </a:pPr>
                      <a:endParaRPr lang="sv-SE" sz="1400" b="0" i="0" u="none" strike="noStrike" kern="1200" baseline="0" dirty="0">
                        <a:solidFill>
                          <a:schemeClr val="dk1"/>
                        </a:solidFill>
                        <a:latin typeface="Calibri" panose="020F0502020204030204" pitchFamily="34" charset="0"/>
                        <a:ea typeface="+mn-ea"/>
                        <a:cs typeface="+mn-cs"/>
                      </a:endParaRPr>
                    </a:p>
                  </a:txBody>
                  <a:tcPr marL="9525" marR="9525" marT="9525" marB="95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95250" marR="0" indent="0" algn="l" defTabSz="1219170" rtl="0" eaLnBrk="1" latinLnBrk="0" hangingPunct="1"/>
                      <a:endParaRPr lang="en-US" sz="1400" b="0" i="0" u="none" strike="noStrike" kern="1200" baseline="0" dirty="0" smtClean="0">
                        <a:solidFill>
                          <a:schemeClr val="dk1"/>
                        </a:solidFill>
                        <a:latin typeface="Calibri" panose="020F0502020204030204" pitchFamily="34" charset="0"/>
                        <a:ea typeface="+mn-ea"/>
                        <a:cs typeface="+mn-cs"/>
                      </a:endParaRPr>
                    </a:p>
                  </a:txBody>
                  <a:tcPr marL="9525" marR="9525" marT="9525" marB="95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95250" indent="0" algn="l" defTabSz="1219170" rtl="0" eaLnBrk="1" latinLnBrk="0" hangingPunct="1">
                        <a:spcAft>
                          <a:spcPts val="0"/>
                        </a:spcAft>
                      </a:pPr>
                      <a:endParaRPr lang="sv-SE" sz="1400" kern="1200"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txBody>
                  <a:tcPr marL="9525" marR="9525" marT="9525" marB="95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262759">
                <a:tc>
                  <a:txBody>
                    <a:bodyPr/>
                    <a:lstStyle/>
                    <a:p>
                      <a:pPr marL="95250" marR="0" indent="0" algn="l" defTabSz="1219170" rtl="0" eaLnBrk="1" latinLnBrk="0" hangingPunct="1">
                        <a:spcAft>
                          <a:spcPts val="0"/>
                        </a:spcAft>
                      </a:pPr>
                      <a:endParaRPr lang="sv-SE" sz="1400" b="0" i="0" u="none" strike="noStrike" kern="1200" baseline="0" dirty="0">
                        <a:solidFill>
                          <a:schemeClr val="dk1"/>
                        </a:solidFill>
                        <a:latin typeface="Calibri" panose="020F0502020204030204" pitchFamily="34" charset="0"/>
                        <a:ea typeface="+mn-ea"/>
                        <a:cs typeface="+mn-cs"/>
                      </a:endParaRPr>
                    </a:p>
                  </a:txBody>
                  <a:tcPr marL="9525" marR="9525" marT="9525" marB="95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95250" marR="0" indent="0" algn="l" defTabSz="1219170" rtl="0" eaLnBrk="1" latinLnBrk="0" hangingPunct="1"/>
                      <a:endParaRPr lang="en-US" sz="1400" b="0" i="0" u="none" strike="noStrike" kern="1200" baseline="0" dirty="0" smtClean="0">
                        <a:solidFill>
                          <a:schemeClr val="dk1"/>
                        </a:solidFill>
                        <a:latin typeface="Calibri" panose="020F0502020204030204" pitchFamily="34" charset="0"/>
                        <a:ea typeface="+mn-ea"/>
                        <a:cs typeface="+mn-cs"/>
                      </a:endParaRPr>
                    </a:p>
                  </a:txBody>
                  <a:tcPr marL="9525" marR="9525" marT="9525" marB="95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95250" indent="0" algn="l" defTabSz="1219170" rtl="0" eaLnBrk="1" latinLnBrk="0" hangingPunct="1">
                        <a:spcAft>
                          <a:spcPts val="0"/>
                        </a:spcAft>
                      </a:pPr>
                      <a:endParaRPr lang="sv-SE" sz="1400" kern="1200"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txBody>
                  <a:tcPr marL="9525" marR="9525" marT="9525" marB="95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bl>
          </a:graphicData>
        </a:graphic>
      </p:graphicFrame>
    </p:spTree>
    <p:extLst>
      <p:ext uri="{BB962C8B-B14F-4D97-AF65-F5344CB8AC3E}">
        <p14:creationId xmlns:p14="http://schemas.microsoft.com/office/powerpoint/2010/main" val="304119019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7680" y="116142"/>
            <a:ext cx="9112251" cy="1143000"/>
          </a:xfrm>
        </p:spPr>
        <p:txBody>
          <a:bodyPr/>
          <a:lstStyle/>
          <a:p>
            <a:r>
              <a:rPr lang="sv-SE" dirty="0" smtClean="0"/>
              <a:t>TRs / TSs to be sent to Edithelp </a:t>
            </a:r>
            <a:br>
              <a:rPr lang="sv-SE" dirty="0" smtClean="0"/>
            </a:br>
            <a:endParaRPr lang="sv-SE" dirty="0"/>
          </a:p>
        </p:txBody>
      </p:sp>
      <p:graphicFrame>
        <p:nvGraphicFramePr>
          <p:cNvPr id="5" name="Table Placeholder 4"/>
          <p:cNvGraphicFramePr>
            <a:graphicFrameLocks noGrp="1"/>
          </p:cNvGraphicFramePr>
          <p:nvPr>
            <p:ph type="tbl" idx="1"/>
            <p:extLst>
              <p:ext uri="{D42A27DB-BD31-4B8C-83A1-F6EECF244321}">
                <p14:modId xmlns:p14="http://schemas.microsoft.com/office/powerpoint/2010/main" val="231661261"/>
              </p:ext>
            </p:extLst>
          </p:nvPr>
        </p:nvGraphicFramePr>
        <p:xfrm>
          <a:off x="487680" y="1392687"/>
          <a:ext cx="10981978" cy="4028154"/>
        </p:xfrm>
        <a:graphic>
          <a:graphicData uri="http://schemas.openxmlformats.org/drawingml/2006/table">
            <a:tbl>
              <a:tblPr firstRow="1" bandRow="1">
                <a:tableStyleId>{5C22544A-7EE6-4342-B048-85BDC9FD1C3A}</a:tableStyleId>
              </a:tblPr>
              <a:tblGrid>
                <a:gridCol w="8564747">
                  <a:extLst>
                    <a:ext uri="{9D8B030D-6E8A-4147-A177-3AD203B41FA5}">
                      <a16:colId xmlns:a16="http://schemas.microsoft.com/office/drawing/2014/main" xmlns="" val="2618836924"/>
                    </a:ext>
                  </a:extLst>
                </a:gridCol>
                <a:gridCol w="2417231"/>
              </a:tblGrid>
              <a:tr h="710928">
                <a:tc>
                  <a:txBody>
                    <a:bodyPr/>
                    <a:lstStyle/>
                    <a:p>
                      <a:pPr algn="ctr">
                        <a:spcAft>
                          <a:spcPts val="0"/>
                        </a:spcAft>
                      </a:pPr>
                      <a:r>
                        <a:rPr lang="sv-SE" sz="1600" b="1" kern="1200" dirty="0" err="1">
                          <a:solidFill>
                            <a:schemeClr val="tx1"/>
                          </a:solidFill>
                          <a:effectLst/>
                          <a:latin typeface="+mn-lt"/>
                          <a:ea typeface="+mn-ea"/>
                          <a:cs typeface="+mn-cs"/>
                        </a:rPr>
                        <a:t>Title</a:t>
                      </a:r>
                      <a:endParaRPr lang="sv-SE" sz="1600" b="1" kern="1200" dirty="0">
                        <a:solidFill>
                          <a:schemeClr val="tx1"/>
                        </a:solidFill>
                        <a:effectLst/>
                        <a:latin typeface="+mn-lt"/>
                        <a:ea typeface="+mn-ea"/>
                        <a:cs typeface="+mn-cs"/>
                      </a:endParaRPr>
                    </a:p>
                  </a:txBody>
                  <a:tcPr marL="9525" marR="9525" marT="9525" marB="95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ctr">
                        <a:spcAft>
                          <a:spcPts val="0"/>
                        </a:spcAft>
                      </a:pPr>
                      <a:r>
                        <a:rPr lang="sv-SE" sz="1600" b="1" kern="1200" dirty="0" smtClean="0">
                          <a:solidFill>
                            <a:schemeClr val="tx1"/>
                          </a:solidFill>
                          <a:effectLst/>
                          <a:latin typeface="+mn-lt"/>
                          <a:ea typeface="+mn-ea"/>
                          <a:cs typeface="+mn-cs"/>
                        </a:rPr>
                        <a:t>Source</a:t>
                      </a:r>
                      <a:endParaRPr lang="sv-SE" sz="1600" b="1" kern="1200" dirty="0">
                        <a:solidFill>
                          <a:schemeClr val="tx1"/>
                        </a:solidFill>
                        <a:effectLst/>
                        <a:latin typeface="+mn-lt"/>
                        <a:ea typeface="+mn-ea"/>
                        <a:cs typeface="+mn-cs"/>
                      </a:endParaRPr>
                    </a:p>
                  </a:txBody>
                  <a:tcPr marL="9525" marR="9525" marT="9525" marB="95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extLst>
                  <a:ext uri="{0D108BD9-81ED-4DB2-BD59-A6C34878D82A}">
                    <a16:rowId xmlns:a16="http://schemas.microsoft.com/office/drawing/2014/main" xmlns="" val="4283687663"/>
                  </a:ext>
                </a:extLst>
              </a:tr>
              <a:tr h="552871">
                <a:tc>
                  <a:txBody>
                    <a:bodyPr/>
                    <a:lstStyle/>
                    <a:p>
                      <a:pPr>
                        <a:spcAft>
                          <a:spcPts val="0"/>
                        </a:spcAft>
                      </a:pPr>
                      <a:r>
                        <a:rPr lang="en-GB" sz="1600" dirty="0" smtClean="0">
                          <a:effectLst/>
                          <a:latin typeface="+mn-lt"/>
                          <a:ea typeface="MS Mincho"/>
                          <a:cs typeface="Calibri" panose="020F0502020204030204" pitchFamily="34" charset="0"/>
                        </a:rPr>
                        <a:t>TR 28.814 </a:t>
                      </a:r>
                      <a:r>
                        <a:rPr lang="en-US" sz="1600" dirty="0" smtClean="0">
                          <a:effectLst/>
                          <a:latin typeface="+mn-lt"/>
                          <a:ea typeface="MS Mincho"/>
                          <a:cs typeface="Calibri" panose="020F0502020204030204" pitchFamily="34" charset="0"/>
                        </a:rPr>
                        <a:t>Study on enhancements of edge computing management</a:t>
                      </a:r>
                      <a:endParaRPr lang="en-US" sz="1800" dirty="0">
                        <a:effectLst/>
                        <a:latin typeface="+mn-lt"/>
                        <a:ea typeface="MS Mincho"/>
                        <a:cs typeface="MS Mincho"/>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spcAft>
                          <a:spcPts val="0"/>
                        </a:spcAft>
                      </a:pPr>
                      <a:r>
                        <a:rPr lang="en-GB" sz="1600" dirty="0">
                          <a:effectLst/>
                          <a:latin typeface="+mn-lt"/>
                          <a:ea typeface="MS Mincho"/>
                          <a:cs typeface="Calibri" panose="020F0502020204030204" pitchFamily="34" charset="0"/>
                        </a:rPr>
                        <a:t>Intel Corporation (UK) Ltd</a:t>
                      </a:r>
                      <a:endParaRPr lang="en-US" sz="1800" dirty="0">
                        <a:effectLst/>
                        <a:latin typeface="+mn-lt"/>
                        <a:ea typeface="MS Mincho"/>
                        <a:cs typeface="MS Mincho"/>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552871">
                <a:tc>
                  <a:txBody>
                    <a:bodyPr/>
                    <a:lstStyle/>
                    <a:p>
                      <a:pPr>
                        <a:spcAft>
                          <a:spcPts val="0"/>
                        </a:spcAft>
                      </a:pPr>
                      <a:r>
                        <a:rPr lang="en-US" sz="1600" dirty="0" smtClean="0">
                          <a:effectLst/>
                          <a:latin typeface="+mn-lt"/>
                          <a:ea typeface="MS Mincho"/>
                          <a:cs typeface="Calibri" panose="020F0502020204030204" pitchFamily="34" charset="0"/>
                        </a:rPr>
                        <a:t>TR 28.817 Study on the access control for management services</a:t>
                      </a:r>
                      <a:endParaRPr lang="en-US" sz="1800" dirty="0">
                        <a:effectLst/>
                        <a:latin typeface="+mn-lt"/>
                        <a:ea typeface="MS Mincho"/>
                        <a:cs typeface="MS Mincho"/>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spcAft>
                          <a:spcPts val="0"/>
                        </a:spcAft>
                      </a:pPr>
                      <a:r>
                        <a:rPr lang="en-US" sz="1600" dirty="0">
                          <a:effectLst/>
                          <a:latin typeface="+mn-lt"/>
                          <a:ea typeface="MS Mincho"/>
                          <a:cs typeface="Calibri" panose="020F0502020204030204" pitchFamily="34" charset="0"/>
                        </a:rPr>
                        <a:t>Nokia, Nokia Shanghai Bell</a:t>
                      </a:r>
                      <a:endParaRPr lang="en-US" sz="1800" dirty="0">
                        <a:effectLst/>
                        <a:latin typeface="+mn-lt"/>
                        <a:ea typeface="MS Mincho"/>
                        <a:cs typeface="MS Mincho"/>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552871">
                <a:tc>
                  <a:txBody>
                    <a:bodyPr/>
                    <a:lstStyle/>
                    <a:p>
                      <a:pPr marL="95250" marR="0" lvl="0" indent="0" algn="l" defTabSz="1219170" rtl="0" eaLnBrk="1" fontAlgn="auto" latinLnBrk="0" hangingPunct="1">
                        <a:lnSpc>
                          <a:spcPct val="100000"/>
                        </a:lnSpc>
                        <a:spcBef>
                          <a:spcPts val="0"/>
                        </a:spcBef>
                        <a:spcAft>
                          <a:spcPts val="0"/>
                        </a:spcAft>
                        <a:buClrTx/>
                        <a:buSzTx/>
                        <a:buFontTx/>
                        <a:buNone/>
                        <a:tabLst/>
                        <a:defRPr/>
                      </a:pPr>
                      <a:endParaRPr lang="en-US" sz="1400" b="0" i="0" u="none" strike="noStrike" kern="1200" baseline="0" dirty="0">
                        <a:solidFill>
                          <a:schemeClr val="dk1"/>
                        </a:solidFill>
                        <a:latin typeface="Calibri" panose="020F0502020204030204" pitchFamily="34" charset="0"/>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95250" marR="0" lvl="0" indent="0" algn="l" defTabSz="1219170" rtl="0" eaLnBrk="1" fontAlgn="auto" latinLnBrk="0" hangingPunct="1">
                        <a:lnSpc>
                          <a:spcPct val="100000"/>
                        </a:lnSpc>
                        <a:spcBef>
                          <a:spcPts val="0"/>
                        </a:spcBef>
                        <a:spcAft>
                          <a:spcPts val="0"/>
                        </a:spcAft>
                        <a:buClrTx/>
                        <a:buSzTx/>
                        <a:buFontTx/>
                        <a:buNone/>
                        <a:tabLst/>
                        <a:defRPr/>
                      </a:pPr>
                      <a:endParaRPr lang="sv-SE" sz="1400" b="0" i="0" u="none" strike="noStrike" kern="1200" baseline="0" dirty="0">
                        <a:solidFill>
                          <a:schemeClr val="dk1"/>
                        </a:solidFill>
                        <a:latin typeface="Calibri" panose="020F0502020204030204" pitchFamily="34" charset="0"/>
                        <a:ea typeface="+mn-ea"/>
                        <a:cs typeface="+mn-cs"/>
                      </a:endParaRPr>
                    </a:p>
                  </a:txBody>
                  <a:tcPr marL="9525" marR="9525" marT="9525" marB="95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552871">
                <a:tc>
                  <a:txBody>
                    <a:bodyPr/>
                    <a:lstStyle/>
                    <a:p>
                      <a:pPr marL="95250" marR="0" lvl="0" indent="0" algn="l" defTabSz="1219170" rtl="0" eaLnBrk="1" fontAlgn="auto" latinLnBrk="0" hangingPunct="1">
                        <a:lnSpc>
                          <a:spcPct val="100000"/>
                        </a:lnSpc>
                        <a:spcBef>
                          <a:spcPts val="0"/>
                        </a:spcBef>
                        <a:spcAft>
                          <a:spcPts val="0"/>
                        </a:spcAft>
                        <a:buClrTx/>
                        <a:buSzTx/>
                        <a:buFontTx/>
                        <a:buNone/>
                        <a:tabLst/>
                        <a:defRPr/>
                      </a:pPr>
                      <a:endParaRPr lang="en-US" sz="1400" b="0" i="0" u="none" strike="noStrike" kern="1200" baseline="0" dirty="0">
                        <a:solidFill>
                          <a:schemeClr val="dk1"/>
                        </a:solidFill>
                        <a:latin typeface="Calibri" panose="020F0502020204030204" pitchFamily="34" charset="0"/>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95250" marR="0" lvl="0" indent="0" algn="l" defTabSz="1219170" rtl="0" eaLnBrk="1" fontAlgn="auto" latinLnBrk="0" hangingPunct="1">
                        <a:lnSpc>
                          <a:spcPct val="100000"/>
                        </a:lnSpc>
                        <a:spcBef>
                          <a:spcPts val="0"/>
                        </a:spcBef>
                        <a:spcAft>
                          <a:spcPts val="0"/>
                        </a:spcAft>
                        <a:buClrTx/>
                        <a:buSzTx/>
                        <a:buFontTx/>
                        <a:buNone/>
                        <a:tabLst/>
                        <a:defRPr/>
                      </a:pPr>
                      <a:endParaRPr lang="sv-SE" sz="1400" kern="1200"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txBody>
                  <a:tcPr marL="9525" marR="9525" marT="9525" marB="95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552871">
                <a:tc>
                  <a:txBody>
                    <a:bodyPr/>
                    <a:lstStyle/>
                    <a:p>
                      <a:pPr marL="95250" marR="0" lvl="0" indent="0" algn="l" defTabSz="1219170" rtl="0" eaLnBrk="1" fontAlgn="auto" latinLnBrk="0" hangingPunct="1">
                        <a:lnSpc>
                          <a:spcPct val="100000"/>
                        </a:lnSpc>
                        <a:spcBef>
                          <a:spcPts val="0"/>
                        </a:spcBef>
                        <a:spcAft>
                          <a:spcPts val="0"/>
                        </a:spcAft>
                        <a:buClrTx/>
                        <a:buSzTx/>
                        <a:buFontTx/>
                        <a:buNone/>
                        <a:tabLst/>
                        <a:defRPr/>
                      </a:pPr>
                      <a:endParaRPr lang="en-US" sz="1400" b="0" i="0" u="none" strike="noStrike" kern="1200" baseline="0" dirty="0" smtClean="0">
                        <a:solidFill>
                          <a:schemeClr val="dk1"/>
                        </a:solidFill>
                        <a:latin typeface="Calibri" panose="020F0502020204030204" pitchFamily="34" charset="0"/>
                        <a:ea typeface="+mn-ea"/>
                        <a:cs typeface="+mn-cs"/>
                      </a:endParaRPr>
                    </a:p>
                  </a:txBody>
                  <a:tcPr marL="9525" marR="9525" marT="9525" marB="95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95250" marR="0" lvl="0" indent="0" algn="l" defTabSz="1219170" rtl="0" eaLnBrk="1" fontAlgn="auto" latinLnBrk="0" hangingPunct="1">
                        <a:lnSpc>
                          <a:spcPct val="100000"/>
                        </a:lnSpc>
                        <a:spcBef>
                          <a:spcPts val="0"/>
                        </a:spcBef>
                        <a:spcAft>
                          <a:spcPts val="0"/>
                        </a:spcAft>
                        <a:buClrTx/>
                        <a:buSzTx/>
                        <a:buFontTx/>
                        <a:buNone/>
                        <a:tabLst/>
                        <a:defRPr/>
                      </a:pPr>
                      <a:endParaRPr lang="sv-SE" sz="1400" kern="1200"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txBody>
                  <a:tcPr marL="9525" marR="9525" marT="9525" marB="95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552871">
                <a:tc>
                  <a:txBody>
                    <a:bodyPr/>
                    <a:lstStyle/>
                    <a:p>
                      <a:pPr marL="95250" marR="0" lvl="0" indent="0" algn="l" defTabSz="1219170" rtl="0" eaLnBrk="1" fontAlgn="auto" latinLnBrk="0" hangingPunct="1">
                        <a:lnSpc>
                          <a:spcPct val="100000"/>
                        </a:lnSpc>
                        <a:spcBef>
                          <a:spcPts val="0"/>
                        </a:spcBef>
                        <a:spcAft>
                          <a:spcPts val="0"/>
                        </a:spcAft>
                        <a:buClrTx/>
                        <a:buSzTx/>
                        <a:buFontTx/>
                        <a:buNone/>
                        <a:tabLst/>
                        <a:defRPr/>
                      </a:pPr>
                      <a:endParaRPr lang="en-US" sz="1400" b="0" i="0" u="none" strike="noStrike" kern="1200" baseline="0">
                        <a:solidFill>
                          <a:schemeClr val="dk1"/>
                        </a:solidFill>
                        <a:latin typeface="Calibri" panose="020F0502020204030204" pitchFamily="34" charset="0"/>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95250" marR="0" lvl="0" indent="0" algn="l" defTabSz="1219170" rtl="0" eaLnBrk="1" fontAlgn="auto" latinLnBrk="0" hangingPunct="1">
                        <a:lnSpc>
                          <a:spcPct val="100000"/>
                        </a:lnSpc>
                        <a:spcBef>
                          <a:spcPts val="0"/>
                        </a:spcBef>
                        <a:spcAft>
                          <a:spcPts val="0"/>
                        </a:spcAft>
                        <a:buClrTx/>
                        <a:buSzTx/>
                        <a:buFontTx/>
                        <a:buNone/>
                        <a:tabLst/>
                        <a:defRPr/>
                      </a:pPr>
                      <a:endParaRPr lang="sv-SE" sz="1400" kern="1200"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txBody>
                  <a:tcPr marL="9525" marR="9525" marT="9525" marB="95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bl>
          </a:graphicData>
        </a:graphic>
      </p:graphicFrame>
    </p:spTree>
    <p:extLst>
      <p:ext uri="{BB962C8B-B14F-4D97-AF65-F5344CB8AC3E}">
        <p14:creationId xmlns:p14="http://schemas.microsoft.com/office/powerpoint/2010/main" val="160983443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487680" y="116142"/>
            <a:ext cx="9112251" cy="1143000"/>
          </a:xfrm>
        </p:spPr>
        <p:txBody>
          <a:bodyPr/>
          <a:lstStyle/>
          <a:p>
            <a:r>
              <a:rPr lang="en-US" altLang="zh-CN" dirty="0" smtClean="0"/>
              <a:t>New action items from this meeting</a:t>
            </a:r>
            <a:endParaRPr lang="sv-SE" dirty="0"/>
          </a:p>
        </p:txBody>
      </p:sp>
      <p:graphicFrame>
        <p:nvGraphicFramePr>
          <p:cNvPr id="6" name="表格 5"/>
          <p:cNvGraphicFramePr>
            <a:graphicFrameLocks noGrp="1"/>
          </p:cNvGraphicFramePr>
          <p:nvPr>
            <p:extLst>
              <p:ext uri="{D42A27DB-BD31-4B8C-83A1-F6EECF244321}">
                <p14:modId xmlns:p14="http://schemas.microsoft.com/office/powerpoint/2010/main" val="2584354975"/>
              </p:ext>
            </p:extLst>
          </p:nvPr>
        </p:nvGraphicFramePr>
        <p:xfrm>
          <a:off x="231228" y="1259142"/>
          <a:ext cx="11619185" cy="1341120"/>
        </p:xfrm>
        <a:graphic>
          <a:graphicData uri="http://schemas.openxmlformats.org/drawingml/2006/table">
            <a:tbl>
              <a:tblPr>
                <a:tableStyleId>{5C22544A-7EE6-4342-B048-85BDC9FD1C3A}</a:tableStyleId>
              </a:tblPr>
              <a:tblGrid>
                <a:gridCol w="954477"/>
                <a:gridCol w="5230168"/>
                <a:gridCol w="753626"/>
                <a:gridCol w="1155560"/>
                <a:gridCol w="2516361"/>
                <a:gridCol w="1008993"/>
              </a:tblGrid>
              <a:tr h="0">
                <a:tc>
                  <a:txBody>
                    <a:bodyPr/>
                    <a:lstStyle/>
                    <a:p>
                      <a:pPr marL="0" algn="ctr" defTabSz="1219170" rtl="0" eaLnBrk="1" latinLnBrk="0" hangingPunct="1">
                        <a:spcAft>
                          <a:spcPts val="0"/>
                        </a:spcAft>
                      </a:pPr>
                      <a:r>
                        <a:rPr lang="en-GB" sz="1800" b="1" kern="1200" dirty="0">
                          <a:solidFill>
                            <a:schemeClr val="tx1"/>
                          </a:solidFill>
                          <a:effectLst/>
                          <a:latin typeface="+mn-lt"/>
                          <a:ea typeface="+mn-ea"/>
                          <a:cs typeface="+mn-cs"/>
                        </a:rPr>
                        <a:t>Item</a:t>
                      </a:r>
                      <a:endParaRPr lang="zh-CN" sz="1800" b="1" kern="1200" dirty="0">
                        <a:solidFill>
                          <a:schemeClr val="tx1"/>
                        </a:solidFill>
                        <a:effectLst/>
                        <a:latin typeface="+mn-lt"/>
                        <a:ea typeface="+mn-ea"/>
                        <a:cs typeface="+mn-cs"/>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marL="0" algn="ctr" defTabSz="1219170" rtl="0" eaLnBrk="1" latinLnBrk="0" hangingPunct="1">
                        <a:spcAft>
                          <a:spcPts val="0"/>
                        </a:spcAft>
                      </a:pPr>
                      <a:r>
                        <a:rPr lang="en-GB" sz="1800" b="1" kern="1200" dirty="0">
                          <a:solidFill>
                            <a:schemeClr val="tx1"/>
                          </a:solidFill>
                          <a:effectLst/>
                          <a:latin typeface="+mn-lt"/>
                          <a:ea typeface="+mn-ea"/>
                          <a:cs typeface="+mn-cs"/>
                        </a:rPr>
                        <a:t>Description</a:t>
                      </a:r>
                      <a:endParaRPr lang="zh-CN" sz="1800" b="1" kern="1200" dirty="0">
                        <a:solidFill>
                          <a:schemeClr val="tx1"/>
                        </a:solidFill>
                        <a:effectLst/>
                        <a:latin typeface="+mn-lt"/>
                        <a:ea typeface="+mn-ea"/>
                        <a:cs typeface="+mn-cs"/>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marL="0" algn="ctr" defTabSz="1219170" rtl="0" eaLnBrk="1" latinLnBrk="0" hangingPunct="1">
                        <a:spcAft>
                          <a:spcPts val="0"/>
                        </a:spcAft>
                      </a:pPr>
                      <a:r>
                        <a:rPr lang="en-GB" sz="1800" b="1" kern="1200">
                          <a:solidFill>
                            <a:schemeClr val="tx1"/>
                          </a:solidFill>
                          <a:effectLst/>
                          <a:latin typeface="+mn-lt"/>
                          <a:ea typeface="+mn-ea"/>
                          <a:cs typeface="+mn-cs"/>
                        </a:rPr>
                        <a:t>Rel.</a:t>
                      </a:r>
                      <a:endParaRPr lang="zh-CN" sz="1800" b="1" kern="1200">
                        <a:solidFill>
                          <a:schemeClr val="tx1"/>
                        </a:solidFill>
                        <a:effectLst/>
                        <a:latin typeface="+mn-lt"/>
                        <a:ea typeface="+mn-ea"/>
                        <a:cs typeface="+mn-cs"/>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marL="0" algn="ctr" defTabSz="1219170" rtl="0" eaLnBrk="1" latinLnBrk="0" hangingPunct="1">
                        <a:spcAft>
                          <a:spcPts val="0"/>
                        </a:spcAft>
                      </a:pPr>
                      <a:r>
                        <a:rPr lang="en-GB" sz="1800" b="1" kern="1200">
                          <a:solidFill>
                            <a:schemeClr val="tx1"/>
                          </a:solidFill>
                          <a:effectLst/>
                          <a:latin typeface="+mn-lt"/>
                          <a:ea typeface="+mn-ea"/>
                          <a:cs typeface="+mn-cs"/>
                        </a:rPr>
                        <a:t>Owner</a:t>
                      </a:r>
                      <a:endParaRPr lang="zh-CN" sz="1800" b="1" kern="1200">
                        <a:solidFill>
                          <a:schemeClr val="tx1"/>
                        </a:solidFill>
                        <a:effectLst/>
                        <a:latin typeface="+mn-lt"/>
                        <a:ea typeface="+mn-ea"/>
                        <a:cs typeface="+mn-cs"/>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marL="0" algn="ctr" defTabSz="1219170" rtl="0" eaLnBrk="1" latinLnBrk="0" hangingPunct="1">
                        <a:spcAft>
                          <a:spcPts val="0"/>
                        </a:spcAft>
                      </a:pPr>
                      <a:r>
                        <a:rPr lang="en-GB" sz="1800" b="1" kern="1200">
                          <a:solidFill>
                            <a:schemeClr val="tx1"/>
                          </a:solidFill>
                          <a:effectLst/>
                          <a:latin typeface="+mn-lt"/>
                          <a:ea typeface="+mn-ea"/>
                          <a:cs typeface="+mn-cs"/>
                        </a:rPr>
                        <a:t>Status </a:t>
                      </a:r>
                      <a:endParaRPr lang="zh-CN" sz="1800" b="1" kern="1200">
                        <a:solidFill>
                          <a:schemeClr val="tx1"/>
                        </a:solidFill>
                        <a:effectLst/>
                        <a:latin typeface="+mn-lt"/>
                        <a:ea typeface="+mn-ea"/>
                        <a:cs typeface="+mn-cs"/>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marL="0" algn="ctr" defTabSz="1219170" rtl="0" eaLnBrk="1" latinLnBrk="0" hangingPunct="1">
                        <a:spcAft>
                          <a:spcPts val="0"/>
                        </a:spcAft>
                      </a:pPr>
                      <a:r>
                        <a:rPr lang="en-GB" sz="1800" b="1" kern="1200" dirty="0">
                          <a:solidFill>
                            <a:schemeClr val="tx1"/>
                          </a:solidFill>
                          <a:effectLst/>
                          <a:latin typeface="+mn-lt"/>
                          <a:ea typeface="+mn-ea"/>
                          <a:cs typeface="+mn-cs"/>
                        </a:rPr>
                        <a:t>Target </a:t>
                      </a:r>
                      <a:endParaRPr lang="zh-CN" sz="1800" b="1" kern="1200" dirty="0">
                        <a:solidFill>
                          <a:schemeClr val="tx1"/>
                        </a:solidFill>
                        <a:effectLst/>
                        <a:latin typeface="+mn-lt"/>
                        <a:ea typeface="+mn-ea"/>
                        <a:cs typeface="+mn-cs"/>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r>
              <a:tr h="0">
                <a:tc>
                  <a:txBody>
                    <a:bodyPr/>
                    <a:lstStyle/>
                    <a:p>
                      <a:pPr>
                        <a:spcAft>
                          <a:spcPts val="0"/>
                        </a:spcAft>
                      </a:pPr>
                      <a:r>
                        <a:rPr lang="en-GB" sz="1400">
                          <a:solidFill>
                            <a:srgbClr val="000000"/>
                          </a:solidFill>
                          <a:effectLst/>
                          <a:latin typeface="Arial" panose="020B0604020202020204" pitchFamily="34" charset="0"/>
                          <a:ea typeface="宋体" panose="02010600030101010101" pitchFamily="2" charset="-122"/>
                        </a:rPr>
                        <a:t>138e.1</a:t>
                      </a:r>
                      <a:endParaRPr lang="en-US" sz="1600">
                        <a:effectLst/>
                        <a:latin typeface="Times New Roman" panose="02020603050405020304" pitchFamily="18" charset="0"/>
                        <a:ea typeface="宋体" panose="02010600030101010101" pitchFamily="2" charset="-122"/>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spcAft>
                          <a:spcPts val="900"/>
                        </a:spcAft>
                      </a:pPr>
                      <a:r>
                        <a:rPr lang="en-GB" sz="1400">
                          <a:solidFill>
                            <a:srgbClr val="000000"/>
                          </a:solidFill>
                          <a:effectLst/>
                          <a:latin typeface="Arial" panose="020B0604020202020204" pitchFamily="34" charset="0"/>
                          <a:ea typeface="宋体" panose="02010600030101010101" pitchFamily="2" charset="-122"/>
                        </a:rPr>
                        <a:t>CRs (S5-213100/S5-213480) for TS 32.160 are cat-F but they are missing the mirrors in Release 17. </a:t>
                      </a:r>
                      <a:endParaRPr lang="en-US" sz="1600">
                        <a:effectLst/>
                        <a:latin typeface="Times New Roman" panose="02020603050405020304" pitchFamily="18" charset="0"/>
                        <a:ea typeface="宋体" panose="02010600030101010101" pitchFamily="2" charset="-122"/>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spcAft>
                          <a:spcPts val="0"/>
                        </a:spcAft>
                      </a:pPr>
                      <a:r>
                        <a:rPr lang="en-GB" sz="1400">
                          <a:solidFill>
                            <a:srgbClr val="000000"/>
                          </a:solidFill>
                          <a:effectLst/>
                          <a:latin typeface="Arial" panose="020B0604020202020204" pitchFamily="34" charset="0"/>
                          <a:ea typeface="宋体" panose="02010600030101010101" pitchFamily="2" charset="-122"/>
                        </a:rPr>
                        <a:t>Rel-17</a:t>
                      </a:r>
                      <a:endParaRPr lang="en-US" sz="1600">
                        <a:effectLst/>
                        <a:latin typeface="Times New Roman" panose="02020603050405020304" pitchFamily="18" charset="0"/>
                        <a:ea typeface="宋体" panose="02010600030101010101" pitchFamily="2" charset="-122"/>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spcAft>
                          <a:spcPts val="0"/>
                        </a:spcAft>
                      </a:pPr>
                      <a:r>
                        <a:rPr lang="en-GB" sz="1400">
                          <a:solidFill>
                            <a:srgbClr val="000000"/>
                          </a:solidFill>
                          <a:effectLst/>
                          <a:latin typeface="Arial" panose="020B0604020202020204" pitchFamily="34" charset="0"/>
                          <a:ea typeface="宋体" panose="02010600030101010101" pitchFamily="2" charset="-122"/>
                        </a:rPr>
                        <a:t>Olaf</a:t>
                      </a:r>
                      <a:endParaRPr lang="en-US" sz="1600">
                        <a:effectLst/>
                        <a:latin typeface="Times New Roman" panose="02020603050405020304" pitchFamily="18" charset="0"/>
                        <a:ea typeface="宋体" panose="02010600030101010101" pitchFamily="2" charset="-122"/>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spcAft>
                          <a:spcPts val="0"/>
                        </a:spcAft>
                      </a:pPr>
                      <a:r>
                        <a:rPr lang="en-GB" sz="1400">
                          <a:solidFill>
                            <a:srgbClr val="000000"/>
                          </a:solidFill>
                          <a:effectLst/>
                          <a:latin typeface="Arial" panose="020B0604020202020204" pitchFamily="34" charset="0"/>
                          <a:ea typeface="宋体" panose="02010600030101010101" pitchFamily="2" charset="-122"/>
                        </a:rPr>
                        <a:t> Closed. (S5-214099/S5-214095 are agreed in SA5#138e)</a:t>
                      </a:r>
                      <a:endParaRPr lang="en-US" sz="1600">
                        <a:effectLst/>
                        <a:latin typeface="Times New Roman" panose="02020603050405020304" pitchFamily="18" charset="0"/>
                        <a:ea typeface="宋体" panose="02010600030101010101" pitchFamily="2" charset="-122"/>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spcAft>
                          <a:spcPts val="0"/>
                        </a:spcAft>
                      </a:pPr>
                      <a:r>
                        <a:rPr lang="en-GB" sz="1400">
                          <a:solidFill>
                            <a:srgbClr val="000000"/>
                          </a:solidFill>
                          <a:effectLst/>
                          <a:latin typeface="Arial" panose="020B0604020202020204" pitchFamily="34" charset="0"/>
                          <a:ea typeface="宋体" panose="02010600030101010101" pitchFamily="2" charset="-122"/>
                        </a:rPr>
                        <a:t>SA5#138e</a:t>
                      </a:r>
                      <a:endParaRPr lang="en-US" sz="1600">
                        <a:effectLst/>
                        <a:latin typeface="Times New Roman" panose="02020603050405020304" pitchFamily="18" charset="0"/>
                        <a:ea typeface="宋体" panose="02010600030101010101" pitchFamily="2" charset="-122"/>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0">
                <a:tc>
                  <a:txBody>
                    <a:bodyPr/>
                    <a:lstStyle/>
                    <a:p>
                      <a:pPr>
                        <a:spcAft>
                          <a:spcPts val="0"/>
                        </a:spcAft>
                      </a:pPr>
                      <a:r>
                        <a:rPr lang="en-GB" sz="1400">
                          <a:solidFill>
                            <a:srgbClr val="000000"/>
                          </a:solidFill>
                          <a:effectLst/>
                          <a:latin typeface="Arial" panose="020B0604020202020204" pitchFamily="34" charset="0"/>
                          <a:ea typeface="宋体" panose="02010600030101010101" pitchFamily="2" charset="-122"/>
                        </a:rPr>
                        <a:t>138e.2</a:t>
                      </a:r>
                      <a:endParaRPr lang="en-US" sz="1600">
                        <a:effectLst/>
                        <a:latin typeface="Times New Roman" panose="02020603050405020304" pitchFamily="18" charset="0"/>
                        <a:ea typeface="宋体" panose="02010600030101010101" pitchFamily="2" charset="-122"/>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spcAft>
                          <a:spcPts val="900"/>
                        </a:spcAft>
                      </a:pPr>
                      <a:r>
                        <a:rPr lang="en-GB" sz="1400">
                          <a:solidFill>
                            <a:srgbClr val="000000"/>
                          </a:solidFill>
                          <a:effectLst/>
                          <a:latin typeface="Arial" panose="020B0604020202020204" pitchFamily="34" charset="0"/>
                          <a:ea typeface="宋体" panose="02010600030101010101" pitchFamily="2" charset="-122"/>
                        </a:rPr>
                        <a:t>AP for Ericsson to propose and discuss update of endorsed tdoc in S5-213134.(S5-214218) </a:t>
                      </a:r>
                      <a:endParaRPr lang="en-US" sz="1600">
                        <a:effectLst/>
                        <a:latin typeface="Times New Roman" panose="02020603050405020304" pitchFamily="18" charset="0"/>
                        <a:ea typeface="宋体" panose="02010600030101010101" pitchFamily="2" charset="-122"/>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spcAft>
                          <a:spcPts val="0"/>
                        </a:spcAft>
                      </a:pPr>
                      <a:r>
                        <a:rPr lang="en-GB" sz="1400">
                          <a:solidFill>
                            <a:srgbClr val="000000"/>
                          </a:solidFill>
                          <a:effectLst/>
                          <a:latin typeface="Arial" panose="020B0604020202020204" pitchFamily="34" charset="0"/>
                          <a:ea typeface="宋体" panose="02010600030101010101" pitchFamily="2" charset="-122"/>
                        </a:rPr>
                        <a:t>Rel-17</a:t>
                      </a:r>
                      <a:endParaRPr lang="en-US" sz="1600">
                        <a:effectLst/>
                        <a:latin typeface="Times New Roman" panose="02020603050405020304" pitchFamily="18" charset="0"/>
                        <a:ea typeface="宋体" panose="02010600030101010101" pitchFamily="2" charset="-122"/>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spcAft>
                          <a:spcPts val="0"/>
                        </a:spcAft>
                      </a:pPr>
                      <a:r>
                        <a:rPr lang="en-GB" sz="1400">
                          <a:solidFill>
                            <a:srgbClr val="000000"/>
                          </a:solidFill>
                          <a:effectLst/>
                          <a:latin typeface="Arial" panose="020B0604020202020204" pitchFamily="34" charset="0"/>
                          <a:ea typeface="宋体" panose="02010600030101010101" pitchFamily="2" charset="-122"/>
                        </a:rPr>
                        <a:t>Jan</a:t>
                      </a:r>
                      <a:endParaRPr lang="en-US" sz="1600">
                        <a:effectLst/>
                        <a:latin typeface="Times New Roman" panose="02020603050405020304" pitchFamily="18" charset="0"/>
                        <a:ea typeface="宋体" panose="02010600030101010101" pitchFamily="2" charset="-122"/>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spcAft>
                          <a:spcPts val="0"/>
                        </a:spcAft>
                      </a:pPr>
                      <a:r>
                        <a:rPr lang="en-GB" sz="1400">
                          <a:solidFill>
                            <a:srgbClr val="000000"/>
                          </a:solidFill>
                          <a:effectLst/>
                          <a:latin typeface="Arial" panose="020B0604020202020204" pitchFamily="34" charset="0"/>
                          <a:ea typeface="宋体" panose="02010600030101010101" pitchFamily="2" charset="-122"/>
                        </a:rPr>
                        <a:t>Open</a:t>
                      </a:r>
                      <a:endParaRPr lang="en-US" sz="1600">
                        <a:effectLst/>
                        <a:latin typeface="Times New Roman" panose="02020603050405020304" pitchFamily="18" charset="0"/>
                        <a:ea typeface="宋体" panose="02010600030101010101" pitchFamily="2" charset="-122"/>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spcAft>
                          <a:spcPts val="0"/>
                        </a:spcAft>
                      </a:pPr>
                      <a:r>
                        <a:rPr lang="en-GB" sz="1400" dirty="0">
                          <a:solidFill>
                            <a:srgbClr val="000000"/>
                          </a:solidFill>
                          <a:effectLst/>
                          <a:latin typeface="Arial" panose="020B0604020202020204" pitchFamily="34" charset="0"/>
                          <a:ea typeface="宋体" panose="02010600030101010101" pitchFamily="2" charset="-122"/>
                        </a:rPr>
                        <a:t>SA5#139e</a:t>
                      </a:r>
                      <a:endParaRPr lang="en-US" sz="1600" dirty="0">
                        <a:effectLst/>
                        <a:latin typeface="Times New Roman" panose="02020603050405020304" pitchFamily="18" charset="0"/>
                        <a:ea typeface="宋体" panose="02010600030101010101" pitchFamily="2" charset="-122"/>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bl>
          </a:graphicData>
        </a:graphic>
      </p:graphicFrame>
    </p:spTree>
    <p:extLst>
      <p:ext uri="{BB962C8B-B14F-4D97-AF65-F5344CB8AC3E}">
        <p14:creationId xmlns:p14="http://schemas.microsoft.com/office/powerpoint/2010/main" val="231986069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84759" y="4799323"/>
            <a:ext cx="5038839" cy="519616"/>
          </a:xfrm>
        </p:spPr>
        <p:txBody>
          <a:bodyPr/>
          <a:lstStyle/>
          <a:p>
            <a:r>
              <a:rPr lang="sv-SE" sz="4400" dirty="0" err="1"/>
              <a:t>Thank</a:t>
            </a:r>
            <a:r>
              <a:rPr lang="sv-SE" sz="4400" dirty="0"/>
              <a:t> </a:t>
            </a:r>
            <a:r>
              <a:rPr lang="sv-SE" sz="4400" dirty="0" err="1"/>
              <a:t>you</a:t>
            </a:r>
            <a:r>
              <a:rPr lang="sv-SE" sz="4400" dirty="0"/>
              <a:t>!</a:t>
            </a:r>
          </a:p>
        </p:txBody>
      </p:sp>
      <p:pic>
        <p:nvPicPr>
          <p:cNvPr id="4" name="图片 3"/>
          <p:cNvPicPr>
            <a:picLocks noChangeAspect="1"/>
          </p:cNvPicPr>
          <p:nvPr/>
        </p:nvPicPr>
        <p:blipFill>
          <a:blip r:embed="rId2"/>
          <a:stretch>
            <a:fillRect/>
          </a:stretch>
        </p:blipFill>
        <p:spPr>
          <a:xfrm>
            <a:off x="834014" y="532564"/>
            <a:ext cx="5190146" cy="2898948"/>
          </a:xfrm>
          <a:prstGeom prst="rect">
            <a:avLst/>
          </a:prstGeom>
        </p:spPr>
      </p:pic>
      <p:pic>
        <p:nvPicPr>
          <p:cNvPr id="5" name="图片 4"/>
          <p:cNvPicPr>
            <a:picLocks noChangeAspect="1"/>
          </p:cNvPicPr>
          <p:nvPr/>
        </p:nvPicPr>
        <p:blipFill>
          <a:blip r:embed="rId3"/>
          <a:stretch>
            <a:fillRect/>
          </a:stretch>
        </p:blipFill>
        <p:spPr>
          <a:xfrm>
            <a:off x="6210701" y="1575948"/>
            <a:ext cx="5012897" cy="2855376"/>
          </a:xfrm>
          <a:prstGeom prst="rect">
            <a:avLst/>
          </a:prstGeom>
        </p:spPr>
      </p:pic>
      <p:pic>
        <p:nvPicPr>
          <p:cNvPr id="7" name="图片 6"/>
          <p:cNvPicPr>
            <a:picLocks noChangeAspect="1"/>
          </p:cNvPicPr>
          <p:nvPr/>
        </p:nvPicPr>
        <p:blipFill>
          <a:blip r:embed="rId4"/>
          <a:stretch>
            <a:fillRect/>
          </a:stretch>
        </p:blipFill>
        <p:spPr>
          <a:xfrm>
            <a:off x="932716" y="3743012"/>
            <a:ext cx="4992741" cy="2353012"/>
          </a:xfrm>
          <a:prstGeom prst="rect">
            <a:avLst/>
          </a:prstGeom>
        </p:spPr>
      </p:pic>
    </p:spTree>
    <p:extLst>
      <p:ext uri="{BB962C8B-B14F-4D97-AF65-F5344CB8AC3E}">
        <p14:creationId xmlns:p14="http://schemas.microsoft.com/office/powerpoint/2010/main" val="119548055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5544" y="54245"/>
            <a:ext cx="8973312" cy="768101"/>
          </a:xfrm>
        </p:spPr>
        <p:txBody>
          <a:bodyPr/>
          <a:lstStyle/>
          <a:p>
            <a:r>
              <a:rPr lang="sv-SE" dirty="0"/>
              <a:t>Incoming </a:t>
            </a:r>
            <a:r>
              <a:rPr lang="sv-SE" dirty="0" smtClean="0"/>
              <a:t>LSs(2/2)</a:t>
            </a:r>
            <a:endParaRPr lang="sv-SE" dirty="0"/>
          </a:p>
        </p:txBody>
      </p:sp>
      <p:graphicFrame>
        <p:nvGraphicFramePr>
          <p:cNvPr id="5" name="Table Placeholder 4"/>
          <p:cNvGraphicFramePr>
            <a:graphicFrameLocks noGrp="1"/>
          </p:cNvGraphicFramePr>
          <p:nvPr>
            <p:ph type="tbl" idx="1"/>
            <p:extLst>
              <p:ext uri="{D42A27DB-BD31-4B8C-83A1-F6EECF244321}">
                <p14:modId xmlns:p14="http://schemas.microsoft.com/office/powerpoint/2010/main" val="3869772770"/>
              </p:ext>
            </p:extLst>
          </p:nvPr>
        </p:nvGraphicFramePr>
        <p:xfrm>
          <a:off x="137691" y="1100837"/>
          <a:ext cx="11946577" cy="4191718"/>
        </p:xfrm>
        <a:graphic>
          <a:graphicData uri="http://schemas.openxmlformats.org/drawingml/2006/table">
            <a:tbl>
              <a:tblPr firstRow="1" bandRow="1">
                <a:tableStyleId>{5C22544A-7EE6-4342-B048-85BDC9FD1C3A}</a:tableStyleId>
              </a:tblPr>
              <a:tblGrid>
                <a:gridCol w="784540">
                  <a:extLst>
                    <a:ext uri="{9D8B030D-6E8A-4147-A177-3AD203B41FA5}">
                      <a16:colId xmlns="" xmlns:a16="http://schemas.microsoft.com/office/drawing/2014/main" val="570476699"/>
                    </a:ext>
                  </a:extLst>
                </a:gridCol>
                <a:gridCol w="6440994">
                  <a:extLst>
                    <a:ext uri="{9D8B030D-6E8A-4147-A177-3AD203B41FA5}">
                      <a16:colId xmlns="" xmlns:a16="http://schemas.microsoft.com/office/drawing/2014/main" val="2618836924"/>
                    </a:ext>
                  </a:extLst>
                </a:gridCol>
                <a:gridCol w="2334586">
                  <a:extLst>
                    <a:ext uri="{9D8B030D-6E8A-4147-A177-3AD203B41FA5}">
                      <a16:colId xmlns="" xmlns:a16="http://schemas.microsoft.com/office/drawing/2014/main" val="3016348962"/>
                    </a:ext>
                  </a:extLst>
                </a:gridCol>
                <a:gridCol w="1217506">
                  <a:extLst>
                    <a:ext uri="{9D8B030D-6E8A-4147-A177-3AD203B41FA5}">
                      <a16:colId xmlns="" xmlns:a16="http://schemas.microsoft.com/office/drawing/2014/main" val="3690116950"/>
                    </a:ext>
                  </a:extLst>
                </a:gridCol>
                <a:gridCol w="1168951">
                  <a:extLst>
                    <a:ext uri="{9D8B030D-6E8A-4147-A177-3AD203B41FA5}">
                      <a16:colId xmlns="" xmlns:a16="http://schemas.microsoft.com/office/drawing/2014/main" val="2952368263"/>
                    </a:ext>
                  </a:extLst>
                </a:gridCol>
              </a:tblGrid>
              <a:tr h="323121">
                <a:tc>
                  <a:txBody>
                    <a:bodyPr/>
                    <a:lstStyle/>
                    <a:p>
                      <a:pPr algn="ctr"/>
                      <a:r>
                        <a:rPr lang="sv-SE" sz="1050" b="1" kern="1200" dirty="0">
                          <a:solidFill>
                            <a:schemeClr val="tx1"/>
                          </a:solidFill>
                          <a:effectLst/>
                          <a:latin typeface="+mn-lt"/>
                          <a:ea typeface="微软雅黑" panose="020B0503020204020204" pitchFamily="34" charset="-122"/>
                          <a:cs typeface="+mn-cs"/>
                        </a:rPr>
                        <a:t>Tdoc</a:t>
                      </a:r>
                      <a:endParaRPr lang="sv-SE" sz="1050" dirty="0">
                        <a:solidFill>
                          <a:schemeClr val="tx1"/>
                        </a:solidFill>
                        <a:latin typeface="+mn-lt"/>
                        <a:ea typeface="微软雅黑" panose="020B0503020204020204" pitchFamily="34" charset="-122"/>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ctr">
                        <a:spcAft>
                          <a:spcPts val="0"/>
                        </a:spcAft>
                      </a:pPr>
                      <a:r>
                        <a:rPr lang="sv-SE" sz="1050" b="1" kern="1200" dirty="0" err="1">
                          <a:solidFill>
                            <a:schemeClr val="tx1"/>
                          </a:solidFill>
                          <a:effectLst/>
                          <a:latin typeface="+mn-lt"/>
                          <a:ea typeface="微软雅黑" panose="020B0503020204020204" pitchFamily="34" charset="-122"/>
                          <a:cs typeface="+mn-cs"/>
                        </a:rPr>
                        <a:t>Title</a:t>
                      </a:r>
                      <a:endParaRPr lang="sv-SE" sz="1050" b="1" kern="1200" dirty="0">
                        <a:solidFill>
                          <a:schemeClr val="tx1"/>
                        </a:solidFill>
                        <a:effectLst/>
                        <a:latin typeface="+mn-lt"/>
                        <a:ea typeface="微软雅黑" panose="020B0503020204020204" pitchFamily="34" charset="-122"/>
                        <a:cs typeface="+mn-cs"/>
                      </a:endParaRPr>
                    </a:p>
                  </a:txBody>
                  <a:tcPr marL="9525" marR="9525" marT="9525" marB="95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ctr">
                        <a:spcAft>
                          <a:spcPts val="0"/>
                        </a:spcAft>
                      </a:pPr>
                      <a:r>
                        <a:rPr lang="sv-SE" sz="1050" b="1" kern="1200" dirty="0">
                          <a:solidFill>
                            <a:schemeClr val="tx1"/>
                          </a:solidFill>
                          <a:effectLst/>
                          <a:latin typeface="+mn-lt"/>
                          <a:ea typeface="微软雅黑" panose="020B0503020204020204" pitchFamily="34" charset="-122"/>
                          <a:cs typeface="+mn-cs"/>
                        </a:rPr>
                        <a:t>Source</a:t>
                      </a:r>
                    </a:p>
                  </a:txBody>
                  <a:tcPr marL="9525" marR="9525" marT="9525" marB="95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ctr">
                        <a:spcAft>
                          <a:spcPts val="0"/>
                        </a:spcAft>
                      </a:pPr>
                      <a:r>
                        <a:rPr lang="sv-SE" sz="1050" b="1" kern="1200" dirty="0">
                          <a:solidFill>
                            <a:schemeClr val="tx1"/>
                          </a:solidFill>
                          <a:effectLst/>
                          <a:latin typeface="+mn-lt"/>
                          <a:ea typeface="微软雅黑" panose="020B0503020204020204" pitchFamily="34" charset="-122"/>
                          <a:cs typeface="+mn-cs"/>
                        </a:rPr>
                        <a:t>Decision</a:t>
                      </a:r>
                    </a:p>
                  </a:txBody>
                  <a:tcPr marL="9525" marR="9525" marT="9525" marB="95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ctr">
                        <a:spcAft>
                          <a:spcPts val="0"/>
                        </a:spcAft>
                      </a:pPr>
                      <a:r>
                        <a:rPr lang="sv-SE" sz="1050" b="1" kern="1200" dirty="0" smtClean="0">
                          <a:solidFill>
                            <a:schemeClr val="tx1"/>
                          </a:solidFill>
                          <a:effectLst/>
                          <a:latin typeface="+mn-lt"/>
                          <a:ea typeface="微软雅黑" panose="020B0503020204020204" pitchFamily="34" charset="-122"/>
                          <a:cs typeface="+mn-cs"/>
                        </a:rPr>
                        <a:t>Reply In</a:t>
                      </a:r>
                      <a:endParaRPr lang="sv-SE" sz="1050" b="1" kern="1200" dirty="0">
                        <a:solidFill>
                          <a:schemeClr val="tx1"/>
                        </a:solidFill>
                        <a:effectLst/>
                        <a:latin typeface="+mn-lt"/>
                        <a:ea typeface="微软雅黑" panose="020B0503020204020204" pitchFamily="34" charset="-122"/>
                        <a:cs typeface="+mn-cs"/>
                      </a:endParaRPr>
                    </a:p>
                  </a:txBody>
                  <a:tcPr marL="9525" marR="9525" marT="9525" marB="95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extLst>
                  <a:ext uri="{0D108BD9-81ED-4DB2-BD59-A6C34878D82A}">
                    <a16:rowId xmlns="" xmlns:a16="http://schemas.microsoft.com/office/drawing/2014/main" val="4283687663"/>
                  </a:ext>
                </a:extLst>
              </a:tr>
              <a:tr h="174454">
                <a:tc>
                  <a:txBody>
                    <a:bodyPr/>
                    <a:lstStyle/>
                    <a:p>
                      <a:pPr>
                        <a:spcAft>
                          <a:spcPts val="0"/>
                        </a:spcAft>
                      </a:pPr>
                      <a:r>
                        <a:rPr lang="en-GB" sz="1050" b="1" u="sng">
                          <a:solidFill>
                            <a:srgbClr val="0000FF"/>
                          </a:solidFill>
                          <a:effectLst/>
                          <a:latin typeface="+mn-lt"/>
                          <a:ea typeface="MS Mincho"/>
                          <a:cs typeface="MS Mincho"/>
                          <a:hlinkClick r:id="rId2"/>
                        </a:rPr>
                        <a:t>S5-214046</a:t>
                      </a:r>
                      <a:endParaRPr lang="en-US" sz="1050">
                        <a:effectLst/>
                        <a:latin typeface="+mn-lt"/>
                        <a:ea typeface="MS Mincho"/>
                        <a:cs typeface="MS Mincho"/>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GB" sz="1050" kern="1200" dirty="0">
                          <a:solidFill>
                            <a:srgbClr val="000000"/>
                          </a:solidFill>
                          <a:effectLst/>
                          <a:latin typeface="+mn-lt"/>
                          <a:ea typeface="宋体" panose="02010600030101010101" pitchFamily="2" charset="-122"/>
                          <a:cs typeface="+mn-cs"/>
                        </a:rPr>
                        <a:t>LS/r on Network slice EE KPIs (reply to 3GPP TSG SA5-S5-2063446</a:t>
                      </a:r>
                      <a:r>
                        <a:rPr lang="en-GB" sz="1050" kern="1200" dirty="0" smtClean="0">
                          <a:solidFill>
                            <a:srgbClr val="000000"/>
                          </a:solidFill>
                          <a:effectLst/>
                          <a:latin typeface="+mn-lt"/>
                          <a:ea typeface="宋体" panose="02010600030101010101" pitchFamily="2" charset="-122"/>
                          <a:cs typeface="+mn-cs"/>
                        </a:rPr>
                        <a:t>)</a:t>
                      </a:r>
                      <a:endParaRPr lang="en-US" sz="1050" kern="1200" dirty="0">
                        <a:solidFill>
                          <a:srgbClr val="000000"/>
                        </a:solidFill>
                        <a:effectLst/>
                        <a:latin typeface="+mn-lt"/>
                        <a:ea typeface="宋体" panose="02010600030101010101" pitchFamily="2" charset="-122"/>
                        <a:cs typeface="+mn-cs"/>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spcAft>
                          <a:spcPts val="0"/>
                        </a:spcAft>
                      </a:pPr>
                      <a:r>
                        <a:rPr lang="en-GB" sz="1050">
                          <a:effectLst/>
                          <a:latin typeface="+mn-lt"/>
                          <a:ea typeface="MS Mincho"/>
                          <a:cs typeface="MS Mincho"/>
                        </a:rPr>
                        <a:t>ITU-T SG5</a:t>
                      </a:r>
                      <a:endParaRPr lang="en-US" sz="1050">
                        <a:effectLst/>
                        <a:latin typeface="+mn-lt"/>
                        <a:ea typeface="MS Mincho"/>
                        <a:cs typeface="MS Mincho"/>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sz="1050" kern="1200" dirty="0" smtClean="0">
                          <a:solidFill>
                            <a:srgbClr val="000000"/>
                          </a:solidFill>
                          <a:effectLst/>
                          <a:latin typeface="+mn-lt"/>
                          <a:ea typeface="宋体" panose="02010600030101010101" pitchFamily="2" charset="-122"/>
                          <a:cs typeface="+mn-cs"/>
                        </a:rPr>
                        <a:t>Noted</a:t>
                      </a:r>
                      <a:endParaRPr lang="en-US" sz="1050" kern="1200" dirty="0">
                        <a:solidFill>
                          <a:srgbClr val="000000"/>
                        </a:solidFill>
                        <a:effectLst/>
                        <a:latin typeface="+mn-lt"/>
                        <a:ea typeface="宋体" panose="02010600030101010101" pitchFamily="2" charset="-122"/>
                        <a:cs typeface="+mn-cs"/>
                      </a:endParaRPr>
                    </a:p>
                  </a:txBody>
                  <a:tcPr marL="9525" marR="9525" marT="9525" marB="95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lang="en-US" sz="1050" kern="1200" dirty="0">
                        <a:solidFill>
                          <a:srgbClr val="000000"/>
                        </a:solidFill>
                        <a:effectLst/>
                        <a:latin typeface="+mn-lt"/>
                        <a:ea typeface="宋体" panose="02010600030101010101" pitchFamily="2" charset="-122"/>
                        <a:cs typeface="+mn-cs"/>
                      </a:endParaRPr>
                    </a:p>
                  </a:txBody>
                  <a:tcPr marL="9525" marR="9525" marT="9525" marB="95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219810">
                <a:tc>
                  <a:txBody>
                    <a:bodyPr/>
                    <a:lstStyle/>
                    <a:p>
                      <a:pPr>
                        <a:spcAft>
                          <a:spcPts val="0"/>
                        </a:spcAft>
                      </a:pPr>
                      <a:r>
                        <a:rPr lang="en-US" sz="1050" b="1" u="sng">
                          <a:solidFill>
                            <a:srgbClr val="0000FF"/>
                          </a:solidFill>
                          <a:effectLst/>
                          <a:latin typeface="+mn-lt"/>
                          <a:ea typeface="Times New Roman" panose="02020603050405020304" pitchFamily="18" charset="0"/>
                          <a:cs typeface="MS Mincho"/>
                          <a:hlinkClick r:id="rId3"/>
                        </a:rPr>
                        <a:t>S5-214026</a:t>
                      </a:r>
                      <a:endParaRPr lang="en-US" sz="1050">
                        <a:effectLst/>
                        <a:latin typeface="+mn-lt"/>
                        <a:ea typeface="MS Mincho"/>
                        <a:cs typeface="MS Mincho"/>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sz="1050" kern="1200" dirty="0">
                          <a:solidFill>
                            <a:srgbClr val="000000"/>
                          </a:solidFill>
                          <a:effectLst/>
                          <a:latin typeface="+mn-lt"/>
                          <a:ea typeface="宋体" panose="02010600030101010101" pitchFamily="2" charset="-122"/>
                          <a:cs typeface="+mn-cs"/>
                        </a:rPr>
                        <a:t>Answer to liaison from 3GPP SA5 </a:t>
                      </a:r>
                      <a:r>
                        <a:rPr lang="en-US" sz="1050" kern="1200" dirty="0" smtClean="0">
                          <a:solidFill>
                            <a:srgbClr val="000000"/>
                          </a:solidFill>
                          <a:effectLst/>
                          <a:latin typeface="+mn-lt"/>
                          <a:ea typeface="宋体" panose="02010600030101010101" pitchFamily="2" charset="-122"/>
                          <a:cs typeface="+mn-cs"/>
                        </a:rPr>
                        <a:t>EEPS(21)059002</a:t>
                      </a:r>
                      <a:endParaRPr lang="en-US" sz="1050" kern="1200" dirty="0">
                        <a:solidFill>
                          <a:srgbClr val="000000"/>
                        </a:solidFill>
                        <a:effectLst/>
                        <a:latin typeface="+mn-lt"/>
                        <a:ea typeface="宋体" panose="02010600030101010101" pitchFamily="2" charset="-122"/>
                        <a:cs typeface="+mn-cs"/>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spcAft>
                          <a:spcPts val="0"/>
                        </a:spcAft>
                      </a:pPr>
                      <a:r>
                        <a:rPr lang="en-US" sz="1050" dirty="0">
                          <a:effectLst/>
                          <a:latin typeface="+mn-lt"/>
                          <a:ea typeface="Times New Roman" panose="02020603050405020304" pitchFamily="18" charset="0"/>
                          <a:cs typeface="MS Mincho"/>
                        </a:rPr>
                        <a:t>ETSI TC EE</a:t>
                      </a:r>
                      <a:endParaRPr lang="en-US" sz="1050" dirty="0">
                        <a:effectLst/>
                        <a:latin typeface="+mn-lt"/>
                        <a:ea typeface="MS Mincho"/>
                        <a:cs typeface="MS Mincho"/>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sz="1050" kern="1200" dirty="0" smtClean="0">
                          <a:solidFill>
                            <a:srgbClr val="000000"/>
                          </a:solidFill>
                          <a:effectLst/>
                          <a:latin typeface="+mn-lt"/>
                          <a:ea typeface="宋体" panose="02010600030101010101" pitchFamily="2" charset="-122"/>
                          <a:cs typeface="+mn-cs"/>
                        </a:rPr>
                        <a:t>Noted</a:t>
                      </a:r>
                      <a:endParaRPr lang="en-US" sz="1050" kern="1200" dirty="0">
                        <a:solidFill>
                          <a:srgbClr val="000000"/>
                        </a:solidFill>
                        <a:effectLst/>
                        <a:latin typeface="+mn-lt"/>
                        <a:ea typeface="宋体" panose="02010600030101010101" pitchFamily="2" charset="-122"/>
                        <a:cs typeface="+mn-cs"/>
                      </a:endParaRPr>
                    </a:p>
                  </a:txBody>
                  <a:tcPr marL="9525" marR="9525" marT="9525" marB="95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lang="en-US" sz="1050" kern="1200" dirty="0">
                        <a:solidFill>
                          <a:srgbClr val="000000"/>
                        </a:solidFill>
                        <a:effectLst/>
                        <a:latin typeface="+mn-lt"/>
                        <a:ea typeface="宋体" panose="02010600030101010101" pitchFamily="2" charset="-122"/>
                        <a:cs typeface="+mn-cs"/>
                      </a:endParaRPr>
                    </a:p>
                  </a:txBody>
                  <a:tcPr marL="9525" marR="9525" marT="9525" marB="95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217411">
                <a:tc>
                  <a:txBody>
                    <a:bodyPr/>
                    <a:lstStyle/>
                    <a:p>
                      <a:pPr>
                        <a:spcAft>
                          <a:spcPts val="0"/>
                        </a:spcAft>
                      </a:pPr>
                      <a:r>
                        <a:rPr lang="en-GB" sz="1050" b="1" u="sng">
                          <a:solidFill>
                            <a:srgbClr val="0000FF"/>
                          </a:solidFill>
                          <a:effectLst/>
                          <a:latin typeface="+mn-lt"/>
                          <a:ea typeface="MS Mincho"/>
                          <a:cs typeface="MS Mincho"/>
                          <a:hlinkClick r:id="rId4"/>
                        </a:rPr>
                        <a:t>S5-214017</a:t>
                      </a:r>
                      <a:endParaRPr lang="en-US" sz="1050">
                        <a:effectLst/>
                        <a:latin typeface="+mn-lt"/>
                        <a:ea typeface="MS Mincho"/>
                        <a:cs typeface="MS Mincho"/>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GB" sz="1050" kern="1200" dirty="0">
                          <a:solidFill>
                            <a:srgbClr val="000000"/>
                          </a:solidFill>
                          <a:effectLst/>
                          <a:latin typeface="+mn-lt"/>
                          <a:ea typeface="宋体" panose="02010600030101010101" pitchFamily="2" charset="-122"/>
                          <a:cs typeface="+mn-cs"/>
                        </a:rPr>
                        <a:t>Resubmitted Reply LS on </a:t>
                      </a:r>
                      <a:r>
                        <a:rPr lang="en-GB" sz="1050" kern="1200" dirty="0" err="1">
                          <a:solidFill>
                            <a:srgbClr val="000000"/>
                          </a:solidFill>
                          <a:effectLst/>
                          <a:latin typeface="+mn-lt"/>
                          <a:ea typeface="宋体" panose="02010600030101010101" pitchFamily="2" charset="-122"/>
                          <a:cs typeface="+mn-cs"/>
                        </a:rPr>
                        <a:t>QoE</a:t>
                      </a:r>
                      <a:r>
                        <a:rPr lang="en-GB" sz="1050" kern="1200" dirty="0">
                          <a:solidFill>
                            <a:srgbClr val="000000"/>
                          </a:solidFill>
                          <a:effectLst/>
                          <a:latin typeface="+mn-lt"/>
                          <a:ea typeface="宋体" panose="02010600030101010101" pitchFamily="2" charset="-122"/>
                          <a:cs typeface="+mn-cs"/>
                        </a:rPr>
                        <a:t> Measurement Collection for </a:t>
                      </a:r>
                      <a:r>
                        <a:rPr lang="en-GB" sz="1050" kern="1200" dirty="0" smtClean="0">
                          <a:solidFill>
                            <a:srgbClr val="000000"/>
                          </a:solidFill>
                          <a:effectLst/>
                          <a:latin typeface="+mn-lt"/>
                          <a:ea typeface="宋体" panose="02010600030101010101" pitchFamily="2" charset="-122"/>
                          <a:cs typeface="+mn-cs"/>
                        </a:rPr>
                        <a:t>LTE</a:t>
                      </a:r>
                      <a:endParaRPr lang="en-US" sz="1050" kern="1200" dirty="0">
                        <a:solidFill>
                          <a:srgbClr val="000000"/>
                        </a:solidFill>
                        <a:effectLst/>
                        <a:latin typeface="+mn-lt"/>
                        <a:ea typeface="宋体" panose="02010600030101010101" pitchFamily="2" charset="-122"/>
                        <a:cs typeface="+mn-cs"/>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spcAft>
                          <a:spcPts val="0"/>
                        </a:spcAft>
                      </a:pPr>
                      <a:r>
                        <a:rPr lang="en-GB" sz="1050" dirty="0">
                          <a:effectLst/>
                          <a:latin typeface="+mn-lt"/>
                          <a:ea typeface="MS Mincho"/>
                          <a:cs typeface="MS Mincho"/>
                        </a:rPr>
                        <a:t>RP-210922</a:t>
                      </a:r>
                      <a:endParaRPr lang="en-US" sz="1050" dirty="0">
                        <a:effectLst/>
                        <a:latin typeface="+mn-lt"/>
                        <a:ea typeface="MS Mincho"/>
                        <a:cs typeface="MS Mincho"/>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sz="1050" kern="1200" dirty="0" smtClean="0">
                          <a:solidFill>
                            <a:srgbClr val="000000"/>
                          </a:solidFill>
                          <a:effectLst/>
                          <a:latin typeface="+mn-lt"/>
                          <a:ea typeface="宋体" panose="02010600030101010101" pitchFamily="2" charset="-122"/>
                          <a:cs typeface="+mn-cs"/>
                        </a:rPr>
                        <a:t>Noted</a:t>
                      </a:r>
                      <a:endParaRPr lang="en-US" sz="1050" kern="1200" dirty="0">
                        <a:solidFill>
                          <a:srgbClr val="000000"/>
                        </a:solidFill>
                        <a:effectLst/>
                        <a:latin typeface="+mn-lt"/>
                        <a:ea typeface="宋体" panose="02010600030101010101" pitchFamily="2" charset="-122"/>
                        <a:cs typeface="+mn-cs"/>
                      </a:endParaRPr>
                    </a:p>
                  </a:txBody>
                  <a:tcPr marL="9525" marR="9525" marT="9525" marB="95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lang="en-US" sz="1050" kern="1200" dirty="0">
                        <a:solidFill>
                          <a:srgbClr val="000000"/>
                        </a:solidFill>
                        <a:effectLst/>
                        <a:latin typeface="+mn-lt"/>
                        <a:ea typeface="宋体" panose="02010600030101010101" pitchFamily="2" charset="-122"/>
                        <a:cs typeface="+mn-cs"/>
                      </a:endParaRPr>
                    </a:p>
                  </a:txBody>
                  <a:tcPr marL="9525" marR="9525" marT="9525" marB="95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179044">
                <a:tc>
                  <a:txBody>
                    <a:bodyPr/>
                    <a:lstStyle/>
                    <a:p>
                      <a:pPr>
                        <a:spcAft>
                          <a:spcPts val="0"/>
                        </a:spcAft>
                      </a:pPr>
                      <a:r>
                        <a:rPr lang="en-GB" sz="1050" b="1" u="sng">
                          <a:solidFill>
                            <a:srgbClr val="0000FF"/>
                          </a:solidFill>
                          <a:effectLst/>
                          <a:latin typeface="+mn-lt"/>
                          <a:ea typeface="MS Mincho"/>
                          <a:cs typeface="MS Mincho"/>
                          <a:hlinkClick r:id="rId5"/>
                        </a:rPr>
                        <a:t>S5-214020</a:t>
                      </a:r>
                      <a:endParaRPr lang="en-US" sz="1050">
                        <a:effectLst/>
                        <a:latin typeface="+mn-lt"/>
                        <a:ea typeface="MS Mincho"/>
                        <a:cs typeface="MS Mincho"/>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GB" sz="1050" kern="1200" dirty="0">
                          <a:solidFill>
                            <a:srgbClr val="000000"/>
                          </a:solidFill>
                          <a:effectLst/>
                          <a:latin typeface="+mn-lt"/>
                          <a:ea typeface="宋体" panose="02010600030101010101" pitchFamily="2" charset="-122"/>
                          <a:cs typeface="+mn-cs"/>
                        </a:rPr>
                        <a:t>Resubmitted Reply LS to SA5 on network sharing with multiple SSBs in a </a:t>
                      </a:r>
                      <a:r>
                        <a:rPr lang="en-GB" sz="1050" kern="1200" dirty="0" smtClean="0">
                          <a:solidFill>
                            <a:srgbClr val="000000"/>
                          </a:solidFill>
                          <a:effectLst/>
                          <a:latin typeface="+mn-lt"/>
                          <a:ea typeface="宋体" panose="02010600030101010101" pitchFamily="2" charset="-122"/>
                          <a:cs typeface="+mn-cs"/>
                        </a:rPr>
                        <a:t>carrier</a:t>
                      </a:r>
                      <a:endParaRPr lang="en-US" sz="1050" kern="1200" dirty="0">
                        <a:solidFill>
                          <a:srgbClr val="000000"/>
                        </a:solidFill>
                        <a:effectLst/>
                        <a:latin typeface="+mn-lt"/>
                        <a:ea typeface="宋体" panose="02010600030101010101" pitchFamily="2" charset="-122"/>
                        <a:cs typeface="+mn-cs"/>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spcAft>
                          <a:spcPts val="0"/>
                        </a:spcAft>
                      </a:pPr>
                      <a:r>
                        <a:rPr lang="en-GB" sz="1050" dirty="0">
                          <a:effectLst/>
                          <a:latin typeface="+mn-lt"/>
                          <a:ea typeface="MS Mincho"/>
                          <a:cs typeface="MS Mincho"/>
                        </a:rPr>
                        <a:t>R2-2104606</a:t>
                      </a:r>
                      <a:endParaRPr lang="en-US" sz="1050" dirty="0">
                        <a:effectLst/>
                        <a:latin typeface="+mn-lt"/>
                        <a:ea typeface="MS Mincho"/>
                        <a:cs typeface="MS Mincho"/>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sz="1050" kern="1200" dirty="0" smtClean="0">
                          <a:solidFill>
                            <a:srgbClr val="000000"/>
                          </a:solidFill>
                          <a:effectLst/>
                          <a:latin typeface="+mn-lt"/>
                          <a:ea typeface="宋体" panose="02010600030101010101" pitchFamily="2" charset="-122"/>
                          <a:cs typeface="+mn-cs"/>
                        </a:rPr>
                        <a:t>Noted</a:t>
                      </a:r>
                      <a:endParaRPr lang="en-US" sz="1050" kern="1200" dirty="0">
                        <a:solidFill>
                          <a:srgbClr val="000000"/>
                        </a:solidFill>
                        <a:effectLst/>
                        <a:latin typeface="+mn-lt"/>
                        <a:ea typeface="宋体" panose="02010600030101010101" pitchFamily="2" charset="-122"/>
                        <a:cs typeface="+mn-cs"/>
                      </a:endParaRPr>
                    </a:p>
                  </a:txBody>
                  <a:tcPr marL="9525" marR="9525" marT="9525" marB="95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lang="en-US" sz="1050" kern="1200" dirty="0">
                        <a:solidFill>
                          <a:srgbClr val="000000"/>
                        </a:solidFill>
                        <a:effectLst/>
                        <a:latin typeface="+mn-lt"/>
                        <a:ea typeface="宋体" panose="02010600030101010101" pitchFamily="2" charset="-122"/>
                        <a:cs typeface="+mn-cs"/>
                      </a:endParaRPr>
                    </a:p>
                  </a:txBody>
                  <a:tcPr marL="9525" marR="9525" marT="9525" marB="95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194607">
                <a:tc>
                  <a:txBody>
                    <a:bodyPr/>
                    <a:lstStyle/>
                    <a:p>
                      <a:pPr>
                        <a:spcAft>
                          <a:spcPts val="0"/>
                        </a:spcAft>
                      </a:pPr>
                      <a:r>
                        <a:rPr lang="en-US" sz="1050" b="1" u="sng">
                          <a:solidFill>
                            <a:srgbClr val="0000FF"/>
                          </a:solidFill>
                          <a:effectLst/>
                          <a:latin typeface="+mn-lt"/>
                          <a:ea typeface="Times New Roman" panose="02020603050405020304" pitchFamily="18" charset="0"/>
                          <a:cs typeface="MS Mincho"/>
                          <a:hlinkClick r:id="rId6"/>
                        </a:rPr>
                        <a:t>S5-214030</a:t>
                      </a:r>
                      <a:endParaRPr lang="en-US" sz="1050">
                        <a:effectLst/>
                        <a:latin typeface="+mn-lt"/>
                        <a:ea typeface="MS Mincho"/>
                        <a:cs typeface="MS Mincho"/>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sz="1050" kern="1200" dirty="0">
                          <a:solidFill>
                            <a:srgbClr val="000000"/>
                          </a:solidFill>
                          <a:effectLst/>
                          <a:latin typeface="+mn-lt"/>
                          <a:ea typeface="宋体" panose="02010600030101010101" pitchFamily="2" charset="-122"/>
                          <a:cs typeface="+mn-cs"/>
                        </a:rPr>
                        <a:t>LS ccSA5 on the area handling for </a:t>
                      </a:r>
                      <a:r>
                        <a:rPr lang="en-US" sz="1050" kern="1200" dirty="0" err="1">
                          <a:solidFill>
                            <a:srgbClr val="000000"/>
                          </a:solidFill>
                          <a:effectLst/>
                          <a:latin typeface="+mn-lt"/>
                          <a:ea typeface="宋体" panose="02010600030101010101" pitchFamily="2" charset="-122"/>
                          <a:cs typeface="+mn-cs"/>
                        </a:rPr>
                        <a:t>QoE</a:t>
                      </a:r>
                      <a:r>
                        <a:rPr lang="en-US" sz="1050" kern="1200" dirty="0">
                          <a:solidFill>
                            <a:srgbClr val="000000"/>
                          </a:solidFill>
                          <a:effectLst/>
                          <a:latin typeface="+mn-lt"/>
                          <a:ea typeface="宋体" panose="02010600030101010101" pitchFamily="2" charset="-122"/>
                          <a:cs typeface="+mn-cs"/>
                        </a:rPr>
                        <a:t> during </a:t>
                      </a:r>
                      <a:r>
                        <a:rPr lang="en-US" sz="1050" kern="1200" dirty="0" smtClean="0">
                          <a:solidFill>
                            <a:srgbClr val="000000"/>
                          </a:solidFill>
                          <a:effectLst/>
                          <a:latin typeface="+mn-lt"/>
                          <a:ea typeface="宋体" panose="02010600030101010101" pitchFamily="2" charset="-122"/>
                          <a:cs typeface="+mn-cs"/>
                        </a:rPr>
                        <a:t>mobility</a:t>
                      </a:r>
                      <a:endParaRPr lang="en-US" sz="1050" kern="1200" dirty="0">
                        <a:solidFill>
                          <a:srgbClr val="000000"/>
                        </a:solidFill>
                        <a:effectLst/>
                        <a:latin typeface="+mn-lt"/>
                        <a:ea typeface="宋体" panose="02010600030101010101" pitchFamily="2" charset="-122"/>
                        <a:cs typeface="+mn-cs"/>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spcAft>
                          <a:spcPts val="0"/>
                        </a:spcAft>
                      </a:pPr>
                      <a:r>
                        <a:rPr lang="en-US" sz="1050" dirty="0">
                          <a:effectLst/>
                          <a:latin typeface="+mn-lt"/>
                          <a:ea typeface="Times New Roman" panose="02020603050405020304" pitchFamily="18" charset="0"/>
                          <a:cs typeface="MS Mincho"/>
                        </a:rPr>
                        <a:t>R3-212976</a:t>
                      </a:r>
                      <a:endParaRPr lang="en-US" sz="1050" dirty="0">
                        <a:effectLst/>
                        <a:latin typeface="+mn-lt"/>
                        <a:ea typeface="MS Mincho"/>
                        <a:cs typeface="MS Mincho"/>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sz="1050" kern="1200" dirty="0" smtClean="0">
                          <a:solidFill>
                            <a:srgbClr val="000000"/>
                          </a:solidFill>
                          <a:effectLst/>
                          <a:latin typeface="+mn-lt"/>
                          <a:ea typeface="宋体" panose="02010600030101010101" pitchFamily="2" charset="-122"/>
                          <a:cs typeface="+mn-cs"/>
                        </a:rPr>
                        <a:t>Noted</a:t>
                      </a:r>
                      <a:endParaRPr lang="en-US" sz="1050" kern="1200" dirty="0">
                        <a:solidFill>
                          <a:srgbClr val="000000"/>
                        </a:solidFill>
                        <a:effectLst/>
                        <a:latin typeface="+mn-lt"/>
                        <a:ea typeface="宋体" panose="02010600030101010101" pitchFamily="2" charset="-122"/>
                        <a:cs typeface="+mn-cs"/>
                      </a:endParaRPr>
                    </a:p>
                  </a:txBody>
                  <a:tcPr marL="9525" marR="9525" marT="9525" marB="95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lang="en-US" sz="1050" kern="1200">
                        <a:solidFill>
                          <a:srgbClr val="000000"/>
                        </a:solidFill>
                        <a:effectLst/>
                        <a:latin typeface="+mn-lt"/>
                        <a:ea typeface="宋体" panose="02010600030101010101" pitchFamily="2" charset="-122"/>
                        <a:cs typeface="+mn-cs"/>
                      </a:endParaRPr>
                    </a:p>
                  </a:txBody>
                  <a:tcPr marL="9525" marR="9525" marT="9525" marB="95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194607">
                <a:tc>
                  <a:txBody>
                    <a:bodyPr/>
                    <a:lstStyle/>
                    <a:p>
                      <a:pPr>
                        <a:spcAft>
                          <a:spcPts val="0"/>
                        </a:spcAft>
                      </a:pPr>
                      <a:r>
                        <a:rPr lang="en-US" sz="1050" b="1" u="sng">
                          <a:solidFill>
                            <a:srgbClr val="0000FF"/>
                          </a:solidFill>
                          <a:effectLst/>
                          <a:latin typeface="+mn-lt"/>
                          <a:ea typeface="Times New Roman" panose="02020603050405020304" pitchFamily="18" charset="0"/>
                          <a:cs typeface="MS Mincho"/>
                          <a:hlinkClick r:id="rId7"/>
                        </a:rPr>
                        <a:t>S5-214032</a:t>
                      </a:r>
                      <a:endParaRPr lang="en-US" sz="1050">
                        <a:effectLst/>
                        <a:latin typeface="+mn-lt"/>
                        <a:ea typeface="MS Mincho"/>
                        <a:cs typeface="MS Mincho"/>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sz="1050" kern="1200" dirty="0">
                          <a:solidFill>
                            <a:srgbClr val="000000"/>
                          </a:solidFill>
                          <a:effectLst/>
                          <a:latin typeface="+mn-lt"/>
                          <a:ea typeface="宋体" panose="02010600030101010101" pitchFamily="2" charset="-122"/>
                          <a:cs typeface="+mn-cs"/>
                        </a:rPr>
                        <a:t>LS on </a:t>
                      </a:r>
                      <a:r>
                        <a:rPr lang="en-US" sz="1050" kern="1200" dirty="0" err="1">
                          <a:solidFill>
                            <a:srgbClr val="000000"/>
                          </a:solidFill>
                          <a:effectLst/>
                          <a:latin typeface="+mn-lt"/>
                          <a:ea typeface="宋体" panose="02010600030101010101" pitchFamily="2" charset="-122"/>
                          <a:cs typeface="+mn-cs"/>
                        </a:rPr>
                        <a:t>QoE</a:t>
                      </a:r>
                      <a:r>
                        <a:rPr lang="en-US" sz="1050" kern="1200" dirty="0">
                          <a:solidFill>
                            <a:srgbClr val="000000"/>
                          </a:solidFill>
                          <a:effectLst/>
                          <a:latin typeface="+mn-lt"/>
                          <a:ea typeface="宋体" panose="02010600030101010101" pitchFamily="2" charset="-122"/>
                          <a:cs typeface="+mn-cs"/>
                        </a:rPr>
                        <a:t> report handling at </a:t>
                      </a:r>
                      <a:r>
                        <a:rPr lang="en-US" sz="1050" kern="1200" dirty="0" err="1">
                          <a:solidFill>
                            <a:srgbClr val="000000"/>
                          </a:solidFill>
                          <a:effectLst/>
                          <a:latin typeface="+mn-lt"/>
                          <a:ea typeface="宋体" panose="02010600030101010101" pitchFamily="2" charset="-122"/>
                          <a:cs typeface="+mn-cs"/>
                        </a:rPr>
                        <a:t>QoE</a:t>
                      </a:r>
                      <a:r>
                        <a:rPr lang="en-US" sz="1050" kern="1200" dirty="0">
                          <a:solidFill>
                            <a:srgbClr val="000000"/>
                          </a:solidFill>
                          <a:effectLst/>
                          <a:latin typeface="+mn-lt"/>
                          <a:ea typeface="宋体" panose="02010600030101010101" pitchFamily="2" charset="-122"/>
                          <a:cs typeface="+mn-cs"/>
                        </a:rPr>
                        <a:t> </a:t>
                      </a:r>
                      <a:r>
                        <a:rPr lang="en-US" sz="1050" kern="1200" dirty="0" smtClean="0">
                          <a:solidFill>
                            <a:srgbClr val="000000"/>
                          </a:solidFill>
                          <a:effectLst/>
                          <a:latin typeface="+mn-lt"/>
                          <a:ea typeface="宋体" panose="02010600030101010101" pitchFamily="2" charset="-122"/>
                          <a:cs typeface="+mn-cs"/>
                        </a:rPr>
                        <a:t>pause</a:t>
                      </a:r>
                      <a:endParaRPr lang="en-US" sz="1050" kern="1200" dirty="0">
                        <a:solidFill>
                          <a:srgbClr val="000000"/>
                        </a:solidFill>
                        <a:effectLst/>
                        <a:latin typeface="+mn-lt"/>
                        <a:ea typeface="宋体" panose="02010600030101010101" pitchFamily="2" charset="-122"/>
                        <a:cs typeface="+mn-cs"/>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spcAft>
                          <a:spcPts val="0"/>
                        </a:spcAft>
                      </a:pPr>
                      <a:r>
                        <a:rPr lang="en-US" sz="1050" dirty="0">
                          <a:effectLst/>
                          <a:latin typeface="+mn-lt"/>
                          <a:ea typeface="Times New Roman" panose="02020603050405020304" pitchFamily="18" charset="0"/>
                          <a:cs typeface="MS Mincho"/>
                        </a:rPr>
                        <a:t>R2-2106775</a:t>
                      </a:r>
                      <a:endParaRPr lang="en-US" sz="1050" dirty="0">
                        <a:effectLst/>
                        <a:latin typeface="+mn-lt"/>
                        <a:ea typeface="MS Mincho"/>
                        <a:cs typeface="MS Mincho"/>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sz="1050" kern="1200" dirty="0" smtClean="0">
                          <a:solidFill>
                            <a:srgbClr val="000000"/>
                          </a:solidFill>
                          <a:effectLst/>
                          <a:latin typeface="+mn-lt"/>
                          <a:ea typeface="宋体" panose="02010600030101010101" pitchFamily="2" charset="-122"/>
                          <a:cs typeface="+mn-cs"/>
                        </a:rPr>
                        <a:t>replied to</a:t>
                      </a:r>
                      <a:endParaRPr lang="en-US" sz="1050" kern="1200" dirty="0">
                        <a:solidFill>
                          <a:srgbClr val="000000"/>
                        </a:solidFill>
                        <a:effectLst/>
                        <a:latin typeface="+mn-lt"/>
                        <a:ea typeface="宋体" panose="02010600030101010101" pitchFamily="2" charset="-122"/>
                        <a:cs typeface="+mn-cs"/>
                      </a:endParaRPr>
                    </a:p>
                  </a:txBody>
                  <a:tcPr marL="9525" marR="9525" marT="9525" marB="95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GB" sz="1050" kern="1200" dirty="0" smtClean="0">
                          <a:solidFill>
                            <a:srgbClr val="000000"/>
                          </a:solidFill>
                          <a:effectLst/>
                          <a:latin typeface="+mn-lt"/>
                          <a:ea typeface="宋体" panose="02010600030101010101" pitchFamily="2" charset="-122"/>
                          <a:cs typeface="+mn-cs"/>
                        </a:rPr>
                        <a:t>S5-214519</a:t>
                      </a:r>
                      <a:endParaRPr lang="en-US" sz="1050" kern="1200" dirty="0">
                        <a:solidFill>
                          <a:srgbClr val="000000"/>
                        </a:solidFill>
                        <a:effectLst/>
                        <a:latin typeface="+mn-lt"/>
                        <a:ea typeface="宋体" panose="02010600030101010101" pitchFamily="2" charset="-122"/>
                        <a:cs typeface="+mn-cs"/>
                      </a:endParaRPr>
                    </a:p>
                  </a:txBody>
                  <a:tcPr marL="9525" marR="9525" marT="9525" marB="95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194607">
                <a:tc>
                  <a:txBody>
                    <a:bodyPr/>
                    <a:lstStyle/>
                    <a:p>
                      <a:pPr>
                        <a:spcAft>
                          <a:spcPts val="0"/>
                        </a:spcAft>
                      </a:pPr>
                      <a:r>
                        <a:rPr lang="en-US" sz="1050" b="1" u="sng" dirty="0">
                          <a:solidFill>
                            <a:srgbClr val="0000FF"/>
                          </a:solidFill>
                          <a:effectLst/>
                          <a:latin typeface="+mn-lt"/>
                          <a:ea typeface="Times New Roman" panose="02020603050405020304" pitchFamily="18" charset="0"/>
                          <a:cs typeface="MS Mincho"/>
                          <a:hlinkClick r:id="rId8"/>
                        </a:rPr>
                        <a:t>S5-214033</a:t>
                      </a:r>
                      <a:endParaRPr lang="en-US" sz="1050" dirty="0">
                        <a:effectLst/>
                        <a:latin typeface="+mn-lt"/>
                        <a:ea typeface="MS Mincho"/>
                        <a:cs typeface="MS Mincho"/>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sz="1050" kern="1200" dirty="0">
                          <a:solidFill>
                            <a:srgbClr val="000000"/>
                          </a:solidFill>
                          <a:effectLst/>
                          <a:latin typeface="+mn-lt"/>
                          <a:ea typeface="宋体" panose="02010600030101010101" pitchFamily="2" charset="-122"/>
                          <a:cs typeface="+mn-cs"/>
                        </a:rPr>
                        <a:t>LS on </a:t>
                      </a:r>
                      <a:r>
                        <a:rPr lang="en-US" sz="1050" kern="1200" dirty="0" err="1">
                          <a:solidFill>
                            <a:srgbClr val="000000"/>
                          </a:solidFill>
                          <a:effectLst/>
                          <a:latin typeface="+mn-lt"/>
                          <a:ea typeface="宋体" panose="02010600030101010101" pitchFamily="2" charset="-122"/>
                          <a:cs typeface="+mn-cs"/>
                        </a:rPr>
                        <a:t>QoE</a:t>
                      </a:r>
                      <a:r>
                        <a:rPr lang="en-US" sz="1050" kern="1200" dirty="0">
                          <a:solidFill>
                            <a:srgbClr val="000000"/>
                          </a:solidFill>
                          <a:effectLst/>
                          <a:latin typeface="+mn-lt"/>
                          <a:ea typeface="宋体" panose="02010600030101010101" pitchFamily="2" charset="-122"/>
                          <a:cs typeface="+mn-cs"/>
                        </a:rPr>
                        <a:t> configuration and reporting related </a:t>
                      </a:r>
                      <a:r>
                        <a:rPr lang="en-US" sz="1050" kern="1200" dirty="0" smtClean="0">
                          <a:solidFill>
                            <a:srgbClr val="000000"/>
                          </a:solidFill>
                          <a:effectLst/>
                          <a:latin typeface="+mn-lt"/>
                          <a:ea typeface="宋体" panose="02010600030101010101" pitchFamily="2" charset="-122"/>
                          <a:cs typeface="+mn-cs"/>
                        </a:rPr>
                        <a:t>issues</a:t>
                      </a:r>
                      <a:endParaRPr lang="en-US" sz="1050" kern="1200" dirty="0">
                        <a:solidFill>
                          <a:srgbClr val="000000"/>
                        </a:solidFill>
                        <a:effectLst/>
                        <a:latin typeface="+mn-lt"/>
                        <a:ea typeface="宋体" panose="02010600030101010101" pitchFamily="2" charset="-122"/>
                        <a:cs typeface="+mn-cs"/>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spcAft>
                          <a:spcPts val="0"/>
                        </a:spcAft>
                      </a:pPr>
                      <a:r>
                        <a:rPr lang="en-US" sz="1050" dirty="0">
                          <a:effectLst/>
                          <a:latin typeface="+mn-lt"/>
                          <a:ea typeface="Times New Roman" panose="02020603050405020304" pitchFamily="18" charset="0"/>
                          <a:cs typeface="MS Mincho"/>
                        </a:rPr>
                        <a:t>R2-2106776</a:t>
                      </a:r>
                      <a:endParaRPr lang="en-US" sz="1050" dirty="0">
                        <a:effectLst/>
                        <a:latin typeface="+mn-lt"/>
                        <a:ea typeface="MS Mincho"/>
                        <a:cs typeface="MS Mincho"/>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sz="1050" kern="1200" dirty="0" smtClean="0">
                          <a:solidFill>
                            <a:srgbClr val="000000"/>
                          </a:solidFill>
                          <a:effectLst/>
                          <a:latin typeface="+mn-lt"/>
                          <a:ea typeface="宋体" panose="02010600030101010101" pitchFamily="2" charset="-122"/>
                          <a:cs typeface="+mn-cs"/>
                        </a:rPr>
                        <a:t>replied to</a:t>
                      </a:r>
                    </a:p>
                    <a:p>
                      <a:pPr marL="0" marR="0" lvl="0" indent="0" algn="l" defTabSz="1219170" rtl="0" eaLnBrk="1" fontAlgn="auto" latinLnBrk="0" hangingPunct="1">
                        <a:lnSpc>
                          <a:spcPct val="100000"/>
                        </a:lnSpc>
                        <a:spcBef>
                          <a:spcPts val="0"/>
                        </a:spcBef>
                        <a:spcAft>
                          <a:spcPts val="0"/>
                        </a:spcAft>
                        <a:buClrTx/>
                        <a:buSzTx/>
                        <a:buFontTx/>
                        <a:buNone/>
                        <a:tabLst/>
                        <a:defRPr/>
                      </a:pPr>
                      <a:endParaRPr lang="en-US" sz="1050" kern="1200" dirty="0">
                        <a:solidFill>
                          <a:srgbClr val="000000"/>
                        </a:solidFill>
                        <a:effectLst/>
                        <a:latin typeface="+mn-lt"/>
                        <a:ea typeface="宋体" panose="02010600030101010101" pitchFamily="2" charset="-122"/>
                        <a:cs typeface="+mn-cs"/>
                      </a:endParaRPr>
                    </a:p>
                  </a:txBody>
                  <a:tcPr marL="9525" marR="9525" marT="9525" marB="95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GB" sz="1050" kern="1200" dirty="0" smtClean="0">
                          <a:solidFill>
                            <a:srgbClr val="000000"/>
                          </a:solidFill>
                          <a:effectLst/>
                          <a:latin typeface="+mn-lt"/>
                          <a:ea typeface="宋体" panose="02010600030101010101" pitchFamily="2" charset="-122"/>
                          <a:cs typeface="+mn-cs"/>
                        </a:rPr>
                        <a:t>S5-214520</a:t>
                      </a:r>
                      <a:endParaRPr lang="en-US" sz="1050" kern="1200" dirty="0" smtClean="0">
                        <a:solidFill>
                          <a:srgbClr val="000000"/>
                        </a:solidFill>
                        <a:effectLst/>
                        <a:latin typeface="+mn-lt"/>
                        <a:ea typeface="宋体" panose="02010600030101010101" pitchFamily="2" charset="-122"/>
                        <a:cs typeface="+mn-cs"/>
                      </a:endParaRPr>
                    </a:p>
                    <a:p>
                      <a:pPr marL="0" marR="0" lvl="0" indent="0" algn="l" defTabSz="1219170" rtl="0" eaLnBrk="1" fontAlgn="auto" latinLnBrk="0" hangingPunct="1">
                        <a:lnSpc>
                          <a:spcPct val="100000"/>
                        </a:lnSpc>
                        <a:spcBef>
                          <a:spcPts val="0"/>
                        </a:spcBef>
                        <a:spcAft>
                          <a:spcPts val="0"/>
                        </a:spcAft>
                        <a:buClrTx/>
                        <a:buSzTx/>
                        <a:buFontTx/>
                        <a:buNone/>
                        <a:tabLst/>
                        <a:defRPr/>
                      </a:pPr>
                      <a:endParaRPr lang="en-US" sz="1050" kern="1200" dirty="0">
                        <a:solidFill>
                          <a:srgbClr val="000000"/>
                        </a:solidFill>
                        <a:effectLst/>
                        <a:latin typeface="+mn-lt"/>
                        <a:ea typeface="宋体" panose="02010600030101010101" pitchFamily="2" charset="-122"/>
                        <a:cs typeface="+mn-cs"/>
                      </a:endParaRPr>
                    </a:p>
                  </a:txBody>
                  <a:tcPr marL="9525" marR="9525" marT="9525" marB="95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208322">
                <a:tc>
                  <a:txBody>
                    <a:bodyPr/>
                    <a:lstStyle/>
                    <a:p>
                      <a:pPr>
                        <a:spcAft>
                          <a:spcPts val="0"/>
                        </a:spcAft>
                      </a:pPr>
                      <a:r>
                        <a:rPr lang="en-US" sz="1050" b="1" u="sng">
                          <a:solidFill>
                            <a:srgbClr val="0000FF"/>
                          </a:solidFill>
                          <a:effectLst/>
                          <a:latin typeface="+mn-lt"/>
                          <a:ea typeface="Times New Roman" panose="02020603050405020304" pitchFamily="18" charset="0"/>
                          <a:cs typeface="MS Mincho"/>
                          <a:hlinkClick r:id="rId9"/>
                        </a:rPr>
                        <a:t>S5-214034</a:t>
                      </a:r>
                      <a:endParaRPr lang="en-US" sz="1050">
                        <a:effectLst/>
                        <a:latin typeface="+mn-lt"/>
                        <a:ea typeface="MS Mincho"/>
                        <a:cs typeface="MS Mincho"/>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sz="1050" kern="1200" dirty="0">
                          <a:solidFill>
                            <a:srgbClr val="000000"/>
                          </a:solidFill>
                          <a:effectLst/>
                          <a:latin typeface="+mn-lt"/>
                          <a:ea typeface="宋体" panose="02010600030101010101" pitchFamily="2" charset="-122"/>
                          <a:cs typeface="+mn-cs"/>
                        </a:rPr>
                        <a:t>LS on Report Amount for M4, M5, M6, M7 </a:t>
                      </a:r>
                      <a:r>
                        <a:rPr lang="en-US" sz="1050" kern="1200" dirty="0" smtClean="0">
                          <a:solidFill>
                            <a:srgbClr val="000000"/>
                          </a:solidFill>
                          <a:effectLst/>
                          <a:latin typeface="+mn-lt"/>
                          <a:ea typeface="宋体" panose="02010600030101010101" pitchFamily="2" charset="-122"/>
                          <a:cs typeface="+mn-cs"/>
                        </a:rPr>
                        <a:t>measurements</a:t>
                      </a:r>
                      <a:endParaRPr lang="en-US" sz="1050" kern="1200" dirty="0">
                        <a:solidFill>
                          <a:srgbClr val="000000"/>
                        </a:solidFill>
                        <a:effectLst/>
                        <a:latin typeface="+mn-lt"/>
                        <a:ea typeface="宋体" panose="02010600030101010101" pitchFamily="2" charset="-122"/>
                        <a:cs typeface="+mn-cs"/>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spcAft>
                          <a:spcPts val="0"/>
                        </a:spcAft>
                      </a:pPr>
                      <a:r>
                        <a:rPr lang="en-US" sz="1050" dirty="0">
                          <a:effectLst/>
                          <a:latin typeface="+mn-lt"/>
                          <a:ea typeface="Times New Roman" panose="02020603050405020304" pitchFamily="18" charset="0"/>
                          <a:cs typeface="MS Mincho"/>
                        </a:rPr>
                        <a:t>R3-212961</a:t>
                      </a:r>
                      <a:endParaRPr lang="en-US" sz="1050" dirty="0">
                        <a:effectLst/>
                        <a:latin typeface="+mn-lt"/>
                        <a:ea typeface="MS Mincho"/>
                        <a:cs typeface="MS Mincho"/>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sz="1050" kern="1200" dirty="0" smtClean="0">
                          <a:solidFill>
                            <a:srgbClr val="000000"/>
                          </a:solidFill>
                          <a:effectLst/>
                          <a:latin typeface="+mn-lt"/>
                          <a:ea typeface="宋体" panose="02010600030101010101" pitchFamily="2" charset="-122"/>
                          <a:cs typeface="+mn-cs"/>
                        </a:rPr>
                        <a:t>replied to</a:t>
                      </a:r>
                      <a:endParaRPr lang="en-US" sz="1050" kern="1200" dirty="0">
                        <a:solidFill>
                          <a:srgbClr val="000000"/>
                        </a:solidFill>
                        <a:effectLst/>
                        <a:latin typeface="+mn-lt"/>
                        <a:ea typeface="宋体" panose="02010600030101010101" pitchFamily="2" charset="-122"/>
                        <a:cs typeface="+mn-cs"/>
                      </a:endParaRPr>
                    </a:p>
                  </a:txBody>
                  <a:tcPr marL="9525" marR="9525" marT="9525" marB="95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GB" sz="1050" kern="1200" dirty="0" smtClean="0">
                          <a:solidFill>
                            <a:srgbClr val="000000"/>
                          </a:solidFill>
                          <a:effectLst/>
                          <a:latin typeface="+mn-lt"/>
                          <a:ea typeface="宋体" panose="02010600030101010101" pitchFamily="2" charset="-122"/>
                          <a:cs typeface="+mn-cs"/>
                        </a:rPr>
                        <a:t>S5-214523</a:t>
                      </a:r>
                      <a:endParaRPr lang="en-US" sz="1050" kern="1200" dirty="0" smtClean="0">
                        <a:solidFill>
                          <a:srgbClr val="000000"/>
                        </a:solidFill>
                        <a:effectLst/>
                        <a:latin typeface="+mn-lt"/>
                        <a:ea typeface="宋体" panose="02010600030101010101" pitchFamily="2" charset="-122"/>
                        <a:cs typeface="+mn-cs"/>
                      </a:endParaRPr>
                    </a:p>
                    <a:p>
                      <a:pPr marL="0" marR="0" lvl="0" indent="0" algn="l" defTabSz="1219170" rtl="0" eaLnBrk="1" fontAlgn="auto" latinLnBrk="0" hangingPunct="1">
                        <a:lnSpc>
                          <a:spcPct val="100000"/>
                        </a:lnSpc>
                        <a:spcBef>
                          <a:spcPts val="0"/>
                        </a:spcBef>
                        <a:spcAft>
                          <a:spcPts val="0"/>
                        </a:spcAft>
                        <a:buClrTx/>
                        <a:buSzTx/>
                        <a:buFontTx/>
                        <a:buNone/>
                        <a:tabLst/>
                        <a:defRPr/>
                      </a:pPr>
                      <a:endParaRPr lang="en-US" sz="1050" kern="1200" dirty="0">
                        <a:solidFill>
                          <a:srgbClr val="000000"/>
                        </a:solidFill>
                        <a:effectLst/>
                        <a:latin typeface="+mn-lt"/>
                        <a:ea typeface="宋体" panose="02010600030101010101" pitchFamily="2" charset="-122"/>
                        <a:cs typeface="+mn-cs"/>
                      </a:endParaRPr>
                    </a:p>
                  </a:txBody>
                  <a:tcPr marL="9525" marR="9525" marT="9525" marB="95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194607">
                <a:tc>
                  <a:txBody>
                    <a:bodyPr/>
                    <a:lstStyle/>
                    <a:p>
                      <a:pPr>
                        <a:spcAft>
                          <a:spcPts val="0"/>
                        </a:spcAft>
                      </a:pPr>
                      <a:r>
                        <a:rPr lang="en-US" sz="1050" b="1" u="sng">
                          <a:solidFill>
                            <a:srgbClr val="0000FF"/>
                          </a:solidFill>
                          <a:effectLst/>
                          <a:latin typeface="+mn-lt"/>
                          <a:ea typeface="Times New Roman" panose="02020603050405020304" pitchFamily="18" charset="0"/>
                          <a:cs typeface="MS Mincho"/>
                        </a:rPr>
                        <a:t>S5-214517</a:t>
                      </a:r>
                      <a:endParaRPr lang="en-US" sz="1050">
                        <a:effectLst/>
                        <a:latin typeface="+mn-lt"/>
                        <a:ea typeface="MS Mincho"/>
                        <a:cs typeface="MS Mincho"/>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sz="1050" kern="1200" dirty="0">
                          <a:solidFill>
                            <a:srgbClr val="000000"/>
                          </a:solidFill>
                          <a:effectLst/>
                          <a:latin typeface="+mn-lt"/>
                          <a:ea typeface="宋体" panose="02010600030101010101" pitchFamily="2" charset="-122"/>
                          <a:cs typeface="+mn-cs"/>
                        </a:rPr>
                        <a:t>Reply LS on Report Amount for M4, M5, M6, M7 </a:t>
                      </a:r>
                      <a:r>
                        <a:rPr lang="en-US" sz="1050" kern="1200" dirty="0" smtClean="0">
                          <a:solidFill>
                            <a:srgbClr val="000000"/>
                          </a:solidFill>
                          <a:effectLst/>
                          <a:latin typeface="+mn-lt"/>
                          <a:ea typeface="宋体" panose="02010600030101010101" pitchFamily="2" charset="-122"/>
                          <a:cs typeface="+mn-cs"/>
                        </a:rPr>
                        <a:t>measurements</a:t>
                      </a:r>
                      <a:endParaRPr lang="en-US" sz="1050" kern="1200" dirty="0">
                        <a:solidFill>
                          <a:srgbClr val="000000"/>
                        </a:solidFill>
                        <a:effectLst/>
                        <a:latin typeface="+mn-lt"/>
                        <a:ea typeface="宋体" panose="02010600030101010101" pitchFamily="2" charset="-122"/>
                        <a:cs typeface="+mn-cs"/>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l" defTabSz="1219170" rtl="0" eaLnBrk="1" latinLnBrk="0" hangingPunct="1">
                        <a:spcAft>
                          <a:spcPts val="0"/>
                        </a:spcAft>
                      </a:pPr>
                      <a:r>
                        <a:rPr lang="en-US" sz="1050" kern="1200" dirty="0">
                          <a:solidFill>
                            <a:schemeClr val="dk1"/>
                          </a:solidFill>
                          <a:effectLst/>
                          <a:latin typeface="+mn-lt"/>
                          <a:ea typeface="Times New Roman" panose="02020603050405020304" pitchFamily="18" charset="0"/>
                          <a:cs typeface="MS Mincho"/>
                        </a:rPr>
                        <a:t>R2-2108966</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sz="1050" kern="1200" dirty="0" smtClean="0">
                          <a:solidFill>
                            <a:srgbClr val="000000"/>
                          </a:solidFill>
                          <a:effectLst/>
                          <a:latin typeface="+mn-lt"/>
                          <a:ea typeface="宋体" panose="02010600030101010101" pitchFamily="2" charset="-122"/>
                          <a:cs typeface="+mn-cs"/>
                        </a:rPr>
                        <a:t>Noted</a:t>
                      </a:r>
                    </a:p>
                    <a:p>
                      <a:pPr marL="0" marR="0" lvl="0" indent="0" algn="l" defTabSz="1219170" rtl="0" eaLnBrk="1" fontAlgn="auto" latinLnBrk="0" hangingPunct="1">
                        <a:lnSpc>
                          <a:spcPct val="100000"/>
                        </a:lnSpc>
                        <a:spcBef>
                          <a:spcPts val="0"/>
                        </a:spcBef>
                        <a:spcAft>
                          <a:spcPts val="0"/>
                        </a:spcAft>
                        <a:buClrTx/>
                        <a:buSzTx/>
                        <a:buFontTx/>
                        <a:buNone/>
                        <a:tabLst/>
                        <a:defRPr/>
                      </a:pPr>
                      <a:endParaRPr lang="en-US" sz="1050" kern="1200" dirty="0">
                        <a:solidFill>
                          <a:srgbClr val="000000"/>
                        </a:solidFill>
                        <a:effectLst/>
                        <a:latin typeface="+mn-lt"/>
                        <a:ea typeface="宋体" panose="02010600030101010101" pitchFamily="2" charset="-122"/>
                        <a:cs typeface="+mn-cs"/>
                      </a:endParaRPr>
                    </a:p>
                  </a:txBody>
                  <a:tcPr marL="9525" marR="9525" marT="9525" marB="95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lang="en-US" sz="1050" kern="1200" dirty="0">
                        <a:solidFill>
                          <a:srgbClr val="000000"/>
                        </a:solidFill>
                        <a:effectLst/>
                        <a:latin typeface="+mn-lt"/>
                        <a:ea typeface="宋体" panose="02010600030101010101" pitchFamily="2" charset="-122"/>
                        <a:cs typeface="+mn-cs"/>
                      </a:endParaRPr>
                    </a:p>
                  </a:txBody>
                  <a:tcPr marL="9525" marR="9525" marT="9525" marB="95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194607">
                <a:tc>
                  <a:txBody>
                    <a:bodyPr/>
                    <a:lstStyle/>
                    <a:p>
                      <a:pPr>
                        <a:spcAft>
                          <a:spcPts val="0"/>
                        </a:spcAft>
                      </a:pPr>
                      <a:r>
                        <a:rPr lang="en-US" sz="1050" b="1" u="sng">
                          <a:solidFill>
                            <a:srgbClr val="0000FF"/>
                          </a:solidFill>
                          <a:effectLst/>
                          <a:latin typeface="+mn-lt"/>
                          <a:ea typeface="Times New Roman" panose="02020603050405020304" pitchFamily="18" charset="0"/>
                          <a:cs typeface="MS Mincho"/>
                        </a:rPr>
                        <a:t>S5-214516</a:t>
                      </a:r>
                      <a:endParaRPr lang="en-US" sz="1050">
                        <a:effectLst/>
                        <a:latin typeface="+mn-lt"/>
                        <a:ea typeface="MS Mincho"/>
                        <a:cs typeface="MS Mincho"/>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sz="1050" kern="1200" dirty="0">
                          <a:solidFill>
                            <a:srgbClr val="000000"/>
                          </a:solidFill>
                          <a:effectLst/>
                          <a:latin typeface="+mn-lt"/>
                          <a:ea typeface="宋体" panose="02010600030101010101" pitchFamily="2" charset="-122"/>
                          <a:cs typeface="+mn-cs"/>
                        </a:rPr>
                        <a:t>Reply LS on using SA5 Performance Measurements and Trace for </a:t>
                      </a:r>
                      <a:r>
                        <a:rPr lang="en-US" sz="1050" kern="1200" dirty="0" err="1">
                          <a:solidFill>
                            <a:srgbClr val="000000"/>
                          </a:solidFill>
                          <a:effectLst/>
                          <a:latin typeface="+mn-lt"/>
                          <a:ea typeface="宋体" panose="02010600030101010101" pitchFamily="2" charset="-122"/>
                          <a:cs typeface="+mn-cs"/>
                        </a:rPr>
                        <a:t>centralised</a:t>
                      </a:r>
                      <a:r>
                        <a:rPr lang="en-US" sz="1050" kern="1200" dirty="0">
                          <a:solidFill>
                            <a:srgbClr val="000000"/>
                          </a:solidFill>
                          <a:effectLst/>
                          <a:latin typeface="+mn-lt"/>
                          <a:ea typeface="宋体" panose="02010600030101010101" pitchFamily="2" charset="-122"/>
                          <a:cs typeface="+mn-cs"/>
                        </a:rPr>
                        <a:t> PCI </a:t>
                      </a:r>
                      <a:r>
                        <a:rPr lang="en-US" sz="1050" kern="1200" dirty="0" smtClean="0">
                          <a:solidFill>
                            <a:srgbClr val="000000"/>
                          </a:solidFill>
                          <a:effectLst/>
                          <a:latin typeface="+mn-lt"/>
                          <a:ea typeface="宋体" panose="02010600030101010101" pitchFamily="2" charset="-122"/>
                          <a:cs typeface="+mn-cs"/>
                        </a:rPr>
                        <a:t>management</a:t>
                      </a:r>
                      <a:endParaRPr lang="en-US" sz="1050" kern="1200" dirty="0">
                        <a:solidFill>
                          <a:srgbClr val="000000"/>
                        </a:solidFill>
                        <a:effectLst/>
                        <a:latin typeface="+mn-lt"/>
                        <a:ea typeface="宋体" panose="02010600030101010101" pitchFamily="2" charset="-122"/>
                        <a:cs typeface="+mn-cs"/>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spcAft>
                          <a:spcPts val="0"/>
                        </a:spcAft>
                      </a:pPr>
                      <a:r>
                        <a:rPr lang="en-US" sz="1050" dirty="0">
                          <a:effectLst/>
                          <a:latin typeface="+mn-lt"/>
                          <a:ea typeface="Times New Roman" panose="02020603050405020304" pitchFamily="18" charset="0"/>
                          <a:cs typeface="MS Mincho"/>
                        </a:rPr>
                        <a:t>R2-2108967</a:t>
                      </a:r>
                      <a:endParaRPr lang="en-US" sz="1050" dirty="0">
                        <a:effectLst/>
                        <a:latin typeface="+mn-lt"/>
                        <a:ea typeface="MS Mincho"/>
                        <a:cs typeface="MS Mincho"/>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sz="1050" kern="1200" dirty="0" smtClean="0">
                          <a:solidFill>
                            <a:srgbClr val="000000"/>
                          </a:solidFill>
                          <a:effectLst/>
                          <a:latin typeface="+mn-lt"/>
                          <a:ea typeface="宋体" panose="02010600030101010101" pitchFamily="2" charset="-122"/>
                          <a:cs typeface="+mn-cs"/>
                        </a:rPr>
                        <a:t>Noted</a:t>
                      </a:r>
                    </a:p>
                  </a:txBody>
                  <a:tcPr marL="9525" marR="9525" marT="9525" marB="95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lang="en-US" sz="1050" kern="1200" dirty="0">
                        <a:solidFill>
                          <a:srgbClr val="000000"/>
                        </a:solidFill>
                        <a:effectLst/>
                        <a:latin typeface="+mn-lt"/>
                        <a:ea typeface="宋体" panose="02010600030101010101" pitchFamily="2" charset="-122"/>
                        <a:cs typeface="+mn-cs"/>
                      </a:endParaRPr>
                    </a:p>
                  </a:txBody>
                  <a:tcPr marL="9525" marR="9525" marT="9525" marB="95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194607">
                <a:tc>
                  <a:txBody>
                    <a:bodyPr/>
                    <a:lstStyle/>
                    <a:p>
                      <a:pPr>
                        <a:spcAft>
                          <a:spcPts val="0"/>
                        </a:spcAft>
                      </a:pPr>
                      <a:r>
                        <a:rPr lang="en-US" sz="1050" b="1" u="sng">
                          <a:solidFill>
                            <a:srgbClr val="0000FF"/>
                          </a:solidFill>
                          <a:effectLst/>
                          <a:latin typeface="+mn-lt"/>
                          <a:ea typeface="Times New Roman" panose="02020603050405020304" pitchFamily="18" charset="0"/>
                          <a:cs typeface="MS Mincho"/>
                          <a:hlinkClick r:id="rId10"/>
                        </a:rPr>
                        <a:t>S5-214035</a:t>
                      </a:r>
                      <a:endParaRPr lang="en-US" sz="1050">
                        <a:effectLst/>
                        <a:latin typeface="+mn-lt"/>
                        <a:ea typeface="MS Mincho"/>
                        <a:cs typeface="MS Mincho"/>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sz="1050" kern="1200" dirty="0">
                          <a:solidFill>
                            <a:srgbClr val="000000"/>
                          </a:solidFill>
                          <a:effectLst/>
                          <a:latin typeface="+mn-lt"/>
                          <a:ea typeface="宋体" panose="02010600030101010101" pitchFamily="2" charset="-122"/>
                          <a:cs typeface="+mn-cs"/>
                        </a:rPr>
                        <a:t>LS ccSA5 on requirement for configuration changes of ongoing QMC </a:t>
                      </a:r>
                      <a:r>
                        <a:rPr lang="en-US" sz="1050" kern="1200" dirty="0" smtClean="0">
                          <a:solidFill>
                            <a:srgbClr val="000000"/>
                          </a:solidFill>
                          <a:effectLst/>
                          <a:latin typeface="+mn-lt"/>
                          <a:ea typeface="宋体" panose="02010600030101010101" pitchFamily="2" charset="-122"/>
                          <a:cs typeface="+mn-cs"/>
                        </a:rPr>
                        <a:t>sessions</a:t>
                      </a:r>
                      <a:endParaRPr lang="en-US" sz="1050" kern="1200" dirty="0">
                        <a:solidFill>
                          <a:srgbClr val="000000"/>
                        </a:solidFill>
                        <a:effectLst/>
                        <a:latin typeface="+mn-lt"/>
                        <a:ea typeface="宋体" panose="02010600030101010101" pitchFamily="2" charset="-122"/>
                        <a:cs typeface="+mn-cs"/>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spcAft>
                          <a:spcPts val="0"/>
                        </a:spcAft>
                      </a:pPr>
                      <a:r>
                        <a:rPr lang="en-US" sz="1050" dirty="0">
                          <a:effectLst/>
                          <a:latin typeface="+mn-lt"/>
                          <a:ea typeface="Times New Roman" panose="02020603050405020304" pitchFamily="18" charset="0"/>
                          <a:cs typeface="MS Mincho"/>
                        </a:rPr>
                        <a:t>R3-212953</a:t>
                      </a:r>
                      <a:endParaRPr lang="en-US" sz="1050" dirty="0">
                        <a:effectLst/>
                        <a:latin typeface="+mn-lt"/>
                        <a:ea typeface="MS Mincho"/>
                        <a:cs typeface="MS Mincho"/>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sz="1050" kern="1200" dirty="0" smtClean="0">
                          <a:solidFill>
                            <a:srgbClr val="000000"/>
                          </a:solidFill>
                          <a:effectLst/>
                          <a:latin typeface="+mn-lt"/>
                          <a:ea typeface="宋体" panose="02010600030101010101" pitchFamily="2" charset="-122"/>
                          <a:cs typeface="+mn-cs"/>
                        </a:rPr>
                        <a:t>Noted</a:t>
                      </a:r>
                      <a:endParaRPr lang="en-US" sz="1050" kern="1200" dirty="0">
                        <a:solidFill>
                          <a:srgbClr val="000000"/>
                        </a:solidFill>
                        <a:effectLst/>
                        <a:latin typeface="+mn-lt"/>
                        <a:ea typeface="宋体" panose="02010600030101010101" pitchFamily="2" charset="-122"/>
                        <a:cs typeface="+mn-cs"/>
                      </a:endParaRPr>
                    </a:p>
                  </a:txBody>
                  <a:tcPr marL="9525" marR="9525" marT="9525" marB="95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lang="en-US" sz="1050" kern="1200">
                        <a:solidFill>
                          <a:srgbClr val="000000"/>
                        </a:solidFill>
                        <a:effectLst/>
                        <a:latin typeface="+mn-lt"/>
                        <a:ea typeface="宋体" panose="02010600030101010101" pitchFamily="2" charset="-122"/>
                        <a:cs typeface="+mn-cs"/>
                      </a:endParaRPr>
                    </a:p>
                  </a:txBody>
                  <a:tcPr marL="9525" marR="9525" marT="9525" marB="95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194607">
                <a:tc>
                  <a:txBody>
                    <a:bodyPr/>
                    <a:lstStyle/>
                    <a:p>
                      <a:pPr>
                        <a:spcAft>
                          <a:spcPts val="0"/>
                        </a:spcAft>
                      </a:pPr>
                      <a:r>
                        <a:rPr lang="en-US" sz="1050" b="1" u="sng">
                          <a:solidFill>
                            <a:srgbClr val="0000FF"/>
                          </a:solidFill>
                          <a:effectLst/>
                          <a:latin typeface="+mn-lt"/>
                          <a:ea typeface="Times New Roman" panose="02020603050405020304" pitchFamily="18" charset="0"/>
                          <a:cs typeface="MS Mincho"/>
                          <a:hlinkClick r:id="rId11"/>
                        </a:rPr>
                        <a:t>S5-214036</a:t>
                      </a:r>
                      <a:endParaRPr lang="en-US" sz="1050">
                        <a:effectLst/>
                        <a:latin typeface="+mn-lt"/>
                        <a:ea typeface="MS Mincho"/>
                        <a:cs typeface="MS Mincho"/>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sz="1050" kern="1200" dirty="0">
                          <a:solidFill>
                            <a:srgbClr val="000000"/>
                          </a:solidFill>
                          <a:effectLst/>
                          <a:latin typeface="+mn-lt"/>
                          <a:ea typeface="宋体" panose="02010600030101010101" pitchFamily="2" charset="-122"/>
                          <a:cs typeface="+mn-cs"/>
                        </a:rPr>
                        <a:t>LS on the mapping between service types and slice at </a:t>
                      </a:r>
                      <a:r>
                        <a:rPr lang="en-US" sz="1050" kern="1200" dirty="0" smtClean="0">
                          <a:solidFill>
                            <a:srgbClr val="000000"/>
                          </a:solidFill>
                          <a:effectLst/>
                          <a:latin typeface="+mn-lt"/>
                          <a:ea typeface="宋体" panose="02010600030101010101" pitchFamily="2" charset="-122"/>
                          <a:cs typeface="+mn-cs"/>
                        </a:rPr>
                        <a:t>application</a:t>
                      </a:r>
                      <a:endParaRPr lang="en-US" sz="1050" kern="1200" dirty="0">
                        <a:solidFill>
                          <a:srgbClr val="000000"/>
                        </a:solidFill>
                        <a:effectLst/>
                        <a:latin typeface="+mn-lt"/>
                        <a:ea typeface="宋体" panose="02010600030101010101" pitchFamily="2" charset="-122"/>
                        <a:cs typeface="+mn-cs"/>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spcAft>
                          <a:spcPts val="0"/>
                        </a:spcAft>
                      </a:pPr>
                      <a:r>
                        <a:rPr lang="en-US" sz="1050" dirty="0">
                          <a:effectLst/>
                          <a:latin typeface="+mn-lt"/>
                          <a:ea typeface="Times New Roman" panose="02020603050405020304" pitchFamily="18" charset="0"/>
                          <a:cs typeface="MS Mincho"/>
                        </a:rPr>
                        <a:t>R3-212904</a:t>
                      </a:r>
                      <a:endParaRPr lang="en-US" sz="1050" dirty="0">
                        <a:effectLst/>
                        <a:latin typeface="+mn-lt"/>
                        <a:ea typeface="MS Mincho"/>
                        <a:cs typeface="MS Mincho"/>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GB" sz="1050" kern="1200" dirty="0" smtClean="0">
                          <a:solidFill>
                            <a:srgbClr val="000000"/>
                          </a:solidFill>
                          <a:effectLst/>
                          <a:latin typeface="+mn-lt"/>
                          <a:ea typeface="宋体" panose="02010600030101010101" pitchFamily="2" charset="-122"/>
                          <a:cs typeface="+mn-cs"/>
                        </a:rPr>
                        <a:t>Postponed</a:t>
                      </a:r>
                      <a:endParaRPr lang="en-US" sz="1050" kern="1200" dirty="0">
                        <a:solidFill>
                          <a:srgbClr val="000000"/>
                        </a:solidFill>
                        <a:effectLst/>
                        <a:latin typeface="+mn-lt"/>
                        <a:ea typeface="宋体" panose="02010600030101010101" pitchFamily="2" charset="-122"/>
                        <a:cs typeface="+mn-cs"/>
                      </a:endParaRPr>
                    </a:p>
                  </a:txBody>
                  <a:tcPr marL="9525" marR="9525" marT="9525" marB="95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lang="en-US" sz="1050" kern="1200" dirty="0">
                        <a:solidFill>
                          <a:srgbClr val="000000"/>
                        </a:solidFill>
                        <a:effectLst/>
                        <a:latin typeface="+mn-lt"/>
                        <a:ea typeface="宋体" panose="02010600030101010101" pitchFamily="2" charset="-122"/>
                        <a:cs typeface="+mn-cs"/>
                      </a:endParaRPr>
                    </a:p>
                  </a:txBody>
                  <a:tcPr marL="9525" marR="9525" marT="9525" marB="95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194607">
                <a:tc>
                  <a:txBody>
                    <a:bodyPr/>
                    <a:lstStyle/>
                    <a:p>
                      <a:pPr>
                        <a:spcAft>
                          <a:spcPts val="0"/>
                        </a:spcAft>
                      </a:pPr>
                      <a:r>
                        <a:rPr lang="en-US" sz="1050" b="1" u="sng">
                          <a:solidFill>
                            <a:srgbClr val="0000FF"/>
                          </a:solidFill>
                          <a:effectLst/>
                          <a:latin typeface="+mn-lt"/>
                          <a:ea typeface="Times New Roman" panose="02020603050405020304" pitchFamily="18" charset="0"/>
                          <a:cs typeface="MS Mincho"/>
                          <a:hlinkClick r:id="rId12"/>
                        </a:rPr>
                        <a:t>S5-214037</a:t>
                      </a:r>
                      <a:endParaRPr lang="en-US" sz="1050">
                        <a:effectLst/>
                        <a:latin typeface="+mn-lt"/>
                        <a:ea typeface="MS Mincho"/>
                        <a:cs typeface="MS Mincho"/>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sz="1050" kern="1200" dirty="0">
                          <a:solidFill>
                            <a:srgbClr val="000000"/>
                          </a:solidFill>
                          <a:effectLst/>
                          <a:latin typeface="+mn-lt"/>
                          <a:ea typeface="宋体" panose="02010600030101010101" pitchFamily="2" charset="-122"/>
                          <a:cs typeface="+mn-cs"/>
                        </a:rPr>
                        <a:t>Reply LS on LS Reply on </a:t>
                      </a:r>
                      <a:r>
                        <a:rPr lang="en-US" sz="1050" kern="1200" dirty="0" err="1">
                          <a:solidFill>
                            <a:srgbClr val="000000"/>
                          </a:solidFill>
                          <a:effectLst/>
                          <a:latin typeface="+mn-lt"/>
                          <a:ea typeface="宋体" panose="02010600030101010101" pitchFamily="2" charset="-122"/>
                          <a:cs typeface="+mn-cs"/>
                        </a:rPr>
                        <a:t>QoS</a:t>
                      </a:r>
                      <a:r>
                        <a:rPr lang="en-US" sz="1050" kern="1200" dirty="0">
                          <a:solidFill>
                            <a:srgbClr val="000000"/>
                          </a:solidFill>
                          <a:effectLst/>
                          <a:latin typeface="+mn-lt"/>
                          <a:ea typeface="宋体" panose="02010600030101010101" pitchFamily="2" charset="-122"/>
                          <a:cs typeface="+mn-cs"/>
                        </a:rPr>
                        <a:t> Monitoring for </a:t>
                      </a:r>
                      <a:r>
                        <a:rPr lang="en-US" sz="1050" kern="1200" dirty="0" smtClean="0">
                          <a:solidFill>
                            <a:srgbClr val="000000"/>
                          </a:solidFill>
                          <a:effectLst/>
                          <a:latin typeface="+mn-lt"/>
                          <a:ea typeface="宋体" panose="02010600030101010101" pitchFamily="2" charset="-122"/>
                          <a:cs typeface="+mn-cs"/>
                        </a:rPr>
                        <a:t>URLLC</a:t>
                      </a:r>
                      <a:endParaRPr lang="en-US" sz="1050" kern="1200" dirty="0">
                        <a:solidFill>
                          <a:srgbClr val="000000"/>
                        </a:solidFill>
                        <a:effectLst/>
                        <a:latin typeface="+mn-lt"/>
                        <a:ea typeface="宋体" panose="02010600030101010101" pitchFamily="2" charset="-122"/>
                        <a:cs typeface="+mn-cs"/>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spcAft>
                          <a:spcPts val="0"/>
                        </a:spcAft>
                      </a:pPr>
                      <a:r>
                        <a:rPr lang="en-US" sz="1050" dirty="0">
                          <a:effectLst/>
                          <a:latin typeface="+mn-lt"/>
                          <a:ea typeface="Times New Roman" panose="02020603050405020304" pitchFamily="18" charset="0"/>
                          <a:cs typeface="MS Mincho"/>
                        </a:rPr>
                        <a:t>R3-212937</a:t>
                      </a:r>
                      <a:endParaRPr lang="en-US" sz="1050" dirty="0">
                        <a:effectLst/>
                        <a:latin typeface="+mn-lt"/>
                        <a:ea typeface="MS Mincho"/>
                        <a:cs typeface="MS Mincho"/>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sz="1050" kern="1200" dirty="0" smtClean="0">
                          <a:solidFill>
                            <a:srgbClr val="000000"/>
                          </a:solidFill>
                          <a:effectLst/>
                          <a:latin typeface="+mn-lt"/>
                          <a:ea typeface="宋体" panose="02010600030101010101" pitchFamily="2" charset="-122"/>
                          <a:cs typeface="+mn-cs"/>
                        </a:rPr>
                        <a:t>Noted</a:t>
                      </a:r>
                    </a:p>
                  </a:txBody>
                  <a:tcPr marL="9525" marR="9525" marT="9525" marB="95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lang="en-US" sz="1050" kern="1200" dirty="0">
                        <a:solidFill>
                          <a:srgbClr val="000000"/>
                        </a:solidFill>
                        <a:effectLst/>
                        <a:latin typeface="+mn-lt"/>
                        <a:ea typeface="宋体" panose="02010600030101010101" pitchFamily="2" charset="-122"/>
                        <a:cs typeface="+mn-cs"/>
                      </a:endParaRPr>
                    </a:p>
                  </a:txBody>
                  <a:tcPr marL="9525" marR="9525" marT="9525" marB="95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194607">
                <a:tc>
                  <a:txBody>
                    <a:bodyPr/>
                    <a:lstStyle/>
                    <a:p>
                      <a:pPr>
                        <a:spcAft>
                          <a:spcPts val="0"/>
                        </a:spcAft>
                      </a:pPr>
                      <a:r>
                        <a:rPr lang="en-US" sz="1050" b="1" u="sng">
                          <a:solidFill>
                            <a:srgbClr val="0000FF"/>
                          </a:solidFill>
                          <a:effectLst/>
                          <a:latin typeface="+mn-lt"/>
                          <a:ea typeface="Times New Roman" panose="02020603050405020304" pitchFamily="18" charset="0"/>
                          <a:cs typeface="MS Mincho"/>
                          <a:hlinkClick r:id="rId13"/>
                        </a:rPr>
                        <a:t>S5-214038</a:t>
                      </a:r>
                      <a:endParaRPr lang="en-US" sz="1050">
                        <a:effectLst/>
                        <a:latin typeface="+mn-lt"/>
                        <a:ea typeface="MS Mincho"/>
                        <a:cs typeface="MS Mincho"/>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sz="1050" kern="1200" dirty="0">
                          <a:solidFill>
                            <a:srgbClr val="000000"/>
                          </a:solidFill>
                          <a:effectLst/>
                          <a:latin typeface="+mn-lt"/>
                          <a:ea typeface="宋体" panose="02010600030101010101" pitchFamily="2" charset="-122"/>
                          <a:cs typeface="+mn-cs"/>
                        </a:rPr>
                        <a:t>Reply LS ccSA5 to CT4 on Information on the port number allocation </a:t>
                      </a:r>
                      <a:r>
                        <a:rPr lang="en-US" sz="1050" kern="1200" dirty="0" smtClean="0">
                          <a:solidFill>
                            <a:srgbClr val="000000"/>
                          </a:solidFill>
                          <a:effectLst/>
                          <a:latin typeface="+mn-lt"/>
                          <a:ea typeface="宋体" panose="02010600030101010101" pitchFamily="2" charset="-122"/>
                          <a:cs typeface="+mn-cs"/>
                        </a:rPr>
                        <a:t>solutions</a:t>
                      </a:r>
                      <a:endParaRPr lang="en-US" sz="1050" kern="1200" dirty="0">
                        <a:solidFill>
                          <a:srgbClr val="000000"/>
                        </a:solidFill>
                        <a:effectLst/>
                        <a:latin typeface="+mn-lt"/>
                        <a:ea typeface="宋体" panose="02010600030101010101" pitchFamily="2" charset="-122"/>
                        <a:cs typeface="+mn-cs"/>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spcAft>
                          <a:spcPts val="0"/>
                        </a:spcAft>
                      </a:pPr>
                      <a:r>
                        <a:rPr lang="en-US" sz="1050" dirty="0">
                          <a:effectLst/>
                          <a:latin typeface="+mn-lt"/>
                          <a:ea typeface="Times New Roman" panose="02020603050405020304" pitchFamily="18" charset="0"/>
                          <a:cs typeface="MS Mincho"/>
                        </a:rPr>
                        <a:t>R3-212800</a:t>
                      </a:r>
                      <a:endParaRPr lang="en-US" sz="1050" dirty="0">
                        <a:effectLst/>
                        <a:latin typeface="+mn-lt"/>
                        <a:ea typeface="MS Mincho"/>
                        <a:cs typeface="MS Mincho"/>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sz="1050" kern="1200" dirty="0" smtClean="0">
                          <a:solidFill>
                            <a:srgbClr val="000000"/>
                          </a:solidFill>
                          <a:effectLst/>
                          <a:latin typeface="+mn-lt"/>
                          <a:ea typeface="宋体" panose="02010600030101010101" pitchFamily="2" charset="-122"/>
                          <a:cs typeface="+mn-cs"/>
                        </a:rPr>
                        <a:t>Noted</a:t>
                      </a:r>
                      <a:endParaRPr lang="en-US" sz="1050" kern="1200" dirty="0" smtClean="0">
                        <a:solidFill>
                          <a:srgbClr val="FF0000"/>
                        </a:solidFill>
                        <a:effectLst/>
                        <a:latin typeface="+mn-lt"/>
                        <a:ea typeface="宋体" panose="02010600030101010101" pitchFamily="2" charset="-122"/>
                        <a:cs typeface="+mn-cs"/>
                      </a:endParaRPr>
                    </a:p>
                  </a:txBody>
                  <a:tcPr marL="9525" marR="9525" marT="9525" marB="95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lang="en-US" sz="1050" kern="1200" dirty="0">
                        <a:solidFill>
                          <a:srgbClr val="000000"/>
                        </a:solidFill>
                        <a:effectLst/>
                        <a:latin typeface="+mn-lt"/>
                        <a:ea typeface="宋体" panose="02010600030101010101" pitchFamily="2" charset="-122"/>
                        <a:cs typeface="+mn-cs"/>
                      </a:endParaRPr>
                    </a:p>
                  </a:txBody>
                  <a:tcPr marL="9525" marR="9525" marT="9525" marB="95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194607">
                <a:tc>
                  <a:txBody>
                    <a:bodyPr/>
                    <a:lstStyle/>
                    <a:p>
                      <a:pPr>
                        <a:spcAft>
                          <a:spcPts val="0"/>
                        </a:spcAft>
                      </a:pPr>
                      <a:r>
                        <a:rPr lang="en-US" sz="1050" b="1" u="sng">
                          <a:solidFill>
                            <a:srgbClr val="0000FF"/>
                          </a:solidFill>
                          <a:effectLst/>
                          <a:latin typeface="+mn-lt"/>
                          <a:ea typeface="Times New Roman" panose="02020603050405020304" pitchFamily="18" charset="0"/>
                          <a:cs typeface="MS Mincho"/>
                          <a:hlinkClick r:id="rId14"/>
                        </a:rPr>
                        <a:t>S5-214039</a:t>
                      </a:r>
                      <a:endParaRPr lang="en-US" sz="1050">
                        <a:effectLst/>
                        <a:latin typeface="+mn-lt"/>
                        <a:ea typeface="MS Mincho"/>
                        <a:cs typeface="MS Mincho"/>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sz="1050" kern="1200" dirty="0">
                          <a:solidFill>
                            <a:srgbClr val="000000"/>
                          </a:solidFill>
                          <a:effectLst/>
                          <a:latin typeface="+mn-lt"/>
                          <a:ea typeface="宋体" panose="02010600030101010101" pitchFamily="2" charset="-122"/>
                          <a:cs typeface="+mn-cs"/>
                        </a:rPr>
                        <a:t>Reply LS ccSA5 on SA WG2 assumptions from conclusion of study on architecture aspects for using satellite access in </a:t>
                      </a:r>
                      <a:r>
                        <a:rPr lang="en-US" sz="1050" kern="1200" dirty="0" smtClean="0">
                          <a:solidFill>
                            <a:srgbClr val="000000"/>
                          </a:solidFill>
                          <a:effectLst/>
                          <a:latin typeface="+mn-lt"/>
                          <a:ea typeface="宋体" panose="02010600030101010101" pitchFamily="2" charset="-122"/>
                          <a:cs typeface="+mn-cs"/>
                        </a:rPr>
                        <a:t>5G</a:t>
                      </a:r>
                      <a:endParaRPr lang="en-US" sz="1050" kern="1200" dirty="0">
                        <a:solidFill>
                          <a:srgbClr val="000000"/>
                        </a:solidFill>
                        <a:effectLst/>
                        <a:latin typeface="+mn-lt"/>
                        <a:ea typeface="宋体" panose="02010600030101010101" pitchFamily="2" charset="-122"/>
                        <a:cs typeface="+mn-cs"/>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spcAft>
                          <a:spcPts val="0"/>
                        </a:spcAft>
                      </a:pPr>
                      <a:r>
                        <a:rPr lang="en-US" sz="1050" dirty="0">
                          <a:effectLst/>
                          <a:latin typeface="+mn-lt"/>
                          <a:ea typeface="Times New Roman" panose="02020603050405020304" pitchFamily="18" charset="0"/>
                          <a:cs typeface="MS Mincho"/>
                        </a:rPr>
                        <a:t>R3-212916</a:t>
                      </a:r>
                      <a:endParaRPr lang="en-US" sz="1050" dirty="0">
                        <a:effectLst/>
                        <a:latin typeface="+mn-lt"/>
                        <a:ea typeface="MS Mincho"/>
                        <a:cs typeface="MS Mincho"/>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sz="1050" kern="1200" dirty="0" smtClean="0">
                          <a:solidFill>
                            <a:srgbClr val="000000"/>
                          </a:solidFill>
                          <a:effectLst/>
                          <a:latin typeface="+mn-lt"/>
                          <a:ea typeface="宋体" panose="02010600030101010101" pitchFamily="2" charset="-122"/>
                          <a:cs typeface="+mn-cs"/>
                        </a:rPr>
                        <a:t>Noted</a:t>
                      </a:r>
                      <a:endParaRPr lang="en-US" sz="1050" kern="1200" dirty="0">
                        <a:solidFill>
                          <a:srgbClr val="000000"/>
                        </a:solidFill>
                        <a:effectLst/>
                        <a:latin typeface="+mn-lt"/>
                        <a:ea typeface="宋体" panose="02010600030101010101" pitchFamily="2" charset="-122"/>
                        <a:cs typeface="+mn-cs"/>
                      </a:endParaRPr>
                    </a:p>
                  </a:txBody>
                  <a:tcPr marL="9525" marR="9525" marT="9525" marB="95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lang="en-US" sz="1050" kern="1200" dirty="0">
                        <a:solidFill>
                          <a:srgbClr val="000000"/>
                        </a:solidFill>
                        <a:effectLst/>
                        <a:latin typeface="+mn-lt"/>
                        <a:ea typeface="宋体" panose="02010600030101010101" pitchFamily="2" charset="-122"/>
                        <a:cs typeface="+mn-cs"/>
                      </a:endParaRPr>
                    </a:p>
                  </a:txBody>
                  <a:tcPr marL="9525" marR="9525" marT="9525" marB="95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0">
                <a:tc>
                  <a:txBody>
                    <a:bodyPr/>
                    <a:lstStyle/>
                    <a:p>
                      <a:pPr>
                        <a:spcAft>
                          <a:spcPts val="0"/>
                        </a:spcAft>
                      </a:pPr>
                      <a:r>
                        <a:rPr lang="en-US" sz="1050" b="1" u="sng">
                          <a:solidFill>
                            <a:srgbClr val="0000FF"/>
                          </a:solidFill>
                          <a:effectLst/>
                          <a:latin typeface="+mn-lt"/>
                          <a:ea typeface="Times New Roman" panose="02020603050405020304" pitchFamily="18" charset="0"/>
                          <a:cs typeface="MS Mincho"/>
                          <a:hlinkClick r:id="rId15"/>
                        </a:rPr>
                        <a:t>S5-214040</a:t>
                      </a:r>
                      <a:endParaRPr lang="en-US" sz="1050">
                        <a:effectLst/>
                        <a:latin typeface="+mn-lt"/>
                        <a:ea typeface="MS Mincho"/>
                        <a:cs typeface="MS Mincho"/>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sz="1050" kern="1200" dirty="0">
                          <a:solidFill>
                            <a:srgbClr val="000000"/>
                          </a:solidFill>
                          <a:effectLst/>
                          <a:latin typeface="+mn-lt"/>
                          <a:ea typeface="宋体" panose="02010600030101010101" pitchFamily="2" charset="-122"/>
                          <a:cs typeface="+mn-cs"/>
                        </a:rPr>
                        <a:t>Response LS on Handover </a:t>
                      </a:r>
                      <a:r>
                        <a:rPr lang="en-US" sz="1050" kern="1200" dirty="0" smtClean="0">
                          <a:solidFill>
                            <a:srgbClr val="000000"/>
                          </a:solidFill>
                          <a:effectLst/>
                          <a:latin typeface="+mn-lt"/>
                          <a:ea typeface="宋体" panose="02010600030101010101" pitchFamily="2" charset="-122"/>
                          <a:cs typeface="+mn-cs"/>
                        </a:rPr>
                        <a:t>terminology</a:t>
                      </a:r>
                      <a:endParaRPr lang="en-US" sz="1050" kern="1200" dirty="0">
                        <a:solidFill>
                          <a:srgbClr val="000000"/>
                        </a:solidFill>
                        <a:effectLst/>
                        <a:latin typeface="+mn-lt"/>
                        <a:ea typeface="宋体" panose="02010600030101010101" pitchFamily="2" charset="-122"/>
                        <a:cs typeface="+mn-cs"/>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spcAft>
                          <a:spcPts val="0"/>
                        </a:spcAft>
                      </a:pPr>
                      <a:r>
                        <a:rPr lang="en-US" sz="1050" dirty="0">
                          <a:effectLst/>
                          <a:latin typeface="+mn-lt"/>
                          <a:ea typeface="Times New Roman" panose="02020603050405020304" pitchFamily="18" charset="0"/>
                          <a:cs typeface="MS Mincho"/>
                        </a:rPr>
                        <a:t>R3-212907</a:t>
                      </a:r>
                      <a:endParaRPr lang="en-US" sz="1050" dirty="0">
                        <a:effectLst/>
                        <a:latin typeface="+mn-lt"/>
                        <a:ea typeface="MS Mincho"/>
                        <a:cs typeface="MS Mincho"/>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sz="1050" kern="1200" dirty="0" smtClean="0">
                          <a:solidFill>
                            <a:srgbClr val="000000"/>
                          </a:solidFill>
                          <a:effectLst/>
                          <a:latin typeface="+mn-lt"/>
                          <a:ea typeface="宋体" panose="02010600030101010101" pitchFamily="2" charset="-122"/>
                          <a:cs typeface="+mn-cs"/>
                        </a:rPr>
                        <a:t>Noted</a:t>
                      </a:r>
                      <a:endParaRPr lang="en-US" sz="1050" kern="1200" dirty="0">
                        <a:solidFill>
                          <a:srgbClr val="000000"/>
                        </a:solidFill>
                        <a:effectLst/>
                        <a:latin typeface="+mn-lt"/>
                        <a:ea typeface="宋体" panose="02010600030101010101" pitchFamily="2" charset="-122"/>
                        <a:cs typeface="+mn-cs"/>
                      </a:endParaRPr>
                    </a:p>
                  </a:txBody>
                  <a:tcPr marL="9525" marR="9525" marT="9525" marB="95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lang="en-US" sz="1050" kern="1200" dirty="0">
                        <a:solidFill>
                          <a:srgbClr val="000000"/>
                        </a:solidFill>
                        <a:effectLst/>
                        <a:latin typeface="+mn-lt"/>
                        <a:ea typeface="宋体" panose="02010600030101010101" pitchFamily="2" charset="-122"/>
                        <a:cs typeface="+mn-cs"/>
                      </a:endParaRPr>
                    </a:p>
                  </a:txBody>
                  <a:tcPr marL="9525" marR="9525" marT="9525" marB="95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194607">
                <a:tc>
                  <a:txBody>
                    <a:bodyPr/>
                    <a:lstStyle/>
                    <a:p>
                      <a:pPr>
                        <a:spcAft>
                          <a:spcPts val="0"/>
                        </a:spcAft>
                      </a:pPr>
                      <a:r>
                        <a:rPr lang="en-US" sz="1050" b="1" u="sng">
                          <a:solidFill>
                            <a:srgbClr val="0000FF"/>
                          </a:solidFill>
                          <a:effectLst/>
                          <a:latin typeface="+mn-lt"/>
                          <a:ea typeface="Times New Roman" panose="02020603050405020304" pitchFamily="18" charset="0"/>
                          <a:cs typeface="MS Mincho"/>
                          <a:hlinkClick r:id="rId16"/>
                        </a:rPr>
                        <a:t>S5-214041</a:t>
                      </a:r>
                      <a:endParaRPr lang="en-US" sz="1050">
                        <a:effectLst/>
                        <a:latin typeface="+mn-lt"/>
                        <a:ea typeface="MS Mincho"/>
                        <a:cs typeface="MS Mincho"/>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sz="1050" kern="1200" dirty="0">
                          <a:solidFill>
                            <a:srgbClr val="000000"/>
                          </a:solidFill>
                          <a:effectLst/>
                          <a:latin typeface="+mn-lt"/>
                          <a:ea typeface="宋体" panose="02010600030101010101" pitchFamily="2" charset="-122"/>
                          <a:cs typeface="+mn-cs"/>
                        </a:rPr>
                        <a:t>Reply LS on the clarification of HO and/or reselection parameters ranges required by </a:t>
                      </a:r>
                      <a:r>
                        <a:rPr lang="en-US" sz="1050" kern="1200" dirty="0" smtClean="0">
                          <a:solidFill>
                            <a:srgbClr val="000000"/>
                          </a:solidFill>
                          <a:effectLst/>
                          <a:latin typeface="+mn-lt"/>
                          <a:ea typeface="宋体" panose="02010600030101010101" pitchFamily="2" charset="-122"/>
                          <a:cs typeface="+mn-cs"/>
                        </a:rPr>
                        <a:t>MLB</a:t>
                      </a:r>
                      <a:endParaRPr lang="en-US" sz="1050" kern="1200" dirty="0">
                        <a:solidFill>
                          <a:srgbClr val="000000"/>
                        </a:solidFill>
                        <a:effectLst/>
                        <a:latin typeface="+mn-lt"/>
                        <a:ea typeface="宋体" panose="02010600030101010101" pitchFamily="2" charset="-122"/>
                        <a:cs typeface="+mn-cs"/>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spcAft>
                          <a:spcPts val="0"/>
                        </a:spcAft>
                      </a:pPr>
                      <a:r>
                        <a:rPr lang="en-US" sz="1050" dirty="0">
                          <a:effectLst/>
                          <a:latin typeface="+mn-lt"/>
                          <a:ea typeface="Times New Roman" panose="02020603050405020304" pitchFamily="18" charset="0"/>
                          <a:cs typeface="MS Mincho"/>
                        </a:rPr>
                        <a:t>R3-212840</a:t>
                      </a:r>
                      <a:endParaRPr lang="en-US" sz="1050" dirty="0">
                        <a:effectLst/>
                        <a:latin typeface="+mn-lt"/>
                        <a:ea typeface="MS Mincho"/>
                        <a:cs typeface="MS Mincho"/>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sz="1050" kern="1200" dirty="0" smtClean="0">
                          <a:solidFill>
                            <a:srgbClr val="000000"/>
                          </a:solidFill>
                          <a:effectLst/>
                          <a:latin typeface="+mn-lt"/>
                          <a:ea typeface="宋体" panose="02010600030101010101" pitchFamily="2" charset="-122"/>
                          <a:cs typeface="+mn-cs"/>
                        </a:rPr>
                        <a:t>Noted</a:t>
                      </a:r>
                      <a:endParaRPr lang="en-US" sz="1050" kern="1200" dirty="0">
                        <a:solidFill>
                          <a:srgbClr val="000000"/>
                        </a:solidFill>
                        <a:effectLst/>
                        <a:latin typeface="+mn-lt"/>
                        <a:ea typeface="宋体" panose="02010600030101010101" pitchFamily="2" charset="-122"/>
                        <a:cs typeface="+mn-cs"/>
                      </a:endParaRPr>
                    </a:p>
                  </a:txBody>
                  <a:tcPr marL="9525" marR="9525" marT="9525" marB="95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lang="en-US" sz="1050" kern="1200" dirty="0">
                        <a:solidFill>
                          <a:srgbClr val="000000"/>
                        </a:solidFill>
                        <a:effectLst/>
                        <a:latin typeface="+mn-lt"/>
                        <a:ea typeface="宋体" panose="02010600030101010101" pitchFamily="2" charset="-122"/>
                        <a:cs typeface="+mn-cs"/>
                      </a:endParaRPr>
                    </a:p>
                  </a:txBody>
                  <a:tcPr marL="9525" marR="9525" marT="9525" marB="95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bl>
          </a:graphicData>
        </a:graphic>
      </p:graphicFrame>
    </p:spTree>
    <p:extLst>
      <p:ext uri="{BB962C8B-B14F-4D97-AF65-F5344CB8AC3E}">
        <p14:creationId xmlns:p14="http://schemas.microsoft.com/office/powerpoint/2010/main" val="269858458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7680" y="116142"/>
            <a:ext cx="9112251" cy="760744"/>
          </a:xfrm>
        </p:spPr>
        <p:txBody>
          <a:bodyPr/>
          <a:lstStyle/>
          <a:p>
            <a:r>
              <a:rPr lang="sv-SE" dirty="0"/>
              <a:t>Outgoing </a:t>
            </a:r>
            <a:r>
              <a:rPr lang="sv-SE" dirty="0" smtClean="0"/>
              <a:t>LSs</a:t>
            </a:r>
            <a:endParaRPr lang="sv-SE" dirty="0"/>
          </a:p>
        </p:txBody>
      </p:sp>
      <p:graphicFrame>
        <p:nvGraphicFramePr>
          <p:cNvPr id="5" name="Table Placeholder 4"/>
          <p:cNvGraphicFramePr>
            <a:graphicFrameLocks noGrp="1"/>
          </p:cNvGraphicFramePr>
          <p:nvPr>
            <p:ph type="tbl" idx="1"/>
            <p:extLst>
              <p:ext uri="{D42A27DB-BD31-4B8C-83A1-F6EECF244321}">
                <p14:modId xmlns:p14="http://schemas.microsoft.com/office/powerpoint/2010/main" val="3458726491"/>
              </p:ext>
            </p:extLst>
          </p:nvPr>
        </p:nvGraphicFramePr>
        <p:xfrm>
          <a:off x="164238" y="876886"/>
          <a:ext cx="11778017" cy="3399329"/>
        </p:xfrm>
        <a:graphic>
          <a:graphicData uri="http://schemas.openxmlformats.org/drawingml/2006/table">
            <a:tbl>
              <a:tblPr firstRow="1" bandRow="1">
                <a:tableStyleId>{5C22544A-7EE6-4342-B048-85BDC9FD1C3A}</a:tableStyleId>
              </a:tblPr>
              <a:tblGrid>
                <a:gridCol w="974968">
                  <a:extLst>
                    <a:ext uri="{9D8B030D-6E8A-4147-A177-3AD203B41FA5}">
                      <a16:colId xmlns="" xmlns:a16="http://schemas.microsoft.com/office/drawing/2014/main" val="570476699"/>
                    </a:ext>
                  </a:extLst>
                </a:gridCol>
                <a:gridCol w="4469627">
                  <a:extLst>
                    <a:ext uri="{9D8B030D-6E8A-4147-A177-3AD203B41FA5}">
                      <a16:colId xmlns="" xmlns:a16="http://schemas.microsoft.com/office/drawing/2014/main" val="2618836924"/>
                    </a:ext>
                  </a:extLst>
                </a:gridCol>
                <a:gridCol w="1645855">
                  <a:extLst>
                    <a:ext uri="{9D8B030D-6E8A-4147-A177-3AD203B41FA5}">
                      <a16:colId xmlns="" xmlns:a16="http://schemas.microsoft.com/office/drawing/2014/main" val="3016348962"/>
                    </a:ext>
                  </a:extLst>
                </a:gridCol>
                <a:gridCol w="1645855"/>
                <a:gridCol w="1922469">
                  <a:extLst>
                    <a:ext uri="{9D8B030D-6E8A-4147-A177-3AD203B41FA5}">
                      <a16:colId xmlns="" xmlns:a16="http://schemas.microsoft.com/office/drawing/2014/main" val="3690116950"/>
                    </a:ext>
                  </a:extLst>
                </a:gridCol>
                <a:gridCol w="1119243">
                  <a:extLst>
                    <a:ext uri="{9D8B030D-6E8A-4147-A177-3AD203B41FA5}">
                      <a16:colId xmlns="" xmlns:a16="http://schemas.microsoft.com/office/drawing/2014/main" val="2952368263"/>
                    </a:ext>
                  </a:extLst>
                </a:gridCol>
              </a:tblGrid>
              <a:tr h="429141">
                <a:tc>
                  <a:txBody>
                    <a:bodyPr/>
                    <a:lstStyle/>
                    <a:p>
                      <a:pPr algn="ctr">
                        <a:spcAft>
                          <a:spcPts val="0"/>
                        </a:spcAft>
                      </a:pPr>
                      <a:r>
                        <a:rPr lang="sv-SE" sz="1100" b="1" kern="1200" dirty="0">
                          <a:solidFill>
                            <a:schemeClr val="tx1"/>
                          </a:solidFill>
                          <a:effectLst/>
                          <a:latin typeface="+mn-lt"/>
                          <a:ea typeface="+mn-ea"/>
                          <a:cs typeface="+mn-cs"/>
                        </a:rPr>
                        <a:t>Tdoc</a:t>
                      </a:r>
                    </a:p>
                  </a:txBody>
                  <a:tcPr marL="9525" marR="9525" marT="9525" marB="95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ctr">
                        <a:spcAft>
                          <a:spcPts val="0"/>
                        </a:spcAft>
                      </a:pPr>
                      <a:r>
                        <a:rPr lang="sv-SE" sz="1100" b="1" kern="1200" dirty="0" err="1">
                          <a:solidFill>
                            <a:schemeClr val="tx1"/>
                          </a:solidFill>
                          <a:effectLst/>
                          <a:latin typeface="+mn-lt"/>
                          <a:ea typeface="+mn-ea"/>
                          <a:cs typeface="+mn-cs"/>
                        </a:rPr>
                        <a:t>Title</a:t>
                      </a:r>
                      <a:endParaRPr lang="sv-SE" sz="1100" b="1" kern="1200" dirty="0">
                        <a:solidFill>
                          <a:schemeClr val="tx1"/>
                        </a:solidFill>
                        <a:effectLst/>
                        <a:latin typeface="+mn-lt"/>
                        <a:ea typeface="+mn-ea"/>
                        <a:cs typeface="+mn-cs"/>
                      </a:endParaRPr>
                    </a:p>
                  </a:txBody>
                  <a:tcPr marL="9525" marR="9525" marT="9525" marB="95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ctr">
                        <a:spcAft>
                          <a:spcPts val="0"/>
                        </a:spcAft>
                      </a:pPr>
                      <a:r>
                        <a:rPr lang="sv-SE" sz="1100" b="1" kern="1200" dirty="0" smtClean="0">
                          <a:solidFill>
                            <a:schemeClr val="tx1"/>
                          </a:solidFill>
                          <a:effectLst/>
                          <a:latin typeface="+mn-lt"/>
                          <a:ea typeface="+mn-ea"/>
                          <a:cs typeface="+mn-cs"/>
                        </a:rPr>
                        <a:t>Source</a:t>
                      </a:r>
                      <a:endParaRPr lang="sv-SE" sz="1100" b="1" kern="1200" dirty="0">
                        <a:solidFill>
                          <a:schemeClr val="tx1"/>
                        </a:solidFill>
                        <a:effectLst/>
                        <a:latin typeface="+mn-lt"/>
                        <a:ea typeface="+mn-ea"/>
                        <a:cs typeface="+mn-cs"/>
                      </a:endParaRPr>
                    </a:p>
                  </a:txBody>
                  <a:tcPr marL="9525" marR="9525" marT="9525" marB="95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sv-SE" sz="1100" b="1" kern="1200" dirty="0" smtClean="0">
                          <a:solidFill>
                            <a:schemeClr val="tx1"/>
                          </a:solidFill>
                          <a:effectLst/>
                          <a:latin typeface="+mn-lt"/>
                          <a:ea typeface="+mn-ea"/>
                          <a:cs typeface="+mn-cs"/>
                        </a:rPr>
                        <a:t>To</a:t>
                      </a:r>
                    </a:p>
                    <a:p>
                      <a:pPr algn="ctr">
                        <a:spcAft>
                          <a:spcPts val="0"/>
                        </a:spcAft>
                      </a:pPr>
                      <a:endParaRPr lang="sv-SE" sz="1100" b="1" kern="1200" dirty="0">
                        <a:solidFill>
                          <a:schemeClr val="tx1"/>
                        </a:solidFill>
                        <a:effectLst/>
                        <a:latin typeface="+mn-lt"/>
                        <a:ea typeface="+mn-ea"/>
                        <a:cs typeface="+mn-cs"/>
                      </a:endParaRPr>
                    </a:p>
                  </a:txBody>
                  <a:tcPr marL="9525" marR="9525" marT="9525" marB="95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ctr">
                        <a:spcAft>
                          <a:spcPts val="0"/>
                        </a:spcAft>
                      </a:pPr>
                      <a:r>
                        <a:rPr lang="sv-SE" sz="1100" b="1" kern="1200" dirty="0" err="1">
                          <a:solidFill>
                            <a:schemeClr val="tx1"/>
                          </a:solidFill>
                          <a:effectLst/>
                          <a:latin typeface="+mn-lt"/>
                          <a:ea typeface="+mn-ea"/>
                          <a:cs typeface="+mn-cs"/>
                        </a:rPr>
                        <a:t>Cc</a:t>
                      </a:r>
                      <a:endParaRPr lang="sv-SE" sz="1100" b="1" kern="1200" dirty="0">
                        <a:solidFill>
                          <a:schemeClr val="tx1"/>
                        </a:solidFill>
                        <a:effectLst/>
                        <a:latin typeface="+mn-lt"/>
                        <a:ea typeface="+mn-ea"/>
                        <a:cs typeface="+mn-cs"/>
                      </a:endParaRPr>
                    </a:p>
                  </a:txBody>
                  <a:tcPr marL="9525" marR="9525" marT="9525" marB="95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ctr">
                        <a:spcAft>
                          <a:spcPts val="0"/>
                        </a:spcAft>
                      </a:pPr>
                      <a:r>
                        <a:rPr lang="sv-SE" sz="1100" b="1" kern="1200" dirty="0" smtClean="0">
                          <a:solidFill>
                            <a:schemeClr val="tx1"/>
                          </a:solidFill>
                          <a:effectLst/>
                          <a:latin typeface="+mn-lt"/>
                          <a:ea typeface="+mn-ea"/>
                          <a:cs typeface="+mn-cs"/>
                        </a:rPr>
                        <a:t>Reply To</a:t>
                      </a:r>
                      <a:endParaRPr lang="sv-SE" sz="1100" b="1" kern="1200" dirty="0">
                        <a:solidFill>
                          <a:schemeClr val="tx1"/>
                        </a:solidFill>
                        <a:effectLst/>
                        <a:latin typeface="+mn-lt"/>
                        <a:ea typeface="+mn-ea"/>
                        <a:cs typeface="+mn-cs"/>
                      </a:endParaRPr>
                    </a:p>
                  </a:txBody>
                  <a:tcPr marL="9525" marR="9525" marT="9525" marB="95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extLst>
                  <a:ext uri="{0D108BD9-81ED-4DB2-BD59-A6C34878D82A}">
                    <a16:rowId xmlns="" xmlns:a16="http://schemas.microsoft.com/office/drawing/2014/main" val="4283687663"/>
                  </a:ext>
                </a:extLst>
              </a:tr>
              <a:tr h="234839">
                <a:tc>
                  <a:txBody>
                    <a:bodyPr/>
                    <a:lstStyle/>
                    <a:p>
                      <a:pPr>
                        <a:spcAft>
                          <a:spcPts val="0"/>
                        </a:spcAft>
                      </a:pPr>
                      <a:r>
                        <a:rPr lang="en-GB" sz="1100" dirty="0" smtClean="0">
                          <a:solidFill>
                            <a:srgbClr val="000000"/>
                          </a:solidFill>
                          <a:effectLst/>
                          <a:latin typeface="+mn-lt"/>
                          <a:ea typeface="MS Mincho"/>
                          <a:cs typeface="MS Mincho"/>
                        </a:rPr>
                        <a:t>S5-214514</a:t>
                      </a:r>
                      <a:endParaRPr lang="en-US" sz="1100" dirty="0">
                        <a:effectLst/>
                        <a:latin typeface="+mn-lt"/>
                        <a:ea typeface="MS Mincho"/>
                        <a:cs typeface="MS Mincho"/>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spcAft>
                          <a:spcPts val="0"/>
                        </a:spcAft>
                      </a:pPr>
                      <a:r>
                        <a:rPr lang="en-GB" sz="1100" dirty="0">
                          <a:effectLst/>
                          <a:latin typeface="+mn-lt"/>
                          <a:ea typeface="MS Mincho"/>
                          <a:cs typeface="MS Mincho"/>
                        </a:rPr>
                        <a:t>Reply to Multi-SDO Autonomous Networks (AN) Formal Liaison: Request for review of Letter of Intent and </a:t>
                      </a:r>
                      <a:r>
                        <a:rPr lang="en-GB" sz="1100" dirty="0" smtClean="0">
                          <a:effectLst/>
                          <a:latin typeface="+mn-lt"/>
                          <a:ea typeface="MS Mincho"/>
                          <a:cs typeface="MS Mincho"/>
                        </a:rPr>
                        <a:t>report</a:t>
                      </a:r>
                      <a:endParaRPr lang="en-US" sz="1100" dirty="0">
                        <a:effectLst/>
                        <a:latin typeface="+mn-lt"/>
                        <a:ea typeface="MS Mincho"/>
                        <a:cs typeface="MS Mincho"/>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spcAft>
                          <a:spcPts val="0"/>
                        </a:spcAft>
                      </a:pPr>
                      <a:r>
                        <a:rPr lang="en-GB" sz="1100" dirty="0">
                          <a:effectLst/>
                          <a:latin typeface="+mn-lt"/>
                          <a:ea typeface="MS Mincho"/>
                          <a:cs typeface="MS Mincho"/>
                        </a:rPr>
                        <a:t>WG Chair</a:t>
                      </a:r>
                      <a:endParaRPr lang="en-US" sz="1100" dirty="0">
                        <a:effectLst/>
                        <a:latin typeface="+mn-lt"/>
                        <a:ea typeface="MS Mincho"/>
                        <a:cs typeface="MS Mincho"/>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spcAft>
                          <a:spcPts val="0"/>
                        </a:spcAft>
                      </a:pPr>
                      <a:r>
                        <a:rPr lang="en-US" sz="1100" dirty="0" smtClean="0">
                          <a:effectLst/>
                          <a:latin typeface="+mn-lt"/>
                          <a:ea typeface="MS Mincho"/>
                          <a:cs typeface="MS Mincho"/>
                        </a:rPr>
                        <a:t>TM Forum, ETSI, GSMA, ONAP, NGMN, CCSA, IEEE, IETF, ITU-T</a:t>
                      </a:r>
                      <a:endParaRPr lang="en-US" sz="1100" dirty="0">
                        <a:effectLst/>
                        <a:latin typeface="+mn-lt"/>
                        <a:ea typeface="MS Mincho"/>
                        <a:cs typeface="MS Mincho"/>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l" defTabSz="1219170" rtl="0" eaLnBrk="1" latinLnBrk="0" hangingPunct="1">
                        <a:spcAft>
                          <a:spcPts val="0"/>
                        </a:spcAft>
                      </a:pPr>
                      <a:r>
                        <a:rPr lang="en-US" sz="1100" kern="1200" dirty="0" smtClean="0">
                          <a:solidFill>
                            <a:schemeClr val="dk1"/>
                          </a:solidFill>
                          <a:effectLst/>
                          <a:latin typeface="+mn-lt"/>
                          <a:ea typeface="宋体" panose="02010600030101010101" pitchFamily="2" charset="-122"/>
                          <a:cs typeface="+mn-cs"/>
                        </a:rPr>
                        <a:t>SA</a:t>
                      </a:r>
                      <a:endParaRPr lang="en-US" sz="1100" kern="1200" dirty="0">
                        <a:solidFill>
                          <a:schemeClr val="dk1"/>
                        </a:solidFill>
                        <a:effectLst/>
                        <a:latin typeface="+mn-lt"/>
                        <a:ea typeface="宋体" panose="02010600030101010101" pitchFamily="2" charset="-122"/>
                        <a:cs typeface="+mn-cs"/>
                      </a:endParaRPr>
                    </a:p>
                  </a:txBody>
                  <a:tcPr marL="9525" marR="9525" marT="9525" marB="95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GB" sz="1100" kern="1200" dirty="0" smtClean="0">
                          <a:solidFill>
                            <a:srgbClr val="000000"/>
                          </a:solidFill>
                          <a:effectLst/>
                          <a:latin typeface="+mn-lt"/>
                          <a:ea typeface="宋体" panose="02010600030101010101" pitchFamily="2" charset="-122"/>
                          <a:cs typeface="+mn-cs"/>
                        </a:rPr>
                        <a:t>S5-214016</a:t>
                      </a:r>
                      <a:endParaRPr lang="en-US" sz="1100" kern="1200" dirty="0">
                        <a:solidFill>
                          <a:srgbClr val="000000"/>
                        </a:solidFill>
                        <a:effectLst/>
                        <a:latin typeface="+mn-lt"/>
                        <a:ea typeface="宋体" panose="02010600030101010101" pitchFamily="2" charset="-122"/>
                        <a:cs typeface="+mn-cs"/>
                      </a:endParaRPr>
                    </a:p>
                  </a:txBody>
                  <a:tcPr marL="9525" marR="9525" marT="9525" marB="95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196369">
                <a:tc>
                  <a:txBody>
                    <a:bodyPr/>
                    <a:lstStyle/>
                    <a:p>
                      <a:pPr>
                        <a:spcAft>
                          <a:spcPts val="0"/>
                        </a:spcAft>
                      </a:pPr>
                      <a:r>
                        <a:rPr lang="en-GB" sz="1100" b="1" dirty="0" smtClean="0">
                          <a:solidFill>
                            <a:srgbClr val="0000FF"/>
                          </a:solidFill>
                          <a:effectLst/>
                          <a:latin typeface="+mn-lt"/>
                          <a:ea typeface="MS Mincho"/>
                          <a:cs typeface="MS Mincho"/>
                        </a:rPr>
                        <a:t>S5-214535</a:t>
                      </a:r>
                      <a:endParaRPr lang="en-US" sz="1100" dirty="0">
                        <a:effectLst/>
                        <a:latin typeface="+mn-lt"/>
                        <a:ea typeface="MS Mincho"/>
                        <a:cs typeface="MS Mincho"/>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spcAft>
                          <a:spcPts val="0"/>
                        </a:spcAft>
                      </a:pPr>
                      <a:r>
                        <a:rPr lang="en-GB" sz="1100" dirty="0" smtClean="0">
                          <a:effectLst/>
                          <a:latin typeface="+mn-lt"/>
                          <a:ea typeface="MS Mincho"/>
                          <a:cs typeface="MS Mincho"/>
                        </a:rPr>
                        <a:t>LS </a:t>
                      </a:r>
                      <a:r>
                        <a:rPr lang="en-GB" sz="1100" dirty="0">
                          <a:effectLst/>
                          <a:latin typeface="+mn-lt"/>
                          <a:ea typeface="MS Mincho"/>
                          <a:cs typeface="MS Mincho"/>
                        </a:rPr>
                        <a:t>reply to LS reply to 3GPP SA5 on Network Slice EE KPIs </a:t>
                      </a:r>
                      <a:endParaRPr lang="en-US" sz="1100" dirty="0">
                        <a:effectLst/>
                        <a:latin typeface="+mn-lt"/>
                        <a:ea typeface="MS Mincho"/>
                        <a:cs typeface="MS Mincho"/>
                      </a:endParaRPr>
                    </a:p>
                    <a:p>
                      <a:pPr>
                        <a:spcAft>
                          <a:spcPts val="0"/>
                        </a:spcAft>
                      </a:pPr>
                      <a:r>
                        <a:rPr lang="en-GB" sz="1100" dirty="0">
                          <a:solidFill>
                            <a:srgbClr val="000000"/>
                          </a:solidFill>
                          <a:effectLst/>
                          <a:latin typeface="+mn-lt"/>
                          <a:ea typeface="MS Mincho"/>
                          <a:cs typeface="MS Mincho"/>
                        </a:rPr>
                        <a:t> </a:t>
                      </a:r>
                      <a:endParaRPr lang="en-US" sz="1100" dirty="0">
                        <a:effectLst/>
                        <a:latin typeface="+mn-lt"/>
                        <a:ea typeface="MS Mincho"/>
                        <a:cs typeface="MS Mincho"/>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spcAft>
                          <a:spcPts val="0"/>
                        </a:spcAft>
                      </a:pPr>
                      <a:r>
                        <a:rPr lang="en-GB" sz="1100" dirty="0">
                          <a:effectLst/>
                          <a:latin typeface="+mn-lt"/>
                          <a:ea typeface="MS Mincho"/>
                          <a:cs typeface="MS Mincho"/>
                        </a:rPr>
                        <a:t>Orange</a:t>
                      </a:r>
                      <a:endParaRPr lang="en-US" sz="1100" dirty="0">
                        <a:effectLst/>
                        <a:latin typeface="+mn-lt"/>
                        <a:ea typeface="MS Mincho"/>
                        <a:cs typeface="MS Mincho"/>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spcAft>
                          <a:spcPts val="0"/>
                        </a:spcAft>
                      </a:pPr>
                      <a:r>
                        <a:rPr lang="en-US" sz="1100" dirty="0" smtClean="0">
                          <a:effectLst/>
                          <a:latin typeface="+mn-lt"/>
                          <a:ea typeface="MS Mincho"/>
                          <a:cs typeface="MS Mincho"/>
                        </a:rPr>
                        <a:t>GSMA 5GJA</a:t>
                      </a:r>
                      <a:endParaRPr lang="en-US" sz="1100" dirty="0">
                        <a:effectLst/>
                        <a:latin typeface="+mn-lt"/>
                        <a:ea typeface="MS Mincho"/>
                        <a:cs typeface="MS Mincho"/>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l" defTabSz="1219170" rtl="0" eaLnBrk="1" latinLnBrk="0" hangingPunct="1">
                        <a:spcAft>
                          <a:spcPts val="0"/>
                        </a:spcAft>
                      </a:pPr>
                      <a:r>
                        <a:rPr lang="en-US" sz="1100" kern="1200" dirty="0" smtClean="0">
                          <a:solidFill>
                            <a:schemeClr val="dk1"/>
                          </a:solidFill>
                          <a:effectLst/>
                          <a:latin typeface="+mn-lt"/>
                          <a:ea typeface="宋体" panose="02010600030101010101" pitchFamily="2" charset="-122"/>
                          <a:cs typeface="+mn-cs"/>
                        </a:rPr>
                        <a:t>SA</a:t>
                      </a:r>
                      <a:endParaRPr lang="en-US" sz="1100" kern="1200" dirty="0">
                        <a:solidFill>
                          <a:schemeClr val="dk1"/>
                        </a:solidFill>
                        <a:effectLst/>
                        <a:latin typeface="+mn-lt"/>
                        <a:ea typeface="宋体" panose="02010600030101010101" pitchFamily="2" charset="-122"/>
                        <a:cs typeface="+mn-cs"/>
                      </a:endParaRPr>
                    </a:p>
                  </a:txBody>
                  <a:tcPr marL="9525" marR="9525" marT="9525" marB="95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sz="1100" kern="1200" dirty="0" smtClean="0">
                          <a:solidFill>
                            <a:srgbClr val="000000"/>
                          </a:solidFill>
                          <a:effectLst/>
                          <a:latin typeface="+mn-lt"/>
                          <a:ea typeface="宋体" panose="02010600030101010101" pitchFamily="2" charset="-122"/>
                          <a:cs typeface="+mn-cs"/>
                        </a:rPr>
                        <a:t>S5-214021</a:t>
                      </a:r>
                      <a:endParaRPr lang="en-US" sz="1100" kern="1200" dirty="0">
                        <a:solidFill>
                          <a:srgbClr val="000000"/>
                        </a:solidFill>
                        <a:effectLst/>
                        <a:latin typeface="+mn-lt"/>
                        <a:ea typeface="宋体" panose="02010600030101010101" pitchFamily="2" charset="-122"/>
                        <a:cs typeface="+mn-cs"/>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213049">
                <a:tc>
                  <a:txBody>
                    <a:bodyPr/>
                    <a:lstStyle/>
                    <a:p>
                      <a:pPr>
                        <a:spcAft>
                          <a:spcPts val="0"/>
                        </a:spcAft>
                      </a:pPr>
                      <a:r>
                        <a:rPr lang="en-GB" sz="1100" b="1" u="sng">
                          <a:solidFill>
                            <a:srgbClr val="0000FF"/>
                          </a:solidFill>
                          <a:effectLst/>
                          <a:latin typeface="+mn-lt"/>
                          <a:ea typeface="MS Mincho"/>
                          <a:cs typeface="MS Mincho"/>
                          <a:hlinkClick r:id="rId2"/>
                        </a:rPr>
                        <a:t>S5-214186</a:t>
                      </a:r>
                      <a:endParaRPr lang="en-US" sz="1100">
                        <a:effectLst/>
                        <a:latin typeface="+mn-lt"/>
                        <a:ea typeface="MS Mincho"/>
                        <a:cs typeface="MS Mincho"/>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spcAft>
                          <a:spcPts val="0"/>
                        </a:spcAft>
                      </a:pPr>
                      <a:r>
                        <a:rPr lang="en-GB" sz="1100" dirty="0">
                          <a:effectLst/>
                          <a:latin typeface="+mn-lt"/>
                          <a:ea typeface="MS Mincho"/>
                          <a:cs typeface="MS Mincho"/>
                        </a:rPr>
                        <a:t>Reply LS on (de)activation and failure handling of NR QMC</a:t>
                      </a:r>
                      <a:endParaRPr lang="en-US" sz="1100" dirty="0">
                        <a:effectLst/>
                        <a:latin typeface="+mn-lt"/>
                        <a:ea typeface="MS Mincho"/>
                        <a:cs typeface="MS Mincho"/>
                      </a:endParaRPr>
                    </a:p>
                    <a:p>
                      <a:pPr>
                        <a:spcAft>
                          <a:spcPts val="0"/>
                        </a:spcAft>
                      </a:pPr>
                      <a:r>
                        <a:rPr lang="en-GB" sz="1100" dirty="0">
                          <a:effectLst/>
                          <a:latin typeface="+mn-lt"/>
                          <a:ea typeface="MS Mincho"/>
                          <a:cs typeface="MS Mincho"/>
                        </a:rPr>
                        <a:t> </a:t>
                      </a:r>
                      <a:endParaRPr lang="en-US" sz="1100" dirty="0">
                        <a:effectLst/>
                        <a:latin typeface="+mn-lt"/>
                        <a:ea typeface="MS Mincho"/>
                        <a:cs typeface="MS Mincho"/>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spcAft>
                          <a:spcPts val="0"/>
                        </a:spcAft>
                      </a:pPr>
                      <a:r>
                        <a:rPr lang="en-GB" sz="1100" dirty="0">
                          <a:effectLst/>
                          <a:latin typeface="+mn-lt"/>
                          <a:ea typeface="MS Mincho"/>
                          <a:cs typeface="MS Mincho"/>
                        </a:rPr>
                        <a:t>ZTE Corporation</a:t>
                      </a:r>
                      <a:endParaRPr lang="en-US" sz="1100" dirty="0">
                        <a:effectLst/>
                        <a:latin typeface="+mn-lt"/>
                        <a:ea typeface="MS Mincho"/>
                        <a:cs typeface="MS Mincho"/>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spcAft>
                          <a:spcPts val="0"/>
                        </a:spcAft>
                      </a:pPr>
                      <a:r>
                        <a:rPr lang="en-US" sz="1100" kern="1200" dirty="0" smtClean="0">
                          <a:solidFill>
                            <a:schemeClr val="dk1"/>
                          </a:solidFill>
                          <a:effectLst/>
                          <a:latin typeface="+mn-lt"/>
                          <a:ea typeface="宋体" panose="02010600030101010101" pitchFamily="2" charset="-122"/>
                          <a:cs typeface="+mn-cs"/>
                        </a:rPr>
                        <a:t>3GPP TSG </a:t>
                      </a:r>
                      <a:r>
                        <a:rPr lang="en-US" sz="1100" dirty="0" smtClean="0">
                          <a:effectLst/>
                          <a:latin typeface="+mn-lt"/>
                          <a:ea typeface="MS Mincho"/>
                          <a:cs typeface="MS Mincho"/>
                        </a:rPr>
                        <a:t>RAN3</a:t>
                      </a:r>
                      <a:endParaRPr lang="en-US" sz="1100" dirty="0">
                        <a:effectLst/>
                        <a:latin typeface="+mn-lt"/>
                        <a:ea typeface="MS Mincho"/>
                        <a:cs typeface="MS Mincho"/>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l" defTabSz="1219170" rtl="0" eaLnBrk="1" latinLnBrk="0" hangingPunct="1">
                        <a:spcAft>
                          <a:spcPts val="0"/>
                        </a:spcAft>
                      </a:pPr>
                      <a:r>
                        <a:rPr lang="en-US" sz="1100" kern="1200" dirty="0" smtClean="0">
                          <a:solidFill>
                            <a:schemeClr val="dk1"/>
                          </a:solidFill>
                          <a:effectLst/>
                          <a:latin typeface="+mn-lt"/>
                          <a:ea typeface="宋体" panose="02010600030101010101" pitchFamily="2" charset="-122"/>
                          <a:cs typeface="+mn-cs"/>
                        </a:rPr>
                        <a:t>SA2</a:t>
                      </a:r>
                      <a:endParaRPr lang="en-US" sz="1100" kern="1200" dirty="0">
                        <a:solidFill>
                          <a:schemeClr val="dk1"/>
                        </a:solidFill>
                        <a:effectLst/>
                        <a:latin typeface="+mn-lt"/>
                        <a:ea typeface="宋体" panose="02010600030101010101" pitchFamily="2" charset="-122"/>
                        <a:cs typeface="+mn-cs"/>
                      </a:endParaRPr>
                    </a:p>
                  </a:txBody>
                  <a:tcPr marL="9525" marR="9525" marT="9525" marB="95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sz="1100" kern="1200" dirty="0" smtClean="0">
                          <a:solidFill>
                            <a:srgbClr val="000000"/>
                          </a:solidFill>
                          <a:effectLst/>
                          <a:latin typeface="+mn-lt"/>
                          <a:ea typeface="宋体" panose="02010600030101010101" pitchFamily="2" charset="-122"/>
                          <a:cs typeface="+mn-cs"/>
                        </a:rPr>
                        <a:t>S5-214028</a:t>
                      </a:r>
                    </a:p>
                    <a:p>
                      <a:pPr marL="0" marR="0" lvl="0" indent="0" algn="l" defTabSz="1219170" rtl="0" eaLnBrk="1" fontAlgn="auto" latinLnBrk="0" hangingPunct="1">
                        <a:lnSpc>
                          <a:spcPct val="100000"/>
                        </a:lnSpc>
                        <a:spcBef>
                          <a:spcPts val="0"/>
                        </a:spcBef>
                        <a:spcAft>
                          <a:spcPts val="0"/>
                        </a:spcAft>
                        <a:buClrTx/>
                        <a:buSzTx/>
                        <a:buFontTx/>
                        <a:buNone/>
                        <a:tabLst/>
                        <a:defRPr/>
                      </a:pPr>
                      <a:endParaRPr lang="en-US" sz="1100" kern="1200" dirty="0">
                        <a:solidFill>
                          <a:srgbClr val="000000"/>
                        </a:solidFill>
                        <a:effectLst/>
                        <a:latin typeface="+mn-lt"/>
                        <a:ea typeface="宋体" panose="02010600030101010101" pitchFamily="2" charset="-122"/>
                        <a:cs typeface="+mn-cs"/>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290027">
                <a:tc>
                  <a:txBody>
                    <a:bodyPr/>
                    <a:lstStyle/>
                    <a:p>
                      <a:pPr>
                        <a:spcAft>
                          <a:spcPts val="0"/>
                        </a:spcAft>
                      </a:pPr>
                      <a:r>
                        <a:rPr lang="en-US" sz="1100" b="1" u="sng">
                          <a:solidFill>
                            <a:srgbClr val="0000FF"/>
                          </a:solidFill>
                          <a:effectLst/>
                          <a:latin typeface="+mn-lt"/>
                          <a:ea typeface="Times New Roman" panose="02020603050405020304" pitchFamily="18" charset="0"/>
                          <a:cs typeface="MS Mincho"/>
                        </a:rPr>
                        <a:t>S5-214519</a:t>
                      </a:r>
                      <a:endParaRPr lang="en-US" sz="1100">
                        <a:effectLst/>
                        <a:latin typeface="+mn-lt"/>
                        <a:ea typeface="MS Mincho"/>
                        <a:cs typeface="MS Mincho"/>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spcAft>
                          <a:spcPts val="0"/>
                        </a:spcAft>
                      </a:pPr>
                      <a:r>
                        <a:rPr lang="en-US" sz="1100" dirty="0">
                          <a:effectLst/>
                          <a:latin typeface="+mn-lt"/>
                          <a:ea typeface="Times New Roman" panose="02020603050405020304" pitchFamily="18" charset="0"/>
                          <a:cs typeface="MS Mincho"/>
                        </a:rPr>
                        <a:t>Reply LS on </a:t>
                      </a:r>
                      <a:r>
                        <a:rPr lang="en-US" sz="1100" dirty="0" err="1">
                          <a:effectLst/>
                          <a:latin typeface="+mn-lt"/>
                          <a:ea typeface="Times New Roman" panose="02020603050405020304" pitchFamily="18" charset="0"/>
                          <a:cs typeface="MS Mincho"/>
                        </a:rPr>
                        <a:t>QoE</a:t>
                      </a:r>
                      <a:r>
                        <a:rPr lang="en-US" sz="1100" dirty="0">
                          <a:effectLst/>
                          <a:latin typeface="+mn-lt"/>
                          <a:ea typeface="Times New Roman" panose="02020603050405020304" pitchFamily="18" charset="0"/>
                          <a:cs typeface="MS Mincho"/>
                        </a:rPr>
                        <a:t> report handling at </a:t>
                      </a:r>
                      <a:r>
                        <a:rPr lang="en-US" sz="1100" dirty="0" err="1">
                          <a:effectLst/>
                          <a:latin typeface="+mn-lt"/>
                          <a:ea typeface="Times New Roman" panose="02020603050405020304" pitchFamily="18" charset="0"/>
                          <a:cs typeface="MS Mincho"/>
                        </a:rPr>
                        <a:t>QoE</a:t>
                      </a:r>
                      <a:r>
                        <a:rPr lang="en-US" sz="1100" dirty="0">
                          <a:effectLst/>
                          <a:latin typeface="+mn-lt"/>
                          <a:ea typeface="Times New Roman" panose="02020603050405020304" pitchFamily="18" charset="0"/>
                          <a:cs typeface="MS Mincho"/>
                        </a:rPr>
                        <a:t> </a:t>
                      </a:r>
                      <a:r>
                        <a:rPr lang="en-US" sz="1100" dirty="0" smtClean="0">
                          <a:effectLst/>
                          <a:latin typeface="+mn-lt"/>
                          <a:ea typeface="Times New Roman" panose="02020603050405020304" pitchFamily="18" charset="0"/>
                          <a:cs typeface="MS Mincho"/>
                        </a:rPr>
                        <a:t>pause</a:t>
                      </a:r>
                      <a:endParaRPr lang="en-US" sz="1100" dirty="0">
                        <a:effectLst/>
                        <a:latin typeface="+mn-lt"/>
                        <a:ea typeface="MS Mincho"/>
                        <a:cs typeface="MS Mincho"/>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spcAft>
                          <a:spcPts val="0"/>
                        </a:spcAft>
                      </a:pPr>
                      <a:r>
                        <a:rPr lang="en-US" sz="1100" dirty="0">
                          <a:effectLst/>
                          <a:latin typeface="+mn-lt"/>
                          <a:ea typeface="Times New Roman" panose="02020603050405020304" pitchFamily="18" charset="0"/>
                          <a:cs typeface="MS Mincho"/>
                        </a:rPr>
                        <a:t>Huawei</a:t>
                      </a:r>
                      <a:endParaRPr lang="en-US" sz="1100" dirty="0">
                        <a:effectLst/>
                        <a:latin typeface="+mn-lt"/>
                        <a:ea typeface="MS Mincho"/>
                        <a:cs typeface="MS Mincho"/>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l" defTabSz="1219170" rtl="0" eaLnBrk="1" latinLnBrk="0" hangingPunct="1">
                        <a:spcAft>
                          <a:spcPts val="0"/>
                        </a:spcAft>
                      </a:pPr>
                      <a:r>
                        <a:rPr lang="en-GB" sz="1100" kern="1200" dirty="0" smtClean="0">
                          <a:solidFill>
                            <a:schemeClr val="dk1"/>
                          </a:solidFill>
                          <a:effectLst/>
                          <a:latin typeface="+mn-lt"/>
                          <a:ea typeface="宋体" panose="02010600030101010101" pitchFamily="2" charset="-122"/>
                          <a:cs typeface="+mn-cs"/>
                        </a:rPr>
                        <a:t>RAN2, SA4</a:t>
                      </a:r>
                      <a:endParaRPr lang="en-US" sz="1100" kern="1200" dirty="0">
                        <a:solidFill>
                          <a:schemeClr val="dk1"/>
                        </a:solidFill>
                        <a:effectLst/>
                        <a:latin typeface="+mn-lt"/>
                        <a:ea typeface="宋体" panose="02010600030101010101" pitchFamily="2" charset="-122"/>
                        <a:cs typeface="+mn-cs"/>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l" defTabSz="1219170" rtl="0" eaLnBrk="1" latinLnBrk="0" hangingPunct="1">
                        <a:spcAft>
                          <a:spcPts val="0"/>
                        </a:spcAft>
                      </a:pPr>
                      <a:r>
                        <a:rPr lang="en-US" sz="1100" kern="1200" dirty="0" smtClean="0">
                          <a:solidFill>
                            <a:schemeClr val="dk1"/>
                          </a:solidFill>
                          <a:effectLst/>
                          <a:latin typeface="+mn-lt"/>
                          <a:ea typeface="宋体" panose="02010600030101010101" pitchFamily="2" charset="-122"/>
                          <a:cs typeface="+mn-cs"/>
                        </a:rPr>
                        <a:t>SA3</a:t>
                      </a:r>
                      <a:endParaRPr lang="en-US" sz="1100" kern="1200" dirty="0">
                        <a:solidFill>
                          <a:schemeClr val="dk1"/>
                        </a:solidFill>
                        <a:effectLst/>
                        <a:latin typeface="+mn-lt"/>
                        <a:ea typeface="宋体" panose="02010600030101010101" pitchFamily="2" charset="-122"/>
                        <a:cs typeface="+mn-cs"/>
                      </a:endParaRPr>
                    </a:p>
                  </a:txBody>
                  <a:tcPr marL="9525" marR="9525" marT="9525" marB="95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sz="1100" kern="1200" dirty="0" smtClean="0">
                          <a:solidFill>
                            <a:srgbClr val="000000"/>
                          </a:solidFill>
                          <a:effectLst/>
                          <a:latin typeface="+mn-lt"/>
                          <a:ea typeface="宋体" panose="02010600030101010101" pitchFamily="2" charset="-122"/>
                          <a:cs typeface="+mn-cs"/>
                        </a:rPr>
                        <a:t>R2-2106775</a:t>
                      </a:r>
                      <a:endParaRPr lang="en-US" sz="1100" kern="1200" dirty="0">
                        <a:solidFill>
                          <a:srgbClr val="000000"/>
                        </a:solidFill>
                        <a:effectLst/>
                        <a:latin typeface="+mn-lt"/>
                        <a:ea typeface="宋体" panose="02010600030101010101" pitchFamily="2" charset="-122"/>
                        <a:cs typeface="+mn-cs"/>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220389">
                <a:tc>
                  <a:txBody>
                    <a:bodyPr/>
                    <a:lstStyle/>
                    <a:p>
                      <a:pPr>
                        <a:spcAft>
                          <a:spcPts val="0"/>
                        </a:spcAft>
                      </a:pPr>
                      <a:r>
                        <a:rPr lang="en-US" sz="1100" b="1" u="sng">
                          <a:solidFill>
                            <a:srgbClr val="0000FF"/>
                          </a:solidFill>
                          <a:effectLst/>
                          <a:latin typeface="+mn-lt"/>
                          <a:ea typeface="Times New Roman" panose="02020603050405020304" pitchFamily="18" charset="0"/>
                          <a:cs typeface="MS Mincho"/>
                        </a:rPr>
                        <a:t>S5-214520</a:t>
                      </a:r>
                      <a:endParaRPr lang="en-US" sz="1100">
                        <a:effectLst/>
                        <a:latin typeface="+mn-lt"/>
                        <a:ea typeface="MS Mincho"/>
                        <a:cs typeface="MS Mincho"/>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l" defTabSz="1219170" rtl="0" eaLnBrk="1" latinLnBrk="0" hangingPunct="1">
                        <a:spcAft>
                          <a:spcPts val="0"/>
                        </a:spcAft>
                      </a:pPr>
                      <a:r>
                        <a:rPr lang="en-US" sz="1100" kern="1200" dirty="0">
                          <a:solidFill>
                            <a:schemeClr val="dk1"/>
                          </a:solidFill>
                          <a:effectLst/>
                          <a:latin typeface="+mn-lt"/>
                          <a:ea typeface="Times New Roman" panose="02020603050405020304" pitchFamily="18" charset="0"/>
                          <a:cs typeface="MS Mincho"/>
                        </a:rPr>
                        <a:t>Reply LS on </a:t>
                      </a:r>
                      <a:r>
                        <a:rPr lang="en-US" sz="1100" kern="1200" dirty="0" err="1">
                          <a:solidFill>
                            <a:schemeClr val="dk1"/>
                          </a:solidFill>
                          <a:effectLst/>
                          <a:latin typeface="+mn-lt"/>
                          <a:ea typeface="Times New Roman" panose="02020603050405020304" pitchFamily="18" charset="0"/>
                          <a:cs typeface="MS Mincho"/>
                        </a:rPr>
                        <a:t>QoE</a:t>
                      </a:r>
                      <a:r>
                        <a:rPr lang="en-US" sz="1100" kern="1200" dirty="0">
                          <a:solidFill>
                            <a:schemeClr val="dk1"/>
                          </a:solidFill>
                          <a:effectLst/>
                          <a:latin typeface="+mn-lt"/>
                          <a:ea typeface="Times New Roman" panose="02020603050405020304" pitchFamily="18" charset="0"/>
                          <a:cs typeface="MS Mincho"/>
                        </a:rPr>
                        <a:t> configuration and reporting related </a:t>
                      </a:r>
                      <a:r>
                        <a:rPr lang="en-US" sz="1100" kern="1200" dirty="0" smtClean="0">
                          <a:solidFill>
                            <a:schemeClr val="dk1"/>
                          </a:solidFill>
                          <a:effectLst/>
                          <a:latin typeface="+mn-lt"/>
                          <a:ea typeface="Times New Roman" panose="02020603050405020304" pitchFamily="18" charset="0"/>
                          <a:cs typeface="MS Mincho"/>
                        </a:rPr>
                        <a:t>issues</a:t>
                      </a:r>
                      <a:r>
                        <a:rPr lang="en-GB" sz="1100" kern="1200" dirty="0">
                          <a:solidFill>
                            <a:schemeClr val="dk1"/>
                          </a:solidFill>
                          <a:effectLst/>
                          <a:latin typeface="+mn-lt"/>
                          <a:ea typeface="Times New Roman" panose="02020603050405020304" pitchFamily="18" charset="0"/>
                          <a:cs typeface="MS Mincho"/>
                        </a:rPr>
                        <a:t> </a:t>
                      </a:r>
                      <a:endParaRPr lang="en-US" sz="1100" kern="1200" dirty="0">
                        <a:solidFill>
                          <a:schemeClr val="dk1"/>
                        </a:solidFill>
                        <a:effectLst/>
                        <a:latin typeface="+mn-lt"/>
                        <a:ea typeface="Times New Roman" panose="02020603050405020304" pitchFamily="18" charset="0"/>
                        <a:cs typeface="MS Mincho"/>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l" defTabSz="1219170" rtl="0" eaLnBrk="1" latinLnBrk="0" hangingPunct="1">
                        <a:spcAft>
                          <a:spcPts val="0"/>
                        </a:spcAft>
                      </a:pPr>
                      <a:r>
                        <a:rPr lang="en-US" sz="1100" kern="1200" dirty="0">
                          <a:solidFill>
                            <a:schemeClr val="dk1"/>
                          </a:solidFill>
                          <a:effectLst/>
                          <a:latin typeface="+mn-lt"/>
                          <a:ea typeface="Times New Roman" panose="02020603050405020304" pitchFamily="18" charset="0"/>
                          <a:cs typeface="MS Mincho"/>
                        </a:rPr>
                        <a:t>Huawei</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spcAft>
                          <a:spcPts val="0"/>
                        </a:spcAft>
                      </a:pPr>
                      <a:r>
                        <a:rPr lang="en-US" sz="1100" dirty="0" smtClean="0">
                          <a:effectLst/>
                          <a:latin typeface="+mn-lt"/>
                          <a:ea typeface="MS Mincho"/>
                          <a:cs typeface="MS Mincho"/>
                        </a:rPr>
                        <a:t>RAN2</a:t>
                      </a:r>
                      <a:endParaRPr lang="en-US" sz="1100" dirty="0">
                        <a:effectLst/>
                        <a:latin typeface="+mn-lt"/>
                        <a:ea typeface="MS Mincho"/>
                        <a:cs typeface="MS Mincho"/>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sz="1100" kern="1200" dirty="0" smtClean="0">
                          <a:solidFill>
                            <a:srgbClr val="000000"/>
                          </a:solidFill>
                          <a:effectLst/>
                          <a:latin typeface="+mn-lt"/>
                          <a:ea typeface="宋体" panose="02010600030101010101" pitchFamily="2" charset="-122"/>
                          <a:cs typeface="+mn-cs"/>
                        </a:rPr>
                        <a:t>SA4, RAN3</a:t>
                      </a:r>
                      <a:endParaRPr lang="en-US" sz="1100" kern="1200" dirty="0">
                        <a:solidFill>
                          <a:srgbClr val="000000"/>
                        </a:solidFill>
                        <a:effectLst/>
                        <a:latin typeface="+mn-lt"/>
                        <a:ea typeface="宋体" panose="02010600030101010101" pitchFamily="2" charset="-122"/>
                        <a:cs typeface="+mn-cs"/>
                      </a:endParaRPr>
                    </a:p>
                  </a:txBody>
                  <a:tcPr marL="9525" marR="9525" marT="9525" marB="95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sz="1100" kern="1200" dirty="0" smtClean="0">
                          <a:solidFill>
                            <a:srgbClr val="000000"/>
                          </a:solidFill>
                          <a:effectLst/>
                          <a:latin typeface="+mn-lt"/>
                          <a:ea typeface="宋体" panose="02010600030101010101" pitchFamily="2" charset="-122"/>
                          <a:cs typeface="+mn-cs"/>
                        </a:rPr>
                        <a:t>S5-214033</a:t>
                      </a:r>
                      <a:endParaRPr lang="en-US" sz="1100" kern="1200" dirty="0">
                        <a:solidFill>
                          <a:srgbClr val="000000"/>
                        </a:solidFill>
                        <a:effectLst/>
                        <a:latin typeface="+mn-lt"/>
                        <a:ea typeface="宋体" panose="02010600030101010101" pitchFamily="2" charset="-122"/>
                        <a:cs typeface="+mn-cs"/>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280452">
                <a:tc>
                  <a:txBody>
                    <a:bodyPr/>
                    <a:lstStyle/>
                    <a:p>
                      <a:pPr>
                        <a:spcAft>
                          <a:spcPts val="0"/>
                        </a:spcAft>
                      </a:pPr>
                      <a:r>
                        <a:rPr lang="en-US" sz="1100" b="1" u="sng">
                          <a:solidFill>
                            <a:srgbClr val="0000FF"/>
                          </a:solidFill>
                          <a:effectLst/>
                          <a:latin typeface="+mn-lt"/>
                          <a:ea typeface="Times New Roman" panose="02020603050405020304" pitchFamily="18" charset="0"/>
                          <a:cs typeface="MS Mincho"/>
                        </a:rPr>
                        <a:t>S5-214523</a:t>
                      </a:r>
                      <a:endParaRPr lang="en-US" sz="1100">
                        <a:effectLst/>
                        <a:latin typeface="+mn-lt"/>
                        <a:ea typeface="MS Mincho"/>
                        <a:cs typeface="MS Mincho"/>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l" defTabSz="1219170" rtl="0" eaLnBrk="1" latinLnBrk="0" hangingPunct="1">
                        <a:spcAft>
                          <a:spcPts val="0"/>
                        </a:spcAft>
                      </a:pPr>
                      <a:r>
                        <a:rPr lang="en-US" sz="1100" kern="1200" dirty="0">
                          <a:solidFill>
                            <a:schemeClr val="dk1"/>
                          </a:solidFill>
                          <a:effectLst/>
                          <a:latin typeface="+mn-lt"/>
                          <a:ea typeface="Times New Roman" panose="02020603050405020304" pitchFamily="18" charset="0"/>
                          <a:cs typeface="MS Mincho"/>
                        </a:rPr>
                        <a:t>Reply LS on Report Amount for M4, M5, M6, M7 measurements (reply to 4034</a:t>
                      </a:r>
                      <a:r>
                        <a:rPr lang="en-US" sz="1100" kern="1200" dirty="0" smtClean="0">
                          <a:solidFill>
                            <a:schemeClr val="dk1"/>
                          </a:solidFill>
                          <a:effectLst/>
                          <a:latin typeface="+mn-lt"/>
                          <a:ea typeface="Times New Roman" panose="02020603050405020304" pitchFamily="18" charset="0"/>
                          <a:cs typeface="MS Mincho"/>
                        </a:rPr>
                        <a:t>)</a:t>
                      </a:r>
                      <a:endParaRPr lang="en-US" sz="1100" kern="1200" dirty="0">
                        <a:solidFill>
                          <a:schemeClr val="dk1"/>
                        </a:solidFill>
                        <a:effectLst/>
                        <a:latin typeface="+mn-lt"/>
                        <a:ea typeface="Times New Roman" panose="02020603050405020304" pitchFamily="18" charset="0"/>
                        <a:cs typeface="MS Mincho"/>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l" defTabSz="1219170" rtl="0" eaLnBrk="1" latinLnBrk="0" hangingPunct="1">
                        <a:spcAft>
                          <a:spcPts val="0"/>
                        </a:spcAft>
                      </a:pPr>
                      <a:r>
                        <a:rPr lang="en-US" sz="1100" kern="1200" dirty="0">
                          <a:solidFill>
                            <a:schemeClr val="dk1"/>
                          </a:solidFill>
                          <a:effectLst/>
                          <a:latin typeface="+mn-lt"/>
                          <a:ea typeface="Times New Roman" panose="02020603050405020304" pitchFamily="18" charset="0"/>
                          <a:cs typeface="MS Mincho"/>
                        </a:rPr>
                        <a:t>Nokia</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spcAft>
                          <a:spcPts val="0"/>
                        </a:spcAft>
                      </a:pPr>
                      <a:r>
                        <a:rPr lang="en-US" sz="1100" dirty="0" smtClean="0">
                          <a:effectLst/>
                          <a:latin typeface="+mn-lt"/>
                          <a:ea typeface="MS Mincho"/>
                          <a:cs typeface="MS Mincho"/>
                        </a:rPr>
                        <a:t>RAN3</a:t>
                      </a:r>
                      <a:endParaRPr lang="en-US" sz="1100" dirty="0">
                        <a:effectLst/>
                        <a:latin typeface="+mn-lt"/>
                        <a:ea typeface="MS Mincho"/>
                        <a:cs typeface="MS Mincho"/>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l" defTabSz="1219170" rtl="0" eaLnBrk="1" latinLnBrk="0" hangingPunct="1">
                        <a:spcAft>
                          <a:spcPts val="0"/>
                        </a:spcAft>
                      </a:pPr>
                      <a:r>
                        <a:rPr lang="en-GB" sz="1100" kern="1200" dirty="0" smtClean="0">
                          <a:solidFill>
                            <a:schemeClr val="dk1"/>
                          </a:solidFill>
                          <a:effectLst/>
                          <a:latin typeface="+mn-lt"/>
                          <a:ea typeface="宋体" panose="02010600030101010101" pitchFamily="2" charset="-122"/>
                          <a:cs typeface="+mn-cs"/>
                        </a:rPr>
                        <a:t>RAN2</a:t>
                      </a:r>
                      <a:endParaRPr lang="en-US" sz="1100" kern="1200" dirty="0">
                        <a:solidFill>
                          <a:schemeClr val="dk1"/>
                        </a:solidFill>
                        <a:effectLst/>
                        <a:latin typeface="+mn-lt"/>
                        <a:ea typeface="宋体" panose="02010600030101010101" pitchFamily="2" charset="-122"/>
                        <a:cs typeface="+mn-cs"/>
                      </a:endParaRPr>
                    </a:p>
                  </a:txBody>
                  <a:tcPr marL="9525" marR="9525" marT="9525" marB="95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sz="1100" kern="1200" dirty="0" smtClean="0">
                          <a:solidFill>
                            <a:srgbClr val="000000"/>
                          </a:solidFill>
                          <a:effectLst/>
                          <a:latin typeface="+mn-lt"/>
                          <a:ea typeface="宋体" panose="02010600030101010101" pitchFamily="2" charset="-122"/>
                          <a:cs typeface="+mn-cs"/>
                        </a:rPr>
                        <a:t>S5-214034</a:t>
                      </a:r>
                      <a:endParaRPr lang="en-US" sz="1100" kern="1200" dirty="0">
                        <a:solidFill>
                          <a:srgbClr val="000000"/>
                        </a:solidFill>
                        <a:effectLst/>
                        <a:latin typeface="+mn-lt"/>
                        <a:ea typeface="宋体" panose="02010600030101010101" pitchFamily="2" charset="-122"/>
                        <a:cs typeface="+mn-cs"/>
                      </a:endParaRPr>
                    </a:p>
                  </a:txBody>
                  <a:tcPr marL="9525" marR="9525" marT="9525" marB="95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280452">
                <a:tc>
                  <a:txBody>
                    <a:bodyPr/>
                    <a:lstStyle/>
                    <a:p>
                      <a:pPr>
                        <a:spcAft>
                          <a:spcPts val="0"/>
                        </a:spcAft>
                      </a:pPr>
                      <a:r>
                        <a:rPr lang="en-GB" sz="1100" b="1" dirty="0" smtClean="0">
                          <a:solidFill>
                            <a:srgbClr val="0000FF"/>
                          </a:solidFill>
                          <a:effectLst/>
                          <a:latin typeface="+mn-lt"/>
                          <a:ea typeface="MS Mincho"/>
                          <a:cs typeface="Calibri" panose="020F0502020204030204" pitchFamily="34" charset="0"/>
                        </a:rPr>
                        <a:t>S5-214607</a:t>
                      </a:r>
                      <a:endParaRPr lang="en-US" sz="1100" dirty="0">
                        <a:effectLst/>
                        <a:latin typeface="+mn-lt"/>
                        <a:ea typeface="MS Mincho"/>
                        <a:cs typeface="MS Mincho"/>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spcAft>
                          <a:spcPts val="0"/>
                        </a:spcAft>
                      </a:pPr>
                      <a:r>
                        <a:rPr lang="en-GB" sz="1100" dirty="0">
                          <a:effectLst/>
                          <a:latin typeface="+mn-lt"/>
                          <a:ea typeface="MS Mincho"/>
                          <a:cs typeface="Calibri" panose="020F0502020204030204" pitchFamily="34" charset="0"/>
                        </a:rPr>
                        <a:t>LS to ETSI NFV on MANO performance measurements accuracy to estimate VNF energy </a:t>
                      </a:r>
                      <a:r>
                        <a:rPr lang="en-GB" sz="1100" dirty="0" smtClean="0">
                          <a:effectLst/>
                          <a:latin typeface="+mn-lt"/>
                          <a:ea typeface="MS Mincho"/>
                          <a:cs typeface="Calibri" panose="020F0502020204030204" pitchFamily="34" charset="0"/>
                        </a:rPr>
                        <a:t>consumption</a:t>
                      </a:r>
                      <a:endParaRPr lang="en-US" sz="1100" dirty="0">
                        <a:effectLst/>
                        <a:latin typeface="+mn-lt"/>
                        <a:ea typeface="MS Mincho"/>
                        <a:cs typeface="MS Mincho"/>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spcAft>
                          <a:spcPts val="0"/>
                        </a:spcAft>
                      </a:pPr>
                      <a:r>
                        <a:rPr lang="en-GB" sz="1100" dirty="0">
                          <a:effectLst/>
                          <a:latin typeface="+mn-lt"/>
                          <a:ea typeface="MS Mincho"/>
                          <a:cs typeface="Calibri" panose="020F0502020204030204" pitchFamily="34" charset="0"/>
                        </a:rPr>
                        <a:t>Orange</a:t>
                      </a:r>
                      <a:endParaRPr lang="en-US" sz="1100" dirty="0">
                        <a:effectLst/>
                        <a:latin typeface="+mn-lt"/>
                        <a:ea typeface="MS Mincho"/>
                        <a:cs typeface="MS Mincho"/>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spcAft>
                          <a:spcPts val="0"/>
                        </a:spcAft>
                      </a:pPr>
                      <a:r>
                        <a:rPr lang="en-US" sz="1100" dirty="0" smtClean="0">
                          <a:effectLst/>
                          <a:latin typeface="+mn-lt"/>
                          <a:ea typeface="MS Mincho"/>
                          <a:cs typeface="MS Mincho"/>
                        </a:rPr>
                        <a:t>NFV</a:t>
                      </a:r>
                      <a:endParaRPr lang="en-US" sz="1100" dirty="0">
                        <a:effectLst/>
                        <a:latin typeface="+mn-lt"/>
                        <a:ea typeface="MS Mincho"/>
                        <a:cs typeface="MS Mincho"/>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l" defTabSz="1219170" rtl="0" eaLnBrk="1" latinLnBrk="0" hangingPunct="1">
                        <a:spcAft>
                          <a:spcPts val="0"/>
                        </a:spcAft>
                      </a:pPr>
                      <a:r>
                        <a:rPr lang="en-US" sz="1100" kern="1200" dirty="0" smtClean="0">
                          <a:solidFill>
                            <a:schemeClr val="dk1"/>
                          </a:solidFill>
                          <a:effectLst/>
                          <a:latin typeface="+mn-lt"/>
                          <a:ea typeface="宋体" panose="02010600030101010101" pitchFamily="2" charset="-122"/>
                          <a:cs typeface="+mn-cs"/>
                        </a:rPr>
                        <a:t>SA</a:t>
                      </a:r>
                      <a:endParaRPr lang="en-US" sz="1100" kern="1200" dirty="0">
                        <a:solidFill>
                          <a:schemeClr val="dk1"/>
                        </a:solidFill>
                        <a:effectLst/>
                        <a:latin typeface="+mn-lt"/>
                        <a:ea typeface="宋体" panose="02010600030101010101" pitchFamily="2" charset="-122"/>
                        <a:cs typeface="+mn-cs"/>
                      </a:endParaRPr>
                    </a:p>
                  </a:txBody>
                  <a:tcPr marL="9525" marR="9525" marT="9525" marB="95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sz="1100" kern="1200" dirty="0" smtClean="0">
                          <a:solidFill>
                            <a:srgbClr val="000000"/>
                          </a:solidFill>
                          <a:effectLst/>
                          <a:latin typeface="+mn-lt"/>
                          <a:ea typeface="宋体" panose="02010600030101010101" pitchFamily="2" charset="-122"/>
                          <a:cs typeface="+mn-cs"/>
                        </a:rPr>
                        <a:t>new</a:t>
                      </a:r>
                      <a:endParaRPr lang="en-US" sz="1100" kern="1200" dirty="0">
                        <a:solidFill>
                          <a:srgbClr val="000000"/>
                        </a:solidFill>
                        <a:effectLst/>
                        <a:latin typeface="+mn-lt"/>
                        <a:ea typeface="宋体" panose="02010600030101010101" pitchFamily="2" charset="-122"/>
                        <a:cs typeface="+mn-cs"/>
                      </a:endParaRPr>
                    </a:p>
                  </a:txBody>
                  <a:tcPr marL="9525" marR="9525" marT="9525" marB="95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280452">
                <a:tc>
                  <a:txBody>
                    <a:bodyPr/>
                    <a:lstStyle/>
                    <a:p>
                      <a:pPr>
                        <a:spcAft>
                          <a:spcPts val="0"/>
                        </a:spcAft>
                      </a:pPr>
                      <a:r>
                        <a:rPr lang="en-US" sz="1100" b="1" u="sng">
                          <a:solidFill>
                            <a:srgbClr val="0000FF"/>
                          </a:solidFill>
                          <a:effectLst/>
                          <a:latin typeface="+mn-lt"/>
                          <a:ea typeface="MS Mincho"/>
                          <a:cs typeface="Calibri" panose="020F0502020204030204" pitchFamily="34" charset="0"/>
                          <a:hlinkClick r:id="rId3"/>
                        </a:rPr>
                        <a:t>S5-214467</a:t>
                      </a:r>
                      <a:endParaRPr lang="en-US" sz="1100">
                        <a:effectLst/>
                        <a:latin typeface="+mn-lt"/>
                        <a:ea typeface="MS Mincho"/>
                        <a:cs typeface="MS Mincho"/>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spcAft>
                          <a:spcPts val="0"/>
                        </a:spcAft>
                      </a:pPr>
                      <a:r>
                        <a:rPr lang="en-US" sz="1100" dirty="0">
                          <a:effectLst/>
                          <a:latin typeface="+mn-lt"/>
                          <a:ea typeface="MS Mincho"/>
                          <a:cs typeface="Calibri" panose="020F0502020204030204" pitchFamily="34" charset="0"/>
                        </a:rPr>
                        <a:t>LS to SA3 for progress of security related work in </a:t>
                      </a:r>
                      <a:r>
                        <a:rPr lang="en-US" sz="1100" dirty="0" smtClean="0">
                          <a:effectLst/>
                          <a:latin typeface="+mn-lt"/>
                          <a:ea typeface="MS Mincho"/>
                          <a:cs typeface="Calibri" panose="020F0502020204030204" pitchFamily="34" charset="0"/>
                        </a:rPr>
                        <a:t>SA5</a:t>
                      </a:r>
                      <a:endParaRPr lang="en-US" sz="1100" dirty="0">
                        <a:effectLst/>
                        <a:latin typeface="+mn-lt"/>
                        <a:ea typeface="MS Mincho"/>
                        <a:cs typeface="MS Mincho"/>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spcAft>
                          <a:spcPts val="0"/>
                        </a:spcAft>
                      </a:pPr>
                      <a:r>
                        <a:rPr lang="en-US" sz="1100" dirty="0">
                          <a:effectLst/>
                          <a:latin typeface="+mn-lt"/>
                          <a:ea typeface="MS Mincho"/>
                          <a:cs typeface="Calibri" panose="020F0502020204030204" pitchFamily="34" charset="0"/>
                        </a:rPr>
                        <a:t>Nokia, Nokia Shanghai Bell</a:t>
                      </a:r>
                      <a:endParaRPr lang="en-US" sz="1100" dirty="0">
                        <a:effectLst/>
                        <a:latin typeface="+mn-lt"/>
                        <a:ea typeface="MS Mincho"/>
                        <a:cs typeface="MS Mincho"/>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spcAft>
                          <a:spcPts val="0"/>
                        </a:spcAft>
                      </a:pPr>
                      <a:r>
                        <a:rPr lang="en-US" sz="1100" dirty="0" smtClean="0">
                          <a:effectLst/>
                          <a:latin typeface="+mn-lt"/>
                          <a:ea typeface="MS Mincho"/>
                          <a:cs typeface="MS Mincho"/>
                        </a:rPr>
                        <a:t>SA3</a:t>
                      </a:r>
                      <a:endParaRPr lang="en-US" sz="1100" dirty="0">
                        <a:effectLst/>
                        <a:latin typeface="+mn-lt"/>
                        <a:ea typeface="MS Mincho"/>
                        <a:cs typeface="MS Mincho"/>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l" defTabSz="1219170" rtl="0" eaLnBrk="1" latinLnBrk="0" hangingPunct="1">
                        <a:spcAft>
                          <a:spcPts val="0"/>
                        </a:spcAft>
                      </a:pPr>
                      <a:endParaRPr lang="en-US" sz="1100" kern="1200" dirty="0">
                        <a:solidFill>
                          <a:schemeClr val="dk1"/>
                        </a:solidFill>
                        <a:effectLst/>
                        <a:latin typeface="+mn-lt"/>
                        <a:ea typeface="宋体" panose="02010600030101010101" pitchFamily="2" charset="-122"/>
                        <a:cs typeface="+mn-cs"/>
                      </a:endParaRPr>
                    </a:p>
                  </a:txBody>
                  <a:tcPr marL="9525" marR="9525" marT="9525" marB="95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sz="1100" kern="1200" dirty="0" smtClean="0">
                          <a:solidFill>
                            <a:srgbClr val="000000"/>
                          </a:solidFill>
                          <a:effectLst/>
                          <a:latin typeface="+mn-lt"/>
                          <a:ea typeface="宋体" panose="02010600030101010101" pitchFamily="2" charset="-122"/>
                          <a:cs typeface="+mn-cs"/>
                        </a:rPr>
                        <a:t>new</a:t>
                      </a:r>
                      <a:endParaRPr lang="en-US" sz="1100" kern="1200" dirty="0">
                        <a:solidFill>
                          <a:srgbClr val="000000"/>
                        </a:solidFill>
                        <a:effectLst/>
                        <a:latin typeface="+mn-lt"/>
                        <a:ea typeface="宋体" panose="02010600030101010101" pitchFamily="2" charset="-122"/>
                        <a:cs typeface="+mn-cs"/>
                      </a:endParaRPr>
                    </a:p>
                  </a:txBody>
                  <a:tcPr marL="9525" marR="9525" marT="9525" marB="95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280452">
                <a:tc>
                  <a:txBody>
                    <a:bodyPr/>
                    <a:lstStyle/>
                    <a:p>
                      <a:pPr>
                        <a:spcAft>
                          <a:spcPts val="0"/>
                        </a:spcAft>
                      </a:pPr>
                      <a:r>
                        <a:rPr lang="en-GB" sz="1100" b="1" dirty="0" smtClean="0">
                          <a:solidFill>
                            <a:srgbClr val="0000FF"/>
                          </a:solidFill>
                          <a:effectLst/>
                          <a:latin typeface="+mn-lt"/>
                          <a:ea typeface="MS Mincho"/>
                          <a:cs typeface="Calibri" panose="020F0502020204030204" pitchFamily="34" charset="0"/>
                        </a:rPr>
                        <a:t>S5-214652</a:t>
                      </a:r>
                      <a:endParaRPr lang="en-US" sz="1100" dirty="0">
                        <a:effectLst/>
                        <a:latin typeface="+mn-lt"/>
                        <a:ea typeface="MS Mincho"/>
                        <a:cs typeface="MS Mincho"/>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spcAft>
                          <a:spcPts val="0"/>
                        </a:spcAft>
                      </a:pPr>
                      <a:r>
                        <a:rPr lang="en-GB" sz="1100" dirty="0">
                          <a:effectLst/>
                          <a:latin typeface="+mn-lt"/>
                          <a:ea typeface="MS Mincho"/>
                          <a:cs typeface="Calibri" panose="020F0502020204030204" pitchFamily="34" charset="0"/>
                        </a:rPr>
                        <a:t>LS to RAN3 on the F1 interface for MOCN network sharing for multiple Cell Identity broadcast </a:t>
                      </a:r>
                      <a:r>
                        <a:rPr lang="en-GB" sz="1100" dirty="0" smtClean="0">
                          <a:effectLst/>
                          <a:latin typeface="+mn-lt"/>
                          <a:ea typeface="MS Mincho"/>
                          <a:cs typeface="Calibri" panose="020F0502020204030204" pitchFamily="34" charset="0"/>
                        </a:rPr>
                        <a:t>scenario</a:t>
                      </a:r>
                      <a:endParaRPr lang="en-US" sz="1100" dirty="0">
                        <a:effectLst/>
                        <a:latin typeface="+mn-lt"/>
                        <a:ea typeface="MS Mincho"/>
                        <a:cs typeface="MS Mincho"/>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spcAft>
                          <a:spcPts val="0"/>
                        </a:spcAft>
                      </a:pPr>
                      <a:r>
                        <a:rPr lang="en-GB" sz="1100" dirty="0">
                          <a:effectLst/>
                          <a:latin typeface="+mn-lt"/>
                          <a:ea typeface="MS Mincho"/>
                          <a:cs typeface="Calibri" panose="020F0502020204030204" pitchFamily="34" charset="0"/>
                        </a:rPr>
                        <a:t>HUAWEI Technologies Japan K.K.</a:t>
                      </a:r>
                      <a:endParaRPr lang="en-US" sz="1100" dirty="0">
                        <a:effectLst/>
                        <a:latin typeface="+mn-lt"/>
                        <a:ea typeface="MS Mincho"/>
                        <a:cs typeface="MS Mincho"/>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spcAft>
                          <a:spcPts val="0"/>
                        </a:spcAft>
                      </a:pPr>
                      <a:r>
                        <a:rPr lang="en-US" sz="1100" dirty="0" smtClean="0">
                          <a:effectLst/>
                          <a:latin typeface="+mn-lt"/>
                          <a:ea typeface="MS Mincho"/>
                          <a:cs typeface="MS Mincho"/>
                        </a:rPr>
                        <a:t>RAN3</a:t>
                      </a:r>
                      <a:endParaRPr lang="en-US" sz="1100" dirty="0">
                        <a:effectLst/>
                        <a:latin typeface="+mn-lt"/>
                        <a:ea typeface="MS Mincho"/>
                        <a:cs typeface="MS Mincho"/>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l" defTabSz="1219170" rtl="0" eaLnBrk="1" latinLnBrk="0" hangingPunct="1">
                        <a:spcAft>
                          <a:spcPts val="0"/>
                        </a:spcAft>
                      </a:pPr>
                      <a:endParaRPr lang="en-US" sz="1100" kern="1200" dirty="0">
                        <a:solidFill>
                          <a:schemeClr val="dk1"/>
                        </a:solidFill>
                        <a:effectLst/>
                        <a:latin typeface="+mn-lt"/>
                        <a:ea typeface="宋体" panose="02010600030101010101" pitchFamily="2" charset="-122"/>
                        <a:cs typeface="+mn-cs"/>
                      </a:endParaRPr>
                    </a:p>
                  </a:txBody>
                  <a:tcPr marL="9525" marR="9525" marT="9525" marB="95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sz="1100" kern="1200" dirty="0" smtClean="0">
                          <a:solidFill>
                            <a:srgbClr val="000000"/>
                          </a:solidFill>
                          <a:effectLst/>
                          <a:latin typeface="+mn-lt"/>
                          <a:ea typeface="宋体" panose="02010600030101010101" pitchFamily="2" charset="-122"/>
                          <a:cs typeface="+mn-cs"/>
                        </a:rPr>
                        <a:t>new</a:t>
                      </a:r>
                      <a:endParaRPr lang="en-US" sz="1100" kern="1200" dirty="0">
                        <a:solidFill>
                          <a:srgbClr val="000000"/>
                        </a:solidFill>
                        <a:effectLst/>
                        <a:latin typeface="+mn-lt"/>
                        <a:ea typeface="宋体" panose="02010600030101010101" pitchFamily="2" charset="-122"/>
                        <a:cs typeface="+mn-cs"/>
                      </a:endParaRPr>
                    </a:p>
                  </a:txBody>
                  <a:tcPr marL="9525" marR="9525" marT="9525" marB="95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bl>
          </a:graphicData>
        </a:graphic>
      </p:graphicFrame>
    </p:spTree>
    <p:extLst>
      <p:ext uri="{BB962C8B-B14F-4D97-AF65-F5344CB8AC3E}">
        <p14:creationId xmlns:p14="http://schemas.microsoft.com/office/powerpoint/2010/main" val="139763649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4"/>
          <p:cNvSpPr>
            <a:spLocks noChangeArrowheads="1"/>
          </p:cNvSpPr>
          <p:nvPr/>
        </p:nvSpPr>
        <p:spPr bwMode="auto">
          <a:xfrm>
            <a:off x="573206" y="260350"/>
            <a:ext cx="9253182" cy="790528"/>
          </a:xfrm>
          <a:prstGeom prst="rect">
            <a:avLst/>
          </a:prstGeom>
          <a:noFill/>
          <a:ln w="12700">
            <a:noFill/>
            <a:miter lim="800000"/>
            <a:headEnd/>
            <a:tailEnd/>
          </a:ln>
        </p:spPr>
        <p:txBody>
          <a:bodyPr lIns="90488" tIns="44450" rIns="90488" bIns="44450" anchor="ctr"/>
          <a:lstStyle/>
          <a:p>
            <a:pPr algn="ctr">
              <a:defRPr/>
            </a:pPr>
            <a:r>
              <a:rPr lang="en-US" altLang="zh-CN" sz="3200" kern="0" dirty="0" smtClean="0">
                <a:solidFill>
                  <a:srgbClr val="FF0000"/>
                </a:solidFill>
                <a:latin typeface="Calibri"/>
                <a:cs typeface="+mj-cs"/>
              </a:rPr>
              <a:t>New or Revised Work Items / Study Items</a:t>
            </a:r>
          </a:p>
        </p:txBody>
      </p:sp>
      <p:graphicFrame>
        <p:nvGraphicFramePr>
          <p:cNvPr id="3" name="表格 2"/>
          <p:cNvGraphicFramePr>
            <a:graphicFrameLocks noGrp="1"/>
          </p:cNvGraphicFramePr>
          <p:nvPr>
            <p:extLst>
              <p:ext uri="{D42A27DB-BD31-4B8C-83A1-F6EECF244321}">
                <p14:modId xmlns:p14="http://schemas.microsoft.com/office/powerpoint/2010/main" val="3083683716"/>
              </p:ext>
            </p:extLst>
          </p:nvPr>
        </p:nvGraphicFramePr>
        <p:xfrm>
          <a:off x="150642" y="1468217"/>
          <a:ext cx="11902965" cy="2172654"/>
        </p:xfrm>
        <a:graphic>
          <a:graphicData uri="http://schemas.openxmlformats.org/drawingml/2006/table">
            <a:tbl>
              <a:tblPr/>
              <a:tblGrid>
                <a:gridCol w="1203025"/>
                <a:gridCol w="1014248"/>
                <a:gridCol w="966952"/>
                <a:gridCol w="4485330"/>
                <a:gridCol w="1917895"/>
                <a:gridCol w="2315515"/>
              </a:tblGrid>
              <a:tr h="519264">
                <a:tc>
                  <a:txBody>
                    <a:bodyPr/>
                    <a:lstStyle/>
                    <a:p>
                      <a:pPr marL="72000" marR="0" lvl="0" indent="0" algn="ctr" defTabSz="914400" rtl="0" eaLnBrk="1" fontAlgn="base" latinLnBrk="0" hangingPunct="1">
                        <a:lnSpc>
                          <a:spcPct val="100000"/>
                        </a:lnSpc>
                        <a:spcBef>
                          <a:spcPct val="0"/>
                        </a:spcBef>
                        <a:spcAft>
                          <a:spcPct val="0"/>
                        </a:spcAft>
                        <a:buClrTx/>
                        <a:buSzTx/>
                        <a:buFontTx/>
                        <a:buNone/>
                        <a:tabLst/>
                      </a:pPr>
                      <a:r>
                        <a:rPr kumimoji="0" lang="en-GB" altLang="zh-CN" sz="1400" b="1" i="0" u="none" strike="noStrike" cap="none" normalizeH="0" baseline="0" dirty="0" err="1" smtClean="0">
                          <a:ln>
                            <a:noFill/>
                          </a:ln>
                          <a:solidFill>
                            <a:schemeClr val="tx1"/>
                          </a:solidFill>
                          <a:effectLst/>
                          <a:latin typeface="Calibri" pitchFamily="34" charset="0"/>
                          <a:ea typeface="宋体" pitchFamily="2" charset="-122"/>
                          <a:cs typeface="Arial" charset="0"/>
                        </a:rPr>
                        <a:t>Tdoc</a:t>
                      </a:r>
                      <a:endParaRPr kumimoji="0" lang="en-GB" altLang="zh-CN" sz="1400" b="1" i="0" u="none" strike="noStrike" cap="none" normalizeH="0" baseline="0" dirty="0">
                        <a:ln>
                          <a:noFill/>
                        </a:ln>
                        <a:solidFill>
                          <a:schemeClr val="tx1"/>
                        </a:solidFill>
                        <a:effectLst/>
                        <a:latin typeface="Calibri" pitchFamily="34" charset="0"/>
                        <a:ea typeface="宋体" pitchFamily="2" charset="-122"/>
                        <a:cs typeface="Arial" charset="0"/>
                      </a:endParaRPr>
                    </a:p>
                  </a:txBody>
                  <a:tcPr marL="144000" anchor="ctr"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rgbClr val="92D050"/>
                    </a:solidFill>
                  </a:tcPr>
                </a:tc>
                <a:tc>
                  <a:txBody>
                    <a:bodyPr/>
                    <a:lstStyle/>
                    <a:p>
                      <a:pPr marL="72000" marR="0" lvl="0" indent="0" algn="ctr" defTabSz="914400" rtl="0" eaLnBrk="1" fontAlgn="base" latinLnBrk="0" hangingPunct="1">
                        <a:lnSpc>
                          <a:spcPct val="100000"/>
                        </a:lnSpc>
                        <a:spcBef>
                          <a:spcPct val="0"/>
                        </a:spcBef>
                        <a:spcAft>
                          <a:spcPct val="0"/>
                        </a:spcAft>
                        <a:buClrTx/>
                        <a:buSzTx/>
                        <a:buFontTx/>
                        <a:buNone/>
                        <a:tabLst/>
                      </a:pPr>
                      <a:r>
                        <a:rPr kumimoji="0" lang="en-GB" altLang="zh-CN" sz="1400" b="1" i="0" u="none" strike="noStrike" cap="none" normalizeH="0" baseline="0" dirty="0" smtClean="0">
                          <a:ln>
                            <a:noFill/>
                          </a:ln>
                          <a:solidFill>
                            <a:schemeClr val="tx1"/>
                          </a:solidFill>
                          <a:effectLst/>
                          <a:latin typeface="Calibri" pitchFamily="34" charset="0"/>
                          <a:ea typeface="宋体" pitchFamily="2" charset="-122"/>
                          <a:cs typeface="Arial" charset="0"/>
                        </a:rPr>
                        <a:t>Type</a:t>
                      </a:r>
                      <a:endParaRPr kumimoji="0" lang="en-GB" altLang="zh-CN" sz="1400" b="1" i="0" u="none" strike="noStrike" cap="none" normalizeH="0" baseline="0" dirty="0">
                        <a:ln>
                          <a:noFill/>
                        </a:ln>
                        <a:solidFill>
                          <a:schemeClr val="tx1"/>
                        </a:solidFill>
                        <a:effectLst/>
                        <a:latin typeface="Calibri" pitchFamily="34" charset="0"/>
                        <a:ea typeface="宋体" pitchFamily="2" charset="-122"/>
                        <a:cs typeface="Arial" charset="0"/>
                      </a:endParaRPr>
                    </a:p>
                  </a:txBody>
                  <a:tcPr marL="144000" anchor="ctr"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rgbClr val="92D050"/>
                    </a:solidFill>
                  </a:tcPr>
                </a:tc>
                <a:tc>
                  <a:txBody>
                    <a:bodyPr/>
                    <a:lstStyle/>
                    <a:p>
                      <a:pPr marL="72000" marR="0" lvl="0" indent="0" algn="ctr" defTabSz="914400" rtl="0" eaLnBrk="1" fontAlgn="base" latinLnBrk="0" hangingPunct="1">
                        <a:lnSpc>
                          <a:spcPct val="100000"/>
                        </a:lnSpc>
                        <a:spcBef>
                          <a:spcPct val="0"/>
                        </a:spcBef>
                        <a:spcAft>
                          <a:spcPct val="0"/>
                        </a:spcAft>
                        <a:buClrTx/>
                        <a:buSzTx/>
                        <a:buFontTx/>
                        <a:buNone/>
                        <a:tabLst/>
                      </a:pPr>
                      <a:r>
                        <a:rPr kumimoji="0" lang="en-GB" altLang="zh-CN" sz="1400" b="1" i="0" u="none" strike="noStrike" cap="none" normalizeH="0" baseline="0" dirty="0" smtClean="0">
                          <a:ln>
                            <a:noFill/>
                          </a:ln>
                          <a:solidFill>
                            <a:schemeClr val="tx1"/>
                          </a:solidFill>
                          <a:effectLst/>
                          <a:latin typeface="Calibri" pitchFamily="34" charset="0"/>
                          <a:ea typeface="宋体" pitchFamily="2" charset="-122"/>
                          <a:cs typeface="Arial" charset="0"/>
                        </a:rPr>
                        <a:t>Release</a:t>
                      </a:r>
                      <a:endParaRPr kumimoji="0" lang="en-GB" altLang="zh-CN" sz="1400" b="1" i="0" u="none" strike="noStrike" cap="none" normalizeH="0" baseline="0" dirty="0">
                        <a:ln>
                          <a:noFill/>
                        </a:ln>
                        <a:solidFill>
                          <a:schemeClr val="tx1"/>
                        </a:solidFill>
                        <a:effectLst/>
                        <a:latin typeface="Calibri" pitchFamily="34" charset="0"/>
                        <a:ea typeface="宋体" pitchFamily="2" charset="-122"/>
                        <a:cs typeface="Arial" charset="0"/>
                      </a:endParaRPr>
                    </a:p>
                  </a:txBody>
                  <a:tcPr marL="144000" anchor="ctr"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rgbClr val="92D050"/>
                    </a:solidFill>
                  </a:tcPr>
                </a:tc>
                <a:tc>
                  <a:txBody>
                    <a:bodyPr/>
                    <a:lstStyle/>
                    <a:p>
                      <a:pPr marL="72000" marR="0" lvl="0" indent="0" algn="ctr" defTabSz="914400" rtl="0" eaLnBrk="1" fontAlgn="base" latinLnBrk="0" hangingPunct="1">
                        <a:lnSpc>
                          <a:spcPct val="100000"/>
                        </a:lnSpc>
                        <a:spcBef>
                          <a:spcPct val="0"/>
                        </a:spcBef>
                        <a:spcAft>
                          <a:spcPct val="0"/>
                        </a:spcAft>
                        <a:buClrTx/>
                        <a:buSzTx/>
                        <a:buFontTx/>
                        <a:buNone/>
                        <a:tabLst/>
                      </a:pPr>
                      <a:r>
                        <a:rPr kumimoji="0" lang="en-GB" altLang="zh-CN" sz="1400" b="1" i="0" u="none" strike="noStrike" cap="none" normalizeH="0" baseline="0" dirty="0">
                          <a:ln>
                            <a:noFill/>
                          </a:ln>
                          <a:solidFill>
                            <a:schemeClr val="tx1"/>
                          </a:solidFill>
                          <a:effectLst/>
                          <a:latin typeface="Calibri" pitchFamily="34" charset="0"/>
                          <a:ea typeface="宋体" pitchFamily="2" charset="-122"/>
                          <a:cs typeface="Arial" charset="0"/>
                        </a:rPr>
                        <a:t>Title</a:t>
                      </a:r>
                    </a:p>
                  </a:txBody>
                  <a:tcPr marL="144000" anchor="ctr"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rgbClr val="92D050"/>
                    </a:solidFill>
                  </a:tcPr>
                </a:tc>
                <a:tc>
                  <a:txBody>
                    <a:bodyPr/>
                    <a:lstStyle/>
                    <a:p>
                      <a:pPr marL="72000" marR="0" lvl="0" indent="0" algn="ctr" defTabSz="914400" rtl="0" eaLnBrk="1" fontAlgn="base" latinLnBrk="0" hangingPunct="1">
                        <a:lnSpc>
                          <a:spcPct val="100000"/>
                        </a:lnSpc>
                        <a:spcBef>
                          <a:spcPct val="0"/>
                        </a:spcBef>
                        <a:spcAft>
                          <a:spcPct val="0"/>
                        </a:spcAft>
                        <a:buClrTx/>
                        <a:buSzTx/>
                        <a:buFontTx/>
                        <a:buNone/>
                        <a:tabLst/>
                      </a:pPr>
                      <a:r>
                        <a:rPr kumimoji="0" lang="en-GB" altLang="zh-CN" sz="1400" b="1" i="0" u="none" strike="noStrike" cap="none" normalizeH="0" baseline="0" dirty="0" smtClean="0">
                          <a:ln>
                            <a:noFill/>
                          </a:ln>
                          <a:solidFill>
                            <a:schemeClr val="tx1"/>
                          </a:solidFill>
                          <a:effectLst/>
                          <a:latin typeface="Calibri" pitchFamily="34" charset="0"/>
                          <a:ea typeface="宋体" pitchFamily="2" charset="-122"/>
                          <a:cs typeface="Arial" charset="0"/>
                        </a:rPr>
                        <a:t>Source</a:t>
                      </a:r>
                      <a:endParaRPr kumimoji="0" lang="en-GB" altLang="zh-CN" sz="1400" b="1" i="0" u="none" strike="noStrike" cap="none" normalizeH="0" baseline="0" dirty="0">
                        <a:ln>
                          <a:noFill/>
                        </a:ln>
                        <a:solidFill>
                          <a:schemeClr val="tx1"/>
                        </a:solidFill>
                        <a:effectLst/>
                        <a:latin typeface="Calibri" pitchFamily="34" charset="0"/>
                        <a:ea typeface="宋体" pitchFamily="2" charset="-122"/>
                        <a:cs typeface="Arial" charset="0"/>
                      </a:endParaRPr>
                    </a:p>
                  </a:txBody>
                  <a:tcPr marL="144000" anchor="ctr"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rgbClr val="92D050"/>
                    </a:solidFill>
                  </a:tcPr>
                </a:tc>
                <a:tc>
                  <a:txBody>
                    <a:bodyPr/>
                    <a:lstStyle/>
                    <a:p>
                      <a:pPr marL="72000" marR="0" lvl="0" indent="0" algn="ctr" defTabSz="914400" rtl="0" eaLnBrk="1" fontAlgn="base" latinLnBrk="0" hangingPunct="1">
                        <a:lnSpc>
                          <a:spcPct val="100000"/>
                        </a:lnSpc>
                        <a:spcBef>
                          <a:spcPct val="0"/>
                        </a:spcBef>
                        <a:spcAft>
                          <a:spcPct val="0"/>
                        </a:spcAft>
                        <a:buClrTx/>
                        <a:buSzTx/>
                        <a:buFontTx/>
                        <a:buNone/>
                        <a:tabLst/>
                      </a:pPr>
                      <a:r>
                        <a:rPr kumimoji="0" lang="en-US" altLang="zh-CN" sz="1400" b="1" i="0" u="none" strike="noStrike" cap="none" normalizeH="0" baseline="0" dirty="0" smtClean="0">
                          <a:ln>
                            <a:noFill/>
                          </a:ln>
                          <a:solidFill>
                            <a:schemeClr val="tx1"/>
                          </a:solidFill>
                          <a:effectLst/>
                          <a:latin typeface="Calibri" pitchFamily="34" charset="0"/>
                          <a:ea typeface="宋体" pitchFamily="2" charset="-122"/>
                          <a:cs typeface="Arial" charset="0"/>
                        </a:rPr>
                        <a:t>Potential related groups</a:t>
                      </a:r>
                      <a:endParaRPr kumimoji="0" lang="en-GB" altLang="zh-CN" sz="1400" b="1" i="0" u="none" strike="noStrike" cap="none" normalizeH="0" baseline="0" dirty="0">
                        <a:ln>
                          <a:noFill/>
                        </a:ln>
                        <a:solidFill>
                          <a:schemeClr val="tx1"/>
                        </a:solidFill>
                        <a:effectLst/>
                        <a:latin typeface="Calibri" pitchFamily="34" charset="0"/>
                        <a:ea typeface="宋体" pitchFamily="2" charset="-122"/>
                        <a:cs typeface="Arial" charset="0"/>
                      </a:endParaRPr>
                    </a:p>
                  </a:txBody>
                  <a:tcPr marL="144000" anchor="ctr"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rgbClr val="92D050"/>
                    </a:solidFill>
                  </a:tcPr>
                </a:tc>
              </a:tr>
              <a:tr h="495150">
                <a:tc>
                  <a:txBody>
                    <a:bodyPr/>
                    <a:lstStyle/>
                    <a:p>
                      <a:pPr marL="0" marR="0" lvl="0" indent="0" algn="l" defTabSz="1219170" rtl="0" eaLnBrk="1" fontAlgn="t" latinLnBrk="0" hangingPunct="1">
                        <a:lnSpc>
                          <a:spcPct val="100000"/>
                        </a:lnSpc>
                        <a:spcBef>
                          <a:spcPts val="0"/>
                        </a:spcBef>
                        <a:spcAft>
                          <a:spcPts val="0"/>
                        </a:spcAft>
                        <a:buClrTx/>
                        <a:buSzTx/>
                        <a:buFontTx/>
                        <a:buNone/>
                        <a:tabLst/>
                        <a:defRPr/>
                      </a:pPr>
                      <a:r>
                        <a:rPr lang="en-US" altLang="zh-CN" sz="1400" kern="1200" dirty="0" smtClean="0">
                          <a:solidFill>
                            <a:schemeClr val="dk1"/>
                          </a:solidFill>
                          <a:effectLst/>
                          <a:latin typeface="+mn-lt"/>
                          <a:ea typeface="微软雅黑" panose="020B0503020204020204" pitchFamily="34" charset="-122"/>
                          <a:cs typeface="Arial" panose="020B0604020202020204" pitchFamily="34" charset="0"/>
                        </a:rPr>
                        <a:t>S5-214533</a:t>
                      </a:r>
                      <a:endParaRPr lang="zh-CN" altLang="en-US" sz="1400" kern="1200" dirty="0">
                        <a:solidFill>
                          <a:schemeClr val="dk1"/>
                        </a:solidFill>
                        <a:effectLst/>
                        <a:latin typeface="+mn-lt"/>
                        <a:ea typeface="微软雅黑" panose="020B0503020204020204" pitchFamily="34" charset="-122"/>
                        <a:cs typeface="Arial" panose="020B0604020202020204" pitchFamily="34" charset="0"/>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1219170" rtl="0" eaLnBrk="1" fontAlgn="t" latinLnBrk="0" hangingPunct="1">
                        <a:lnSpc>
                          <a:spcPct val="100000"/>
                        </a:lnSpc>
                        <a:spcBef>
                          <a:spcPts val="0"/>
                        </a:spcBef>
                        <a:spcAft>
                          <a:spcPts val="0"/>
                        </a:spcAft>
                        <a:buClrTx/>
                        <a:buSzTx/>
                        <a:buFontTx/>
                        <a:buNone/>
                        <a:tabLst/>
                        <a:defRPr/>
                      </a:pPr>
                      <a:r>
                        <a:rPr lang="en-US" sz="1400" kern="1200" dirty="0" smtClean="0">
                          <a:solidFill>
                            <a:schemeClr val="dk1"/>
                          </a:solidFill>
                          <a:effectLst/>
                          <a:latin typeface="+mn-lt"/>
                          <a:ea typeface="微软雅黑" panose="020B0503020204020204" pitchFamily="34" charset="-122"/>
                          <a:cs typeface="Arial" panose="020B0604020202020204" pitchFamily="34" charset="0"/>
                        </a:rPr>
                        <a:t>New WID </a:t>
                      </a:r>
                      <a:endParaRPr lang="en-US" altLang="zh-CN" sz="1400" kern="1200" dirty="0">
                        <a:solidFill>
                          <a:schemeClr val="dk1"/>
                        </a:solidFill>
                        <a:effectLst/>
                        <a:latin typeface="+mn-lt"/>
                        <a:ea typeface="微软雅黑" panose="020B0503020204020204" pitchFamily="34" charset="-122"/>
                        <a:cs typeface="Arial" panose="020B0604020202020204" pitchFamily="34" charset="0"/>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1219170" rtl="0" eaLnBrk="1" fontAlgn="t" latinLnBrk="0" hangingPunct="1">
                        <a:lnSpc>
                          <a:spcPct val="100000"/>
                        </a:lnSpc>
                        <a:spcBef>
                          <a:spcPts val="0"/>
                        </a:spcBef>
                        <a:spcAft>
                          <a:spcPts val="0"/>
                        </a:spcAft>
                        <a:buClrTx/>
                        <a:buSzTx/>
                        <a:buFontTx/>
                        <a:buNone/>
                        <a:tabLst/>
                        <a:defRPr/>
                      </a:pPr>
                      <a:r>
                        <a:rPr lang="en-US" altLang="zh-CN" sz="1400" kern="1200" dirty="0" smtClean="0">
                          <a:solidFill>
                            <a:schemeClr val="dk1"/>
                          </a:solidFill>
                          <a:effectLst/>
                          <a:latin typeface="+mn-lt"/>
                          <a:ea typeface="微软雅黑" panose="020B0503020204020204" pitchFamily="34" charset="-122"/>
                          <a:cs typeface="Arial" panose="020B0604020202020204" pitchFamily="34" charset="0"/>
                        </a:rPr>
                        <a:t>Rel-17</a:t>
                      </a:r>
                      <a:endParaRPr lang="zh-CN" sz="1400" kern="1200" dirty="0">
                        <a:solidFill>
                          <a:schemeClr val="dk1"/>
                        </a:solidFill>
                        <a:effectLst/>
                        <a:latin typeface="+mn-lt"/>
                        <a:ea typeface="微软雅黑" panose="020B0503020204020204" pitchFamily="34" charset="-122"/>
                        <a:cs typeface="Arial" panose="020B0604020202020204" pitchFamily="34" charset="0"/>
                      </a:endParaRPr>
                    </a:p>
                  </a:txBody>
                  <a:tcPr marL="68580" marR="6858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1219170" rtl="0" eaLnBrk="1" fontAlgn="t" latinLnBrk="0" hangingPunct="1">
                        <a:lnSpc>
                          <a:spcPct val="100000"/>
                        </a:lnSpc>
                        <a:spcBef>
                          <a:spcPts val="0"/>
                        </a:spcBef>
                        <a:spcAft>
                          <a:spcPts val="0"/>
                        </a:spcAft>
                        <a:buClrTx/>
                        <a:buSzTx/>
                        <a:buFontTx/>
                        <a:buNone/>
                        <a:tabLst/>
                        <a:defRPr/>
                      </a:pPr>
                      <a:r>
                        <a:rPr lang="en-US" sz="1400" kern="1200" dirty="0" smtClean="0">
                          <a:solidFill>
                            <a:schemeClr val="dk1"/>
                          </a:solidFill>
                          <a:effectLst/>
                          <a:latin typeface="+mn-lt"/>
                          <a:ea typeface="微软雅黑" panose="020B0503020204020204" pitchFamily="34" charset="-122"/>
                          <a:cs typeface="Arial" panose="020B0604020202020204" pitchFamily="34" charset="0"/>
                        </a:rPr>
                        <a:t>new WI proposal for access control on management service</a:t>
                      </a:r>
                      <a:endParaRPr lang="en-US" sz="1400" kern="1200" dirty="0">
                        <a:solidFill>
                          <a:schemeClr val="dk1"/>
                        </a:solidFill>
                        <a:effectLst/>
                        <a:latin typeface="+mn-lt"/>
                        <a:ea typeface="微软雅黑" panose="020B0503020204020204" pitchFamily="34" charset="-122"/>
                        <a:cs typeface="Arial" panose="020B0604020202020204" pitchFamily="34" charset="0"/>
                      </a:endParaRPr>
                    </a:p>
                  </a:txBody>
                  <a:tcPr marL="68580" marR="6858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1219170" rtl="0" eaLnBrk="1" fontAlgn="t" latinLnBrk="0" hangingPunct="1">
                        <a:lnSpc>
                          <a:spcPct val="100000"/>
                        </a:lnSpc>
                        <a:spcBef>
                          <a:spcPts val="0"/>
                        </a:spcBef>
                        <a:spcAft>
                          <a:spcPts val="0"/>
                        </a:spcAft>
                        <a:buClrTx/>
                        <a:buSzTx/>
                        <a:buFontTx/>
                        <a:buNone/>
                        <a:tabLst/>
                        <a:defRPr/>
                      </a:pPr>
                      <a:r>
                        <a:rPr lang="en-US" altLang="zh-CN" sz="1400" kern="1200" dirty="0" smtClean="0">
                          <a:solidFill>
                            <a:schemeClr val="dk1"/>
                          </a:solidFill>
                          <a:effectLst/>
                          <a:latin typeface="+mn-lt"/>
                          <a:ea typeface="微软雅黑" panose="020B0503020204020204" pitchFamily="34" charset="-122"/>
                          <a:cs typeface="Arial" panose="020B0604020202020204" pitchFamily="34" charset="0"/>
                        </a:rPr>
                        <a:t>Nokia, Nokia Shanghai Bell</a:t>
                      </a:r>
                      <a:endParaRPr lang="zh-CN" sz="1400" kern="1200" dirty="0">
                        <a:solidFill>
                          <a:schemeClr val="dk1"/>
                        </a:solidFill>
                        <a:effectLst/>
                        <a:latin typeface="+mn-lt"/>
                        <a:ea typeface="微软雅黑" panose="020B0503020204020204" pitchFamily="34" charset="-122"/>
                        <a:cs typeface="Arial" panose="020B0604020202020204" pitchFamily="34" charset="0"/>
                      </a:endParaRPr>
                    </a:p>
                  </a:txBody>
                  <a:tcPr marL="68580" marR="6858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1219170" rtl="0" eaLnBrk="1" fontAlgn="t" latinLnBrk="0" hangingPunct="1">
                        <a:lnSpc>
                          <a:spcPct val="100000"/>
                        </a:lnSpc>
                        <a:spcBef>
                          <a:spcPts val="0"/>
                        </a:spcBef>
                        <a:spcAft>
                          <a:spcPts val="0"/>
                        </a:spcAft>
                        <a:buClrTx/>
                        <a:buSzTx/>
                        <a:buFontTx/>
                        <a:buNone/>
                        <a:tabLst/>
                        <a:defRPr/>
                      </a:pPr>
                      <a:endParaRPr lang="fr-FR" sz="1400" kern="1200" dirty="0">
                        <a:solidFill>
                          <a:schemeClr val="dk1"/>
                        </a:solidFill>
                        <a:effectLst/>
                        <a:latin typeface="+mn-lt"/>
                        <a:ea typeface="微软雅黑" panose="020B0503020204020204" pitchFamily="34" charset="-122"/>
                        <a:cs typeface="Arial" panose="020B0604020202020204" pitchFamily="34" charset="0"/>
                      </a:endParaRPr>
                    </a:p>
                  </a:txBody>
                  <a:tcPr marL="0" marR="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r>
              <a:tr h="495150">
                <a:tc>
                  <a:txBody>
                    <a:bodyPr/>
                    <a:lstStyle/>
                    <a:p>
                      <a:pPr marL="0" marR="0" lvl="0" indent="0" algn="l" defTabSz="1219170" rtl="0" eaLnBrk="1" fontAlgn="t" latinLnBrk="0" hangingPunct="1">
                        <a:lnSpc>
                          <a:spcPct val="100000"/>
                        </a:lnSpc>
                        <a:spcBef>
                          <a:spcPts val="0"/>
                        </a:spcBef>
                        <a:spcAft>
                          <a:spcPts val="0"/>
                        </a:spcAft>
                        <a:buClrTx/>
                        <a:buSzTx/>
                        <a:buFontTx/>
                        <a:buNone/>
                        <a:tabLst/>
                        <a:defRPr/>
                      </a:pPr>
                      <a:r>
                        <a:rPr lang="en-US" altLang="zh-CN" sz="1400" kern="1200" dirty="0" smtClean="0">
                          <a:solidFill>
                            <a:schemeClr val="dk1"/>
                          </a:solidFill>
                          <a:effectLst/>
                          <a:latin typeface="+mn-lt"/>
                          <a:ea typeface="微软雅黑" panose="020B0503020204020204" pitchFamily="34" charset="-122"/>
                          <a:cs typeface="Arial" panose="020B0604020202020204" pitchFamily="34" charset="0"/>
                        </a:rPr>
                        <a:t>S5-214532</a:t>
                      </a:r>
                      <a:endParaRPr lang="zh-CN" altLang="en-US" sz="1400" kern="1200" dirty="0">
                        <a:solidFill>
                          <a:schemeClr val="dk1"/>
                        </a:solidFill>
                        <a:effectLst/>
                        <a:latin typeface="+mn-lt"/>
                        <a:ea typeface="微软雅黑" panose="020B0503020204020204" pitchFamily="34" charset="-122"/>
                        <a:cs typeface="Arial" panose="020B0604020202020204" pitchFamily="34" charset="0"/>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1219170" rtl="0" eaLnBrk="1" fontAlgn="t" latinLnBrk="0" hangingPunct="1">
                        <a:lnSpc>
                          <a:spcPct val="100000"/>
                        </a:lnSpc>
                        <a:spcBef>
                          <a:spcPts val="0"/>
                        </a:spcBef>
                        <a:spcAft>
                          <a:spcPts val="0"/>
                        </a:spcAft>
                        <a:buClrTx/>
                        <a:buSzTx/>
                        <a:buFontTx/>
                        <a:buNone/>
                        <a:tabLst/>
                        <a:defRPr/>
                      </a:pPr>
                      <a:r>
                        <a:rPr lang="en-US" altLang="zh-CN" sz="1400" kern="1200" dirty="0" smtClean="0">
                          <a:solidFill>
                            <a:schemeClr val="dk1"/>
                          </a:solidFill>
                          <a:effectLst/>
                          <a:latin typeface="+mn-lt"/>
                          <a:ea typeface="微软雅黑" panose="020B0503020204020204" pitchFamily="34" charset="-122"/>
                          <a:cs typeface="Arial" panose="020B0604020202020204" pitchFamily="34" charset="0"/>
                        </a:rPr>
                        <a:t>New WID</a:t>
                      </a:r>
                      <a:endParaRPr lang="en-US" altLang="zh-CN" sz="1400" kern="1200" dirty="0">
                        <a:solidFill>
                          <a:schemeClr val="dk1"/>
                        </a:solidFill>
                        <a:effectLst/>
                        <a:latin typeface="+mn-lt"/>
                        <a:ea typeface="微软雅黑" panose="020B0503020204020204" pitchFamily="34" charset="-122"/>
                        <a:cs typeface="Arial" panose="020B0604020202020204" pitchFamily="34" charset="0"/>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1219170" rtl="0" eaLnBrk="1" fontAlgn="t" latinLnBrk="0" hangingPunct="1">
                        <a:lnSpc>
                          <a:spcPct val="100000"/>
                        </a:lnSpc>
                        <a:spcBef>
                          <a:spcPts val="0"/>
                        </a:spcBef>
                        <a:spcAft>
                          <a:spcPts val="0"/>
                        </a:spcAft>
                        <a:buClrTx/>
                        <a:buSzTx/>
                        <a:buFontTx/>
                        <a:buNone/>
                        <a:tabLst/>
                        <a:defRPr/>
                      </a:pPr>
                      <a:r>
                        <a:rPr lang="en-US" altLang="zh-CN" sz="1400" kern="1200" dirty="0" smtClean="0">
                          <a:solidFill>
                            <a:schemeClr val="dk1"/>
                          </a:solidFill>
                          <a:effectLst/>
                          <a:latin typeface="+mn-lt"/>
                          <a:ea typeface="微软雅黑" panose="020B0503020204020204" pitchFamily="34" charset="-122"/>
                          <a:cs typeface="Arial" panose="020B0604020202020204" pitchFamily="34" charset="0"/>
                        </a:rPr>
                        <a:t>Rel-17</a:t>
                      </a:r>
                      <a:endParaRPr lang="zh-CN" altLang="en-US" sz="1400" kern="1200" dirty="0" smtClean="0">
                        <a:solidFill>
                          <a:schemeClr val="dk1"/>
                        </a:solidFill>
                        <a:effectLst/>
                        <a:latin typeface="+mn-lt"/>
                        <a:ea typeface="微软雅黑" panose="020B0503020204020204" pitchFamily="34" charset="-122"/>
                        <a:cs typeface="Arial" panose="020B0604020202020204" pitchFamily="34" charset="0"/>
                      </a:endParaRPr>
                    </a:p>
                    <a:p>
                      <a:pPr marL="0" marR="0" lvl="0" indent="0" algn="l" defTabSz="1219170" rtl="0" eaLnBrk="1" fontAlgn="t" latinLnBrk="0" hangingPunct="1">
                        <a:lnSpc>
                          <a:spcPct val="100000"/>
                        </a:lnSpc>
                        <a:spcBef>
                          <a:spcPts val="0"/>
                        </a:spcBef>
                        <a:spcAft>
                          <a:spcPts val="0"/>
                        </a:spcAft>
                        <a:buClrTx/>
                        <a:buSzTx/>
                        <a:buFontTx/>
                        <a:buNone/>
                        <a:tabLst/>
                        <a:defRPr/>
                      </a:pPr>
                      <a:endParaRPr lang="zh-CN" sz="1400" kern="1200" dirty="0">
                        <a:solidFill>
                          <a:schemeClr val="dk1"/>
                        </a:solidFill>
                        <a:effectLst/>
                        <a:latin typeface="+mn-lt"/>
                        <a:ea typeface="微软雅黑" panose="020B0503020204020204" pitchFamily="34" charset="-122"/>
                        <a:cs typeface="Arial" panose="020B0604020202020204" pitchFamily="34" charset="0"/>
                      </a:endParaRPr>
                    </a:p>
                  </a:txBody>
                  <a:tcPr marL="68580" marR="6858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1219170" rtl="0" eaLnBrk="1" fontAlgn="t" latinLnBrk="0" hangingPunct="1">
                        <a:lnSpc>
                          <a:spcPct val="100000"/>
                        </a:lnSpc>
                        <a:spcBef>
                          <a:spcPts val="0"/>
                        </a:spcBef>
                        <a:spcAft>
                          <a:spcPts val="0"/>
                        </a:spcAft>
                        <a:buClrTx/>
                        <a:buSzTx/>
                        <a:buFontTx/>
                        <a:buNone/>
                        <a:tabLst/>
                        <a:defRPr/>
                      </a:pPr>
                      <a:r>
                        <a:rPr lang="en-US" sz="1400" kern="1200" dirty="0" smtClean="0">
                          <a:solidFill>
                            <a:schemeClr val="dk1"/>
                          </a:solidFill>
                          <a:effectLst/>
                          <a:latin typeface="+mn-lt"/>
                          <a:ea typeface="微软雅黑" panose="020B0503020204020204" pitchFamily="34" charset="-122"/>
                          <a:cs typeface="Arial" panose="020B0604020202020204" pitchFamily="34" charset="0"/>
                        </a:rPr>
                        <a:t>new WID Enhancement of service-based management architecture</a:t>
                      </a:r>
                      <a:endParaRPr lang="en-US" sz="1400" kern="1200" dirty="0">
                        <a:solidFill>
                          <a:schemeClr val="dk1"/>
                        </a:solidFill>
                        <a:effectLst/>
                        <a:latin typeface="+mn-lt"/>
                        <a:ea typeface="微软雅黑" panose="020B0503020204020204" pitchFamily="34" charset="-122"/>
                        <a:cs typeface="Arial" panose="020B0604020202020204" pitchFamily="34" charset="0"/>
                      </a:endParaRPr>
                    </a:p>
                  </a:txBody>
                  <a:tcPr marL="68580" marR="6858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1219170" rtl="0" eaLnBrk="1" fontAlgn="t" latinLnBrk="0" hangingPunct="1">
                        <a:lnSpc>
                          <a:spcPct val="100000"/>
                        </a:lnSpc>
                        <a:spcBef>
                          <a:spcPts val="0"/>
                        </a:spcBef>
                        <a:spcAft>
                          <a:spcPts val="0"/>
                        </a:spcAft>
                        <a:buClrTx/>
                        <a:buSzTx/>
                        <a:buFontTx/>
                        <a:buNone/>
                        <a:tabLst/>
                        <a:defRPr/>
                      </a:pPr>
                      <a:r>
                        <a:rPr lang="en-US" altLang="zh-CN" sz="1400" kern="1200" dirty="0" smtClean="0">
                          <a:solidFill>
                            <a:schemeClr val="dk1"/>
                          </a:solidFill>
                          <a:effectLst/>
                          <a:latin typeface="+mn-lt"/>
                          <a:ea typeface="微软雅黑" panose="020B0503020204020204" pitchFamily="34" charset="-122"/>
                          <a:cs typeface="Arial" panose="020B0604020202020204" pitchFamily="34" charset="0"/>
                        </a:rPr>
                        <a:t>Huawei Technologies (Korea), China Telecom, Ericsson</a:t>
                      </a:r>
                      <a:endParaRPr lang="zh-CN" sz="1400" kern="1200" dirty="0">
                        <a:solidFill>
                          <a:schemeClr val="dk1"/>
                        </a:solidFill>
                        <a:effectLst/>
                        <a:latin typeface="+mn-lt"/>
                        <a:ea typeface="微软雅黑" panose="020B0503020204020204" pitchFamily="34" charset="-122"/>
                        <a:cs typeface="Arial" panose="020B0604020202020204" pitchFamily="34" charset="0"/>
                      </a:endParaRPr>
                    </a:p>
                  </a:txBody>
                  <a:tcPr marL="68580" marR="6858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1219170" rtl="0" eaLnBrk="1" fontAlgn="t" latinLnBrk="0" hangingPunct="1">
                        <a:lnSpc>
                          <a:spcPct val="100000"/>
                        </a:lnSpc>
                        <a:spcBef>
                          <a:spcPts val="0"/>
                        </a:spcBef>
                        <a:spcAft>
                          <a:spcPts val="0"/>
                        </a:spcAft>
                        <a:buClrTx/>
                        <a:buSzTx/>
                        <a:buFontTx/>
                        <a:buNone/>
                        <a:tabLst/>
                        <a:defRPr/>
                      </a:pPr>
                      <a:endParaRPr lang="fr-FR" sz="1400" kern="1200" dirty="0">
                        <a:solidFill>
                          <a:schemeClr val="dk1"/>
                        </a:solidFill>
                        <a:effectLst/>
                        <a:latin typeface="+mn-lt"/>
                        <a:ea typeface="微软雅黑" panose="020B0503020204020204" pitchFamily="34" charset="-122"/>
                        <a:cs typeface="Arial" panose="020B0604020202020204" pitchFamily="34" charset="0"/>
                      </a:endParaRPr>
                    </a:p>
                  </a:txBody>
                  <a:tcPr marL="0" marR="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r>
              <a:tr h="495150">
                <a:tc>
                  <a:txBody>
                    <a:bodyPr/>
                    <a:lstStyle/>
                    <a:p>
                      <a:pPr marL="0" marR="0" lvl="0" indent="0" algn="l" defTabSz="1219170" rtl="0" eaLnBrk="1" fontAlgn="t" latinLnBrk="0" hangingPunct="1">
                        <a:lnSpc>
                          <a:spcPct val="100000"/>
                        </a:lnSpc>
                        <a:spcBef>
                          <a:spcPts val="0"/>
                        </a:spcBef>
                        <a:spcAft>
                          <a:spcPts val="0"/>
                        </a:spcAft>
                        <a:buClrTx/>
                        <a:buSzTx/>
                        <a:buFontTx/>
                        <a:buNone/>
                        <a:tabLst/>
                        <a:defRPr/>
                      </a:pPr>
                      <a:r>
                        <a:rPr lang="en-US" altLang="zh-CN" sz="1400" kern="1200" dirty="0" smtClean="0">
                          <a:solidFill>
                            <a:schemeClr val="dk1"/>
                          </a:solidFill>
                          <a:effectLst/>
                          <a:latin typeface="+mn-lt"/>
                          <a:ea typeface="微软雅黑" panose="020B0503020204020204" pitchFamily="34" charset="-122"/>
                          <a:cs typeface="Arial" panose="020B0604020202020204" pitchFamily="34" charset="0"/>
                        </a:rPr>
                        <a:t>S5-214489</a:t>
                      </a:r>
                      <a:endParaRPr lang="zh-CN" altLang="zh-CN" sz="1400" kern="1200" dirty="0" smtClean="0">
                        <a:solidFill>
                          <a:schemeClr val="dk1"/>
                        </a:solidFill>
                        <a:effectLst/>
                        <a:latin typeface="+mn-lt"/>
                        <a:ea typeface="微软雅黑" panose="020B0503020204020204" pitchFamily="34" charset="-122"/>
                        <a:cs typeface="Arial" panose="020B0604020202020204" pitchFamily="34" charset="0"/>
                      </a:endParaRPr>
                    </a:p>
                    <a:p>
                      <a:pPr marL="0" marR="0" lvl="0" indent="0" algn="l" defTabSz="1219170" rtl="0" eaLnBrk="1" fontAlgn="t" latinLnBrk="0" hangingPunct="1">
                        <a:lnSpc>
                          <a:spcPct val="100000"/>
                        </a:lnSpc>
                        <a:spcBef>
                          <a:spcPts val="0"/>
                        </a:spcBef>
                        <a:spcAft>
                          <a:spcPts val="0"/>
                        </a:spcAft>
                        <a:buClrTx/>
                        <a:buSzTx/>
                        <a:buFontTx/>
                        <a:buNone/>
                        <a:tabLst/>
                        <a:defRPr/>
                      </a:pPr>
                      <a:endParaRPr lang="zh-CN" altLang="en-US" sz="1400" kern="1200" dirty="0">
                        <a:solidFill>
                          <a:schemeClr val="dk1"/>
                        </a:solidFill>
                        <a:effectLst/>
                        <a:latin typeface="+mn-lt"/>
                        <a:ea typeface="微软雅黑" panose="020B0503020204020204" pitchFamily="34" charset="-122"/>
                        <a:cs typeface="Arial" panose="020B0604020202020204" pitchFamily="34" charset="0"/>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1219170" rtl="0" eaLnBrk="1" fontAlgn="t" latinLnBrk="0" hangingPunct="1">
                        <a:lnSpc>
                          <a:spcPct val="100000"/>
                        </a:lnSpc>
                        <a:spcBef>
                          <a:spcPts val="0"/>
                        </a:spcBef>
                        <a:spcAft>
                          <a:spcPts val="0"/>
                        </a:spcAft>
                        <a:buClrTx/>
                        <a:buSzTx/>
                        <a:buFontTx/>
                        <a:buNone/>
                        <a:tabLst/>
                        <a:defRPr/>
                      </a:pPr>
                      <a:r>
                        <a:rPr lang="en-US" altLang="zh-CN" sz="1400" kern="1200" dirty="0" smtClean="0">
                          <a:solidFill>
                            <a:schemeClr val="dk1"/>
                          </a:solidFill>
                          <a:effectLst/>
                          <a:latin typeface="+mn-lt"/>
                          <a:ea typeface="微软雅黑" panose="020B0503020204020204" pitchFamily="34" charset="-122"/>
                          <a:cs typeface="Arial" panose="020B0604020202020204" pitchFamily="34" charset="0"/>
                        </a:rPr>
                        <a:t>WID revised</a:t>
                      </a:r>
                      <a:endParaRPr lang="en-US" altLang="zh-CN" sz="1400" kern="1200" dirty="0">
                        <a:solidFill>
                          <a:schemeClr val="dk1"/>
                        </a:solidFill>
                        <a:effectLst/>
                        <a:latin typeface="+mn-lt"/>
                        <a:ea typeface="微软雅黑" panose="020B0503020204020204" pitchFamily="34" charset="-122"/>
                        <a:cs typeface="Arial" panose="020B0604020202020204" pitchFamily="34" charset="0"/>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1219170" rtl="0" eaLnBrk="1" fontAlgn="t" latinLnBrk="0" hangingPunct="1">
                        <a:lnSpc>
                          <a:spcPct val="100000"/>
                        </a:lnSpc>
                        <a:spcBef>
                          <a:spcPts val="0"/>
                        </a:spcBef>
                        <a:spcAft>
                          <a:spcPts val="0"/>
                        </a:spcAft>
                        <a:buClrTx/>
                        <a:buSzTx/>
                        <a:buFontTx/>
                        <a:buNone/>
                        <a:tabLst/>
                        <a:defRPr/>
                      </a:pPr>
                      <a:r>
                        <a:rPr lang="en-US" altLang="zh-CN" sz="1400" kern="1200" dirty="0" smtClean="0">
                          <a:solidFill>
                            <a:schemeClr val="dk1"/>
                          </a:solidFill>
                          <a:effectLst/>
                          <a:latin typeface="+mn-lt"/>
                          <a:ea typeface="微软雅黑" panose="020B0503020204020204" pitchFamily="34" charset="-122"/>
                          <a:cs typeface="Arial" panose="020B0604020202020204" pitchFamily="34" charset="0"/>
                        </a:rPr>
                        <a:t>Rel-17</a:t>
                      </a:r>
                      <a:endParaRPr lang="zh-CN" sz="1400" kern="1200" dirty="0">
                        <a:solidFill>
                          <a:schemeClr val="dk1"/>
                        </a:solidFill>
                        <a:effectLst/>
                        <a:latin typeface="+mn-lt"/>
                        <a:ea typeface="微软雅黑" panose="020B0503020204020204" pitchFamily="34" charset="-122"/>
                        <a:cs typeface="Arial" panose="020B0604020202020204" pitchFamily="34" charset="0"/>
                      </a:endParaRPr>
                    </a:p>
                  </a:txBody>
                  <a:tcPr marL="68580" marR="6858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1219170" rtl="0" eaLnBrk="1" fontAlgn="t" latinLnBrk="0" hangingPunct="1">
                        <a:lnSpc>
                          <a:spcPct val="100000"/>
                        </a:lnSpc>
                        <a:spcBef>
                          <a:spcPts val="0"/>
                        </a:spcBef>
                        <a:spcAft>
                          <a:spcPts val="0"/>
                        </a:spcAft>
                        <a:buClrTx/>
                        <a:buSzTx/>
                        <a:buFontTx/>
                        <a:buNone/>
                        <a:tabLst/>
                        <a:defRPr/>
                      </a:pPr>
                      <a:r>
                        <a:rPr lang="en-US" sz="1400" kern="1200" dirty="0">
                          <a:solidFill>
                            <a:schemeClr val="dk1"/>
                          </a:solidFill>
                          <a:effectLst/>
                          <a:latin typeface="+mn-lt"/>
                          <a:ea typeface="微软雅黑" panose="020B0503020204020204" pitchFamily="34" charset="-122"/>
                          <a:cs typeface="Arial" panose="020B0604020202020204" pitchFamily="34" charset="0"/>
                        </a:rPr>
                        <a:t>WID Update Enhancement on Management Aspects of 5G Service-Level </a:t>
                      </a:r>
                      <a:r>
                        <a:rPr lang="en-US" sz="1400" kern="1200" dirty="0" smtClean="0">
                          <a:solidFill>
                            <a:schemeClr val="dk1"/>
                          </a:solidFill>
                          <a:effectLst/>
                          <a:latin typeface="+mn-lt"/>
                          <a:ea typeface="微软雅黑" panose="020B0503020204020204" pitchFamily="34" charset="-122"/>
                          <a:cs typeface="Arial" panose="020B0604020202020204" pitchFamily="34" charset="0"/>
                        </a:rPr>
                        <a:t>Agreement</a:t>
                      </a:r>
                      <a:endParaRPr lang="zh-CN" sz="1400" kern="1200" dirty="0">
                        <a:solidFill>
                          <a:schemeClr val="dk1"/>
                        </a:solidFill>
                        <a:effectLst/>
                        <a:latin typeface="+mn-lt"/>
                        <a:ea typeface="微软雅黑" panose="020B0503020204020204" pitchFamily="34" charset="-122"/>
                        <a:cs typeface="Arial" panose="020B0604020202020204" pitchFamily="34" charset="0"/>
                      </a:endParaRPr>
                    </a:p>
                  </a:txBody>
                  <a:tcPr marL="68580" marR="6858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1219170" rtl="0" eaLnBrk="1" fontAlgn="t" latinLnBrk="0" hangingPunct="1">
                        <a:lnSpc>
                          <a:spcPct val="100000"/>
                        </a:lnSpc>
                        <a:spcBef>
                          <a:spcPts val="0"/>
                        </a:spcBef>
                        <a:spcAft>
                          <a:spcPts val="0"/>
                        </a:spcAft>
                        <a:buClrTx/>
                        <a:buSzTx/>
                        <a:buFontTx/>
                        <a:buNone/>
                        <a:tabLst/>
                        <a:defRPr/>
                      </a:pPr>
                      <a:r>
                        <a:rPr lang="en-US" sz="1400" kern="1200" dirty="0">
                          <a:solidFill>
                            <a:schemeClr val="dk1"/>
                          </a:solidFill>
                          <a:effectLst/>
                          <a:latin typeface="+mn-lt"/>
                          <a:ea typeface="微软雅黑" panose="020B0503020204020204" pitchFamily="34" charset="-122"/>
                          <a:cs typeface="Arial" panose="020B0604020202020204" pitchFamily="34" charset="0"/>
                        </a:rPr>
                        <a:t>Ericsson GmbH, </a:t>
                      </a:r>
                      <a:r>
                        <a:rPr lang="en-US" sz="1400" kern="1200" dirty="0" err="1">
                          <a:solidFill>
                            <a:schemeClr val="dk1"/>
                          </a:solidFill>
                          <a:effectLst/>
                          <a:latin typeface="+mn-lt"/>
                          <a:ea typeface="微软雅黑" panose="020B0503020204020204" pitchFamily="34" charset="-122"/>
                          <a:cs typeface="Arial" panose="020B0604020202020204" pitchFamily="34" charset="0"/>
                        </a:rPr>
                        <a:t>Eurolab</a:t>
                      </a:r>
                      <a:endParaRPr lang="zh-CN" sz="1400" kern="1200" dirty="0">
                        <a:solidFill>
                          <a:schemeClr val="dk1"/>
                        </a:solidFill>
                        <a:effectLst/>
                        <a:latin typeface="+mn-lt"/>
                        <a:ea typeface="微软雅黑" panose="020B0503020204020204" pitchFamily="34" charset="-122"/>
                        <a:cs typeface="Arial" panose="020B0604020202020204" pitchFamily="34" charset="0"/>
                      </a:endParaRPr>
                    </a:p>
                  </a:txBody>
                  <a:tcPr marL="68580" marR="6858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1219170" rtl="0" eaLnBrk="1" fontAlgn="t" latinLnBrk="0" hangingPunct="1">
                        <a:lnSpc>
                          <a:spcPct val="100000"/>
                        </a:lnSpc>
                        <a:spcBef>
                          <a:spcPts val="0"/>
                        </a:spcBef>
                        <a:spcAft>
                          <a:spcPts val="0"/>
                        </a:spcAft>
                        <a:buClrTx/>
                        <a:buSzTx/>
                        <a:buFontTx/>
                        <a:buNone/>
                        <a:tabLst/>
                        <a:defRPr/>
                      </a:pPr>
                      <a:endParaRPr lang="fr-FR" sz="1400" kern="1200" dirty="0">
                        <a:solidFill>
                          <a:schemeClr val="dk1"/>
                        </a:solidFill>
                        <a:effectLst/>
                        <a:latin typeface="+mn-lt"/>
                        <a:ea typeface="微软雅黑" panose="020B0503020204020204" pitchFamily="34" charset="-122"/>
                        <a:cs typeface="Arial" panose="020B0604020202020204" pitchFamily="34" charset="0"/>
                      </a:endParaRPr>
                    </a:p>
                  </a:txBody>
                  <a:tcPr marL="0" marR="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r>
            </a:tbl>
          </a:graphicData>
        </a:graphic>
      </p:graphicFrame>
    </p:spTree>
    <p:extLst>
      <p:ext uri="{BB962C8B-B14F-4D97-AF65-F5344CB8AC3E}">
        <p14:creationId xmlns:p14="http://schemas.microsoft.com/office/powerpoint/2010/main" val="455952544"/>
      </p:ext>
    </p:extLst>
  </p:cSld>
  <p:clrMapOvr>
    <a:masterClrMapping/>
  </p:clrMapOvr>
  <p:transition spd="slow"/>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4"/>
          <p:cNvSpPr>
            <a:spLocks noChangeArrowheads="1"/>
          </p:cNvSpPr>
          <p:nvPr/>
        </p:nvSpPr>
        <p:spPr bwMode="auto">
          <a:xfrm>
            <a:off x="573206" y="260350"/>
            <a:ext cx="9253182" cy="790528"/>
          </a:xfrm>
          <a:prstGeom prst="rect">
            <a:avLst/>
          </a:prstGeom>
          <a:noFill/>
          <a:ln w="12700">
            <a:noFill/>
            <a:miter lim="800000"/>
            <a:headEnd/>
            <a:tailEnd/>
          </a:ln>
        </p:spPr>
        <p:txBody>
          <a:bodyPr lIns="90488" tIns="44450" rIns="90488" bIns="44450" anchor="ctr"/>
          <a:lstStyle/>
          <a:p>
            <a:pPr algn="ctr">
              <a:defRPr/>
            </a:pPr>
            <a:r>
              <a:rPr lang="en-US" altLang="zh-CN" sz="3200" kern="0" dirty="0" smtClean="0">
                <a:solidFill>
                  <a:srgbClr val="FF0000"/>
                </a:solidFill>
                <a:latin typeface="Calibri"/>
                <a:cs typeface="+mj-cs"/>
              </a:rPr>
              <a:t>Documents endorsed by OA&amp;M</a:t>
            </a:r>
          </a:p>
        </p:txBody>
      </p:sp>
      <p:graphicFrame>
        <p:nvGraphicFramePr>
          <p:cNvPr id="6" name="Group 76"/>
          <p:cNvGraphicFramePr>
            <a:graphicFrameLocks/>
          </p:cNvGraphicFramePr>
          <p:nvPr>
            <p:extLst>
              <p:ext uri="{D42A27DB-BD31-4B8C-83A1-F6EECF244321}">
                <p14:modId xmlns:p14="http://schemas.microsoft.com/office/powerpoint/2010/main" val="3406623307"/>
              </p:ext>
            </p:extLst>
          </p:nvPr>
        </p:nvGraphicFramePr>
        <p:xfrm>
          <a:off x="301991" y="1104978"/>
          <a:ext cx="11537378" cy="4328160"/>
        </p:xfrm>
        <a:graphic>
          <a:graphicData uri="http://schemas.openxmlformats.org/drawingml/2006/table">
            <a:tbl>
              <a:tblPr/>
              <a:tblGrid>
                <a:gridCol w="1040524">
                  <a:extLst>
                    <a:ext uri="{9D8B030D-6E8A-4147-A177-3AD203B41FA5}">
                      <a16:colId xmlns="" xmlns:a16="http://schemas.microsoft.com/office/drawing/2014/main" val="20000"/>
                    </a:ext>
                  </a:extLst>
                </a:gridCol>
                <a:gridCol w="5030108">
                  <a:extLst>
                    <a:ext uri="{9D8B030D-6E8A-4147-A177-3AD203B41FA5}">
                      <a16:colId xmlns="" xmlns:a16="http://schemas.microsoft.com/office/drawing/2014/main" val="20001"/>
                    </a:ext>
                  </a:extLst>
                </a:gridCol>
                <a:gridCol w="2733373"/>
                <a:gridCol w="2733373"/>
              </a:tblGrid>
              <a:tr h="554596">
                <a:tc>
                  <a:txBody>
                    <a:bodyPr/>
                    <a:lstStyle/>
                    <a:p>
                      <a:pPr marL="0" marR="0" lvl="0" indent="0" algn="ctr" defTabSz="1219170" rtl="0" eaLnBrk="1" fontAlgn="base" latinLnBrk="0" hangingPunct="1">
                        <a:lnSpc>
                          <a:spcPct val="100000"/>
                        </a:lnSpc>
                        <a:spcBef>
                          <a:spcPct val="0"/>
                        </a:spcBef>
                        <a:spcAft>
                          <a:spcPct val="0"/>
                        </a:spcAft>
                        <a:buClrTx/>
                        <a:buSzTx/>
                        <a:buFontTx/>
                        <a:buNone/>
                        <a:tabLst/>
                      </a:pPr>
                      <a:r>
                        <a:rPr lang="en-GB" altLang="zh-CN" sz="1600" b="1" kern="1200" dirty="0" err="1" smtClean="0">
                          <a:solidFill>
                            <a:schemeClr val="tx1"/>
                          </a:solidFill>
                          <a:latin typeface="+mn-lt"/>
                          <a:ea typeface="+mn-ea"/>
                          <a:cs typeface="+mn-cs"/>
                        </a:rPr>
                        <a:t>TDoc</a:t>
                      </a:r>
                      <a:endParaRPr lang="en-GB" altLang="zh-CN" sz="1600" b="1" kern="1200" dirty="0">
                        <a:solidFill>
                          <a:schemeClr val="tx1"/>
                        </a:solidFill>
                        <a:latin typeface="+mn-lt"/>
                        <a:ea typeface="+mn-ea"/>
                        <a:cs typeface="+mn-cs"/>
                      </a:endParaRPr>
                    </a:p>
                  </a:txBody>
                  <a:tcPr marL="144000" anchor="ctr"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rgbClr val="92D050"/>
                    </a:solidFill>
                  </a:tcPr>
                </a:tc>
                <a:tc>
                  <a:txBody>
                    <a:bodyPr/>
                    <a:lstStyle/>
                    <a:p>
                      <a:pPr marL="0" marR="0" lvl="0" indent="0" algn="ctr" defTabSz="1219170" rtl="0" eaLnBrk="1" fontAlgn="base" latinLnBrk="0" hangingPunct="1">
                        <a:lnSpc>
                          <a:spcPct val="100000"/>
                        </a:lnSpc>
                        <a:spcBef>
                          <a:spcPct val="0"/>
                        </a:spcBef>
                        <a:spcAft>
                          <a:spcPct val="0"/>
                        </a:spcAft>
                        <a:buClrTx/>
                        <a:buSzTx/>
                        <a:buFontTx/>
                        <a:buNone/>
                        <a:tabLst/>
                      </a:pPr>
                      <a:r>
                        <a:rPr lang="en-GB" altLang="zh-CN" sz="1600" b="1" kern="1200" dirty="0">
                          <a:solidFill>
                            <a:schemeClr val="tx1"/>
                          </a:solidFill>
                          <a:latin typeface="+mn-lt"/>
                          <a:ea typeface="+mn-ea"/>
                          <a:cs typeface="+mn-cs"/>
                        </a:rPr>
                        <a:t>Title</a:t>
                      </a:r>
                    </a:p>
                  </a:txBody>
                  <a:tcPr marL="144000" anchor="ctr"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rgbClr val="92D050"/>
                    </a:solidFill>
                  </a:tcPr>
                </a:tc>
                <a:tc>
                  <a:txBody>
                    <a:bodyPr/>
                    <a:lstStyle/>
                    <a:p>
                      <a:pPr marL="0" marR="0" lvl="0" indent="0" algn="ctr" defTabSz="1219170" rtl="0" eaLnBrk="1" fontAlgn="base" latinLnBrk="0" hangingPunct="1">
                        <a:lnSpc>
                          <a:spcPct val="100000"/>
                        </a:lnSpc>
                        <a:spcBef>
                          <a:spcPct val="0"/>
                        </a:spcBef>
                        <a:spcAft>
                          <a:spcPct val="0"/>
                        </a:spcAft>
                        <a:buClrTx/>
                        <a:buSzTx/>
                        <a:buFontTx/>
                        <a:buNone/>
                        <a:tabLst/>
                      </a:pPr>
                      <a:r>
                        <a:rPr lang="en-GB" altLang="zh-CN" sz="1600" b="1" kern="1200" dirty="0" smtClean="0">
                          <a:solidFill>
                            <a:schemeClr val="tx1"/>
                          </a:solidFill>
                          <a:latin typeface="+mn-lt"/>
                          <a:ea typeface="+mn-ea"/>
                          <a:cs typeface="+mn-cs"/>
                        </a:rPr>
                        <a:t>Source</a:t>
                      </a:r>
                      <a:endParaRPr lang="en-GB" altLang="zh-CN" sz="1600" b="1" kern="1200" dirty="0">
                        <a:solidFill>
                          <a:schemeClr val="tx1"/>
                        </a:solidFill>
                        <a:latin typeface="+mn-lt"/>
                        <a:ea typeface="+mn-ea"/>
                        <a:cs typeface="+mn-cs"/>
                      </a:endParaRPr>
                    </a:p>
                  </a:txBody>
                  <a:tcPr marL="144000" anchor="ctr"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rgbClr val="92D050"/>
                    </a:solidFill>
                  </a:tcPr>
                </a:tc>
                <a:tc>
                  <a:txBody>
                    <a:bodyPr/>
                    <a:lstStyle/>
                    <a:p>
                      <a:pPr marL="0" marR="0" lvl="0" indent="0" algn="ctr" defTabSz="1219170" rtl="0" eaLnBrk="1" fontAlgn="base" latinLnBrk="0" hangingPunct="1">
                        <a:lnSpc>
                          <a:spcPct val="100000"/>
                        </a:lnSpc>
                        <a:spcBef>
                          <a:spcPct val="0"/>
                        </a:spcBef>
                        <a:spcAft>
                          <a:spcPct val="0"/>
                        </a:spcAft>
                        <a:buClrTx/>
                        <a:buSzTx/>
                        <a:buFontTx/>
                        <a:buNone/>
                        <a:tabLst/>
                      </a:pPr>
                      <a:r>
                        <a:rPr lang="en-GB" altLang="zh-CN" sz="1600" b="1" kern="1200" dirty="0" smtClean="0">
                          <a:solidFill>
                            <a:schemeClr val="tx1"/>
                          </a:solidFill>
                          <a:latin typeface="+mn-lt"/>
                          <a:ea typeface="+mn-ea"/>
                          <a:cs typeface="+mn-cs"/>
                        </a:rPr>
                        <a:t>Potential related topics and related groups</a:t>
                      </a:r>
                      <a:endParaRPr lang="en-GB" altLang="zh-CN" sz="1600" b="1" kern="1200" dirty="0">
                        <a:solidFill>
                          <a:schemeClr val="tx1"/>
                        </a:solidFill>
                        <a:latin typeface="+mn-lt"/>
                        <a:ea typeface="+mn-ea"/>
                        <a:cs typeface="+mn-cs"/>
                      </a:endParaRPr>
                    </a:p>
                  </a:txBody>
                  <a:tcPr marL="144000" anchor="ctr"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rgbClr val="92D050"/>
                    </a:solidFill>
                  </a:tcPr>
                </a:tc>
                <a:extLst>
                  <a:ext uri="{0D108BD9-81ED-4DB2-BD59-A6C34878D82A}">
                    <a16:rowId xmlns="" xmlns:a16="http://schemas.microsoft.com/office/drawing/2014/main" val="10000"/>
                  </a:ext>
                </a:extLst>
              </a:tr>
              <a:tr h="248109">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GB" altLang="zh-CN" sz="1200" dirty="0" smtClean="0">
                          <a:solidFill>
                            <a:srgbClr val="000000"/>
                          </a:solidFill>
                          <a:effectLst/>
                          <a:latin typeface="+mn-lt"/>
                          <a:ea typeface="MS Mincho"/>
                          <a:cs typeface="MS Mincho"/>
                        </a:rPr>
                        <a:t>S5-214526</a:t>
                      </a:r>
                      <a:endParaRPr lang="en-US" sz="1200" dirty="0">
                        <a:effectLst/>
                        <a:latin typeface="+mn-lt"/>
                        <a:ea typeface="MS Mincho"/>
                        <a:cs typeface="MS Mincho"/>
                      </a:endParaRPr>
                    </a:p>
                  </a:txBody>
                  <a:tcPr marL="68580" marR="6858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spcAft>
                          <a:spcPts val="0"/>
                        </a:spcAft>
                      </a:pPr>
                      <a:r>
                        <a:rPr lang="en-US" sz="1200" dirty="0" smtClean="0">
                          <a:effectLst/>
                          <a:latin typeface="+mn-lt"/>
                          <a:ea typeface="MS Mincho"/>
                          <a:cs typeface="MS Mincho"/>
                        </a:rPr>
                        <a:t>SA5 presentation for SA Rel-18 workshop</a:t>
                      </a:r>
                      <a:endParaRPr lang="en-US" sz="1200" dirty="0">
                        <a:effectLst/>
                        <a:latin typeface="+mn-lt"/>
                        <a:ea typeface="MS Mincho"/>
                        <a:cs typeface="MS Mincho"/>
                      </a:endParaRPr>
                    </a:p>
                  </a:txBody>
                  <a:tcPr marL="68580" marR="6858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GB" altLang="zh-CN" sz="1200" dirty="0" smtClean="0">
                          <a:effectLst/>
                          <a:latin typeface="+mn-lt"/>
                          <a:ea typeface="MS Mincho"/>
                          <a:cs typeface="MS Mincho"/>
                        </a:rPr>
                        <a:t>WG Vice Chair (Huawei)</a:t>
                      </a:r>
                      <a:endParaRPr lang="en-US" altLang="zh-CN" sz="1200" dirty="0" smtClean="0">
                        <a:effectLst/>
                        <a:latin typeface="+mn-lt"/>
                        <a:ea typeface="MS Mincho"/>
                        <a:cs typeface="MS Mincho"/>
                      </a:endParaRPr>
                    </a:p>
                    <a:p>
                      <a:pPr marL="0" marR="0" lvl="0" indent="0" algn="l" defTabSz="1219170" rtl="0" eaLnBrk="1" fontAlgn="auto" latinLnBrk="0" hangingPunct="1">
                        <a:lnSpc>
                          <a:spcPct val="100000"/>
                        </a:lnSpc>
                        <a:spcBef>
                          <a:spcPts val="0"/>
                        </a:spcBef>
                        <a:spcAft>
                          <a:spcPts val="0"/>
                        </a:spcAft>
                        <a:buClrTx/>
                        <a:buSzTx/>
                        <a:buFontTx/>
                        <a:buNone/>
                        <a:tabLst/>
                        <a:defRPr/>
                      </a:pPr>
                      <a:r>
                        <a:rPr lang="en-US" altLang="zh-CN" sz="1200" dirty="0" smtClean="0">
                          <a:effectLst/>
                          <a:latin typeface="+mn-lt"/>
                          <a:ea typeface="MS Mincho"/>
                          <a:cs typeface="MS Mincho"/>
                        </a:rPr>
                        <a:t>SA5 Chair, </a:t>
                      </a:r>
                      <a:r>
                        <a:rPr lang="en-GB" altLang="zh-CN" sz="1200" dirty="0" smtClean="0">
                          <a:effectLst/>
                          <a:latin typeface="+mn-lt"/>
                          <a:ea typeface="MS Mincho"/>
                          <a:cs typeface="MS Mincho"/>
                        </a:rPr>
                        <a:t>WG Vice Chair (Nokia)</a:t>
                      </a:r>
                      <a:endParaRPr lang="en-US" sz="1200" dirty="0">
                        <a:effectLst/>
                        <a:latin typeface="+mn-lt"/>
                        <a:ea typeface="MS Mincho"/>
                        <a:cs typeface="MS Mincho"/>
                      </a:endParaRPr>
                    </a:p>
                  </a:txBody>
                  <a:tcPr marL="68580" marR="6858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1219170" rtl="0" eaLnBrk="1" fontAlgn="t"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S Mincho"/>
                          <a:cs typeface="MS Mincho"/>
                        </a:rPr>
                        <a:t>SA</a:t>
                      </a:r>
                      <a:endParaRPr lang="en-US" sz="1200" kern="1200" dirty="0">
                        <a:solidFill>
                          <a:schemeClr val="tx1"/>
                        </a:solidFill>
                        <a:effectLst/>
                        <a:latin typeface="+mn-lt"/>
                        <a:ea typeface="MS Mincho"/>
                        <a:cs typeface="MS Mincho"/>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bg1"/>
                    </a:solidFill>
                  </a:tcPr>
                </a:tc>
              </a:tr>
              <a:tr h="248109">
                <a:tc>
                  <a:txBody>
                    <a:bodyPr/>
                    <a:lstStyle/>
                    <a:p>
                      <a:pPr>
                        <a:spcAft>
                          <a:spcPts val="0"/>
                        </a:spcAft>
                      </a:pPr>
                      <a:r>
                        <a:rPr lang="en-GB" sz="1200" dirty="0" smtClean="0">
                          <a:solidFill>
                            <a:srgbClr val="000000"/>
                          </a:solidFill>
                          <a:effectLst/>
                          <a:latin typeface="+mn-lt"/>
                          <a:ea typeface="MS Mincho"/>
                          <a:cs typeface="MS Mincho"/>
                        </a:rPr>
                        <a:t>S5-214513</a:t>
                      </a:r>
                      <a:endParaRPr lang="en-US" sz="1200" dirty="0">
                        <a:effectLst/>
                        <a:latin typeface="+mn-lt"/>
                        <a:ea typeface="MS Mincho"/>
                        <a:cs typeface="MS Mincho"/>
                      </a:endParaRPr>
                    </a:p>
                  </a:txBody>
                  <a:tcPr marL="68580" marR="6858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spcAft>
                          <a:spcPts val="0"/>
                        </a:spcAft>
                      </a:pPr>
                      <a:r>
                        <a:rPr lang="en-GB" sz="1200" dirty="0">
                          <a:effectLst/>
                          <a:latin typeface="+mn-lt"/>
                          <a:ea typeface="MS Mincho"/>
                          <a:cs typeface="MS Mincho"/>
                        </a:rPr>
                        <a:t>SDO Matrix </a:t>
                      </a:r>
                      <a:r>
                        <a:rPr lang="en-GB" sz="1200" dirty="0" smtClean="0">
                          <a:effectLst/>
                          <a:latin typeface="+mn-lt"/>
                          <a:ea typeface="MS Mincho"/>
                          <a:cs typeface="MS Mincho"/>
                        </a:rPr>
                        <a:t>update</a:t>
                      </a:r>
                      <a:endParaRPr lang="en-US" sz="1200" dirty="0">
                        <a:effectLst/>
                        <a:latin typeface="+mn-lt"/>
                        <a:ea typeface="MS Mincho"/>
                        <a:cs typeface="MS Mincho"/>
                      </a:endParaRPr>
                    </a:p>
                  </a:txBody>
                  <a:tcPr marL="68580" marR="6858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spcAft>
                          <a:spcPts val="0"/>
                        </a:spcAft>
                      </a:pPr>
                      <a:r>
                        <a:rPr lang="en-GB" sz="1200" dirty="0">
                          <a:effectLst/>
                          <a:latin typeface="+mn-lt"/>
                          <a:ea typeface="MS Mincho"/>
                          <a:cs typeface="MS Mincho"/>
                        </a:rPr>
                        <a:t>WG Vice Chair (Huawei)</a:t>
                      </a:r>
                      <a:endParaRPr lang="en-US" sz="1200" dirty="0">
                        <a:effectLst/>
                        <a:latin typeface="+mn-lt"/>
                        <a:ea typeface="MS Mincho"/>
                        <a:cs typeface="MS Mincho"/>
                      </a:endParaRPr>
                    </a:p>
                  </a:txBody>
                  <a:tcPr marL="68580" marR="6858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1219170" rtl="0" eaLnBrk="1" fontAlgn="t"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S Mincho"/>
                          <a:cs typeface="MS Mincho"/>
                        </a:rPr>
                        <a:t>TM Forum</a:t>
                      </a:r>
                      <a:endParaRPr lang="en-US" sz="1200" kern="1200" dirty="0">
                        <a:solidFill>
                          <a:schemeClr val="tx1"/>
                        </a:solidFill>
                        <a:effectLst/>
                        <a:latin typeface="+mn-lt"/>
                        <a:ea typeface="MS Mincho"/>
                        <a:cs typeface="MS Mincho"/>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bg1"/>
                    </a:solidFill>
                  </a:tcPr>
                </a:tc>
              </a:tr>
              <a:tr h="248109">
                <a:tc>
                  <a:txBody>
                    <a:bodyPr/>
                    <a:lstStyle/>
                    <a:p>
                      <a:pPr>
                        <a:spcAft>
                          <a:spcPts val="0"/>
                        </a:spcAft>
                      </a:pPr>
                      <a:r>
                        <a:rPr lang="en-GB" sz="1200" dirty="0">
                          <a:solidFill>
                            <a:srgbClr val="000000"/>
                          </a:solidFill>
                          <a:effectLst/>
                          <a:latin typeface="+mn-lt"/>
                          <a:ea typeface="MS Mincho"/>
                          <a:cs typeface="MS Mincho"/>
                        </a:rPr>
                        <a:t>S5-214484</a:t>
                      </a:r>
                      <a:endParaRPr lang="en-US" sz="1200" dirty="0">
                        <a:effectLst/>
                        <a:latin typeface="+mn-lt"/>
                        <a:ea typeface="MS Mincho"/>
                        <a:cs typeface="MS Mincho"/>
                      </a:endParaRPr>
                    </a:p>
                    <a:p>
                      <a:pPr>
                        <a:spcAft>
                          <a:spcPts val="0"/>
                        </a:spcAft>
                      </a:pPr>
                      <a:endParaRPr lang="en-US" sz="1200" dirty="0">
                        <a:effectLst/>
                        <a:latin typeface="+mn-lt"/>
                        <a:ea typeface="MS Mincho"/>
                        <a:cs typeface="MS Mincho"/>
                      </a:endParaRPr>
                    </a:p>
                  </a:txBody>
                  <a:tcPr marL="68580" marR="6858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spcAft>
                          <a:spcPts val="0"/>
                        </a:spcAft>
                      </a:pPr>
                      <a:r>
                        <a:rPr lang="en-GB" sz="1200" dirty="0">
                          <a:effectLst/>
                          <a:latin typeface="+mn-lt"/>
                          <a:ea typeface="MS Mincho"/>
                          <a:cs typeface="MS Mincho"/>
                        </a:rPr>
                        <a:t>SA5 working procedures stage2 stage3 alignment</a:t>
                      </a:r>
                      <a:endParaRPr lang="en-US" sz="1200" dirty="0">
                        <a:effectLst/>
                        <a:latin typeface="+mn-lt"/>
                        <a:ea typeface="MS Mincho"/>
                        <a:cs typeface="MS Mincho"/>
                      </a:endParaRPr>
                    </a:p>
                    <a:p>
                      <a:pPr>
                        <a:spcAft>
                          <a:spcPts val="0"/>
                        </a:spcAft>
                      </a:pPr>
                      <a:r>
                        <a:rPr lang="en-GB" sz="1200" dirty="0">
                          <a:effectLst/>
                          <a:latin typeface="+mn-lt"/>
                          <a:ea typeface="MS Mincho"/>
                          <a:cs typeface="MS Mincho"/>
                        </a:rPr>
                        <a:t> </a:t>
                      </a:r>
                      <a:endParaRPr lang="en-US" sz="1200" dirty="0">
                        <a:effectLst/>
                        <a:latin typeface="+mn-lt"/>
                        <a:ea typeface="MS Mincho"/>
                        <a:cs typeface="MS Mincho"/>
                      </a:endParaRPr>
                    </a:p>
                  </a:txBody>
                  <a:tcPr marL="68580" marR="6858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spcAft>
                          <a:spcPts val="0"/>
                        </a:spcAft>
                      </a:pPr>
                      <a:r>
                        <a:rPr lang="en-GB" sz="1200" dirty="0">
                          <a:effectLst/>
                          <a:latin typeface="+mn-lt"/>
                          <a:ea typeface="MS Mincho"/>
                          <a:cs typeface="MS Mincho"/>
                        </a:rPr>
                        <a:t>SA5 Vice Chair, SA5 Chair</a:t>
                      </a:r>
                      <a:endParaRPr lang="en-US" sz="1200" dirty="0">
                        <a:effectLst/>
                        <a:latin typeface="+mn-lt"/>
                        <a:ea typeface="MS Mincho"/>
                        <a:cs typeface="MS Mincho"/>
                      </a:endParaRPr>
                    </a:p>
                  </a:txBody>
                  <a:tcPr marL="68580" marR="6858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1219170" rtl="0" eaLnBrk="1" fontAlgn="t"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S Mincho"/>
                        <a:cs typeface="MS Mincho"/>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bg1"/>
                    </a:solidFill>
                  </a:tcPr>
                </a:tc>
              </a:tr>
              <a:tr h="248109">
                <a:tc>
                  <a:txBody>
                    <a:bodyPr/>
                    <a:lstStyle/>
                    <a:p>
                      <a:pPr marL="0" algn="l" defTabSz="1219170" rtl="0" eaLnBrk="1" latinLnBrk="0" hangingPunct="1">
                        <a:spcAft>
                          <a:spcPts val="0"/>
                        </a:spcAft>
                      </a:pPr>
                      <a:r>
                        <a:rPr lang="en-GB" sz="1200" kern="1200" dirty="0">
                          <a:solidFill>
                            <a:schemeClr val="tx1"/>
                          </a:solidFill>
                          <a:effectLst/>
                          <a:latin typeface="+mn-lt"/>
                          <a:ea typeface="MS Mincho"/>
                          <a:cs typeface="Calibri" panose="020F0502020204030204" pitchFamily="34" charset="0"/>
                        </a:rPr>
                        <a:t>S5-214051</a:t>
                      </a:r>
                      <a:endParaRPr lang="en-US" sz="1200" kern="1200" dirty="0">
                        <a:solidFill>
                          <a:schemeClr val="tx1"/>
                        </a:solidFill>
                        <a:effectLst/>
                        <a:latin typeface="+mn-lt"/>
                        <a:ea typeface="MS Mincho"/>
                        <a:cs typeface="Calibri" panose="020F0502020204030204" pitchFamily="34" charset="0"/>
                      </a:endParaRPr>
                    </a:p>
                  </a:txBody>
                  <a:tcPr marL="68580" marR="6858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spcAft>
                          <a:spcPts val="0"/>
                        </a:spcAft>
                      </a:pPr>
                      <a:r>
                        <a:rPr lang="en-GB" sz="1200" dirty="0">
                          <a:effectLst/>
                          <a:latin typeface="+mn-lt"/>
                          <a:ea typeface="MS Mincho"/>
                          <a:cs typeface="MS Mincho"/>
                        </a:rPr>
                        <a:t>Motivations for a potential Rel-18 work item on Energy Efficiency of </a:t>
                      </a:r>
                      <a:r>
                        <a:rPr lang="en-GB" sz="1200" dirty="0" smtClean="0">
                          <a:effectLst/>
                          <a:latin typeface="+mn-lt"/>
                          <a:ea typeface="MS Mincho"/>
                          <a:cs typeface="MS Mincho"/>
                        </a:rPr>
                        <a:t>5G</a:t>
                      </a:r>
                      <a:endParaRPr lang="en-US" sz="1200" dirty="0">
                        <a:effectLst/>
                        <a:latin typeface="+mn-lt"/>
                        <a:ea typeface="MS Mincho"/>
                        <a:cs typeface="MS Mincho"/>
                      </a:endParaRPr>
                    </a:p>
                  </a:txBody>
                  <a:tcPr marL="68580" marR="6858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spcAft>
                          <a:spcPts val="0"/>
                        </a:spcAft>
                      </a:pPr>
                      <a:r>
                        <a:rPr lang="en-GB" sz="1200" dirty="0">
                          <a:effectLst/>
                          <a:latin typeface="+mn-lt"/>
                          <a:ea typeface="MS Mincho"/>
                          <a:cs typeface="MS Mincho"/>
                        </a:rPr>
                        <a:t>Orange</a:t>
                      </a:r>
                      <a:endParaRPr lang="en-US" sz="1200" dirty="0">
                        <a:effectLst/>
                        <a:latin typeface="+mn-lt"/>
                        <a:ea typeface="MS Mincho"/>
                        <a:cs typeface="MS Mincho"/>
                      </a:endParaRPr>
                    </a:p>
                  </a:txBody>
                  <a:tcPr marL="68580" marR="6858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1219170" rtl="0" eaLnBrk="1" fontAlgn="t"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S Mincho"/>
                          <a:cs typeface="MS Mincho"/>
                        </a:rPr>
                        <a:t>RAN3</a:t>
                      </a:r>
                      <a:endParaRPr lang="en-US" sz="1200" kern="1200" dirty="0">
                        <a:solidFill>
                          <a:schemeClr val="tx1"/>
                        </a:solidFill>
                        <a:effectLst/>
                        <a:latin typeface="+mn-lt"/>
                        <a:ea typeface="MS Mincho"/>
                        <a:cs typeface="MS Mincho"/>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bg1"/>
                    </a:solidFill>
                  </a:tcPr>
                </a:tc>
              </a:tr>
              <a:tr h="248109">
                <a:tc>
                  <a:txBody>
                    <a:bodyPr/>
                    <a:lstStyle/>
                    <a:p>
                      <a:pPr marL="0" algn="l" defTabSz="1219170" rtl="0" eaLnBrk="1" latinLnBrk="0" hangingPunct="1">
                        <a:spcAft>
                          <a:spcPts val="0"/>
                        </a:spcAft>
                      </a:pPr>
                      <a:r>
                        <a:rPr lang="en-GB" sz="1200" kern="1200" dirty="0">
                          <a:solidFill>
                            <a:schemeClr val="tx1"/>
                          </a:solidFill>
                          <a:effectLst/>
                          <a:latin typeface="+mn-lt"/>
                          <a:ea typeface="MS Mincho"/>
                          <a:cs typeface="Calibri" panose="020F0502020204030204" pitchFamily="34" charset="0"/>
                        </a:rPr>
                        <a:t>S5-214394</a:t>
                      </a:r>
                      <a:endParaRPr lang="en-US" sz="1200" kern="1200" dirty="0">
                        <a:solidFill>
                          <a:schemeClr val="tx1"/>
                        </a:solidFill>
                        <a:effectLst/>
                        <a:latin typeface="+mn-lt"/>
                        <a:ea typeface="MS Mincho"/>
                        <a:cs typeface="Calibri" panose="020F0502020204030204" pitchFamily="34" charset="0"/>
                      </a:endParaRPr>
                    </a:p>
                  </a:txBody>
                  <a:tcPr marL="68580" marR="6858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spcAft>
                          <a:spcPts val="0"/>
                        </a:spcAft>
                      </a:pPr>
                      <a:r>
                        <a:rPr lang="en-GB" sz="1200" dirty="0">
                          <a:effectLst/>
                          <a:latin typeface="+mn-lt"/>
                          <a:ea typeface="MS Mincho"/>
                          <a:cs typeface="MS Mincho"/>
                        </a:rPr>
                        <a:t>DP on Rel-18 topic for enhance edge computing management</a:t>
                      </a:r>
                      <a:endParaRPr lang="en-US" sz="1200" dirty="0">
                        <a:effectLst/>
                        <a:latin typeface="+mn-lt"/>
                        <a:ea typeface="MS Mincho"/>
                        <a:cs typeface="MS Mincho"/>
                      </a:endParaRPr>
                    </a:p>
                    <a:p>
                      <a:pPr>
                        <a:spcAft>
                          <a:spcPts val="0"/>
                        </a:spcAft>
                      </a:pPr>
                      <a:r>
                        <a:rPr lang="en-GB" sz="1200" dirty="0">
                          <a:effectLst/>
                          <a:latin typeface="+mn-lt"/>
                          <a:ea typeface="MS Mincho"/>
                          <a:cs typeface="MS Mincho"/>
                        </a:rPr>
                        <a:t> </a:t>
                      </a:r>
                      <a:endParaRPr lang="en-US" sz="1200" dirty="0">
                        <a:effectLst/>
                        <a:latin typeface="+mn-lt"/>
                        <a:ea typeface="MS Mincho"/>
                        <a:cs typeface="MS Mincho"/>
                      </a:endParaRPr>
                    </a:p>
                  </a:txBody>
                  <a:tcPr marL="68580" marR="6858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spcAft>
                          <a:spcPts val="0"/>
                        </a:spcAft>
                      </a:pPr>
                      <a:r>
                        <a:rPr lang="en-GB" sz="1200" dirty="0">
                          <a:effectLst/>
                          <a:latin typeface="+mn-lt"/>
                          <a:ea typeface="MS Mincho"/>
                          <a:cs typeface="MS Mincho"/>
                        </a:rPr>
                        <a:t>Samsung Electronics Benelux BV</a:t>
                      </a:r>
                      <a:endParaRPr lang="en-US" sz="1200" dirty="0">
                        <a:effectLst/>
                        <a:latin typeface="+mn-lt"/>
                        <a:ea typeface="MS Mincho"/>
                        <a:cs typeface="MS Mincho"/>
                      </a:endParaRPr>
                    </a:p>
                  </a:txBody>
                  <a:tcPr marL="68580" marR="6858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1219170" rtl="0" eaLnBrk="1" fontAlgn="t"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S Mincho"/>
                          <a:cs typeface="MS Mincho"/>
                        </a:rPr>
                        <a:t>MEC/GSMA</a:t>
                      </a:r>
                      <a:endParaRPr lang="en-US" sz="1200" kern="1200" dirty="0">
                        <a:solidFill>
                          <a:schemeClr val="tx1"/>
                        </a:solidFill>
                        <a:effectLst/>
                        <a:latin typeface="+mn-lt"/>
                        <a:ea typeface="MS Mincho"/>
                        <a:cs typeface="MS Mincho"/>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bg1"/>
                    </a:solidFill>
                  </a:tcPr>
                </a:tc>
              </a:tr>
              <a:tr h="248109">
                <a:tc>
                  <a:txBody>
                    <a:bodyPr/>
                    <a:lstStyle/>
                    <a:p>
                      <a:pPr marL="0" algn="l" defTabSz="1219170" rtl="0" eaLnBrk="1" latinLnBrk="0" hangingPunct="1">
                        <a:spcAft>
                          <a:spcPts val="0"/>
                        </a:spcAft>
                      </a:pPr>
                      <a:r>
                        <a:rPr lang="en-GB" sz="1200" kern="1200" dirty="0">
                          <a:solidFill>
                            <a:schemeClr val="tx1"/>
                          </a:solidFill>
                          <a:effectLst/>
                          <a:latin typeface="+mn-lt"/>
                          <a:ea typeface="MS Mincho"/>
                          <a:cs typeface="Calibri" panose="020F0502020204030204" pitchFamily="34" charset="0"/>
                        </a:rPr>
                        <a:t>S5-214194</a:t>
                      </a:r>
                      <a:endParaRPr lang="en-US" sz="1200" kern="1200" dirty="0">
                        <a:solidFill>
                          <a:schemeClr val="tx1"/>
                        </a:solidFill>
                        <a:effectLst/>
                        <a:latin typeface="+mn-lt"/>
                        <a:ea typeface="MS Mincho"/>
                        <a:cs typeface="Calibri" panose="020F0502020204030204" pitchFamily="34" charset="0"/>
                      </a:endParaRPr>
                    </a:p>
                  </a:txBody>
                  <a:tcPr marL="68580" marR="6858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spcAft>
                          <a:spcPts val="0"/>
                        </a:spcAft>
                      </a:pPr>
                      <a:r>
                        <a:rPr lang="en-GB" sz="1200" dirty="0">
                          <a:effectLst/>
                          <a:latin typeface="+mn-lt"/>
                          <a:ea typeface="MS Mincho"/>
                          <a:cs typeface="MS Mincho"/>
                        </a:rPr>
                        <a:t>Discussion on the observations of the issues caused by the updated </a:t>
                      </a:r>
                      <a:r>
                        <a:rPr lang="en-GB" sz="1200" dirty="0" err="1">
                          <a:effectLst/>
                          <a:latin typeface="+mn-lt"/>
                          <a:ea typeface="MS Mincho"/>
                          <a:cs typeface="MS Mincho"/>
                        </a:rPr>
                        <a:t>NetworkSliceSubnet</a:t>
                      </a:r>
                      <a:r>
                        <a:rPr lang="en-GB" sz="1200" dirty="0">
                          <a:effectLst/>
                          <a:latin typeface="+mn-lt"/>
                          <a:ea typeface="MS Mincho"/>
                          <a:cs typeface="MS Mincho"/>
                        </a:rPr>
                        <a:t> </a:t>
                      </a:r>
                      <a:r>
                        <a:rPr lang="en-GB" sz="1200" dirty="0" err="1">
                          <a:effectLst/>
                          <a:latin typeface="+mn-lt"/>
                          <a:ea typeface="MS Mincho"/>
                          <a:cs typeface="MS Mincho"/>
                        </a:rPr>
                        <a:t>inheritence</a:t>
                      </a:r>
                      <a:r>
                        <a:rPr lang="en-GB" sz="1200" dirty="0">
                          <a:effectLst/>
                          <a:latin typeface="+mn-lt"/>
                          <a:ea typeface="MS Mincho"/>
                          <a:cs typeface="MS Mincho"/>
                        </a:rPr>
                        <a:t> </a:t>
                      </a:r>
                      <a:r>
                        <a:rPr lang="en-GB" sz="1200" dirty="0" smtClean="0">
                          <a:effectLst/>
                          <a:latin typeface="+mn-lt"/>
                          <a:ea typeface="MS Mincho"/>
                          <a:cs typeface="MS Mincho"/>
                        </a:rPr>
                        <a:t>relationship</a:t>
                      </a:r>
                      <a:endParaRPr lang="en-US" sz="1200" dirty="0">
                        <a:effectLst/>
                        <a:latin typeface="+mn-lt"/>
                        <a:ea typeface="MS Mincho"/>
                        <a:cs typeface="MS Mincho"/>
                      </a:endParaRPr>
                    </a:p>
                  </a:txBody>
                  <a:tcPr marL="68580" marR="6858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spcAft>
                          <a:spcPts val="0"/>
                        </a:spcAft>
                      </a:pPr>
                      <a:r>
                        <a:rPr lang="en-GB" sz="1200" dirty="0">
                          <a:effectLst/>
                          <a:latin typeface="+mn-lt"/>
                          <a:ea typeface="MS Mincho"/>
                          <a:cs typeface="MS Mincho"/>
                        </a:rPr>
                        <a:t>Huawei</a:t>
                      </a:r>
                      <a:endParaRPr lang="en-US" sz="1200" dirty="0">
                        <a:effectLst/>
                        <a:latin typeface="+mn-lt"/>
                        <a:ea typeface="MS Mincho"/>
                        <a:cs typeface="MS Mincho"/>
                      </a:endParaRPr>
                    </a:p>
                  </a:txBody>
                  <a:tcPr marL="68580" marR="6858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1219170" rtl="0" eaLnBrk="1" fontAlgn="t"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S Mincho"/>
                        <a:cs typeface="MS Mincho"/>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bg1"/>
                    </a:solidFill>
                  </a:tcPr>
                </a:tc>
              </a:tr>
              <a:tr h="248109">
                <a:tc>
                  <a:txBody>
                    <a:bodyPr/>
                    <a:lstStyle/>
                    <a:p>
                      <a:pPr marL="0" algn="l" defTabSz="1219170" rtl="0" eaLnBrk="1" latinLnBrk="0" hangingPunct="1">
                        <a:spcAft>
                          <a:spcPts val="0"/>
                        </a:spcAft>
                      </a:pPr>
                      <a:r>
                        <a:rPr lang="en-US" sz="1200" kern="1200" dirty="0">
                          <a:solidFill>
                            <a:schemeClr val="tx1"/>
                          </a:solidFill>
                          <a:effectLst/>
                          <a:latin typeface="+mn-lt"/>
                          <a:ea typeface="MS Mincho"/>
                          <a:cs typeface="Calibri" panose="020F0502020204030204" pitchFamily="34" charset="0"/>
                        </a:rPr>
                        <a:t>S5-214225</a:t>
                      </a:r>
                    </a:p>
                  </a:txBody>
                  <a:tcPr marL="68580" marR="6858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spcAft>
                          <a:spcPts val="0"/>
                        </a:spcAft>
                      </a:pPr>
                      <a:r>
                        <a:rPr lang="en-US" sz="1200" dirty="0">
                          <a:effectLst/>
                          <a:latin typeface="+mn-lt"/>
                          <a:ea typeface="宋体" panose="02010600030101010101" pitchFamily="2" charset="-122"/>
                          <a:cs typeface="MS Mincho"/>
                        </a:rPr>
                        <a:t>Living document of review of GSMA GST </a:t>
                      </a:r>
                      <a:r>
                        <a:rPr lang="en-US" sz="1200" dirty="0" smtClean="0">
                          <a:effectLst/>
                          <a:latin typeface="+mn-lt"/>
                          <a:ea typeface="宋体" panose="02010600030101010101" pitchFamily="2" charset="-122"/>
                          <a:cs typeface="MS Mincho"/>
                        </a:rPr>
                        <a:t>SA5#138e</a:t>
                      </a:r>
                      <a:endParaRPr lang="en-US" sz="1200" dirty="0">
                        <a:effectLst/>
                        <a:latin typeface="+mn-lt"/>
                        <a:ea typeface="MS Mincho"/>
                        <a:cs typeface="MS Mincho"/>
                      </a:endParaRPr>
                    </a:p>
                  </a:txBody>
                  <a:tcPr marL="68580" marR="6858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spcAft>
                          <a:spcPts val="0"/>
                        </a:spcAft>
                      </a:pPr>
                      <a:r>
                        <a:rPr lang="en-US" sz="1200" dirty="0">
                          <a:effectLst/>
                          <a:latin typeface="+mn-lt"/>
                          <a:ea typeface="宋体" panose="02010600030101010101" pitchFamily="2" charset="-122"/>
                          <a:cs typeface="MS Mincho"/>
                        </a:rPr>
                        <a:t>Huawei, China Mobile</a:t>
                      </a:r>
                      <a:endParaRPr lang="en-US" sz="1200" dirty="0">
                        <a:effectLst/>
                        <a:latin typeface="+mn-lt"/>
                        <a:ea typeface="MS Mincho"/>
                        <a:cs typeface="MS Mincho"/>
                      </a:endParaRPr>
                    </a:p>
                  </a:txBody>
                  <a:tcPr marL="68580" marR="6858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1219170" rtl="0" eaLnBrk="1" fontAlgn="t"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S Mincho"/>
                          <a:cs typeface="MS Mincho"/>
                        </a:rPr>
                        <a:t>GSMA</a:t>
                      </a:r>
                      <a:endParaRPr lang="en-US" sz="1200" kern="1200" dirty="0">
                        <a:solidFill>
                          <a:schemeClr val="tx1"/>
                        </a:solidFill>
                        <a:effectLst/>
                        <a:latin typeface="+mn-lt"/>
                        <a:ea typeface="MS Mincho"/>
                        <a:cs typeface="MS Mincho"/>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bg1"/>
                    </a:solidFill>
                  </a:tcPr>
                </a:tc>
              </a:tr>
              <a:tr h="248109">
                <a:tc>
                  <a:txBody>
                    <a:bodyPr/>
                    <a:lstStyle/>
                    <a:p>
                      <a:pPr marL="0" algn="l" defTabSz="1219170" rtl="0" eaLnBrk="1" latinLnBrk="0" hangingPunct="1">
                        <a:spcAft>
                          <a:spcPts val="0"/>
                        </a:spcAft>
                      </a:pPr>
                      <a:r>
                        <a:rPr lang="en-GB" sz="1200" kern="1200" dirty="0" smtClean="0">
                          <a:solidFill>
                            <a:schemeClr val="tx1"/>
                          </a:solidFill>
                          <a:effectLst/>
                          <a:latin typeface="+mn-lt"/>
                          <a:ea typeface="MS Mincho"/>
                          <a:cs typeface="Calibri" panose="020F0502020204030204" pitchFamily="34" charset="0"/>
                        </a:rPr>
                        <a:t>S5-214754</a:t>
                      </a:r>
                      <a:endParaRPr lang="en-US" sz="1200" kern="1200" dirty="0">
                        <a:solidFill>
                          <a:schemeClr val="tx1"/>
                        </a:solidFill>
                        <a:effectLst/>
                        <a:latin typeface="+mn-lt"/>
                        <a:ea typeface="MS Mincho"/>
                        <a:cs typeface="Calibri" panose="020F0502020204030204" pitchFamily="34" charset="0"/>
                      </a:endParaRPr>
                    </a:p>
                  </a:txBody>
                  <a:tcPr marL="68580" marR="6858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spcAft>
                          <a:spcPts val="0"/>
                        </a:spcAft>
                      </a:pPr>
                      <a:r>
                        <a:rPr lang="en-GB" sz="1200" dirty="0">
                          <a:effectLst/>
                          <a:latin typeface="+mn-lt"/>
                          <a:ea typeface="MS Mincho"/>
                          <a:cs typeface="Calibri" panose="020F0502020204030204" pitchFamily="34" charset="0"/>
                        </a:rPr>
                        <a:t>R17 DP Way forward for ANL </a:t>
                      </a:r>
                      <a:r>
                        <a:rPr lang="en-GB" sz="1200" dirty="0" smtClean="0">
                          <a:effectLst/>
                          <a:latin typeface="+mn-lt"/>
                          <a:ea typeface="MS Mincho"/>
                          <a:cs typeface="Calibri" panose="020F0502020204030204" pitchFamily="34" charset="0"/>
                        </a:rPr>
                        <a:t>WI</a:t>
                      </a:r>
                      <a:endParaRPr lang="en-US" sz="1200" dirty="0">
                        <a:effectLst/>
                        <a:latin typeface="+mn-lt"/>
                        <a:ea typeface="MS Mincho"/>
                        <a:cs typeface="MS Mincho"/>
                      </a:endParaRPr>
                    </a:p>
                  </a:txBody>
                  <a:tcPr marL="68580" marR="6858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spcAft>
                          <a:spcPts val="0"/>
                        </a:spcAft>
                      </a:pPr>
                      <a:r>
                        <a:rPr lang="en-GB" sz="1200" dirty="0">
                          <a:effectLst/>
                          <a:latin typeface="+mn-lt"/>
                          <a:ea typeface="MS Mincho"/>
                          <a:cs typeface="Calibri" panose="020F0502020204030204" pitchFamily="34" charset="0"/>
                        </a:rPr>
                        <a:t>Ericsson Inc.</a:t>
                      </a:r>
                      <a:endParaRPr lang="en-US" sz="1200" dirty="0">
                        <a:effectLst/>
                        <a:latin typeface="+mn-lt"/>
                        <a:ea typeface="MS Mincho"/>
                        <a:cs typeface="MS Mincho"/>
                      </a:endParaRPr>
                    </a:p>
                  </a:txBody>
                  <a:tcPr marL="68580" marR="6858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1219170" rtl="0" eaLnBrk="1" fontAlgn="t"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S Mincho"/>
                        <a:cs typeface="MS Mincho"/>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bg1"/>
                    </a:solidFill>
                  </a:tcPr>
                </a:tc>
              </a:tr>
              <a:tr h="171491">
                <a:tc>
                  <a:txBody>
                    <a:bodyPr/>
                    <a:lstStyle/>
                    <a:p>
                      <a:pPr marL="0" algn="l" defTabSz="1219170" rtl="0" eaLnBrk="1" latinLnBrk="0" hangingPunct="1">
                        <a:spcAft>
                          <a:spcPts val="0"/>
                        </a:spcAft>
                      </a:pPr>
                      <a:r>
                        <a:rPr lang="en-GB" sz="1200" kern="1200" dirty="0">
                          <a:solidFill>
                            <a:schemeClr val="tx1"/>
                          </a:solidFill>
                          <a:effectLst/>
                          <a:latin typeface="+mn-lt"/>
                          <a:ea typeface="MS Mincho"/>
                          <a:cs typeface="Calibri" panose="020F0502020204030204" pitchFamily="34" charset="0"/>
                        </a:rPr>
                        <a:t>S5-214365</a:t>
                      </a:r>
                      <a:endParaRPr lang="en-US" sz="1200" kern="1200" dirty="0">
                        <a:solidFill>
                          <a:schemeClr val="tx1"/>
                        </a:solidFill>
                        <a:effectLst/>
                        <a:latin typeface="+mn-lt"/>
                        <a:ea typeface="MS Mincho"/>
                        <a:cs typeface="Calibri" panose="020F0502020204030204" pitchFamily="34" charset="0"/>
                      </a:endParaRPr>
                    </a:p>
                  </a:txBody>
                  <a:tcPr marL="68580" marR="6858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spcAft>
                          <a:spcPts val="0"/>
                        </a:spcAft>
                      </a:pPr>
                      <a:r>
                        <a:rPr lang="en-GB" sz="1200" dirty="0">
                          <a:effectLst/>
                          <a:latin typeface="+mn-lt"/>
                          <a:ea typeface="MS Mincho"/>
                          <a:cs typeface="Calibri" panose="020F0502020204030204" pitchFamily="34" charset="0"/>
                        </a:rPr>
                        <a:t>Discussion on Requirements, use cases and services for </a:t>
                      </a:r>
                      <a:r>
                        <a:rPr lang="en-GB" sz="1200" dirty="0" smtClean="0">
                          <a:effectLst/>
                          <a:latin typeface="+mn-lt"/>
                          <a:ea typeface="MS Mincho"/>
                          <a:cs typeface="Calibri" panose="020F0502020204030204" pitchFamily="34" charset="0"/>
                        </a:rPr>
                        <a:t>C-PCI</a:t>
                      </a:r>
                      <a:endParaRPr lang="en-US" sz="1200" dirty="0">
                        <a:effectLst/>
                        <a:latin typeface="+mn-lt"/>
                        <a:ea typeface="MS Mincho"/>
                        <a:cs typeface="MS Mincho"/>
                      </a:endParaRPr>
                    </a:p>
                  </a:txBody>
                  <a:tcPr marL="68580" marR="6858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spcAft>
                          <a:spcPts val="0"/>
                        </a:spcAft>
                      </a:pPr>
                      <a:r>
                        <a:rPr lang="en-GB" sz="1200" dirty="0">
                          <a:effectLst/>
                          <a:latin typeface="+mn-lt"/>
                          <a:ea typeface="MS Mincho"/>
                          <a:cs typeface="Calibri" panose="020F0502020204030204" pitchFamily="34" charset="0"/>
                        </a:rPr>
                        <a:t>Ericsson France S.A.S</a:t>
                      </a:r>
                      <a:endParaRPr lang="en-US" sz="1200" dirty="0">
                        <a:effectLst/>
                        <a:latin typeface="+mn-lt"/>
                        <a:ea typeface="MS Mincho"/>
                        <a:cs typeface="MS Mincho"/>
                      </a:endParaRPr>
                    </a:p>
                  </a:txBody>
                  <a:tcPr marL="68580" marR="6858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1219170" rtl="0" eaLnBrk="1" fontAlgn="t"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S Mincho"/>
                        <a:cs typeface="MS Mincho"/>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bg1"/>
                    </a:solidFill>
                  </a:tcPr>
                </a:tc>
              </a:tr>
              <a:tr h="183896">
                <a:tc>
                  <a:txBody>
                    <a:bodyPr/>
                    <a:lstStyle/>
                    <a:p>
                      <a:pPr marL="0" algn="l" defTabSz="1219170" rtl="0" eaLnBrk="1" latinLnBrk="0" hangingPunct="1">
                        <a:spcAft>
                          <a:spcPts val="0"/>
                        </a:spcAft>
                      </a:pPr>
                      <a:r>
                        <a:rPr lang="en-GB" sz="1200" kern="1200" dirty="0">
                          <a:solidFill>
                            <a:schemeClr val="tx1"/>
                          </a:solidFill>
                          <a:effectLst/>
                          <a:latin typeface="+mn-lt"/>
                          <a:ea typeface="MS Mincho"/>
                          <a:cs typeface="Calibri" panose="020F0502020204030204" pitchFamily="34" charset="0"/>
                        </a:rPr>
                        <a:t>S5-214242</a:t>
                      </a:r>
                      <a:endParaRPr lang="en-US" sz="1200" kern="1200" dirty="0">
                        <a:solidFill>
                          <a:schemeClr val="tx1"/>
                        </a:solidFill>
                        <a:effectLst/>
                        <a:latin typeface="+mn-lt"/>
                        <a:ea typeface="MS Mincho"/>
                        <a:cs typeface="Calibri" panose="020F0502020204030204" pitchFamily="34" charset="0"/>
                      </a:endParaRPr>
                    </a:p>
                  </a:txBody>
                  <a:tcPr marL="68580" marR="6858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spcAft>
                          <a:spcPts val="0"/>
                        </a:spcAft>
                      </a:pPr>
                      <a:r>
                        <a:rPr lang="en-GB" sz="1200" dirty="0">
                          <a:effectLst/>
                          <a:latin typeface="+mn-lt"/>
                          <a:ea typeface="MS Mincho"/>
                          <a:cs typeface="Calibri" panose="020F0502020204030204" pitchFamily="34" charset="0"/>
                        </a:rPr>
                        <a:t>Discussion paper on the generic principle for EE KPI definition for </a:t>
                      </a:r>
                      <a:r>
                        <a:rPr lang="en-GB" sz="1200" dirty="0" smtClean="0">
                          <a:effectLst/>
                          <a:latin typeface="+mn-lt"/>
                          <a:ea typeface="MS Mincho"/>
                          <a:cs typeface="Calibri" panose="020F0502020204030204" pitchFamily="34" charset="0"/>
                        </a:rPr>
                        <a:t>5GC</a:t>
                      </a:r>
                      <a:endParaRPr lang="en-US" sz="1200" dirty="0">
                        <a:effectLst/>
                        <a:latin typeface="+mn-lt"/>
                        <a:ea typeface="MS Mincho"/>
                        <a:cs typeface="MS Mincho"/>
                      </a:endParaRPr>
                    </a:p>
                  </a:txBody>
                  <a:tcPr marL="68580" marR="6858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spcAft>
                          <a:spcPts val="0"/>
                        </a:spcAft>
                      </a:pPr>
                      <a:r>
                        <a:rPr lang="en-GB" sz="1200" dirty="0">
                          <a:effectLst/>
                          <a:latin typeface="+mn-lt"/>
                          <a:ea typeface="MS Mincho"/>
                          <a:cs typeface="Calibri" panose="020F0502020204030204" pitchFamily="34" charset="0"/>
                        </a:rPr>
                        <a:t>China Telecom Corporation Ltd.</a:t>
                      </a:r>
                      <a:endParaRPr lang="en-US" sz="1200" dirty="0">
                        <a:effectLst/>
                        <a:latin typeface="+mn-lt"/>
                        <a:ea typeface="MS Mincho"/>
                        <a:cs typeface="MS Mincho"/>
                      </a:endParaRPr>
                    </a:p>
                  </a:txBody>
                  <a:tcPr marL="68580" marR="6858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1219170" rtl="0" eaLnBrk="1" fontAlgn="t"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S Mincho"/>
                        <a:cs typeface="MS Mincho"/>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bg1"/>
                    </a:solidFill>
                  </a:tcPr>
                </a:tc>
              </a:tr>
              <a:tr h="183896">
                <a:tc>
                  <a:txBody>
                    <a:bodyPr/>
                    <a:lstStyle/>
                    <a:p>
                      <a:pPr marL="0" algn="l" defTabSz="1219170" rtl="0" eaLnBrk="1" latinLnBrk="0" hangingPunct="1">
                        <a:spcAft>
                          <a:spcPts val="0"/>
                        </a:spcAft>
                      </a:pPr>
                      <a:r>
                        <a:rPr lang="en-US" sz="1200" kern="1200" dirty="0">
                          <a:solidFill>
                            <a:schemeClr val="tx1"/>
                          </a:solidFill>
                          <a:effectLst/>
                          <a:latin typeface="+mn-lt"/>
                          <a:ea typeface="MS Mincho"/>
                          <a:cs typeface="Calibri" panose="020F0502020204030204" pitchFamily="34" charset="0"/>
                        </a:rPr>
                        <a:t>S5-214503</a:t>
                      </a:r>
                    </a:p>
                  </a:txBody>
                  <a:tcPr marL="68580" marR="6858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spcAft>
                          <a:spcPts val="0"/>
                        </a:spcAft>
                      </a:pPr>
                      <a:r>
                        <a:rPr lang="en-US" sz="1200" dirty="0">
                          <a:effectLst/>
                          <a:latin typeface="+mn-lt"/>
                          <a:ea typeface="MS Mincho"/>
                          <a:cs typeface="Calibri" panose="020F0502020204030204" pitchFamily="34" charset="0"/>
                        </a:rPr>
                        <a:t>Discussion paper on acquiring virtual compute resource </a:t>
                      </a:r>
                      <a:r>
                        <a:rPr lang="en-US" sz="1200" dirty="0" smtClean="0">
                          <a:effectLst/>
                          <a:latin typeface="+mn-lt"/>
                          <a:ea typeface="MS Mincho"/>
                          <a:cs typeface="Calibri" panose="020F0502020204030204" pitchFamily="34" charset="0"/>
                        </a:rPr>
                        <a:t>information</a:t>
                      </a:r>
                      <a:endParaRPr lang="en-US" sz="1200" dirty="0">
                        <a:effectLst/>
                        <a:latin typeface="+mn-lt"/>
                        <a:ea typeface="MS Mincho"/>
                        <a:cs typeface="MS Mincho"/>
                      </a:endParaRPr>
                    </a:p>
                  </a:txBody>
                  <a:tcPr marL="68580" marR="6858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spcAft>
                          <a:spcPts val="0"/>
                        </a:spcAft>
                      </a:pPr>
                      <a:r>
                        <a:rPr lang="en-US" sz="1200" dirty="0">
                          <a:effectLst/>
                          <a:latin typeface="+mn-lt"/>
                          <a:ea typeface="MS Mincho"/>
                          <a:cs typeface="Calibri" panose="020F0502020204030204" pitchFamily="34" charset="0"/>
                        </a:rPr>
                        <a:t>China Telecom Corporation Ltd.</a:t>
                      </a:r>
                      <a:endParaRPr lang="en-US" sz="1200" dirty="0">
                        <a:effectLst/>
                        <a:latin typeface="+mn-lt"/>
                        <a:ea typeface="MS Mincho"/>
                        <a:cs typeface="MS Mincho"/>
                      </a:endParaRPr>
                    </a:p>
                  </a:txBody>
                  <a:tcPr marL="68580" marR="6858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1219170" rtl="0" eaLnBrk="1" fontAlgn="t"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S Mincho"/>
                        <a:cs typeface="MS Mincho"/>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bg1"/>
                    </a:solidFill>
                  </a:tcPr>
                </a:tc>
              </a:tr>
              <a:tr h="183896">
                <a:tc>
                  <a:txBody>
                    <a:bodyPr/>
                    <a:lstStyle/>
                    <a:p>
                      <a:pPr marL="0" algn="l" defTabSz="1219170" rtl="0" eaLnBrk="1" latinLnBrk="0" hangingPunct="1">
                        <a:spcAft>
                          <a:spcPts val="0"/>
                        </a:spcAft>
                      </a:pPr>
                      <a:r>
                        <a:rPr lang="en-GB" sz="1200" kern="1200" dirty="0">
                          <a:solidFill>
                            <a:schemeClr val="tx1"/>
                          </a:solidFill>
                          <a:effectLst/>
                          <a:latin typeface="+mn-lt"/>
                          <a:ea typeface="MS Mincho"/>
                          <a:cs typeface="Calibri" panose="020F0502020204030204" pitchFamily="34" charset="0"/>
                        </a:rPr>
                        <a:t>S5-214077</a:t>
                      </a:r>
                      <a:endParaRPr lang="en-US" sz="1200" kern="1200" dirty="0">
                        <a:solidFill>
                          <a:schemeClr val="tx1"/>
                        </a:solidFill>
                        <a:effectLst/>
                        <a:latin typeface="+mn-lt"/>
                        <a:ea typeface="MS Mincho"/>
                        <a:cs typeface="Calibri" panose="020F0502020204030204" pitchFamily="34" charset="0"/>
                      </a:endParaRPr>
                    </a:p>
                  </a:txBody>
                  <a:tcPr marL="68580" marR="6858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spcAft>
                          <a:spcPts val="0"/>
                        </a:spcAft>
                      </a:pPr>
                      <a:r>
                        <a:rPr lang="en-GB" sz="1200" dirty="0">
                          <a:effectLst/>
                          <a:latin typeface="+mn-lt"/>
                          <a:ea typeface="MS Mincho"/>
                          <a:cs typeface="Calibri" panose="020F0502020204030204" pitchFamily="34" charset="0"/>
                        </a:rPr>
                        <a:t>Discussion paper on 5G </a:t>
                      </a:r>
                      <a:r>
                        <a:rPr lang="en-GB" sz="1200" dirty="0" smtClean="0">
                          <a:effectLst/>
                          <a:latin typeface="+mn-lt"/>
                          <a:ea typeface="MS Mincho"/>
                          <a:cs typeface="Calibri" panose="020F0502020204030204" pitchFamily="34" charset="0"/>
                        </a:rPr>
                        <a:t>exposure</a:t>
                      </a:r>
                      <a:endParaRPr lang="en-US" sz="1200" dirty="0">
                        <a:effectLst/>
                        <a:latin typeface="+mn-lt"/>
                        <a:ea typeface="MS Mincho"/>
                        <a:cs typeface="MS Mincho"/>
                      </a:endParaRPr>
                    </a:p>
                  </a:txBody>
                  <a:tcPr marL="68580" marR="6858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spcAft>
                          <a:spcPts val="0"/>
                        </a:spcAft>
                      </a:pPr>
                      <a:r>
                        <a:rPr lang="en-GB" sz="1200" dirty="0">
                          <a:effectLst/>
                          <a:latin typeface="+mn-lt"/>
                          <a:ea typeface="MS Mincho"/>
                          <a:cs typeface="Calibri" panose="020F0502020204030204" pitchFamily="34" charset="0"/>
                        </a:rPr>
                        <a:t>Orange, Ericsson, Huawei, AT&amp;T, Telefonica</a:t>
                      </a:r>
                      <a:endParaRPr lang="en-US" sz="1200" dirty="0">
                        <a:effectLst/>
                        <a:latin typeface="+mn-lt"/>
                        <a:ea typeface="MS Mincho"/>
                        <a:cs typeface="MS Mincho"/>
                      </a:endParaRPr>
                    </a:p>
                  </a:txBody>
                  <a:tcPr marL="68580" marR="6858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1219170" rtl="0" eaLnBrk="1" fontAlgn="t"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S Mincho"/>
                          <a:cs typeface="MS Mincho"/>
                        </a:rPr>
                        <a:t>TM</a:t>
                      </a:r>
                      <a:r>
                        <a:rPr lang="en-US" sz="1200" kern="1200" baseline="0" dirty="0" smtClean="0">
                          <a:solidFill>
                            <a:schemeClr val="tx1"/>
                          </a:solidFill>
                          <a:effectLst/>
                          <a:latin typeface="+mn-lt"/>
                          <a:ea typeface="MS Mincho"/>
                          <a:cs typeface="MS Mincho"/>
                        </a:rPr>
                        <a:t> Forum</a:t>
                      </a:r>
                      <a:endParaRPr lang="en-US" sz="1200" kern="1200" dirty="0">
                        <a:solidFill>
                          <a:schemeClr val="tx1"/>
                        </a:solidFill>
                        <a:effectLst/>
                        <a:latin typeface="+mn-lt"/>
                        <a:ea typeface="MS Mincho"/>
                        <a:cs typeface="MS Mincho"/>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bg1"/>
                    </a:solidFill>
                  </a:tcPr>
                </a:tc>
              </a:tr>
            </a:tbl>
          </a:graphicData>
        </a:graphic>
      </p:graphicFrame>
    </p:spTree>
    <p:extLst>
      <p:ext uri="{BB962C8B-B14F-4D97-AF65-F5344CB8AC3E}">
        <p14:creationId xmlns:p14="http://schemas.microsoft.com/office/powerpoint/2010/main" val="2526596947"/>
      </p:ext>
    </p:extLst>
  </p:cSld>
  <p:clrMapOvr>
    <a:masterClrMapping/>
  </p:clrMapOvr>
  <p:transition spd="slow"/>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txBox="1">
            <a:spLocks/>
          </p:cNvSpPr>
          <p:nvPr/>
        </p:nvSpPr>
        <p:spPr>
          <a:xfrm>
            <a:off x="205572" y="4603"/>
            <a:ext cx="10139206" cy="920688"/>
          </a:xfrm>
          <a:prstGeom prst="rect">
            <a:avLst/>
          </a:prstGeom>
        </p:spPr>
        <p:txBody>
          <a:bodyPr/>
          <a:lstStyle>
            <a:lvl1pPr algn="ctr" rtl="0" eaLnBrk="0" fontAlgn="base" hangingPunct="0">
              <a:spcBef>
                <a:spcPct val="0"/>
              </a:spcBef>
              <a:spcAft>
                <a:spcPct val="0"/>
              </a:spcAft>
              <a:defRPr sz="4200">
                <a:solidFill>
                  <a:srgbClr val="FF0000"/>
                </a:solidFill>
                <a:latin typeface="+mj-lt"/>
                <a:ea typeface="+mj-ea"/>
                <a:cs typeface="+mj-cs"/>
              </a:defRPr>
            </a:lvl1pPr>
            <a:lvl2pPr algn="ctr" rtl="0" eaLnBrk="0" fontAlgn="base" hangingPunct="0">
              <a:spcBef>
                <a:spcPct val="0"/>
              </a:spcBef>
              <a:spcAft>
                <a:spcPct val="0"/>
              </a:spcAft>
              <a:defRPr sz="4200">
                <a:solidFill>
                  <a:srgbClr val="FF0000"/>
                </a:solidFill>
                <a:latin typeface="Calibri" pitchFamily="34" charset="0"/>
              </a:defRPr>
            </a:lvl2pPr>
            <a:lvl3pPr algn="ctr" rtl="0" eaLnBrk="0" fontAlgn="base" hangingPunct="0">
              <a:spcBef>
                <a:spcPct val="0"/>
              </a:spcBef>
              <a:spcAft>
                <a:spcPct val="0"/>
              </a:spcAft>
              <a:defRPr sz="4200">
                <a:solidFill>
                  <a:srgbClr val="FF0000"/>
                </a:solidFill>
                <a:latin typeface="Calibri" pitchFamily="34" charset="0"/>
              </a:defRPr>
            </a:lvl3pPr>
            <a:lvl4pPr algn="ctr" rtl="0" eaLnBrk="0" fontAlgn="base" hangingPunct="0">
              <a:spcBef>
                <a:spcPct val="0"/>
              </a:spcBef>
              <a:spcAft>
                <a:spcPct val="0"/>
              </a:spcAft>
              <a:defRPr sz="4200">
                <a:solidFill>
                  <a:srgbClr val="FF0000"/>
                </a:solidFill>
                <a:latin typeface="Calibri" pitchFamily="34" charset="0"/>
              </a:defRPr>
            </a:lvl4pPr>
            <a:lvl5pPr algn="ctr" rtl="0" eaLnBrk="0" fontAlgn="base" hangingPunct="0">
              <a:spcBef>
                <a:spcPct val="0"/>
              </a:spcBef>
              <a:spcAft>
                <a:spcPct val="0"/>
              </a:spcAft>
              <a:defRPr sz="4200">
                <a:solidFill>
                  <a:srgbClr val="FF0000"/>
                </a:solidFill>
                <a:latin typeface="Calibri" pitchFamily="34" charset="0"/>
              </a:defRPr>
            </a:lvl5pPr>
            <a:lvl6pPr marL="609585" algn="ctr" rtl="0" eaLnBrk="0" fontAlgn="base" hangingPunct="0">
              <a:spcBef>
                <a:spcPct val="0"/>
              </a:spcBef>
              <a:spcAft>
                <a:spcPct val="0"/>
              </a:spcAft>
              <a:defRPr sz="4267">
                <a:solidFill>
                  <a:srgbClr val="FF0000"/>
                </a:solidFill>
                <a:latin typeface="Calibri" pitchFamily="34" charset="0"/>
              </a:defRPr>
            </a:lvl6pPr>
            <a:lvl7pPr marL="1219170" algn="ctr" rtl="0" eaLnBrk="0" fontAlgn="base" hangingPunct="0">
              <a:spcBef>
                <a:spcPct val="0"/>
              </a:spcBef>
              <a:spcAft>
                <a:spcPct val="0"/>
              </a:spcAft>
              <a:defRPr sz="4267">
                <a:solidFill>
                  <a:srgbClr val="FF0000"/>
                </a:solidFill>
                <a:latin typeface="Calibri" pitchFamily="34" charset="0"/>
              </a:defRPr>
            </a:lvl7pPr>
            <a:lvl8pPr marL="1828754" algn="ctr" rtl="0" eaLnBrk="0" fontAlgn="base" hangingPunct="0">
              <a:spcBef>
                <a:spcPct val="0"/>
              </a:spcBef>
              <a:spcAft>
                <a:spcPct val="0"/>
              </a:spcAft>
              <a:defRPr sz="4267">
                <a:solidFill>
                  <a:srgbClr val="FF0000"/>
                </a:solidFill>
                <a:latin typeface="Calibri" pitchFamily="34" charset="0"/>
              </a:defRPr>
            </a:lvl8pPr>
            <a:lvl9pPr marL="2438339" algn="ctr" rtl="0" eaLnBrk="0" fontAlgn="base" hangingPunct="0">
              <a:spcBef>
                <a:spcPct val="0"/>
              </a:spcBef>
              <a:spcAft>
                <a:spcPct val="0"/>
              </a:spcAft>
              <a:defRPr sz="4267">
                <a:solidFill>
                  <a:srgbClr val="FF0000"/>
                </a:solidFill>
                <a:latin typeface="Calibri" pitchFamily="34" charset="0"/>
              </a:defRPr>
            </a:lvl9pPr>
          </a:lstStyle>
          <a:p>
            <a:r>
              <a:rPr lang="en-US" altLang="zh-CN" sz="3200" kern="0" dirty="0" smtClean="0"/>
              <a:t>OAM General </a:t>
            </a:r>
            <a:r>
              <a:rPr lang="en-US" altLang="zh-CN" sz="3200" kern="0" dirty="0"/>
              <a:t>T</a:t>
            </a:r>
            <a:r>
              <a:rPr lang="en-US" altLang="zh-CN" sz="3200" kern="0" dirty="0" smtClean="0"/>
              <a:t>opics</a:t>
            </a:r>
            <a:endParaRPr lang="sv-SE" sz="3200" kern="0" dirty="0"/>
          </a:p>
        </p:txBody>
      </p:sp>
      <p:sp>
        <p:nvSpPr>
          <p:cNvPr id="7" name="文本框 6"/>
          <p:cNvSpPr txBox="1"/>
          <p:nvPr/>
        </p:nvSpPr>
        <p:spPr>
          <a:xfrm>
            <a:off x="604911" y="1405700"/>
            <a:ext cx="10873444" cy="292388"/>
          </a:xfrm>
          <a:prstGeom prst="rect">
            <a:avLst/>
          </a:prstGeom>
          <a:solidFill>
            <a:srgbClr val="92D050"/>
          </a:solidFill>
        </p:spPr>
        <p:txBody>
          <a:bodyPr wrap="square" rtlCol="0">
            <a:spAutoFit/>
          </a:bodyPr>
          <a:lstStyle/>
          <a:p>
            <a:pPr algn="ctr"/>
            <a:r>
              <a:rPr lang="en-US" altLang="zh-CN" b="1" dirty="0" smtClean="0">
                <a:solidFill>
                  <a:prstClr val="black"/>
                </a:solidFill>
              </a:rPr>
              <a:t>Working Progress</a:t>
            </a:r>
            <a:endParaRPr lang="zh-CN" altLang="en-US" b="1" dirty="0">
              <a:solidFill>
                <a:prstClr val="black"/>
              </a:solidFill>
            </a:endParaRPr>
          </a:p>
        </p:txBody>
      </p:sp>
      <p:sp>
        <p:nvSpPr>
          <p:cNvPr id="8" name="矩形 7"/>
          <p:cNvSpPr/>
          <p:nvPr/>
        </p:nvSpPr>
        <p:spPr>
          <a:xfrm>
            <a:off x="738113" y="1801533"/>
            <a:ext cx="10607040" cy="1754326"/>
          </a:xfrm>
          <a:prstGeom prst="rect">
            <a:avLst/>
          </a:prstGeom>
        </p:spPr>
        <p:txBody>
          <a:bodyPr wrap="square">
            <a:spAutoFit/>
          </a:bodyPr>
          <a:lstStyle/>
          <a:p>
            <a:pPr defTabSz="1219170" eaLnBrk="1" fontAlgn="auto" hangingPunct="1">
              <a:spcBef>
                <a:spcPts val="0"/>
              </a:spcBef>
              <a:spcAft>
                <a:spcPts val="0"/>
              </a:spcAft>
              <a:defRPr/>
            </a:pPr>
            <a:r>
              <a:rPr lang="en-US" altLang="zh-CN" sz="1800" b="1" dirty="0" smtClean="0">
                <a:solidFill>
                  <a:prstClr val="black"/>
                </a:solidFill>
                <a:latin typeface="+mj-lt"/>
                <a:cs typeface="Arial" charset="0"/>
              </a:rPr>
              <a:t>The </a:t>
            </a:r>
            <a:r>
              <a:rPr lang="en-US" altLang="zh-CN" sz="1800" b="1" dirty="0">
                <a:solidFill>
                  <a:prstClr val="black"/>
                </a:solidFill>
                <a:latin typeface="+mj-lt"/>
                <a:cs typeface="Arial" charset="0"/>
              </a:rPr>
              <a:t>following </a:t>
            </a:r>
            <a:r>
              <a:rPr lang="en-US" altLang="zh-CN" sz="1800" b="1" dirty="0" smtClean="0">
                <a:solidFill>
                  <a:prstClr val="black"/>
                </a:solidFill>
                <a:latin typeface="+mj-lt"/>
                <a:cs typeface="Arial" charset="0"/>
              </a:rPr>
              <a:t>general topics </a:t>
            </a:r>
            <a:r>
              <a:rPr lang="en-US" altLang="zh-CN" sz="1800" b="1" dirty="0">
                <a:solidFill>
                  <a:prstClr val="black"/>
                </a:solidFill>
                <a:latin typeface="+mj-lt"/>
                <a:cs typeface="Arial" charset="0"/>
              </a:rPr>
              <a:t>are discussed </a:t>
            </a:r>
            <a:r>
              <a:rPr lang="en-US" altLang="zh-CN" sz="1800" b="1" dirty="0" smtClean="0">
                <a:solidFill>
                  <a:prstClr val="black"/>
                </a:solidFill>
                <a:latin typeface="+mj-lt"/>
                <a:cs typeface="Arial" charset="0"/>
              </a:rPr>
              <a:t>in </a:t>
            </a:r>
            <a:r>
              <a:rPr lang="en-US" altLang="zh-CN" sz="1800" b="1" dirty="0">
                <a:solidFill>
                  <a:prstClr val="black"/>
                </a:solidFill>
                <a:latin typeface="+mj-lt"/>
                <a:cs typeface="Arial" charset="0"/>
              </a:rPr>
              <a:t>the </a:t>
            </a:r>
            <a:r>
              <a:rPr lang="en-US" altLang="zh-CN" sz="1800" b="1" dirty="0" smtClean="0">
                <a:solidFill>
                  <a:prstClr val="black"/>
                </a:solidFill>
                <a:latin typeface="+mj-lt"/>
                <a:cs typeface="Arial" charset="0"/>
              </a:rPr>
              <a:t>meeting: </a:t>
            </a:r>
          </a:p>
          <a:p>
            <a:pPr defTabSz="1219170" eaLnBrk="1" fontAlgn="auto" hangingPunct="1">
              <a:spcBef>
                <a:spcPts val="0"/>
              </a:spcBef>
              <a:spcAft>
                <a:spcPts val="0"/>
              </a:spcAft>
              <a:defRPr/>
            </a:pPr>
            <a:endParaRPr lang="en-US" altLang="zh-CN" sz="1800" b="1" dirty="0" smtClean="0">
              <a:solidFill>
                <a:prstClr val="black"/>
              </a:solidFill>
              <a:latin typeface="+mj-lt"/>
              <a:cs typeface="Arial" charset="0"/>
            </a:endParaRPr>
          </a:p>
          <a:p>
            <a:pPr marL="171450" indent="-171450" defTabSz="1219170" eaLnBrk="1" fontAlgn="auto" hangingPunct="1">
              <a:spcBef>
                <a:spcPts val="0"/>
              </a:spcBef>
              <a:spcAft>
                <a:spcPts val="0"/>
              </a:spcAft>
              <a:buFont typeface="Wingdings" panose="05000000000000000000" pitchFamily="2" charset="2"/>
              <a:buChar char="Ø"/>
              <a:defRPr/>
            </a:pPr>
            <a:r>
              <a:rPr lang="en-US" altLang="zh-CN" sz="1800" b="1" dirty="0" smtClean="0">
                <a:solidFill>
                  <a:prstClr val="black"/>
                </a:solidFill>
                <a:latin typeface="+mj-lt"/>
                <a:cs typeface="Arial" charset="0"/>
              </a:rPr>
              <a:t>S5-214301 Collection </a:t>
            </a:r>
            <a:r>
              <a:rPr lang="en-US" altLang="zh-CN" sz="1800" b="1" dirty="0">
                <a:solidFill>
                  <a:prstClr val="black"/>
                </a:solidFill>
                <a:latin typeface="+mj-lt"/>
                <a:cs typeface="Arial" charset="0"/>
              </a:rPr>
              <a:t>of useful endorsed document and external communication documents</a:t>
            </a:r>
          </a:p>
          <a:p>
            <a:pPr marL="171450" indent="-171450" defTabSz="1219170" eaLnBrk="1" fontAlgn="auto" hangingPunct="1">
              <a:spcBef>
                <a:spcPts val="0"/>
              </a:spcBef>
              <a:spcAft>
                <a:spcPts val="0"/>
              </a:spcAft>
              <a:buFont typeface="Wingdings" panose="05000000000000000000" pitchFamily="2" charset="2"/>
              <a:buChar char="Ø"/>
              <a:defRPr/>
            </a:pPr>
            <a:r>
              <a:rPr lang="en-US" altLang="zh-CN" sz="1800" b="1" dirty="0" smtClean="0">
                <a:solidFill>
                  <a:prstClr val="black"/>
                </a:solidFill>
                <a:latin typeface="+mj-lt"/>
                <a:cs typeface="Arial" charset="0"/>
              </a:rPr>
              <a:t>S5-214446 R17 </a:t>
            </a:r>
            <a:r>
              <a:rPr lang="en-US" altLang="zh-CN" sz="1800" b="1" dirty="0">
                <a:solidFill>
                  <a:prstClr val="black"/>
                </a:solidFill>
                <a:latin typeface="+mj-lt"/>
                <a:cs typeface="Arial" charset="0"/>
              </a:rPr>
              <a:t>CR 32160-h20 Add motivation to requirements</a:t>
            </a:r>
          </a:p>
          <a:p>
            <a:pPr marL="171450" indent="-171450" defTabSz="1219170" eaLnBrk="1" fontAlgn="auto" hangingPunct="1">
              <a:spcBef>
                <a:spcPts val="0"/>
              </a:spcBef>
              <a:spcAft>
                <a:spcPts val="0"/>
              </a:spcAft>
              <a:buFont typeface="Wingdings" panose="05000000000000000000" pitchFamily="2" charset="2"/>
              <a:buChar char="Ø"/>
              <a:defRPr/>
            </a:pPr>
            <a:r>
              <a:rPr lang="en-US" altLang="zh-CN" sz="1800" b="1" dirty="0" smtClean="0">
                <a:solidFill>
                  <a:prstClr val="black"/>
                </a:solidFill>
                <a:latin typeface="+mj-lt"/>
                <a:cs typeface="Arial" charset="0"/>
              </a:rPr>
              <a:t>S5-214497 Discussion </a:t>
            </a:r>
            <a:r>
              <a:rPr lang="en-US" altLang="zh-CN" sz="1800" b="1" dirty="0">
                <a:solidFill>
                  <a:prstClr val="black"/>
                </a:solidFill>
                <a:latin typeface="+mj-lt"/>
                <a:cs typeface="Arial" charset="0"/>
              </a:rPr>
              <a:t>paper on documentation of UML code</a:t>
            </a:r>
          </a:p>
          <a:p>
            <a:pPr marL="171450" indent="-171450" defTabSz="1219170" eaLnBrk="1" fontAlgn="auto" hangingPunct="1">
              <a:spcBef>
                <a:spcPts val="0"/>
              </a:spcBef>
              <a:spcAft>
                <a:spcPts val="0"/>
              </a:spcAft>
              <a:buFont typeface="Wingdings" panose="05000000000000000000" pitchFamily="2" charset="2"/>
              <a:buChar char="Ø"/>
              <a:defRPr/>
            </a:pPr>
            <a:r>
              <a:rPr lang="en-US" altLang="zh-CN" sz="1800" b="1" dirty="0">
                <a:solidFill>
                  <a:prstClr val="black"/>
                </a:solidFill>
                <a:latin typeface="+mj-lt"/>
                <a:cs typeface="Arial" charset="0"/>
              </a:rPr>
              <a:t>S5-214534 SA5 working procedures stage2 stage3 alignment</a:t>
            </a:r>
            <a:endParaRPr lang="en-US" altLang="zh-CN" sz="1800" b="1" dirty="0" smtClean="0">
              <a:solidFill>
                <a:prstClr val="black"/>
              </a:solidFill>
              <a:latin typeface="+mj-lt"/>
              <a:cs typeface="Arial" charset="0"/>
            </a:endParaRPr>
          </a:p>
        </p:txBody>
      </p:sp>
    </p:spTree>
    <p:extLst>
      <p:ext uri="{BB962C8B-B14F-4D97-AF65-F5344CB8AC3E}">
        <p14:creationId xmlns:p14="http://schemas.microsoft.com/office/powerpoint/2010/main" val="196020729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标题 1"/>
          <p:cNvSpPr>
            <a:spLocks noGrp="1"/>
          </p:cNvSpPr>
          <p:nvPr>
            <p:ph type="title"/>
          </p:nvPr>
        </p:nvSpPr>
        <p:spPr>
          <a:xfrm>
            <a:off x="120651" y="0"/>
            <a:ext cx="9759950" cy="1016000"/>
          </a:xfrm>
        </p:spPr>
        <p:txBody>
          <a:bodyPr/>
          <a:lstStyle/>
          <a:p>
            <a:pPr algn="l"/>
            <a:r>
              <a:rPr lang="en-US" sz="3600" dirty="0" smtClean="0"/>
              <a:t>Overview of </a:t>
            </a:r>
            <a:r>
              <a:rPr lang="en-US" altLang="zh-CN" sz="3600" dirty="0" smtClean="0"/>
              <a:t>Rel-17 </a:t>
            </a:r>
            <a:r>
              <a:rPr lang="en-US" sz="3600" dirty="0" smtClean="0"/>
              <a:t>SA5 OAM ongoing WIs/SIs</a:t>
            </a:r>
            <a:endParaRPr lang="en-US" sz="3600" dirty="0"/>
          </a:p>
        </p:txBody>
      </p:sp>
      <p:graphicFrame>
        <p:nvGraphicFramePr>
          <p:cNvPr id="12" name="表格 11"/>
          <p:cNvGraphicFramePr>
            <a:graphicFrameLocks noGrp="1"/>
          </p:cNvGraphicFramePr>
          <p:nvPr>
            <p:extLst>
              <p:ext uri="{D42A27DB-BD31-4B8C-83A1-F6EECF244321}">
                <p14:modId xmlns:p14="http://schemas.microsoft.com/office/powerpoint/2010/main" val="204993966"/>
              </p:ext>
            </p:extLst>
          </p:nvPr>
        </p:nvGraphicFramePr>
        <p:xfrm>
          <a:off x="5551714" y="915534"/>
          <a:ext cx="6486211" cy="5361699"/>
        </p:xfrm>
        <a:graphic>
          <a:graphicData uri="http://schemas.openxmlformats.org/drawingml/2006/table">
            <a:tbl>
              <a:tblPr>
                <a:tableStyleId>{5C22544A-7EE6-4342-B048-85BDC9FD1C3A}</a:tableStyleId>
              </a:tblPr>
              <a:tblGrid>
                <a:gridCol w="386631"/>
                <a:gridCol w="4088524"/>
                <a:gridCol w="1334814"/>
                <a:gridCol w="676242"/>
              </a:tblGrid>
              <a:tr h="442114">
                <a:tc>
                  <a:txBody>
                    <a:bodyPr/>
                    <a:lstStyle/>
                    <a:p>
                      <a:pPr algn="l">
                        <a:spcAft>
                          <a:spcPts val="0"/>
                        </a:spcAft>
                      </a:pPr>
                      <a:endParaRPr lang="zh-CN" sz="2000" b="1" dirty="0">
                        <a:effectLst/>
                        <a:latin typeface="Arial" panose="020B0604020202020204" pitchFamily="34" charset="0"/>
                        <a:ea typeface="宋体" panose="02010600030101010101" pitchFamily="2" charset="-122"/>
                        <a:cs typeface="Arial" panose="020B0604020202020204" pitchFamily="34" charset="0"/>
                      </a:endParaRPr>
                    </a:p>
                  </a:txBody>
                  <a:tcPr marL="9525" marR="9525" marT="9525" marB="9525">
                    <a:solidFill>
                      <a:srgbClr val="92D050"/>
                    </a:solidFill>
                  </a:tcPr>
                </a:tc>
                <a:tc gridSpan="3">
                  <a:txBody>
                    <a:bodyPr/>
                    <a:lstStyle/>
                    <a:p>
                      <a:pPr algn="l">
                        <a:spcAft>
                          <a:spcPts val="0"/>
                        </a:spcAft>
                      </a:pPr>
                      <a:r>
                        <a:rPr lang="en-GB" sz="1200" b="1" dirty="0">
                          <a:effectLst/>
                          <a:latin typeface="Arial" panose="020B0604020202020204" pitchFamily="34" charset="0"/>
                          <a:cs typeface="Arial" panose="020B0604020202020204" pitchFamily="34" charset="0"/>
                        </a:rPr>
                        <a:t> </a:t>
                      </a:r>
                      <a:r>
                        <a:rPr lang="en-GB" sz="1400" b="1" kern="1200" dirty="0" smtClean="0">
                          <a:solidFill>
                            <a:schemeClr val="dk1"/>
                          </a:solidFill>
                          <a:effectLst/>
                          <a:latin typeface="Arial" panose="020B0604020202020204" pitchFamily="34" charset="0"/>
                          <a:ea typeface="+mn-ea"/>
                          <a:cs typeface="Arial" panose="020B0604020202020204" pitchFamily="34" charset="0"/>
                        </a:rPr>
                        <a:t>Rel-17 </a:t>
                      </a:r>
                      <a:r>
                        <a:rPr lang="en-GB" sz="1400" b="1" kern="1200" dirty="0">
                          <a:solidFill>
                            <a:schemeClr val="dk1"/>
                          </a:solidFill>
                          <a:effectLst/>
                          <a:latin typeface="Arial" panose="020B0604020202020204" pitchFamily="34" charset="0"/>
                          <a:ea typeface="+mn-ea"/>
                          <a:cs typeface="Arial" panose="020B0604020202020204" pitchFamily="34" charset="0"/>
                        </a:rPr>
                        <a:t>Operations, Administration, Maintenance and Provisioning (OAM&amp;P</a:t>
                      </a:r>
                      <a:r>
                        <a:rPr lang="en-GB" sz="1400" b="1" kern="1200" dirty="0" smtClean="0">
                          <a:solidFill>
                            <a:schemeClr val="dk1"/>
                          </a:solidFill>
                          <a:effectLst/>
                          <a:latin typeface="Arial" panose="020B0604020202020204" pitchFamily="34" charset="0"/>
                          <a:ea typeface="+mn-ea"/>
                          <a:cs typeface="Arial" panose="020B0604020202020204" pitchFamily="34" charset="0"/>
                        </a:rPr>
                        <a:t>)</a:t>
                      </a:r>
                      <a:r>
                        <a:rPr lang="en-GB" sz="1200" b="1" dirty="0">
                          <a:effectLst/>
                          <a:latin typeface="Arial" panose="020B0604020202020204" pitchFamily="34" charset="0"/>
                          <a:cs typeface="Arial" panose="020B0604020202020204" pitchFamily="34" charset="0"/>
                        </a:rPr>
                        <a:t> </a:t>
                      </a:r>
                      <a:endParaRPr lang="zh-CN" sz="2000" b="1" dirty="0">
                        <a:effectLst/>
                        <a:latin typeface="Arial" panose="020B0604020202020204" pitchFamily="34" charset="0"/>
                        <a:ea typeface="宋体" panose="02010600030101010101" pitchFamily="2" charset="-122"/>
                        <a:cs typeface="Arial" panose="020B0604020202020204" pitchFamily="34" charset="0"/>
                      </a:endParaRPr>
                    </a:p>
                  </a:txBody>
                  <a:tcPr marL="9525" marR="9525" marT="9525" marB="9525">
                    <a:solidFill>
                      <a:srgbClr val="92D050"/>
                    </a:solidFill>
                  </a:tcPr>
                </a:tc>
                <a:tc hMerge="1">
                  <a:txBody>
                    <a:bodyPr/>
                    <a:lstStyle/>
                    <a:p>
                      <a:pPr algn="l">
                        <a:spcAft>
                          <a:spcPts val="0"/>
                        </a:spcAft>
                      </a:pPr>
                      <a:endParaRPr lang="zh-CN" sz="2000">
                        <a:effectLst/>
                        <a:latin typeface="Times New Roman" panose="02020603050405020304" pitchFamily="18" charset="0"/>
                        <a:ea typeface="宋体" panose="02010600030101010101" pitchFamily="2" charset="-122"/>
                      </a:endParaRPr>
                    </a:p>
                  </a:txBody>
                  <a:tcPr marL="9525" marR="9525" marT="9525" marB="9525"/>
                </a:tc>
                <a:tc hMerge="1">
                  <a:txBody>
                    <a:bodyPr/>
                    <a:lstStyle/>
                    <a:p>
                      <a:pPr algn="l">
                        <a:spcAft>
                          <a:spcPts val="0"/>
                        </a:spcAft>
                      </a:pPr>
                      <a:endParaRPr lang="zh-CN" sz="2000" dirty="0">
                        <a:effectLst/>
                        <a:latin typeface="Times New Roman" panose="02020603050405020304" pitchFamily="18" charset="0"/>
                        <a:ea typeface="宋体" panose="02010600030101010101" pitchFamily="2" charset="-122"/>
                      </a:endParaRPr>
                    </a:p>
                  </a:txBody>
                  <a:tcPr marL="9525" marR="9525" marT="9525" marB="9525"/>
                </a:tc>
              </a:tr>
              <a:tr h="185159">
                <a:tc>
                  <a:txBody>
                    <a:bodyPr/>
                    <a:lstStyle/>
                    <a:p>
                      <a:pPr algn="l">
                        <a:spcAft>
                          <a:spcPts val="0"/>
                        </a:spcAft>
                      </a:pPr>
                      <a:r>
                        <a:rPr lang="en-US" altLang="zh-CN" sz="1100" smtClean="0">
                          <a:effectLst/>
                          <a:latin typeface="Arial" panose="020B0604020202020204" pitchFamily="34" charset="0"/>
                          <a:ea typeface="宋体" panose="02010600030101010101" pitchFamily="2" charset="-122"/>
                          <a:cs typeface="Arial" panose="020B0604020202020204" pitchFamily="34" charset="0"/>
                        </a:rPr>
                        <a:t>1</a:t>
                      </a:r>
                      <a:endParaRPr lang="zh-CN" sz="1100" dirty="0">
                        <a:effectLst/>
                        <a:latin typeface="Arial" panose="020B0604020202020204" pitchFamily="34" charset="0"/>
                        <a:ea typeface="宋体" panose="02010600030101010101" pitchFamily="2" charset="-122"/>
                        <a:cs typeface="Arial" panose="020B0604020202020204" pitchFamily="34" charset="0"/>
                      </a:endParaRPr>
                    </a:p>
                  </a:txBody>
                  <a:tcPr marL="9525" marR="9525" marT="9525" marB="9525">
                    <a:solidFill>
                      <a:schemeClr val="tx2">
                        <a:lumMod val="20000"/>
                        <a:lumOff val="80000"/>
                      </a:schemeClr>
                    </a:solidFill>
                  </a:tcPr>
                </a:tc>
                <a:tc>
                  <a:txBody>
                    <a:bodyPr/>
                    <a:lstStyle/>
                    <a:p>
                      <a:pPr algn="l">
                        <a:spcAft>
                          <a:spcPts val="0"/>
                        </a:spcAft>
                      </a:pPr>
                      <a:r>
                        <a:rPr lang="en-GB" sz="1100" dirty="0" smtClean="0">
                          <a:solidFill>
                            <a:srgbClr val="000000"/>
                          </a:solidFill>
                          <a:effectLst/>
                          <a:latin typeface="Arial" panose="020B0604020202020204" pitchFamily="34" charset="0"/>
                          <a:ea typeface="宋体" panose="02010600030101010101" pitchFamily="2" charset="-122"/>
                          <a:cs typeface="Arial" panose="020B0604020202020204" pitchFamily="34" charset="0"/>
                        </a:rPr>
                        <a:t>Additional </a:t>
                      </a:r>
                      <a:r>
                        <a:rPr lang="en-GB" sz="1100" dirty="0">
                          <a:solidFill>
                            <a:srgbClr val="000000"/>
                          </a:solidFill>
                          <a:effectLst/>
                          <a:latin typeface="Arial" panose="020B0604020202020204" pitchFamily="34" charset="0"/>
                          <a:ea typeface="宋体" panose="02010600030101010101" pitchFamily="2" charset="-122"/>
                          <a:cs typeface="Arial" panose="020B0604020202020204" pitchFamily="34" charset="0"/>
                        </a:rPr>
                        <a:t>NRM features</a:t>
                      </a:r>
                      <a:endParaRPr lang="zh-CN" sz="1100" dirty="0">
                        <a:effectLst/>
                        <a:latin typeface="Arial" panose="020B0604020202020204" pitchFamily="34" charset="0"/>
                        <a:ea typeface="宋体" panose="02010600030101010101" pitchFamily="2" charset="-122"/>
                        <a:cs typeface="Arial" panose="020B0604020202020204" pitchFamily="34" charset="0"/>
                      </a:endParaRPr>
                    </a:p>
                  </a:txBody>
                  <a:tcPr marL="9525" marR="9525" marT="9525" marB="9525">
                    <a:solidFill>
                      <a:schemeClr val="tx2">
                        <a:lumMod val="20000"/>
                        <a:lumOff val="80000"/>
                      </a:schemeClr>
                    </a:solidFill>
                  </a:tcPr>
                </a:tc>
                <a:tc>
                  <a:txBody>
                    <a:bodyPr/>
                    <a:lstStyle/>
                    <a:p>
                      <a:pPr algn="ctr">
                        <a:spcAft>
                          <a:spcPts val="0"/>
                        </a:spcAft>
                      </a:pPr>
                      <a:r>
                        <a:rPr lang="en-GB" sz="1100" dirty="0" err="1">
                          <a:solidFill>
                            <a:srgbClr val="000000"/>
                          </a:solidFill>
                          <a:effectLst/>
                          <a:latin typeface="Arial" panose="020B0604020202020204" pitchFamily="34" charset="0"/>
                          <a:ea typeface="宋体" panose="02010600030101010101" pitchFamily="2" charset="-122"/>
                          <a:cs typeface="Arial" panose="020B0604020202020204" pitchFamily="34" charset="0"/>
                        </a:rPr>
                        <a:t>adNRM</a:t>
                      </a:r>
                      <a:endParaRPr lang="zh-CN" sz="1100" dirty="0">
                        <a:effectLst/>
                        <a:latin typeface="Arial" panose="020B0604020202020204" pitchFamily="34" charset="0"/>
                        <a:ea typeface="宋体" panose="02010600030101010101" pitchFamily="2" charset="-122"/>
                        <a:cs typeface="Arial" panose="020B0604020202020204" pitchFamily="34" charset="0"/>
                      </a:endParaRPr>
                    </a:p>
                  </a:txBody>
                  <a:tcPr marL="9525" marR="9525" marT="9525" marB="9525">
                    <a:solidFill>
                      <a:schemeClr val="tx2">
                        <a:lumMod val="20000"/>
                        <a:lumOff val="80000"/>
                      </a:schemeClr>
                    </a:solidFill>
                  </a:tcPr>
                </a:tc>
                <a:tc>
                  <a:txBody>
                    <a:bodyPr/>
                    <a:lstStyle/>
                    <a:p>
                      <a:pPr algn="just">
                        <a:spcAft>
                          <a:spcPts val="0"/>
                        </a:spcAft>
                      </a:pPr>
                      <a:r>
                        <a:rPr lang="en-US" altLang="zh-CN" sz="1100" dirty="0" smtClean="0">
                          <a:effectLst/>
                          <a:latin typeface="Arial" panose="020B0604020202020204" pitchFamily="34" charset="0"/>
                          <a:ea typeface="+mn-ea"/>
                          <a:cs typeface="Arial" panose="020B0604020202020204" pitchFamily="34" charset="0"/>
                        </a:rPr>
                        <a:t>870026</a:t>
                      </a:r>
                      <a:endParaRPr lang="zh-CN" altLang="zh-CN" sz="1100" dirty="0">
                        <a:effectLst/>
                        <a:latin typeface="Arial" panose="020B0604020202020204" pitchFamily="34" charset="0"/>
                        <a:ea typeface="+mn-ea"/>
                        <a:cs typeface="Arial" panose="020B0604020202020204" pitchFamily="34" charset="0"/>
                      </a:endParaRPr>
                    </a:p>
                  </a:txBody>
                  <a:tcPr marL="9525" marR="9525" marT="9525" marB="9525">
                    <a:solidFill>
                      <a:schemeClr val="tx2">
                        <a:lumMod val="20000"/>
                        <a:lumOff val="80000"/>
                      </a:schemeClr>
                    </a:solidFill>
                  </a:tcPr>
                </a:tc>
              </a:tr>
              <a:tr h="185159">
                <a:tc>
                  <a:txBody>
                    <a:bodyPr/>
                    <a:lstStyle/>
                    <a:p>
                      <a:pPr algn="l">
                        <a:spcAft>
                          <a:spcPts val="0"/>
                        </a:spcAft>
                      </a:pPr>
                      <a:r>
                        <a:rPr lang="en-US" altLang="zh-CN" sz="1100" smtClean="0">
                          <a:effectLst/>
                          <a:latin typeface="Arial" panose="020B0604020202020204" pitchFamily="34" charset="0"/>
                          <a:ea typeface="宋体" panose="02010600030101010101" pitchFamily="2" charset="-122"/>
                          <a:cs typeface="Arial" panose="020B0604020202020204" pitchFamily="34" charset="0"/>
                        </a:rPr>
                        <a:t>2</a:t>
                      </a:r>
                      <a:endParaRPr lang="zh-CN" sz="1100" dirty="0">
                        <a:effectLst/>
                        <a:latin typeface="Arial" panose="020B0604020202020204" pitchFamily="34" charset="0"/>
                        <a:ea typeface="宋体" panose="02010600030101010101" pitchFamily="2" charset="-122"/>
                        <a:cs typeface="Arial" panose="020B0604020202020204" pitchFamily="34" charset="0"/>
                      </a:endParaRPr>
                    </a:p>
                  </a:txBody>
                  <a:tcPr marL="9525" marR="9525" marT="9525" marB="9525">
                    <a:solidFill>
                      <a:schemeClr val="tx2">
                        <a:lumMod val="20000"/>
                        <a:lumOff val="80000"/>
                      </a:schemeClr>
                    </a:solidFill>
                  </a:tcPr>
                </a:tc>
                <a:tc>
                  <a:txBody>
                    <a:bodyPr/>
                    <a:lstStyle/>
                    <a:p>
                      <a:pPr algn="l">
                        <a:spcAft>
                          <a:spcPts val="0"/>
                        </a:spcAft>
                      </a:pPr>
                      <a:r>
                        <a:rPr lang="en-US" sz="1100" dirty="0">
                          <a:solidFill>
                            <a:srgbClr val="000000"/>
                          </a:solidFill>
                          <a:effectLst/>
                          <a:latin typeface="Arial" panose="020B0604020202020204" pitchFamily="34" charset="0"/>
                          <a:ea typeface="宋体" panose="02010600030101010101" pitchFamily="2" charset="-122"/>
                          <a:cs typeface="Arial" panose="020B0604020202020204" pitchFamily="34" charset="0"/>
                        </a:rPr>
                        <a:t>Enhancements of 5G performance measurements and KPIs</a:t>
                      </a:r>
                      <a:endParaRPr lang="zh-CN" sz="1100" dirty="0">
                        <a:effectLst/>
                        <a:latin typeface="Arial" panose="020B0604020202020204" pitchFamily="34" charset="0"/>
                        <a:ea typeface="宋体" panose="02010600030101010101" pitchFamily="2" charset="-122"/>
                        <a:cs typeface="Arial" panose="020B0604020202020204" pitchFamily="34" charset="0"/>
                      </a:endParaRPr>
                    </a:p>
                  </a:txBody>
                  <a:tcPr marL="9525" marR="9525" marT="9525" marB="9525">
                    <a:solidFill>
                      <a:schemeClr val="tx2">
                        <a:lumMod val="20000"/>
                        <a:lumOff val="80000"/>
                      </a:schemeClr>
                    </a:solidFill>
                  </a:tcPr>
                </a:tc>
                <a:tc>
                  <a:txBody>
                    <a:bodyPr/>
                    <a:lstStyle/>
                    <a:p>
                      <a:pPr algn="ctr">
                        <a:spcAft>
                          <a:spcPts val="0"/>
                        </a:spcAft>
                      </a:pPr>
                      <a:r>
                        <a:rPr lang="en-GB" sz="1100" dirty="0">
                          <a:solidFill>
                            <a:srgbClr val="000000"/>
                          </a:solidFill>
                          <a:effectLst/>
                          <a:latin typeface="Arial" panose="020B0604020202020204" pitchFamily="34" charset="0"/>
                          <a:ea typeface="宋体" panose="02010600030101010101" pitchFamily="2" charset="-122"/>
                          <a:cs typeface="Arial" panose="020B0604020202020204" pitchFamily="34" charset="0"/>
                        </a:rPr>
                        <a:t>ePM_KPI_5G</a:t>
                      </a:r>
                      <a:endParaRPr lang="zh-CN" sz="1100" dirty="0">
                        <a:effectLst/>
                        <a:latin typeface="Arial" panose="020B0604020202020204" pitchFamily="34" charset="0"/>
                        <a:ea typeface="宋体" panose="02010600030101010101" pitchFamily="2" charset="-122"/>
                        <a:cs typeface="Arial" panose="020B0604020202020204" pitchFamily="34" charset="0"/>
                      </a:endParaRPr>
                    </a:p>
                  </a:txBody>
                  <a:tcPr marL="9525" marR="9525" marT="9525" marB="9525">
                    <a:solidFill>
                      <a:schemeClr val="tx2">
                        <a:lumMod val="20000"/>
                        <a:lumOff val="80000"/>
                      </a:schemeClr>
                    </a:solidFill>
                  </a:tcPr>
                </a:tc>
                <a:tc>
                  <a:txBody>
                    <a:bodyPr/>
                    <a:lstStyle/>
                    <a:p>
                      <a:pPr algn="just">
                        <a:spcAft>
                          <a:spcPts val="0"/>
                        </a:spcAft>
                      </a:pPr>
                      <a:r>
                        <a:rPr lang="en-US" sz="1100" dirty="0" smtClean="0">
                          <a:effectLst/>
                          <a:latin typeface="Arial" panose="020B0604020202020204" pitchFamily="34" charset="0"/>
                          <a:ea typeface="宋体" panose="02010600030101010101" pitchFamily="2" charset="-122"/>
                          <a:cs typeface="Arial" panose="020B0604020202020204" pitchFamily="34" charset="0"/>
                        </a:rPr>
                        <a:t>880025</a:t>
                      </a:r>
                      <a:endParaRPr lang="zh-CN" sz="1100" dirty="0">
                        <a:effectLst/>
                        <a:latin typeface="Arial" panose="020B0604020202020204" pitchFamily="34" charset="0"/>
                        <a:ea typeface="宋体" panose="02010600030101010101" pitchFamily="2" charset="-122"/>
                        <a:cs typeface="Arial" panose="020B0604020202020204" pitchFamily="34" charset="0"/>
                      </a:endParaRPr>
                    </a:p>
                  </a:txBody>
                  <a:tcPr marL="9525" marR="9525" marT="9525" marB="9525">
                    <a:solidFill>
                      <a:schemeClr val="tx2">
                        <a:lumMod val="20000"/>
                        <a:lumOff val="80000"/>
                      </a:schemeClr>
                    </a:solidFill>
                  </a:tcPr>
                </a:tc>
              </a:tr>
              <a:tr h="185159">
                <a:tc>
                  <a:txBody>
                    <a:bodyPr/>
                    <a:lstStyle/>
                    <a:p>
                      <a:pPr algn="l">
                        <a:spcAft>
                          <a:spcPts val="0"/>
                        </a:spcAft>
                      </a:pPr>
                      <a:r>
                        <a:rPr lang="en-US" altLang="zh-CN" sz="1100" smtClean="0">
                          <a:effectLst/>
                          <a:latin typeface="Arial" panose="020B0604020202020204" pitchFamily="34" charset="0"/>
                          <a:ea typeface="宋体" panose="02010600030101010101" pitchFamily="2" charset="-122"/>
                          <a:cs typeface="Arial" panose="020B0604020202020204" pitchFamily="34" charset="0"/>
                        </a:rPr>
                        <a:t>3</a:t>
                      </a:r>
                      <a:endParaRPr lang="zh-CN" sz="1100" dirty="0">
                        <a:effectLst/>
                        <a:latin typeface="Arial" panose="020B0604020202020204" pitchFamily="34" charset="0"/>
                        <a:ea typeface="宋体" panose="02010600030101010101" pitchFamily="2" charset="-122"/>
                        <a:cs typeface="Arial" panose="020B0604020202020204" pitchFamily="34" charset="0"/>
                      </a:endParaRPr>
                    </a:p>
                  </a:txBody>
                  <a:tcPr marL="9525" marR="9525" marT="9525" marB="9525">
                    <a:solidFill>
                      <a:schemeClr val="tx2">
                        <a:lumMod val="20000"/>
                        <a:lumOff val="80000"/>
                      </a:schemeClr>
                    </a:solidFill>
                  </a:tcPr>
                </a:tc>
                <a:tc>
                  <a:txBody>
                    <a:bodyPr/>
                    <a:lstStyle/>
                    <a:p>
                      <a:pPr algn="l">
                        <a:spcAft>
                          <a:spcPts val="0"/>
                        </a:spcAft>
                      </a:pPr>
                      <a:r>
                        <a:rPr lang="en-GB" sz="1100" dirty="0">
                          <a:solidFill>
                            <a:srgbClr val="000000"/>
                          </a:solidFill>
                          <a:effectLst/>
                          <a:latin typeface="Arial" panose="020B0604020202020204" pitchFamily="34" charset="0"/>
                          <a:ea typeface="宋体" panose="02010600030101010101" pitchFamily="2" charset="-122"/>
                          <a:cs typeface="Arial" panose="020B0604020202020204" pitchFamily="34" charset="0"/>
                        </a:rPr>
                        <a:t>Management of MDT enhancement in 5G</a:t>
                      </a:r>
                      <a:endParaRPr lang="zh-CN" sz="1100" dirty="0">
                        <a:effectLst/>
                        <a:latin typeface="Arial" panose="020B0604020202020204" pitchFamily="34" charset="0"/>
                        <a:ea typeface="宋体" panose="02010600030101010101" pitchFamily="2" charset="-122"/>
                        <a:cs typeface="Arial" panose="020B0604020202020204" pitchFamily="34" charset="0"/>
                      </a:endParaRPr>
                    </a:p>
                  </a:txBody>
                  <a:tcPr marL="9525" marR="9525" marT="9525" marB="9525">
                    <a:solidFill>
                      <a:schemeClr val="tx2">
                        <a:lumMod val="20000"/>
                        <a:lumOff val="80000"/>
                      </a:schemeClr>
                    </a:solidFill>
                  </a:tcPr>
                </a:tc>
                <a:tc>
                  <a:txBody>
                    <a:bodyPr/>
                    <a:lstStyle/>
                    <a:p>
                      <a:pPr algn="ctr">
                        <a:spcAft>
                          <a:spcPts val="0"/>
                        </a:spcAft>
                      </a:pPr>
                      <a:r>
                        <a:rPr lang="en-GB" sz="1100" dirty="0">
                          <a:solidFill>
                            <a:srgbClr val="000000"/>
                          </a:solidFill>
                          <a:effectLst/>
                          <a:latin typeface="Arial" panose="020B0604020202020204" pitchFamily="34" charset="0"/>
                          <a:ea typeface="宋体" panose="02010600030101010101" pitchFamily="2" charset="-122"/>
                          <a:cs typeface="Arial" panose="020B0604020202020204" pitchFamily="34" charset="0"/>
                        </a:rPr>
                        <a:t>e_5GMDT</a:t>
                      </a:r>
                      <a:endParaRPr lang="zh-CN" sz="1100" dirty="0">
                        <a:effectLst/>
                        <a:latin typeface="Arial" panose="020B0604020202020204" pitchFamily="34" charset="0"/>
                        <a:ea typeface="宋体" panose="02010600030101010101" pitchFamily="2" charset="-122"/>
                        <a:cs typeface="Arial" panose="020B0604020202020204" pitchFamily="34" charset="0"/>
                      </a:endParaRPr>
                    </a:p>
                  </a:txBody>
                  <a:tcPr marL="9525" marR="9525" marT="9525" marB="9525">
                    <a:solidFill>
                      <a:schemeClr val="tx2">
                        <a:lumMod val="20000"/>
                        <a:lumOff val="80000"/>
                      </a:schemeClr>
                    </a:solidFill>
                  </a:tcPr>
                </a:tc>
                <a:tc>
                  <a:txBody>
                    <a:bodyPr/>
                    <a:lstStyle/>
                    <a:p>
                      <a:pPr algn="just">
                        <a:spcAft>
                          <a:spcPts val="0"/>
                        </a:spcAft>
                      </a:pPr>
                      <a:r>
                        <a:rPr lang="en-US" sz="1100" dirty="0" smtClean="0">
                          <a:effectLst/>
                          <a:latin typeface="Arial" panose="020B0604020202020204" pitchFamily="34" charset="0"/>
                          <a:ea typeface="宋体" panose="02010600030101010101" pitchFamily="2" charset="-122"/>
                          <a:cs typeface="Arial" panose="020B0604020202020204" pitchFamily="34" charset="0"/>
                        </a:rPr>
                        <a:t>870025</a:t>
                      </a:r>
                      <a:endParaRPr lang="zh-CN" sz="1100" dirty="0">
                        <a:effectLst/>
                        <a:latin typeface="Arial" panose="020B0604020202020204" pitchFamily="34" charset="0"/>
                        <a:ea typeface="宋体" panose="02010600030101010101" pitchFamily="2" charset="-122"/>
                        <a:cs typeface="Arial" panose="020B0604020202020204" pitchFamily="34" charset="0"/>
                      </a:endParaRPr>
                    </a:p>
                  </a:txBody>
                  <a:tcPr marL="9525" marR="9525" marT="9525" marB="9525">
                    <a:solidFill>
                      <a:schemeClr val="tx2">
                        <a:lumMod val="20000"/>
                        <a:lumOff val="80000"/>
                      </a:schemeClr>
                    </a:solidFill>
                  </a:tcPr>
                </a:tc>
              </a:tr>
              <a:tr h="185159">
                <a:tc>
                  <a:txBody>
                    <a:bodyPr/>
                    <a:lstStyle/>
                    <a:p>
                      <a:pPr algn="l">
                        <a:spcAft>
                          <a:spcPts val="0"/>
                        </a:spcAft>
                      </a:pPr>
                      <a:r>
                        <a:rPr lang="en-US" altLang="zh-CN" sz="1100" smtClean="0">
                          <a:effectLst/>
                          <a:latin typeface="Arial" panose="020B0604020202020204" pitchFamily="34" charset="0"/>
                          <a:ea typeface="宋体" panose="02010600030101010101" pitchFamily="2" charset="-122"/>
                          <a:cs typeface="Arial" panose="020B0604020202020204" pitchFamily="34" charset="0"/>
                        </a:rPr>
                        <a:t>4</a:t>
                      </a:r>
                      <a:endParaRPr lang="zh-CN" sz="1100" dirty="0">
                        <a:effectLst/>
                        <a:latin typeface="Arial" panose="020B0604020202020204" pitchFamily="34" charset="0"/>
                        <a:ea typeface="宋体" panose="02010600030101010101" pitchFamily="2" charset="-122"/>
                        <a:cs typeface="Arial" panose="020B0604020202020204" pitchFamily="34" charset="0"/>
                      </a:endParaRPr>
                    </a:p>
                  </a:txBody>
                  <a:tcPr marL="9525" marR="9525" marT="9525" marB="9525">
                    <a:solidFill>
                      <a:schemeClr val="tx2">
                        <a:lumMod val="20000"/>
                        <a:lumOff val="80000"/>
                      </a:schemeClr>
                    </a:solidFill>
                  </a:tcPr>
                </a:tc>
                <a:tc>
                  <a:txBody>
                    <a:bodyPr/>
                    <a:lstStyle/>
                    <a:p>
                      <a:pPr algn="l">
                        <a:spcAft>
                          <a:spcPts val="0"/>
                        </a:spcAft>
                      </a:pPr>
                      <a:r>
                        <a:rPr lang="en-GB" sz="1100" dirty="0">
                          <a:solidFill>
                            <a:srgbClr val="000000"/>
                          </a:solidFill>
                          <a:effectLst/>
                          <a:latin typeface="Arial" panose="020B0604020202020204" pitchFamily="34" charset="0"/>
                          <a:ea typeface="宋体" panose="02010600030101010101" pitchFamily="2" charset="-122"/>
                          <a:cs typeface="Arial" panose="020B0604020202020204" pitchFamily="34" charset="0"/>
                        </a:rPr>
                        <a:t>Enhancement of </a:t>
                      </a:r>
                      <a:r>
                        <a:rPr lang="en-GB" sz="1100" dirty="0" err="1">
                          <a:solidFill>
                            <a:srgbClr val="000000"/>
                          </a:solidFill>
                          <a:effectLst/>
                          <a:latin typeface="Arial" panose="020B0604020202020204" pitchFamily="34" charset="0"/>
                          <a:ea typeface="宋体" panose="02010600030101010101" pitchFamily="2" charset="-122"/>
                          <a:cs typeface="Arial" panose="020B0604020202020204" pitchFamily="34" charset="0"/>
                        </a:rPr>
                        <a:t>QoE</a:t>
                      </a:r>
                      <a:r>
                        <a:rPr lang="en-GB" sz="1100" dirty="0">
                          <a:solidFill>
                            <a:srgbClr val="000000"/>
                          </a:solidFill>
                          <a:effectLst/>
                          <a:latin typeface="Arial" panose="020B0604020202020204" pitchFamily="34" charset="0"/>
                          <a:ea typeface="宋体" panose="02010600030101010101" pitchFamily="2" charset="-122"/>
                          <a:cs typeface="Arial" panose="020B0604020202020204" pitchFamily="34" charset="0"/>
                        </a:rPr>
                        <a:t> Measurement Collection</a:t>
                      </a:r>
                      <a:endParaRPr lang="zh-CN" sz="1100" dirty="0">
                        <a:effectLst/>
                        <a:latin typeface="Arial" panose="020B0604020202020204" pitchFamily="34" charset="0"/>
                        <a:ea typeface="宋体" panose="02010600030101010101" pitchFamily="2" charset="-122"/>
                        <a:cs typeface="Arial" panose="020B0604020202020204" pitchFamily="34" charset="0"/>
                      </a:endParaRPr>
                    </a:p>
                  </a:txBody>
                  <a:tcPr marL="9525" marR="9525" marT="9525" marB="9525">
                    <a:solidFill>
                      <a:schemeClr val="tx2">
                        <a:lumMod val="20000"/>
                        <a:lumOff val="80000"/>
                      </a:schemeClr>
                    </a:solidFill>
                  </a:tcPr>
                </a:tc>
                <a:tc>
                  <a:txBody>
                    <a:bodyPr/>
                    <a:lstStyle/>
                    <a:p>
                      <a:pPr algn="ctr">
                        <a:spcAft>
                          <a:spcPts val="0"/>
                        </a:spcAft>
                      </a:pPr>
                      <a:r>
                        <a:rPr lang="en-GB" sz="1100">
                          <a:solidFill>
                            <a:srgbClr val="000000"/>
                          </a:solidFill>
                          <a:effectLst/>
                          <a:latin typeface="Arial" panose="020B0604020202020204" pitchFamily="34" charset="0"/>
                          <a:ea typeface="宋体" panose="02010600030101010101" pitchFamily="2" charset="-122"/>
                          <a:cs typeface="Arial" panose="020B0604020202020204" pitchFamily="34" charset="0"/>
                        </a:rPr>
                        <a:t>eQoE</a:t>
                      </a:r>
                      <a:endParaRPr lang="zh-CN" sz="1100">
                        <a:effectLst/>
                        <a:latin typeface="Arial" panose="020B0604020202020204" pitchFamily="34" charset="0"/>
                        <a:ea typeface="宋体" panose="02010600030101010101" pitchFamily="2" charset="-122"/>
                        <a:cs typeface="Arial" panose="020B0604020202020204" pitchFamily="34" charset="0"/>
                      </a:endParaRPr>
                    </a:p>
                  </a:txBody>
                  <a:tcPr marL="9525" marR="9525" marT="9525" marB="9525">
                    <a:solidFill>
                      <a:schemeClr val="tx2">
                        <a:lumMod val="20000"/>
                        <a:lumOff val="80000"/>
                      </a:schemeClr>
                    </a:solidFill>
                  </a:tcPr>
                </a:tc>
                <a:tc>
                  <a:txBody>
                    <a:bodyPr/>
                    <a:lstStyle/>
                    <a:p>
                      <a:pPr algn="just">
                        <a:spcAft>
                          <a:spcPts val="0"/>
                        </a:spcAft>
                      </a:pPr>
                      <a:r>
                        <a:rPr lang="en-US" sz="1100" dirty="0" smtClean="0">
                          <a:effectLst/>
                          <a:latin typeface="Arial" panose="020B0604020202020204" pitchFamily="34" charset="0"/>
                          <a:ea typeface="宋体" panose="02010600030101010101" pitchFamily="2" charset="-122"/>
                          <a:cs typeface="Arial" panose="020B0604020202020204" pitchFamily="34" charset="0"/>
                        </a:rPr>
                        <a:t>870027</a:t>
                      </a:r>
                      <a:endParaRPr lang="zh-CN" sz="1100" dirty="0">
                        <a:effectLst/>
                        <a:latin typeface="Arial" panose="020B0604020202020204" pitchFamily="34" charset="0"/>
                        <a:ea typeface="宋体" panose="02010600030101010101" pitchFamily="2" charset="-122"/>
                        <a:cs typeface="Arial" panose="020B0604020202020204" pitchFamily="34" charset="0"/>
                      </a:endParaRPr>
                    </a:p>
                  </a:txBody>
                  <a:tcPr marL="9525" marR="9525" marT="9525" marB="9525">
                    <a:solidFill>
                      <a:schemeClr val="tx2">
                        <a:lumMod val="20000"/>
                        <a:lumOff val="80000"/>
                      </a:schemeClr>
                    </a:solidFill>
                  </a:tcPr>
                </a:tc>
              </a:tr>
              <a:tr h="185159">
                <a:tc>
                  <a:txBody>
                    <a:bodyPr/>
                    <a:lstStyle/>
                    <a:p>
                      <a:pPr algn="l">
                        <a:spcAft>
                          <a:spcPts val="0"/>
                        </a:spcAft>
                      </a:pPr>
                      <a:r>
                        <a:rPr lang="en-US" altLang="zh-CN" sz="1100" dirty="0" smtClean="0">
                          <a:effectLst/>
                          <a:latin typeface="Arial" panose="020B0604020202020204" pitchFamily="34" charset="0"/>
                          <a:ea typeface="宋体" panose="02010600030101010101" pitchFamily="2" charset="-122"/>
                          <a:cs typeface="Arial" panose="020B0604020202020204" pitchFamily="34" charset="0"/>
                        </a:rPr>
                        <a:t>5</a:t>
                      </a:r>
                      <a:endParaRPr lang="zh-CN" sz="1100" dirty="0">
                        <a:effectLst/>
                        <a:latin typeface="Arial" panose="020B0604020202020204" pitchFamily="34" charset="0"/>
                        <a:ea typeface="宋体" panose="02010600030101010101" pitchFamily="2" charset="-122"/>
                        <a:cs typeface="Arial" panose="020B0604020202020204" pitchFamily="34" charset="0"/>
                      </a:endParaRPr>
                    </a:p>
                  </a:txBody>
                  <a:tcPr marL="9525" marR="9525" marT="9525" marB="9525">
                    <a:solidFill>
                      <a:schemeClr val="tx2">
                        <a:lumMod val="20000"/>
                        <a:lumOff val="80000"/>
                      </a:schemeClr>
                    </a:solidFill>
                  </a:tcPr>
                </a:tc>
                <a:tc>
                  <a:txBody>
                    <a:bodyPr/>
                    <a:lstStyle/>
                    <a:p>
                      <a:pPr algn="l">
                        <a:spcAft>
                          <a:spcPts val="0"/>
                        </a:spcAft>
                      </a:pPr>
                      <a:r>
                        <a:rPr lang="en-US" sz="1100" dirty="0">
                          <a:solidFill>
                            <a:srgbClr val="000000"/>
                          </a:solidFill>
                          <a:effectLst/>
                          <a:latin typeface="Arial" panose="020B0604020202020204" pitchFamily="34" charset="0"/>
                          <a:ea typeface="宋体" panose="02010600030101010101" pitchFamily="2" charset="-122"/>
                          <a:cs typeface="Arial" panose="020B0604020202020204" pitchFamily="34" charset="0"/>
                        </a:rPr>
                        <a:t>Management data collection control and discovery</a:t>
                      </a:r>
                      <a:endParaRPr lang="zh-CN" sz="1100" dirty="0">
                        <a:effectLst/>
                        <a:latin typeface="Arial" panose="020B0604020202020204" pitchFamily="34" charset="0"/>
                        <a:ea typeface="宋体" panose="02010600030101010101" pitchFamily="2" charset="-122"/>
                        <a:cs typeface="Arial" panose="020B0604020202020204" pitchFamily="34" charset="0"/>
                      </a:endParaRPr>
                    </a:p>
                  </a:txBody>
                  <a:tcPr marL="9525" marR="9525" marT="9525" marB="9525">
                    <a:solidFill>
                      <a:schemeClr val="tx2">
                        <a:lumMod val="20000"/>
                        <a:lumOff val="80000"/>
                      </a:schemeClr>
                    </a:solidFill>
                  </a:tcPr>
                </a:tc>
                <a:tc>
                  <a:txBody>
                    <a:bodyPr/>
                    <a:lstStyle/>
                    <a:p>
                      <a:pPr algn="ctr">
                        <a:spcAft>
                          <a:spcPts val="0"/>
                        </a:spcAft>
                      </a:pPr>
                      <a:r>
                        <a:rPr lang="en-GB" sz="1100">
                          <a:solidFill>
                            <a:srgbClr val="000000"/>
                          </a:solidFill>
                          <a:effectLst/>
                          <a:latin typeface="Arial" panose="020B0604020202020204" pitchFamily="34" charset="0"/>
                          <a:ea typeface="宋体" panose="02010600030101010101" pitchFamily="2" charset="-122"/>
                          <a:cs typeface="Arial" panose="020B0604020202020204" pitchFamily="34" charset="0"/>
                        </a:rPr>
                        <a:t>MADCOL</a:t>
                      </a:r>
                      <a:endParaRPr lang="zh-CN" sz="1100">
                        <a:effectLst/>
                        <a:latin typeface="Arial" panose="020B0604020202020204" pitchFamily="34" charset="0"/>
                        <a:ea typeface="宋体" panose="02010600030101010101" pitchFamily="2" charset="-122"/>
                        <a:cs typeface="Arial" panose="020B0604020202020204" pitchFamily="34" charset="0"/>
                      </a:endParaRPr>
                    </a:p>
                  </a:txBody>
                  <a:tcPr marL="9525" marR="9525" marT="9525" marB="9525">
                    <a:solidFill>
                      <a:schemeClr val="tx2">
                        <a:lumMod val="20000"/>
                        <a:lumOff val="80000"/>
                      </a:schemeClr>
                    </a:solidFill>
                  </a:tcPr>
                </a:tc>
                <a:tc>
                  <a:txBody>
                    <a:bodyPr/>
                    <a:lstStyle/>
                    <a:p>
                      <a:pPr algn="just">
                        <a:spcAft>
                          <a:spcPts val="0"/>
                        </a:spcAft>
                      </a:pPr>
                      <a:r>
                        <a:rPr lang="en-US" sz="1100" dirty="0" smtClean="0">
                          <a:effectLst/>
                          <a:latin typeface="Arial" panose="020B0604020202020204" pitchFamily="34" charset="0"/>
                          <a:ea typeface="宋体" panose="02010600030101010101" pitchFamily="2" charset="-122"/>
                          <a:cs typeface="Arial" panose="020B0604020202020204" pitchFamily="34" charset="0"/>
                        </a:rPr>
                        <a:t>880028</a:t>
                      </a:r>
                      <a:endParaRPr lang="zh-CN" sz="1100" dirty="0">
                        <a:effectLst/>
                        <a:latin typeface="Arial" panose="020B0604020202020204" pitchFamily="34" charset="0"/>
                        <a:ea typeface="宋体" panose="02010600030101010101" pitchFamily="2" charset="-122"/>
                        <a:cs typeface="Arial" panose="020B0604020202020204" pitchFamily="34" charset="0"/>
                      </a:endParaRPr>
                    </a:p>
                  </a:txBody>
                  <a:tcPr marL="9525" marR="9525" marT="9525" marB="9525">
                    <a:solidFill>
                      <a:schemeClr val="tx2">
                        <a:lumMod val="20000"/>
                        <a:lumOff val="80000"/>
                      </a:schemeClr>
                    </a:solidFill>
                  </a:tcPr>
                </a:tc>
              </a:tr>
              <a:tr h="185159">
                <a:tc>
                  <a:txBody>
                    <a:bodyPr/>
                    <a:lstStyle/>
                    <a:p>
                      <a:pPr marL="0" algn="l" defTabSz="1219170" rtl="0" eaLnBrk="1" latinLnBrk="0" hangingPunct="1">
                        <a:spcAft>
                          <a:spcPts val="0"/>
                        </a:spcAft>
                      </a:pPr>
                      <a:r>
                        <a:rPr lang="en-US" altLang="zh-CN" sz="1100" kern="1200" dirty="0" smtClean="0">
                          <a:solidFill>
                            <a:srgbClr val="000000"/>
                          </a:solidFill>
                          <a:effectLst/>
                          <a:latin typeface="Arial" panose="020B0604020202020204" pitchFamily="34" charset="0"/>
                          <a:ea typeface="宋体" panose="02010600030101010101" pitchFamily="2" charset="-122"/>
                          <a:cs typeface="Arial" panose="020B0604020202020204" pitchFamily="34" charset="0"/>
                        </a:rPr>
                        <a:t>6</a:t>
                      </a:r>
                      <a:endParaRPr lang="zh-CN" sz="1100" kern="1200" dirty="0">
                        <a:solidFill>
                          <a:srgbClr val="000000"/>
                        </a:solidFill>
                        <a:effectLst/>
                        <a:latin typeface="Arial" panose="020B0604020202020204" pitchFamily="34" charset="0"/>
                        <a:ea typeface="宋体" panose="02010600030101010101" pitchFamily="2" charset="-122"/>
                        <a:cs typeface="Arial" panose="020B0604020202020204" pitchFamily="34" charset="0"/>
                      </a:endParaRPr>
                    </a:p>
                  </a:txBody>
                  <a:tcPr marL="9525" marR="9525" marT="9525" marB="9525">
                    <a:solidFill>
                      <a:schemeClr val="tx2">
                        <a:lumMod val="20000"/>
                        <a:lumOff val="80000"/>
                      </a:schemeClr>
                    </a:solidFill>
                  </a:tcPr>
                </a:tc>
                <a:tc>
                  <a:txBody>
                    <a:bodyPr/>
                    <a:lstStyle/>
                    <a:p>
                      <a:pPr marL="0" algn="l" defTabSz="1219170" rtl="0" eaLnBrk="1" latinLnBrk="0" hangingPunct="1">
                        <a:spcAft>
                          <a:spcPts val="0"/>
                        </a:spcAft>
                      </a:pPr>
                      <a:r>
                        <a:rPr lang="en-US" altLang="zh-CN" sz="1100" kern="1200" dirty="0" smtClean="0">
                          <a:solidFill>
                            <a:srgbClr val="000000"/>
                          </a:solidFill>
                          <a:effectLst/>
                          <a:latin typeface="Arial" panose="020B0604020202020204" pitchFamily="34" charset="0"/>
                          <a:ea typeface="宋体" panose="02010600030101010101" pitchFamily="2" charset="-122"/>
                          <a:cs typeface="Arial" panose="020B0604020202020204" pitchFamily="34" charset="0"/>
                        </a:rPr>
                        <a:t>Management Aspects of 5G Network Sharing</a:t>
                      </a:r>
                      <a:endParaRPr lang="zh-CN" sz="1100" kern="1200" dirty="0">
                        <a:solidFill>
                          <a:srgbClr val="000000"/>
                        </a:solidFill>
                        <a:effectLst/>
                        <a:latin typeface="Arial" panose="020B0604020202020204" pitchFamily="34" charset="0"/>
                        <a:ea typeface="宋体" panose="02010600030101010101" pitchFamily="2" charset="-122"/>
                        <a:cs typeface="Arial" panose="020B0604020202020204" pitchFamily="34" charset="0"/>
                      </a:endParaRPr>
                    </a:p>
                  </a:txBody>
                  <a:tcPr marL="9525" marR="9525" marT="9525" marB="9525">
                    <a:solidFill>
                      <a:schemeClr val="tx2">
                        <a:lumMod val="20000"/>
                        <a:lumOff val="80000"/>
                      </a:schemeClr>
                    </a:solidFill>
                  </a:tcPr>
                </a:tc>
                <a:tc>
                  <a:txBody>
                    <a:bodyPr/>
                    <a:lstStyle/>
                    <a:p>
                      <a:pPr marL="0" algn="ctr" defTabSz="1219170" rtl="0" eaLnBrk="1" latinLnBrk="0" hangingPunct="1">
                        <a:spcAft>
                          <a:spcPts val="0"/>
                        </a:spcAft>
                      </a:pPr>
                      <a:r>
                        <a:rPr lang="en-US" altLang="zh-CN" sz="1100" kern="1200" dirty="0" smtClean="0">
                          <a:solidFill>
                            <a:srgbClr val="000000"/>
                          </a:solidFill>
                          <a:effectLst/>
                          <a:latin typeface="Arial" panose="020B0604020202020204" pitchFamily="34" charset="0"/>
                          <a:ea typeface="宋体" panose="02010600030101010101" pitchFamily="2" charset="-122"/>
                          <a:cs typeface="Arial" panose="020B0604020202020204" pitchFamily="34" charset="0"/>
                        </a:rPr>
                        <a:t>MANS</a:t>
                      </a:r>
                      <a:endParaRPr lang="zh-CN" sz="1100" kern="1200" dirty="0">
                        <a:solidFill>
                          <a:srgbClr val="000000"/>
                        </a:solidFill>
                        <a:effectLst/>
                        <a:latin typeface="Arial" panose="020B0604020202020204" pitchFamily="34" charset="0"/>
                        <a:ea typeface="宋体" panose="02010600030101010101" pitchFamily="2" charset="-122"/>
                        <a:cs typeface="Arial" panose="020B0604020202020204" pitchFamily="34" charset="0"/>
                      </a:endParaRPr>
                    </a:p>
                  </a:txBody>
                  <a:tcPr marL="9525" marR="9525" marT="9525" marB="9525">
                    <a:solidFill>
                      <a:schemeClr val="tx2">
                        <a:lumMod val="20000"/>
                        <a:lumOff val="80000"/>
                      </a:schemeClr>
                    </a:solidFill>
                  </a:tcPr>
                </a:tc>
                <a:tc>
                  <a:txBody>
                    <a:bodyPr/>
                    <a:lstStyle/>
                    <a:p>
                      <a:pPr marL="0" algn="l" defTabSz="1219170" rtl="0" eaLnBrk="1" latinLnBrk="0" hangingPunct="1">
                        <a:spcAft>
                          <a:spcPts val="0"/>
                        </a:spcAft>
                      </a:pPr>
                      <a:r>
                        <a:rPr lang="en-US" altLang="zh-CN" sz="1100" kern="1200" dirty="0" smtClean="0">
                          <a:solidFill>
                            <a:srgbClr val="000000"/>
                          </a:solidFill>
                          <a:effectLst/>
                          <a:latin typeface="Arial" panose="020B0604020202020204" pitchFamily="34" charset="0"/>
                          <a:ea typeface="+mn-ea"/>
                          <a:cs typeface="Arial" panose="020B0604020202020204" pitchFamily="34" charset="0"/>
                        </a:rPr>
                        <a:t>900021</a:t>
                      </a:r>
                      <a:endParaRPr lang="zh-CN" sz="1100" kern="1200" dirty="0">
                        <a:solidFill>
                          <a:srgbClr val="000000"/>
                        </a:solidFill>
                        <a:effectLst/>
                        <a:latin typeface="Arial" panose="020B0604020202020204" pitchFamily="34" charset="0"/>
                        <a:ea typeface="宋体" panose="02010600030101010101" pitchFamily="2" charset="-122"/>
                        <a:cs typeface="Arial" panose="020B0604020202020204" pitchFamily="34" charset="0"/>
                      </a:endParaRPr>
                    </a:p>
                  </a:txBody>
                  <a:tcPr marL="9525" marR="9525" marT="9525" marB="9525">
                    <a:solidFill>
                      <a:schemeClr val="tx2">
                        <a:lumMod val="20000"/>
                        <a:lumOff val="80000"/>
                      </a:schemeClr>
                    </a:solidFill>
                  </a:tcPr>
                </a:tc>
              </a:tr>
              <a:tr h="185159">
                <a:tc>
                  <a:txBody>
                    <a:bodyPr/>
                    <a:lstStyle/>
                    <a:p>
                      <a:pPr marL="0" algn="l" defTabSz="1219170" rtl="0" eaLnBrk="1" fontAlgn="t" latinLnBrk="0" hangingPunct="1">
                        <a:spcAft>
                          <a:spcPts val="0"/>
                        </a:spcAft>
                      </a:pPr>
                      <a:r>
                        <a:rPr lang="en-US" altLang="zh-CN" sz="1100" kern="1200" dirty="0" smtClean="0">
                          <a:solidFill>
                            <a:schemeClr val="tx1"/>
                          </a:solidFill>
                          <a:effectLst/>
                          <a:latin typeface="Arial" panose="020B0604020202020204" pitchFamily="34" charset="0"/>
                          <a:ea typeface="宋体" panose="02010600030101010101" pitchFamily="2" charset="-122"/>
                          <a:cs typeface="Arial" panose="020B0604020202020204" pitchFamily="34" charset="0"/>
                        </a:rPr>
                        <a:t>7</a:t>
                      </a:r>
                      <a:endParaRPr lang="zh-CN" sz="1100" kern="1200" dirty="0">
                        <a:solidFill>
                          <a:schemeClr val="tx1"/>
                        </a:solidFill>
                        <a:effectLst/>
                        <a:latin typeface="Arial" panose="020B0604020202020204" pitchFamily="34" charset="0"/>
                        <a:ea typeface="宋体" panose="02010600030101010101" pitchFamily="2" charset="-122"/>
                        <a:cs typeface="Arial" panose="020B0604020202020204" pitchFamily="34" charset="0"/>
                      </a:endParaRPr>
                    </a:p>
                  </a:txBody>
                  <a:tcPr marL="9525" marR="9525" marT="9525" marB="9525">
                    <a:solidFill>
                      <a:schemeClr val="tx2">
                        <a:lumMod val="20000"/>
                        <a:lumOff val="80000"/>
                      </a:schemeClr>
                    </a:solidFill>
                  </a:tcPr>
                </a:tc>
                <a:tc>
                  <a:txBody>
                    <a:bodyPr/>
                    <a:lstStyle/>
                    <a:p>
                      <a:pPr marL="0" marR="0" lvl="0" indent="0" algn="l" defTabSz="1219170" rtl="0" eaLnBrk="1" fontAlgn="t" latinLnBrk="0" hangingPunct="1">
                        <a:lnSpc>
                          <a:spcPct val="100000"/>
                        </a:lnSpc>
                        <a:spcBef>
                          <a:spcPts val="0"/>
                        </a:spcBef>
                        <a:spcAft>
                          <a:spcPts val="0"/>
                        </a:spcAft>
                        <a:buClrTx/>
                        <a:buSzTx/>
                        <a:buFontTx/>
                        <a:buNone/>
                        <a:tabLst/>
                        <a:defRPr/>
                      </a:pPr>
                      <a:r>
                        <a:rPr lang="en-US" sz="1100" kern="1200" dirty="0" smtClean="0">
                          <a:solidFill>
                            <a:schemeClr val="tx1"/>
                          </a:solidFill>
                          <a:effectLst/>
                          <a:latin typeface="Arial" panose="020B0604020202020204" pitchFamily="34" charset="0"/>
                          <a:ea typeface="宋体" panose="02010600030101010101" pitchFamily="2" charset="-122"/>
                          <a:cs typeface="Arial" panose="020B0604020202020204" pitchFamily="34" charset="0"/>
                        </a:rPr>
                        <a:t>File Management</a:t>
                      </a:r>
                      <a:endParaRPr lang="zh-CN" sz="1100" kern="1200" dirty="0">
                        <a:solidFill>
                          <a:schemeClr val="tx1"/>
                        </a:solidFill>
                        <a:effectLst/>
                        <a:latin typeface="Arial" panose="020B0604020202020204" pitchFamily="34" charset="0"/>
                        <a:ea typeface="宋体" panose="02010600030101010101" pitchFamily="2" charset="-122"/>
                        <a:cs typeface="Arial" panose="020B0604020202020204" pitchFamily="34" charset="0"/>
                      </a:endParaRPr>
                    </a:p>
                  </a:txBody>
                  <a:tcPr marL="9525" marR="9525" marT="9525" marB="9525">
                    <a:solidFill>
                      <a:schemeClr val="tx2">
                        <a:lumMod val="20000"/>
                        <a:lumOff val="80000"/>
                      </a:schemeClr>
                    </a:solidFill>
                  </a:tcPr>
                </a:tc>
                <a:tc>
                  <a:txBody>
                    <a:bodyPr/>
                    <a:lstStyle/>
                    <a:p>
                      <a:pPr marL="0" algn="ctr" defTabSz="1219170" rtl="0" eaLnBrk="1" fontAlgn="t" latinLnBrk="0" hangingPunct="1">
                        <a:spcAft>
                          <a:spcPts val="0"/>
                        </a:spcAft>
                      </a:pPr>
                      <a:r>
                        <a:rPr lang="en-US" altLang="zh-CN" sz="1100" kern="1200" dirty="0" smtClean="0">
                          <a:solidFill>
                            <a:schemeClr val="tx1"/>
                          </a:solidFill>
                          <a:effectLst/>
                          <a:latin typeface="Arial" panose="020B0604020202020204" pitchFamily="34" charset="0"/>
                          <a:ea typeface="宋体" panose="02010600030101010101" pitchFamily="2" charset="-122"/>
                          <a:cs typeface="Arial" panose="020B0604020202020204" pitchFamily="34" charset="0"/>
                        </a:rPr>
                        <a:t>FIMA</a:t>
                      </a:r>
                      <a:endParaRPr lang="zh-CN" sz="1100" kern="1200" dirty="0">
                        <a:solidFill>
                          <a:schemeClr val="tx1"/>
                        </a:solidFill>
                        <a:effectLst/>
                        <a:latin typeface="Arial" panose="020B0604020202020204" pitchFamily="34" charset="0"/>
                        <a:ea typeface="宋体" panose="02010600030101010101" pitchFamily="2" charset="-122"/>
                        <a:cs typeface="Arial" panose="020B0604020202020204" pitchFamily="34" charset="0"/>
                      </a:endParaRPr>
                    </a:p>
                  </a:txBody>
                  <a:tcPr marL="9525" marR="9525" marT="9525" marB="9525">
                    <a:solidFill>
                      <a:schemeClr val="tx2">
                        <a:lumMod val="20000"/>
                        <a:lumOff val="80000"/>
                      </a:schemeClr>
                    </a:solidFill>
                  </a:tcPr>
                </a:tc>
                <a:tc>
                  <a:txBody>
                    <a:bodyPr/>
                    <a:lstStyle/>
                    <a:p>
                      <a:pPr marL="0" marR="0" lvl="0" indent="0" algn="l" defTabSz="1219170" rtl="0" eaLnBrk="1" fontAlgn="t" latinLnBrk="0" hangingPunct="1">
                        <a:lnSpc>
                          <a:spcPct val="100000"/>
                        </a:lnSpc>
                        <a:spcBef>
                          <a:spcPts val="0"/>
                        </a:spcBef>
                        <a:spcAft>
                          <a:spcPts val="0"/>
                        </a:spcAft>
                        <a:buClrTx/>
                        <a:buSzTx/>
                        <a:buFontTx/>
                        <a:buNone/>
                        <a:tabLst/>
                        <a:defRPr/>
                      </a:pPr>
                      <a:r>
                        <a:rPr lang="en-US" altLang="zh-CN" sz="1100" kern="1200" dirty="0" smtClean="0">
                          <a:solidFill>
                            <a:schemeClr val="tx1"/>
                          </a:solidFill>
                          <a:effectLst/>
                          <a:latin typeface="Arial" panose="020B0604020202020204" pitchFamily="34" charset="0"/>
                          <a:ea typeface="+mn-ea"/>
                          <a:cs typeface="Arial" panose="020B0604020202020204" pitchFamily="34" charset="0"/>
                        </a:rPr>
                        <a:t>910030</a:t>
                      </a:r>
                      <a:endParaRPr lang="zh-CN" altLang="zh-CN" sz="1100" kern="1200" dirty="0" smtClean="0">
                        <a:solidFill>
                          <a:schemeClr val="tx1"/>
                        </a:solidFill>
                        <a:effectLst/>
                        <a:latin typeface="Arial" panose="020B0604020202020204" pitchFamily="34" charset="0"/>
                        <a:ea typeface="宋体" panose="02010600030101010101" pitchFamily="2" charset="-122"/>
                        <a:cs typeface="Arial" panose="020B0604020202020204" pitchFamily="34" charset="0"/>
                      </a:endParaRPr>
                    </a:p>
                  </a:txBody>
                  <a:tcPr marL="9525" marR="9525" marT="9525" marB="9525">
                    <a:solidFill>
                      <a:schemeClr val="tx2">
                        <a:lumMod val="20000"/>
                        <a:lumOff val="80000"/>
                      </a:schemeClr>
                    </a:solidFill>
                  </a:tcPr>
                </a:tc>
              </a:tr>
              <a:tr h="185159">
                <a:tc>
                  <a:txBody>
                    <a:bodyPr/>
                    <a:lstStyle/>
                    <a:p>
                      <a:pPr algn="l">
                        <a:spcAft>
                          <a:spcPts val="0"/>
                        </a:spcAft>
                      </a:pPr>
                      <a:r>
                        <a:rPr lang="en-US" altLang="zh-CN" sz="1100" dirty="0" smtClean="0">
                          <a:effectLst/>
                          <a:latin typeface="Arial" panose="020B0604020202020204" pitchFamily="34" charset="0"/>
                          <a:ea typeface="宋体" panose="02010600030101010101" pitchFamily="2" charset="-122"/>
                          <a:cs typeface="Arial" panose="020B0604020202020204" pitchFamily="34" charset="0"/>
                        </a:rPr>
                        <a:t>8</a:t>
                      </a:r>
                      <a:endParaRPr lang="zh-CN" sz="1100" dirty="0">
                        <a:effectLst/>
                        <a:latin typeface="Arial" panose="020B0604020202020204" pitchFamily="34" charset="0"/>
                        <a:ea typeface="宋体" panose="02010600030101010101" pitchFamily="2" charset="-122"/>
                        <a:cs typeface="Arial" panose="020B0604020202020204" pitchFamily="34" charset="0"/>
                      </a:endParaRPr>
                    </a:p>
                  </a:txBody>
                  <a:tcPr marL="9525" marR="9525" marT="9525" marB="9525">
                    <a:solidFill>
                      <a:schemeClr val="accent6">
                        <a:lumMod val="20000"/>
                        <a:lumOff val="80000"/>
                      </a:schemeClr>
                    </a:solidFill>
                  </a:tcPr>
                </a:tc>
                <a:tc>
                  <a:txBody>
                    <a:bodyPr/>
                    <a:lstStyle/>
                    <a:p>
                      <a:pPr algn="l">
                        <a:spcAft>
                          <a:spcPts val="0"/>
                        </a:spcAft>
                      </a:pPr>
                      <a:r>
                        <a:rPr lang="en-US" sz="1100" dirty="0">
                          <a:solidFill>
                            <a:srgbClr val="000000"/>
                          </a:solidFill>
                          <a:effectLst/>
                          <a:latin typeface="Arial" panose="020B0604020202020204" pitchFamily="34" charset="0"/>
                          <a:ea typeface="宋体" panose="02010600030101010101" pitchFamily="2" charset="-122"/>
                          <a:cs typeface="Arial" panose="020B0604020202020204" pitchFamily="34" charset="0"/>
                        </a:rPr>
                        <a:t>Autonomous network levels</a:t>
                      </a:r>
                      <a:endParaRPr lang="zh-CN" sz="1100" dirty="0">
                        <a:effectLst/>
                        <a:latin typeface="Arial" panose="020B0604020202020204" pitchFamily="34" charset="0"/>
                        <a:ea typeface="宋体" panose="02010600030101010101" pitchFamily="2" charset="-122"/>
                        <a:cs typeface="Arial" panose="020B0604020202020204" pitchFamily="34" charset="0"/>
                      </a:endParaRPr>
                    </a:p>
                  </a:txBody>
                  <a:tcPr marL="9525" marR="9525" marT="9525" marB="9525">
                    <a:solidFill>
                      <a:schemeClr val="accent6">
                        <a:lumMod val="20000"/>
                        <a:lumOff val="80000"/>
                      </a:schemeClr>
                    </a:solidFill>
                  </a:tcPr>
                </a:tc>
                <a:tc>
                  <a:txBody>
                    <a:bodyPr/>
                    <a:lstStyle/>
                    <a:p>
                      <a:pPr algn="ctr">
                        <a:spcAft>
                          <a:spcPts val="0"/>
                        </a:spcAft>
                      </a:pPr>
                      <a:r>
                        <a:rPr lang="en-GB" sz="1100">
                          <a:solidFill>
                            <a:srgbClr val="000000"/>
                          </a:solidFill>
                          <a:effectLst/>
                          <a:latin typeface="Arial" panose="020B0604020202020204" pitchFamily="34" charset="0"/>
                          <a:ea typeface="宋体" panose="02010600030101010101" pitchFamily="2" charset="-122"/>
                          <a:cs typeface="Arial" panose="020B0604020202020204" pitchFamily="34" charset="0"/>
                        </a:rPr>
                        <a:t>ANL</a:t>
                      </a:r>
                      <a:endParaRPr lang="zh-CN" sz="1100">
                        <a:effectLst/>
                        <a:latin typeface="Arial" panose="020B0604020202020204" pitchFamily="34" charset="0"/>
                        <a:ea typeface="宋体" panose="02010600030101010101" pitchFamily="2" charset="-122"/>
                        <a:cs typeface="Arial" panose="020B0604020202020204" pitchFamily="34" charset="0"/>
                      </a:endParaRPr>
                    </a:p>
                  </a:txBody>
                  <a:tcPr marL="9525" marR="9525" marT="9525" marB="9525">
                    <a:solidFill>
                      <a:schemeClr val="accent6">
                        <a:lumMod val="20000"/>
                        <a:lumOff val="80000"/>
                      </a:schemeClr>
                    </a:solidFill>
                  </a:tcPr>
                </a:tc>
                <a:tc>
                  <a:txBody>
                    <a:bodyPr/>
                    <a:lstStyle/>
                    <a:p>
                      <a:pPr algn="just">
                        <a:spcAft>
                          <a:spcPts val="0"/>
                        </a:spcAft>
                      </a:pPr>
                      <a:r>
                        <a:rPr lang="en-US" sz="1100" dirty="0" smtClean="0">
                          <a:effectLst/>
                          <a:latin typeface="Arial" panose="020B0604020202020204" pitchFamily="34" charset="0"/>
                          <a:ea typeface="宋体" panose="02010600030101010101" pitchFamily="2" charset="-122"/>
                          <a:cs typeface="Arial" panose="020B0604020202020204" pitchFamily="34" charset="0"/>
                        </a:rPr>
                        <a:t>880027</a:t>
                      </a:r>
                      <a:endParaRPr lang="zh-CN" sz="1100" dirty="0">
                        <a:effectLst/>
                        <a:latin typeface="Arial" panose="020B0604020202020204" pitchFamily="34" charset="0"/>
                        <a:ea typeface="宋体" panose="02010600030101010101" pitchFamily="2" charset="-122"/>
                        <a:cs typeface="Arial" panose="020B0604020202020204" pitchFamily="34" charset="0"/>
                      </a:endParaRPr>
                    </a:p>
                  </a:txBody>
                  <a:tcPr marL="9525" marR="9525" marT="9525" marB="9525">
                    <a:solidFill>
                      <a:schemeClr val="accent6">
                        <a:lumMod val="20000"/>
                        <a:lumOff val="80000"/>
                      </a:schemeClr>
                    </a:solidFill>
                  </a:tcPr>
                </a:tc>
              </a:tr>
              <a:tr h="185159">
                <a:tc>
                  <a:txBody>
                    <a:bodyPr/>
                    <a:lstStyle/>
                    <a:p>
                      <a:pPr algn="l">
                        <a:spcAft>
                          <a:spcPts val="0"/>
                        </a:spcAft>
                      </a:pPr>
                      <a:r>
                        <a:rPr lang="en-US" altLang="zh-CN" sz="1100" dirty="0" smtClean="0">
                          <a:effectLst/>
                          <a:latin typeface="Arial" panose="020B0604020202020204" pitchFamily="34" charset="0"/>
                          <a:ea typeface="宋体" panose="02010600030101010101" pitchFamily="2" charset="-122"/>
                          <a:cs typeface="Arial" panose="020B0604020202020204" pitchFamily="34" charset="0"/>
                        </a:rPr>
                        <a:t>9</a:t>
                      </a:r>
                      <a:endParaRPr lang="zh-CN" sz="1100" dirty="0">
                        <a:effectLst/>
                        <a:latin typeface="Arial" panose="020B0604020202020204" pitchFamily="34" charset="0"/>
                        <a:ea typeface="宋体" panose="02010600030101010101" pitchFamily="2" charset="-122"/>
                        <a:cs typeface="Arial" panose="020B0604020202020204" pitchFamily="34" charset="0"/>
                      </a:endParaRPr>
                    </a:p>
                  </a:txBody>
                  <a:tcPr marL="9525" marR="9525" marT="9525" marB="9525">
                    <a:solidFill>
                      <a:schemeClr val="accent6">
                        <a:lumMod val="20000"/>
                        <a:lumOff val="80000"/>
                      </a:schemeClr>
                    </a:solidFill>
                  </a:tcPr>
                </a:tc>
                <a:tc>
                  <a:txBody>
                    <a:bodyPr/>
                    <a:lstStyle/>
                    <a:p>
                      <a:pPr algn="l">
                        <a:spcAft>
                          <a:spcPts val="0"/>
                        </a:spcAft>
                      </a:pPr>
                      <a:r>
                        <a:rPr lang="en-GB" sz="1100" dirty="0">
                          <a:solidFill>
                            <a:srgbClr val="000000"/>
                          </a:solidFill>
                          <a:effectLst/>
                          <a:latin typeface="Arial" panose="020B0604020202020204" pitchFamily="34" charset="0"/>
                          <a:ea typeface="宋体" panose="02010600030101010101" pitchFamily="2" charset="-122"/>
                          <a:cs typeface="Arial" panose="020B0604020202020204" pitchFamily="34" charset="0"/>
                        </a:rPr>
                        <a:t>Intent driven management service for mobile networks</a:t>
                      </a:r>
                      <a:endParaRPr lang="zh-CN" sz="1100" dirty="0">
                        <a:effectLst/>
                        <a:latin typeface="Arial" panose="020B0604020202020204" pitchFamily="34" charset="0"/>
                        <a:ea typeface="宋体" panose="02010600030101010101" pitchFamily="2" charset="-122"/>
                        <a:cs typeface="Arial" panose="020B0604020202020204" pitchFamily="34" charset="0"/>
                      </a:endParaRPr>
                    </a:p>
                  </a:txBody>
                  <a:tcPr marL="9525" marR="9525" marT="9525" marB="9525">
                    <a:solidFill>
                      <a:schemeClr val="accent6">
                        <a:lumMod val="20000"/>
                        <a:lumOff val="80000"/>
                      </a:schemeClr>
                    </a:solidFill>
                  </a:tcPr>
                </a:tc>
                <a:tc>
                  <a:txBody>
                    <a:bodyPr/>
                    <a:lstStyle/>
                    <a:p>
                      <a:pPr algn="ctr">
                        <a:spcAft>
                          <a:spcPts val="0"/>
                        </a:spcAft>
                      </a:pPr>
                      <a:r>
                        <a:rPr lang="en-GB" sz="1100" dirty="0">
                          <a:solidFill>
                            <a:srgbClr val="000000"/>
                          </a:solidFill>
                          <a:effectLst/>
                          <a:latin typeface="Arial" panose="020B0604020202020204" pitchFamily="34" charset="0"/>
                          <a:ea typeface="宋体" panose="02010600030101010101" pitchFamily="2" charset="-122"/>
                          <a:cs typeface="Arial" panose="020B0604020202020204" pitchFamily="34" charset="0"/>
                        </a:rPr>
                        <a:t>IDMS_MN</a:t>
                      </a:r>
                      <a:endParaRPr lang="zh-CN" sz="1100" dirty="0">
                        <a:effectLst/>
                        <a:latin typeface="Arial" panose="020B0604020202020204" pitchFamily="34" charset="0"/>
                        <a:ea typeface="宋体" panose="02010600030101010101" pitchFamily="2" charset="-122"/>
                        <a:cs typeface="Arial" panose="020B0604020202020204" pitchFamily="34" charset="0"/>
                      </a:endParaRPr>
                    </a:p>
                  </a:txBody>
                  <a:tcPr marL="9525" marR="9525" marT="9525" marB="9525">
                    <a:solidFill>
                      <a:schemeClr val="accent6">
                        <a:lumMod val="20000"/>
                        <a:lumOff val="80000"/>
                      </a:schemeClr>
                    </a:solidFill>
                  </a:tcPr>
                </a:tc>
                <a:tc>
                  <a:txBody>
                    <a:bodyPr/>
                    <a:lstStyle/>
                    <a:p>
                      <a:pPr algn="just">
                        <a:spcAft>
                          <a:spcPts val="0"/>
                        </a:spcAft>
                      </a:pPr>
                      <a:r>
                        <a:rPr lang="en-GB" sz="1100" dirty="0" smtClean="0">
                          <a:solidFill>
                            <a:srgbClr val="000000"/>
                          </a:solidFill>
                          <a:effectLst/>
                          <a:latin typeface="Arial" panose="020B0604020202020204" pitchFamily="34" charset="0"/>
                          <a:ea typeface="宋体" panose="02010600030101010101" pitchFamily="2" charset="-122"/>
                          <a:cs typeface="Arial" panose="020B0604020202020204" pitchFamily="34" charset="0"/>
                        </a:rPr>
                        <a:t>810027</a:t>
                      </a:r>
                      <a:endParaRPr lang="zh-CN" sz="1100" dirty="0">
                        <a:effectLst/>
                        <a:latin typeface="Arial" panose="020B0604020202020204" pitchFamily="34" charset="0"/>
                        <a:ea typeface="宋体" panose="02010600030101010101" pitchFamily="2" charset="-122"/>
                        <a:cs typeface="Arial" panose="020B0604020202020204" pitchFamily="34" charset="0"/>
                      </a:endParaRPr>
                    </a:p>
                  </a:txBody>
                  <a:tcPr marL="9525" marR="9525" marT="9525" marB="9525">
                    <a:solidFill>
                      <a:schemeClr val="accent6">
                        <a:lumMod val="20000"/>
                        <a:lumOff val="80000"/>
                      </a:schemeClr>
                    </a:solidFill>
                  </a:tcPr>
                </a:tc>
              </a:tr>
              <a:tr h="185159">
                <a:tc>
                  <a:txBody>
                    <a:bodyPr/>
                    <a:lstStyle/>
                    <a:p>
                      <a:pPr algn="l">
                        <a:spcAft>
                          <a:spcPts val="0"/>
                        </a:spcAft>
                      </a:pPr>
                      <a:r>
                        <a:rPr lang="en-US" altLang="zh-CN" sz="1100" dirty="0" smtClean="0">
                          <a:effectLst/>
                          <a:latin typeface="Arial" panose="020B0604020202020204" pitchFamily="34" charset="0"/>
                          <a:ea typeface="宋体" panose="02010600030101010101" pitchFamily="2" charset="-122"/>
                          <a:cs typeface="Arial" panose="020B0604020202020204" pitchFamily="34" charset="0"/>
                        </a:rPr>
                        <a:t>10</a:t>
                      </a:r>
                      <a:endParaRPr lang="zh-CN" sz="1100" dirty="0">
                        <a:effectLst/>
                        <a:latin typeface="Arial" panose="020B0604020202020204" pitchFamily="34" charset="0"/>
                        <a:ea typeface="宋体" panose="02010600030101010101" pitchFamily="2" charset="-122"/>
                        <a:cs typeface="Arial" panose="020B0604020202020204" pitchFamily="34" charset="0"/>
                      </a:endParaRPr>
                    </a:p>
                  </a:txBody>
                  <a:tcPr marL="9525" marR="9525" marT="9525" marB="9525">
                    <a:solidFill>
                      <a:schemeClr val="accent6">
                        <a:lumMod val="20000"/>
                        <a:lumOff val="80000"/>
                      </a:schemeClr>
                    </a:solidFill>
                  </a:tcPr>
                </a:tc>
                <a:tc>
                  <a:txBody>
                    <a:bodyPr/>
                    <a:lstStyle/>
                    <a:p>
                      <a:pPr algn="l">
                        <a:spcAft>
                          <a:spcPts val="0"/>
                        </a:spcAft>
                      </a:pPr>
                      <a:r>
                        <a:rPr lang="en-US" sz="1100" dirty="0" smtClean="0">
                          <a:effectLst/>
                          <a:latin typeface="Arial" panose="020B0604020202020204" pitchFamily="34" charset="0"/>
                          <a:ea typeface="宋体" panose="02010600030101010101" pitchFamily="2" charset="-122"/>
                          <a:cs typeface="Arial" panose="020B0604020202020204" pitchFamily="34" charset="0"/>
                        </a:rPr>
                        <a:t>Network policy management for 5G mobile networks </a:t>
                      </a:r>
                      <a:endParaRPr lang="zh-CN" sz="1100" dirty="0">
                        <a:effectLst/>
                        <a:latin typeface="Arial" panose="020B0604020202020204" pitchFamily="34" charset="0"/>
                        <a:ea typeface="宋体" panose="02010600030101010101" pitchFamily="2" charset="-122"/>
                        <a:cs typeface="Arial" panose="020B0604020202020204" pitchFamily="34" charset="0"/>
                      </a:endParaRPr>
                    </a:p>
                  </a:txBody>
                  <a:tcPr marL="9525" marR="9525" marT="9525" marB="9525">
                    <a:solidFill>
                      <a:schemeClr val="accent6">
                        <a:lumMod val="20000"/>
                        <a:lumOff val="80000"/>
                      </a:schemeClr>
                    </a:solidFill>
                  </a:tcPr>
                </a:tc>
                <a:tc>
                  <a:txBody>
                    <a:bodyPr/>
                    <a:lstStyle/>
                    <a:p>
                      <a:pPr algn="ctr">
                        <a:spcAft>
                          <a:spcPts val="0"/>
                        </a:spcAft>
                      </a:pPr>
                      <a:r>
                        <a:rPr lang="en-US" sz="1100">
                          <a:effectLst/>
                          <a:latin typeface="Arial" panose="020B0604020202020204" pitchFamily="34" charset="0"/>
                          <a:ea typeface="宋体" panose="02010600030101010101" pitchFamily="2" charset="-122"/>
                          <a:cs typeface="Arial" panose="020B0604020202020204" pitchFamily="34" charset="0"/>
                        </a:rPr>
                        <a:t>NPM</a:t>
                      </a:r>
                      <a:endParaRPr lang="zh-CN" sz="1100">
                        <a:effectLst/>
                        <a:latin typeface="Arial" panose="020B0604020202020204" pitchFamily="34" charset="0"/>
                        <a:ea typeface="宋体" panose="02010600030101010101" pitchFamily="2" charset="-122"/>
                        <a:cs typeface="Arial" panose="020B0604020202020204" pitchFamily="34" charset="0"/>
                      </a:endParaRPr>
                    </a:p>
                  </a:txBody>
                  <a:tcPr marL="9525" marR="9525" marT="9525" marB="9525">
                    <a:solidFill>
                      <a:schemeClr val="accent6">
                        <a:lumMod val="20000"/>
                        <a:lumOff val="80000"/>
                      </a:schemeClr>
                    </a:solidFill>
                  </a:tcPr>
                </a:tc>
                <a:tc>
                  <a:txBody>
                    <a:bodyPr/>
                    <a:lstStyle/>
                    <a:p>
                      <a:pPr algn="just">
                        <a:spcAft>
                          <a:spcPts val="0"/>
                        </a:spcAft>
                      </a:pPr>
                      <a:r>
                        <a:rPr lang="en-GB" sz="1100" dirty="0" smtClean="0">
                          <a:solidFill>
                            <a:srgbClr val="000000"/>
                          </a:solidFill>
                          <a:effectLst/>
                          <a:latin typeface="Arial" panose="020B0604020202020204" pitchFamily="34" charset="0"/>
                          <a:ea typeface="宋体" panose="02010600030101010101" pitchFamily="2" charset="-122"/>
                          <a:cs typeface="Arial" panose="020B0604020202020204" pitchFamily="34" charset="0"/>
                        </a:rPr>
                        <a:t>860024</a:t>
                      </a:r>
                      <a:endParaRPr lang="zh-CN" sz="1100" dirty="0">
                        <a:effectLst/>
                        <a:latin typeface="Arial" panose="020B0604020202020204" pitchFamily="34" charset="0"/>
                        <a:ea typeface="宋体" panose="02010600030101010101" pitchFamily="2" charset="-122"/>
                        <a:cs typeface="Arial" panose="020B0604020202020204" pitchFamily="34" charset="0"/>
                      </a:endParaRPr>
                    </a:p>
                  </a:txBody>
                  <a:tcPr marL="9525" marR="9525" marT="9525" marB="9525">
                    <a:solidFill>
                      <a:schemeClr val="accent6">
                        <a:lumMod val="20000"/>
                        <a:lumOff val="80000"/>
                      </a:schemeClr>
                    </a:solidFill>
                  </a:tcPr>
                </a:tc>
              </a:tr>
              <a:tr h="185159">
                <a:tc>
                  <a:txBody>
                    <a:bodyPr/>
                    <a:lstStyle/>
                    <a:p>
                      <a:pPr algn="l">
                        <a:spcAft>
                          <a:spcPts val="0"/>
                        </a:spcAft>
                      </a:pPr>
                      <a:r>
                        <a:rPr lang="en-US" altLang="zh-CN" sz="1100" dirty="0" smtClean="0">
                          <a:effectLst/>
                          <a:latin typeface="Arial" panose="020B0604020202020204" pitchFamily="34" charset="0"/>
                          <a:ea typeface="宋体" panose="02010600030101010101" pitchFamily="2" charset="-122"/>
                          <a:cs typeface="Arial" panose="020B0604020202020204" pitchFamily="34" charset="0"/>
                        </a:rPr>
                        <a:t>11</a:t>
                      </a:r>
                      <a:endParaRPr lang="zh-CN" sz="1100" dirty="0">
                        <a:effectLst/>
                        <a:latin typeface="Arial" panose="020B0604020202020204" pitchFamily="34" charset="0"/>
                        <a:ea typeface="宋体" panose="02010600030101010101" pitchFamily="2" charset="-122"/>
                        <a:cs typeface="Arial" panose="020B0604020202020204" pitchFamily="34" charset="0"/>
                      </a:endParaRPr>
                    </a:p>
                  </a:txBody>
                  <a:tcPr marL="9525" marR="9525" marT="9525" marB="9525">
                    <a:solidFill>
                      <a:schemeClr val="accent6">
                        <a:lumMod val="20000"/>
                        <a:lumOff val="80000"/>
                      </a:schemeClr>
                    </a:solidFill>
                  </a:tcPr>
                </a:tc>
                <a:tc>
                  <a:txBody>
                    <a:bodyPr/>
                    <a:lstStyle/>
                    <a:p>
                      <a:pPr algn="l">
                        <a:spcAft>
                          <a:spcPts val="0"/>
                        </a:spcAft>
                      </a:pPr>
                      <a:r>
                        <a:rPr lang="en-GB" sz="1100" dirty="0">
                          <a:solidFill>
                            <a:srgbClr val="000000"/>
                          </a:solidFill>
                          <a:effectLst/>
                          <a:latin typeface="Arial" panose="020B0604020202020204" pitchFamily="34" charset="0"/>
                          <a:ea typeface="宋体" panose="02010600030101010101" pitchFamily="2" charset="-122"/>
                          <a:cs typeface="Arial" panose="020B0604020202020204" pitchFamily="34" charset="0"/>
                        </a:rPr>
                        <a:t>Enhanced Closed loop SLS Assurance</a:t>
                      </a:r>
                      <a:endParaRPr lang="zh-CN" sz="1100" dirty="0">
                        <a:effectLst/>
                        <a:latin typeface="Arial" panose="020B0604020202020204" pitchFamily="34" charset="0"/>
                        <a:ea typeface="宋体" panose="02010600030101010101" pitchFamily="2" charset="-122"/>
                        <a:cs typeface="Arial" panose="020B0604020202020204" pitchFamily="34" charset="0"/>
                      </a:endParaRPr>
                    </a:p>
                  </a:txBody>
                  <a:tcPr marL="9525" marR="9525" marT="9525" marB="9525">
                    <a:solidFill>
                      <a:schemeClr val="accent6">
                        <a:lumMod val="20000"/>
                        <a:lumOff val="80000"/>
                      </a:schemeClr>
                    </a:solidFill>
                  </a:tcPr>
                </a:tc>
                <a:tc>
                  <a:txBody>
                    <a:bodyPr/>
                    <a:lstStyle/>
                    <a:p>
                      <a:pPr algn="ctr">
                        <a:spcAft>
                          <a:spcPts val="0"/>
                        </a:spcAft>
                      </a:pPr>
                      <a:r>
                        <a:rPr lang="en-GB" sz="1100">
                          <a:solidFill>
                            <a:srgbClr val="000000"/>
                          </a:solidFill>
                          <a:effectLst/>
                          <a:latin typeface="Arial" panose="020B0604020202020204" pitchFamily="34" charset="0"/>
                          <a:ea typeface="宋体" panose="02010600030101010101" pitchFamily="2" charset="-122"/>
                          <a:cs typeface="Arial" panose="020B0604020202020204" pitchFamily="34" charset="0"/>
                        </a:rPr>
                        <a:t>eCOSLA</a:t>
                      </a:r>
                      <a:endParaRPr lang="zh-CN" sz="1100">
                        <a:effectLst/>
                        <a:latin typeface="Arial" panose="020B0604020202020204" pitchFamily="34" charset="0"/>
                        <a:ea typeface="宋体" panose="02010600030101010101" pitchFamily="2" charset="-122"/>
                        <a:cs typeface="Arial" panose="020B0604020202020204" pitchFamily="34" charset="0"/>
                      </a:endParaRPr>
                    </a:p>
                  </a:txBody>
                  <a:tcPr marL="9525" marR="9525" marT="9525" marB="9525">
                    <a:solidFill>
                      <a:schemeClr val="accent6">
                        <a:lumMod val="20000"/>
                        <a:lumOff val="80000"/>
                      </a:schemeClr>
                    </a:solidFill>
                  </a:tcPr>
                </a:tc>
                <a:tc>
                  <a:txBody>
                    <a:bodyPr/>
                    <a:lstStyle/>
                    <a:p>
                      <a:pPr algn="just">
                        <a:spcAft>
                          <a:spcPts val="0"/>
                        </a:spcAft>
                      </a:pPr>
                      <a:r>
                        <a:rPr lang="en-US" sz="1100" dirty="0" smtClean="0">
                          <a:effectLst/>
                          <a:latin typeface="Arial" panose="020B0604020202020204" pitchFamily="34" charset="0"/>
                          <a:ea typeface="宋体" panose="02010600030101010101" pitchFamily="2" charset="-122"/>
                          <a:cs typeface="Arial" panose="020B0604020202020204" pitchFamily="34" charset="0"/>
                        </a:rPr>
                        <a:t>870030</a:t>
                      </a:r>
                      <a:endParaRPr lang="zh-CN" sz="1100" dirty="0">
                        <a:effectLst/>
                        <a:latin typeface="Arial" panose="020B0604020202020204" pitchFamily="34" charset="0"/>
                        <a:ea typeface="宋体" panose="02010600030101010101" pitchFamily="2" charset="-122"/>
                        <a:cs typeface="Arial" panose="020B0604020202020204" pitchFamily="34" charset="0"/>
                      </a:endParaRPr>
                    </a:p>
                  </a:txBody>
                  <a:tcPr marL="9525" marR="9525" marT="9525" marB="9525">
                    <a:solidFill>
                      <a:schemeClr val="accent6">
                        <a:lumMod val="20000"/>
                        <a:lumOff val="80000"/>
                      </a:schemeClr>
                    </a:solidFill>
                  </a:tcPr>
                </a:tc>
              </a:tr>
              <a:tr h="185159">
                <a:tc>
                  <a:txBody>
                    <a:bodyPr/>
                    <a:lstStyle/>
                    <a:p>
                      <a:pPr algn="l">
                        <a:spcAft>
                          <a:spcPts val="0"/>
                        </a:spcAft>
                      </a:pPr>
                      <a:r>
                        <a:rPr lang="en-US" altLang="zh-CN" sz="1100" dirty="0" smtClean="0">
                          <a:effectLst/>
                          <a:latin typeface="Arial" panose="020B0604020202020204" pitchFamily="34" charset="0"/>
                          <a:ea typeface="宋体" panose="02010600030101010101" pitchFamily="2" charset="-122"/>
                          <a:cs typeface="Arial" panose="020B0604020202020204" pitchFamily="34" charset="0"/>
                        </a:rPr>
                        <a:t>12</a:t>
                      </a:r>
                      <a:endParaRPr lang="zh-CN" sz="1100" dirty="0">
                        <a:effectLst/>
                        <a:latin typeface="Arial" panose="020B0604020202020204" pitchFamily="34" charset="0"/>
                        <a:ea typeface="宋体" panose="02010600030101010101" pitchFamily="2" charset="-122"/>
                        <a:cs typeface="Arial" panose="020B0604020202020204" pitchFamily="34" charset="0"/>
                      </a:endParaRPr>
                    </a:p>
                  </a:txBody>
                  <a:tcPr marL="9525" marR="9525" marT="9525" marB="9525">
                    <a:solidFill>
                      <a:schemeClr val="accent6">
                        <a:lumMod val="20000"/>
                        <a:lumOff val="80000"/>
                      </a:schemeClr>
                    </a:solidFill>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altLang="zh-CN" sz="1100" kern="1200" dirty="0" smtClean="0">
                          <a:solidFill>
                            <a:schemeClr val="tx1"/>
                          </a:solidFill>
                          <a:effectLst/>
                          <a:latin typeface="Arial" panose="020B0604020202020204" pitchFamily="34" charset="0"/>
                          <a:ea typeface="+mn-ea"/>
                          <a:cs typeface="Arial" panose="020B0604020202020204" pitchFamily="34" charset="0"/>
                        </a:rPr>
                        <a:t>Enhancements of Management Data Analytics Service</a:t>
                      </a:r>
                      <a:endParaRPr lang="zh-CN" sz="1100" kern="1200" dirty="0">
                        <a:solidFill>
                          <a:schemeClr val="tx1"/>
                        </a:solidFill>
                        <a:effectLst/>
                        <a:latin typeface="Arial" panose="020B0604020202020204" pitchFamily="34" charset="0"/>
                        <a:ea typeface="宋体" panose="02010600030101010101" pitchFamily="2" charset="-122"/>
                        <a:cs typeface="Arial" panose="020B0604020202020204" pitchFamily="34" charset="0"/>
                      </a:endParaRPr>
                    </a:p>
                  </a:txBody>
                  <a:tcPr marL="9525" marR="9525" marT="9525" marB="9525">
                    <a:solidFill>
                      <a:schemeClr val="accent6">
                        <a:lumMod val="20000"/>
                        <a:lumOff val="80000"/>
                      </a:schemeClr>
                    </a:solidFill>
                  </a:tcPr>
                </a:tc>
                <a:tc>
                  <a:txBody>
                    <a:bodyPr/>
                    <a:lstStyle/>
                    <a:p>
                      <a:pPr marL="0" algn="ctr" defTabSz="1219170" rtl="0" eaLnBrk="1" latinLnBrk="0" hangingPunct="1">
                        <a:spcAft>
                          <a:spcPts val="0"/>
                        </a:spcAft>
                      </a:pPr>
                      <a:r>
                        <a:rPr lang="en-US" altLang="zh-CN" sz="1100" kern="1200" dirty="0" err="1" smtClean="0">
                          <a:solidFill>
                            <a:schemeClr val="tx1"/>
                          </a:solidFill>
                          <a:effectLst/>
                          <a:latin typeface="Arial" panose="020B0604020202020204" pitchFamily="34" charset="0"/>
                          <a:ea typeface="+mn-ea"/>
                          <a:cs typeface="Arial" panose="020B0604020202020204" pitchFamily="34" charset="0"/>
                        </a:rPr>
                        <a:t>eMDAS</a:t>
                      </a:r>
                      <a:endParaRPr lang="zh-CN" sz="1100" kern="1200" dirty="0">
                        <a:solidFill>
                          <a:schemeClr val="tx1"/>
                        </a:solidFill>
                        <a:effectLst/>
                        <a:latin typeface="Arial" panose="020B0604020202020204" pitchFamily="34" charset="0"/>
                        <a:ea typeface="宋体" panose="02010600030101010101" pitchFamily="2" charset="-122"/>
                        <a:cs typeface="Arial" panose="020B0604020202020204" pitchFamily="34" charset="0"/>
                      </a:endParaRPr>
                    </a:p>
                  </a:txBody>
                  <a:tcPr marL="9525" marR="9525" marT="9525" marB="9525">
                    <a:solidFill>
                      <a:schemeClr val="accent6">
                        <a:lumMod val="20000"/>
                        <a:lumOff val="80000"/>
                      </a:schemeClr>
                    </a:solidFill>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altLang="zh-CN" sz="1100" kern="1200" dirty="0" smtClean="0">
                          <a:solidFill>
                            <a:schemeClr val="tx1"/>
                          </a:solidFill>
                          <a:effectLst/>
                          <a:latin typeface="Arial" panose="020B0604020202020204" pitchFamily="34" charset="0"/>
                          <a:ea typeface="+mn-ea"/>
                          <a:cs typeface="Arial" panose="020B0604020202020204" pitchFamily="34" charset="0"/>
                        </a:rPr>
                        <a:t>850028</a:t>
                      </a:r>
                      <a:endParaRPr lang="zh-CN" sz="1100" kern="1200" dirty="0">
                        <a:solidFill>
                          <a:schemeClr val="tx1"/>
                        </a:solidFill>
                        <a:effectLst/>
                        <a:latin typeface="Arial" panose="020B0604020202020204" pitchFamily="34" charset="0"/>
                        <a:ea typeface="宋体" panose="02010600030101010101" pitchFamily="2" charset="-122"/>
                        <a:cs typeface="Arial" panose="020B0604020202020204" pitchFamily="34" charset="0"/>
                      </a:endParaRPr>
                    </a:p>
                  </a:txBody>
                  <a:tcPr marL="9525" marR="9525" marT="9525" marB="9525">
                    <a:solidFill>
                      <a:schemeClr val="accent6">
                        <a:lumMod val="20000"/>
                        <a:lumOff val="80000"/>
                      </a:schemeClr>
                    </a:solidFill>
                  </a:tcPr>
                </a:tc>
              </a:tr>
              <a:tr h="351424">
                <a:tc>
                  <a:txBody>
                    <a:bodyPr/>
                    <a:lstStyle/>
                    <a:p>
                      <a:pPr marL="0" algn="l" defTabSz="1219170" rtl="0" eaLnBrk="1" latinLnBrk="0" hangingPunct="1">
                        <a:spcAft>
                          <a:spcPts val="0"/>
                        </a:spcAft>
                      </a:pPr>
                      <a:r>
                        <a:rPr lang="en-US" altLang="zh-CN" sz="1100" kern="1200" dirty="0" smtClean="0">
                          <a:solidFill>
                            <a:schemeClr val="dk1"/>
                          </a:solidFill>
                          <a:effectLst/>
                          <a:latin typeface="Arial" panose="020B0604020202020204" pitchFamily="34" charset="0"/>
                          <a:ea typeface="宋体" panose="02010600030101010101" pitchFamily="2" charset="-122"/>
                          <a:cs typeface="Arial" panose="020B0604020202020204" pitchFamily="34" charset="0"/>
                        </a:rPr>
                        <a:t>13</a:t>
                      </a:r>
                      <a:endParaRPr lang="zh-CN" sz="1100" kern="1200" dirty="0">
                        <a:solidFill>
                          <a:schemeClr val="dk1"/>
                        </a:solidFill>
                        <a:effectLst/>
                        <a:latin typeface="Arial" panose="020B0604020202020204" pitchFamily="34" charset="0"/>
                        <a:ea typeface="宋体" panose="02010600030101010101" pitchFamily="2" charset="-122"/>
                        <a:cs typeface="Arial" panose="020B0604020202020204" pitchFamily="34" charset="0"/>
                      </a:endParaRPr>
                    </a:p>
                  </a:txBody>
                  <a:tcPr marL="9525" marR="9525" marT="9525" marB="9525">
                    <a:solidFill>
                      <a:schemeClr val="accent6">
                        <a:lumMod val="20000"/>
                        <a:lumOff val="80000"/>
                      </a:schemeClr>
                    </a:solidFill>
                  </a:tcPr>
                </a:tc>
                <a:tc>
                  <a:txBody>
                    <a:bodyPr/>
                    <a:lstStyle/>
                    <a:p>
                      <a:pPr algn="l">
                        <a:spcAft>
                          <a:spcPts val="0"/>
                        </a:spcAft>
                      </a:pPr>
                      <a:r>
                        <a:rPr lang="en-US" sz="1100" dirty="0" smtClean="0">
                          <a:solidFill>
                            <a:srgbClr val="000000"/>
                          </a:solidFill>
                          <a:effectLst/>
                          <a:latin typeface="Arial" panose="020B0604020202020204" pitchFamily="34" charset="0"/>
                          <a:ea typeface="宋体" panose="02010600030101010101" pitchFamily="2" charset="-122"/>
                          <a:cs typeface="Arial" panose="020B0604020202020204" pitchFamily="34" charset="0"/>
                        </a:rPr>
                        <a:t>Enhancements of Self-Organizing Networks (SON) for 5G networks </a:t>
                      </a:r>
                      <a:endParaRPr lang="zh-CN" sz="1100" dirty="0">
                        <a:effectLst/>
                        <a:latin typeface="Arial" panose="020B0604020202020204" pitchFamily="34" charset="0"/>
                        <a:ea typeface="宋体" panose="02010600030101010101" pitchFamily="2" charset="-122"/>
                        <a:cs typeface="Arial" panose="020B0604020202020204" pitchFamily="34" charset="0"/>
                      </a:endParaRPr>
                    </a:p>
                  </a:txBody>
                  <a:tcPr marL="9525" marR="9525" marT="9525" marB="9525">
                    <a:solidFill>
                      <a:schemeClr val="accent6">
                        <a:lumMod val="20000"/>
                        <a:lumOff val="80000"/>
                      </a:schemeClr>
                    </a:solidFill>
                  </a:tcPr>
                </a:tc>
                <a:tc>
                  <a:txBody>
                    <a:bodyPr/>
                    <a:lstStyle/>
                    <a:p>
                      <a:pPr algn="ctr">
                        <a:spcAft>
                          <a:spcPts val="0"/>
                        </a:spcAft>
                      </a:pPr>
                      <a:r>
                        <a:rPr lang="en-GB" sz="1100" dirty="0">
                          <a:solidFill>
                            <a:srgbClr val="000000"/>
                          </a:solidFill>
                          <a:effectLst/>
                          <a:latin typeface="Arial" panose="020B0604020202020204" pitchFamily="34" charset="0"/>
                          <a:ea typeface="宋体" panose="02010600030101010101" pitchFamily="2" charset="-122"/>
                          <a:cs typeface="Arial" panose="020B0604020202020204" pitchFamily="34" charset="0"/>
                        </a:rPr>
                        <a:t>eSON_5G</a:t>
                      </a:r>
                      <a:endParaRPr lang="zh-CN" sz="1100" dirty="0">
                        <a:effectLst/>
                        <a:latin typeface="Arial" panose="020B0604020202020204" pitchFamily="34" charset="0"/>
                        <a:ea typeface="宋体" panose="02010600030101010101" pitchFamily="2" charset="-122"/>
                        <a:cs typeface="Arial" panose="020B0604020202020204" pitchFamily="34" charset="0"/>
                      </a:endParaRPr>
                    </a:p>
                  </a:txBody>
                  <a:tcPr marL="9525" marR="9525" marT="9525" marB="9525">
                    <a:solidFill>
                      <a:schemeClr val="accent6">
                        <a:lumMod val="20000"/>
                        <a:lumOff val="80000"/>
                      </a:schemeClr>
                    </a:solidFill>
                  </a:tcPr>
                </a:tc>
                <a:tc>
                  <a:txBody>
                    <a:bodyPr/>
                    <a:lstStyle/>
                    <a:p>
                      <a:pPr algn="just">
                        <a:spcAft>
                          <a:spcPts val="0"/>
                        </a:spcAft>
                      </a:pPr>
                      <a:r>
                        <a:rPr lang="en-US" sz="1100" dirty="0" smtClean="0">
                          <a:effectLst/>
                          <a:latin typeface="Arial" panose="020B0604020202020204" pitchFamily="34" charset="0"/>
                          <a:ea typeface="宋体" panose="02010600030101010101" pitchFamily="2" charset="-122"/>
                          <a:cs typeface="Arial" panose="020B0604020202020204" pitchFamily="34" charset="0"/>
                        </a:rPr>
                        <a:t>870028</a:t>
                      </a:r>
                      <a:endParaRPr lang="zh-CN" sz="1100" dirty="0">
                        <a:effectLst/>
                        <a:latin typeface="Arial" panose="020B0604020202020204" pitchFamily="34" charset="0"/>
                        <a:ea typeface="宋体" panose="02010600030101010101" pitchFamily="2" charset="-122"/>
                        <a:cs typeface="Arial" panose="020B0604020202020204" pitchFamily="34" charset="0"/>
                      </a:endParaRPr>
                    </a:p>
                  </a:txBody>
                  <a:tcPr marL="9525" marR="9525" marT="9525" marB="9525">
                    <a:solidFill>
                      <a:schemeClr val="accent6">
                        <a:lumMod val="20000"/>
                        <a:lumOff val="80000"/>
                      </a:schemeClr>
                    </a:solidFill>
                  </a:tcPr>
                </a:tc>
              </a:tr>
              <a:tr h="185159">
                <a:tc>
                  <a:txBody>
                    <a:bodyPr/>
                    <a:lstStyle/>
                    <a:p>
                      <a:pPr marL="0" algn="l" defTabSz="1219170" rtl="0" eaLnBrk="1" latinLnBrk="0" hangingPunct="1">
                        <a:spcAft>
                          <a:spcPts val="0"/>
                        </a:spcAft>
                      </a:pPr>
                      <a:r>
                        <a:rPr lang="en-US" altLang="zh-CN" sz="1100" kern="1200" dirty="0" smtClean="0">
                          <a:solidFill>
                            <a:schemeClr val="dk1"/>
                          </a:solidFill>
                          <a:effectLst/>
                          <a:latin typeface="Arial" panose="020B0604020202020204" pitchFamily="34" charset="0"/>
                          <a:ea typeface="宋体" panose="02010600030101010101" pitchFamily="2" charset="-122"/>
                          <a:cs typeface="Arial" panose="020B0604020202020204" pitchFamily="34" charset="0"/>
                        </a:rPr>
                        <a:t>14</a:t>
                      </a:r>
                      <a:endParaRPr lang="zh-CN" sz="1100" kern="1200" dirty="0">
                        <a:solidFill>
                          <a:schemeClr val="dk1"/>
                        </a:solidFill>
                        <a:effectLst/>
                        <a:latin typeface="Arial" panose="020B0604020202020204" pitchFamily="34" charset="0"/>
                        <a:ea typeface="宋体" panose="02010600030101010101" pitchFamily="2" charset="-122"/>
                        <a:cs typeface="Arial" panose="020B0604020202020204" pitchFamily="34" charset="0"/>
                      </a:endParaRPr>
                    </a:p>
                  </a:txBody>
                  <a:tcPr marL="9525" marR="9525" marT="9525" marB="9525">
                    <a:solidFill>
                      <a:schemeClr val="accent6">
                        <a:lumMod val="20000"/>
                        <a:lumOff val="80000"/>
                      </a:schemeClr>
                    </a:solidFill>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altLang="zh-CN" sz="1100" kern="1200" dirty="0" smtClean="0">
                          <a:solidFill>
                            <a:schemeClr val="tx1"/>
                          </a:solidFill>
                          <a:effectLst/>
                          <a:latin typeface="Arial" panose="020B0604020202020204" pitchFamily="34" charset="0"/>
                          <a:ea typeface="宋体" panose="02010600030101010101" pitchFamily="2" charset="-122"/>
                          <a:cs typeface="Arial" panose="020B0604020202020204" pitchFamily="34" charset="0"/>
                        </a:rPr>
                        <a:t>Generic Plug and connect</a:t>
                      </a:r>
                      <a:endParaRPr lang="zh-CN" sz="1100" kern="1200" dirty="0">
                        <a:solidFill>
                          <a:schemeClr val="tx1"/>
                        </a:solidFill>
                        <a:effectLst/>
                        <a:latin typeface="Arial" panose="020B0604020202020204" pitchFamily="34" charset="0"/>
                        <a:ea typeface="宋体" panose="02010600030101010101" pitchFamily="2" charset="-122"/>
                        <a:cs typeface="Arial" panose="020B0604020202020204" pitchFamily="34" charset="0"/>
                      </a:endParaRPr>
                    </a:p>
                  </a:txBody>
                  <a:tcPr marL="9525" marR="9525" marT="9525" marB="9525">
                    <a:solidFill>
                      <a:schemeClr val="accent6">
                        <a:lumMod val="20000"/>
                        <a:lumOff val="80000"/>
                      </a:schemeClr>
                    </a:solidFill>
                  </a:tcPr>
                </a:tc>
                <a:tc>
                  <a:txBody>
                    <a:bodyPr/>
                    <a:lstStyle/>
                    <a:p>
                      <a:pPr marL="0" algn="ctr" defTabSz="1219170" rtl="0" eaLnBrk="1" latinLnBrk="0" hangingPunct="1">
                        <a:spcAft>
                          <a:spcPts val="0"/>
                        </a:spcAft>
                      </a:pPr>
                      <a:r>
                        <a:rPr lang="en-US" altLang="zh-CN" sz="1100" kern="1200" dirty="0" smtClean="0">
                          <a:solidFill>
                            <a:schemeClr val="tx1"/>
                          </a:solidFill>
                          <a:effectLst/>
                          <a:latin typeface="Arial" panose="020B0604020202020204" pitchFamily="34" charset="0"/>
                          <a:ea typeface="宋体" panose="02010600030101010101" pitchFamily="2" charset="-122"/>
                          <a:cs typeface="Arial" panose="020B0604020202020204" pitchFamily="34" charset="0"/>
                        </a:rPr>
                        <a:t>PACMAN</a:t>
                      </a:r>
                      <a:endParaRPr lang="zh-CN" sz="1100" kern="1200" dirty="0">
                        <a:solidFill>
                          <a:schemeClr val="tx1"/>
                        </a:solidFill>
                        <a:effectLst/>
                        <a:latin typeface="Arial" panose="020B0604020202020204" pitchFamily="34" charset="0"/>
                        <a:ea typeface="宋体" panose="02010600030101010101" pitchFamily="2" charset="-122"/>
                        <a:cs typeface="Arial" panose="020B0604020202020204" pitchFamily="34" charset="0"/>
                      </a:endParaRPr>
                    </a:p>
                  </a:txBody>
                  <a:tcPr marL="9525" marR="9525" marT="9525" marB="9525">
                    <a:solidFill>
                      <a:schemeClr val="accent6">
                        <a:lumMod val="20000"/>
                        <a:lumOff val="80000"/>
                      </a:schemeClr>
                    </a:solidFill>
                  </a:tcPr>
                </a:tc>
                <a:tc>
                  <a:txBody>
                    <a:bodyPr/>
                    <a:lstStyle/>
                    <a:p>
                      <a:pPr marL="0" algn="l" defTabSz="1219170" rtl="0" eaLnBrk="1" latinLnBrk="0" hangingPunct="1">
                        <a:spcAft>
                          <a:spcPts val="0"/>
                        </a:spcAft>
                      </a:pPr>
                      <a:r>
                        <a:rPr lang="en-US" altLang="zh-CN" sz="1100" kern="1200" dirty="0" smtClean="0">
                          <a:solidFill>
                            <a:schemeClr val="tx1"/>
                          </a:solidFill>
                          <a:effectLst/>
                          <a:latin typeface="Arial" panose="020B0604020202020204" pitchFamily="34" charset="0"/>
                          <a:ea typeface="+mn-ea"/>
                          <a:cs typeface="Arial" panose="020B0604020202020204" pitchFamily="34" charset="0"/>
                        </a:rPr>
                        <a:t>910029</a:t>
                      </a:r>
                    </a:p>
                  </a:txBody>
                  <a:tcPr marL="9525" marR="9525" marT="9525" marB="9525">
                    <a:solidFill>
                      <a:schemeClr val="accent6">
                        <a:lumMod val="20000"/>
                        <a:lumOff val="80000"/>
                      </a:schemeClr>
                    </a:solidFill>
                  </a:tcPr>
                </a:tc>
              </a:tr>
              <a:tr h="185159">
                <a:tc>
                  <a:txBody>
                    <a:bodyPr/>
                    <a:lstStyle/>
                    <a:p>
                      <a:pPr marL="0" algn="l" defTabSz="1219170" rtl="0" eaLnBrk="1" latinLnBrk="0" hangingPunct="1">
                        <a:spcAft>
                          <a:spcPts val="0"/>
                        </a:spcAft>
                      </a:pPr>
                      <a:r>
                        <a:rPr lang="en-US" altLang="zh-CN" sz="1100" kern="1200" dirty="0" smtClean="0">
                          <a:solidFill>
                            <a:schemeClr val="dk1"/>
                          </a:solidFill>
                          <a:effectLst/>
                          <a:latin typeface="Arial" panose="020B0604020202020204" pitchFamily="34" charset="0"/>
                          <a:ea typeface="宋体" panose="02010600030101010101" pitchFamily="2" charset="-122"/>
                          <a:cs typeface="Arial" panose="020B0604020202020204" pitchFamily="34" charset="0"/>
                        </a:rPr>
                        <a:t>15</a:t>
                      </a:r>
                      <a:endParaRPr lang="zh-CN" sz="1100" kern="1200" dirty="0">
                        <a:solidFill>
                          <a:schemeClr val="dk1"/>
                        </a:solidFill>
                        <a:effectLst/>
                        <a:latin typeface="Arial" panose="020B0604020202020204" pitchFamily="34" charset="0"/>
                        <a:ea typeface="宋体" panose="02010600030101010101" pitchFamily="2" charset="-122"/>
                        <a:cs typeface="Arial" panose="020B0604020202020204" pitchFamily="34" charset="0"/>
                      </a:endParaRPr>
                    </a:p>
                  </a:txBody>
                  <a:tcPr marL="9525" marR="9525" marT="9525" marB="9525">
                    <a:solidFill>
                      <a:schemeClr val="accent6">
                        <a:lumMod val="20000"/>
                        <a:lumOff val="80000"/>
                      </a:schemeClr>
                    </a:solidFill>
                  </a:tcPr>
                </a:tc>
                <a:tc>
                  <a:txBody>
                    <a:bodyPr/>
                    <a:lstStyle/>
                    <a:p>
                      <a:pPr algn="l">
                        <a:spcAft>
                          <a:spcPts val="0"/>
                        </a:spcAft>
                      </a:pPr>
                      <a:r>
                        <a:rPr lang="en-US" sz="1100" dirty="0">
                          <a:solidFill>
                            <a:srgbClr val="000000"/>
                          </a:solidFill>
                          <a:effectLst/>
                          <a:latin typeface="Arial" panose="020B0604020202020204" pitchFamily="34" charset="0"/>
                          <a:ea typeface="宋体" panose="02010600030101010101" pitchFamily="2" charset="-122"/>
                          <a:cs typeface="Arial" panose="020B0604020202020204" pitchFamily="34" charset="0"/>
                        </a:rPr>
                        <a:t>Enhancement of Handover Optimization</a:t>
                      </a:r>
                      <a:endParaRPr lang="zh-CN" sz="1100" dirty="0">
                        <a:effectLst/>
                        <a:latin typeface="Arial" panose="020B0604020202020204" pitchFamily="34" charset="0"/>
                        <a:ea typeface="宋体" panose="02010600030101010101" pitchFamily="2" charset="-122"/>
                        <a:cs typeface="Arial" panose="020B0604020202020204" pitchFamily="34" charset="0"/>
                      </a:endParaRPr>
                    </a:p>
                  </a:txBody>
                  <a:tcPr marL="9525" marR="9525" marT="9525" marB="9525">
                    <a:solidFill>
                      <a:schemeClr val="accent6">
                        <a:lumMod val="20000"/>
                        <a:lumOff val="80000"/>
                      </a:schemeClr>
                    </a:solidFill>
                  </a:tcPr>
                </a:tc>
                <a:tc>
                  <a:txBody>
                    <a:bodyPr/>
                    <a:lstStyle/>
                    <a:p>
                      <a:pPr algn="ctr">
                        <a:spcAft>
                          <a:spcPts val="0"/>
                        </a:spcAft>
                      </a:pPr>
                      <a:r>
                        <a:rPr lang="en-GB" sz="1100" dirty="0">
                          <a:solidFill>
                            <a:srgbClr val="000000"/>
                          </a:solidFill>
                          <a:effectLst/>
                          <a:latin typeface="Arial" panose="020B0604020202020204" pitchFamily="34" charset="0"/>
                          <a:ea typeface="宋体" panose="02010600030101010101" pitchFamily="2" charset="-122"/>
                          <a:cs typeface="Arial" panose="020B0604020202020204" pitchFamily="34" charset="0"/>
                        </a:rPr>
                        <a:t>E_HOO</a:t>
                      </a:r>
                      <a:endParaRPr lang="zh-CN" sz="1100" dirty="0">
                        <a:effectLst/>
                        <a:latin typeface="Arial" panose="020B0604020202020204" pitchFamily="34" charset="0"/>
                        <a:ea typeface="宋体" panose="02010600030101010101" pitchFamily="2" charset="-122"/>
                        <a:cs typeface="Arial" panose="020B0604020202020204" pitchFamily="34" charset="0"/>
                      </a:endParaRPr>
                    </a:p>
                  </a:txBody>
                  <a:tcPr marL="9525" marR="9525" marT="9525" marB="9525">
                    <a:solidFill>
                      <a:schemeClr val="accent6">
                        <a:lumMod val="20000"/>
                        <a:lumOff val="80000"/>
                      </a:schemeClr>
                    </a:solidFill>
                  </a:tcPr>
                </a:tc>
                <a:tc>
                  <a:txBody>
                    <a:bodyPr/>
                    <a:lstStyle/>
                    <a:p>
                      <a:pPr algn="just">
                        <a:spcAft>
                          <a:spcPts val="0"/>
                        </a:spcAft>
                      </a:pPr>
                      <a:r>
                        <a:rPr lang="en-US" sz="1100" dirty="0" smtClean="0">
                          <a:effectLst/>
                          <a:latin typeface="Arial" panose="020B0604020202020204" pitchFamily="34" charset="0"/>
                          <a:ea typeface="宋体" panose="02010600030101010101" pitchFamily="2" charset="-122"/>
                          <a:cs typeface="Arial" panose="020B0604020202020204" pitchFamily="34" charset="0"/>
                        </a:rPr>
                        <a:t>880029</a:t>
                      </a:r>
                      <a:endParaRPr lang="zh-CN" sz="1100" dirty="0">
                        <a:effectLst/>
                        <a:latin typeface="Arial" panose="020B0604020202020204" pitchFamily="34" charset="0"/>
                        <a:ea typeface="宋体" panose="02010600030101010101" pitchFamily="2" charset="-122"/>
                        <a:cs typeface="Arial" panose="020B0604020202020204" pitchFamily="34" charset="0"/>
                      </a:endParaRPr>
                    </a:p>
                  </a:txBody>
                  <a:tcPr marL="9525" marR="9525" marT="9525" marB="9525">
                    <a:solidFill>
                      <a:schemeClr val="accent6">
                        <a:lumMod val="20000"/>
                        <a:lumOff val="80000"/>
                      </a:schemeClr>
                    </a:solidFill>
                  </a:tcPr>
                </a:tc>
              </a:tr>
              <a:tr h="185159">
                <a:tc>
                  <a:txBody>
                    <a:bodyPr/>
                    <a:lstStyle/>
                    <a:p>
                      <a:pPr marL="0" algn="l" defTabSz="1219170" rtl="0" eaLnBrk="1" latinLnBrk="0" hangingPunct="1">
                        <a:spcAft>
                          <a:spcPts val="0"/>
                        </a:spcAft>
                      </a:pPr>
                      <a:r>
                        <a:rPr lang="en-US" altLang="zh-CN" sz="1100" kern="1200" dirty="0" smtClean="0">
                          <a:solidFill>
                            <a:schemeClr val="tx1"/>
                          </a:solidFill>
                          <a:effectLst/>
                          <a:latin typeface="Arial" panose="020B0604020202020204" pitchFamily="34" charset="0"/>
                          <a:ea typeface="宋体" panose="02010600030101010101" pitchFamily="2" charset="-122"/>
                          <a:cs typeface="Arial" panose="020B0604020202020204" pitchFamily="34" charset="0"/>
                        </a:rPr>
                        <a:t>16</a:t>
                      </a:r>
                      <a:endParaRPr lang="zh-CN" sz="1100" kern="1200" dirty="0">
                        <a:solidFill>
                          <a:schemeClr val="tx1"/>
                        </a:solidFill>
                        <a:effectLst/>
                        <a:latin typeface="Arial" panose="020B0604020202020204" pitchFamily="34" charset="0"/>
                        <a:ea typeface="宋体" panose="02010600030101010101" pitchFamily="2" charset="-122"/>
                        <a:cs typeface="Arial" panose="020B0604020202020204" pitchFamily="34" charset="0"/>
                      </a:endParaRPr>
                    </a:p>
                  </a:txBody>
                  <a:tcPr marL="9525" marR="9525" marT="9525" marB="9525">
                    <a:solidFill>
                      <a:schemeClr val="accent6">
                        <a:lumMod val="20000"/>
                        <a:lumOff val="80000"/>
                      </a:schemeClr>
                    </a:solidFill>
                  </a:tcPr>
                </a:tc>
                <a:tc>
                  <a:txBody>
                    <a:bodyPr/>
                    <a:lstStyle/>
                    <a:p>
                      <a:pPr algn="l">
                        <a:spcAft>
                          <a:spcPts val="0"/>
                        </a:spcAft>
                      </a:pPr>
                      <a:r>
                        <a:rPr lang="en-GB" sz="1100" dirty="0">
                          <a:solidFill>
                            <a:srgbClr val="000000"/>
                          </a:solidFill>
                          <a:effectLst/>
                          <a:latin typeface="Arial" panose="020B0604020202020204" pitchFamily="34" charset="0"/>
                          <a:ea typeface="宋体" panose="02010600030101010101" pitchFamily="2" charset="-122"/>
                          <a:cs typeface="Arial" panose="020B0604020202020204" pitchFamily="34" charset="0"/>
                        </a:rPr>
                        <a:t>Enhancements on EE for 5G networks</a:t>
                      </a:r>
                      <a:endParaRPr lang="zh-CN" sz="1100" dirty="0">
                        <a:effectLst/>
                        <a:latin typeface="Arial" panose="020B0604020202020204" pitchFamily="34" charset="0"/>
                        <a:ea typeface="宋体" panose="02010600030101010101" pitchFamily="2" charset="-122"/>
                        <a:cs typeface="Arial" panose="020B0604020202020204" pitchFamily="34" charset="0"/>
                      </a:endParaRPr>
                    </a:p>
                  </a:txBody>
                  <a:tcPr marL="9525" marR="9525" marT="9525" marB="9525">
                    <a:solidFill>
                      <a:schemeClr val="accent6">
                        <a:lumMod val="20000"/>
                        <a:lumOff val="80000"/>
                      </a:schemeClr>
                    </a:solidFill>
                  </a:tcPr>
                </a:tc>
                <a:tc>
                  <a:txBody>
                    <a:bodyPr/>
                    <a:lstStyle/>
                    <a:p>
                      <a:pPr algn="ctr">
                        <a:spcAft>
                          <a:spcPts val="0"/>
                        </a:spcAft>
                      </a:pPr>
                      <a:r>
                        <a:rPr lang="en-GB" sz="1100" dirty="0">
                          <a:solidFill>
                            <a:srgbClr val="000000"/>
                          </a:solidFill>
                          <a:effectLst/>
                          <a:latin typeface="Arial" panose="020B0604020202020204" pitchFamily="34" charset="0"/>
                          <a:ea typeface="宋体" panose="02010600030101010101" pitchFamily="2" charset="-122"/>
                          <a:cs typeface="Arial" panose="020B0604020202020204" pitchFamily="34" charset="0"/>
                        </a:rPr>
                        <a:t>EE5GPLUS</a:t>
                      </a:r>
                      <a:endParaRPr lang="zh-CN" sz="1100" dirty="0">
                        <a:effectLst/>
                        <a:latin typeface="Arial" panose="020B0604020202020204" pitchFamily="34" charset="0"/>
                        <a:ea typeface="宋体" panose="02010600030101010101" pitchFamily="2" charset="-122"/>
                        <a:cs typeface="Arial" panose="020B0604020202020204" pitchFamily="34" charset="0"/>
                      </a:endParaRPr>
                    </a:p>
                  </a:txBody>
                  <a:tcPr marL="9525" marR="9525" marT="9525" marB="9525">
                    <a:solidFill>
                      <a:schemeClr val="accent6">
                        <a:lumMod val="20000"/>
                        <a:lumOff val="80000"/>
                      </a:schemeClr>
                    </a:solidFill>
                  </a:tcPr>
                </a:tc>
                <a:tc>
                  <a:txBody>
                    <a:bodyPr/>
                    <a:lstStyle/>
                    <a:p>
                      <a:pPr algn="just">
                        <a:spcAft>
                          <a:spcPts val="0"/>
                        </a:spcAft>
                      </a:pPr>
                      <a:r>
                        <a:rPr lang="en-GB" sz="1100" dirty="0" smtClean="0">
                          <a:solidFill>
                            <a:srgbClr val="000000"/>
                          </a:solidFill>
                          <a:effectLst/>
                          <a:latin typeface="Arial" panose="020B0604020202020204" pitchFamily="34" charset="0"/>
                          <a:ea typeface="宋体" panose="02010600030101010101" pitchFamily="2" charset="-122"/>
                          <a:cs typeface="Arial" panose="020B0604020202020204" pitchFamily="34" charset="0"/>
                        </a:rPr>
                        <a:t>870022</a:t>
                      </a:r>
                      <a:endParaRPr lang="zh-CN" sz="1100" dirty="0">
                        <a:effectLst/>
                        <a:latin typeface="Arial" panose="020B0604020202020204" pitchFamily="34" charset="0"/>
                        <a:ea typeface="宋体" panose="02010600030101010101" pitchFamily="2" charset="-122"/>
                        <a:cs typeface="Arial" panose="020B0604020202020204" pitchFamily="34" charset="0"/>
                      </a:endParaRPr>
                    </a:p>
                  </a:txBody>
                  <a:tcPr marL="9525" marR="9525" marT="9525" marB="9525">
                    <a:solidFill>
                      <a:schemeClr val="accent6">
                        <a:lumMod val="20000"/>
                        <a:lumOff val="80000"/>
                      </a:schemeClr>
                    </a:solidFill>
                  </a:tcPr>
                </a:tc>
              </a:tr>
              <a:tr h="185159">
                <a:tc>
                  <a:txBody>
                    <a:bodyPr/>
                    <a:lstStyle/>
                    <a:p>
                      <a:pPr marL="0" algn="l" defTabSz="1219170" rtl="0" eaLnBrk="1" latinLnBrk="0" hangingPunct="1">
                        <a:spcAft>
                          <a:spcPts val="0"/>
                        </a:spcAft>
                      </a:pPr>
                      <a:r>
                        <a:rPr lang="en-US" altLang="zh-CN" sz="1100" kern="1200" dirty="0" smtClean="0">
                          <a:solidFill>
                            <a:schemeClr val="tx1"/>
                          </a:solidFill>
                          <a:effectLst/>
                          <a:latin typeface="Arial" panose="020B0604020202020204" pitchFamily="34" charset="0"/>
                          <a:ea typeface="宋体" panose="02010600030101010101" pitchFamily="2" charset="-122"/>
                          <a:cs typeface="Arial" panose="020B0604020202020204" pitchFamily="34" charset="0"/>
                        </a:rPr>
                        <a:t>17</a:t>
                      </a:r>
                      <a:endParaRPr lang="zh-CN" sz="1100" kern="1200" dirty="0">
                        <a:solidFill>
                          <a:schemeClr val="tx1"/>
                        </a:solidFill>
                        <a:effectLst/>
                        <a:latin typeface="Arial" panose="020B0604020202020204" pitchFamily="34" charset="0"/>
                        <a:ea typeface="宋体" panose="02010600030101010101" pitchFamily="2" charset="-122"/>
                        <a:cs typeface="Arial" panose="020B0604020202020204" pitchFamily="34" charset="0"/>
                      </a:endParaRPr>
                    </a:p>
                  </a:txBody>
                  <a:tcPr marL="9525" marR="9525" marT="9525" marB="9525">
                    <a:solidFill>
                      <a:schemeClr val="accent6">
                        <a:lumMod val="20000"/>
                        <a:lumOff val="80000"/>
                      </a:schemeClr>
                    </a:solidFill>
                  </a:tcPr>
                </a:tc>
                <a:tc>
                  <a:txBody>
                    <a:bodyPr/>
                    <a:lstStyle/>
                    <a:p>
                      <a:pPr marL="0" algn="l" defTabSz="1219170" rtl="0" eaLnBrk="1" latinLnBrk="0" hangingPunct="1">
                        <a:spcAft>
                          <a:spcPts val="0"/>
                        </a:spcAft>
                      </a:pPr>
                      <a:r>
                        <a:rPr lang="en-GB" sz="1100" kern="1200" dirty="0">
                          <a:solidFill>
                            <a:schemeClr val="tx1"/>
                          </a:solidFill>
                          <a:effectLst/>
                          <a:latin typeface="Arial" panose="020B0604020202020204" pitchFamily="34" charset="0"/>
                          <a:ea typeface="宋体" panose="02010600030101010101" pitchFamily="2" charset="-122"/>
                          <a:cs typeface="Arial" panose="020B0604020202020204" pitchFamily="34" charset="0"/>
                        </a:rPr>
                        <a:t>Discovery of management services in 5G  </a:t>
                      </a:r>
                      <a:endParaRPr lang="zh-CN" sz="1100" kern="1200" dirty="0">
                        <a:solidFill>
                          <a:schemeClr val="tx1"/>
                        </a:solidFill>
                        <a:effectLst/>
                        <a:latin typeface="Arial" panose="020B0604020202020204" pitchFamily="34" charset="0"/>
                        <a:ea typeface="宋体" panose="02010600030101010101" pitchFamily="2" charset="-122"/>
                        <a:cs typeface="Arial" panose="020B0604020202020204" pitchFamily="34" charset="0"/>
                      </a:endParaRPr>
                    </a:p>
                  </a:txBody>
                  <a:tcPr marL="9525" marR="9525" marT="9525" marB="9525">
                    <a:solidFill>
                      <a:schemeClr val="accent6">
                        <a:lumMod val="20000"/>
                        <a:lumOff val="80000"/>
                      </a:schemeClr>
                    </a:solidFill>
                  </a:tcPr>
                </a:tc>
                <a:tc>
                  <a:txBody>
                    <a:bodyPr/>
                    <a:lstStyle/>
                    <a:p>
                      <a:pPr marL="0" algn="ctr" defTabSz="1219170" rtl="0" eaLnBrk="1" latinLnBrk="0" hangingPunct="1">
                        <a:spcAft>
                          <a:spcPts val="0"/>
                        </a:spcAft>
                      </a:pPr>
                      <a:r>
                        <a:rPr lang="en-GB" sz="1100" kern="1200" dirty="0" smtClean="0">
                          <a:solidFill>
                            <a:schemeClr val="tx1"/>
                          </a:solidFill>
                          <a:effectLst/>
                          <a:latin typeface="Arial" panose="020B0604020202020204" pitchFamily="34" charset="0"/>
                          <a:ea typeface="宋体" panose="02010600030101010101" pitchFamily="2" charset="-122"/>
                          <a:cs typeface="Arial" panose="020B0604020202020204" pitchFamily="34" charset="0"/>
                        </a:rPr>
                        <a:t>5G</a:t>
                      </a:r>
                      <a:r>
                        <a:rPr lang="en-US" altLang="zh-CN" sz="1100" kern="1200" dirty="0" smtClean="0">
                          <a:solidFill>
                            <a:schemeClr val="tx1"/>
                          </a:solidFill>
                          <a:effectLst/>
                          <a:latin typeface="Arial" panose="020B0604020202020204" pitchFamily="34" charset="0"/>
                          <a:ea typeface="宋体" panose="02010600030101010101" pitchFamily="2" charset="-122"/>
                          <a:cs typeface="Arial" panose="020B0604020202020204" pitchFamily="34" charset="0"/>
                        </a:rPr>
                        <a:t>D</a:t>
                      </a:r>
                      <a:r>
                        <a:rPr lang="en-GB" sz="1100" kern="1200" dirty="0" smtClean="0">
                          <a:solidFill>
                            <a:schemeClr val="tx1"/>
                          </a:solidFill>
                          <a:effectLst/>
                          <a:latin typeface="Arial" panose="020B0604020202020204" pitchFamily="34" charset="0"/>
                          <a:ea typeface="宋体" panose="02010600030101010101" pitchFamily="2" charset="-122"/>
                          <a:cs typeface="Arial" panose="020B0604020202020204" pitchFamily="34" charset="0"/>
                        </a:rPr>
                        <a:t>MS</a:t>
                      </a:r>
                      <a:endParaRPr lang="zh-CN" sz="1100" kern="1200" dirty="0">
                        <a:solidFill>
                          <a:schemeClr val="tx1"/>
                        </a:solidFill>
                        <a:effectLst/>
                        <a:latin typeface="Arial" panose="020B0604020202020204" pitchFamily="34" charset="0"/>
                        <a:ea typeface="宋体" panose="02010600030101010101" pitchFamily="2" charset="-122"/>
                        <a:cs typeface="Arial" panose="020B0604020202020204" pitchFamily="34" charset="0"/>
                      </a:endParaRPr>
                    </a:p>
                  </a:txBody>
                  <a:tcPr marL="9525" marR="9525" marT="9525" marB="9525">
                    <a:solidFill>
                      <a:schemeClr val="accent6">
                        <a:lumMod val="20000"/>
                        <a:lumOff val="80000"/>
                      </a:schemeClr>
                    </a:solidFill>
                  </a:tcPr>
                </a:tc>
                <a:tc>
                  <a:txBody>
                    <a:bodyPr/>
                    <a:lstStyle/>
                    <a:p>
                      <a:pPr marL="0" algn="l" defTabSz="1219170" rtl="0" eaLnBrk="1" latinLnBrk="0" hangingPunct="1">
                        <a:spcAft>
                          <a:spcPts val="0"/>
                        </a:spcAft>
                      </a:pPr>
                      <a:r>
                        <a:rPr lang="en-GB" sz="1100" kern="1200" dirty="0">
                          <a:solidFill>
                            <a:schemeClr val="tx1"/>
                          </a:solidFill>
                          <a:effectLst/>
                          <a:latin typeface="Arial" panose="020B0604020202020204" pitchFamily="34" charset="0"/>
                          <a:ea typeface="宋体" panose="02010600030101010101" pitchFamily="2" charset="-122"/>
                          <a:cs typeface="Arial" panose="020B0604020202020204" pitchFamily="34" charset="0"/>
                        </a:rPr>
                        <a:t>820035</a:t>
                      </a:r>
                      <a:endParaRPr lang="zh-CN" sz="1100" kern="1200" dirty="0">
                        <a:solidFill>
                          <a:schemeClr val="tx1"/>
                        </a:solidFill>
                        <a:effectLst/>
                        <a:latin typeface="Arial" panose="020B0604020202020204" pitchFamily="34" charset="0"/>
                        <a:ea typeface="宋体" panose="02010600030101010101" pitchFamily="2" charset="-122"/>
                        <a:cs typeface="Arial" panose="020B0604020202020204" pitchFamily="34" charset="0"/>
                      </a:endParaRPr>
                    </a:p>
                  </a:txBody>
                  <a:tcPr marL="9525" marR="9525" marT="9525" marB="9525">
                    <a:solidFill>
                      <a:schemeClr val="accent6">
                        <a:lumMod val="20000"/>
                        <a:lumOff val="80000"/>
                      </a:schemeClr>
                    </a:solidFill>
                  </a:tcPr>
                </a:tc>
              </a:tr>
              <a:tr h="185159">
                <a:tc>
                  <a:txBody>
                    <a:bodyPr/>
                    <a:lstStyle/>
                    <a:p>
                      <a:pPr algn="l">
                        <a:spcAft>
                          <a:spcPts val="0"/>
                        </a:spcAft>
                      </a:pPr>
                      <a:r>
                        <a:rPr lang="en-US" altLang="zh-CN" sz="1100" dirty="0" smtClean="0">
                          <a:effectLst/>
                          <a:latin typeface="Arial" panose="020B0604020202020204" pitchFamily="34" charset="0"/>
                          <a:ea typeface="宋体" panose="02010600030101010101" pitchFamily="2" charset="-122"/>
                          <a:cs typeface="Arial" panose="020B0604020202020204" pitchFamily="34" charset="0"/>
                        </a:rPr>
                        <a:t>18</a:t>
                      </a:r>
                      <a:endParaRPr lang="zh-CN" sz="1100" dirty="0">
                        <a:effectLst/>
                        <a:latin typeface="Arial" panose="020B0604020202020204" pitchFamily="34" charset="0"/>
                        <a:ea typeface="宋体" panose="02010600030101010101" pitchFamily="2" charset="-122"/>
                        <a:cs typeface="Arial" panose="020B0604020202020204" pitchFamily="34" charset="0"/>
                      </a:endParaRPr>
                    </a:p>
                  </a:txBody>
                  <a:tcPr marL="9525" marR="9525" marT="9525" marB="9525">
                    <a:solidFill>
                      <a:schemeClr val="accent1">
                        <a:lumMod val="20000"/>
                        <a:lumOff val="80000"/>
                      </a:schemeClr>
                    </a:solidFill>
                  </a:tcPr>
                </a:tc>
                <a:tc>
                  <a:txBody>
                    <a:bodyPr/>
                    <a:lstStyle/>
                    <a:p>
                      <a:pPr algn="l">
                        <a:spcAft>
                          <a:spcPts val="0"/>
                        </a:spcAft>
                      </a:pPr>
                      <a:r>
                        <a:rPr lang="en-GB" sz="1100" dirty="0">
                          <a:solidFill>
                            <a:srgbClr val="000000"/>
                          </a:solidFill>
                          <a:effectLst/>
                          <a:latin typeface="Arial" panose="020B0604020202020204" pitchFamily="34" charset="0"/>
                          <a:ea typeface="宋体" panose="02010600030101010101" pitchFamily="2" charset="-122"/>
                          <a:cs typeface="Arial" panose="020B0604020202020204" pitchFamily="34" charset="0"/>
                        </a:rPr>
                        <a:t>Management of non-public networks</a:t>
                      </a:r>
                      <a:endParaRPr lang="zh-CN" sz="1100" dirty="0">
                        <a:effectLst/>
                        <a:latin typeface="Arial" panose="020B0604020202020204" pitchFamily="34" charset="0"/>
                        <a:ea typeface="宋体" panose="02010600030101010101" pitchFamily="2" charset="-122"/>
                        <a:cs typeface="Arial" panose="020B0604020202020204" pitchFamily="34" charset="0"/>
                      </a:endParaRPr>
                    </a:p>
                  </a:txBody>
                  <a:tcPr marL="9525" marR="9525" marT="9525" marB="9525">
                    <a:solidFill>
                      <a:schemeClr val="accent1">
                        <a:lumMod val="20000"/>
                        <a:lumOff val="80000"/>
                      </a:schemeClr>
                    </a:solidFill>
                  </a:tcPr>
                </a:tc>
                <a:tc>
                  <a:txBody>
                    <a:bodyPr/>
                    <a:lstStyle/>
                    <a:p>
                      <a:pPr algn="ctr">
                        <a:spcAft>
                          <a:spcPts val="0"/>
                        </a:spcAft>
                      </a:pPr>
                      <a:r>
                        <a:rPr lang="en-GB" sz="1100">
                          <a:solidFill>
                            <a:srgbClr val="000000"/>
                          </a:solidFill>
                          <a:effectLst/>
                          <a:latin typeface="Arial" panose="020B0604020202020204" pitchFamily="34" charset="0"/>
                          <a:ea typeface="宋体" panose="02010600030101010101" pitchFamily="2" charset="-122"/>
                          <a:cs typeface="Arial" panose="020B0604020202020204" pitchFamily="34" charset="0"/>
                        </a:rPr>
                        <a:t>OAM_NPN</a:t>
                      </a:r>
                      <a:endParaRPr lang="zh-CN" sz="1100">
                        <a:effectLst/>
                        <a:latin typeface="Arial" panose="020B0604020202020204" pitchFamily="34" charset="0"/>
                        <a:ea typeface="宋体" panose="02010600030101010101" pitchFamily="2" charset="-122"/>
                        <a:cs typeface="Arial" panose="020B0604020202020204" pitchFamily="34" charset="0"/>
                      </a:endParaRPr>
                    </a:p>
                  </a:txBody>
                  <a:tcPr marL="9525" marR="9525" marT="9525" marB="9525">
                    <a:solidFill>
                      <a:schemeClr val="accent1">
                        <a:lumMod val="20000"/>
                        <a:lumOff val="80000"/>
                      </a:schemeClr>
                    </a:solidFill>
                  </a:tcPr>
                </a:tc>
                <a:tc>
                  <a:txBody>
                    <a:bodyPr/>
                    <a:lstStyle/>
                    <a:p>
                      <a:pPr algn="just">
                        <a:spcAft>
                          <a:spcPts val="0"/>
                        </a:spcAft>
                      </a:pPr>
                      <a:r>
                        <a:rPr lang="en-US" sz="1100" dirty="0" smtClean="0">
                          <a:effectLst/>
                          <a:latin typeface="Arial" panose="020B0604020202020204" pitchFamily="34" charset="0"/>
                          <a:ea typeface="宋体" panose="02010600030101010101" pitchFamily="2" charset="-122"/>
                          <a:cs typeface="Arial" panose="020B0604020202020204" pitchFamily="34" charset="0"/>
                        </a:rPr>
                        <a:t>870023</a:t>
                      </a:r>
                      <a:endParaRPr lang="zh-CN" sz="1100" dirty="0">
                        <a:effectLst/>
                        <a:latin typeface="Arial" panose="020B0604020202020204" pitchFamily="34" charset="0"/>
                        <a:ea typeface="宋体" panose="02010600030101010101" pitchFamily="2" charset="-122"/>
                        <a:cs typeface="Arial" panose="020B0604020202020204" pitchFamily="34" charset="0"/>
                      </a:endParaRPr>
                    </a:p>
                  </a:txBody>
                  <a:tcPr marL="9525" marR="9525" marT="9525" marB="9525">
                    <a:solidFill>
                      <a:schemeClr val="accent1">
                        <a:lumMod val="20000"/>
                        <a:lumOff val="80000"/>
                      </a:schemeClr>
                    </a:solidFill>
                  </a:tcPr>
                </a:tc>
              </a:tr>
              <a:tr h="351424">
                <a:tc>
                  <a:txBody>
                    <a:bodyPr/>
                    <a:lstStyle/>
                    <a:p>
                      <a:pPr algn="l">
                        <a:spcAft>
                          <a:spcPts val="0"/>
                        </a:spcAft>
                      </a:pPr>
                      <a:r>
                        <a:rPr lang="en-US" altLang="zh-CN" sz="1100" dirty="0" smtClean="0">
                          <a:effectLst/>
                          <a:latin typeface="Arial" panose="020B0604020202020204" pitchFamily="34" charset="0"/>
                          <a:ea typeface="宋体" panose="02010600030101010101" pitchFamily="2" charset="-122"/>
                          <a:cs typeface="Arial" panose="020B0604020202020204" pitchFamily="34" charset="0"/>
                        </a:rPr>
                        <a:t>19</a:t>
                      </a:r>
                      <a:endParaRPr lang="zh-CN" sz="1100" dirty="0">
                        <a:effectLst/>
                        <a:latin typeface="Arial" panose="020B0604020202020204" pitchFamily="34" charset="0"/>
                        <a:ea typeface="宋体" panose="02010600030101010101" pitchFamily="2" charset="-122"/>
                        <a:cs typeface="Arial" panose="020B0604020202020204" pitchFamily="34" charset="0"/>
                      </a:endParaRPr>
                    </a:p>
                  </a:txBody>
                  <a:tcPr marL="9525" marR="9525" marT="9525" marB="9525">
                    <a:solidFill>
                      <a:schemeClr val="accent1">
                        <a:lumMod val="20000"/>
                        <a:lumOff val="80000"/>
                      </a:schemeClr>
                    </a:solidFill>
                  </a:tcPr>
                </a:tc>
                <a:tc>
                  <a:txBody>
                    <a:bodyPr/>
                    <a:lstStyle/>
                    <a:p>
                      <a:pPr algn="l">
                        <a:spcAft>
                          <a:spcPts val="0"/>
                        </a:spcAft>
                      </a:pPr>
                      <a:r>
                        <a:rPr lang="en-GB" sz="1100" dirty="0">
                          <a:solidFill>
                            <a:srgbClr val="000000"/>
                          </a:solidFill>
                          <a:effectLst/>
                          <a:latin typeface="Arial" panose="020B0604020202020204" pitchFamily="34" charset="0"/>
                          <a:ea typeface="宋体" panose="02010600030101010101" pitchFamily="2" charset="-122"/>
                          <a:cs typeface="Arial" panose="020B0604020202020204" pitchFamily="34" charset="0"/>
                        </a:rPr>
                        <a:t>Enhancement on Management Aspects of 5G Service-Level Agreement</a:t>
                      </a:r>
                      <a:endParaRPr lang="zh-CN" sz="1100" dirty="0">
                        <a:effectLst/>
                        <a:latin typeface="Arial" panose="020B0604020202020204" pitchFamily="34" charset="0"/>
                        <a:ea typeface="宋体" panose="02010600030101010101" pitchFamily="2" charset="-122"/>
                        <a:cs typeface="Arial" panose="020B0604020202020204" pitchFamily="34" charset="0"/>
                      </a:endParaRPr>
                    </a:p>
                  </a:txBody>
                  <a:tcPr marL="9525" marR="9525" marT="9525" marB="9525">
                    <a:solidFill>
                      <a:schemeClr val="accent1">
                        <a:lumMod val="20000"/>
                        <a:lumOff val="80000"/>
                      </a:schemeClr>
                    </a:solidFill>
                  </a:tcPr>
                </a:tc>
                <a:tc>
                  <a:txBody>
                    <a:bodyPr/>
                    <a:lstStyle/>
                    <a:p>
                      <a:pPr algn="ctr">
                        <a:spcAft>
                          <a:spcPts val="0"/>
                        </a:spcAft>
                      </a:pPr>
                      <a:r>
                        <a:rPr lang="en-GB" sz="1100" dirty="0">
                          <a:solidFill>
                            <a:srgbClr val="000000"/>
                          </a:solidFill>
                          <a:effectLst/>
                          <a:latin typeface="Arial" panose="020B0604020202020204" pitchFamily="34" charset="0"/>
                          <a:ea typeface="宋体" panose="02010600030101010101" pitchFamily="2" charset="-122"/>
                          <a:cs typeface="Arial" panose="020B0604020202020204" pitchFamily="34" charset="0"/>
                        </a:rPr>
                        <a:t>EMA5SLA</a:t>
                      </a:r>
                      <a:endParaRPr lang="zh-CN" sz="1100" dirty="0">
                        <a:effectLst/>
                        <a:latin typeface="Arial" panose="020B0604020202020204" pitchFamily="34" charset="0"/>
                        <a:ea typeface="宋体" panose="02010600030101010101" pitchFamily="2" charset="-122"/>
                        <a:cs typeface="Arial" panose="020B0604020202020204" pitchFamily="34" charset="0"/>
                      </a:endParaRPr>
                    </a:p>
                  </a:txBody>
                  <a:tcPr marL="9525" marR="9525" marT="9525" marB="9525">
                    <a:solidFill>
                      <a:schemeClr val="accent1">
                        <a:lumMod val="20000"/>
                        <a:lumOff val="80000"/>
                      </a:schemeClr>
                    </a:solidFill>
                  </a:tcPr>
                </a:tc>
                <a:tc>
                  <a:txBody>
                    <a:bodyPr/>
                    <a:lstStyle/>
                    <a:p>
                      <a:pPr algn="just">
                        <a:spcAft>
                          <a:spcPts val="0"/>
                        </a:spcAft>
                      </a:pPr>
                      <a:r>
                        <a:rPr lang="en-GB" sz="1100" dirty="0" smtClean="0">
                          <a:solidFill>
                            <a:srgbClr val="000000"/>
                          </a:solidFill>
                          <a:effectLst/>
                          <a:latin typeface="Arial" panose="020B0604020202020204" pitchFamily="34" charset="0"/>
                          <a:ea typeface="宋体" panose="02010600030101010101" pitchFamily="2" charset="-122"/>
                          <a:cs typeface="Arial" panose="020B0604020202020204" pitchFamily="34" charset="0"/>
                        </a:rPr>
                        <a:t>870024</a:t>
                      </a:r>
                      <a:endParaRPr lang="zh-CN" sz="1100" dirty="0">
                        <a:effectLst/>
                        <a:latin typeface="Arial" panose="020B0604020202020204" pitchFamily="34" charset="0"/>
                        <a:ea typeface="宋体" panose="02010600030101010101" pitchFamily="2" charset="-122"/>
                        <a:cs typeface="Arial" panose="020B0604020202020204" pitchFamily="34" charset="0"/>
                      </a:endParaRPr>
                    </a:p>
                  </a:txBody>
                  <a:tcPr marL="9525" marR="9525" marT="9525" marB="9525">
                    <a:solidFill>
                      <a:schemeClr val="accent1">
                        <a:lumMod val="20000"/>
                        <a:lumOff val="80000"/>
                      </a:schemeClr>
                    </a:solidFill>
                  </a:tcPr>
                </a:tc>
              </a:tr>
              <a:tr h="185159">
                <a:tc>
                  <a:txBody>
                    <a:bodyPr/>
                    <a:lstStyle/>
                    <a:p>
                      <a:pPr algn="l">
                        <a:spcAft>
                          <a:spcPts val="0"/>
                        </a:spcAft>
                      </a:pPr>
                      <a:r>
                        <a:rPr lang="en-US" altLang="zh-CN" sz="1100" dirty="0" smtClean="0">
                          <a:effectLst/>
                          <a:latin typeface="Arial" panose="020B0604020202020204" pitchFamily="34" charset="0"/>
                          <a:ea typeface="宋体" panose="02010600030101010101" pitchFamily="2" charset="-122"/>
                          <a:cs typeface="Arial" panose="020B0604020202020204" pitchFamily="34" charset="0"/>
                        </a:rPr>
                        <a:t>20</a:t>
                      </a:r>
                      <a:endParaRPr lang="zh-CN" sz="1100" dirty="0">
                        <a:effectLst/>
                        <a:latin typeface="Arial" panose="020B0604020202020204" pitchFamily="34" charset="0"/>
                        <a:ea typeface="宋体" panose="02010600030101010101" pitchFamily="2" charset="-122"/>
                        <a:cs typeface="Arial" panose="020B0604020202020204" pitchFamily="34" charset="0"/>
                      </a:endParaRPr>
                    </a:p>
                  </a:txBody>
                  <a:tcPr marL="9525" marR="9525" marT="9525" marB="9525">
                    <a:solidFill>
                      <a:schemeClr val="accent1">
                        <a:lumMod val="20000"/>
                        <a:lumOff val="80000"/>
                      </a:schemeClr>
                    </a:solidFill>
                  </a:tcPr>
                </a:tc>
                <a:tc>
                  <a:txBody>
                    <a:bodyPr/>
                    <a:lstStyle/>
                    <a:p>
                      <a:pPr algn="l">
                        <a:spcAft>
                          <a:spcPts val="0"/>
                        </a:spcAft>
                      </a:pPr>
                      <a:r>
                        <a:rPr lang="en-US" sz="1100" dirty="0">
                          <a:solidFill>
                            <a:srgbClr val="000000"/>
                          </a:solidFill>
                          <a:effectLst/>
                          <a:latin typeface="Arial" panose="020B0604020202020204" pitchFamily="34" charset="0"/>
                          <a:ea typeface="宋体" panose="02010600030101010101" pitchFamily="2" charset="-122"/>
                          <a:cs typeface="Arial" panose="020B0604020202020204" pitchFamily="34" charset="0"/>
                        </a:rPr>
                        <a:t>Management of the enhanced tenant concept</a:t>
                      </a:r>
                      <a:endParaRPr lang="zh-CN" sz="1100" dirty="0">
                        <a:effectLst/>
                        <a:latin typeface="Arial" panose="020B0604020202020204" pitchFamily="34" charset="0"/>
                        <a:ea typeface="宋体" panose="02010600030101010101" pitchFamily="2" charset="-122"/>
                        <a:cs typeface="Arial" panose="020B0604020202020204" pitchFamily="34" charset="0"/>
                      </a:endParaRPr>
                    </a:p>
                  </a:txBody>
                  <a:tcPr marL="9525" marR="9525" marT="9525" marB="9525">
                    <a:solidFill>
                      <a:schemeClr val="accent1">
                        <a:lumMod val="20000"/>
                        <a:lumOff val="80000"/>
                      </a:schemeClr>
                    </a:solidFill>
                  </a:tcPr>
                </a:tc>
                <a:tc>
                  <a:txBody>
                    <a:bodyPr/>
                    <a:lstStyle/>
                    <a:p>
                      <a:pPr algn="ctr">
                        <a:spcAft>
                          <a:spcPts val="0"/>
                        </a:spcAft>
                      </a:pPr>
                      <a:r>
                        <a:rPr lang="en-GB" sz="1100" dirty="0" err="1">
                          <a:solidFill>
                            <a:srgbClr val="000000"/>
                          </a:solidFill>
                          <a:effectLst/>
                          <a:latin typeface="Arial" panose="020B0604020202020204" pitchFamily="34" charset="0"/>
                          <a:ea typeface="宋体" panose="02010600030101010101" pitchFamily="2" charset="-122"/>
                          <a:cs typeface="Arial" panose="020B0604020202020204" pitchFamily="34" charset="0"/>
                        </a:rPr>
                        <a:t>eMEMTANE</a:t>
                      </a:r>
                      <a:endParaRPr lang="zh-CN" sz="1100" dirty="0">
                        <a:effectLst/>
                        <a:latin typeface="Arial" panose="020B0604020202020204" pitchFamily="34" charset="0"/>
                        <a:ea typeface="宋体" panose="02010600030101010101" pitchFamily="2" charset="-122"/>
                        <a:cs typeface="Arial" panose="020B0604020202020204" pitchFamily="34" charset="0"/>
                      </a:endParaRPr>
                    </a:p>
                  </a:txBody>
                  <a:tcPr marL="9525" marR="9525" marT="9525" marB="9525">
                    <a:solidFill>
                      <a:schemeClr val="accent1">
                        <a:lumMod val="20000"/>
                        <a:lumOff val="80000"/>
                      </a:schemeClr>
                    </a:solidFill>
                  </a:tcPr>
                </a:tc>
                <a:tc>
                  <a:txBody>
                    <a:bodyPr/>
                    <a:lstStyle/>
                    <a:p>
                      <a:pPr algn="just">
                        <a:spcAft>
                          <a:spcPts val="0"/>
                        </a:spcAft>
                      </a:pPr>
                      <a:r>
                        <a:rPr lang="en-US" sz="1100" dirty="0" smtClean="0">
                          <a:effectLst/>
                          <a:latin typeface="Arial" panose="020B0604020202020204" pitchFamily="34" charset="0"/>
                          <a:ea typeface="宋体" panose="02010600030101010101" pitchFamily="2" charset="-122"/>
                          <a:cs typeface="Arial" panose="020B0604020202020204" pitchFamily="34" charset="0"/>
                        </a:rPr>
                        <a:t>880026</a:t>
                      </a:r>
                      <a:endParaRPr lang="zh-CN" sz="1100" dirty="0">
                        <a:effectLst/>
                        <a:latin typeface="Arial" panose="020B0604020202020204" pitchFamily="34" charset="0"/>
                        <a:ea typeface="宋体" panose="02010600030101010101" pitchFamily="2" charset="-122"/>
                        <a:cs typeface="Arial" panose="020B0604020202020204" pitchFamily="34" charset="0"/>
                      </a:endParaRPr>
                    </a:p>
                  </a:txBody>
                  <a:tcPr marL="9525" marR="9525" marT="9525" marB="9525">
                    <a:solidFill>
                      <a:schemeClr val="accent1">
                        <a:lumMod val="20000"/>
                        <a:lumOff val="80000"/>
                      </a:schemeClr>
                    </a:solidFill>
                  </a:tcPr>
                </a:tc>
              </a:tr>
              <a:tr h="185159">
                <a:tc>
                  <a:txBody>
                    <a:bodyPr/>
                    <a:lstStyle/>
                    <a:p>
                      <a:pPr marL="0" algn="just" defTabSz="1219170" rtl="0" eaLnBrk="1" latinLnBrk="0" hangingPunct="1">
                        <a:spcAft>
                          <a:spcPts val="0"/>
                        </a:spcAft>
                      </a:pPr>
                      <a:r>
                        <a:rPr lang="en-US" altLang="zh-CN" sz="1100" kern="1200" dirty="0" smtClean="0">
                          <a:solidFill>
                            <a:schemeClr val="dk1"/>
                          </a:solidFill>
                          <a:effectLst/>
                          <a:latin typeface="Arial" panose="020B0604020202020204" pitchFamily="34" charset="0"/>
                          <a:ea typeface="宋体" panose="02010600030101010101" pitchFamily="2" charset="-122"/>
                          <a:cs typeface="Arial" panose="020B0604020202020204" pitchFamily="34" charset="0"/>
                        </a:rPr>
                        <a:t>21</a:t>
                      </a:r>
                      <a:endParaRPr lang="zh-CN" sz="1100" kern="1200" dirty="0">
                        <a:solidFill>
                          <a:schemeClr val="dk1"/>
                        </a:solidFill>
                        <a:effectLst/>
                        <a:latin typeface="Arial" panose="020B0604020202020204" pitchFamily="34" charset="0"/>
                        <a:ea typeface="宋体" panose="02010600030101010101" pitchFamily="2" charset="-122"/>
                        <a:cs typeface="Arial" panose="020B0604020202020204" pitchFamily="34" charset="0"/>
                      </a:endParaRPr>
                    </a:p>
                  </a:txBody>
                  <a:tcPr marL="9525" marR="9525" marT="9525" marB="9525">
                    <a:solidFill>
                      <a:schemeClr val="accent1">
                        <a:lumMod val="20000"/>
                        <a:lumOff val="80000"/>
                      </a:schemeClr>
                    </a:solidFill>
                  </a:tcPr>
                </a:tc>
                <a:tc>
                  <a:txBody>
                    <a:bodyPr/>
                    <a:lstStyle/>
                    <a:p>
                      <a:pPr marL="0" algn="just" defTabSz="1219170" rtl="0" eaLnBrk="1" latinLnBrk="0" hangingPunct="1">
                        <a:spcAft>
                          <a:spcPts val="0"/>
                        </a:spcAft>
                      </a:pPr>
                      <a:r>
                        <a:rPr lang="en-US" altLang="zh-CN" sz="1100" kern="1200" dirty="0" smtClean="0">
                          <a:solidFill>
                            <a:schemeClr val="dk1"/>
                          </a:solidFill>
                          <a:effectLst/>
                          <a:latin typeface="Arial" panose="020B0604020202020204" pitchFamily="34" charset="0"/>
                          <a:ea typeface="宋体" panose="02010600030101010101" pitchFamily="2" charset="-122"/>
                          <a:cs typeface="Arial" panose="020B0604020202020204" pitchFamily="34" charset="0"/>
                        </a:rPr>
                        <a:t>Edge Computing Management</a:t>
                      </a:r>
                      <a:endParaRPr lang="zh-CN" sz="1100" kern="1200" dirty="0">
                        <a:solidFill>
                          <a:schemeClr val="dk1"/>
                        </a:solidFill>
                        <a:effectLst/>
                        <a:latin typeface="Arial" panose="020B0604020202020204" pitchFamily="34" charset="0"/>
                        <a:ea typeface="宋体" panose="02010600030101010101" pitchFamily="2" charset="-122"/>
                        <a:cs typeface="Arial" panose="020B0604020202020204" pitchFamily="34" charset="0"/>
                      </a:endParaRPr>
                    </a:p>
                  </a:txBody>
                  <a:tcPr marL="9525" marR="9525" marT="9525" marB="9525">
                    <a:solidFill>
                      <a:schemeClr val="accent1">
                        <a:lumMod val="20000"/>
                        <a:lumOff val="80000"/>
                      </a:schemeClr>
                    </a:solidFill>
                  </a:tcPr>
                </a:tc>
                <a:tc>
                  <a:txBody>
                    <a:bodyPr/>
                    <a:lstStyle/>
                    <a:p>
                      <a:pPr marL="0" algn="ctr" defTabSz="1219170" rtl="0" eaLnBrk="1" latinLnBrk="0" hangingPunct="1">
                        <a:spcAft>
                          <a:spcPts val="0"/>
                        </a:spcAft>
                      </a:pPr>
                      <a:r>
                        <a:rPr lang="en-US" altLang="zh-CN" sz="1100" kern="1200" dirty="0" smtClean="0">
                          <a:solidFill>
                            <a:schemeClr val="dk1"/>
                          </a:solidFill>
                          <a:effectLst/>
                          <a:latin typeface="Arial" panose="020B0604020202020204" pitchFamily="34" charset="0"/>
                          <a:ea typeface="宋体" panose="02010600030101010101" pitchFamily="2" charset="-122"/>
                          <a:cs typeface="Arial" panose="020B0604020202020204" pitchFamily="34" charset="0"/>
                        </a:rPr>
                        <a:t>ECM</a:t>
                      </a:r>
                      <a:endParaRPr lang="zh-CN" sz="1100" kern="1200" dirty="0">
                        <a:solidFill>
                          <a:schemeClr val="dk1"/>
                        </a:solidFill>
                        <a:effectLst/>
                        <a:latin typeface="Arial" panose="020B0604020202020204" pitchFamily="34" charset="0"/>
                        <a:ea typeface="宋体" panose="02010600030101010101" pitchFamily="2" charset="-122"/>
                        <a:cs typeface="Arial" panose="020B0604020202020204" pitchFamily="34" charset="0"/>
                      </a:endParaRPr>
                    </a:p>
                  </a:txBody>
                  <a:tcPr marL="9525" marR="9525" marT="9525" marB="9525">
                    <a:solidFill>
                      <a:schemeClr val="accent1">
                        <a:lumMod val="20000"/>
                        <a:lumOff val="80000"/>
                      </a:schemeClr>
                    </a:solidFill>
                  </a:tcPr>
                </a:tc>
                <a:tc>
                  <a:txBody>
                    <a:bodyPr/>
                    <a:lstStyle/>
                    <a:p>
                      <a:pPr marL="0" marR="0" lvl="0" indent="0" algn="just" defTabSz="1219170" rtl="0" eaLnBrk="1" fontAlgn="t" latinLnBrk="0" hangingPunct="1">
                        <a:lnSpc>
                          <a:spcPct val="100000"/>
                        </a:lnSpc>
                        <a:spcBef>
                          <a:spcPts val="0"/>
                        </a:spcBef>
                        <a:spcAft>
                          <a:spcPts val="0"/>
                        </a:spcAft>
                        <a:buClrTx/>
                        <a:buSzTx/>
                        <a:buFontTx/>
                        <a:buNone/>
                        <a:tabLst/>
                        <a:defRPr/>
                      </a:pPr>
                      <a:r>
                        <a:rPr lang="en-US" altLang="zh-CN" sz="1100" kern="1200" dirty="0" smtClean="0">
                          <a:solidFill>
                            <a:schemeClr val="dk1"/>
                          </a:solidFill>
                          <a:effectLst/>
                          <a:latin typeface="Arial" panose="020B0604020202020204" pitchFamily="34" charset="0"/>
                          <a:ea typeface="宋体" panose="02010600030101010101" pitchFamily="2" charset="-122"/>
                          <a:cs typeface="Arial" panose="020B0604020202020204" pitchFamily="34" charset="0"/>
                        </a:rPr>
                        <a:t>920019</a:t>
                      </a:r>
                      <a:endParaRPr lang="zh-CN" altLang="zh-CN" sz="1100" kern="1200" dirty="0" smtClean="0">
                        <a:solidFill>
                          <a:schemeClr val="dk1"/>
                        </a:solidFill>
                        <a:effectLst/>
                        <a:latin typeface="Arial" panose="020B0604020202020204" pitchFamily="34" charset="0"/>
                        <a:ea typeface="宋体" panose="02010600030101010101" pitchFamily="2" charset="-122"/>
                        <a:cs typeface="Arial" panose="020B0604020202020204" pitchFamily="34" charset="0"/>
                      </a:endParaRPr>
                    </a:p>
                  </a:txBody>
                  <a:tcPr marL="9525" marR="9525" marT="9525" marB="9525">
                    <a:solidFill>
                      <a:schemeClr val="accent1">
                        <a:lumMod val="20000"/>
                        <a:lumOff val="80000"/>
                      </a:schemeClr>
                    </a:solidFill>
                  </a:tcPr>
                </a:tc>
              </a:tr>
              <a:tr h="336309">
                <a:tc>
                  <a:txBody>
                    <a:bodyPr/>
                    <a:lstStyle/>
                    <a:p>
                      <a:pPr marL="0" algn="just" defTabSz="1219170" rtl="0" eaLnBrk="1" latinLnBrk="0" hangingPunct="1">
                        <a:spcAft>
                          <a:spcPts val="0"/>
                        </a:spcAft>
                      </a:pPr>
                      <a:r>
                        <a:rPr lang="en-US" altLang="zh-CN" sz="1050" kern="1200" dirty="0" smtClean="0">
                          <a:solidFill>
                            <a:srgbClr val="0000FF"/>
                          </a:solidFill>
                          <a:effectLst/>
                          <a:latin typeface="Arial" panose="020B0604020202020204" pitchFamily="34" charset="0"/>
                          <a:ea typeface="宋体" panose="02010600030101010101" pitchFamily="2" charset="-122"/>
                          <a:cs typeface="Arial" panose="020B0604020202020204" pitchFamily="34" charset="0"/>
                        </a:rPr>
                        <a:t>New</a:t>
                      </a:r>
                      <a:endParaRPr lang="zh-CN" sz="1050" kern="1200" dirty="0">
                        <a:solidFill>
                          <a:srgbClr val="0000FF"/>
                        </a:solidFill>
                        <a:effectLst/>
                        <a:latin typeface="Arial" panose="020B0604020202020204" pitchFamily="34" charset="0"/>
                        <a:ea typeface="宋体" panose="02010600030101010101" pitchFamily="2" charset="-122"/>
                        <a:cs typeface="Arial" panose="020B0604020202020204" pitchFamily="34" charset="0"/>
                      </a:endParaRPr>
                    </a:p>
                  </a:txBody>
                  <a:tcPr marL="9525" marR="9525" marT="9525" marB="9525">
                    <a:solidFill>
                      <a:schemeClr val="accent1">
                        <a:lumMod val="20000"/>
                        <a:lumOff val="80000"/>
                      </a:schemeClr>
                    </a:solidFill>
                  </a:tcPr>
                </a:tc>
                <a:tc>
                  <a:txBody>
                    <a:bodyPr/>
                    <a:lstStyle/>
                    <a:p>
                      <a:pPr marL="0" marR="0" lvl="0" indent="0" algn="just" defTabSz="1219170" rtl="0" eaLnBrk="1" fontAlgn="auto" latinLnBrk="0" hangingPunct="1">
                        <a:lnSpc>
                          <a:spcPct val="100000"/>
                        </a:lnSpc>
                        <a:spcBef>
                          <a:spcPts val="0"/>
                        </a:spcBef>
                        <a:spcAft>
                          <a:spcPts val="0"/>
                        </a:spcAft>
                        <a:buClrTx/>
                        <a:buSzTx/>
                        <a:buFontTx/>
                        <a:buNone/>
                        <a:tabLst/>
                        <a:defRPr/>
                      </a:pPr>
                      <a:r>
                        <a:rPr lang="en-US" altLang="zh-CN" sz="1050" kern="1200" dirty="0" smtClean="0">
                          <a:solidFill>
                            <a:srgbClr val="0000FF"/>
                          </a:solidFill>
                          <a:effectLst/>
                          <a:latin typeface="Arial" panose="020B0604020202020204" pitchFamily="34" charset="0"/>
                          <a:ea typeface="宋体" panose="02010600030101010101" pitchFamily="2" charset="-122"/>
                          <a:cs typeface="Arial" panose="020B0604020202020204" pitchFamily="34" charset="0"/>
                        </a:rPr>
                        <a:t>new WI proposal for access control on management service</a:t>
                      </a:r>
                      <a:endParaRPr lang="zh-CN" sz="1050" kern="1200" dirty="0">
                        <a:solidFill>
                          <a:srgbClr val="0000FF"/>
                        </a:solidFill>
                        <a:effectLst/>
                        <a:latin typeface="Arial" panose="020B0604020202020204" pitchFamily="34" charset="0"/>
                        <a:ea typeface="宋体" panose="02010600030101010101" pitchFamily="2" charset="-122"/>
                        <a:cs typeface="Arial" panose="020B0604020202020204" pitchFamily="34" charset="0"/>
                      </a:endParaRPr>
                    </a:p>
                  </a:txBody>
                  <a:tcPr marL="9525" marR="9525" marT="9525" marB="9525">
                    <a:solidFill>
                      <a:schemeClr val="accent1">
                        <a:lumMod val="20000"/>
                        <a:lumOff val="80000"/>
                      </a:schemeClr>
                    </a:solidFill>
                  </a:tcPr>
                </a:tc>
                <a:tc>
                  <a:txBody>
                    <a:bodyPr/>
                    <a:lstStyle/>
                    <a:p>
                      <a:pPr marL="0" algn="ctr" defTabSz="1219170" rtl="0" eaLnBrk="1" latinLnBrk="0" hangingPunct="1">
                        <a:spcAft>
                          <a:spcPts val="0"/>
                        </a:spcAft>
                      </a:pPr>
                      <a:r>
                        <a:rPr lang="en-US" altLang="zh-CN" sz="1050" kern="1200" dirty="0" smtClean="0">
                          <a:solidFill>
                            <a:srgbClr val="0000FF"/>
                          </a:solidFill>
                          <a:effectLst/>
                          <a:latin typeface="Arial" panose="020B0604020202020204" pitchFamily="34" charset="0"/>
                          <a:ea typeface="宋体" panose="02010600030101010101" pitchFamily="2" charset="-122"/>
                          <a:cs typeface="Arial" panose="020B0604020202020204" pitchFamily="34" charset="0"/>
                        </a:rPr>
                        <a:t>MNSAC</a:t>
                      </a:r>
                      <a:endParaRPr lang="zh-CN" sz="1050" kern="1200" dirty="0">
                        <a:solidFill>
                          <a:srgbClr val="0000FF"/>
                        </a:solidFill>
                        <a:effectLst/>
                        <a:latin typeface="Arial" panose="020B0604020202020204" pitchFamily="34" charset="0"/>
                        <a:ea typeface="宋体" panose="02010600030101010101" pitchFamily="2" charset="-122"/>
                        <a:cs typeface="Arial" panose="020B0604020202020204" pitchFamily="34" charset="0"/>
                      </a:endParaRPr>
                    </a:p>
                  </a:txBody>
                  <a:tcPr marL="9525" marR="9525" marT="9525" marB="9525">
                    <a:solidFill>
                      <a:schemeClr val="accent1">
                        <a:lumMod val="20000"/>
                        <a:lumOff val="80000"/>
                      </a:schemeClr>
                    </a:solidFill>
                  </a:tcPr>
                </a:tc>
                <a:tc>
                  <a:txBody>
                    <a:bodyPr/>
                    <a:lstStyle/>
                    <a:p>
                      <a:pPr marL="0" marR="0" lvl="0" indent="0" algn="just" defTabSz="1219170" rtl="0" eaLnBrk="1" fontAlgn="t" latinLnBrk="0" hangingPunct="1">
                        <a:lnSpc>
                          <a:spcPct val="100000"/>
                        </a:lnSpc>
                        <a:spcBef>
                          <a:spcPts val="0"/>
                        </a:spcBef>
                        <a:spcAft>
                          <a:spcPts val="0"/>
                        </a:spcAft>
                        <a:buClrTx/>
                        <a:buSzTx/>
                        <a:buFontTx/>
                        <a:buNone/>
                        <a:tabLst/>
                        <a:defRPr/>
                      </a:pPr>
                      <a:r>
                        <a:rPr lang="en-US" altLang="zh-CN" sz="1000" kern="1200" dirty="0" smtClean="0">
                          <a:solidFill>
                            <a:srgbClr val="0000FF"/>
                          </a:solidFill>
                          <a:effectLst/>
                          <a:latin typeface="Arial" panose="020B0604020202020204" pitchFamily="34" charset="0"/>
                          <a:ea typeface="宋体" panose="02010600030101010101" pitchFamily="2" charset="-122"/>
                          <a:cs typeface="Arial" panose="020B0604020202020204" pitchFamily="34" charset="0"/>
                        </a:rPr>
                        <a:t>Wait for SA approval</a:t>
                      </a:r>
                      <a:endParaRPr lang="zh-CN" altLang="zh-CN" sz="1000" kern="1200" dirty="0" smtClean="0">
                        <a:solidFill>
                          <a:srgbClr val="0000FF"/>
                        </a:solidFill>
                        <a:effectLst/>
                        <a:latin typeface="Arial" panose="020B0604020202020204" pitchFamily="34" charset="0"/>
                        <a:ea typeface="宋体" panose="02010600030101010101" pitchFamily="2" charset="-122"/>
                        <a:cs typeface="Arial" panose="020B0604020202020204" pitchFamily="34" charset="0"/>
                      </a:endParaRPr>
                    </a:p>
                  </a:txBody>
                  <a:tcPr marL="9525" marR="9525" marT="9525" marB="9525">
                    <a:solidFill>
                      <a:schemeClr val="accent1">
                        <a:lumMod val="20000"/>
                        <a:lumOff val="80000"/>
                      </a:schemeClr>
                    </a:solidFill>
                  </a:tcPr>
                </a:tc>
              </a:tr>
              <a:tr h="323201">
                <a:tc>
                  <a:txBody>
                    <a:bodyPr/>
                    <a:lstStyle/>
                    <a:p>
                      <a:pPr marL="0" algn="just" defTabSz="1219170" rtl="0" eaLnBrk="1" latinLnBrk="0" hangingPunct="1">
                        <a:spcAft>
                          <a:spcPts val="0"/>
                        </a:spcAft>
                      </a:pPr>
                      <a:r>
                        <a:rPr lang="en-US" altLang="zh-CN" sz="1050" kern="1200" dirty="0" smtClean="0">
                          <a:solidFill>
                            <a:srgbClr val="0000FF"/>
                          </a:solidFill>
                          <a:effectLst/>
                          <a:latin typeface="Arial" panose="020B0604020202020204" pitchFamily="34" charset="0"/>
                          <a:ea typeface="宋体" panose="02010600030101010101" pitchFamily="2" charset="-122"/>
                          <a:cs typeface="Arial" panose="020B0604020202020204" pitchFamily="34" charset="0"/>
                        </a:rPr>
                        <a:t>New</a:t>
                      </a:r>
                      <a:endParaRPr lang="zh-CN" sz="1050" kern="1200" dirty="0">
                        <a:solidFill>
                          <a:srgbClr val="0000FF"/>
                        </a:solidFill>
                        <a:effectLst/>
                        <a:latin typeface="Arial" panose="020B0604020202020204" pitchFamily="34" charset="0"/>
                        <a:ea typeface="宋体" panose="02010600030101010101" pitchFamily="2" charset="-122"/>
                        <a:cs typeface="Arial" panose="020B0604020202020204" pitchFamily="34" charset="0"/>
                      </a:endParaRPr>
                    </a:p>
                  </a:txBody>
                  <a:tcPr marL="9525" marR="9525" marT="9525" marB="9525">
                    <a:solidFill>
                      <a:schemeClr val="accent1">
                        <a:lumMod val="20000"/>
                        <a:lumOff val="80000"/>
                      </a:schemeClr>
                    </a:solidFill>
                  </a:tcPr>
                </a:tc>
                <a:tc>
                  <a:txBody>
                    <a:bodyPr/>
                    <a:lstStyle/>
                    <a:p>
                      <a:pPr marL="0" algn="just" defTabSz="1219170" rtl="0" eaLnBrk="1" latinLnBrk="0" hangingPunct="1">
                        <a:spcAft>
                          <a:spcPts val="0"/>
                        </a:spcAft>
                      </a:pPr>
                      <a:r>
                        <a:rPr lang="en-US" altLang="zh-CN" sz="1050" kern="1200" dirty="0" smtClean="0">
                          <a:solidFill>
                            <a:srgbClr val="0000FF"/>
                          </a:solidFill>
                          <a:effectLst/>
                          <a:latin typeface="Arial" panose="020B0604020202020204" pitchFamily="34" charset="0"/>
                          <a:ea typeface="+mn-ea"/>
                          <a:cs typeface="Arial" panose="020B0604020202020204" pitchFamily="34" charset="0"/>
                        </a:rPr>
                        <a:t>new WID Enhancement of service-based management architecture</a:t>
                      </a:r>
                      <a:endParaRPr lang="zh-CN" sz="1050" kern="1200" dirty="0">
                        <a:solidFill>
                          <a:srgbClr val="0000FF"/>
                        </a:solidFill>
                        <a:effectLst/>
                        <a:latin typeface="Arial" panose="020B0604020202020204" pitchFamily="34" charset="0"/>
                        <a:ea typeface="宋体" panose="02010600030101010101" pitchFamily="2" charset="-122"/>
                        <a:cs typeface="Arial" panose="020B0604020202020204" pitchFamily="34" charset="0"/>
                      </a:endParaRPr>
                    </a:p>
                  </a:txBody>
                  <a:tcPr marL="9525" marR="9525" marT="9525" marB="9525">
                    <a:solidFill>
                      <a:schemeClr val="accent1">
                        <a:lumMod val="20000"/>
                        <a:lumOff val="80000"/>
                      </a:schemeClr>
                    </a:solidFill>
                  </a:tcPr>
                </a:tc>
                <a:tc>
                  <a:txBody>
                    <a:bodyPr/>
                    <a:lstStyle/>
                    <a:p>
                      <a:pPr marL="0" algn="ctr" defTabSz="1219170" rtl="0" eaLnBrk="1" latinLnBrk="0" hangingPunct="1">
                        <a:spcAft>
                          <a:spcPts val="0"/>
                        </a:spcAft>
                      </a:pPr>
                      <a:r>
                        <a:rPr lang="en-US" altLang="zh-CN" sz="1050" kern="1200" dirty="0" err="1" smtClean="0">
                          <a:solidFill>
                            <a:srgbClr val="0000FF"/>
                          </a:solidFill>
                          <a:effectLst/>
                          <a:latin typeface="Arial" panose="020B0604020202020204" pitchFamily="34" charset="0"/>
                          <a:ea typeface="+mn-ea"/>
                          <a:cs typeface="Arial" panose="020B0604020202020204" pitchFamily="34" charset="0"/>
                        </a:rPr>
                        <a:t>eSBMA</a:t>
                      </a:r>
                      <a:r>
                        <a:rPr lang="en-US" altLang="zh-CN" sz="1050" kern="1200" dirty="0" smtClean="0">
                          <a:solidFill>
                            <a:srgbClr val="0000FF"/>
                          </a:solidFill>
                          <a:effectLst/>
                          <a:latin typeface="Arial" panose="020B0604020202020204" pitchFamily="34" charset="0"/>
                          <a:ea typeface="+mn-ea"/>
                          <a:cs typeface="Arial" panose="020B0604020202020204" pitchFamily="34" charset="0"/>
                        </a:rPr>
                        <a:t>-INSA</a:t>
                      </a:r>
                      <a:endParaRPr lang="zh-CN" sz="1050" kern="1200" dirty="0">
                        <a:solidFill>
                          <a:srgbClr val="0000FF"/>
                        </a:solidFill>
                        <a:effectLst/>
                        <a:latin typeface="Arial" panose="020B0604020202020204" pitchFamily="34" charset="0"/>
                        <a:ea typeface="宋体" panose="02010600030101010101" pitchFamily="2" charset="-122"/>
                        <a:cs typeface="Arial" panose="020B0604020202020204" pitchFamily="34" charset="0"/>
                      </a:endParaRPr>
                    </a:p>
                  </a:txBody>
                  <a:tcPr marL="9525" marR="9525" marT="9525" marB="9525">
                    <a:solidFill>
                      <a:schemeClr val="accent1">
                        <a:lumMod val="20000"/>
                        <a:lumOff val="80000"/>
                      </a:schemeClr>
                    </a:solidFill>
                  </a:tcPr>
                </a:tc>
                <a:tc>
                  <a:txBody>
                    <a:bodyPr/>
                    <a:lstStyle/>
                    <a:p>
                      <a:pPr marL="0" marR="0" lvl="0" indent="0" algn="just" defTabSz="1219170" rtl="0" eaLnBrk="1" fontAlgn="t" latinLnBrk="0" hangingPunct="1">
                        <a:lnSpc>
                          <a:spcPct val="100000"/>
                        </a:lnSpc>
                        <a:spcBef>
                          <a:spcPts val="0"/>
                        </a:spcBef>
                        <a:spcAft>
                          <a:spcPts val="0"/>
                        </a:spcAft>
                        <a:buClrTx/>
                        <a:buSzTx/>
                        <a:buFontTx/>
                        <a:buNone/>
                        <a:tabLst/>
                        <a:defRPr/>
                      </a:pPr>
                      <a:r>
                        <a:rPr lang="en-US" altLang="zh-CN" sz="1000" kern="1200" dirty="0" smtClean="0">
                          <a:solidFill>
                            <a:srgbClr val="0000FF"/>
                          </a:solidFill>
                          <a:effectLst/>
                          <a:latin typeface="Arial" panose="020B0604020202020204" pitchFamily="34" charset="0"/>
                          <a:ea typeface="+mn-ea"/>
                          <a:cs typeface="Arial" panose="020B0604020202020204" pitchFamily="34" charset="0"/>
                        </a:rPr>
                        <a:t>Wait for SA approval</a:t>
                      </a:r>
                      <a:endParaRPr lang="zh-CN" altLang="zh-CN" sz="1000" kern="1200" dirty="0" smtClean="0">
                        <a:solidFill>
                          <a:srgbClr val="0000FF"/>
                        </a:solidFill>
                        <a:effectLst/>
                        <a:latin typeface="Arial" panose="020B0604020202020204" pitchFamily="34" charset="0"/>
                        <a:ea typeface="宋体" panose="02010600030101010101" pitchFamily="2" charset="-122"/>
                        <a:cs typeface="Arial" panose="020B0604020202020204" pitchFamily="34" charset="0"/>
                      </a:endParaRPr>
                    </a:p>
                  </a:txBody>
                  <a:tcPr marL="9525" marR="9525" marT="9525" marB="9525">
                    <a:solidFill>
                      <a:schemeClr val="accent1">
                        <a:lumMod val="20000"/>
                        <a:lumOff val="80000"/>
                      </a:schemeClr>
                    </a:solidFill>
                  </a:tcPr>
                </a:tc>
              </a:tr>
            </a:tbl>
          </a:graphicData>
        </a:graphic>
      </p:graphicFrame>
      <p:graphicFrame>
        <p:nvGraphicFramePr>
          <p:cNvPr id="13" name="表格 12"/>
          <p:cNvGraphicFramePr>
            <a:graphicFrameLocks noGrp="1"/>
          </p:cNvGraphicFramePr>
          <p:nvPr>
            <p:extLst>
              <p:ext uri="{D42A27DB-BD31-4B8C-83A1-F6EECF244321}">
                <p14:modId xmlns:p14="http://schemas.microsoft.com/office/powerpoint/2010/main" val="3701436192"/>
              </p:ext>
            </p:extLst>
          </p:nvPr>
        </p:nvGraphicFramePr>
        <p:xfrm>
          <a:off x="120651" y="1786177"/>
          <a:ext cx="5330580" cy="4531043"/>
        </p:xfrm>
        <a:graphic>
          <a:graphicData uri="http://schemas.openxmlformats.org/drawingml/2006/table">
            <a:tbl>
              <a:tblPr>
                <a:tableStyleId>{5C22544A-7EE6-4342-B048-85BDC9FD1C3A}</a:tableStyleId>
              </a:tblPr>
              <a:tblGrid>
                <a:gridCol w="362480"/>
                <a:gridCol w="3197168"/>
                <a:gridCol w="982110"/>
                <a:gridCol w="788822"/>
              </a:tblGrid>
              <a:tr h="223493">
                <a:tc>
                  <a:txBody>
                    <a:bodyPr/>
                    <a:lstStyle/>
                    <a:p>
                      <a:pPr algn="l">
                        <a:spcAft>
                          <a:spcPts val="0"/>
                        </a:spcAft>
                      </a:pPr>
                      <a:endParaRPr lang="zh-CN" sz="1800" b="1" kern="1200" dirty="0">
                        <a:solidFill>
                          <a:schemeClr val="dk1"/>
                        </a:solidFill>
                        <a:effectLst/>
                        <a:latin typeface="Arial" panose="020B0604020202020204" pitchFamily="34" charset="0"/>
                        <a:ea typeface="+mn-ea"/>
                        <a:cs typeface="Arial" panose="020B0604020202020204" pitchFamily="34" charset="0"/>
                      </a:endParaRPr>
                    </a:p>
                  </a:txBody>
                  <a:tcPr marL="9525" marR="9525" marT="9525" marB="9525">
                    <a:solidFill>
                      <a:srgbClr val="92D050"/>
                    </a:solidFill>
                  </a:tcPr>
                </a:tc>
                <a:tc gridSpan="3">
                  <a:txBody>
                    <a:bodyPr/>
                    <a:lstStyle/>
                    <a:p>
                      <a:pPr marL="0" algn="l" defTabSz="1219170" rtl="0" eaLnBrk="1" latinLnBrk="0" hangingPunct="1">
                        <a:spcAft>
                          <a:spcPts val="0"/>
                        </a:spcAft>
                      </a:pPr>
                      <a:r>
                        <a:rPr lang="en-US" altLang="zh-CN" sz="1400" b="1" kern="1200" dirty="0" smtClean="0">
                          <a:solidFill>
                            <a:schemeClr val="dk1"/>
                          </a:solidFill>
                          <a:effectLst/>
                          <a:latin typeface="Arial" panose="020B0604020202020204" pitchFamily="34" charset="0"/>
                          <a:ea typeface="+mn-ea"/>
                          <a:cs typeface="Arial" panose="020B0604020202020204" pitchFamily="34" charset="0"/>
                        </a:rPr>
                        <a:t>Rel-17 OAM&amp;P Studies </a:t>
                      </a:r>
                      <a:endParaRPr lang="zh-CN" sz="1400" b="1" kern="1200" dirty="0">
                        <a:solidFill>
                          <a:schemeClr val="dk1"/>
                        </a:solidFill>
                        <a:effectLst/>
                        <a:latin typeface="Arial" panose="020B0604020202020204" pitchFamily="34" charset="0"/>
                        <a:ea typeface="+mn-ea"/>
                        <a:cs typeface="Arial" panose="020B0604020202020204" pitchFamily="34" charset="0"/>
                      </a:endParaRPr>
                    </a:p>
                  </a:txBody>
                  <a:tcPr marL="9525" marR="9525" marT="9525" marB="9525">
                    <a:solidFill>
                      <a:srgbClr val="92D050"/>
                    </a:solidFill>
                  </a:tcPr>
                </a:tc>
                <a:tc hMerge="1">
                  <a:txBody>
                    <a:bodyPr/>
                    <a:lstStyle/>
                    <a:p>
                      <a:pPr algn="l">
                        <a:spcAft>
                          <a:spcPts val="0"/>
                        </a:spcAft>
                      </a:pPr>
                      <a:endParaRPr lang="zh-CN" sz="2000" dirty="0">
                        <a:effectLst/>
                        <a:latin typeface="Times New Roman" panose="02020603050405020304" pitchFamily="18" charset="0"/>
                        <a:ea typeface="宋体" panose="02010600030101010101" pitchFamily="2" charset="-122"/>
                      </a:endParaRPr>
                    </a:p>
                  </a:txBody>
                  <a:tcPr marL="9525" marR="9525" marT="9525" marB="9525"/>
                </a:tc>
                <a:tc hMerge="1">
                  <a:txBody>
                    <a:bodyPr/>
                    <a:lstStyle/>
                    <a:p>
                      <a:pPr algn="l">
                        <a:spcAft>
                          <a:spcPts val="0"/>
                        </a:spcAft>
                      </a:pPr>
                      <a:endParaRPr lang="zh-CN" sz="2000" dirty="0">
                        <a:effectLst/>
                        <a:latin typeface="Times New Roman" panose="02020603050405020304" pitchFamily="18" charset="0"/>
                        <a:ea typeface="宋体" panose="02010600030101010101" pitchFamily="2" charset="-122"/>
                      </a:endParaRPr>
                    </a:p>
                  </a:txBody>
                  <a:tcPr marL="9525" marR="9525" marT="9525" marB="9525"/>
                </a:tc>
              </a:tr>
              <a:tr h="0">
                <a:tc>
                  <a:txBody>
                    <a:bodyPr/>
                    <a:lstStyle/>
                    <a:p>
                      <a:pPr algn="l">
                        <a:spcAft>
                          <a:spcPts val="0"/>
                        </a:spcAft>
                      </a:pPr>
                      <a:r>
                        <a:rPr lang="en-US" altLang="zh-CN" sz="1200" dirty="0" smtClean="0">
                          <a:effectLst/>
                          <a:latin typeface="Arial" panose="020B0604020202020204" pitchFamily="34" charset="0"/>
                          <a:ea typeface="宋体" panose="02010600030101010101" pitchFamily="2" charset="-122"/>
                          <a:cs typeface="Arial" panose="020B0604020202020204" pitchFamily="34" charset="0"/>
                        </a:rPr>
                        <a:t>1</a:t>
                      </a:r>
                      <a:endParaRPr lang="zh-CN" sz="1200" dirty="0">
                        <a:effectLst/>
                        <a:latin typeface="Arial" panose="020B0604020202020204" pitchFamily="34" charset="0"/>
                        <a:ea typeface="宋体" panose="02010600030101010101" pitchFamily="2" charset="-122"/>
                        <a:cs typeface="Arial" panose="020B0604020202020204" pitchFamily="34" charset="0"/>
                      </a:endParaRPr>
                    </a:p>
                  </a:txBody>
                  <a:tcPr marL="9525" marR="9525" marT="9525" marB="9525"/>
                </a:tc>
                <a:tc>
                  <a:txBody>
                    <a:bodyPr/>
                    <a:lstStyle/>
                    <a:p>
                      <a:pPr algn="l">
                        <a:spcAft>
                          <a:spcPts val="0"/>
                        </a:spcAft>
                      </a:pPr>
                      <a:r>
                        <a:rPr lang="en-US" sz="1200" dirty="0">
                          <a:solidFill>
                            <a:srgbClr val="000000"/>
                          </a:solidFill>
                          <a:effectLst/>
                          <a:latin typeface="Arial" panose="020B0604020202020204" pitchFamily="34" charset="0"/>
                          <a:ea typeface="宋体" panose="02010600030101010101" pitchFamily="2" charset="-122"/>
                          <a:cs typeface="Arial" panose="020B0604020202020204" pitchFamily="34" charset="0"/>
                        </a:rPr>
                        <a:t>Study on new aspects of EE for 5G networks</a:t>
                      </a:r>
                      <a:endParaRPr lang="zh-CN" sz="1600" dirty="0">
                        <a:effectLst/>
                        <a:latin typeface="Arial" panose="020B0604020202020204" pitchFamily="34" charset="0"/>
                        <a:ea typeface="宋体" panose="02010600030101010101" pitchFamily="2" charset="-122"/>
                        <a:cs typeface="Arial" panose="020B0604020202020204" pitchFamily="34" charset="0"/>
                      </a:endParaRPr>
                    </a:p>
                  </a:txBody>
                  <a:tcPr marL="9525" marR="9525" marT="9525" marB="9525"/>
                </a:tc>
                <a:tc>
                  <a:txBody>
                    <a:bodyPr/>
                    <a:lstStyle/>
                    <a:p>
                      <a:pPr algn="l">
                        <a:spcAft>
                          <a:spcPts val="0"/>
                        </a:spcAft>
                      </a:pPr>
                      <a:r>
                        <a:rPr lang="en-US" sz="1200" dirty="0">
                          <a:solidFill>
                            <a:srgbClr val="000000"/>
                          </a:solidFill>
                          <a:effectLst/>
                          <a:latin typeface="Arial" panose="020B0604020202020204" pitchFamily="34" charset="0"/>
                          <a:ea typeface="宋体" panose="02010600030101010101" pitchFamily="2" charset="-122"/>
                          <a:cs typeface="Arial" panose="020B0604020202020204" pitchFamily="34" charset="0"/>
                        </a:rPr>
                        <a:t>FS_EE5G</a:t>
                      </a:r>
                      <a:endParaRPr lang="zh-CN" sz="1600" dirty="0">
                        <a:effectLst/>
                        <a:latin typeface="Arial" panose="020B0604020202020204" pitchFamily="34" charset="0"/>
                        <a:ea typeface="宋体" panose="02010600030101010101" pitchFamily="2" charset="-122"/>
                        <a:cs typeface="Arial" panose="020B0604020202020204" pitchFamily="34" charset="0"/>
                      </a:endParaRPr>
                    </a:p>
                  </a:txBody>
                  <a:tcPr marL="9525" marR="9525" marT="9525" marB="9525"/>
                </a:tc>
                <a:tc>
                  <a:txBody>
                    <a:bodyPr/>
                    <a:lstStyle/>
                    <a:p>
                      <a:pPr algn="l">
                        <a:spcAft>
                          <a:spcPts val="0"/>
                        </a:spcAft>
                      </a:pPr>
                      <a:r>
                        <a:rPr lang="en-US" sz="1200" dirty="0">
                          <a:solidFill>
                            <a:srgbClr val="000000"/>
                          </a:solidFill>
                          <a:effectLst/>
                          <a:latin typeface="Arial" panose="020B0604020202020204" pitchFamily="34" charset="0"/>
                          <a:ea typeface="宋体" panose="02010600030101010101" pitchFamily="2" charset="-122"/>
                          <a:cs typeface="Arial" panose="020B0604020202020204" pitchFamily="34" charset="0"/>
                        </a:rPr>
                        <a:t>870021</a:t>
                      </a:r>
                      <a:endParaRPr lang="zh-CN" sz="1600" dirty="0">
                        <a:effectLst/>
                        <a:latin typeface="Arial" panose="020B0604020202020204" pitchFamily="34" charset="0"/>
                        <a:ea typeface="宋体" panose="02010600030101010101" pitchFamily="2" charset="-122"/>
                        <a:cs typeface="Arial" panose="020B0604020202020204" pitchFamily="34" charset="0"/>
                      </a:endParaRPr>
                    </a:p>
                  </a:txBody>
                  <a:tcPr marL="9525" marR="9525" marT="9525" marB="9525"/>
                </a:tc>
              </a:tr>
              <a:tr h="0">
                <a:tc>
                  <a:txBody>
                    <a:bodyPr/>
                    <a:lstStyle/>
                    <a:p>
                      <a:pPr algn="l">
                        <a:spcAft>
                          <a:spcPts val="0"/>
                        </a:spcAft>
                      </a:pPr>
                      <a:r>
                        <a:rPr lang="en-US" altLang="zh-CN" sz="1200" dirty="0" smtClean="0">
                          <a:effectLst/>
                          <a:latin typeface="Arial" panose="020B0604020202020204" pitchFamily="34" charset="0"/>
                          <a:ea typeface="宋体" panose="02010600030101010101" pitchFamily="2" charset="-122"/>
                          <a:cs typeface="Arial" panose="020B0604020202020204" pitchFamily="34" charset="0"/>
                        </a:rPr>
                        <a:t>2</a:t>
                      </a:r>
                      <a:endParaRPr lang="zh-CN" sz="1200" dirty="0">
                        <a:effectLst/>
                        <a:latin typeface="Arial" panose="020B0604020202020204" pitchFamily="34" charset="0"/>
                        <a:ea typeface="宋体" panose="02010600030101010101" pitchFamily="2" charset="-122"/>
                        <a:cs typeface="Arial" panose="020B0604020202020204" pitchFamily="34" charset="0"/>
                      </a:endParaRPr>
                    </a:p>
                  </a:txBody>
                  <a:tcPr marL="9525" marR="9525" marT="9525" marB="9525"/>
                </a:tc>
                <a:tc>
                  <a:txBody>
                    <a:bodyPr/>
                    <a:lstStyle/>
                    <a:p>
                      <a:pPr marL="0" algn="l" defTabSz="1219170" rtl="0" eaLnBrk="1" fontAlgn="t" latinLnBrk="0" hangingPunct="1">
                        <a:spcAft>
                          <a:spcPts val="0"/>
                        </a:spcAft>
                      </a:pPr>
                      <a:r>
                        <a:rPr lang="en-US" sz="1200" kern="1200" dirty="0">
                          <a:solidFill>
                            <a:schemeClr val="dk1"/>
                          </a:solidFill>
                          <a:effectLst/>
                          <a:latin typeface="Arial" panose="020B0604020202020204" pitchFamily="34" charset="0"/>
                          <a:ea typeface="宋体" panose="02010600030101010101" pitchFamily="2" charset="-122"/>
                          <a:cs typeface="Arial" panose="020B0604020202020204" pitchFamily="34" charset="0"/>
                        </a:rPr>
                        <a:t>Study on YANG PUSH </a:t>
                      </a:r>
                    </a:p>
                  </a:txBody>
                  <a:tcPr marL="4763" marR="4763" marT="4763" marB="0"/>
                </a:tc>
                <a:tc>
                  <a:txBody>
                    <a:bodyPr/>
                    <a:lstStyle/>
                    <a:p>
                      <a:pPr marL="0" algn="l" defTabSz="1219170" rtl="0" eaLnBrk="1" fontAlgn="t" latinLnBrk="0" hangingPunct="1">
                        <a:spcAft>
                          <a:spcPts val="0"/>
                        </a:spcAft>
                      </a:pPr>
                      <a:r>
                        <a:rPr lang="en-US" sz="1200" kern="1200" dirty="0">
                          <a:solidFill>
                            <a:schemeClr val="dk1"/>
                          </a:solidFill>
                          <a:effectLst/>
                          <a:latin typeface="Arial" panose="020B0604020202020204" pitchFamily="34" charset="0"/>
                          <a:ea typeface="宋体" panose="02010600030101010101" pitchFamily="2" charset="-122"/>
                          <a:cs typeface="Arial" panose="020B0604020202020204" pitchFamily="34" charset="0"/>
                        </a:rPr>
                        <a:t>FS_YANG</a:t>
                      </a:r>
                    </a:p>
                  </a:txBody>
                  <a:tcPr marL="4763" marR="4763" marT="4763" marB="0"/>
                </a:tc>
                <a:tc>
                  <a:txBody>
                    <a:bodyPr/>
                    <a:lstStyle/>
                    <a:p>
                      <a:pPr algn="l">
                        <a:spcAft>
                          <a:spcPts val="0"/>
                        </a:spcAft>
                      </a:pPr>
                      <a:r>
                        <a:rPr lang="en-US" altLang="zh-CN" sz="1200" kern="1200" dirty="0" smtClean="0">
                          <a:solidFill>
                            <a:schemeClr val="dk1"/>
                          </a:solidFill>
                          <a:effectLst/>
                          <a:latin typeface="Arial" panose="020B0604020202020204" pitchFamily="34" charset="0"/>
                          <a:ea typeface="宋体" panose="02010600030101010101" pitchFamily="2" charset="-122"/>
                          <a:cs typeface="Arial" panose="020B0604020202020204" pitchFamily="34" charset="0"/>
                        </a:rPr>
                        <a:t>890017</a:t>
                      </a:r>
                      <a:endParaRPr lang="zh-CN" sz="1200" kern="1200" dirty="0">
                        <a:solidFill>
                          <a:schemeClr val="dk1"/>
                        </a:solidFill>
                        <a:effectLst/>
                        <a:latin typeface="Arial" panose="020B0604020202020204" pitchFamily="34" charset="0"/>
                        <a:ea typeface="宋体" panose="02010600030101010101" pitchFamily="2" charset="-122"/>
                        <a:cs typeface="Arial" panose="020B0604020202020204" pitchFamily="34" charset="0"/>
                      </a:endParaRPr>
                    </a:p>
                  </a:txBody>
                  <a:tcPr marL="9525" marR="9525" marT="9525" marB="9525"/>
                </a:tc>
              </a:tr>
              <a:tr h="0">
                <a:tc>
                  <a:txBody>
                    <a:bodyPr/>
                    <a:lstStyle/>
                    <a:p>
                      <a:pPr algn="l">
                        <a:spcAft>
                          <a:spcPts val="0"/>
                        </a:spcAft>
                      </a:pPr>
                      <a:r>
                        <a:rPr lang="en-US" altLang="zh-CN" sz="1200" dirty="0" smtClean="0">
                          <a:effectLst/>
                          <a:latin typeface="Arial" panose="020B0604020202020204" pitchFamily="34" charset="0"/>
                          <a:ea typeface="宋体" panose="02010600030101010101" pitchFamily="2" charset="-122"/>
                          <a:cs typeface="Arial" panose="020B0604020202020204" pitchFamily="34" charset="0"/>
                        </a:rPr>
                        <a:t>3</a:t>
                      </a:r>
                      <a:endParaRPr lang="zh-CN" sz="1200" dirty="0">
                        <a:effectLst/>
                        <a:latin typeface="Arial" panose="020B0604020202020204" pitchFamily="34" charset="0"/>
                        <a:ea typeface="宋体" panose="02010600030101010101" pitchFamily="2" charset="-122"/>
                        <a:cs typeface="Arial" panose="020B0604020202020204" pitchFamily="34" charset="0"/>
                      </a:endParaRPr>
                    </a:p>
                  </a:txBody>
                  <a:tcPr marL="9525" marR="9525" marT="9525" marB="9525"/>
                </a:tc>
                <a:tc>
                  <a:txBody>
                    <a:bodyPr/>
                    <a:lstStyle/>
                    <a:p>
                      <a:pPr marL="0" marR="0" lvl="0" indent="0" algn="l" defTabSz="1219170" rtl="0" eaLnBrk="1" fontAlgn="t" latinLnBrk="0" hangingPunct="1">
                        <a:lnSpc>
                          <a:spcPct val="100000"/>
                        </a:lnSpc>
                        <a:spcBef>
                          <a:spcPts val="0"/>
                        </a:spcBef>
                        <a:spcAft>
                          <a:spcPts val="0"/>
                        </a:spcAft>
                        <a:buClrTx/>
                        <a:buSzTx/>
                        <a:buFontTx/>
                        <a:buNone/>
                        <a:tabLst/>
                        <a:defRPr/>
                      </a:pPr>
                      <a:r>
                        <a:rPr lang="en-US" altLang="zh-CN" sz="1200" kern="1200" dirty="0" smtClean="0">
                          <a:solidFill>
                            <a:schemeClr val="tx1"/>
                          </a:solidFill>
                          <a:effectLst/>
                          <a:latin typeface="Arial" panose="020B0604020202020204" pitchFamily="34" charset="0"/>
                          <a:ea typeface="宋体" panose="02010600030101010101" pitchFamily="2" charset="-122"/>
                          <a:cs typeface="Arial" panose="020B0604020202020204" pitchFamily="34" charset="0"/>
                        </a:rPr>
                        <a:t>Study on continuous integration continuous delivery support for 3GPP NFs</a:t>
                      </a:r>
                      <a:endParaRPr lang="zh-CN" sz="1200" kern="1200" dirty="0">
                        <a:solidFill>
                          <a:schemeClr val="tx1"/>
                        </a:solidFill>
                        <a:effectLst/>
                        <a:latin typeface="Arial" panose="020B0604020202020204" pitchFamily="34" charset="0"/>
                        <a:ea typeface="宋体" panose="02010600030101010101" pitchFamily="2" charset="-122"/>
                        <a:cs typeface="Arial" panose="020B0604020202020204" pitchFamily="34" charset="0"/>
                      </a:endParaRPr>
                    </a:p>
                  </a:txBody>
                  <a:tcPr marL="9525" marR="9525" marT="9525" marB="9525"/>
                </a:tc>
                <a:tc>
                  <a:txBody>
                    <a:bodyPr/>
                    <a:lstStyle/>
                    <a:p>
                      <a:pPr marL="0" algn="l" defTabSz="1219170" rtl="0" eaLnBrk="1" fontAlgn="t" latinLnBrk="0" hangingPunct="1">
                        <a:spcAft>
                          <a:spcPts val="0"/>
                        </a:spcAft>
                      </a:pPr>
                      <a:r>
                        <a:rPr lang="en-US" altLang="zh-CN" sz="1200" kern="1200" dirty="0" smtClean="0">
                          <a:solidFill>
                            <a:schemeClr val="tx1"/>
                          </a:solidFill>
                          <a:effectLst/>
                          <a:latin typeface="Arial" panose="020B0604020202020204" pitchFamily="34" charset="0"/>
                          <a:ea typeface="+mn-ea"/>
                          <a:cs typeface="Arial" panose="020B0604020202020204" pitchFamily="34" charset="0"/>
                        </a:rPr>
                        <a:t>FS_CICDNS</a:t>
                      </a:r>
                      <a:endParaRPr lang="zh-CN" sz="1200" kern="1200" dirty="0">
                        <a:solidFill>
                          <a:schemeClr val="tx1"/>
                        </a:solidFill>
                        <a:effectLst/>
                        <a:latin typeface="Arial" panose="020B0604020202020204" pitchFamily="34" charset="0"/>
                        <a:ea typeface="宋体" panose="02010600030101010101" pitchFamily="2" charset="-122"/>
                        <a:cs typeface="Arial" panose="020B0604020202020204" pitchFamily="34" charset="0"/>
                      </a:endParaRPr>
                    </a:p>
                  </a:txBody>
                  <a:tcPr marL="9525" marR="9525" marT="9525" marB="9525"/>
                </a:tc>
                <a:tc>
                  <a:txBody>
                    <a:bodyPr/>
                    <a:lstStyle/>
                    <a:p>
                      <a:pPr marL="0" marR="0" lvl="0" indent="0" algn="l" defTabSz="1219170" rtl="0" eaLnBrk="1" fontAlgn="t" latinLnBrk="0" hangingPunct="1">
                        <a:lnSpc>
                          <a:spcPct val="100000"/>
                        </a:lnSpc>
                        <a:spcBef>
                          <a:spcPts val="0"/>
                        </a:spcBef>
                        <a:spcAft>
                          <a:spcPts val="0"/>
                        </a:spcAft>
                        <a:buClrTx/>
                        <a:buSzTx/>
                        <a:buFontTx/>
                        <a:buNone/>
                        <a:tabLst/>
                        <a:defRPr/>
                      </a:pPr>
                      <a:r>
                        <a:rPr lang="en-US" altLang="zh-CN" sz="1200" kern="1200" dirty="0" smtClean="0">
                          <a:solidFill>
                            <a:schemeClr val="tx1"/>
                          </a:solidFill>
                          <a:effectLst/>
                          <a:latin typeface="Arial" panose="020B0604020202020204" pitchFamily="34" charset="0"/>
                          <a:ea typeface="+mn-ea"/>
                          <a:cs typeface="Arial" panose="020B0604020202020204" pitchFamily="34" charset="0"/>
                        </a:rPr>
                        <a:t>910028</a:t>
                      </a:r>
                      <a:endParaRPr lang="zh-CN" altLang="zh-CN" sz="1200" kern="1200" dirty="0" smtClean="0">
                        <a:solidFill>
                          <a:schemeClr val="tx1"/>
                        </a:solidFill>
                        <a:effectLst/>
                        <a:latin typeface="Arial" panose="020B0604020202020204" pitchFamily="34" charset="0"/>
                        <a:ea typeface="宋体" panose="02010600030101010101" pitchFamily="2" charset="-122"/>
                        <a:cs typeface="Arial" panose="020B0604020202020204" pitchFamily="34" charset="0"/>
                      </a:endParaRPr>
                    </a:p>
                  </a:txBody>
                  <a:tcPr marL="9525" marR="9525" marT="9525" marB="9525"/>
                </a:tc>
              </a:tr>
              <a:tr h="0">
                <a:tc>
                  <a:txBody>
                    <a:bodyPr/>
                    <a:lstStyle/>
                    <a:p>
                      <a:pPr algn="l">
                        <a:spcAft>
                          <a:spcPts val="0"/>
                        </a:spcAft>
                      </a:pPr>
                      <a:r>
                        <a:rPr lang="en-US" altLang="zh-CN" sz="1200" dirty="0" smtClean="0">
                          <a:effectLst/>
                          <a:latin typeface="Arial" panose="020B0604020202020204" pitchFamily="34" charset="0"/>
                          <a:ea typeface="宋体" panose="02010600030101010101" pitchFamily="2" charset="-122"/>
                          <a:cs typeface="Arial" panose="020B0604020202020204" pitchFamily="34" charset="0"/>
                        </a:rPr>
                        <a:t>4</a:t>
                      </a:r>
                      <a:endParaRPr lang="zh-CN" sz="1200" dirty="0">
                        <a:effectLst/>
                        <a:latin typeface="Arial" panose="020B0604020202020204" pitchFamily="34" charset="0"/>
                        <a:ea typeface="宋体" panose="02010600030101010101" pitchFamily="2" charset="-122"/>
                        <a:cs typeface="Arial" panose="020B0604020202020204" pitchFamily="34" charset="0"/>
                      </a:endParaRPr>
                    </a:p>
                  </a:txBody>
                  <a:tcPr marL="9525" marR="9525" marT="9525" marB="9525"/>
                </a:tc>
                <a:tc>
                  <a:txBody>
                    <a:bodyPr/>
                    <a:lstStyle/>
                    <a:p>
                      <a:pPr algn="l">
                        <a:spcAft>
                          <a:spcPts val="0"/>
                        </a:spcAft>
                      </a:pPr>
                      <a:r>
                        <a:rPr lang="en-US" sz="1200" dirty="0" smtClean="0">
                          <a:effectLst/>
                          <a:latin typeface="Arial" panose="020B0604020202020204" pitchFamily="34" charset="0"/>
                          <a:ea typeface="宋体" panose="02010600030101010101" pitchFamily="2" charset="-122"/>
                          <a:cs typeface="Arial" panose="020B0604020202020204" pitchFamily="34" charset="0"/>
                        </a:rPr>
                        <a:t>Study on enhancements of edge computing management </a:t>
                      </a:r>
                      <a:endParaRPr lang="zh-CN" sz="1600" dirty="0">
                        <a:effectLst/>
                        <a:latin typeface="Arial" panose="020B0604020202020204" pitchFamily="34" charset="0"/>
                        <a:ea typeface="宋体" panose="02010600030101010101" pitchFamily="2" charset="-122"/>
                        <a:cs typeface="Arial" panose="020B0604020202020204" pitchFamily="34" charset="0"/>
                      </a:endParaRPr>
                    </a:p>
                  </a:txBody>
                  <a:tcPr marL="9525" marR="9525" marT="9525" marB="9525"/>
                </a:tc>
                <a:tc>
                  <a:txBody>
                    <a:bodyPr/>
                    <a:lstStyle/>
                    <a:p>
                      <a:pPr algn="l">
                        <a:spcAft>
                          <a:spcPts val="0"/>
                        </a:spcAft>
                      </a:pPr>
                      <a:r>
                        <a:rPr lang="en-US" sz="1200" dirty="0" err="1">
                          <a:effectLst/>
                          <a:latin typeface="Arial" panose="020B0604020202020204" pitchFamily="34" charset="0"/>
                          <a:ea typeface="宋体" panose="02010600030101010101" pitchFamily="2" charset="-122"/>
                          <a:cs typeface="Arial" panose="020B0604020202020204" pitchFamily="34" charset="0"/>
                        </a:rPr>
                        <a:t>FS_eEDGE_Mgt</a:t>
                      </a:r>
                      <a:endParaRPr lang="zh-CN" sz="1600" dirty="0">
                        <a:effectLst/>
                        <a:latin typeface="Arial" panose="020B0604020202020204" pitchFamily="34" charset="0"/>
                        <a:ea typeface="宋体" panose="02010600030101010101" pitchFamily="2" charset="-122"/>
                        <a:cs typeface="Arial" panose="020B0604020202020204" pitchFamily="34" charset="0"/>
                      </a:endParaRPr>
                    </a:p>
                  </a:txBody>
                  <a:tcPr marL="9525" marR="9525" marT="9525" marB="9525"/>
                </a:tc>
                <a:tc>
                  <a:txBody>
                    <a:bodyPr/>
                    <a:lstStyle/>
                    <a:p>
                      <a:pPr algn="l">
                        <a:spcAft>
                          <a:spcPts val="0"/>
                        </a:spcAft>
                      </a:pPr>
                      <a:r>
                        <a:rPr lang="en-US" sz="1200" dirty="0">
                          <a:effectLst/>
                          <a:latin typeface="Arial" panose="020B0604020202020204" pitchFamily="34" charset="0"/>
                          <a:ea typeface="宋体" panose="02010600030101010101" pitchFamily="2" charset="-122"/>
                          <a:cs typeface="Arial" panose="020B0604020202020204" pitchFamily="34" charset="0"/>
                        </a:rPr>
                        <a:t>870029</a:t>
                      </a:r>
                      <a:endParaRPr lang="zh-CN" sz="1600" dirty="0">
                        <a:effectLst/>
                        <a:latin typeface="Arial" panose="020B0604020202020204" pitchFamily="34" charset="0"/>
                        <a:ea typeface="宋体" panose="02010600030101010101" pitchFamily="2" charset="-122"/>
                        <a:cs typeface="Arial" panose="020B0604020202020204" pitchFamily="34" charset="0"/>
                      </a:endParaRPr>
                    </a:p>
                  </a:txBody>
                  <a:tcPr marL="9525" marR="9525" marT="9525" marB="9525"/>
                </a:tc>
              </a:tr>
              <a:tr h="0">
                <a:tc>
                  <a:txBody>
                    <a:bodyPr/>
                    <a:lstStyle/>
                    <a:p>
                      <a:pPr algn="l">
                        <a:spcAft>
                          <a:spcPts val="0"/>
                        </a:spcAft>
                      </a:pPr>
                      <a:r>
                        <a:rPr lang="en-US" altLang="zh-CN" sz="1200" dirty="0" smtClean="0">
                          <a:effectLst/>
                          <a:latin typeface="Arial" panose="020B0604020202020204" pitchFamily="34" charset="0"/>
                          <a:ea typeface="宋体" panose="02010600030101010101" pitchFamily="2" charset="-122"/>
                          <a:cs typeface="Arial" panose="020B0604020202020204" pitchFamily="34" charset="0"/>
                        </a:rPr>
                        <a:t>5</a:t>
                      </a:r>
                      <a:endParaRPr lang="zh-CN" sz="1200" dirty="0">
                        <a:effectLst/>
                        <a:latin typeface="Arial" panose="020B0604020202020204" pitchFamily="34" charset="0"/>
                        <a:ea typeface="宋体" panose="02010600030101010101" pitchFamily="2" charset="-122"/>
                        <a:cs typeface="Arial" panose="020B0604020202020204" pitchFamily="34" charset="0"/>
                      </a:endParaRPr>
                    </a:p>
                  </a:txBody>
                  <a:tcPr marL="9525" marR="9525" marT="9525" marB="9525"/>
                </a:tc>
                <a:tc>
                  <a:txBody>
                    <a:bodyPr/>
                    <a:lstStyle/>
                    <a:p>
                      <a:pPr algn="l">
                        <a:spcAft>
                          <a:spcPts val="0"/>
                        </a:spcAft>
                      </a:pPr>
                      <a:r>
                        <a:rPr lang="en-US" sz="1200" dirty="0">
                          <a:solidFill>
                            <a:srgbClr val="000000"/>
                          </a:solidFill>
                          <a:effectLst/>
                          <a:latin typeface="Arial" panose="020B0604020202020204" pitchFamily="34" charset="0"/>
                          <a:ea typeface="宋体" panose="02010600030101010101" pitchFamily="2" charset="-122"/>
                          <a:cs typeface="Arial" panose="020B0604020202020204" pitchFamily="34" charset="0"/>
                        </a:rPr>
                        <a:t>Study on network slice management enhancements </a:t>
                      </a:r>
                      <a:endParaRPr lang="zh-CN" sz="1600" dirty="0">
                        <a:effectLst/>
                        <a:latin typeface="Arial" panose="020B0604020202020204" pitchFamily="34" charset="0"/>
                        <a:ea typeface="宋体" panose="02010600030101010101" pitchFamily="2" charset="-122"/>
                        <a:cs typeface="Arial" panose="020B0604020202020204" pitchFamily="34" charset="0"/>
                      </a:endParaRPr>
                    </a:p>
                  </a:txBody>
                  <a:tcPr marL="9525" marR="9525" marT="9525" marB="9525"/>
                </a:tc>
                <a:tc>
                  <a:txBody>
                    <a:bodyPr/>
                    <a:lstStyle/>
                    <a:p>
                      <a:pPr algn="l">
                        <a:spcAft>
                          <a:spcPts val="0"/>
                        </a:spcAft>
                      </a:pPr>
                      <a:r>
                        <a:rPr lang="en-US" sz="1200" dirty="0">
                          <a:solidFill>
                            <a:srgbClr val="000000"/>
                          </a:solidFill>
                          <a:effectLst/>
                          <a:latin typeface="Arial" panose="020B0604020202020204" pitchFamily="34" charset="0"/>
                          <a:ea typeface="宋体" panose="02010600030101010101" pitchFamily="2" charset="-122"/>
                          <a:cs typeface="Arial" panose="020B0604020202020204" pitchFamily="34" charset="0"/>
                        </a:rPr>
                        <a:t>FS_NSMEN</a:t>
                      </a:r>
                      <a:endParaRPr lang="zh-CN" sz="1600" dirty="0">
                        <a:effectLst/>
                        <a:latin typeface="Arial" panose="020B0604020202020204" pitchFamily="34" charset="0"/>
                        <a:ea typeface="宋体" panose="02010600030101010101" pitchFamily="2" charset="-122"/>
                        <a:cs typeface="Arial" panose="020B0604020202020204" pitchFamily="34" charset="0"/>
                      </a:endParaRPr>
                    </a:p>
                  </a:txBody>
                  <a:tcPr marL="9525" marR="9525" marT="9525" marB="9525"/>
                </a:tc>
                <a:tc>
                  <a:txBody>
                    <a:bodyPr/>
                    <a:lstStyle/>
                    <a:p>
                      <a:pPr algn="l">
                        <a:spcAft>
                          <a:spcPts val="0"/>
                        </a:spcAft>
                      </a:pPr>
                      <a:r>
                        <a:rPr lang="en-US" sz="1200" dirty="0">
                          <a:effectLst/>
                          <a:latin typeface="Arial" panose="020B0604020202020204" pitchFamily="34" charset="0"/>
                          <a:ea typeface="宋体" panose="02010600030101010101" pitchFamily="2" charset="-122"/>
                          <a:cs typeface="Arial" panose="020B0604020202020204" pitchFamily="34" charset="0"/>
                        </a:rPr>
                        <a:t>860022</a:t>
                      </a:r>
                      <a:endParaRPr lang="zh-CN" sz="1600" dirty="0">
                        <a:effectLst/>
                        <a:latin typeface="Arial" panose="020B0604020202020204" pitchFamily="34" charset="0"/>
                        <a:ea typeface="宋体" panose="02010600030101010101" pitchFamily="2" charset="-122"/>
                        <a:cs typeface="Arial" panose="020B0604020202020204" pitchFamily="34" charset="0"/>
                      </a:endParaRPr>
                    </a:p>
                  </a:txBody>
                  <a:tcPr marL="9525" marR="9525" marT="9525" marB="9525"/>
                </a:tc>
              </a:tr>
              <a:tr h="0">
                <a:tc>
                  <a:txBody>
                    <a:bodyPr/>
                    <a:lstStyle/>
                    <a:p>
                      <a:pPr marL="0" algn="l" defTabSz="1219170" rtl="0" eaLnBrk="1" fontAlgn="t" latinLnBrk="0" hangingPunct="1">
                        <a:spcAft>
                          <a:spcPts val="0"/>
                        </a:spcAft>
                      </a:pPr>
                      <a:r>
                        <a:rPr lang="en-US" altLang="zh-CN" sz="1200" kern="1200" dirty="0" smtClean="0">
                          <a:solidFill>
                            <a:schemeClr val="dk1"/>
                          </a:solidFill>
                          <a:effectLst/>
                          <a:latin typeface="Arial" panose="020B0604020202020204" pitchFamily="34" charset="0"/>
                          <a:ea typeface="宋体" panose="02010600030101010101" pitchFamily="2" charset="-122"/>
                          <a:cs typeface="Arial" panose="020B0604020202020204" pitchFamily="34" charset="0"/>
                        </a:rPr>
                        <a:t>6</a:t>
                      </a:r>
                      <a:endParaRPr lang="zh-CN" sz="1200" kern="1200" dirty="0">
                        <a:solidFill>
                          <a:schemeClr val="dk1"/>
                        </a:solidFill>
                        <a:effectLst/>
                        <a:latin typeface="Arial" panose="020B0604020202020204" pitchFamily="34" charset="0"/>
                        <a:ea typeface="宋体" panose="02010600030101010101" pitchFamily="2" charset="-122"/>
                        <a:cs typeface="Arial" panose="020B0604020202020204" pitchFamily="34" charset="0"/>
                      </a:endParaRPr>
                    </a:p>
                  </a:txBody>
                  <a:tcPr marL="9525" marR="9525" marT="9525" marB="9525"/>
                </a:tc>
                <a:tc>
                  <a:txBody>
                    <a:bodyPr/>
                    <a:lstStyle/>
                    <a:p>
                      <a:pPr marL="0" marR="0" lvl="0" indent="0" algn="l" defTabSz="1219170" rtl="0" eaLnBrk="1" fontAlgn="t" latinLnBrk="0" hangingPunct="1">
                        <a:lnSpc>
                          <a:spcPct val="100000"/>
                        </a:lnSpc>
                        <a:spcBef>
                          <a:spcPts val="0"/>
                        </a:spcBef>
                        <a:spcAft>
                          <a:spcPts val="0"/>
                        </a:spcAft>
                        <a:buClrTx/>
                        <a:buSzTx/>
                        <a:buFontTx/>
                        <a:buNone/>
                        <a:tabLst/>
                        <a:defRPr/>
                      </a:pPr>
                      <a:r>
                        <a:rPr lang="en-US" altLang="zh-CN" sz="1200" kern="1200" dirty="0" smtClean="0">
                          <a:solidFill>
                            <a:schemeClr val="tx1"/>
                          </a:solidFill>
                          <a:effectLst/>
                          <a:latin typeface="Arial" panose="020B0604020202020204" pitchFamily="34" charset="0"/>
                          <a:ea typeface="+mn-ea"/>
                          <a:cs typeface="Arial" panose="020B0604020202020204" pitchFamily="34" charset="0"/>
                        </a:rPr>
                        <a:t>Study on enhancement of service based management architecture</a:t>
                      </a:r>
                      <a:endParaRPr lang="zh-CN" sz="1200" kern="1200" dirty="0">
                        <a:solidFill>
                          <a:schemeClr val="tx1"/>
                        </a:solidFill>
                        <a:effectLst/>
                        <a:latin typeface="Arial" panose="020B0604020202020204" pitchFamily="34" charset="0"/>
                        <a:ea typeface="宋体" panose="02010600030101010101" pitchFamily="2" charset="-122"/>
                        <a:cs typeface="Arial" panose="020B0604020202020204" pitchFamily="34" charset="0"/>
                      </a:endParaRPr>
                    </a:p>
                  </a:txBody>
                  <a:tcPr marL="9525" marR="9525" marT="9525" marB="9525"/>
                </a:tc>
                <a:tc>
                  <a:txBody>
                    <a:bodyPr/>
                    <a:lstStyle/>
                    <a:p>
                      <a:pPr marL="0" algn="l" defTabSz="1219170" rtl="0" eaLnBrk="1" fontAlgn="t" latinLnBrk="0" hangingPunct="1">
                        <a:spcAft>
                          <a:spcPts val="0"/>
                        </a:spcAft>
                      </a:pPr>
                      <a:r>
                        <a:rPr lang="en-US" altLang="zh-CN" sz="1200" kern="1200" dirty="0" err="1" smtClean="0">
                          <a:solidFill>
                            <a:schemeClr val="tx1"/>
                          </a:solidFill>
                          <a:effectLst/>
                          <a:latin typeface="Arial" panose="020B0604020202020204" pitchFamily="34" charset="0"/>
                          <a:ea typeface="+mn-ea"/>
                          <a:cs typeface="Arial" panose="020B0604020202020204" pitchFamily="34" charset="0"/>
                        </a:rPr>
                        <a:t>FS_eSBMA</a:t>
                      </a:r>
                      <a:endParaRPr lang="zh-CN" sz="1200" kern="1200" dirty="0">
                        <a:solidFill>
                          <a:schemeClr val="tx1"/>
                        </a:solidFill>
                        <a:effectLst/>
                        <a:latin typeface="Arial" panose="020B0604020202020204" pitchFamily="34" charset="0"/>
                        <a:ea typeface="宋体" panose="02010600030101010101" pitchFamily="2" charset="-122"/>
                        <a:cs typeface="Arial" panose="020B0604020202020204" pitchFamily="34" charset="0"/>
                      </a:endParaRPr>
                    </a:p>
                  </a:txBody>
                  <a:tcPr marL="9525" marR="9525" marT="9525" marB="9525"/>
                </a:tc>
                <a:tc>
                  <a:txBody>
                    <a:bodyPr/>
                    <a:lstStyle/>
                    <a:p>
                      <a:pPr marL="0" marR="0" lvl="0" indent="0" algn="l" defTabSz="1219170" rtl="0" eaLnBrk="1" fontAlgn="t" latinLnBrk="0" hangingPunct="1">
                        <a:lnSpc>
                          <a:spcPct val="100000"/>
                        </a:lnSpc>
                        <a:spcBef>
                          <a:spcPts val="0"/>
                        </a:spcBef>
                        <a:spcAft>
                          <a:spcPts val="0"/>
                        </a:spcAft>
                        <a:buClrTx/>
                        <a:buSzTx/>
                        <a:buFontTx/>
                        <a:buNone/>
                        <a:tabLst/>
                        <a:defRPr/>
                      </a:pPr>
                      <a:r>
                        <a:rPr lang="en-US" altLang="zh-CN" sz="1200" kern="1200" dirty="0" smtClean="0">
                          <a:solidFill>
                            <a:schemeClr val="tx1"/>
                          </a:solidFill>
                          <a:effectLst/>
                          <a:latin typeface="Arial" panose="020B0604020202020204" pitchFamily="34" charset="0"/>
                          <a:ea typeface="+mn-ea"/>
                          <a:cs typeface="Arial" panose="020B0604020202020204" pitchFamily="34" charset="0"/>
                        </a:rPr>
                        <a:t>910031</a:t>
                      </a:r>
                      <a:endParaRPr lang="zh-CN" altLang="zh-CN" sz="1200" kern="1200" dirty="0" smtClean="0">
                        <a:solidFill>
                          <a:schemeClr val="tx1"/>
                        </a:solidFill>
                        <a:effectLst/>
                        <a:latin typeface="Arial" panose="020B0604020202020204" pitchFamily="34" charset="0"/>
                        <a:ea typeface="宋体" panose="02010600030101010101" pitchFamily="2" charset="-122"/>
                        <a:cs typeface="Arial" panose="020B0604020202020204" pitchFamily="34" charset="0"/>
                      </a:endParaRPr>
                    </a:p>
                  </a:txBody>
                  <a:tcPr marL="9525" marR="9525" marT="9525" marB="9525"/>
                </a:tc>
              </a:tr>
              <a:tr h="0">
                <a:tc>
                  <a:txBody>
                    <a:bodyPr/>
                    <a:lstStyle/>
                    <a:p>
                      <a:pPr algn="l">
                        <a:spcAft>
                          <a:spcPts val="0"/>
                        </a:spcAft>
                      </a:pPr>
                      <a:r>
                        <a:rPr lang="en-US" altLang="zh-CN" sz="1200" dirty="0" smtClean="0">
                          <a:effectLst/>
                          <a:latin typeface="Arial" panose="020B0604020202020204" pitchFamily="34" charset="0"/>
                          <a:ea typeface="宋体" panose="02010600030101010101" pitchFamily="2" charset="-122"/>
                          <a:cs typeface="Arial" panose="020B0604020202020204" pitchFamily="34" charset="0"/>
                        </a:rPr>
                        <a:t>7</a:t>
                      </a:r>
                      <a:endParaRPr lang="zh-CN" sz="1200" dirty="0">
                        <a:effectLst/>
                        <a:latin typeface="Arial" panose="020B0604020202020204" pitchFamily="34" charset="0"/>
                        <a:ea typeface="宋体" panose="02010600030101010101" pitchFamily="2" charset="-122"/>
                        <a:cs typeface="Arial" panose="020B0604020202020204" pitchFamily="34" charset="0"/>
                      </a:endParaRPr>
                    </a:p>
                  </a:txBody>
                  <a:tcPr marL="9525" marR="9525" marT="9525" marB="9525"/>
                </a:tc>
                <a:tc>
                  <a:txBody>
                    <a:bodyPr/>
                    <a:lstStyle/>
                    <a:p>
                      <a:pPr marL="0" algn="l" defTabSz="1219170" rtl="0" eaLnBrk="1" fontAlgn="t" latinLnBrk="0" hangingPunct="1">
                        <a:spcAft>
                          <a:spcPts val="0"/>
                        </a:spcAft>
                      </a:pPr>
                      <a:r>
                        <a:rPr lang="en-US" sz="1200" kern="1200" dirty="0">
                          <a:solidFill>
                            <a:schemeClr val="dk1"/>
                          </a:solidFill>
                          <a:effectLst/>
                          <a:latin typeface="Arial" panose="020B0604020202020204" pitchFamily="34" charset="0"/>
                          <a:ea typeface="宋体" panose="02010600030101010101" pitchFamily="2" charset="-122"/>
                          <a:cs typeface="Arial" panose="020B0604020202020204" pitchFamily="34" charset="0"/>
                        </a:rPr>
                        <a:t>Study on access control for management service </a:t>
                      </a:r>
                    </a:p>
                  </a:txBody>
                  <a:tcPr marL="4763" marR="4763" marT="4763" marB="0"/>
                </a:tc>
                <a:tc>
                  <a:txBody>
                    <a:bodyPr/>
                    <a:lstStyle/>
                    <a:p>
                      <a:pPr marL="0" algn="l" defTabSz="1219170" rtl="0" eaLnBrk="1" fontAlgn="t" latinLnBrk="0" hangingPunct="1">
                        <a:spcAft>
                          <a:spcPts val="0"/>
                        </a:spcAft>
                      </a:pPr>
                      <a:r>
                        <a:rPr lang="en-US" sz="1200" kern="1200" dirty="0">
                          <a:solidFill>
                            <a:schemeClr val="dk1"/>
                          </a:solidFill>
                          <a:effectLst/>
                          <a:latin typeface="Arial" panose="020B0604020202020204" pitchFamily="34" charset="0"/>
                          <a:ea typeface="宋体" panose="02010600030101010101" pitchFamily="2" charset="-122"/>
                          <a:cs typeface="Arial" panose="020B0604020202020204" pitchFamily="34" charset="0"/>
                        </a:rPr>
                        <a:t>FS_MNSAC</a:t>
                      </a:r>
                    </a:p>
                  </a:txBody>
                  <a:tcPr marL="4763" marR="4763" marT="4763" marB="0"/>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altLang="zh-CN" sz="1200" kern="1200" dirty="0" smtClean="0">
                          <a:solidFill>
                            <a:schemeClr val="dk1"/>
                          </a:solidFill>
                          <a:effectLst/>
                          <a:latin typeface="Arial" panose="020B0604020202020204" pitchFamily="34" charset="0"/>
                          <a:ea typeface="+mn-ea"/>
                          <a:cs typeface="Arial" panose="020B0604020202020204" pitchFamily="34" charset="0"/>
                        </a:rPr>
                        <a:t>890016</a:t>
                      </a:r>
                      <a:endParaRPr lang="zh-CN" altLang="zh-CN" sz="1200" kern="1200" dirty="0" smtClean="0">
                        <a:solidFill>
                          <a:schemeClr val="dk1"/>
                        </a:solidFill>
                        <a:effectLst/>
                        <a:latin typeface="Arial" panose="020B0604020202020204" pitchFamily="34" charset="0"/>
                        <a:ea typeface="+mn-ea"/>
                        <a:cs typeface="Arial" panose="020B0604020202020204" pitchFamily="34" charset="0"/>
                      </a:endParaRPr>
                    </a:p>
                  </a:txBody>
                  <a:tcPr marL="9525" marR="9525" marT="9525" marB="9525"/>
                </a:tc>
              </a:tr>
              <a:tr h="0">
                <a:tc>
                  <a:txBody>
                    <a:bodyPr/>
                    <a:lstStyle/>
                    <a:p>
                      <a:pPr marL="0" algn="l" defTabSz="1219170" rtl="0" eaLnBrk="1" fontAlgn="t" latinLnBrk="0" hangingPunct="1">
                        <a:spcAft>
                          <a:spcPts val="0"/>
                        </a:spcAft>
                      </a:pPr>
                      <a:r>
                        <a:rPr lang="en-US" altLang="zh-CN" sz="1200" kern="1200" dirty="0" smtClean="0">
                          <a:solidFill>
                            <a:schemeClr val="tx1"/>
                          </a:solidFill>
                          <a:effectLst/>
                          <a:latin typeface="Arial" panose="020B0604020202020204" pitchFamily="34" charset="0"/>
                          <a:ea typeface="宋体" panose="02010600030101010101" pitchFamily="2" charset="-122"/>
                          <a:cs typeface="Arial" panose="020B0604020202020204" pitchFamily="34" charset="0"/>
                        </a:rPr>
                        <a:t>8</a:t>
                      </a:r>
                      <a:endParaRPr lang="zh-CN" sz="1200" kern="1200" dirty="0">
                        <a:solidFill>
                          <a:schemeClr val="tx1"/>
                        </a:solidFill>
                        <a:effectLst/>
                        <a:latin typeface="Arial" panose="020B0604020202020204" pitchFamily="34" charset="0"/>
                        <a:ea typeface="宋体" panose="02010600030101010101" pitchFamily="2" charset="-122"/>
                        <a:cs typeface="Arial" panose="020B0604020202020204" pitchFamily="34" charset="0"/>
                      </a:endParaRPr>
                    </a:p>
                  </a:txBody>
                  <a:tcPr marL="9525" marR="9525" marT="9525" marB="9525"/>
                </a:tc>
                <a:tc>
                  <a:txBody>
                    <a:bodyPr/>
                    <a:lstStyle/>
                    <a:p>
                      <a:pPr marL="0" marR="0" lvl="0" indent="0" algn="l" defTabSz="1219170" rtl="0" eaLnBrk="1" fontAlgn="t" latinLnBrk="0" hangingPunct="1">
                        <a:lnSpc>
                          <a:spcPct val="100000"/>
                        </a:lnSpc>
                        <a:spcBef>
                          <a:spcPts val="0"/>
                        </a:spcBef>
                        <a:spcAft>
                          <a:spcPts val="0"/>
                        </a:spcAft>
                        <a:buClrTx/>
                        <a:buSzTx/>
                        <a:buFontTx/>
                        <a:buNone/>
                        <a:tabLst/>
                        <a:defRPr/>
                      </a:pPr>
                      <a:r>
                        <a:rPr lang="en-US" altLang="zh-CN" sz="1200" kern="1200" dirty="0" smtClean="0">
                          <a:solidFill>
                            <a:schemeClr val="tx1"/>
                          </a:solidFill>
                          <a:effectLst/>
                          <a:latin typeface="Arial" panose="020B0604020202020204" pitchFamily="34" charset="0"/>
                          <a:ea typeface="+mn-ea"/>
                          <a:cs typeface="Arial" panose="020B0604020202020204" pitchFamily="34" charset="0"/>
                        </a:rPr>
                        <a:t>Study on management aspects of network slice management capability exposure</a:t>
                      </a:r>
                      <a:endParaRPr lang="zh-CN" sz="1200" kern="1200" dirty="0">
                        <a:solidFill>
                          <a:schemeClr val="tx1"/>
                        </a:solidFill>
                        <a:effectLst/>
                        <a:latin typeface="Arial" panose="020B0604020202020204" pitchFamily="34" charset="0"/>
                        <a:ea typeface="宋体" panose="02010600030101010101" pitchFamily="2" charset="-122"/>
                        <a:cs typeface="Arial" panose="020B0604020202020204" pitchFamily="34" charset="0"/>
                      </a:endParaRPr>
                    </a:p>
                  </a:txBody>
                  <a:tcPr marL="9525" marR="9525" marT="9525" marB="9525"/>
                </a:tc>
                <a:tc>
                  <a:txBody>
                    <a:bodyPr/>
                    <a:lstStyle/>
                    <a:p>
                      <a:pPr marL="0" algn="l" defTabSz="1219170" rtl="0" eaLnBrk="1" fontAlgn="t" latinLnBrk="0" hangingPunct="1">
                        <a:spcAft>
                          <a:spcPts val="0"/>
                        </a:spcAft>
                      </a:pPr>
                      <a:r>
                        <a:rPr lang="en-US" altLang="zh-CN" sz="1200" kern="1200" dirty="0" smtClean="0">
                          <a:solidFill>
                            <a:schemeClr val="tx1"/>
                          </a:solidFill>
                          <a:effectLst/>
                          <a:latin typeface="Arial" panose="020B0604020202020204" pitchFamily="34" charset="0"/>
                          <a:ea typeface="+mn-ea"/>
                          <a:cs typeface="Arial" panose="020B0604020202020204" pitchFamily="34" charset="0"/>
                        </a:rPr>
                        <a:t>FS_NSCE</a:t>
                      </a:r>
                      <a:endParaRPr lang="zh-CN" sz="1200" kern="1200" dirty="0">
                        <a:solidFill>
                          <a:schemeClr val="tx1"/>
                        </a:solidFill>
                        <a:effectLst/>
                        <a:latin typeface="Arial" panose="020B0604020202020204" pitchFamily="34" charset="0"/>
                        <a:ea typeface="宋体" panose="02010600030101010101" pitchFamily="2" charset="-122"/>
                        <a:cs typeface="Arial" panose="020B0604020202020204" pitchFamily="34" charset="0"/>
                      </a:endParaRPr>
                    </a:p>
                  </a:txBody>
                  <a:tcPr marL="9525" marR="9525" marT="9525" marB="9525"/>
                </a:tc>
                <a:tc>
                  <a:txBody>
                    <a:bodyPr/>
                    <a:lstStyle/>
                    <a:p>
                      <a:pPr marL="0" marR="0" lvl="0" indent="0" algn="l" defTabSz="1219170" rtl="0" eaLnBrk="1" fontAlgn="t" latinLnBrk="0" hangingPunct="1">
                        <a:lnSpc>
                          <a:spcPct val="100000"/>
                        </a:lnSpc>
                        <a:spcBef>
                          <a:spcPts val="0"/>
                        </a:spcBef>
                        <a:spcAft>
                          <a:spcPts val="0"/>
                        </a:spcAft>
                        <a:buClrTx/>
                        <a:buSzTx/>
                        <a:buFontTx/>
                        <a:buNone/>
                        <a:tabLst/>
                        <a:defRPr/>
                      </a:pPr>
                      <a:r>
                        <a:rPr lang="en-US" altLang="zh-CN" sz="1200" kern="1200" dirty="0" smtClean="0">
                          <a:solidFill>
                            <a:schemeClr val="tx1"/>
                          </a:solidFill>
                          <a:effectLst/>
                          <a:latin typeface="Arial" panose="020B0604020202020204" pitchFamily="34" charset="0"/>
                          <a:ea typeface="+mn-ea"/>
                          <a:cs typeface="Arial" panose="020B0604020202020204" pitchFamily="34" charset="0"/>
                        </a:rPr>
                        <a:t>910026</a:t>
                      </a:r>
                      <a:endParaRPr lang="zh-CN" altLang="zh-CN" sz="1200" kern="1200" dirty="0" smtClean="0">
                        <a:solidFill>
                          <a:schemeClr val="tx1"/>
                        </a:solidFill>
                        <a:effectLst/>
                        <a:latin typeface="Arial" panose="020B0604020202020204" pitchFamily="34" charset="0"/>
                        <a:ea typeface="宋体" panose="02010600030101010101" pitchFamily="2" charset="-122"/>
                        <a:cs typeface="Arial" panose="020B0604020202020204" pitchFamily="34" charset="0"/>
                      </a:endParaRPr>
                    </a:p>
                  </a:txBody>
                  <a:tcPr marL="9525" marR="9525" marT="9525" marB="9525"/>
                </a:tc>
              </a:tr>
              <a:tr h="0">
                <a:tc>
                  <a:txBody>
                    <a:bodyPr/>
                    <a:lstStyle/>
                    <a:p>
                      <a:pPr marL="0" algn="l" defTabSz="1219170" rtl="0" eaLnBrk="1" fontAlgn="t" latinLnBrk="0" hangingPunct="1">
                        <a:spcAft>
                          <a:spcPts val="0"/>
                        </a:spcAft>
                      </a:pPr>
                      <a:r>
                        <a:rPr lang="en-US" altLang="zh-CN" sz="1200" kern="1200" dirty="0" smtClean="0">
                          <a:solidFill>
                            <a:schemeClr val="tx1"/>
                          </a:solidFill>
                          <a:effectLst/>
                          <a:latin typeface="Arial" panose="020B0604020202020204" pitchFamily="34" charset="0"/>
                          <a:ea typeface="宋体" panose="02010600030101010101" pitchFamily="2" charset="-122"/>
                          <a:cs typeface="Arial" panose="020B0604020202020204" pitchFamily="34" charset="0"/>
                        </a:rPr>
                        <a:t>9</a:t>
                      </a:r>
                      <a:endParaRPr lang="zh-CN" sz="1200" kern="1200" dirty="0">
                        <a:solidFill>
                          <a:schemeClr val="tx1"/>
                        </a:solidFill>
                        <a:effectLst/>
                        <a:latin typeface="Arial" panose="020B0604020202020204" pitchFamily="34" charset="0"/>
                        <a:ea typeface="宋体" panose="02010600030101010101" pitchFamily="2" charset="-122"/>
                        <a:cs typeface="Arial" panose="020B0604020202020204" pitchFamily="34" charset="0"/>
                      </a:endParaRPr>
                    </a:p>
                  </a:txBody>
                  <a:tcPr marL="9525" marR="9525" marT="9525" marB="9525"/>
                </a:tc>
                <a:tc>
                  <a:txBody>
                    <a:bodyPr/>
                    <a:lstStyle/>
                    <a:p>
                      <a:pPr marL="0" marR="0" lvl="0" indent="0" algn="l" defTabSz="1219170" rtl="0" eaLnBrk="1" fontAlgn="t" latinLnBrk="0" hangingPunct="1">
                        <a:lnSpc>
                          <a:spcPct val="100000"/>
                        </a:lnSpc>
                        <a:spcBef>
                          <a:spcPts val="0"/>
                        </a:spcBef>
                        <a:spcAft>
                          <a:spcPts val="0"/>
                        </a:spcAft>
                        <a:buClrTx/>
                        <a:buSzTx/>
                        <a:buFontTx/>
                        <a:buNone/>
                        <a:tabLst/>
                        <a:defRPr/>
                      </a:pPr>
                      <a:r>
                        <a:rPr lang="en-US" altLang="zh-CN" sz="1200" kern="1200" dirty="0" smtClean="0">
                          <a:solidFill>
                            <a:schemeClr val="tx1"/>
                          </a:solidFill>
                          <a:effectLst/>
                          <a:latin typeface="Arial" panose="020B0604020202020204" pitchFamily="34" charset="0"/>
                          <a:ea typeface="+mn-ea"/>
                          <a:cs typeface="Arial" panose="020B0604020202020204" pitchFamily="34" charset="0"/>
                        </a:rPr>
                        <a:t>Study on Management Aspects of 5G Network Sharing</a:t>
                      </a:r>
                      <a:endParaRPr lang="zh-CN" sz="1200" kern="1200" dirty="0">
                        <a:solidFill>
                          <a:schemeClr val="tx1"/>
                        </a:solidFill>
                        <a:effectLst/>
                        <a:latin typeface="Arial" panose="020B0604020202020204" pitchFamily="34" charset="0"/>
                        <a:ea typeface="宋体" panose="02010600030101010101" pitchFamily="2" charset="-122"/>
                        <a:cs typeface="Arial" panose="020B0604020202020204" pitchFamily="34" charset="0"/>
                      </a:endParaRPr>
                    </a:p>
                  </a:txBody>
                  <a:tcPr marL="9525" marR="9525" marT="9525" marB="9525"/>
                </a:tc>
                <a:tc>
                  <a:txBody>
                    <a:bodyPr/>
                    <a:lstStyle/>
                    <a:p>
                      <a:pPr marL="0" algn="l" defTabSz="1219170" rtl="0" eaLnBrk="1" fontAlgn="t" latinLnBrk="0" hangingPunct="1">
                        <a:spcAft>
                          <a:spcPts val="0"/>
                        </a:spcAft>
                      </a:pPr>
                      <a:r>
                        <a:rPr lang="en-US" altLang="zh-CN" sz="1200" kern="1200" dirty="0" smtClean="0">
                          <a:solidFill>
                            <a:schemeClr val="tx1"/>
                          </a:solidFill>
                          <a:effectLst/>
                          <a:latin typeface="Arial" panose="020B0604020202020204" pitchFamily="34" charset="0"/>
                          <a:ea typeface="+mn-ea"/>
                          <a:cs typeface="Arial" panose="020B0604020202020204" pitchFamily="34" charset="0"/>
                        </a:rPr>
                        <a:t>FS_MANS</a:t>
                      </a:r>
                      <a:endParaRPr lang="zh-CN" sz="1200" kern="1200" dirty="0">
                        <a:solidFill>
                          <a:schemeClr val="tx1"/>
                        </a:solidFill>
                        <a:effectLst/>
                        <a:latin typeface="Arial" panose="020B0604020202020204" pitchFamily="34" charset="0"/>
                        <a:ea typeface="宋体" panose="02010600030101010101" pitchFamily="2" charset="-122"/>
                        <a:cs typeface="Arial" panose="020B0604020202020204" pitchFamily="34" charset="0"/>
                      </a:endParaRPr>
                    </a:p>
                  </a:txBody>
                  <a:tcPr marL="9525" marR="9525" marT="9525" marB="9525"/>
                </a:tc>
                <a:tc>
                  <a:txBody>
                    <a:bodyPr/>
                    <a:lstStyle/>
                    <a:p>
                      <a:pPr marL="0" marR="0" lvl="0" indent="0" algn="l" defTabSz="1219170" rtl="0" eaLnBrk="1" fontAlgn="t" latinLnBrk="0" hangingPunct="1">
                        <a:lnSpc>
                          <a:spcPct val="100000"/>
                        </a:lnSpc>
                        <a:spcBef>
                          <a:spcPts val="0"/>
                        </a:spcBef>
                        <a:spcAft>
                          <a:spcPts val="0"/>
                        </a:spcAft>
                        <a:buClrTx/>
                        <a:buSzTx/>
                        <a:buFontTx/>
                        <a:buNone/>
                        <a:tabLst/>
                        <a:defRPr/>
                      </a:pPr>
                      <a:r>
                        <a:rPr lang="en-US" altLang="zh-CN" sz="1200" kern="1200" dirty="0" smtClean="0">
                          <a:solidFill>
                            <a:schemeClr val="tx1"/>
                          </a:solidFill>
                          <a:effectLst/>
                          <a:latin typeface="Arial" panose="020B0604020202020204" pitchFamily="34" charset="0"/>
                          <a:ea typeface="宋体" panose="02010600030101010101" pitchFamily="2" charset="-122"/>
                          <a:cs typeface="Arial" panose="020B0604020202020204" pitchFamily="34" charset="0"/>
                        </a:rPr>
                        <a:t>920018</a:t>
                      </a:r>
                      <a:endParaRPr lang="zh-CN" altLang="zh-CN" sz="1200" kern="1200" dirty="0" smtClean="0">
                        <a:solidFill>
                          <a:schemeClr val="tx1"/>
                        </a:solidFill>
                        <a:effectLst/>
                        <a:latin typeface="Arial" panose="020B0604020202020204" pitchFamily="34" charset="0"/>
                        <a:ea typeface="宋体" panose="02010600030101010101" pitchFamily="2" charset="-122"/>
                        <a:cs typeface="Arial" panose="020B0604020202020204" pitchFamily="34" charset="0"/>
                      </a:endParaRPr>
                    </a:p>
                  </a:txBody>
                  <a:tcPr marL="9525" marR="9525" marT="9525" marB="9525"/>
                </a:tc>
              </a:tr>
              <a:tr h="0">
                <a:tc>
                  <a:txBody>
                    <a:bodyPr/>
                    <a:lstStyle/>
                    <a:p>
                      <a:pPr marL="0" algn="l" defTabSz="1219170" rtl="0" eaLnBrk="1" latinLnBrk="0" hangingPunct="1">
                        <a:spcAft>
                          <a:spcPts val="0"/>
                        </a:spcAft>
                      </a:pPr>
                      <a:r>
                        <a:rPr lang="en-US" altLang="zh-CN" sz="1200" kern="1200" dirty="0" smtClean="0">
                          <a:solidFill>
                            <a:schemeClr val="dk1"/>
                          </a:solidFill>
                          <a:effectLst/>
                          <a:latin typeface="Arial" panose="020B0604020202020204" pitchFamily="34" charset="0"/>
                          <a:ea typeface="宋体" panose="02010600030101010101" pitchFamily="2" charset="-122"/>
                          <a:cs typeface="Arial" panose="020B0604020202020204" pitchFamily="34" charset="0"/>
                        </a:rPr>
                        <a:t>10</a:t>
                      </a:r>
                      <a:endParaRPr lang="zh-CN" sz="1200" kern="1200" dirty="0">
                        <a:solidFill>
                          <a:schemeClr val="dk1"/>
                        </a:solidFill>
                        <a:effectLst/>
                        <a:latin typeface="Arial" panose="020B0604020202020204" pitchFamily="34" charset="0"/>
                        <a:ea typeface="宋体" panose="02010600030101010101" pitchFamily="2" charset="-122"/>
                        <a:cs typeface="Arial" panose="020B0604020202020204" pitchFamily="34" charset="0"/>
                      </a:endParaRPr>
                    </a:p>
                  </a:txBody>
                  <a:tcPr marL="9525" marR="9525" marT="9525" marB="9525">
                    <a:solidFill>
                      <a:schemeClr val="accent3">
                        <a:lumMod val="60000"/>
                        <a:lumOff val="40000"/>
                      </a:schemeClr>
                    </a:solidFill>
                  </a:tcPr>
                </a:tc>
                <a:tc>
                  <a:txBody>
                    <a:bodyPr/>
                    <a:lstStyle/>
                    <a:p>
                      <a:pPr marL="0" algn="l" defTabSz="1219170" rtl="0" eaLnBrk="1" latinLnBrk="0" hangingPunct="1">
                        <a:spcAft>
                          <a:spcPts val="0"/>
                        </a:spcAft>
                      </a:pPr>
                      <a:r>
                        <a:rPr lang="en-US" sz="1200" kern="1200" dirty="0">
                          <a:solidFill>
                            <a:schemeClr val="dk1"/>
                          </a:solidFill>
                          <a:effectLst/>
                          <a:latin typeface="Arial" panose="020B0604020202020204" pitchFamily="34" charset="0"/>
                          <a:ea typeface="宋体" panose="02010600030101010101" pitchFamily="2" charset="-122"/>
                          <a:cs typeface="Arial" panose="020B0604020202020204" pitchFamily="34" charset="0"/>
                        </a:rPr>
                        <a:t>Study on autonomous network </a:t>
                      </a:r>
                      <a:r>
                        <a:rPr lang="en-US" sz="1200" kern="1200" dirty="0" smtClean="0">
                          <a:solidFill>
                            <a:schemeClr val="dk1"/>
                          </a:solidFill>
                          <a:effectLst/>
                          <a:latin typeface="Arial" panose="020B0604020202020204" pitchFamily="34" charset="0"/>
                          <a:ea typeface="宋体" panose="02010600030101010101" pitchFamily="2" charset="-122"/>
                          <a:cs typeface="Arial" panose="020B0604020202020204" pitchFamily="34" charset="0"/>
                        </a:rPr>
                        <a:t>levels (finished)</a:t>
                      </a:r>
                      <a:endParaRPr lang="zh-CN" sz="1200" kern="1200" dirty="0">
                        <a:solidFill>
                          <a:schemeClr val="dk1"/>
                        </a:solidFill>
                        <a:effectLst/>
                        <a:latin typeface="Arial" panose="020B0604020202020204" pitchFamily="34" charset="0"/>
                        <a:ea typeface="宋体" panose="02010600030101010101" pitchFamily="2" charset="-122"/>
                        <a:cs typeface="Arial" panose="020B0604020202020204" pitchFamily="34" charset="0"/>
                      </a:endParaRPr>
                    </a:p>
                  </a:txBody>
                  <a:tcPr marL="9525" marR="9525" marT="9525" marB="9525">
                    <a:solidFill>
                      <a:schemeClr val="accent3">
                        <a:lumMod val="60000"/>
                        <a:lumOff val="40000"/>
                      </a:schemeClr>
                    </a:solidFill>
                  </a:tcPr>
                </a:tc>
                <a:tc>
                  <a:txBody>
                    <a:bodyPr/>
                    <a:lstStyle/>
                    <a:p>
                      <a:pPr marL="0" algn="l" defTabSz="1219170" rtl="0" eaLnBrk="1" latinLnBrk="0" hangingPunct="1">
                        <a:spcAft>
                          <a:spcPts val="0"/>
                        </a:spcAft>
                      </a:pPr>
                      <a:r>
                        <a:rPr lang="en-US" sz="1200" kern="1200" dirty="0">
                          <a:solidFill>
                            <a:schemeClr val="dk1"/>
                          </a:solidFill>
                          <a:effectLst/>
                          <a:latin typeface="Arial" panose="020B0604020202020204" pitchFamily="34" charset="0"/>
                          <a:ea typeface="宋体" panose="02010600030101010101" pitchFamily="2" charset="-122"/>
                          <a:cs typeface="Arial" panose="020B0604020202020204" pitchFamily="34" charset="0"/>
                        </a:rPr>
                        <a:t>FS_ANL</a:t>
                      </a:r>
                      <a:endParaRPr lang="zh-CN" sz="1200" kern="1200" dirty="0">
                        <a:solidFill>
                          <a:schemeClr val="dk1"/>
                        </a:solidFill>
                        <a:effectLst/>
                        <a:latin typeface="Arial" panose="020B0604020202020204" pitchFamily="34" charset="0"/>
                        <a:ea typeface="宋体" panose="02010600030101010101" pitchFamily="2" charset="-122"/>
                        <a:cs typeface="Arial" panose="020B0604020202020204" pitchFamily="34" charset="0"/>
                      </a:endParaRPr>
                    </a:p>
                  </a:txBody>
                  <a:tcPr marL="9525" marR="9525" marT="9525" marB="9525">
                    <a:solidFill>
                      <a:schemeClr val="accent3">
                        <a:lumMod val="60000"/>
                        <a:lumOff val="40000"/>
                      </a:schemeClr>
                    </a:solidFill>
                  </a:tcPr>
                </a:tc>
                <a:tc>
                  <a:txBody>
                    <a:bodyPr/>
                    <a:lstStyle/>
                    <a:p>
                      <a:pPr marL="0" algn="l" defTabSz="1219170" rtl="0" eaLnBrk="1" latinLnBrk="0" hangingPunct="1">
                        <a:spcAft>
                          <a:spcPts val="0"/>
                        </a:spcAft>
                      </a:pPr>
                      <a:r>
                        <a:rPr lang="en-US" sz="1200" kern="1200" dirty="0" smtClean="0">
                          <a:solidFill>
                            <a:schemeClr val="dk1"/>
                          </a:solidFill>
                          <a:effectLst/>
                          <a:latin typeface="Arial" panose="020B0604020202020204" pitchFamily="34" charset="0"/>
                          <a:ea typeface="宋体" panose="02010600030101010101" pitchFamily="2" charset="-122"/>
                          <a:cs typeface="Arial" panose="020B0604020202020204" pitchFamily="34" charset="0"/>
                        </a:rPr>
                        <a:t>850032</a:t>
                      </a:r>
                      <a:endParaRPr lang="zh-CN" sz="1200" kern="1200" dirty="0">
                        <a:solidFill>
                          <a:schemeClr val="dk1"/>
                        </a:solidFill>
                        <a:effectLst/>
                        <a:latin typeface="Arial" panose="020B0604020202020204" pitchFamily="34" charset="0"/>
                        <a:ea typeface="宋体" panose="02010600030101010101" pitchFamily="2" charset="-122"/>
                        <a:cs typeface="Arial" panose="020B0604020202020204" pitchFamily="34" charset="0"/>
                      </a:endParaRPr>
                    </a:p>
                  </a:txBody>
                  <a:tcPr marL="9525" marR="9525" marT="9525" marB="9525">
                    <a:solidFill>
                      <a:schemeClr val="accent3">
                        <a:lumMod val="60000"/>
                        <a:lumOff val="40000"/>
                      </a:schemeClr>
                    </a:solidFill>
                  </a:tcPr>
                </a:tc>
              </a:tr>
              <a:tr h="0">
                <a:tc>
                  <a:txBody>
                    <a:bodyPr/>
                    <a:lstStyle/>
                    <a:p>
                      <a:pPr algn="l">
                        <a:spcAft>
                          <a:spcPts val="0"/>
                        </a:spcAft>
                      </a:pPr>
                      <a:r>
                        <a:rPr lang="en-US" altLang="zh-CN" sz="1200" dirty="0" smtClean="0">
                          <a:effectLst/>
                          <a:latin typeface="Arial" panose="020B0604020202020204" pitchFamily="34" charset="0"/>
                          <a:ea typeface="宋体" panose="02010600030101010101" pitchFamily="2" charset="-122"/>
                          <a:cs typeface="Arial" panose="020B0604020202020204" pitchFamily="34" charset="0"/>
                        </a:rPr>
                        <a:t>11</a:t>
                      </a:r>
                      <a:endParaRPr lang="zh-CN" sz="1200" dirty="0">
                        <a:effectLst/>
                        <a:latin typeface="Arial" panose="020B0604020202020204" pitchFamily="34" charset="0"/>
                        <a:ea typeface="宋体" panose="02010600030101010101" pitchFamily="2" charset="-122"/>
                        <a:cs typeface="Arial" panose="020B0604020202020204" pitchFamily="34" charset="0"/>
                      </a:endParaRPr>
                    </a:p>
                  </a:txBody>
                  <a:tcPr marL="9525" marR="9525" marT="9525" marB="9525">
                    <a:solidFill>
                      <a:schemeClr val="accent3">
                        <a:lumMod val="60000"/>
                        <a:lumOff val="40000"/>
                      </a:schemeClr>
                    </a:solidFill>
                  </a:tcPr>
                </a:tc>
                <a:tc>
                  <a:txBody>
                    <a:bodyPr/>
                    <a:lstStyle/>
                    <a:p>
                      <a:pPr algn="l">
                        <a:spcAft>
                          <a:spcPts val="0"/>
                        </a:spcAft>
                      </a:pPr>
                      <a:r>
                        <a:rPr lang="en-US" sz="1200" dirty="0">
                          <a:solidFill>
                            <a:srgbClr val="000000"/>
                          </a:solidFill>
                          <a:effectLst/>
                          <a:latin typeface="Arial" panose="020B0604020202020204" pitchFamily="34" charset="0"/>
                          <a:ea typeface="宋体" panose="02010600030101010101" pitchFamily="2" charset="-122"/>
                          <a:cs typeface="Arial" panose="020B0604020202020204" pitchFamily="34" charset="0"/>
                        </a:rPr>
                        <a:t>Study on management and orchestration aspects with integrated satellite components in a 5G network</a:t>
                      </a:r>
                      <a:endParaRPr lang="zh-CN" sz="1600" dirty="0">
                        <a:effectLst/>
                        <a:latin typeface="Arial" panose="020B0604020202020204" pitchFamily="34" charset="0"/>
                        <a:ea typeface="宋体" panose="02010600030101010101" pitchFamily="2" charset="-122"/>
                        <a:cs typeface="Arial" panose="020B0604020202020204" pitchFamily="34" charset="0"/>
                      </a:endParaRPr>
                    </a:p>
                  </a:txBody>
                  <a:tcPr marL="9525" marR="9525" marT="9525" marB="9525">
                    <a:solidFill>
                      <a:schemeClr val="accent3">
                        <a:lumMod val="60000"/>
                        <a:lumOff val="40000"/>
                      </a:schemeClr>
                    </a:solidFill>
                  </a:tcPr>
                </a:tc>
                <a:tc>
                  <a:txBody>
                    <a:bodyPr/>
                    <a:lstStyle/>
                    <a:p>
                      <a:pPr algn="l">
                        <a:spcAft>
                          <a:spcPts val="0"/>
                        </a:spcAft>
                      </a:pPr>
                      <a:r>
                        <a:rPr lang="en-US" sz="1200" dirty="0">
                          <a:solidFill>
                            <a:srgbClr val="000000"/>
                          </a:solidFill>
                          <a:effectLst/>
                          <a:latin typeface="Arial" panose="020B0604020202020204" pitchFamily="34" charset="0"/>
                          <a:ea typeface="宋体" panose="02010600030101010101" pitchFamily="2" charset="-122"/>
                          <a:cs typeface="Arial" panose="020B0604020202020204" pitchFamily="34" charset="0"/>
                        </a:rPr>
                        <a:t>FS_5GSAT_MO</a:t>
                      </a:r>
                      <a:endParaRPr lang="zh-CN" sz="1600" dirty="0">
                        <a:effectLst/>
                        <a:latin typeface="Arial" panose="020B0604020202020204" pitchFamily="34" charset="0"/>
                        <a:ea typeface="宋体" panose="02010600030101010101" pitchFamily="2" charset="-122"/>
                        <a:cs typeface="Arial" panose="020B0604020202020204" pitchFamily="34" charset="0"/>
                      </a:endParaRPr>
                    </a:p>
                  </a:txBody>
                  <a:tcPr marL="9525" marR="9525" marT="9525" marB="9525">
                    <a:solidFill>
                      <a:schemeClr val="accent3">
                        <a:lumMod val="60000"/>
                        <a:lumOff val="40000"/>
                      </a:schemeClr>
                    </a:solidFill>
                  </a:tcPr>
                </a:tc>
                <a:tc>
                  <a:txBody>
                    <a:bodyPr/>
                    <a:lstStyle/>
                    <a:p>
                      <a:pPr algn="l">
                        <a:spcAft>
                          <a:spcPts val="0"/>
                        </a:spcAft>
                      </a:pPr>
                      <a:r>
                        <a:rPr lang="en-US" sz="1200" dirty="0" smtClean="0">
                          <a:solidFill>
                            <a:srgbClr val="000000"/>
                          </a:solidFill>
                          <a:effectLst/>
                          <a:latin typeface="Arial" panose="020B0604020202020204" pitchFamily="34" charset="0"/>
                          <a:ea typeface="宋体" panose="02010600030101010101" pitchFamily="2" charset="-122"/>
                          <a:cs typeface="Arial" panose="020B0604020202020204" pitchFamily="34" charset="0"/>
                        </a:rPr>
                        <a:t>830025</a:t>
                      </a:r>
                      <a:endParaRPr lang="zh-CN" sz="1600" dirty="0">
                        <a:effectLst/>
                        <a:latin typeface="Arial" panose="020B0604020202020204" pitchFamily="34" charset="0"/>
                        <a:ea typeface="宋体" panose="02010600030101010101" pitchFamily="2" charset="-122"/>
                        <a:cs typeface="Arial" panose="020B0604020202020204" pitchFamily="34" charset="0"/>
                      </a:endParaRPr>
                    </a:p>
                  </a:txBody>
                  <a:tcPr marL="9525" marR="9525" marT="9525" marB="9525">
                    <a:solidFill>
                      <a:schemeClr val="accent3">
                        <a:lumMod val="60000"/>
                        <a:lumOff val="40000"/>
                      </a:schemeClr>
                    </a:solidFill>
                  </a:tcPr>
                </a:tc>
              </a:tr>
              <a:tr h="0">
                <a:tc>
                  <a:txBody>
                    <a:bodyPr/>
                    <a:lstStyle/>
                    <a:p>
                      <a:pPr algn="l">
                        <a:spcAft>
                          <a:spcPts val="0"/>
                        </a:spcAft>
                      </a:pPr>
                      <a:r>
                        <a:rPr lang="en-US" altLang="zh-CN" sz="1200" dirty="0" smtClean="0">
                          <a:effectLst/>
                          <a:latin typeface="Arial" panose="020B0604020202020204" pitchFamily="34" charset="0"/>
                          <a:ea typeface="宋体" panose="02010600030101010101" pitchFamily="2" charset="-122"/>
                          <a:cs typeface="Arial" panose="020B0604020202020204" pitchFamily="34" charset="0"/>
                        </a:rPr>
                        <a:t>12</a:t>
                      </a:r>
                      <a:endParaRPr lang="zh-CN" sz="1200" dirty="0">
                        <a:effectLst/>
                        <a:latin typeface="Arial" panose="020B0604020202020204" pitchFamily="34" charset="0"/>
                        <a:ea typeface="宋体" panose="02010600030101010101" pitchFamily="2" charset="-122"/>
                        <a:cs typeface="Arial" panose="020B0604020202020204" pitchFamily="34" charset="0"/>
                      </a:endParaRPr>
                    </a:p>
                  </a:txBody>
                  <a:tcPr marL="9525" marR="9525" marT="9525" marB="9525">
                    <a:solidFill>
                      <a:schemeClr val="accent3">
                        <a:lumMod val="60000"/>
                        <a:lumOff val="40000"/>
                      </a:schemeClr>
                    </a:solidFill>
                  </a:tcPr>
                </a:tc>
                <a:tc>
                  <a:txBody>
                    <a:bodyPr/>
                    <a:lstStyle/>
                    <a:p>
                      <a:pPr algn="l">
                        <a:spcAft>
                          <a:spcPts val="0"/>
                        </a:spcAft>
                      </a:pPr>
                      <a:r>
                        <a:rPr lang="en-US" sz="1200" dirty="0">
                          <a:solidFill>
                            <a:srgbClr val="000000"/>
                          </a:solidFill>
                          <a:effectLst/>
                          <a:latin typeface="Arial" panose="020B0604020202020204" pitchFamily="34" charset="0"/>
                          <a:ea typeface="宋体" panose="02010600030101010101" pitchFamily="2" charset="-122"/>
                          <a:cs typeface="Arial" panose="020B0604020202020204" pitchFamily="34" charset="0"/>
                        </a:rPr>
                        <a:t>Study on enhancement of Management Data Analytics Service</a:t>
                      </a:r>
                      <a:endParaRPr lang="zh-CN" sz="1600" dirty="0">
                        <a:effectLst/>
                        <a:latin typeface="Arial" panose="020B0604020202020204" pitchFamily="34" charset="0"/>
                        <a:ea typeface="宋体" panose="02010600030101010101" pitchFamily="2" charset="-122"/>
                        <a:cs typeface="Arial" panose="020B0604020202020204" pitchFamily="34" charset="0"/>
                      </a:endParaRPr>
                    </a:p>
                  </a:txBody>
                  <a:tcPr marL="9525" marR="9525" marT="9525" marB="9525">
                    <a:solidFill>
                      <a:schemeClr val="accent3">
                        <a:lumMod val="60000"/>
                        <a:lumOff val="40000"/>
                      </a:schemeClr>
                    </a:solidFill>
                  </a:tcPr>
                </a:tc>
                <a:tc>
                  <a:txBody>
                    <a:bodyPr/>
                    <a:lstStyle/>
                    <a:p>
                      <a:pPr algn="l">
                        <a:spcAft>
                          <a:spcPts val="0"/>
                        </a:spcAft>
                      </a:pPr>
                      <a:r>
                        <a:rPr lang="en-US" sz="1200" dirty="0" err="1">
                          <a:solidFill>
                            <a:srgbClr val="000000"/>
                          </a:solidFill>
                          <a:effectLst/>
                          <a:latin typeface="Arial" panose="020B0604020202020204" pitchFamily="34" charset="0"/>
                          <a:ea typeface="宋体" panose="02010600030101010101" pitchFamily="2" charset="-122"/>
                          <a:cs typeface="Arial" panose="020B0604020202020204" pitchFamily="34" charset="0"/>
                        </a:rPr>
                        <a:t>FS_eMDAS</a:t>
                      </a:r>
                      <a:endParaRPr lang="zh-CN" sz="1600" dirty="0">
                        <a:effectLst/>
                        <a:latin typeface="Arial" panose="020B0604020202020204" pitchFamily="34" charset="0"/>
                        <a:ea typeface="宋体" panose="02010600030101010101" pitchFamily="2" charset="-122"/>
                        <a:cs typeface="Arial" panose="020B0604020202020204" pitchFamily="34" charset="0"/>
                      </a:endParaRPr>
                    </a:p>
                  </a:txBody>
                  <a:tcPr marL="9525" marR="9525" marT="9525" marB="9525">
                    <a:solidFill>
                      <a:schemeClr val="accent3">
                        <a:lumMod val="60000"/>
                        <a:lumOff val="40000"/>
                      </a:schemeClr>
                    </a:solidFill>
                  </a:tcPr>
                </a:tc>
                <a:tc>
                  <a:txBody>
                    <a:bodyPr/>
                    <a:lstStyle/>
                    <a:p>
                      <a:pPr algn="l">
                        <a:spcAft>
                          <a:spcPts val="0"/>
                        </a:spcAft>
                      </a:pPr>
                      <a:r>
                        <a:rPr lang="en-US" sz="1200" dirty="0" smtClean="0">
                          <a:solidFill>
                            <a:srgbClr val="000000"/>
                          </a:solidFill>
                          <a:effectLst/>
                          <a:latin typeface="Arial" panose="020B0604020202020204" pitchFamily="34" charset="0"/>
                          <a:ea typeface="宋体" panose="02010600030101010101" pitchFamily="2" charset="-122"/>
                          <a:cs typeface="Arial" panose="020B0604020202020204" pitchFamily="34" charset="0"/>
                        </a:rPr>
                        <a:t>850028</a:t>
                      </a:r>
                      <a:r>
                        <a:rPr lang="en-US" sz="1200" dirty="0">
                          <a:solidFill>
                            <a:srgbClr val="000000"/>
                          </a:solidFill>
                          <a:effectLst/>
                          <a:latin typeface="Arial" panose="020B0604020202020204" pitchFamily="34" charset="0"/>
                          <a:ea typeface="宋体" panose="02010600030101010101" pitchFamily="2" charset="-122"/>
                          <a:cs typeface="Arial" panose="020B0604020202020204" pitchFamily="34" charset="0"/>
                        </a:rPr>
                        <a:t> </a:t>
                      </a:r>
                      <a:endParaRPr lang="zh-CN" sz="1600" dirty="0">
                        <a:effectLst/>
                        <a:latin typeface="Arial" panose="020B0604020202020204" pitchFamily="34" charset="0"/>
                        <a:ea typeface="宋体" panose="02010600030101010101" pitchFamily="2" charset="-122"/>
                        <a:cs typeface="Arial" panose="020B0604020202020204" pitchFamily="34" charset="0"/>
                      </a:endParaRPr>
                    </a:p>
                  </a:txBody>
                  <a:tcPr marL="9525" marR="9525" marT="9525" marB="9525">
                    <a:solidFill>
                      <a:schemeClr val="accent3">
                        <a:lumMod val="60000"/>
                        <a:lumOff val="40000"/>
                      </a:schemeClr>
                    </a:solidFill>
                  </a:tcPr>
                </a:tc>
              </a:tr>
            </a:tbl>
          </a:graphicData>
        </a:graphic>
      </p:graphicFrame>
      <p:sp>
        <p:nvSpPr>
          <p:cNvPr id="14" name="矩形 13"/>
          <p:cNvSpPr/>
          <p:nvPr/>
        </p:nvSpPr>
        <p:spPr>
          <a:xfrm>
            <a:off x="95531" y="815681"/>
            <a:ext cx="5380820" cy="830997"/>
          </a:xfrm>
          <a:prstGeom prst="rect">
            <a:avLst/>
          </a:prstGeom>
        </p:spPr>
        <p:txBody>
          <a:bodyPr wrap="square">
            <a:spAutoFit/>
          </a:bodyPr>
          <a:lstStyle/>
          <a:p>
            <a:r>
              <a:rPr lang="en-US" altLang="zh-CN" sz="1600" b="1" dirty="0" smtClean="0">
                <a:solidFill>
                  <a:srgbClr val="0000FF"/>
                </a:solidFill>
                <a:latin typeface="+mn-lt"/>
              </a:rPr>
              <a:t>30 ongoing WIs/SIs, 3 finished SI, 2 WIs for SA approval</a:t>
            </a:r>
            <a:endParaRPr lang="en-US" altLang="zh-CN" sz="1600" b="1" dirty="0">
              <a:solidFill>
                <a:srgbClr val="0000FF"/>
              </a:solidFill>
              <a:latin typeface="+mn-lt"/>
            </a:endParaRPr>
          </a:p>
          <a:p>
            <a:pPr marL="285750" indent="-285750">
              <a:buFont typeface="Wingdings" panose="05000000000000000000" pitchFamily="2" charset="2"/>
              <a:buChar char="Ø"/>
            </a:pPr>
            <a:r>
              <a:rPr lang="en-US" altLang="zh-CN" sz="1600" b="1" dirty="0" smtClean="0">
                <a:solidFill>
                  <a:srgbClr val="0000FF"/>
                </a:solidFill>
                <a:latin typeface="+mn-lt"/>
              </a:rPr>
              <a:t>21 </a:t>
            </a:r>
            <a:r>
              <a:rPr lang="en-US" altLang="zh-CN" sz="1600" b="1" dirty="0">
                <a:solidFill>
                  <a:srgbClr val="0000FF"/>
                </a:solidFill>
                <a:latin typeface="+mn-lt"/>
              </a:rPr>
              <a:t>ongoing </a:t>
            </a:r>
            <a:r>
              <a:rPr lang="en-US" altLang="zh-CN" sz="1600" b="1" dirty="0" smtClean="0">
                <a:solidFill>
                  <a:srgbClr val="0000FF"/>
                </a:solidFill>
                <a:latin typeface="+mn-lt"/>
              </a:rPr>
              <a:t>WIs</a:t>
            </a:r>
            <a:r>
              <a:rPr lang="en-US" altLang="zh-CN" sz="1600" b="1" dirty="0">
                <a:solidFill>
                  <a:srgbClr val="0000FF"/>
                </a:solidFill>
                <a:latin typeface="+mn-lt"/>
              </a:rPr>
              <a:t>, 2</a:t>
            </a:r>
            <a:r>
              <a:rPr lang="en-US" altLang="zh-CN" sz="1600" b="1" dirty="0" smtClean="0">
                <a:solidFill>
                  <a:srgbClr val="0000FF"/>
                </a:solidFill>
                <a:latin typeface="+mn-lt"/>
              </a:rPr>
              <a:t> WIs </a:t>
            </a:r>
            <a:r>
              <a:rPr lang="en-US" altLang="zh-CN" sz="1600" b="1" dirty="0">
                <a:solidFill>
                  <a:srgbClr val="0000FF"/>
                </a:solidFill>
                <a:latin typeface="+mn-lt"/>
              </a:rPr>
              <a:t>wait for SA approval</a:t>
            </a:r>
          </a:p>
          <a:p>
            <a:pPr marL="285750" indent="-285750">
              <a:buFont typeface="Wingdings" panose="05000000000000000000" pitchFamily="2" charset="2"/>
              <a:buChar char="Ø"/>
            </a:pPr>
            <a:r>
              <a:rPr lang="en-US" altLang="zh-CN" sz="1600" b="1" dirty="0">
                <a:solidFill>
                  <a:srgbClr val="0000FF"/>
                </a:solidFill>
                <a:latin typeface="+mn-lt"/>
              </a:rPr>
              <a:t>9</a:t>
            </a:r>
            <a:r>
              <a:rPr lang="en-US" altLang="zh-CN" sz="1600" b="1" dirty="0" smtClean="0">
                <a:solidFill>
                  <a:srgbClr val="0000FF"/>
                </a:solidFill>
                <a:latin typeface="+mn-lt"/>
              </a:rPr>
              <a:t> ongoing SIs, 3 finished SI</a:t>
            </a:r>
            <a:endParaRPr lang="en-US" altLang="zh-CN" sz="1600" b="1" dirty="0">
              <a:solidFill>
                <a:srgbClr val="0000FF"/>
              </a:solidFill>
              <a:latin typeface="+mn-lt"/>
            </a:endParaRPr>
          </a:p>
        </p:txBody>
      </p:sp>
    </p:spTree>
    <p:extLst>
      <p:ext uri="{BB962C8B-B14F-4D97-AF65-F5344CB8AC3E}">
        <p14:creationId xmlns:p14="http://schemas.microsoft.com/office/powerpoint/2010/main" val="255020354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矩形 10"/>
          <p:cNvSpPr/>
          <p:nvPr/>
        </p:nvSpPr>
        <p:spPr>
          <a:xfrm>
            <a:off x="5808082" y="1635135"/>
            <a:ext cx="6052751" cy="4662815"/>
          </a:xfrm>
          <a:prstGeom prst="rect">
            <a:avLst/>
          </a:prstGeom>
          <a:solidFill>
            <a:schemeClr val="bg1"/>
          </a:solidFill>
        </p:spPr>
        <p:txBody>
          <a:bodyPr wrap="square">
            <a:spAutoFit/>
          </a:bodyPr>
          <a:lstStyle/>
          <a:p>
            <a:pPr marL="0" lvl="1" indent="0" defTabSz="1219170" eaLnBrk="1" fontAlgn="auto" hangingPunct="1">
              <a:spcBef>
                <a:spcPts val="0"/>
              </a:spcBef>
              <a:spcAft>
                <a:spcPts val="0"/>
              </a:spcAft>
              <a:defRPr/>
            </a:pPr>
            <a:r>
              <a:rPr lang="en-US" altLang="zh-CN" sz="1100" b="1" dirty="0" smtClean="0">
                <a:latin typeface="+mj-lt"/>
              </a:rPr>
              <a:t>TS 28.550</a:t>
            </a:r>
            <a:endParaRPr lang="en-US" sz="1100" b="1" dirty="0">
              <a:latin typeface="+mj-lt"/>
            </a:endParaRPr>
          </a:p>
          <a:p>
            <a:pPr marL="171450" lvl="1" indent="-171450" defTabSz="1219170" eaLnBrk="1" fontAlgn="auto" hangingPunct="1">
              <a:spcBef>
                <a:spcPts val="0"/>
              </a:spcBef>
              <a:spcAft>
                <a:spcPts val="0"/>
              </a:spcAft>
              <a:buFont typeface="Wingdings" panose="05000000000000000000" pitchFamily="2" charset="2"/>
              <a:buChar char="Ø"/>
              <a:defRPr/>
            </a:pPr>
            <a:r>
              <a:rPr lang="en-GB" altLang="zh-CN" sz="1100" dirty="0">
                <a:latin typeface="+mj-lt"/>
              </a:rPr>
              <a:t>Correction of </a:t>
            </a:r>
            <a:r>
              <a:rPr lang="en-GB" altLang="zh-CN" sz="1100" dirty="0" err="1">
                <a:latin typeface="+mj-lt"/>
              </a:rPr>
              <a:t>OpenAPI</a:t>
            </a:r>
            <a:endParaRPr lang="en-GB" altLang="zh-CN" sz="1100" dirty="0">
              <a:latin typeface="+mj-lt"/>
            </a:endParaRPr>
          </a:p>
          <a:p>
            <a:pPr marL="0" lvl="1" indent="0" defTabSz="1219170" eaLnBrk="1" fontAlgn="auto" hangingPunct="1">
              <a:spcBef>
                <a:spcPts val="0"/>
              </a:spcBef>
              <a:spcAft>
                <a:spcPts val="0"/>
              </a:spcAft>
              <a:defRPr/>
            </a:pPr>
            <a:r>
              <a:rPr lang="en-US" altLang="zh-CN" sz="1100" b="1" dirty="0">
                <a:solidFill>
                  <a:prstClr val="black"/>
                </a:solidFill>
                <a:latin typeface="Calibri"/>
              </a:rPr>
              <a:t>TS </a:t>
            </a:r>
            <a:r>
              <a:rPr lang="en-US" altLang="zh-CN" sz="1100" b="1" dirty="0" smtClean="0">
                <a:solidFill>
                  <a:prstClr val="black"/>
                </a:solidFill>
                <a:latin typeface="Calibri"/>
              </a:rPr>
              <a:t>28.552</a:t>
            </a:r>
            <a:endParaRPr lang="en-GB" altLang="zh-CN" sz="1100" dirty="0" smtClean="0">
              <a:latin typeface="+mj-lt"/>
            </a:endParaRPr>
          </a:p>
          <a:p>
            <a:pPr marL="171450" lvl="1" indent="-171450" defTabSz="1219170" eaLnBrk="1" fontAlgn="auto" hangingPunct="1">
              <a:spcBef>
                <a:spcPts val="0"/>
              </a:spcBef>
              <a:spcAft>
                <a:spcPts val="0"/>
              </a:spcAft>
              <a:buFont typeface="Wingdings" panose="05000000000000000000" pitchFamily="2" charset="2"/>
              <a:buChar char="Ø"/>
              <a:defRPr/>
            </a:pPr>
            <a:r>
              <a:rPr lang="en-GB" altLang="zh-CN" sz="1100" dirty="0" smtClean="0">
                <a:latin typeface="+mj-lt"/>
              </a:rPr>
              <a:t>Replace </a:t>
            </a:r>
            <a:r>
              <a:rPr lang="en-GB" altLang="zh-CN" sz="1100" dirty="0">
                <a:latin typeface="+mj-lt"/>
              </a:rPr>
              <a:t>Editor's notes with references</a:t>
            </a:r>
          </a:p>
          <a:p>
            <a:pPr marL="171450" lvl="1" indent="-171450" defTabSz="1219170" eaLnBrk="1" fontAlgn="auto" hangingPunct="1">
              <a:spcBef>
                <a:spcPts val="0"/>
              </a:spcBef>
              <a:spcAft>
                <a:spcPts val="0"/>
              </a:spcAft>
              <a:buFont typeface="Wingdings" panose="05000000000000000000" pitchFamily="2" charset="2"/>
              <a:buChar char="Ø"/>
              <a:defRPr/>
            </a:pPr>
            <a:r>
              <a:rPr lang="en-GB" altLang="zh-CN" sz="1100" dirty="0">
                <a:latin typeface="+mj-lt"/>
              </a:rPr>
              <a:t>Revise the calculation for average round-trip packet delay between PSA UPF and NG-RAN</a:t>
            </a:r>
          </a:p>
          <a:p>
            <a:pPr marL="0" lvl="1" indent="0" defTabSz="1219170" eaLnBrk="1" fontAlgn="auto" hangingPunct="1">
              <a:spcBef>
                <a:spcPts val="0"/>
              </a:spcBef>
              <a:spcAft>
                <a:spcPts val="0"/>
              </a:spcAft>
              <a:defRPr/>
            </a:pPr>
            <a:r>
              <a:rPr lang="en-US" altLang="zh-CN" sz="1100" b="1" dirty="0" smtClean="0">
                <a:latin typeface="+mj-lt"/>
              </a:rPr>
              <a:t>TS 28.622</a:t>
            </a:r>
            <a:endParaRPr lang="en-US" sz="1100" b="1" dirty="0">
              <a:latin typeface="+mj-lt"/>
            </a:endParaRPr>
          </a:p>
          <a:p>
            <a:pPr marL="171450" lvl="1" indent="-171450" defTabSz="1219170" eaLnBrk="1" fontAlgn="auto" hangingPunct="1">
              <a:spcBef>
                <a:spcPts val="0"/>
              </a:spcBef>
              <a:spcAft>
                <a:spcPts val="0"/>
              </a:spcAft>
              <a:buFont typeface="Wingdings" panose="05000000000000000000" pitchFamily="2" charset="2"/>
              <a:buChar char="Ø"/>
              <a:defRPr/>
            </a:pPr>
            <a:r>
              <a:rPr lang="en-GB" altLang="zh-CN" sz="1100" dirty="0">
                <a:latin typeface="+mj-lt"/>
              </a:rPr>
              <a:t>Correction for </a:t>
            </a:r>
            <a:r>
              <a:rPr lang="en-GB" altLang="zh-CN" sz="1100" dirty="0" err="1">
                <a:latin typeface="+mj-lt"/>
              </a:rPr>
              <a:t>vnfParametersList</a:t>
            </a:r>
            <a:endParaRPr lang="en-GB" altLang="zh-CN" sz="1100" dirty="0">
              <a:latin typeface="+mj-lt"/>
            </a:endParaRPr>
          </a:p>
          <a:p>
            <a:pPr marL="171450" lvl="1" indent="-171450" defTabSz="1219170" eaLnBrk="1" fontAlgn="auto" hangingPunct="1">
              <a:spcBef>
                <a:spcPts val="0"/>
              </a:spcBef>
              <a:spcAft>
                <a:spcPts val="0"/>
              </a:spcAft>
              <a:buFont typeface="Wingdings" panose="05000000000000000000" pitchFamily="2" charset="2"/>
              <a:buChar char="Ø"/>
              <a:defRPr/>
            </a:pPr>
            <a:r>
              <a:rPr lang="en-US" altLang="zh-CN" sz="1100" dirty="0">
                <a:latin typeface="+mj-lt"/>
              </a:rPr>
              <a:t>Add missing </a:t>
            </a:r>
            <a:r>
              <a:rPr lang="en-US" altLang="zh-CN" sz="1100" dirty="0" err="1">
                <a:latin typeface="+mj-lt"/>
              </a:rPr>
              <a:t>MnsAgent</a:t>
            </a:r>
            <a:r>
              <a:rPr lang="en-US" altLang="zh-CN" sz="1100" dirty="0">
                <a:latin typeface="+mj-lt"/>
              </a:rPr>
              <a:t> to class and inheritance diagrams</a:t>
            </a:r>
          </a:p>
          <a:p>
            <a:pPr marL="171450" lvl="1" indent="-171450" defTabSz="1219170" eaLnBrk="1" fontAlgn="auto" hangingPunct="1">
              <a:spcBef>
                <a:spcPts val="0"/>
              </a:spcBef>
              <a:spcAft>
                <a:spcPts val="0"/>
              </a:spcAft>
              <a:buFont typeface="Wingdings" panose="05000000000000000000" pitchFamily="2" charset="2"/>
              <a:buChar char="Ø"/>
              <a:defRPr/>
            </a:pPr>
            <a:r>
              <a:rPr lang="en-US" altLang="zh-CN" sz="1100" dirty="0">
                <a:latin typeface="+mj-lt"/>
              </a:rPr>
              <a:t>Add missing notification type “</a:t>
            </a:r>
            <a:r>
              <a:rPr lang="en-US" altLang="zh-CN" sz="1100" dirty="0" err="1">
                <a:latin typeface="+mj-lt"/>
              </a:rPr>
              <a:t>notifyClearedAlarm</a:t>
            </a:r>
            <a:r>
              <a:rPr lang="en-US" altLang="zh-CN" sz="1100" dirty="0">
                <a:latin typeface="+mj-lt"/>
              </a:rPr>
              <a:t>” to the attribute “</a:t>
            </a:r>
            <a:r>
              <a:rPr lang="en-US" altLang="zh-CN" sz="1100" dirty="0" err="1">
                <a:latin typeface="+mj-lt"/>
              </a:rPr>
              <a:t>notificationTypes</a:t>
            </a:r>
            <a:r>
              <a:rPr lang="en-US" altLang="zh-CN" sz="1100" dirty="0">
                <a:latin typeface="+mj-lt"/>
              </a:rPr>
              <a:t>”</a:t>
            </a:r>
            <a:endParaRPr lang="en-US" sz="1100" dirty="0">
              <a:latin typeface="+mj-lt"/>
            </a:endParaRPr>
          </a:p>
          <a:p>
            <a:pPr marL="0" lvl="1" indent="0" defTabSz="1219170" eaLnBrk="1" fontAlgn="auto" hangingPunct="1">
              <a:spcBef>
                <a:spcPts val="0"/>
              </a:spcBef>
              <a:spcAft>
                <a:spcPts val="0"/>
              </a:spcAft>
              <a:defRPr/>
            </a:pPr>
            <a:r>
              <a:rPr lang="en-US" altLang="zh-CN" sz="1100" b="1" dirty="0" smtClean="0">
                <a:latin typeface="+mj-lt"/>
              </a:rPr>
              <a:t>TS 28.623</a:t>
            </a:r>
            <a:endParaRPr lang="en-US" sz="1100" b="1" dirty="0">
              <a:latin typeface="+mj-lt"/>
            </a:endParaRPr>
          </a:p>
          <a:p>
            <a:pPr marL="171450" lvl="1" indent="-171450" defTabSz="1219170" eaLnBrk="1" fontAlgn="auto" hangingPunct="1">
              <a:spcBef>
                <a:spcPts val="0"/>
              </a:spcBef>
              <a:spcAft>
                <a:spcPts val="0"/>
              </a:spcAft>
              <a:buFont typeface="Wingdings" panose="05000000000000000000" pitchFamily="2" charset="2"/>
              <a:buChar char="Ø"/>
              <a:defRPr/>
            </a:pPr>
            <a:r>
              <a:rPr lang="en-GB" altLang="zh-CN" sz="1100" dirty="0">
                <a:latin typeface="+mj-lt"/>
              </a:rPr>
              <a:t>YANG Solution set for TS 28.623</a:t>
            </a:r>
          </a:p>
          <a:p>
            <a:pPr marL="171450" lvl="1" indent="-171450" defTabSz="1219170" eaLnBrk="1" fontAlgn="auto" hangingPunct="1">
              <a:spcBef>
                <a:spcPts val="0"/>
              </a:spcBef>
              <a:spcAft>
                <a:spcPts val="0"/>
              </a:spcAft>
              <a:buFont typeface="Wingdings" panose="05000000000000000000" pitchFamily="2" charset="2"/>
              <a:buChar char="Ø"/>
              <a:defRPr/>
            </a:pPr>
            <a:r>
              <a:rPr lang="en-US" altLang="zh-CN" sz="1100" dirty="0">
                <a:latin typeface="+mj-lt"/>
              </a:rPr>
              <a:t>Replace local data type definition for </a:t>
            </a:r>
            <a:r>
              <a:rPr lang="en-US" altLang="zh-CN" sz="1100" dirty="0" err="1">
                <a:latin typeface="+mj-lt"/>
              </a:rPr>
              <a:t>notificationFilter</a:t>
            </a:r>
            <a:r>
              <a:rPr lang="en-US" altLang="zh-CN" sz="1100" dirty="0">
                <a:latin typeface="+mj-lt"/>
              </a:rPr>
              <a:t> by common filter definition</a:t>
            </a:r>
            <a:endParaRPr lang="en-US" sz="1100" dirty="0">
              <a:latin typeface="+mj-lt"/>
            </a:endParaRPr>
          </a:p>
          <a:p>
            <a:pPr marL="171450" lvl="1" indent="-171450" defTabSz="1219170" eaLnBrk="1" fontAlgn="auto" hangingPunct="1">
              <a:spcBef>
                <a:spcPts val="0"/>
              </a:spcBef>
              <a:spcAft>
                <a:spcPts val="0"/>
              </a:spcAft>
              <a:buFont typeface="Wingdings" panose="05000000000000000000" pitchFamily="2" charset="2"/>
              <a:buChar char="Ø"/>
              <a:defRPr/>
            </a:pPr>
            <a:r>
              <a:rPr lang="en-US" altLang="zh-CN" sz="1100" dirty="0">
                <a:latin typeface="+mj-lt"/>
              </a:rPr>
              <a:t>Clarify resource id is required and </a:t>
            </a:r>
            <a:r>
              <a:rPr lang="en-US" altLang="zh-CN" sz="1100" dirty="0" err="1">
                <a:latin typeface="+mj-lt"/>
              </a:rPr>
              <a:t>nullable</a:t>
            </a:r>
            <a:r>
              <a:rPr lang="en-US" altLang="zh-CN" sz="1100" dirty="0">
                <a:latin typeface="+mj-lt"/>
              </a:rPr>
              <a:t> (</a:t>
            </a:r>
            <a:r>
              <a:rPr lang="en-US" altLang="zh-CN" sz="1100" dirty="0" err="1">
                <a:latin typeface="+mj-lt"/>
              </a:rPr>
              <a:t>OpenAPI</a:t>
            </a:r>
            <a:r>
              <a:rPr lang="en-US" altLang="zh-CN" sz="1100" dirty="0">
                <a:latin typeface="+mj-lt"/>
              </a:rPr>
              <a:t> definitions)</a:t>
            </a:r>
            <a:endParaRPr lang="en-US" sz="1100" dirty="0">
              <a:latin typeface="+mj-lt"/>
            </a:endParaRPr>
          </a:p>
          <a:p>
            <a:pPr marL="0" lvl="1" indent="0" defTabSz="1219170" eaLnBrk="1" fontAlgn="auto" hangingPunct="1">
              <a:spcBef>
                <a:spcPts val="0"/>
              </a:spcBef>
              <a:spcAft>
                <a:spcPts val="0"/>
              </a:spcAft>
              <a:defRPr/>
            </a:pPr>
            <a:r>
              <a:rPr lang="en-US" altLang="zh-CN" sz="1100" b="1" dirty="0">
                <a:latin typeface="+mj-lt"/>
              </a:rPr>
              <a:t>TS 28.622&amp;28.623</a:t>
            </a:r>
            <a:endParaRPr lang="en-GB" sz="1100" b="1" dirty="0">
              <a:latin typeface="+mj-lt"/>
            </a:endParaRPr>
          </a:p>
          <a:p>
            <a:pPr marL="171450" lvl="1" indent="-171450" defTabSz="1219170" eaLnBrk="1" fontAlgn="auto" hangingPunct="1">
              <a:spcBef>
                <a:spcPts val="0"/>
              </a:spcBef>
              <a:spcAft>
                <a:spcPts val="0"/>
              </a:spcAft>
              <a:buFont typeface="Wingdings" panose="05000000000000000000" pitchFamily="2" charset="2"/>
              <a:buChar char="Ø"/>
              <a:defRPr/>
            </a:pPr>
            <a:r>
              <a:rPr lang="en-GB" altLang="zh-CN" sz="1100" dirty="0">
                <a:latin typeface="+mj-lt"/>
              </a:rPr>
              <a:t>Correction and clarification of reporting in </a:t>
            </a:r>
            <a:r>
              <a:rPr lang="en-GB" altLang="zh-CN" sz="1100" dirty="0" err="1">
                <a:latin typeface="+mj-lt"/>
              </a:rPr>
              <a:t>TraceJob</a:t>
            </a:r>
            <a:endParaRPr lang="en-US" sz="1100" dirty="0">
              <a:latin typeface="+mj-lt"/>
            </a:endParaRPr>
          </a:p>
          <a:p>
            <a:pPr marL="171450" lvl="1" indent="-171450" defTabSz="1219170" eaLnBrk="1" fontAlgn="auto" hangingPunct="1">
              <a:spcBef>
                <a:spcPts val="0"/>
              </a:spcBef>
              <a:spcAft>
                <a:spcPts val="0"/>
              </a:spcAft>
              <a:buFont typeface="Wingdings" panose="05000000000000000000" pitchFamily="2" charset="2"/>
              <a:buChar char="Ø"/>
              <a:defRPr/>
            </a:pPr>
            <a:r>
              <a:rPr lang="en-US" altLang="zh-CN" sz="1100" dirty="0">
                <a:latin typeface="+mj-lt"/>
              </a:rPr>
              <a:t>Adaptation and cleanup of Trace/MDT related parameters </a:t>
            </a:r>
          </a:p>
          <a:p>
            <a:pPr marL="0" lvl="1" indent="0" defTabSz="1219170" eaLnBrk="1" fontAlgn="auto" hangingPunct="1">
              <a:spcBef>
                <a:spcPts val="0"/>
              </a:spcBef>
              <a:spcAft>
                <a:spcPts val="0"/>
              </a:spcAft>
              <a:defRPr/>
            </a:pPr>
            <a:r>
              <a:rPr lang="en-US" altLang="zh-CN" sz="1100" b="1" dirty="0" smtClean="0">
                <a:latin typeface="+mj-lt"/>
              </a:rPr>
              <a:t>TS </a:t>
            </a:r>
            <a:r>
              <a:rPr lang="en-US" altLang="zh-CN" sz="1100" b="1" dirty="0">
                <a:latin typeface="+mj-lt"/>
              </a:rPr>
              <a:t>32.158</a:t>
            </a:r>
            <a:endParaRPr lang="en-US" sz="1100" b="1" dirty="0">
              <a:latin typeface="+mj-lt"/>
            </a:endParaRPr>
          </a:p>
          <a:p>
            <a:pPr marL="171450" lvl="1" indent="-171450" defTabSz="1219170" eaLnBrk="1" fontAlgn="auto" hangingPunct="1">
              <a:spcBef>
                <a:spcPts val="0"/>
              </a:spcBef>
              <a:spcAft>
                <a:spcPts val="0"/>
              </a:spcAft>
              <a:buFont typeface="Wingdings" panose="05000000000000000000" pitchFamily="2" charset="2"/>
              <a:buChar char="Ø"/>
              <a:defRPr/>
            </a:pPr>
            <a:r>
              <a:rPr lang="en-GB" altLang="zh-CN" sz="1100" dirty="0">
                <a:latin typeface="+mj-lt"/>
              </a:rPr>
              <a:t>Correct definitions of resource update</a:t>
            </a:r>
            <a:endParaRPr lang="zh-CN" altLang="zh-CN" sz="1100" dirty="0">
              <a:latin typeface="+mj-lt"/>
            </a:endParaRPr>
          </a:p>
          <a:p>
            <a:pPr marL="171450" lvl="1" indent="-171450" defTabSz="1219170" eaLnBrk="1" fontAlgn="auto" hangingPunct="1">
              <a:spcBef>
                <a:spcPts val="0"/>
              </a:spcBef>
              <a:spcAft>
                <a:spcPts val="0"/>
              </a:spcAft>
              <a:buFont typeface="Wingdings" panose="05000000000000000000" pitchFamily="2" charset="2"/>
              <a:buChar char="Ø"/>
              <a:defRPr/>
            </a:pPr>
            <a:r>
              <a:rPr lang="en-GB" altLang="zh-CN" sz="1100" dirty="0">
                <a:latin typeface="+mj-lt"/>
              </a:rPr>
              <a:t>Clarify query parameters for filtering</a:t>
            </a:r>
          </a:p>
          <a:p>
            <a:pPr marL="0" lvl="1" indent="0" defTabSz="1219170" eaLnBrk="1" fontAlgn="auto" hangingPunct="1">
              <a:spcBef>
                <a:spcPts val="0"/>
              </a:spcBef>
              <a:spcAft>
                <a:spcPts val="0"/>
              </a:spcAft>
              <a:defRPr/>
            </a:pPr>
            <a:r>
              <a:rPr lang="en-US" altLang="zh-CN" sz="1100" b="1" dirty="0" smtClean="0">
                <a:latin typeface="+mj-lt"/>
              </a:rPr>
              <a:t>TS </a:t>
            </a:r>
            <a:r>
              <a:rPr lang="en-US" altLang="zh-CN" sz="1100" b="1" dirty="0">
                <a:latin typeface="+mj-lt"/>
              </a:rPr>
              <a:t>32.160</a:t>
            </a:r>
          </a:p>
          <a:p>
            <a:pPr marL="171450" lvl="1" indent="-171450" defTabSz="1219170" eaLnBrk="1" fontAlgn="auto" hangingPunct="1">
              <a:spcBef>
                <a:spcPts val="0"/>
              </a:spcBef>
              <a:spcAft>
                <a:spcPts val="0"/>
              </a:spcAft>
              <a:buFont typeface="Wingdings" panose="05000000000000000000" pitchFamily="2" charset="2"/>
              <a:buChar char="Ø"/>
              <a:defRPr/>
            </a:pPr>
            <a:r>
              <a:rPr lang="en-GB" altLang="zh-CN" sz="1100" dirty="0">
                <a:latin typeface="+mj-lt"/>
              </a:rPr>
              <a:t>Align different (abbreviated) names for support qualifier to “S”</a:t>
            </a:r>
            <a:endParaRPr lang="zh-CN" altLang="zh-CN" sz="1100" dirty="0">
              <a:latin typeface="+mj-lt"/>
            </a:endParaRPr>
          </a:p>
          <a:p>
            <a:pPr marL="171450" lvl="1" indent="-171450" defTabSz="1219170" eaLnBrk="1" fontAlgn="auto" hangingPunct="1">
              <a:spcBef>
                <a:spcPts val="0"/>
              </a:spcBef>
              <a:spcAft>
                <a:spcPts val="0"/>
              </a:spcAft>
              <a:buFont typeface="Wingdings" panose="05000000000000000000" pitchFamily="2" charset="2"/>
              <a:buChar char="Ø"/>
              <a:defRPr/>
            </a:pPr>
            <a:r>
              <a:rPr lang="en-GB" altLang="zh-CN" sz="1100" dirty="0">
                <a:latin typeface="+mj-lt"/>
              </a:rPr>
              <a:t>Change format for NRM stage 3 definition rules from JSON to </a:t>
            </a:r>
            <a:r>
              <a:rPr lang="en-GB" altLang="zh-CN" sz="1100" dirty="0" smtClean="0">
                <a:latin typeface="+mj-lt"/>
              </a:rPr>
              <a:t>YAML</a:t>
            </a:r>
          </a:p>
          <a:p>
            <a:pPr marL="171450" lvl="1" indent="-171450" defTabSz="1219170" eaLnBrk="1" fontAlgn="auto" hangingPunct="1">
              <a:spcBef>
                <a:spcPts val="0"/>
              </a:spcBef>
              <a:spcAft>
                <a:spcPts val="0"/>
              </a:spcAft>
              <a:buFont typeface="Wingdings" panose="05000000000000000000" pitchFamily="2" charset="2"/>
              <a:buChar char="Ø"/>
              <a:defRPr/>
            </a:pPr>
            <a:r>
              <a:rPr lang="en-US" altLang="zh-CN" sz="1100" dirty="0">
                <a:latin typeface="+mj-lt"/>
              </a:rPr>
              <a:t>32160-h20 Add motivation to requirements</a:t>
            </a:r>
            <a:endParaRPr lang="en-GB" altLang="zh-CN" sz="1100" dirty="0">
              <a:latin typeface="+mj-lt"/>
            </a:endParaRPr>
          </a:p>
          <a:p>
            <a:pPr marL="0" lvl="1" indent="0" defTabSz="1219170" eaLnBrk="1" fontAlgn="auto" hangingPunct="1">
              <a:spcBef>
                <a:spcPts val="0"/>
              </a:spcBef>
              <a:spcAft>
                <a:spcPts val="0"/>
              </a:spcAft>
              <a:defRPr/>
            </a:pPr>
            <a:r>
              <a:rPr lang="en-US" altLang="zh-CN" sz="1100" b="1" dirty="0" smtClean="0">
                <a:latin typeface="+mj-lt"/>
              </a:rPr>
              <a:t>TS 32.422</a:t>
            </a:r>
            <a:endParaRPr lang="en-US" sz="1100" b="1" dirty="0">
              <a:latin typeface="+mj-lt"/>
            </a:endParaRPr>
          </a:p>
          <a:p>
            <a:pPr marL="171450" lvl="1" indent="-171450" defTabSz="1219170" eaLnBrk="1" fontAlgn="auto" hangingPunct="1">
              <a:spcBef>
                <a:spcPts val="0"/>
              </a:spcBef>
              <a:spcAft>
                <a:spcPts val="0"/>
              </a:spcAft>
              <a:buFont typeface="Wingdings" panose="05000000000000000000" pitchFamily="2" charset="2"/>
              <a:buChar char="Ø"/>
              <a:defRPr/>
            </a:pPr>
            <a:r>
              <a:rPr lang="en-GB" altLang="zh-CN" sz="1100" dirty="0" smtClean="0">
                <a:latin typeface="+mj-lt"/>
              </a:rPr>
              <a:t>Introduce </a:t>
            </a:r>
            <a:r>
              <a:rPr lang="en-GB" altLang="zh-CN" sz="1100" dirty="0">
                <a:latin typeface="+mj-lt"/>
              </a:rPr>
              <a:t>missing parameter descriptions related to reporting of Trace/MDT</a:t>
            </a:r>
            <a:endParaRPr lang="en-US" sz="1100" dirty="0">
              <a:latin typeface="+mj-lt"/>
            </a:endParaRPr>
          </a:p>
          <a:p>
            <a:pPr marL="171450" lvl="1" indent="-171450" defTabSz="1219170" eaLnBrk="1" fontAlgn="auto" hangingPunct="1">
              <a:spcBef>
                <a:spcPts val="0"/>
              </a:spcBef>
              <a:spcAft>
                <a:spcPts val="0"/>
              </a:spcAft>
              <a:buFont typeface="Wingdings" panose="05000000000000000000" pitchFamily="2" charset="2"/>
              <a:buChar char="Ø"/>
              <a:defRPr/>
            </a:pPr>
            <a:r>
              <a:rPr lang="en-GB" altLang="zh-CN" sz="1100" dirty="0">
                <a:latin typeface="+mj-lt"/>
              </a:rPr>
              <a:t>Correction and </a:t>
            </a:r>
            <a:r>
              <a:rPr lang="en-GB" altLang="zh-CN" sz="1100" dirty="0" err="1">
                <a:latin typeface="+mj-lt"/>
              </a:rPr>
              <a:t>cleanup</a:t>
            </a:r>
            <a:r>
              <a:rPr lang="en-GB" altLang="zh-CN" sz="1100" dirty="0">
                <a:latin typeface="+mj-lt"/>
              </a:rPr>
              <a:t> of Trace/MDT related parameters and procedures</a:t>
            </a:r>
          </a:p>
        </p:txBody>
      </p:sp>
      <p:sp>
        <p:nvSpPr>
          <p:cNvPr id="5" name="Title 1"/>
          <p:cNvSpPr txBox="1">
            <a:spLocks/>
          </p:cNvSpPr>
          <p:nvPr/>
        </p:nvSpPr>
        <p:spPr>
          <a:xfrm>
            <a:off x="205572" y="-10470"/>
            <a:ext cx="10139206" cy="920688"/>
          </a:xfrm>
          <a:prstGeom prst="rect">
            <a:avLst/>
          </a:prstGeom>
        </p:spPr>
        <p:txBody>
          <a:bodyPr/>
          <a:lstStyle>
            <a:lvl1pPr algn="ctr" rtl="0" eaLnBrk="0" fontAlgn="base" hangingPunct="0">
              <a:spcBef>
                <a:spcPct val="0"/>
              </a:spcBef>
              <a:spcAft>
                <a:spcPct val="0"/>
              </a:spcAft>
              <a:defRPr sz="4200">
                <a:solidFill>
                  <a:srgbClr val="FF0000"/>
                </a:solidFill>
                <a:latin typeface="+mj-lt"/>
                <a:ea typeface="+mj-ea"/>
                <a:cs typeface="+mj-cs"/>
              </a:defRPr>
            </a:lvl1pPr>
            <a:lvl2pPr algn="ctr" rtl="0" eaLnBrk="0" fontAlgn="base" hangingPunct="0">
              <a:spcBef>
                <a:spcPct val="0"/>
              </a:spcBef>
              <a:spcAft>
                <a:spcPct val="0"/>
              </a:spcAft>
              <a:defRPr sz="4200">
                <a:solidFill>
                  <a:srgbClr val="FF0000"/>
                </a:solidFill>
                <a:latin typeface="Calibri" pitchFamily="34" charset="0"/>
              </a:defRPr>
            </a:lvl2pPr>
            <a:lvl3pPr algn="ctr" rtl="0" eaLnBrk="0" fontAlgn="base" hangingPunct="0">
              <a:spcBef>
                <a:spcPct val="0"/>
              </a:spcBef>
              <a:spcAft>
                <a:spcPct val="0"/>
              </a:spcAft>
              <a:defRPr sz="4200">
                <a:solidFill>
                  <a:srgbClr val="FF0000"/>
                </a:solidFill>
                <a:latin typeface="Calibri" pitchFamily="34" charset="0"/>
              </a:defRPr>
            </a:lvl3pPr>
            <a:lvl4pPr algn="ctr" rtl="0" eaLnBrk="0" fontAlgn="base" hangingPunct="0">
              <a:spcBef>
                <a:spcPct val="0"/>
              </a:spcBef>
              <a:spcAft>
                <a:spcPct val="0"/>
              </a:spcAft>
              <a:defRPr sz="4200">
                <a:solidFill>
                  <a:srgbClr val="FF0000"/>
                </a:solidFill>
                <a:latin typeface="Calibri" pitchFamily="34" charset="0"/>
              </a:defRPr>
            </a:lvl4pPr>
            <a:lvl5pPr algn="ctr" rtl="0" eaLnBrk="0" fontAlgn="base" hangingPunct="0">
              <a:spcBef>
                <a:spcPct val="0"/>
              </a:spcBef>
              <a:spcAft>
                <a:spcPct val="0"/>
              </a:spcAft>
              <a:defRPr sz="4200">
                <a:solidFill>
                  <a:srgbClr val="FF0000"/>
                </a:solidFill>
                <a:latin typeface="Calibri" pitchFamily="34" charset="0"/>
              </a:defRPr>
            </a:lvl5pPr>
            <a:lvl6pPr marL="609585" algn="ctr" rtl="0" eaLnBrk="0" fontAlgn="base" hangingPunct="0">
              <a:spcBef>
                <a:spcPct val="0"/>
              </a:spcBef>
              <a:spcAft>
                <a:spcPct val="0"/>
              </a:spcAft>
              <a:defRPr sz="4267">
                <a:solidFill>
                  <a:srgbClr val="FF0000"/>
                </a:solidFill>
                <a:latin typeface="Calibri" pitchFamily="34" charset="0"/>
              </a:defRPr>
            </a:lvl6pPr>
            <a:lvl7pPr marL="1219170" algn="ctr" rtl="0" eaLnBrk="0" fontAlgn="base" hangingPunct="0">
              <a:spcBef>
                <a:spcPct val="0"/>
              </a:spcBef>
              <a:spcAft>
                <a:spcPct val="0"/>
              </a:spcAft>
              <a:defRPr sz="4267">
                <a:solidFill>
                  <a:srgbClr val="FF0000"/>
                </a:solidFill>
                <a:latin typeface="Calibri" pitchFamily="34" charset="0"/>
              </a:defRPr>
            </a:lvl7pPr>
            <a:lvl8pPr marL="1828754" algn="ctr" rtl="0" eaLnBrk="0" fontAlgn="base" hangingPunct="0">
              <a:spcBef>
                <a:spcPct val="0"/>
              </a:spcBef>
              <a:spcAft>
                <a:spcPct val="0"/>
              </a:spcAft>
              <a:defRPr sz="4267">
                <a:solidFill>
                  <a:srgbClr val="FF0000"/>
                </a:solidFill>
                <a:latin typeface="Calibri" pitchFamily="34" charset="0"/>
              </a:defRPr>
            </a:lvl8pPr>
            <a:lvl9pPr marL="2438339" algn="ctr" rtl="0" eaLnBrk="0" fontAlgn="base" hangingPunct="0">
              <a:spcBef>
                <a:spcPct val="0"/>
              </a:spcBef>
              <a:spcAft>
                <a:spcPct val="0"/>
              </a:spcAft>
              <a:defRPr sz="4267">
                <a:solidFill>
                  <a:srgbClr val="FF0000"/>
                </a:solidFill>
                <a:latin typeface="Calibri" pitchFamily="34" charset="0"/>
              </a:defRPr>
            </a:lvl9pPr>
          </a:lstStyle>
          <a:p>
            <a:r>
              <a:rPr lang="en-US" altLang="zh-CN" sz="3200" kern="0" dirty="0" smtClean="0"/>
              <a:t>Rel-16/Rel-17 CRs</a:t>
            </a:r>
            <a:endParaRPr lang="sv-SE" sz="3200" kern="0" dirty="0"/>
          </a:p>
        </p:txBody>
      </p:sp>
      <p:sp>
        <p:nvSpPr>
          <p:cNvPr id="10" name="文本框 9"/>
          <p:cNvSpPr txBox="1"/>
          <p:nvPr/>
        </p:nvSpPr>
        <p:spPr>
          <a:xfrm>
            <a:off x="139921" y="632903"/>
            <a:ext cx="9791870" cy="292388"/>
          </a:xfrm>
          <a:prstGeom prst="rect">
            <a:avLst/>
          </a:prstGeom>
          <a:solidFill>
            <a:srgbClr val="92D050"/>
          </a:solidFill>
        </p:spPr>
        <p:txBody>
          <a:bodyPr wrap="square" rtlCol="0">
            <a:spAutoFit/>
          </a:bodyPr>
          <a:lstStyle/>
          <a:p>
            <a:pPr algn="ctr"/>
            <a:r>
              <a:rPr lang="en-US" altLang="zh-CN" b="1" dirty="0" smtClean="0">
                <a:solidFill>
                  <a:prstClr val="black"/>
                </a:solidFill>
              </a:rPr>
              <a:t>Working Progress</a:t>
            </a:r>
            <a:endParaRPr lang="zh-CN" altLang="en-US" b="1" dirty="0">
              <a:solidFill>
                <a:prstClr val="black"/>
              </a:solidFill>
            </a:endParaRPr>
          </a:p>
        </p:txBody>
      </p:sp>
      <p:sp>
        <p:nvSpPr>
          <p:cNvPr id="6" name="矩形 5"/>
          <p:cNvSpPr/>
          <p:nvPr/>
        </p:nvSpPr>
        <p:spPr>
          <a:xfrm>
            <a:off x="382906" y="1049446"/>
            <a:ext cx="5540384" cy="5032147"/>
          </a:xfrm>
          <a:prstGeom prst="rect">
            <a:avLst/>
          </a:prstGeom>
        </p:spPr>
        <p:txBody>
          <a:bodyPr wrap="square">
            <a:spAutoFit/>
          </a:bodyPr>
          <a:lstStyle/>
          <a:p>
            <a:pPr defTabSz="1219170" eaLnBrk="1" fontAlgn="auto" hangingPunct="1">
              <a:spcBef>
                <a:spcPts val="0"/>
              </a:spcBef>
              <a:spcAft>
                <a:spcPts val="0"/>
              </a:spcAft>
              <a:defRPr/>
            </a:pPr>
            <a:r>
              <a:rPr lang="en-US" altLang="zh-CN" sz="1200" b="1" dirty="0" smtClean="0">
                <a:solidFill>
                  <a:prstClr val="black"/>
                </a:solidFill>
                <a:latin typeface="+mj-lt"/>
              </a:rPr>
              <a:t>The following topics are discussed and agreed related CRs in the meeting.</a:t>
            </a:r>
          </a:p>
          <a:p>
            <a:pPr defTabSz="1219170" eaLnBrk="1" fontAlgn="auto" hangingPunct="1">
              <a:spcBef>
                <a:spcPts val="0"/>
              </a:spcBef>
              <a:spcAft>
                <a:spcPts val="0"/>
              </a:spcAft>
              <a:defRPr/>
            </a:pPr>
            <a:endParaRPr lang="en-US" altLang="zh-CN" sz="1200" b="1" dirty="0" smtClean="0">
              <a:solidFill>
                <a:prstClr val="black"/>
              </a:solidFill>
              <a:latin typeface="+mj-lt"/>
            </a:endParaRPr>
          </a:p>
          <a:p>
            <a:pPr defTabSz="1219170" eaLnBrk="1" fontAlgn="auto" hangingPunct="1">
              <a:spcBef>
                <a:spcPts val="0"/>
              </a:spcBef>
              <a:spcAft>
                <a:spcPts val="0"/>
              </a:spcAft>
              <a:defRPr/>
            </a:pPr>
            <a:r>
              <a:rPr lang="en-US" altLang="zh-CN" sz="1100" b="1" dirty="0" smtClean="0">
                <a:latin typeface="+mj-lt"/>
              </a:rPr>
              <a:t>TS 28.531:</a:t>
            </a:r>
            <a:endParaRPr lang="en-GB" sz="1100" b="1" dirty="0" smtClean="0">
              <a:latin typeface="+mj-lt"/>
            </a:endParaRPr>
          </a:p>
          <a:p>
            <a:pPr marL="171450" indent="-171450" defTabSz="1219170" eaLnBrk="1" fontAlgn="auto" hangingPunct="1">
              <a:spcBef>
                <a:spcPts val="0"/>
              </a:spcBef>
              <a:spcAft>
                <a:spcPts val="0"/>
              </a:spcAft>
              <a:buFont typeface="Wingdings" panose="05000000000000000000" pitchFamily="2" charset="2"/>
              <a:buChar char="Ø"/>
              <a:defRPr/>
            </a:pPr>
            <a:r>
              <a:rPr lang="en-GB" sz="1100" dirty="0" err="1">
                <a:latin typeface="+mj-lt"/>
              </a:rPr>
              <a:t>correction_of_network_slice_subnet_configuration</a:t>
            </a:r>
            <a:endParaRPr lang="en-US" sz="1100" dirty="0">
              <a:latin typeface="+mj-lt"/>
            </a:endParaRPr>
          </a:p>
          <a:p>
            <a:pPr marL="171450" indent="-171450" defTabSz="1219170" eaLnBrk="1" fontAlgn="auto" hangingPunct="1">
              <a:spcBef>
                <a:spcPts val="0"/>
              </a:spcBef>
              <a:spcAft>
                <a:spcPts val="0"/>
              </a:spcAft>
              <a:buFont typeface="Wingdings" panose="05000000000000000000" pitchFamily="2" charset="2"/>
              <a:buChar char="Ø"/>
              <a:defRPr/>
            </a:pPr>
            <a:r>
              <a:rPr lang="en-GB" sz="1100" dirty="0">
                <a:latin typeface="+mj-lt"/>
              </a:rPr>
              <a:t>updating NSSI </a:t>
            </a:r>
            <a:r>
              <a:rPr lang="en-GB" sz="1100" dirty="0" smtClean="0">
                <a:latin typeface="+mj-lt"/>
              </a:rPr>
              <a:t>deallocation</a:t>
            </a:r>
          </a:p>
          <a:p>
            <a:pPr marL="171450" indent="-171450" defTabSz="1219170" eaLnBrk="1" fontAlgn="auto" hangingPunct="1">
              <a:spcBef>
                <a:spcPts val="0"/>
              </a:spcBef>
              <a:spcAft>
                <a:spcPts val="0"/>
              </a:spcAft>
              <a:buFont typeface="Wingdings" panose="05000000000000000000" pitchFamily="2" charset="2"/>
              <a:buChar char="Ø"/>
              <a:defRPr/>
            </a:pPr>
            <a:r>
              <a:rPr lang="en-GB" altLang="zh-CN" sz="1100" dirty="0">
                <a:latin typeface="+mj-lt"/>
              </a:rPr>
              <a:t>Removing network slice capacity planning</a:t>
            </a:r>
          </a:p>
          <a:p>
            <a:pPr marL="171450" indent="-171450" defTabSz="1219170" eaLnBrk="1" fontAlgn="auto" hangingPunct="1">
              <a:spcBef>
                <a:spcPts val="0"/>
              </a:spcBef>
              <a:spcAft>
                <a:spcPts val="0"/>
              </a:spcAft>
              <a:buFont typeface="Wingdings" panose="05000000000000000000" pitchFamily="2" charset="2"/>
              <a:buChar char="Ø"/>
              <a:defRPr/>
            </a:pPr>
            <a:r>
              <a:rPr lang="en-GB" altLang="zh-CN" sz="1100" dirty="0">
                <a:latin typeface="+mj-lt"/>
              </a:rPr>
              <a:t>updating NSSI deactivation</a:t>
            </a:r>
          </a:p>
          <a:p>
            <a:pPr marL="171450" indent="-171450" defTabSz="1219170" eaLnBrk="1" fontAlgn="auto" hangingPunct="1">
              <a:spcBef>
                <a:spcPts val="0"/>
              </a:spcBef>
              <a:spcAft>
                <a:spcPts val="0"/>
              </a:spcAft>
              <a:buFont typeface="Wingdings" panose="05000000000000000000" pitchFamily="2" charset="2"/>
              <a:buChar char="Ø"/>
              <a:defRPr/>
            </a:pPr>
            <a:r>
              <a:rPr lang="en-GB" altLang="zh-CN" sz="1100" dirty="0">
                <a:latin typeface="+mj-lt"/>
              </a:rPr>
              <a:t>Removing Notify Network Slice Subnet Capability Information</a:t>
            </a:r>
          </a:p>
          <a:p>
            <a:pPr marL="171450" indent="-171450" defTabSz="1219170" eaLnBrk="1" fontAlgn="auto" hangingPunct="1">
              <a:spcBef>
                <a:spcPts val="0"/>
              </a:spcBef>
              <a:spcAft>
                <a:spcPts val="0"/>
              </a:spcAft>
              <a:buFont typeface="Wingdings" panose="05000000000000000000" pitchFamily="2" charset="2"/>
              <a:buChar char="Ø"/>
              <a:defRPr/>
            </a:pPr>
            <a:r>
              <a:rPr lang="en-GB" altLang="zh-CN" sz="1100" dirty="0">
                <a:latin typeface="+mj-lt"/>
              </a:rPr>
              <a:t>updating NSSI allocation</a:t>
            </a:r>
            <a:endParaRPr lang="en-US" sz="1100" dirty="0">
              <a:latin typeface="+mj-lt"/>
            </a:endParaRPr>
          </a:p>
          <a:p>
            <a:pPr defTabSz="1219170" eaLnBrk="1" fontAlgn="auto" hangingPunct="1">
              <a:spcBef>
                <a:spcPts val="0"/>
              </a:spcBef>
              <a:spcAft>
                <a:spcPts val="0"/>
              </a:spcAft>
              <a:defRPr/>
            </a:pPr>
            <a:r>
              <a:rPr lang="en-US" altLang="zh-CN" sz="1100" b="1" dirty="0" smtClean="0">
                <a:latin typeface="+mj-lt"/>
              </a:rPr>
              <a:t>TS </a:t>
            </a:r>
            <a:r>
              <a:rPr lang="en-US" altLang="zh-CN" sz="1100" b="1" dirty="0">
                <a:latin typeface="+mj-lt"/>
              </a:rPr>
              <a:t>28.532</a:t>
            </a:r>
            <a:endParaRPr lang="en-US" sz="1100" b="1" dirty="0">
              <a:latin typeface="+mj-lt"/>
            </a:endParaRPr>
          </a:p>
          <a:p>
            <a:pPr marL="171450" indent="-171450" defTabSz="1219170" eaLnBrk="1" fontAlgn="auto" hangingPunct="1">
              <a:spcBef>
                <a:spcPts val="0"/>
              </a:spcBef>
              <a:spcAft>
                <a:spcPts val="0"/>
              </a:spcAft>
              <a:buFont typeface="Wingdings" panose="05000000000000000000" pitchFamily="2" charset="2"/>
              <a:buChar char="Ø"/>
              <a:defRPr/>
            </a:pPr>
            <a:r>
              <a:rPr lang="en-GB" altLang="zh-CN" sz="1100" dirty="0">
                <a:latin typeface="+mj-lt"/>
              </a:rPr>
              <a:t>Remove last occurrences of “-Type” in data type names</a:t>
            </a:r>
          </a:p>
          <a:p>
            <a:pPr marL="171450" indent="-171450" defTabSz="1219170" eaLnBrk="1" fontAlgn="auto" hangingPunct="1">
              <a:spcBef>
                <a:spcPts val="0"/>
              </a:spcBef>
              <a:spcAft>
                <a:spcPts val="0"/>
              </a:spcAft>
              <a:buFont typeface="Wingdings" panose="05000000000000000000" pitchFamily="2" charset="2"/>
              <a:buChar char="Ø"/>
              <a:defRPr/>
            </a:pPr>
            <a:r>
              <a:rPr lang="en-US" sz="1100" dirty="0">
                <a:latin typeface="+mj-lt"/>
              </a:rPr>
              <a:t>Correct definition of the “</a:t>
            </a:r>
            <a:r>
              <a:rPr lang="en-US" sz="1100" dirty="0" err="1">
                <a:latin typeface="+mj-lt"/>
              </a:rPr>
              <a:t>timeTick</a:t>
            </a:r>
            <a:r>
              <a:rPr lang="en-US" sz="1100" dirty="0">
                <a:latin typeface="+mj-lt"/>
              </a:rPr>
              <a:t>” parameter in the File </a:t>
            </a:r>
            <a:r>
              <a:rPr lang="en-US" sz="1100" dirty="0" err="1">
                <a:latin typeface="+mj-lt"/>
              </a:rPr>
              <a:t>MnS</a:t>
            </a:r>
            <a:endParaRPr lang="en-US" sz="1100" dirty="0">
              <a:latin typeface="+mj-lt"/>
            </a:endParaRPr>
          </a:p>
          <a:p>
            <a:pPr marL="171450" indent="-171450" defTabSz="1219170" eaLnBrk="1" fontAlgn="auto" hangingPunct="1">
              <a:spcBef>
                <a:spcPts val="0"/>
              </a:spcBef>
              <a:spcAft>
                <a:spcPts val="0"/>
              </a:spcAft>
              <a:buFont typeface="Wingdings" panose="05000000000000000000" pitchFamily="2" charset="2"/>
              <a:buChar char="Ø"/>
              <a:defRPr/>
            </a:pPr>
            <a:r>
              <a:rPr lang="en-GB" altLang="zh-CN" sz="1100" dirty="0">
                <a:latin typeface="+mj-lt"/>
              </a:rPr>
              <a:t>Alignment the description for streaming data reporting </a:t>
            </a:r>
            <a:r>
              <a:rPr lang="en-GB" altLang="zh-CN" sz="1100" dirty="0" err="1">
                <a:latin typeface="+mj-lt"/>
              </a:rPr>
              <a:t>MnS</a:t>
            </a:r>
            <a:r>
              <a:rPr lang="en-GB" altLang="zh-CN" sz="1100" dirty="0">
                <a:latin typeface="+mj-lt"/>
              </a:rPr>
              <a:t> producer</a:t>
            </a:r>
          </a:p>
          <a:p>
            <a:pPr marL="171450" indent="-171450" defTabSz="1219170" eaLnBrk="1" fontAlgn="auto" hangingPunct="1">
              <a:spcBef>
                <a:spcPts val="0"/>
              </a:spcBef>
              <a:spcAft>
                <a:spcPts val="0"/>
              </a:spcAft>
              <a:buFont typeface="Wingdings" panose="05000000000000000000" pitchFamily="2" charset="2"/>
              <a:buChar char="Ø"/>
              <a:defRPr/>
            </a:pPr>
            <a:r>
              <a:rPr lang="en-US" altLang="zh-CN" sz="1100" dirty="0">
                <a:latin typeface="+mj-lt"/>
              </a:rPr>
              <a:t>Add missing reference for TS 32.404 and RFC 6901</a:t>
            </a:r>
            <a:endParaRPr lang="en-GB" altLang="zh-CN" sz="1100" dirty="0">
              <a:latin typeface="+mj-lt"/>
            </a:endParaRPr>
          </a:p>
          <a:p>
            <a:pPr defTabSz="1219170" eaLnBrk="1" fontAlgn="auto" hangingPunct="1">
              <a:spcBef>
                <a:spcPts val="0"/>
              </a:spcBef>
              <a:spcAft>
                <a:spcPts val="0"/>
              </a:spcAft>
              <a:defRPr/>
            </a:pPr>
            <a:r>
              <a:rPr lang="en-US" altLang="zh-CN" sz="1100" b="1" dirty="0" smtClean="0">
                <a:latin typeface="+mj-lt"/>
              </a:rPr>
              <a:t>TS 28.541: </a:t>
            </a:r>
          </a:p>
          <a:p>
            <a:pPr marL="171450" lvl="1" indent="-171450" defTabSz="1219170" eaLnBrk="1" fontAlgn="auto" hangingPunct="1">
              <a:spcBef>
                <a:spcPts val="0"/>
              </a:spcBef>
              <a:spcAft>
                <a:spcPts val="0"/>
              </a:spcAft>
              <a:buFont typeface="Wingdings" panose="05000000000000000000" pitchFamily="2" charset="2"/>
              <a:buChar char="Ø"/>
              <a:defRPr/>
            </a:pPr>
            <a:r>
              <a:rPr lang="en-GB" altLang="zh-CN" sz="1100" dirty="0">
                <a:latin typeface="+mj-lt"/>
              </a:rPr>
              <a:t>YANG NR-NRM model structure repair and </a:t>
            </a:r>
            <a:r>
              <a:rPr lang="en-GB" altLang="zh-CN" sz="1100" dirty="0" err="1">
                <a:latin typeface="+mj-lt"/>
              </a:rPr>
              <a:t>cleanup</a:t>
            </a:r>
            <a:endParaRPr lang="en-GB" altLang="zh-CN" sz="1100" dirty="0">
              <a:latin typeface="+mj-lt"/>
            </a:endParaRPr>
          </a:p>
          <a:p>
            <a:pPr marL="171450" lvl="1" indent="-171450" defTabSz="1219170" eaLnBrk="1" fontAlgn="auto" hangingPunct="1">
              <a:spcBef>
                <a:spcPts val="0"/>
              </a:spcBef>
              <a:spcAft>
                <a:spcPts val="0"/>
              </a:spcAft>
              <a:buFont typeface="Wingdings" panose="05000000000000000000" pitchFamily="2" charset="2"/>
              <a:buChar char="Ø"/>
              <a:defRPr/>
            </a:pPr>
            <a:r>
              <a:rPr lang="en-GB" altLang="zh-CN" sz="1100" dirty="0">
                <a:latin typeface="+mj-lt"/>
              </a:rPr>
              <a:t>Deprecate Top-</a:t>
            </a:r>
            <a:r>
              <a:rPr lang="en-GB" altLang="zh-CN" sz="1100" dirty="0" err="1">
                <a:latin typeface="+mj-lt"/>
              </a:rPr>
              <a:t>Attr</a:t>
            </a:r>
            <a:r>
              <a:rPr lang="en-GB" altLang="zh-CN" sz="1100" dirty="0">
                <a:latin typeface="+mj-lt"/>
              </a:rPr>
              <a:t> and use Top instead</a:t>
            </a:r>
          </a:p>
          <a:p>
            <a:pPr marL="171450" lvl="1" indent="-171450" defTabSz="1219170" eaLnBrk="1" fontAlgn="auto" hangingPunct="1">
              <a:spcBef>
                <a:spcPts val="0"/>
              </a:spcBef>
              <a:spcAft>
                <a:spcPts val="0"/>
              </a:spcAft>
              <a:buFont typeface="Wingdings" panose="05000000000000000000" pitchFamily="2" charset="2"/>
              <a:buChar char="Ø"/>
              <a:defRPr/>
            </a:pPr>
            <a:r>
              <a:rPr lang="en-GB" altLang="zh-CN" sz="1100" dirty="0">
                <a:latin typeface="+mj-lt"/>
              </a:rPr>
              <a:t>Fix incorrect attributes inheritance description</a:t>
            </a:r>
          </a:p>
          <a:p>
            <a:pPr marL="171450" lvl="1" indent="-171450" defTabSz="1219170" eaLnBrk="1" fontAlgn="auto" hangingPunct="1">
              <a:spcBef>
                <a:spcPts val="0"/>
              </a:spcBef>
              <a:spcAft>
                <a:spcPts val="0"/>
              </a:spcAft>
              <a:buFont typeface="Wingdings" panose="05000000000000000000" pitchFamily="2" charset="2"/>
              <a:buChar char="Ø"/>
              <a:defRPr/>
            </a:pPr>
            <a:r>
              <a:rPr lang="en-GB" altLang="zh-CN" sz="1100" dirty="0">
                <a:latin typeface="+mj-lt"/>
              </a:rPr>
              <a:t>Remove the attribute definition which is not used</a:t>
            </a:r>
          </a:p>
          <a:p>
            <a:pPr marL="171450" lvl="1" indent="-171450" defTabSz="1219170" eaLnBrk="1" fontAlgn="auto" hangingPunct="1">
              <a:spcBef>
                <a:spcPts val="0"/>
              </a:spcBef>
              <a:spcAft>
                <a:spcPts val="0"/>
              </a:spcAft>
              <a:buFont typeface="Wingdings" panose="05000000000000000000" pitchFamily="2" charset="2"/>
              <a:buChar char="Ø"/>
              <a:defRPr/>
            </a:pPr>
            <a:r>
              <a:rPr lang="en-GB" altLang="zh-CN" sz="1100" dirty="0">
                <a:latin typeface="+mj-lt"/>
              </a:rPr>
              <a:t>correction for attribute </a:t>
            </a:r>
            <a:r>
              <a:rPr lang="en-GB" altLang="zh-CN" sz="1100" dirty="0" err="1">
                <a:latin typeface="+mj-lt"/>
              </a:rPr>
              <a:t>desrciption</a:t>
            </a:r>
            <a:r>
              <a:rPr lang="en-GB" altLang="zh-CN" sz="1100" dirty="0">
                <a:latin typeface="+mj-lt"/>
              </a:rPr>
              <a:t> of </a:t>
            </a:r>
            <a:r>
              <a:rPr lang="en-GB" altLang="zh-CN" sz="1100" dirty="0" err="1">
                <a:latin typeface="+mj-lt"/>
              </a:rPr>
              <a:t>servAttrCom</a:t>
            </a:r>
            <a:endParaRPr lang="en-GB" altLang="zh-CN" sz="1100" dirty="0">
              <a:latin typeface="+mj-lt"/>
            </a:endParaRPr>
          </a:p>
          <a:p>
            <a:pPr marL="171450" lvl="1" indent="-171450" defTabSz="1219170" eaLnBrk="1" fontAlgn="auto" hangingPunct="1">
              <a:spcBef>
                <a:spcPts val="0"/>
              </a:spcBef>
              <a:spcAft>
                <a:spcPts val="0"/>
              </a:spcAft>
              <a:buFont typeface="Wingdings" panose="05000000000000000000" pitchFamily="2" charset="2"/>
              <a:buChar char="Ø"/>
              <a:defRPr/>
            </a:pPr>
            <a:r>
              <a:rPr lang="en-GB" altLang="zh-CN" sz="1100" dirty="0" smtClean="0">
                <a:latin typeface="+mj-lt"/>
              </a:rPr>
              <a:t>Correction </a:t>
            </a:r>
            <a:r>
              <a:rPr lang="en-GB" altLang="zh-CN" sz="1100" dirty="0">
                <a:latin typeface="+mj-lt"/>
              </a:rPr>
              <a:t>of YAML references</a:t>
            </a:r>
          </a:p>
          <a:p>
            <a:pPr marL="171450" lvl="1" indent="-171450" defTabSz="1219170" eaLnBrk="1" fontAlgn="auto" hangingPunct="1">
              <a:spcBef>
                <a:spcPts val="0"/>
              </a:spcBef>
              <a:spcAft>
                <a:spcPts val="0"/>
              </a:spcAft>
              <a:buFont typeface="Wingdings" panose="05000000000000000000" pitchFamily="2" charset="2"/>
              <a:buChar char="Ø"/>
              <a:defRPr/>
            </a:pPr>
            <a:r>
              <a:rPr lang="en-GB" altLang="zh-CN" sz="1100" dirty="0">
                <a:latin typeface="+mj-lt"/>
              </a:rPr>
              <a:t>Remove </a:t>
            </a:r>
            <a:r>
              <a:rPr lang="en-GB" altLang="zh-CN" sz="1100" dirty="0" err="1">
                <a:latin typeface="+mj-lt"/>
              </a:rPr>
              <a:t>isINEF</a:t>
            </a:r>
            <a:r>
              <a:rPr lang="en-GB" altLang="zh-CN" sz="1100" dirty="0">
                <a:latin typeface="+mj-lt"/>
              </a:rPr>
              <a:t> attribute from </a:t>
            </a:r>
            <a:r>
              <a:rPr lang="en-GB" altLang="zh-CN" sz="1100" dirty="0" err="1">
                <a:latin typeface="+mj-lt"/>
              </a:rPr>
              <a:t>NEFFunction</a:t>
            </a:r>
            <a:r>
              <a:rPr lang="en-GB" altLang="zh-CN" sz="1100" dirty="0">
                <a:latin typeface="+mj-lt"/>
              </a:rPr>
              <a:t> IOC</a:t>
            </a:r>
          </a:p>
          <a:p>
            <a:pPr marL="171450" lvl="1" indent="-171450" defTabSz="1219170" eaLnBrk="1" fontAlgn="auto" hangingPunct="1">
              <a:spcBef>
                <a:spcPts val="0"/>
              </a:spcBef>
              <a:spcAft>
                <a:spcPts val="0"/>
              </a:spcAft>
              <a:buFont typeface="Wingdings" panose="05000000000000000000" pitchFamily="2" charset="2"/>
              <a:buChar char="Ø"/>
              <a:defRPr/>
            </a:pPr>
            <a:r>
              <a:rPr lang="en-GB" altLang="zh-CN" sz="1100" dirty="0">
                <a:latin typeface="+mj-lt"/>
              </a:rPr>
              <a:t>YANG updates to correct YANG merging problems</a:t>
            </a:r>
          </a:p>
          <a:p>
            <a:pPr marL="171450" lvl="1" indent="-171450" defTabSz="1219170" eaLnBrk="1" fontAlgn="auto" hangingPunct="1">
              <a:spcBef>
                <a:spcPts val="0"/>
              </a:spcBef>
              <a:spcAft>
                <a:spcPts val="0"/>
              </a:spcAft>
              <a:buFont typeface="Wingdings" panose="05000000000000000000" pitchFamily="2" charset="2"/>
              <a:buChar char="Ø"/>
              <a:defRPr/>
            </a:pPr>
            <a:r>
              <a:rPr lang="en-GB" altLang="zh-CN" sz="1100" dirty="0">
                <a:latin typeface="+mj-lt"/>
              </a:rPr>
              <a:t>Fix inconsistent clauses and attributes used in TS 38.211 and TS 28.541</a:t>
            </a:r>
          </a:p>
          <a:p>
            <a:pPr marL="171450" lvl="1" indent="-171450" defTabSz="1219170" eaLnBrk="1" fontAlgn="auto" hangingPunct="1">
              <a:spcBef>
                <a:spcPts val="0"/>
              </a:spcBef>
              <a:spcAft>
                <a:spcPts val="0"/>
              </a:spcAft>
              <a:buFont typeface="Wingdings" panose="05000000000000000000" pitchFamily="2" charset="2"/>
              <a:buChar char="Ø"/>
              <a:defRPr/>
            </a:pPr>
            <a:r>
              <a:rPr lang="en-GB" altLang="zh-CN" sz="1100" dirty="0">
                <a:latin typeface="+mj-lt"/>
              </a:rPr>
              <a:t>Correction of YANG Solution set for TS 28.541</a:t>
            </a:r>
          </a:p>
          <a:p>
            <a:pPr marL="171450" lvl="1" indent="-171450" defTabSz="1219170" eaLnBrk="1" fontAlgn="auto" hangingPunct="1">
              <a:spcBef>
                <a:spcPts val="0"/>
              </a:spcBef>
              <a:spcAft>
                <a:spcPts val="0"/>
              </a:spcAft>
              <a:buFont typeface="Wingdings" panose="05000000000000000000" pitchFamily="2" charset="2"/>
              <a:buChar char="Ø"/>
              <a:defRPr/>
            </a:pPr>
            <a:r>
              <a:rPr lang="en-GB" altLang="zh-CN" sz="1100" dirty="0">
                <a:latin typeface="+mj-lt"/>
              </a:rPr>
              <a:t>Revise description of </a:t>
            </a:r>
            <a:r>
              <a:rPr lang="en-GB" altLang="zh-CN" sz="1100" dirty="0" err="1">
                <a:latin typeface="+mj-lt"/>
              </a:rPr>
              <a:t>NextHopInfo</a:t>
            </a:r>
            <a:r>
              <a:rPr lang="en-GB" altLang="zh-CN" sz="1100" dirty="0">
                <a:latin typeface="+mj-lt"/>
              </a:rPr>
              <a:t> and </a:t>
            </a:r>
            <a:r>
              <a:rPr lang="en-GB" altLang="zh-CN" sz="1100" dirty="0" err="1">
                <a:latin typeface="+mj-lt"/>
              </a:rPr>
              <a:t>qosProfileRefList</a:t>
            </a:r>
            <a:r>
              <a:rPr lang="en-GB" altLang="zh-CN" sz="1100" dirty="0">
                <a:latin typeface="+mj-lt"/>
              </a:rPr>
              <a:t> attribute in </a:t>
            </a:r>
            <a:r>
              <a:rPr lang="en-GB" altLang="zh-CN" sz="1100" dirty="0" err="1">
                <a:latin typeface="+mj-lt"/>
              </a:rPr>
              <a:t>EP_transport</a:t>
            </a:r>
            <a:r>
              <a:rPr lang="en-GB" altLang="zh-CN" sz="1100" dirty="0">
                <a:latin typeface="+mj-lt"/>
              </a:rPr>
              <a:t> IOC </a:t>
            </a:r>
          </a:p>
          <a:p>
            <a:pPr marL="171450" lvl="1" indent="-171450" defTabSz="1219170" eaLnBrk="1" fontAlgn="auto" hangingPunct="1">
              <a:spcBef>
                <a:spcPts val="0"/>
              </a:spcBef>
              <a:spcAft>
                <a:spcPts val="0"/>
              </a:spcAft>
              <a:buFont typeface="Wingdings" panose="05000000000000000000" pitchFamily="2" charset="2"/>
              <a:buChar char="Ø"/>
              <a:defRPr/>
            </a:pPr>
            <a:r>
              <a:rPr lang="en-GB" altLang="zh-CN" sz="1100" dirty="0">
                <a:latin typeface="+mj-lt"/>
              </a:rPr>
              <a:t>Moving RIM monitoring related attributes to </a:t>
            </a:r>
            <a:r>
              <a:rPr lang="en-GB" altLang="zh-CN" sz="1100" dirty="0" err="1">
                <a:latin typeface="+mj-lt"/>
              </a:rPr>
              <a:t>NRCellDU</a:t>
            </a:r>
            <a:endParaRPr lang="en-GB" altLang="zh-CN" sz="1100" dirty="0">
              <a:latin typeface="+mj-lt"/>
            </a:endParaRPr>
          </a:p>
          <a:p>
            <a:pPr marL="0" lvl="1" indent="0" defTabSz="1219170" eaLnBrk="1" fontAlgn="auto" hangingPunct="1">
              <a:spcBef>
                <a:spcPts val="0"/>
              </a:spcBef>
              <a:spcAft>
                <a:spcPts val="0"/>
              </a:spcAft>
              <a:defRPr/>
            </a:pPr>
            <a:r>
              <a:rPr lang="en-US" altLang="zh-CN" sz="1100" b="1" dirty="0" smtClean="0">
                <a:solidFill>
                  <a:prstClr val="black"/>
                </a:solidFill>
                <a:latin typeface="Calibri"/>
              </a:rPr>
              <a:t>TS 28.541&amp;28.622</a:t>
            </a:r>
            <a:endParaRPr lang="en-US" sz="1100" b="1" dirty="0">
              <a:solidFill>
                <a:prstClr val="black"/>
              </a:solidFill>
              <a:latin typeface="Calibri"/>
            </a:endParaRPr>
          </a:p>
          <a:p>
            <a:pPr marL="171450" lvl="1" indent="-171450" defTabSz="1219170" eaLnBrk="1" fontAlgn="auto" hangingPunct="1">
              <a:spcBef>
                <a:spcPts val="0"/>
              </a:spcBef>
              <a:spcAft>
                <a:spcPts val="0"/>
              </a:spcAft>
              <a:buFont typeface="Wingdings" panose="05000000000000000000" pitchFamily="2" charset="2"/>
              <a:buChar char="Ø"/>
              <a:defRPr/>
            </a:pPr>
            <a:r>
              <a:rPr lang="en-GB" altLang="zh-CN" sz="1100" dirty="0">
                <a:latin typeface="+mj-lt"/>
              </a:rPr>
              <a:t>issue caused by the updated </a:t>
            </a:r>
            <a:r>
              <a:rPr lang="en-GB" altLang="zh-CN" sz="1100" dirty="0" err="1">
                <a:latin typeface="+mj-lt"/>
              </a:rPr>
              <a:t>NetworkSliceSubnet</a:t>
            </a:r>
            <a:r>
              <a:rPr lang="en-GB" altLang="zh-CN" sz="1100" dirty="0">
                <a:latin typeface="+mj-lt"/>
              </a:rPr>
              <a:t> </a:t>
            </a:r>
            <a:r>
              <a:rPr lang="en-GB" altLang="zh-CN" sz="1100" dirty="0" err="1">
                <a:latin typeface="+mj-lt"/>
              </a:rPr>
              <a:t>inheritence</a:t>
            </a:r>
            <a:r>
              <a:rPr lang="en-GB" altLang="zh-CN" sz="1100" dirty="0">
                <a:latin typeface="+mj-lt"/>
              </a:rPr>
              <a:t> relationship</a:t>
            </a:r>
            <a:endParaRPr lang="en-US" altLang="zh-CN" sz="1100" dirty="0">
              <a:latin typeface="+mj-lt"/>
            </a:endParaRPr>
          </a:p>
        </p:txBody>
      </p:sp>
    </p:spTree>
    <p:extLst>
      <p:ext uri="{BB962C8B-B14F-4D97-AF65-F5344CB8AC3E}">
        <p14:creationId xmlns:p14="http://schemas.microsoft.com/office/powerpoint/2010/main" val="1964389697"/>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GB" sz="10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GB" sz="1000" b="0" i="0" u="none" strike="noStrike" cap="none" normalizeH="0" baseline="0" smtClean="0">
            <a:ln>
              <a:noFill/>
            </a:ln>
            <a:solidFill>
              <a:schemeClr val="tx1"/>
            </a:solidFill>
            <a:effectLst/>
            <a:latin typeface="Arial" charset="0"/>
          </a:defRPr>
        </a:defPPr>
      </a:lstStyle>
    </a:lnDef>
  </a:objectDefaults>
  <a:extraClrSchemeLst>
    <a:extraClrScheme>
      <a:clrScheme name="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162837</TotalTime>
  <Words>4298</Words>
  <Application>Microsoft Office PowerPoint</Application>
  <PresentationFormat>宽屏</PresentationFormat>
  <Paragraphs>1108</Paragraphs>
  <Slides>23</Slides>
  <Notes>3</Notes>
  <HiddenSlides>0</HiddenSlides>
  <MMClips>0</MMClips>
  <ScaleCrop>false</ScaleCrop>
  <HeadingPairs>
    <vt:vector size="6" baseType="variant">
      <vt:variant>
        <vt:lpstr>已用的字体</vt:lpstr>
      </vt:variant>
      <vt:variant>
        <vt:i4>8</vt:i4>
      </vt:variant>
      <vt:variant>
        <vt:lpstr>主题</vt:lpstr>
      </vt:variant>
      <vt:variant>
        <vt:i4>1</vt:i4>
      </vt:variant>
      <vt:variant>
        <vt:lpstr>幻灯片标题</vt:lpstr>
      </vt:variant>
      <vt:variant>
        <vt:i4>23</vt:i4>
      </vt:variant>
    </vt:vector>
  </HeadingPairs>
  <TitlesOfParts>
    <vt:vector size="32" baseType="lpstr">
      <vt:lpstr>MS Mincho</vt:lpstr>
      <vt:lpstr>宋体</vt:lpstr>
      <vt:lpstr>宋体</vt:lpstr>
      <vt:lpstr>微软雅黑</vt:lpstr>
      <vt:lpstr>Arial</vt:lpstr>
      <vt:lpstr>Calibri</vt:lpstr>
      <vt:lpstr>Times New Roman</vt:lpstr>
      <vt:lpstr>Wingdings</vt:lpstr>
      <vt:lpstr>Office Theme</vt:lpstr>
      <vt:lpstr>    SA5 OAM&amp;P Exec Report SA5#138e, 23 – 31 August, 2021 e-meeting </vt:lpstr>
      <vt:lpstr>Incoming LSs(1/2)</vt:lpstr>
      <vt:lpstr>Incoming LSs(2/2)</vt:lpstr>
      <vt:lpstr>Outgoing LSs</vt:lpstr>
      <vt:lpstr>PowerPoint 演示文稿</vt:lpstr>
      <vt:lpstr>PowerPoint 演示文稿</vt:lpstr>
      <vt:lpstr>PowerPoint 演示文稿</vt:lpstr>
      <vt:lpstr>Overview of Rel-17 SA5 OAM ongoing WIs/SIs</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List of latest DraftCRs </vt:lpstr>
      <vt:lpstr>Rapporteur calls (draft plan after SA5#137e)</vt:lpstr>
      <vt:lpstr>TRs / TSs to be sent to SA#93e </vt:lpstr>
      <vt:lpstr>Exception to be sent to SA#91e </vt:lpstr>
      <vt:lpstr>TRs / TSs to be sent to Edithelp  </vt:lpstr>
      <vt:lpstr>New action items from this meeting</vt:lpstr>
      <vt:lpstr>Thank you!</vt:lpstr>
    </vt:vector>
  </TitlesOfParts>
  <Company>3GPP</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creator>Zou Lan</dc:creator>
  <dc:description>© 2009  All rights reserved</dc:description>
  <cp:lastModifiedBy>0907</cp:lastModifiedBy>
  <cp:revision>3997</cp:revision>
  <dcterms:created xsi:type="dcterms:W3CDTF">2008-08-30T09:32:10Z</dcterms:created>
  <dcterms:modified xsi:type="dcterms:W3CDTF">2021-09-08T08:41:22Z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2015_ms_pID_725343">
    <vt:lpwstr>(3)5lUiY7Ct7lj0blezdT1gmepo7ZkaEoWu7Zt+fBD5HOStBJ41R4Y5i9UzOgrgjwYeQOIFikWO
CUSRwv5tromwKjWBKR7c/ZIdN8Lo4jkSDSVDoi30qyjfahFKCVWvK0Ed/qztZ1J/yKcAV6/V
pxZU6anCZv7cl5zjyEbZ5UYiO6y3duK9saHu0FnPdVo0j1kioEIl7kIfNMrPizxYSDsNsCxV
a8fMKp/oXvr3G3x/QS</vt:lpwstr>
  </property>
  <property fmtid="{D5CDD505-2E9C-101B-9397-08002B2CF9AE}" pid="3" name="_2015_ms_pID_7253431">
    <vt:lpwstr>DSLUhUH7eYBlpmqBsIMyfwt19KRqBGqOreti1Q5REGxBvBgLqcyj1I
7WebtQRqwL2QQJp15bgyboEe8+gDjDTEsmwZEZL+cBWfPLiy2rp7rmVGysdC0wj+HOAlIZNz
V7yKa6A7TFr3ZcrEoN8+yMAdT7MFVhOsjsEq3Chep6IjBuq61gAeTAPE+6bn3k5TGC+SLf90
QE/sq3D5/TGON1yefxV0sOg2x5gk3AevcrOB</vt:lpwstr>
  </property>
  <property fmtid="{D5CDD505-2E9C-101B-9397-08002B2CF9AE}" pid="4" name="_2015_ms_pID_7253432">
    <vt:lpwstr>Jw==</vt:lpwstr>
  </property>
  <property fmtid="{D5CDD505-2E9C-101B-9397-08002B2CF9AE}" pid="5" name="_readonly">
    <vt:lpwstr/>
  </property>
  <property fmtid="{D5CDD505-2E9C-101B-9397-08002B2CF9AE}" pid="6" name="_change">
    <vt:lpwstr/>
  </property>
  <property fmtid="{D5CDD505-2E9C-101B-9397-08002B2CF9AE}" pid="7" name="_full-control">
    <vt:lpwstr/>
  </property>
  <property fmtid="{D5CDD505-2E9C-101B-9397-08002B2CF9AE}" pid="8" name="sflag">
    <vt:lpwstr>1630666738</vt:lpwstr>
  </property>
</Properties>
</file>