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4"/>
  </p:notesMasterIdLst>
  <p:handoutMasterIdLst>
    <p:handoutMasterId r:id="rId25"/>
  </p:handoutMasterIdLst>
  <p:sldIdLst>
    <p:sldId id="303" r:id="rId2"/>
    <p:sldId id="893" r:id="rId3"/>
    <p:sldId id="670" r:id="rId4"/>
    <p:sldId id="636" r:id="rId5"/>
    <p:sldId id="726" r:id="rId6"/>
    <p:sldId id="869" r:id="rId7"/>
    <p:sldId id="878" r:id="rId8"/>
    <p:sldId id="877" r:id="rId9"/>
    <p:sldId id="888" r:id="rId10"/>
    <p:sldId id="889" r:id="rId11"/>
    <p:sldId id="883" r:id="rId12"/>
    <p:sldId id="884" r:id="rId13"/>
    <p:sldId id="887" r:id="rId14"/>
    <p:sldId id="885" r:id="rId15"/>
    <p:sldId id="886" r:id="rId16"/>
    <p:sldId id="891" r:id="rId17"/>
    <p:sldId id="876" r:id="rId18"/>
    <p:sldId id="737" r:id="rId19"/>
    <p:sldId id="859" r:id="rId20"/>
    <p:sldId id="793" r:id="rId21"/>
    <p:sldId id="860" r:id="rId22"/>
    <p:sldId id="704" r:id="rId23"/>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FFCC"/>
    <a:srgbClr val="FF3300"/>
    <a:srgbClr val="72AF2F"/>
    <a:srgbClr val="C6D254"/>
    <a:srgbClr val="000000"/>
    <a:srgbClr val="5C88D0"/>
    <a:srgbClr val="2A6EA8"/>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09" autoAdjust="0"/>
    <p:restoredTop sz="97931" autoAdjust="0"/>
  </p:normalViewPr>
  <p:slideViewPr>
    <p:cSldViewPr snapToGrid="0">
      <p:cViewPr varScale="1">
        <p:scale>
          <a:sx n="76" d="100"/>
          <a:sy n="76" d="100"/>
        </p:scale>
        <p:origin x="379" y="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732" y="-4565"/>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5/31/2021</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5/31/2021</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S5-213006, SA5#137e,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10</a:t>
            </a:r>
            <a:r>
              <a:rPr lang="en-US" sz="1100" b="1" spc="300" dirty="0" smtClean="0">
                <a:ea typeface="+mn-ea"/>
                <a:cs typeface="Arial" panose="020B0604020202020204" pitchFamily="34" charset="0"/>
              </a:rPr>
              <a:t>– 19 </a:t>
            </a:r>
            <a:r>
              <a:rPr lang="en-US" altLang="zh-CN" sz="1100" b="1" spc="300" dirty="0" smtClean="0">
                <a:ea typeface="+mn-ea"/>
                <a:cs typeface="Arial" panose="020B0604020202020204" pitchFamily="34" charset="0"/>
              </a:rPr>
              <a:t>May</a:t>
            </a:r>
            <a:r>
              <a:rPr lang="en-US" sz="1100" b="1" spc="300" dirty="0" smtClean="0">
                <a:ea typeface="+mn-ea"/>
                <a:cs typeface="Arial" panose="020B0604020202020204" pitchFamily="34" charset="0"/>
              </a:rPr>
              <a:t> 2021</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smtClean="0"/>
              <a:t>20</a:t>
            </a:r>
            <a:r>
              <a:rPr lang="en-US" altLang="zh-CN" sz="1067" smtClean="0"/>
              <a:t>21</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3gpp.org/ftp/TSG_SA/WG5_TM/TSGS5_137e/Docs/S5-213027.zip" TargetMode="External"/><Relationship Id="rId13" Type="http://schemas.openxmlformats.org/officeDocument/2006/relationships/hyperlink" Target="https://www.3gpp.org/ftp/TSG_SA/WG5_TM/TSGS5_137e/Docs/S5-213035.zip" TargetMode="External"/><Relationship Id="rId18" Type="http://schemas.openxmlformats.org/officeDocument/2006/relationships/hyperlink" Target="https://www.3gpp.org/ftp/TSG_SA/WG5_TM/TSGS5_137e/Docs/S5-213048.zip" TargetMode="External"/><Relationship Id="rId3" Type="http://schemas.openxmlformats.org/officeDocument/2006/relationships/hyperlink" Target="https://www.3gpp.org/ftp/TSG_SA/WG5_TM/TSGS5_137e/Docs/S5-213022.zip" TargetMode="External"/><Relationship Id="rId21" Type="http://schemas.openxmlformats.org/officeDocument/2006/relationships/hyperlink" Target="https://www.3gpp.org/ftp/TSG_SA/WG5_TM/TSGS5_137e/Docs/S5-213178.zip" TargetMode="External"/><Relationship Id="rId7" Type="http://schemas.openxmlformats.org/officeDocument/2006/relationships/hyperlink" Target="https://www.3gpp.org/ftp/TSG_SA/WG5_TM/TSGS5_137e/Docs/S5-213026.zip" TargetMode="External"/><Relationship Id="rId12" Type="http://schemas.openxmlformats.org/officeDocument/2006/relationships/hyperlink" Target="https://www.3gpp.org/ftp/TSG_SA/WG5_TM/TSGS5_137e/Docs/S5-213034.zip" TargetMode="External"/><Relationship Id="rId17" Type="http://schemas.openxmlformats.org/officeDocument/2006/relationships/hyperlink" Target="https://www.3gpp.org/ftp/TSG_SA/WG5_TM/TSGS5_137e/Docs/S5-213047.zip" TargetMode="External"/><Relationship Id="rId2" Type="http://schemas.openxmlformats.org/officeDocument/2006/relationships/hyperlink" Target="https://www.3gpp.org/ftp/TSG_SA/WG5_TM/TSGS5_137e/Docs/S5-213021.zip" TargetMode="External"/><Relationship Id="rId16" Type="http://schemas.openxmlformats.org/officeDocument/2006/relationships/hyperlink" Target="https://www.3gpp.org/ftp/TSG_SA/WG5_TM/TSGS5_137e/Docs/S5-213044.zip" TargetMode="External"/><Relationship Id="rId20" Type="http://schemas.openxmlformats.org/officeDocument/2006/relationships/hyperlink" Target="https://www.3gpp.org/ftp/TSG_SA/WG5_TM/TSGS5_137e/Docs/S5-213098.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37e/Docs/S5-213025.zip" TargetMode="External"/><Relationship Id="rId11" Type="http://schemas.openxmlformats.org/officeDocument/2006/relationships/hyperlink" Target="https://www.3gpp.org/ftp/TSG_SA/WG5_TM/TSGS5_137e/Docs/S5-213030.zip" TargetMode="External"/><Relationship Id="rId24" Type="http://schemas.openxmlformats.org/officeDocument/2006/relationships/hyperlink" Target="https://www.3gpp.org/ftp/TSG_SA/WG5_TM/TSGS5_137e/Docs/S5-213297.zip" TargetMode="External"/><Relationship Id="rId5" Type="http://schemas.openxmlformats.org/officeDocument/2006/relationships/hyperlink" Target="https://www.3gpp.org/ftp/TSG_SA/WG5_TM/TSGS5_137e/Docs/S5-213024.zip" TargetMode="External"/><Relationship Id="rId15" Type="http://schemas.openxmlformats.org/officeDocument/2006/relationships/hyperlink" Target="https://www.3gpp.org/ftp/TSG_SA/WG5_TM/TSGS5_137e/Docs/S5-213037.zip" TargetMode="External"/><Relationship Id="rId23" Type="http://schemas.openxmlformats.org/officeDocument/2006/relationships/hyperlink" Target="https://www.3gpp.org/ftp/TSG_SA/WG5_TM/TSGS5_137e/Docs/S5-213295.zip" TargetMode="External"/><Relationship Id="rId10" Type="http://schemas.openxmlformats.org/officeDocument/2006/relationships/hyperlink" Target="https://www.3gpp.org/ftp/TSG_SA/WG5_TM/TSGS5_137e/Docs/S5-213029.zip" TargetMode="External"/><Relationship Id="rId19" Type="http://schemas.openxmlformats.org/officeDocument/2006/relationships/hyperlink" Target="https://www.3gpp.org/ftp/TSG_SA/WG5_TM/TSGS5_137e/Docs/S5-213051.zip" TargetMode="External"/><Relationship Id="rId4" Type="http://schemas.openxmlformats.org/officeDocument/2006/relationships/hyperlink" Target="https://www.3gpp.org/ftp/TSG_SA/WG5_TM/TSGS5_137e/Docs/S5-213023.zip" TargetMode="External"/><Relationship Id="rId9" Type="http://schemas.openxmlformats.org/officeDocument/2006/relationships/hyperlink" Target="https://www.3gpp.org/ftp/TSG_SA/WG5_TM/TSGS5_137e/Docs/S5-213028.zip" TargetMode="External"/><Relationship Id="rId14" Type="http://schemas.openxmlformats.org/officeDocument/2006/relationships/hyperlink" Target="https://www.3gpp.org/ftp/TSG_SA/WG5_TM/TSGS5_137e/Docs/S5-213036.zip" TargetMode="External"/><Relationship Id="rId22" Type="http://schemas.openxmlformats.org/officeDocument/2006/relationships/hyperlink" Target="https://www.3gpp.org/ftp/TSG_SA/WG5_TM/TSGS5_137e/Docs/S5-213294.zi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SA5#137e, 10 – 19 </a:t>
            </a:r>
            <a:r>
              <a:rPr lang="en-US" altLang="zh-CN" sz="2400" dirty="0" smtClean="0">
                <a:latin typeface="Arial" pitchFamily="34" charset="0"/>
              </a:rPr>
              <a:t>May</a:t>
            </a:r>
            <a:r>
              <a:rPr lang="en-US" sz="2400" dirty="0" smtClean="0">
                <a:latin typeface="Arial" pitchFamily="34" charset="0"/>
              </a:rPr>
              <a:t>,2021</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err="1" smtClean="0"/>
              <a:t>adNRM</a:t>
            </a:r>
            <a:r>
              <a:rPr lang="en-US" altLang="zh-CN" sz="3200" kern="0" dirty="0" smtClean="0"/>
              <a:t>/MANS/FIMA</a:t>
            </a:r>
            <a:endParaRPr lang="sv-SE" sz="3200" kern="0" dirty="0"/>
          </a:p>
        </p:txBody>
      </p:sp>
      <p:sp>
        <p:nvSpPr>
          <p:cNvPr id="9" name="矩形 8"/>
          <p:cNvSpPr/>
          <p:nvPr/>
        </p:nvSpPr>
        <p:spPr>
          <a:xfrm>
            <a:off x="280935" y="3183127"/>
            <a:ext cx="5170296" cy="1815882"/>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400" b="1" dirty="0" err="1">
                <a:solidFill>
                  <a:prstClr val="black"/>
                </a:solidFill>
                <a:latin typeface="+mj-lt"/>
                <a:cs typeface="Arial" charset="0"/>
              </a:rPr>
              <a:t>adNRM</a:t>
            </a:r>
            <a:r>
              <a:rPr lang="en-US" altLang="zh-CN" sz="1400" b="1" dirty="0">
                <a:solidFill>
                  <a:prstClr val="black"/>
                </a:solidFill>
                <a:latin typeface="+mj-lt"/>
                <a:cs typeface="Arial" charset="0"/>
              </a:rPr>
              <a:t>: </a:t>
            </a:r>
            <a:r>
              <a:rPr lang="en-US" altLang="zh-CN" sz="1400" dirty="0" smtClean="0">
                <a:solidFill>
                  <a:prstClr val="black"/>
                </a:solidFill>
                <a:latin typeface="+mj-lt"/>
                <a:cs typeface="Arial" charset="0"/>
              </a:rPr>
              <a:t>Several </a:t>
            </a:r>
            <a:r>
              <a:rPr lang="en-US" altLang="zh-CN" sz="1400" dirty="0">
                <a:solidFill>
                  <a:prstClr val="black"/>
                </a:solidFill>
                <a:latin typeface="+mj-lt"/>
                <a:cs typeface="Arial" charset="0"/>
              </a:rPr>
              <a:t>TDs/CRs for 5GC NRM enhancement were discussed and some of them were agreed, proposals for restructure of NRM specifications were discussed but haven’t made consensus so far. </a:t>
            </a:r>
            <a:endParaRPr lang="en-US" altLang="zh-CN" sz="1400" dirty="0" smtClean="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r>
              <a:rPr lang="en-US" altLang="zh-CN" sz="1400" b="1" dirty="0">
                <a:solidFill>
                  <a:prstClr val="black"/>
                </a:solidFill>
                <a:latin typeface="+mj-lt"/>
                <a:cs typeface="Arial" charset="0"/>
              </a:rPr>
              <a:t>FIMA: </a:t>
            </a:r>
            <a:r>
              <a:rPr lang="en-US" altLang="zh-CN" sz="1400" dirty="0">
                <a:solidFill>
                  <a:prstClr val="black"/>
                </a:solidFill>
                <a:latin typeface="+mj-lt"/>
                <a:cs typeface="Arial" charset="0"/>
              </a:rPr>
              <a:t>Rel-17 Input to </a:t>
            </a:r>
            <a:r>
              <a:rPr lang="en-US" altLang="zh-CN" sz="1400" dirty="0" err="1">
                <a:solidFill>
                  <a:prstClr val="black"/>
                </a:solidFill>
                <a:latin typeface="+mj-lt"/>
                <a:cs typeface="Arial" charset="0"/>
              </a:rPr>
              <a:t>DraftCR</a:t>
            </a:r>
            <a:r>
              <a:rPr lang="en-US" altLang="zh-CN" sz="1400" dirty="0">
                <a:solidFill>
                  <a:prstClr val="black"/>
                </a:solidFill>
                <a:latin typeface="+mj-lt"/>
                <a:cs typeface="Arial" charset="0"/>
              </a:rPr>
              <a:t> 28.537 Add requirements for file </a:t>
            </a:r>
            <a:r>
              <a:rPr lang="en-US" altLang="zh-CN" sz="1400" dirty="0" smtClean="0">
                <a:solidFill>
                  <a:prstClr val="black"/>
                </a:solidFill>
                <a:latin typeface="+mj-lt"/>
                <a:cs typeface="Arial" charset="0"/>
              </a:rPr>
              <a:t>upload is approved. </a:t>
            </a: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endParaRPr lang="en-US" altLang="zh-CN" sz="1400" b="1" dirty="0" smtClean="0">
              <a:solidFill>
                <a:prstClr val="black"/>
              </a:solidFill>
              <a:latin typeface="+mj-lt"/>
              <a:cs typeface="Arial" charset="0"/>
            </a:endParaRPr>
          </a:p>
        </p:txBody>
      </p:sp>
      <p:sp>
        <p:nvSpPr>
          <p:cNvPr id="10" name="文本框 9"/>
          <p:cNvSpPr txBox="1"/>
          <p:nvPr/>
        </p:nvSpPr>
        <p:spPr>
          <a:xfrm>
            <a:off x="205572" y="2479849"/>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366913332"/>
              </p:ext>
            </p:extLst>
          </p:nvPr>
        </p:nvGraphicFramePr>
        <p:xfrm>
          <a:off x="205572" y="925291"/>
          <a:ext cx="11681825" cy="2002605"/>
        </p:xfrm>
        <a:graphic>
          <a:graphicData uri="http://schemas.openxmlformats.org/drawingml/2006/table">
            <a:tbl>
              <a:tblPr firstRow="1" bandRow="1">
                <a:tableStyleId>{5C22544A-7EE6-4342-B048-85BDC9FD1C3A}</a:tableStyleId>
              </a:tblPr>
              <a:tblGrid>
                <a:gridCol w="788313"/>
                <a:gridCol w="2216040"/>
                <a:gridCol w="1238250"/>
                <a:gridCol w="2143544"/>
                <a:gridCol w="1038494"/>
                <a:gridCol w="1461649"/>
                <a:gridCol w="771207"/>
                <a:gridCol w="1153299"/>
                <a:gridCol w="871029"/>
              </a:tblGrid>
              <a:tr h="337665">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code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Title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Arial" panose="020B0604020202020204" pitchFamily="34" charset="0"/>
                          <a:cs typeface="Arial" panose="020B0604020202020204" pitchFamily="34" charset="0"/>
                        </a:rPr>
                        <a:t>Completion</a:t>
                      </a:r>
                      <a:r>
                        <a:rPr lang="sv-SE" sz="12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Arial" panose="020B0604020202020204" pitchFamily="34" charset="0"/>
                          <a:cs typeface="Arial" panose="020B0604020202020204" pitchFamily="34" charset="0"/>
                        </a:rPr>
                        <a:t>Tdoc</a:t>
                      </a:r>
                      <a:r>
                        <a:rPr lang="en-US" altLang="zh-CN" sz="1200" dirty="0">
                          <a:latin typeface="Arial" panose="020B0604020202020204" pitchFamily="34" charset="0"/>
                          <a:cs typeface="Arial" panose="020B0604020202020204" pitchFamily="34" charset="0"/>
                        </a:rPr>
                        <a:t> reference</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Arial" panose="020B0604020202020204" pitchFamily="34" charset="0"/>
                          <a:cs typeface="Arial" panose="020B0604020202020204" pitchFamily="34" charset="0"/>
                        </a:rPr>
                        <a:t>Related</a:t>
                      </a:r>
                      <a:r>
                        <a:rPr lang="sv-SE" altLang="zh-CN" sz="1200" baseline="0" dirty="0">
                          <a:latin typeface="Arial" panose="020B0604020202020204" pitchFamily="34" charset="0"/>
                          <a:cs typeface="Arial" panose="020B0604020202020204" pitchFamily="34" charset="0"/>
                        </a:rPr>
                        <a:t> groups</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Related</a:t>
                      </a:r>
                      <a:r>
                        <a:rPr lang="sv-SE" sz="1200" baseline="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topic</a:t>
                      </a:r>
                      <a:endParaRPr lang="sv-SE" sz="1200" dirty="0">
                        <a:latin typeface="Arial" panose="020B0604020202020204" pitchFamily="34" charset="0"/>
                        <a:cs typeface="Arial" panose="020B0604020202020204" pitchFamily="34" charset="0"/>
                      </a:endParaRPr>
                    </a:p>
                  </a:txBody>
                  <a:tcPr anchor="ctr">
                    <a:solidFill>
                      <a:srgbClr val="92D050"/>
                    </a:solidFill>
                  </a:tcPr>
                </a:tc>
              </a:tr>
              <a:tr h="515135">
                <a:tc>
                  <a:txBody>
                    <a:bodyPr/>
                    <a:lstStyle/>
                    <a:p>
                      <a:pPr algn="ctr">
                        <a:spcAft>
                          <a:spcPts val="0"/>
                        </a:spcAft>
                      </a:pPr>
                      <a:r>
                        <a:rPr lang="en-GB" sz="11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features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10%-&gt;15%-&gt;30%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28.623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Arial" panose="020B0604020202020204" pitchFamily="34" charset="0"/>
                        </a:rPr>
                        <a:t>SP-200192</a:t>
                      </a:r>
                      <a:endParaRPr lang="en-US" sz="105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Jun</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2021) </a:t>
                      </a:r>
                      <a:r>
                        <a:rPr lang="en-GB" sz="1050" b="1" kern="1200" dirty="0" smtClean="0">
                          <a:solidFill>
                            <a:schemeClr val="tx1"/>
                          </a:solidFill>
                          <a:effectLst/>
                          <a:latin typeface="Arial" panose="020B0604020202020204" pitchFamily="34" charset="0"/>
                          <a:ea typeface="+mn-ea"/>
                          <a:cs typeface="Arial" panose="020B0604020202020204" pitchFamily="34" charset="0"/>
                        </a:rPr>
                        <a:t>-&gt; SA#94 (Dec. 2021)</a:t>
                      </a:r>
                      <a:endParaRPr lang="sv-SE" altLang="zh-CN" sz="105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Nokia</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US" altLang="zh-CN" sz="1100" b="1" dirty="0" smtClean="0">
                          <a:effectLst/>
                          <a:latin typeface="Arial" panose="020B0604020202020204" pitchFamily="34" charset="0"/>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Arial" panose="020B0604020202020204" pitchFamily="34" charset="0"/>
                          <a:ea typeface="+mn-ea"/>
                          <a:cs typeface="Arial" panose="020B0604020202020204" pitchFamily="34" charset="0"/>
                        </a:rPr>
                        <a:t>Management Aspects of 5G Network Sharing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15%-&gt;20%-&gt;25%</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TS 28.541/28.552/32.130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SP-201080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Arial" panose="020B0604020202020204" pitchFamily="34" charset="0"/>
                          <a:ea typeface="+mn-ea"/>
                          <a:cs typeface="Arial" panose="020B0604020202020204" pitchFamily="34" charset="0"/>
                        </a:rPr>
                        <a:t>Sep 2021 (SA#93)</a:t>
                      </a:r>
                      <a:endParaRPr lang="sv-SE" altLang="zh-CN"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China Unicom</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RAN2/RAN3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marL="0" algn="ctr" defTabSz="1219170" rtl="0" eaLnBrk="1" latinLnBrk="0" hangingPunct="1">
                        <a:spcAft>
                          <a:spcPts val="0"/>
                        </a:spcAft>
                      </a:pPr>
                      <a:r>
                        <a:rPr lang="en-US" altLang="zh-CN" sz="1100" b="1" kern="1200" dirty="0" smtClean="0">
                          <a:solidFill>
                            <a:schemeClr val="dk1"/>
                          </a:solidFill>
                          <a:effectLst/>
                          <a:latin typeface="Arial" panose="020B0604020202020204" pitchFamily="34" charset="0"/>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New WID on File Management</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0%-&gt;25%</a:t>
                      </a:r>
                      <a:endParaRPr lang="zh-CN" sz="105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TS 28.537/28.622/28.623/28.532</a:t>
                      </a:r>
                      <a:endParaRPr lang="zh-CN" altLang="zh-CN" sz="1050" kern="1200" dirty="0" smtClean="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SP-210135</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Arial" panose="020B0604020202020204" pitchFamily="34" charset="0"/>
                          <a:ea typeface="+mn-ea"/>
                          <a:cs typeface="Arial" panose="020B0604020202020204" pitchFamily="34" charset="0"/>
                        </a:rPr>
                        <a:t>SA#94 (Dec 2021)</a:t>
                      </a:r>
                      <a:endParaRPr lang="sv-SE" altLang="zh-CN"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Nokia</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652197" y="3183127"/>
            <a:ext cx="6440993" cy="95410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mn-lt"/>
                <a:cs typeface="Arial" charset="0"/>
              </a:rPr>
              <a:t>MANS: </a:t>
            </a:r>
            <a:r>
              <a:rPr lang="en-US" altLang="zh-CN" sz="1400" dirty="0">
                <a:solidFill>
                  <a:prstClr val="black"/>
                </a:solidFill>
                <a:latin typeface="+mn-lt"/>
                <a:cs typeface="Arial" charset="0"/>
              </a:rPr>
              <a:t>Currently we have done the objectives of specifying some information and parameters in configuration management with different authorities in TS 28.552, and updated the scope, background and some requirements of MOCN network sharing scenarios</a:t>
            </a:r>
            <a:r>
              <a:rPr lang="en-US" altLang="zh-CN" sz="1400" dirty="0" smtClean="0">
                <a:solidFill>
                  <a:prstClr val="black"/>
                </a:solidFill>
                <a:latin typeface="+mn-lt"/>
                <a:cs typeface="Arial" charset="0"/>
              </a:rPr>
              <a:t>.</a:t>
            </a: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3051203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293277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77978379"/>
              </p:ext>
            </p:extLst>
          </p:nvPr>
        </p:nvGraphicFramePr>
        <p:xfrm>
          <a:off x="205572" y="550355"/>
          <a:ext cx="11681825" cy="2418063"/>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050" b="1" kern="1200" dirty="0">
                          <a:solidFill>
                            <a:schemeClr val="lt1"/>
                          </a:solidFill>
                          <a:latin typeface="Arial" panose="020B0604020202020204" pitchFamily="34" charset="0"/>
                          <a:ea typeface="+mn-ea"/>
                          <a:cs typeface="Arial" panose="020B0604020202020204" pitchFamily="34" charset="0"/>
                        </a:rPr>
                        <a:t>WI code</a:t>
                      </a:r>
                      <a:endParaRPr lang="sv-SE" sz="105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Arial" panose="020B0604020202020204" pitchFamily="34" charset="0"/>
                          <a:ea typeface="+mn-ea"/>
                          <a:cs typeface="Arial" panose="020B0604020202020204" pitchFamily="34" charset="0"/>
                        </a:rPr>
                        <a:t>WI Title</a:t>
                      </a:r>
                      <a:endParaRPr lang="sv-SE" sz="105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Arial" panose="020B0604020202020204" pitchFamily="34" charset="0"/>
                          <a:cs typeface="Arial" panose="020B0604020202020204" pitchFamily="34" charset="0"/>
                        </a:rPr>
                        <a:t>Completion</a:t>
                      </a:r>
                      <a:r>
                        <a:rPr lang="sv-SE" sz="105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Arial" panose="020B0604020202020204" pitchFamily="34" charset="0"/>
                          <a:cs typeface="Arial" panose="020B0604020202020204" pitchFamily="34" charset="0"/>
                        </a:rPr>
                        <a:t>Tdoc</a:t>
                      </a:r>
                      <a:r>
                        <a:rPr lang="en-US" altLang="zh-CN" sz="1050" dirty="0">
                          <a:latin typeface="Arial" panose="020B0604020202020204" pitchFamily="34" charset="0"/>
                          <a:cs typeface="Arial" panose="020B0604020202020204" pitchFamily="34" charset="0"/>
                        </a:rPr>
                        <a:t> reference</a:t>
                      </a:r>
                      <a:endParaRPr lang="sv-SE" sz="105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05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05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Arial" panose="020B0604020202020204" pitchFamily="34" charset="0"/>
                          <a:cs typeface="Arial" panose="020B0604020202020204" pitchFamily="34" charset="0"/>
                        </a:rPr>
                        <a:t>Related</a:t>
                      </a:r>
                      <a:r>
                        <a:rPr lang="sv-SE" altLang="zh-CN" sz="1050" baseline="0" dirty="0">
                          <a:latin typeface="Arial" panose="020B0604020202020204" pitchFamily="34" charset="0"/>
                          <a:cs typeface="Arial" panose="020B0604020202020204" pitchFamily="34" charset="0"/>
                        </a:rPr>
                        <a:t> groups</a:t>
                      </a:r>
                      <a:endParaRPr lang="sv-SE" sz="105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Arial" panose="020B0604020202020204" pitchFamily="34" charset="0"/>
                          <a:cs typeface="Arial" panose="020B0604020202020204" pitchFamily="34" charset="0"/>
                        </a:rPr>
                        <a:t>Related</a:t>
                      </a:r>
                      <a:r>
                        <a:rPr lang="sv-SE" sz="1050" baseline="0" dirty="0">
                          <a:latin typeface="Arial" panose="020B0604020202020204" pitchFamily="34" charset="0"/>
                          <a:cs typeface="Arial" panose="020B0604020202020204" pitchFamily="34" charset="0"/>
                        </a:rPr>
                        <a:t> </a:t>
                      </a:r>
                      <a:r>
                        <a:rPr lang="en-US" altLang="zh-CN" sz="1050" dirty="0">
                          <a:latin typeface="Arial" panose="020B0604020202020204" pitchFamily="34" charset="0"/>
                          <a:cs typeface="Arial" panose="020B0604020202020204" pitchFamily="34" charset="0"/>
                        </a:rPr>
                        <a:t>topic</a:t>
                      </a:r>
                      <a:endParaRPr lang="sv-SE" sz="1050" dirty="0">
                        <a:latin typeface="Arial" panose="020B0604020202020204" pitchFamily="34" charset="0"/>
                        <a:cs typeface="Arial" panose="020B0604020202020204" pitchFamily="34" charset="0"/>
                      </a:endParaRPr>
                    </a:p>
                  </a:txBody>
                  <a:tcPr anchor="ctr">
                    <a:solidFill>
                      <a:srgbClr val="92D050"/>
                    </a:solidFill>
                  </a:tcPr>
                </a:tc>
              </a:tr>
              <a:tr h="407031">
                <a:tc>
                  <a:txBody>
                    <a:bodyPr/>
                    <a:lstStyle/>
                    <a:p>
                      <a:pPr algn="ctr">
                        <a:spcAft>
                          <a:spcPts val="0"/>
                        </a:spcAft>
                      </a:pPr>
                      <a:r>
                        <a:rPr lang="en-US" altLang="zh-CN"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05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40%-&gt;50%-&gt;70%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Arial" panose="020B0604020202020204" pitchFamily="34" charset="0"/>
                        </a:rPr>
                        <a:t>TS 28.100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Arial" panose="020B0604020202020204" pitchFamily="34" charset="0"/>
                          <a:ea typeface="+mn-ea"/>
                          <a:cs typeface="Arial" panose="020B0604020202020204" pitchFamily="34" charset="0"/>
                        </a:rPr>
                        <a:t>SP-200464</a:t>
                      </a:r>
                      <a:endParaRPr lang="en-US" sz="1050" kern="1200">
                        <a:solidFill>
                          <a:schemeClr val="dk1"/>
                        </a:solidFill>
                        <a:effectLst/>
                        <a:latin typeface="Arial" panose="020B0604020202020204" pitchFamily="34" charset="0"/>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(Jun. 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SA#94 (Dec.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CMCC</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TMF/SA2/RAN3/ZSM</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Autonomous network</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422262">
                <a:tc>
                  <a:txBody>
                    <a:bodyPr/>
                    <a:lstStyle/>
                    <a:p>
                      <a:pPr algn="ctr">
                        <a:spcAft>
                          <a:spcPts val="0"/>
                        </a:spcAft>
                      </a:pPr>
                      <a:r>
                        <a:rPr lang="en-GB"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65%-&gt;70%-&gt;70%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TR28.812/TS 28.312</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SP-180899</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(Sep. 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SA#94 (Dec.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Huawei</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SA2/RAN3/ZSM</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Intent</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NPM</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based on NFV scenarios</a:t>
                      </a:r>
                      <a:endParaRPr lang="zh-CN" sz="105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60%-&gt;65%-&gt;75%</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TS 28.555/28.556</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SP-191211</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r>
                        <a:rPr lang="en-US" sz="1050" b="0" kern="1200" dirty="0" smtClean="0">
                          <a:solidFill>
                            <a:schemeClr val="tx1"/>
                          </a:solidFill>
                          <a:effectLst/>
                          <a:latin typeface="Arial" panose="020B0604020202020204" pitchFamily="34" charset="0"/>
                          <a:ea typeface="+mn-ea"/>
                          <a:cs typeface="Arial" panose="020B0604020202020204" pitchFamily="34" charset="0"/>
                        </a:rPr>
                        <a:t>SA#95 (Mar. 2022)</a:t>
                      </a:r>
                      <a:endParaRPr lang="sv-SE"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CMCC</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SA2/RAN2/RAN3</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Policy</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050" b="1"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en-US" altLang="zh-CN" sz="1050" b="1"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20%-&gt;30%-&gt;50%</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dk1"/>
                          </a:solidFill>
                          <a:effectLst/>
                          <a:latin typeface="Arial" panose="020B0604020202020204" pitchFamily="34" charset="0"/>
                          <a:ea typeface="+mn-ea"/>
                          <a:cs typeface="Arial" panose="020B0604020202020204" pitchFamily="34" charset="0"/>
                        </a:rPr>
                        <a:t>TS28.535/28.536/28.533/28.541/28.546/28.552/28.553</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dk1"/>
                          </a:solidFill>
                          <a:effectLst/>
                          <a:latin typeface="Arial" panose="020B0604020202020204" pitchFamily="34" charset="0"/>
                          <a:ea typeface="+mn-ea"/>
                          <a:cs typeface="Arial" panose="020B0604020202020204" pitchFamily="34" charset="0"/>
                        </a:rPr>
                        <a:t>SP-200196</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Arial" panose="020B0604020202020204" pitchFamily="34" charset="0"/>
                        </a:rPr>
                        <a:t>Ericsson</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ZSM/SA2/RAN3</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Arial" panose="020B0604020202020204" pitchFamily="34" charset="0"/>
                        </a:rPr>
                        <a:t>Closed loop interaction</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l">
                        <a:spcAft>
                          <a:spcPts val="0"/>
                        </a:spcAft>
                      </a:pPr>
                      <a:r>
                        <a:rPr lang="en-US" sz="1050" b="1"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US" sz="1050" b="1"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eMDAS</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Management Data Analytics Service</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0%-&gt;0%</a:t>
                      </a:r>
                      <a:endParaRPr lang="sv-SE" altLang="zh-CN" sz="1050" b="0" kern="1200" dirty="0" smtClean="0">
                        <a:solidFill>
                          <a:schemeClr val="tx1"/>
                        </a:solidFill>
                        <a:effectLst/>
                        <a:highlight>
                          <a:srgbClr val="00FF00"/>
                        </a:highligh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TS 28.104</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SP-210132</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Intel,NEC</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Data analytics</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
        <p:nvSpPr>
          <p:cNvPr id="7" name="矩形 6"/>
          <p:cNvSpPr/>
          <p:nvPr/>
        </p:nvSpPr>
        <p:spPr>
          <a:xfrm>
            <a:off x="6250074" y="3255312"/>
            <a:ext cx="5702638" cy="2970044"/>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prstClr val="black"/>
                </a:solidFill>
                <a:latin typeface="+mj-lt"/>
                <a:cs typeface="Arial" charset="0"/>
              </a:rPr>
              <a:t>IDMS_MN: </a:t>
            </a:r>
            <a:r>
              <a:rPr lang="en-US" sz="1100" dirty="0">
                <a:latin typeface="+mj-lt"/>
              </a:rPr>
              <a:t>Several </a:t>
            </a:r>
            <a:r>
              <a:rPr lang="en-US" sz="1100" dirty="0" err="1">
                <a:latin typeface="+mj-lt"/>
              </a:rPr>
              <a:t>pCRs</a:t>
            </a:r>
            <a:r>
              <a:rPr lang="en-US" sz="1100" dirty="0">
                <a:latin typeface="+mj-lt"/>
              </a:rPr>
              <a:t> regarding intent concept, Intent model and intent workflow are discussed.</a:t>
            </a:r>
          </a:p>
          <a:p>
            <a:pPr defTabSz="1219170" eaLnBrk="1" fontAlgn="auto" hangingPunct="1">
              <a:spcBef>
                <a:spcPts val="0"/>
              </a:spcBef>
              <a:spcAft>
                <a:spcPts val="0"/>
              </a:spcAft>
              <a:defRPr/>
            </a:pPr>
            <a:r>
              <a:rPr lang="en-US" sz="1100" dirty="0">
                <a:latin typeface="+mj-lt"/>
              </a:rPr>
              <a:t>Following </a:t>
            </a:r>
            <a:r>
              <a:rPr lang="en-US" sz="1100" dirty="0" err="1">
                <a:latin typeface="+mj-lt"/>
              </a:rPr>
              <a:t>pCR</a:t>
            </a:r>
            <a:r>
              <a:rPr lang="en-US" sz="1100" dirty="0">
                <a:latin typeface="+mj-lt"/>
              </a:rPr>
              <a:t> is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a:latin typeface="+mj-lt"/>
              </a:rPr>
              <a:t>pCR</a:t>
            </a:r>
            <a:r>
              <a:rPr lang="en-US" sz="1100" dirty="0">
                <a:latin typeface="+mj-lt"/>
              </a:rPr>
              <a:t> TS 28.312  Update Clause 4.2 and Clause 4.4</a:t>
            </a:r>
          </a:p>
          <a:p>
            <a:pPr defTabSz="1219170" eaLnBrk="1" fontAlgn="auto" hangingPunct="1">
              <a:spcBef>
                <a:spcPts val="0"/>
              </a:spcBef>
              <a:spcAft>
                <a:spcPts val="0"/>
              </a:spcAft>
              <a:defRPr/>
            </a:pPr>
            <a:r>
              <a:rPr lang="en-US" sz="1100" dirty="0">
                <a:latin typeface="+mj-lt"/>
              </a:rPr>
              <a:t>Following </a:t>
            </a:r>
            <a:r>
              <a:rPr lang="en-US" sz="1100" dirty="0" err="1">
                <a:latin typeface="+mj-lt"/>
              </a:rPr>
              <a:t>pCRs</a:t>
            </a:r>
            <a:r>
              <a:rPr lang="en-US" sz="1100" dirty="0">
                <a:latin typeface="+mj-lt"/>
              </a:rPr>
              <a:t> are discussed and need further discussion: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Update intent information model</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a:latin typeface="+mj-lt"/>
              </a:rPr>
              <a:t>IntentExpectation</a:t>
            </a:r>
            <a:r>
              <a:rPr lang="en-US" sz="1100" dirty="0">
                <a:latin typeface="+mj-lt"/>
              </a:rPr>
              <a:t> </a:t>
            </a:r>
            <a:r>
              <a:rPr lang="en-US" sz="1100" dirty="0" err="1">
                <a:latin typeface="+mj-lt"/>
              </a:rPr>
              <a:t>Datatype</a:t>
            </a:r>
            <a:r>
              <a:rPr lang="en-US" sz="1100" dirty="0">
                <a:latin typeface="+mj-lt"/>
              </a:rPr>
              <a:t> definition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concrete </a:t>
            </a:r>
            <a:r>
              <a:rPr lang="en-US" sz="1100" dirty="0" err="1">
                <a:latin typeface="+mj-lt"/>
              </a:rPr>
              <a:t>IntentExpectation</a:t>
            </a:r>
            <a:r>
              <a:rPr lang="en-US" sz="1100" dirty="0">
                <a:latin typeface="+mj-lt"/>
              </a:rPr>
              <a:t> for network optimization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concrete </a:t>
            </a:r>
            <a:r>
              <a:rPr lang="en-US" sz="1100" dirty="0" err="1">
                <a:latin typeface="+mj-lt"/>
              </a:rPr>
              <a:t>IntentExpectation</a:t>
            </a:r>
            <a:r>
              <a:rPr lang="en-US" sz="1100" dirty="0">
                <a:latin typeface="+mj-lt"/>
              </a:rPr>
              <a:t> for radio network deployment and radio service deployment</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state and  procedure for intent management</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procedure of subsequence after the intent MOI </a:t>
            </a:r>
            <a:r>
              <a:rPr lang="en-US" sz="1100" dirty="0" smtClean="0">
                <a:latin typeface="+mj-lt"/>
              </a:rPr>
              <a:t>created</a:t>
            </a:r>
            <a:endParaRPr lang="en-US" sz="1100" dirty="0">
              <a:solidFill>
                <a:prstClr val="black"/>
              </a:solidFill>
              <a:latin typeface="+mj-lt"/>
              <a:cs typeface="Arial" charset="0"/>
            </a:endParaRPr>
          </a:p>
          <a:p>
            <a:endParaRPr lang="en-US" altLang="zh-CN" sz="1100" b="1" dirty="0" smtClean="0">
              <a:solidFill>
                <a:prstClr val="black"/>
              </a:solidFill>
              <a:latin typeface="+mj-lt"/>
              <a:cs typeface="Arial" charset="0"/>
            </a:endParaRPr>
          </a:p>
          <a:p>
            <a:r>
              <a:rPr lang="en-US" altLang="zh-CN" sz="1100" b="1" dirty="0" err="1" smtClean="0">
                <a:solidFill>
                  <a:prstClr val="black"/>
                </a:solidFill>
                <a:latin typeface="+mj-lt"/>
                <a:cs typeface="Arial" charset="0"/>
              </a:rPr>
              <a:t>eCOSLA</a:t>
            </a:r>
            <a:r>
              <a:rPr lang="en-US" altLang="zh-CN" sz="1100" b="1" dirty="0" smtClean="0">
                <a:solidFill>
                  <a:prstClr val="black"/>
                </a:solidFill>
                <a:latin typeface="+mj-lt"/>
                <a:cs typeface="Arial" charset="0"/>
              </a:rPr>
              <a:t>:</a:t>
            </a:r>
            <a:r>
              <a:rPr lang="en-US" altLang="zh-CN" sz="1100" dirty="0">
                <a:solidFill>
                  <a:prstClr val="black"/>
                </a:solidFill>
                <a:latin typeface="+mj-lt"/>
                <a:cs typeface="Arial" charset="0"/>
              </a:rPr>
              <a:t> The group has been working on new use cases and requirements, including enhancement of the Rel-16 descriptions. Main topics under discussion are new use case for loop co-ordination, loop supervision, location, incident resolution, reporting and policy in TS 28.535. Furthermore the group is discussing how these use cases could be solved by stage 2/3 solutions in TS 28.536. </a:t>
            </a:r>
          </a:p>
        </p:txBody>
      </p:sp>
      <p:sp>
        <p:nvSpPr>
          <p:cNvPr id="8" name="矩形 7"/>
          <p:cNvSpPr/>
          <p:nvPr/>
        </p:nvSpPr>
        <p:spPr>
          <a:xfrm>
            <a:off x="190498" y="3255312"/>
            <a:ext cx="6044502" cy="3139321"/>
          </a:xfrm>
          <a:prstGeom prst="rect">
            <a:avLst/>
          </a:prstGeom>
        </p:spPr>
        <p:txBody>
          <a:bodyPr wrap="square">
            <a:spAutoFit/>
          </a:bodyPr>
          <a:lstStyle/>
          <a:p>
            <a:pPr lvl="0" defTabSz="1219170" eaLnBrk="1" fontAlgn="auto" hangingPunct="1">
              <a:spcBef>
                <a:spcPts val="0"/>
              </a:spcBef>
              <a:spcAft>
                <a:spcPts val="0"/>
              </a:spcAft>
              <a:defRPr/>
            </a:pPr>
            <a:r>
              <a:rPr lang="en-US" altLang="zh-CN" sz="1100" b="1" dirty="0" smtClean="0">
                <a:solidFill>
                  <a:prstClr val="black"/>
                </a:solidFill>
                <a:latin typeface="+mn-lt"/>
                <a:cs typeface="Arial" charset="0"/>
              </a:rPr>
              <a:t>ANL: </a:t>
            </a:r>
            <a:r>
              <a:rPr lang="en-US" altLang="zh-CN" sz="1100" dirty="0">
                <a:solidFill>
                  <a:prstClr val="black"/>
                </a:solidFill>
                <a:latin typeface="+mn-lt"/>
                <a:cs typeface="Arial" charset="0"/>
              </a:rPr>
              <a:t>Several </a:t>
            </a:r>
            <a:r>
              <a:rPr lang="en-US" altLang="zh-CN" sz="1100" dirty="0" err="1">
                <a:solidFill>
                  <a:prstClr val="black"/>
                </a:solidFill>
                <a:latin typeface="+mn-lt"/>
                <a:cs typeface="Arial" charset="0"/>
              </a:rPr>
              <a:t>pCRs</a:t>
            </a:r>
            <a:r>
              <a:rPr lang="en-US" altLang="zh-CN" sz="1100" dirty="0">
                <a:solidFill>
                  <a:prstClr val="black"/>
                </a:solidFill>
                <a:latin typeface="+mn-lt"/>
                <a:cs typeface="Arial" charset="0"/>
              </a:rPr>
              <a:t> regarding ANL concepts,  framework approach, use case, generic requirements are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workflow for evaluating autonomous network levels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description and </a:t>
            </a:r>
            <a:r>
              <a:rPr lang="en-US" altLang="zh-CN" sz="1100" dirty="0" smtClean="0">
                <a:solidFill>
                  <a:prstClr val="black"/>
                </a:solidFill>
                <a:latin typeface="+mn-lt"/>
                <a:cs typeface="Arial" charset="0"/>
              </a:rPr>
              <a:t>corresponding </a:t>
            </a:r>
            <a:r>
              <a:rPr lang="en-US" altLang="zh-CN" sz="1100" dirty="0">
                <a:solidFill>
                  <a:prstClr val="black"/>
                </a:solidFill>
                <a:latin typeface="+mn-lt"/>
                <a:cs typeface="Arial" charset="0"/>
              </a:rPr>
              <a:t>figures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or add generic requirements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Move contents from clause 6 to Annex A </a:t>
            </a: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b="1" dirty="0">
                <a:solidFill>
                  <a:prstClr val="black"/>
                </a:solidFill>
                <a:latin typeface="+mn-lt"/>
                <a:cs typeface="Arial" charset="0"/>
              </a:rPr>
              <a:t>NPM: </a:t>
            </a:r>
            <a:r>
              <a:rPr lang="en-US" altLang="zh-CN" sz="1100" dirty="0">
                <a:solidFill>
                  <a:prstClr val="black"/>
                </a:solidFill>
                <a:latin typeface="+mn-lt"/>
                <a:cs typeface="Arial" charset="0"/>
              </a:rPr>
              <a:t>The following CR topics are discussed and agreed. </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28.555 add editorial improvements of Background</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introduction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policy management procedure</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management operation for </a:t>
            </a:r>
            <a:r>
              <a:rPr lang="en-US" sz="1100" dirty="0" smtClean="0">
                <a:solidFill>
                  <a:prstClr val="black"/>
                </a:solidFill>
                <a:latin typeface="Calibri" pitchFamily="34" charset="0"/>
                <a:cs typeface="Arial" charset="0"/>
              </a:rPr>
              <a:t>Policy</a:t>
            </a:r>
          </a:p>
          <a:p>
            <a:pPr lvl="0" defTabSz="1219170" eaLnBrk="1" fontAlgn="auto" hangingPunct="1">
              <a:spcBef>
                <a:spcPts val="0"/>
              </a:spcBef>
              <a:spcAft>
                <a:spcPts val="0"/>
              </a:spcAft>
              <a:defRPr/>
            </a:pPr>
            <a:r>
              <a:rPr lang="en-US" altLang="zh-CN" sz="1100" b="1" dirty="0" err="1" smtClean="0">
                <a:solidFill>
                  <a:prstClr val="black"/>
                </a:solidFill>
                <a:latin typeface="Calibri" pitchFamily="34" charset="0"/>
                <a:cs typeface="Arial" charset="0"/>
              </a:rPr>
              <a:t>eMDAS</a:t>
            </a:r>
            <a:r>
              <a:rPr lang="en-US" altLang="zh-CN" sz="1100" b="1" dirty="0">
                <a:solidFill>
                  <a:prstClr val="black"/>
                </a:solidFill>
                <a:latin typeface="Calibri" pitchFamily="34" charset="0"/>
                <a:cs typeface="Arial" charset="0"/>
              </a:rPr>
              <a:t>: </a:t>
            </a:r>
            <a:r>
              <a:rPr lang="en-US" altLang="zh-CN" sz="1100" dirty="0">
                <a:solidFill>
                  <a:prstClr val="black"/>
                </a:solidFill>
                <a:latin typeface="Calibri" pitchFamily="34" charset="0"/>
                <a:cs typeface="Arial" charset="0"/>
              </a:rPr>
              <a:t>The following topics are discussed.</a:t>
            </a:r>
            <a:endParaRPr lang="en-US" altLang="zh-CN" sz="1100" b="1" dirty="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Comprehensive discussions were made on TS structure (related to how to define MDA data and services), ML support for MDA, common information elements of MDA reports, MDA capability for coverage issue analysis, TS scope, MDA functionality and service framework, MDA role in management loop, alarm incident analysis and MDA assisted Energy Saving.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However, due to different views on the TS structure could not be converged, all </a:t>
            </a:r>
            <a:r>
              <a:rPr lang="en-US" altLang="zh-CN" sz="1100" dirty="0" err="1">
                <a:solidFill>
                  <a:prstClr val="black"/>
                </a:solidFill>
                <a:latin typeface="Calibri" pitchFamily="34" charset="0"/>
                <a:cs typeface="Arial" charset="0"/>
              </a:rPr>
              <a:t>pCRs</a:t>
            </a:r>
            <a:r>
              <a:rPr lang="en-US" altLang="zh-CN" sz="1100" dirty="0">
                <a:solidFill>
                  <a:prstClr val="black"/>
                </a:solidFill>
                <a:latin typeface="Calibri" pitchFamily="34" charset="0"/>
                <a:cs typeface="Arial" charset="0"/>
              </a:rPr>
              <a:t> were not agreed in this meeting</a:t>
            </a:r>
            <a:r>
              <a:rPr lang="en-US" altLang="zh-CN" sz="1100" dirty="0" smtClean="0">
                <a:solidFill>
                  <a:prstClr val="black"/>
                </a:solidFill>
                <a:latin typeface="Calibri" pitchFamily="34" charset="0"/>
                <a:cs typeface="Arial" charset="0"/>
              </a:rPr>
              <a:t>.</a:t>
            </a:r>
            <a:endParaRPr lang="en-US" altLang="zh-CN" sz="1100" dirty="0">
              <a:solidFill>
                <a:prstClr val="black"/>
              </a:solidFill>
              <a:latin typeface="+mn-lt"/>
              <a:cs typeface="Arial" charset="0"/>
            </a:endParaRPr>
          </a:p>
        </p:txBody>
      </p:sp>
    </p:spTree>
    <p:extLst>
      <p:ext uri="{BB962C8B-B14F-4D97-AF65-F5344CB8AC3E}">
        <p14:creationId xmlns:p14="http://schemas.microsoft.com/office/powerpoint/2010/main" val="300824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36961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221354530"/>
              </p:ext>
            </p:extLst>
          </p:nvPr>
        </p:nvGraphicFramePr>
        <p:xfrm>
          <a:off x="205571" y="729707"/>
          <a:ext cx="11681825" cy="2984903"/>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Arial" panose="020B0604020202020204" pitchFamily="34" charset="0"/>
                          <a:ea typeface="+mn-ea"/>
                          <a:cs typeface="+mn-cs"/>
                        </a:rPr>
                        <a:t>eSON_5G</a:t>
                      </a:r>
                      <a:endParaRPr lang="zh-CN" sz="1050" b="1" kern="120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Enhancements of Self-Organizing Networks (SON) for 5G networks </a:t>
                      </a:r>
                      <a:endParaRPr lang="zh-CN" alt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15%-&gt;15%-&gt;35%</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SP-200194</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-&gt;</a:t>
                      </a: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Intel</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mn-cs"/>
                        </a:rPr>
                        <a:t>PACMAN</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Generic Plug and connect</a:t>
                      </a:r>
                      <a:endParaRPr lang="zh-CN" alt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0%-&gt;10%</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SP-210260</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SA#96 (June 2022)</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1513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Arial" panose="020B0604020202020204" pitchFamily="34" charset="0"/>
                          <a:ea typeface="+mn-ea"/>
                          <a:cs typeface="+mn-cs"/>
                        </a:rPr>
                        <a:t>E_HOO</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Arial" panose="020B0604020202020204" pitchFamily="34" charset="0"/>
                          <a:ea typeface="+mn-ea"/>
                          <a:cs typeface="+mn-cs"/>
                        </a:rPr>
                        <a:t>Enhancement of Handover Optimization</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10%-&gt;10%-&gt;30%</a:t>
                      </a:r>
                      <a:endParaRPr lang="sv-SE" altLang="zh-CN"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TS28.552/28.313/28.541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SP-200466</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Arial" panose="020B0604020202020204" pitchFamily="34" charset="0"/>
                          <a:ea typeface="+mn-ea"/>
                          <a:cs typeface="+mn-cs"/>
                        </a:rPr>
                        <a:t>SA#95 (Mar. 2022)</a:t>
                      </a:r>
                      <a:endParaRPr lang="sv-SE" altLang="zh-CN"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Arial" panose="020B0604020202020204" pitchFamily="34" charset="0"/>
                          <a:ea typeface="+mn-ea"/>
                          <a:cs typeface="+mn-cs"/>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Arial" panose="020B0604020202020204" pitchFamily="34" charset="0"/>
                          <a:ea typeface="+mn-ea"/>
                          <a:cs typeface="+mn-cs"/>
                        </a:rPr>
                        <a:t>EE5GPLUS</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Arial" panose="020B0604020202020204" pitchFamily="34" charset="0"/>
                          <a:ea typeface="+mn-ea"/>
                          <a:cs typeface="+mn-cs"/>
                        </a:rPr>
                        <a:t>Enhancements on EE for 5G networks</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20%-&gt;30%-&gt;55%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TS28.310/28.552/28.554/28.541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SP-200188</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SA#93 (Sep. 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Orange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SA2/RAN2/RAN3/ETSI EE/ITU-T/GSMA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Energy saving</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Arial" panose="020B0604020202020204" pitchFamily="34" charset="0"/>
                          <a:ea typeface="+mn-ea"/>
                          <a:cs typeface="+mn-cs"/>
                        </a:rPr>
                        <a:t>5GD</a:t>
                      </a:r>
                      <a:r>
                        <a:rPr lang="en-US" altLang="zh-CN" sz="1050" b="1" kern="1200" dirty="0" smtClean="0">
                          <a:solidFill>
                            <a:schemeClr val="dk1"/>
                          </a:solidFill>
                          <a:effectLst/>
                          <a:latin typeface="Arial" panose="020B0604020202020204" pitchFamily="34" charset="0"/>
                          <a:ea typeface="+mn-ea"/>
                          <a:cs typeface="+mn-cs"/>
                        </a:rPr>
                        <a:t>MS</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Arial" panose="020B0604020202020204" pitchFamily="34" charset="0"/>
                          <a:ea typeface="+mn-ea"/>
                          <a:cs typeface="+mn-cs"/>
                        </a:rPr>
                        <a:t>Discovery of management services in 5G  </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60%-&gt;70%-&gt;80%</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SA#93 (Sep-2021)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40740" y="3767508"/>
            <a:ext cx="6039480" cy="249299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a CR to add use case, requirements, and potential solution for a C-SON function to optimize the RRM resources for each network slice instance, and a CR to fix the inclusive languages in TS 28.313 (pending on email approval</a:t>
            </a:r>
            <a:r>
              <a:rPr lang="en-US" altLang="zh-CN" sz="1200" dirty="0" smtClean="0">
                <a:solidFill>
                  <a:prstClr val="black"/>
                </a:solidFill>
                <a:latin typeface="+mn-lt"/>
                <a:cs typeface="Arial" charset="0"/>
              </a:rPr>
              <a:t>).</a:t>
            </a: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EE5GPLUS</a:t>
            </a:r>
            <a:r>
              <a:rPr lang="en-US" altLang="zh-CN" sz="1200" b="1" dirty="0">
                <a:solidFill>
                  <a:prstClr val="black"/>
                </a:solidFill>
                <a:latin typeface="+mn-lt"/>
                <a:cs typeface="Arial" charset="0"/>
              </a:rPr>
              <a:t>: </a:t>
            </a:r>
            <a:r>
              <a:rPr lang="en-US" altLang="zh-CN" sz="1200" dirty="0">
                <a:solidFill>
                  <a:prstClr val="black"/>
                </a:solidFill>
                <a:latin typeface="+mn-lt"/>
                <a:cs typeface="Arial" charset="0"/>
              </a:rPr>
              <a:t>The following topics are discussed </a:t>
            </a:r>
            <a:r>
              <a:rPr lang="en-US" altLang="zh-CN" sz="1200" dirty="0" smtClean="0">
                <a:solidFill>
                  <a:prstClr val="black"/>
                </a:solidFill>
                <a:latin typeface="+mn-lt"/>
                <a:cs typeface="Arial" charset="0"/>
              </a:rPr>
              <a:t>and agreed in this meeting</a:t>
            </a:r>
          </a:p>
          <a:p>
            <a:pPr marL="285750" indent="-285750" defTabSz="1219170">
              <a:buFont typeface="Wingdings" panose="05000000000000000000" pitchFamily="2" charset="2"/>
              <a:buChar char="Ø"/>
              <a:defRPr/>
            </a:pPr>
            <a:r>
              <a:rPr lang="en-US" altLang="zh-CN" sz="1200" dirty="0">
                <a:solidFill>
                  <a:prstClr val="black"/>
                </a:solidFill>
                <a:latin typeface="+mn-lt"/>
                <a:cs typeface="Arial" charset="0"/>
              </a:rPr>
              <a:t>Rel-17 CR 28.310 Update on energy efficiency of URLLC network </a:t>
            </a:r>
            <a:r>
              <a:rPr lang="en-US" altLang="zh-CN" sz="1200" dirty="0" smtClean="0">
                <a:solidFill>
                  <a:prstClr val="black"/>
                </a:solidFill>
                <a:latin typeface="+mn-lt"/>
                <a:cs typeface="Arial" charset="0"/>
              </a:rPr>
              <a:t>slice</a:t>
            </a:r>
          </a:p>
          <a:p>
            <a:pPr marL="285750" indent="-285750" defTabSz="1219170">
              <a:buFont typeface="Wingdings" panose="05000000000000000000" pitchFamily="2" charset="2"/>
              <a:buChar char="Ø"/>
              <a:defRPr/>
            </a:pPr>
            <a:r>
              <a:rPr lang="en-GB" sz="1200" dirty="0">
                <a:latin typeface="+mn-lt"/>
              </a:rPr>
              <a:t>Rel-17 CR 28.554 Update on energy efficiency of URLLC network slice</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Discussion on LS from GSMA on Network Slice EE KPI</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Rel-17 CR TS 28.541 Add Energy efficiency attribute</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Rel-17 CR 28.541 Add energy efficiency to </a:t>
            </a:r>
            <a:r>
              <a:rPr lang="en-GB" sz="1200" dirty="0" err="1">
                <a:latin typeface="+mn-lt"/>
              </a:rPr>
              <a:t>serviceprofile</a:t>
            </a:r>
            <a:r>
              <a:rPr lang="en-GB" sz="1200" dirty="0">
                <a:latin typeface="+mn-lt"/>
              </a:rPr>
              <a:t> and </a:t>
            </a:r>
            <a:r>
              <a:rPr lang="en-GB" sz="1200" dirty="0" err="1">
                <a:latin typeface="+mn-lt"/>
              </a:rPr>
              <a:t>sliceprofile</a:t>
            </a:r>
            <a:endParaRPr lang="en-US" sz="1200" dirty="0">
              <a:latin typeface="+mn-lt"/>
            </a:endParaRPr>
          </a:p>
          <a:p>
            <a:pPr marL="285750" indent="-285750" defTabSz="1219170">
              <a:buFont typeface="Wingdings" panose="05000000000000000000" pitchFamily="2" charset="2"/>
              <a:buChar char="Ø"/>
              <a:defRPr/>
            </a:pPr>
            <a:r>
              <a:rPr lang="en-US" sz="1200" dirty="0">
                <a:latin typeface="+mn-lt"/>
              </a:rPr>
              <a:t>Rel-17 CR TS 28.554 Add Energy Consumption KPI pour 5G NF and 5G CN</a:t>
            </a:r>
          </a:p>
          <a:p>
            <a:pPr marL="285750" indent="-285750" defTabSz="1219170">
              <a:buFont typeface="Wingdings" panose="05000000000000000000" pitchFamily="2" charset="2"/>
              <a:buChar char="Ø"/>
              <a:defRPr/>
            </a:pPr>
            <a:r>
              <a:rPr lang="en-US" sz="1200" dirty="0">
                <a:latin typeface="+mn-lt"/>
              </a:rPr>
              <a:t>Rel-17 CR TS 28.554 Add EE KPI for </a:t>
            </a:r>
            <a:r>
              <a:rPr lang="en-US" sz="1200" dirty="0" err="1">
                <a:latin typeface="+mn-lt"/>
              </a:rPr>
              <a:t>eMBB</a:t>
            </a:r>
            <a:r>
              <a:rPr lang="en-US" sz="1200" dirty="0">
                <a:latin typeface="+mn-lt"/>
              </a:rPr>
              <a:t> network slice based on RAN </a:t>
            </a:r>
            <a:r>
              <a:rPr lang="en-US" sz="1200" dirty="0" err="1">
                <a:latin typeface="+mn-lt"/>
              </a:rPr>
              <a:t>meas</a:t>
            </a:r>
            <a:endParaRPr lang="en-US" sz="1200" dirty="0">
              <a:latin typeface="+mn-lt"/>
            </a:endParaRPr>
          </a:p>
          <a:p>
            <a:pPr marL="285750" indent="-285750" defTabSz="1219170">
              <a:buFont typeface="Wingdings" panose="05000000000000000000" pitchFamily="2" charset="2"/>
              <a:buChar char="Ø"/>
              <a:defRPr/>
            </a:pPr>
            <a:r>
              <a:rPr lang="en-US" sz="1200" dirty="0">
                <a:latin typeface="+mn-lt"/>
              </a:rPr>
              <a:t>Rel-17 CR TS28.310 Update of the EE KPIs </a:t>
            </a:r>
            <a:r>
              <a:rPr lang="en-US" sz="1200" dirty="0" smtClean="0">
                <a:latin typeface="+mn-lt"/>
              </a:rPr>
              <a:t>Overview</a:t>
            </a:r>
            <a:endParaRPr lang="en-US" altLang="zh-CN" sz="1200"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6466116" y="3767508"/>
            <a:ext cx="5299556" cy="249299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PACMAN: The </a:t>
            </a:r>
            <a:r>
              <a:rPr lang="en-US" altLang="zh-CN" sz="1200" b="1" dirty="0">
                <a:solidFill>
                  <a:prstClr val="black"/>
                </a:solidFill>
                <a:latin typeface="Calibri" pitchFamily="34" charset="0"/>
                <a:cs typeface="Arial" charset="0"/>
              </a:rPr>
              <a:t>following </a:t>
            </a:r>
            <a:r>
              <a:rPr lang="en-US" altLang="zh-CN" sz="1200" b="1" dirty="0" smtClean="0">
                <a:solidFill>
                  <a:prstClr val="black"/>
                </a:solidFill>
                <a:latin typeface="Calibri" pitchFamily="34" charset="0"/>
                <a:cs typeface="Arial" charset="0"/>
              </a:rPr>
              <a:t>topics are </a:t>
            </a:r>
            <a:r>
              <a:rPr lang="en-US" altLang="zh-CN" sz="1200" b="1" dirty="0">
                <a:solidFill>
                  <a:prstClr val="black"/>
                </a:solidFill>
                <a:latin typeface="Calibri" pitchFamily="34" charset="0"/>
                <a:cs typeface="Arial" charset="0"/>
              </a:rPr>
              <a:t>agreed</a:t>
            </a:r>
            <a:r>
              <a:rPr lang="en-US" altLang="zh-CN" sz="1200" b="1" dirty="0" smtClean="0">
                <a:solidFill>
                  <a:prstClr val="black"/>
                </a:solidFill>
                <a:latin typeface="Calibri" pitchFamily="34" charset="0"/>
                <a:cs typeface="Arial" charset="0"/>
              </a:rPr>
              <a:t>.</a:t>
            </a:r>
          </a:p>
          <a:p>
            <a:pPr marL="285750" lvl="0" indent="-285750" defTabSz="1219170">
              <a:buFont typeface="Wingdings" panose="05000000000000000000" pitchFamily="2" charset="2"/>
              <a:buChar char="Ø"/>
              <a:defRPr/>
            </a:pPr>
            <a:r>
              <a:rPr lang="en-GB" sz="1200" dirty="0" err="1" smtClean="0">
                <a:latin typeface="+mn-lt"/>
              </a:rPr>
              <a:t>PnC</a:t>
            </a:r>
            <a:r>
              <a:rPr lang="en-GB" sz="1200" dirty="0" smtClean="0">
                <a:latin typeface="+mn-lt"/>
              </a:rPr>
              <a:t> </a:t>
            </a:r>
            <a:r>
              <a:rPr lang="en-GB" sz="1200" dirty="0">
                <a:latin typeface="+mn-lt"/>
              </a:rPr>
              <a:t>Concepts and Requirements</a:t>
            </a:r>
          </a:p>
          <a:p>
            <a:pPr marL="285750" lvl="0" indent="-285750" defTabSz="1219170">
              <a:buFont typeface="Wingdings" panose="05000000000000000000" pitchFamily="2" charset="2"/>
              <a:buChar char="Ø"/>
              <a:defRPr/>
            </a:pPr>
            <a:r>
              <a:rPr lang="en-GB" sz="1200" dirty="0" err="1">
                <a:latin typeface="+mn-lt"/>
              </a:rPr>
              <a:t>PnC</a:t>
            </a:r>
            <a:r>
              <a:rPr lang="en-GB" sz="1200" dirty="0">
                <a:latin typeface="+mn-lt"/>
              </a:rPr>
              <a:t> Procedure flows</a:t>
            </a:r>
          </a:p>
          <a:p>
            <a:pPr marL="285750" lvl="0" indent="-285750" defTabSz="1219170">
              <a:buFont typeface="Wingdings" panose="05000000000000000000" pitchFamily="2" charset="2"/>
              <a:buChar char="Ø"/>
              <a:defRPr/>
            </a:pPr>
            <a:r>
              <a:rPr lang="en-GB" sz="1200" dirty="0" err="1">
                <a:latin typeface="+mn-lt"/>
              </a:rPr>
              <a:t>PnC</a:t>
            </a:r>
            <a:r>
              <a:rPr lang="en-GB" sz="1200" dirty="0">
                <a:latin typeface="+mn-lt"/>
              </a:rPr>
              <a:t> Data formats</a:t>
            </a:r>
            <a:endParaRPr lang="en-US" altLang="zh-CN" sz="1200" dirty="0">
              <a:latin typeface="+mn-lt"/>
            </a:endParaRPr>
          </a:p>
          <a:p>
            <a:pPr lvl="0"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E_HOO:</a:t>
            </a:r>
            <a:r>
              <a:rPr lang="en-US" altLang="zh-CN" sz="1200" dirty="0">
                <a:solidFill>
                  <a:prstClr val="black"/>
                </a:solidFill>
                <a:latin typeface="Calibri" pitchFamily="34" charset="0"/>
                <a:cs typeface="Arial" charset="0"/>
              </a:rPr>
              <a:t> </a:t>
            </a:r>
            <a:r>
              <a:rPr lang="en-US" altLang="zh-CN" sz="1200" dirty="0" smtClean="0">
                <a:solidFill>
                  <a:prstClr val="black"/>
                </a:solidFill>
                <a:latin typeface="Calibri" pitchFamily="34" charset="0"/>
                <a:cs typeface="Arial" charset="0"/>
              </a:rPr>
              <a:t>The </a:t>
            </a:r>
            <a:r>
              <a:rPr lang="en-US" altLang="zh-CN" sz="1200" dirty="0">
                <a:solidFill>
                  <a:prstClr val="black"/>
                </a:solidFill>
                <a:latin typeface="Calibri" pitchFamily="34" charset="0"/>
                <a:cs typeface="Arial" charset="0"/>
              </a:rPr>
              <a:t>following </a:t>
            </a:r>
            <a:r>
              <a:rPr lang="en-US" altLang="zh-CN" sz="1200" dirty="0" smtClean="0">
                <a:solidFill>
                  <a:prstClr val="black"/>
                </a:solidFill>
                <a:latin typeface="Calibri" pitchFamily="34" charset="0"/>
                <a:cs typeface="Arial" charset="0"/>
              </a:rPr>
              <a:t>topic is agreed.</a:t>
            </a:r>
          </a:p>
          <a:p>
            <a:pPr marL="285750" indent="-285750" defTabSz="1219170">
              <a:buFont typeface="Wingdings" panose="05000000000000000000" pitchFamily="2" charset="2"/>
              <a:buChar char="Ø"/>
              <a:defRPr/>
            </a:pPr>
            <a:r>
              <a:rPr lang="en-US" altLang="zh-CN" sz="1200" dirty="0">
                <a:latin typeface="+mn-lt"/>
              </a:rPr>
              <a:t>Rel-17 CR 28.552 CHO Measurements</a:t>
            </a:r>
            <a:endParaRPr lang="en-US" altLang="zh-CN" sz="1200" dirty="0" smtClean="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5GDMS: </a:t>
            </a:r>
            <a:r>
              <a:rPr lang="en-US" altLang="zh-CN" sz="1200" dirty="0">
                <a:solidFill>
                  <a:prstClr val="black"/>
                </a:solidFill>
                <a:latin typeface="Calibri" pitchFamily="34" charset="0"/>
                <a:cs typeface="Arial" charset="0"/>
              </a:rPr>
              <a:t>The following </a:t>
            </a:r>
            <a:r>
              <a:rPr lang="en-US" altLang="zh-CN" sz="1200" dirty="0" smtClean="0">
                <a:solidFill>
                  <a:prstClr val="black"/>
                </a:solidFill>
                <a:latin typeface="Calibri" pitchFamily="34" charset="0"/>
                <a:cs typeface="Arial" charset="0"/>
              </a:rPr>
              <a:t>topics are </a:t>
            </a:r>
            <a:r>
              <a:rPr lang="en-US" altLang="zh-CN" sz="1200" dirty="0">
                <a:solidFill>
                  <a:prstClr val="black"/>
                </a:solidFill>
                <a:latin typeface="Calibri" pitchFamily="34" charset="0"/>
                <a:cs typeface="Arial" charset="0"/>
              </a:rPr>
              <a:t>agreed</a:t>
            </a:r>
            <a:r>
              <a:rPr lang="en-US" altLang="zh-CN" sz="1200" dirty="0" smtClean="0">
                <a:solidFill>
                  <a:prstClr val="black"/>
                </a:solidFill>
                <a:latin typeface="Calibri" pitchFamily="34" charset="0"/>
                <a:cs typeface="Arial" charset="0"/>
              </a:rPr>
              <a:t>.</a:t>
            </a:r>
            <a:endParaRPr lang="en-US" altLang="zh-CN" sz="1200" b="1" dirty="0" smtClean="0">
              <a:solidFill>
                <a:prstClr val="black"/>
              </a:solidFill>
              <a:latin typeface="Calibri" pitchFamily="34" charset="0"/>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a preliminary outline of Network Resource Model for registration of management </a:t>
            </a:r>
            <a:r>
              <a:rPr lang="en-US" altLang="zh-CN" sz="1200" dirty="0" smtClean="0">
                <a:solidFill>
                  <a:prstClr val="black"/>
                </a:solidFill>
                <a:latin typeface="Calibri" pitchFamily="34" charset="0"/>
                <a:cs typeface="Arial" charset="0"/>
              </a:rPr>
              <a:t>services.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Improved the description of management service discovery in TS 28.533.</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Added </a:t>
            </a:r>
            <a:r>
              <a:rPr lang="en-US" altLang="zh-CN" sz="1200" dirty="0">
                <a:solidFill>
                  <a:prstClr val="black"/>
                </a:solidFill>
                <a:latin typeface="Calibri" pitchFamily="34" charset="0"/>
                <a:cs typeface="Arial" charset="0"/>
              </a:rPr>
              <a:t>requirements to TS 28.537</a:t>
            </a:r>
            <a:r>
              <a:rPr lang="en-US" altLang="zh-CN" sz="1200" dirty="0" smtClean="0">
                <a:solidFill>
                  <a:prstClr val="black"/>
                </a:solidFill>
                <a:latin typeface="Calibri" pitchFamily="34" charset="0"/>
                <a:cs typeface="Arial" charset="0"/>
              </a:rPr>
              <a:t>.</a:t>
            </a:r>
            <a:endParaRPr lang="en-US" sz="1200" dirty="0">
              <a:latin typeface="+mn-lt"/>
            </a:endParaRPr>
          </a:p>
        </p:txBody>
      </p:sp>
    </p:spTree>
    <p:extLst>
      <p:ext uri="{BB962C8B-B14F-4D97-AF65-F5344CB8AC3E}">
        <p14:creationId xmlns:p14="http://schemas.microsoft.com/office/powerpoint/2010/main" val="1898283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056728"/>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94484328"/>
              </p:ext>
            </p:extLst>
          </p:nvPr>
        </p:nvGraphicFramePr>
        <p:xfrm>
          <a:off x="205572" y="1116969"/>
          <a:ext cx="11681825" cy="1816731"/>
        </p:xfrm>
        <a:graphic>
          <a:graphicData uri="http://schemas.openxmlformats.org/drawingml/2006/table">
            <a:tbl>
              <a:tblPr firstRow="1" bandRow="1">
                <a:tableStyleId>{5C22544A-7EE6-4342-B048-85BDC9FD1C3A}</a:tableStyleId>
              </a:tblPr>
              <a:tblGrid>
                <a:gridCol w="888236"/>
                <a:gridCol w="2116117"/>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rPr>
                        <a:t>OAM_NPN</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Management of non-public networks</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25%-&gt;35%-&gt;50%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TS28.557/</a:t>
                      </a:r>
                      <a:r>
                        <a:rPr lang="sv-SE" altLang="zh-CN" sz="1050" kern="1200" smtClean="0">
                          <a:solidFill>
                            <a:schemeClr val="dk1"/>
                          </a:solidFill>
                          <a:effectLst/>
                          <a:latin typeface="Arial" panose="020B0604020202020204" pitchFamily="34" charset="0"/>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SP-200189</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-&gt;</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a:t>
                      </a: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b="1"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Huawei</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NPN</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rPr>
                        <a:t>EMA5SLA</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Enhancement on Management Aspects of 5G Service-Level Agreement</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50%-&gt;60%-&gt;65%</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TS28.531/28.541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SP-200190</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-&gt;SA#94 (Dec.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China Mobile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Arial" panose="020B0604020202020204" pitchFamily="34" charset="0"/>
                          <a:ea typeface="宋体" panose="02010600030101010101" pitchFamily="2" charset="-122"/>
                        </a:rPr>
                        <a:t>eMEMTANE</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Management of the enhanced tenant concept</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5%-&gt;5%-&gt;15%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SP-200463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Huawei</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SA2</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Tenant</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3393057"/>
            <a:ext cx="5229223" cy="2031325"/>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OAM_NPN: </a:t>
            </a:r>
            <a:r>
              <a:rPr lang="en-US" altLang="zh-CN" sz="1400" dirty="0" smtClean="0">
                <a:solidFill>
                  <a:prstClr val="black"/>
                </a:solidFill>
                <a:latin typeface="Calibri" pitchFamily="34" charset="0"/>
                <a:cs typeface="Arial" charset="0"/>
              </a:rPr>
              <a:t>The following topics are discussed and agreed</a:t>
            </a:r>
            <a:endParaRPr lang="en-GB" altLang="zh-CN" sz="1400" dirty="0" smtClean="0">
              <a:solidFill>
                <a:prstClr val="black"/>
              </a:solidFill>
              <a:latin typeface="Calibri" pitchFamily="34" charset="0"/>
              <a:cs typeface="Arial" charset="0"/>
            </a:endParaRPr>
          </a:p>
          <a:p>
            <a:pPr>
              <a:buFont typeface="Wingdings" panose="05000000000000000000" pitchFamily="2" charset="2"/>
              <a:buChar char="Ø"/>
            </a:pPr>
            <a:r>
              <a:rPr lang="en-US" altLang="zh-CN" sz="1400" dirty="0" smtClean="0">
                <a:latin typeface="+mn-lt"/>
              </a:rPr>
              <a:t>NG-RAN </a:t>
            </a:r>
            <a:r>
              <a:rPr lang="en-US" altLang="zh-CN" sz="1400" dirty="0">
                <a:latin typeface="+mn-lt"/>
              </a:rPr>
              <a:t>related management aspects</a:t>
            </a:r>
          </a:p>
          <a:p>
            <a:pPr>
              <a:buFont typeface="Wingdings" panose="05000000000000000000" pitchFamily="2" charset="2"/>
              <a:buChar char="Ø"/>
            </a:pPr>
            <a:r>
              <a:rPr lang="en-US" altLang="zh-CN" sz="1400" dirty="0" smtClean="0">
                <a:latin typeface="+mn-lt"/>
              </a:rPr>
              <a:t>Exposure </a:t>
            </a:r>
            <a:r>
              <a:rPr lang="en-US" altLang="zh-CN" sz="1400" dirty="0">
                <a:latin typeface="+mn-lt"/>
              </a:rPr>
              <a:t>of management capabilities related to NPN</a:t>
            </a:r>
          </a:p>
          <a:p>
            <a:pPr>
              <a:buFont typeface="Wingdings" panose="05000000000000000000" pitchFamily="2" charset="2"/>
              <a:buChar char="Ø"/>
            </a:pPr>
            <a:r>
              <a:rPr lang="en-US" altLang="zh-CN" sz="1400" dirty="0" smtClean="0">
                <a:latin typeface="+mn-lt"/>
              </a:rPr>
              <a:t>Requirements </a:t>
            </a:r>
            <a:r>
              <a:rPr lang="en-US" altLang="zh-CN" sz="1400" dirty="0">
                <a:latin typeface="+mn-lt"/>
              </a:rPr>
              <a:t>to support management of CAG</a:t>
            </a:r>
          </a:p>
          <a:p>
            <a:pPr>
              <a:buFont typeface="Wingdings" panose="05000000000000000000" pitchFamily="2" charset="2"/>
              <a:buChar char="Ø"/>
            </a:pPr>
            <a:r>
              <a:rPr lang="en-US" altLang="zh-CN" sz="1400" dirty="0" smtClean="0">
                <a:latin typeface="+mn-lt"/>
              </a:rPr>
              <a:t>Enhancement </a:t>
            </a:r>
            <a:r>
              <a:rPr lang="en-US" altLang="zh-CN" sz="1400" dirty="0">
                <a:latin typeface="+mn-lt"/>
              </a:rPr>
              <a:t>of management modes of NPN and deployment considerations on NPN management modes</a:t>
            </a: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smtClean="0">
                <a:solidFill>
                  <a:prstClr val="black"/>
                </a:solidFill>
                <a:latin typeface="Calibri" pitchFamily="34" charset="0"/>
                <a:cs typeface="Arial" charset="0"/>
              </a:rPr>
              <a:t>eMEMTANE</a:t>
            </a:r>
            <a:r>
              <a:rPr lang="en-US" altLang="zh-CN" sz="1400" b="1" dirty="0" smtClean="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DP tenant representation in 3GPP management </a:t>
            </a:r>
            <a:r>
              <a:rPr lang="en-US" altLang="zh-CN" sz="1400" dirty="0" smtClean="0">
                <a:solidFill>
                  <a:prstClr val="black"/>
                </a:solidFill>
                <a:latin typeface="Calibri" pitchFamily="34" charset="0"/>
                <a:cs typeface="Arial" charset="0"/>
              </a:rPr>
              <a:t>system is endorsed.</a:t>
            </a:r>
            <a:endParaRPr lang="en-US" altLang="zh-CN" sz="1400" dirty="0">
              <a:latin typeface="+mn-lt"/>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a:t>OAM_NPN/EMA5SLA/</a:t>
            </a:r>
            <a:r>
              <a:rPr lang="en-US" altLang="zh-CN" sz="3200" kern="0" dirty="0" err="1"/>
              <a:t>eMEMTANE</a:t>
            </a:r>
            <a:endParaRPr lang="sv-SE" sz="3200" kern="0" dirty="0"/>
          </a:p>
        </p:txBody>
      </p:sp>
      <p:sp>
        <p:nvSpPr>
          <p:cNvPr id="4" name="矩形 3"/>
          <p:cNvSpPr/>
          <p:nvPr/>
        </p:nvSpPr>
        <p:spPr>
          <a:xfrm>
            <a:off x="6046484" y="3393057"/>
            <a:ext cx="5720917" cy="1169551"/>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EMA5SLA</a:t>
            </a:r>
            <a:r>
              <a:rPr lang="en-US" altLang="zh-CN" sz="1400" b="1" dirty="0" smtClean="0">
                <a:solidFill>
                  <a:prstClr val="black"/>
                </a:solidFill>
                <a:latin typeface="Calibri" pitchFamily="34" charset="0"/>
                <a:cs typeface="Arial" charset="0"/>
              </a:rPr>
              <a:t>: </a:t>
            </a:r>
            <a:r>
              <a:rPr lang="en-US" altLang="zh-CN" sz="1400" dirty="0" smtClean="0">
                <a:solidFill>
                  <a:prstClr val="black"/>
                </a:solidFill>
                <a:latin typeface="Calibri" pitchFamily="34" charset="0"/>
                <a:cs typeface="Arial" charset="0"/>
              </a:rPr>
              <a:t>several </a:t>
            </a:r>
            <a:r>
              <a:rPr lang="en-US" altLang="zh-CN" sz="1400" dirty="0">
                <a:solidFill>
                  <a:prstClr val="black"/>
                </a:solidFill>
                <a:latin typeface="Calibri" pitchFamily="34" charset="0"/>
                <a:cs typeface="Arial" charset="0"/>
              </a:rPr>
              <a:t>CRs has been agreed and </a:t>
            </a:r>
            <a:r>
              <a:rPr lang="en-US" altLang="zh-CN" sz="1400" dirty="0" smtClean="0">
                <a:solidFill>
                  <a:prstClr val="black"/>
                </a:solidFill>
                <a:latin typeface="Calibri" pitchFamily="34" charset="0"/>
                <a:cs typeface="Arial" charset="0"/>
              </a:rPr>
              <a:t>approved</a:t>
            </a:r>
            <a:endParaRPr lang="en-US" altLang="zh-CN" sz="1400" dirty="0">
              <a:solidFill>
                <a:prstClr val="black"/>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Update </a:t>
            </a:r>
            <a:r>
              <a:rPr lang="en-US" altLang="zh-CN" sz="1400" dirty="0">
                <a:solidFill>
                  <a:prstClr val="black"/>
                </a:solidFill>
                <a:latin typeface="Calibri" pitchFamily="34" charset="0"/>
                <a:cs typeface="Arial" charset="0"/>
              </a:rPr>
              <a:t>the existed NRM to support SLA management</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err="1" smtClean="0">
                <a:solidFill>
                  <a:prstClr val="black"/>
                </a:solidFill>
                <a:latin typeface="Calibri" pitchFamily="34" charset="0"/>
                <a:cs typeface="Arial" charset="0"/>
              </a:rPr>
              <a:t>OpenAPI</a:t>
            </a:r>
            <a:r>
              <a:rPr lang="en-US" altLang="zh-CN" sz="1400" dirty="0" smtClean="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changes of the related update stage 2 work</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Corrections </a:t>
            </a:r>
            <a:r>
              <a:rPr lang="en-US" altLang="zh-CN" sz="1400" dirty="0">
                <a:solidFill>
                  <a:prstClr val="black"/>
                </a:solidFill>
                <a:latin typeface="Calibri" pitchFamily="34" charset="0"/>
                <a:cs typeface="Arial" charset="0"/>
              </a:rPr>
              <a:t>of existed use case and requirements to support SLA management</a:t>
            </a:r>
            <a:r>
              <a:rPr lang="en-US" altLang="zh-CN" sz="1400" dirty="0" smtClean="0">
                <a:solidFill>
                  <a:prstClr val="black"/>
                </a:solidFill>
                <a:latin typeface="Calibri" pitchFamily="34" charset="0"/>
                <a:cs typeface="Arial" charset="0"/>
              </a:rPr>
              <a:t>.</a:t>
            </a: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372107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0456" y="2564024"/>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028823896"/>
              </p:ext>
            </p:extLst>
          </p:nvPr>
        </p:nvGraphicFramePr>
        <p:xfrm>
          <a:off x="230455" y="653514"/>
          <a:ext cx="11681825" cy="2016864"/>
        </p:xfrm>
        <a:graphic>
          <a:graphicData uri="http://schemas.openxmlformats.org/drawingml/2006/table">
            <a:tbl>
              <a:tblPr firstRow="1" bandRow="1">
                <a:tableStyleId>{5C22544A-7EE6-4342-B048-85BDC9FD1C3A}</a:tableStyleId>
              </a:tblPr>
              <a:tblGrid>
                <a:gridCol w="879888"/>
                <a:gridCol w="2124465"/>
                <a:gridCol w="1238250"/>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code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Title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Arial" panose="020B0604020202020204" pitchFamily="34" charset="0"/>
                          <a:cs typeface="Arial" panose="020B0604020202020204" pitchFamily="34" charset="0"/>
                        </a:rPr>
                        <a:t>Completion</a:t>
                      </a:r>
                      <a:r>
                        <a:rPr lang="sv-SE" sz="12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Arial" panose="020B0604020202020204" pitchFamily="34" charset="0"/>
                          <a:cs typeface="Arial" panose="020B0604020202020204" pitchFamily="34" charset="0"/>
                        </a:rPr>
                        <a:t>Tdoc</a:t>
                      </a:r>
                      <a:r>
                        <a:rPr lang="en-US" altLang="zh-CN" sz="1200" dirty="0">
                          <a:latin typeface="Arial" panose="020B0604020202020204" pitchFamily="34" charset="0"/>
                          <a:cs typeface="Arial" panose="020B0604020202020204" pitchFamily="34" charset="0"/>
                        </a:rPr>
                        <a:t> reference</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Arial" panose="020B0604020202020204" pitchFamily="34" charset="0"/>
                          <a:cs typeface="Arial" panose="020B0604020202020204" pitchFamily="34" charset="0"/>
                        </a:rPr>
                        <a:t>Related</a:t>
                      </a:r>
                      <a:r>
                        <a:rPr lang="sv-SE" altLang="zh-CN" sz="1200" baseline="0" dirty="0">
                          <a:latin typeface="Arial" panose="020B0604020202020204" pitchFamily="34" charset="0"/>
                          <a:cs typeface="Arial" panose="020B0604020202020204" pitchFamily="34" charset="0"/>
                        </a:rPr>
                        <a:t> groups</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Related</a:t>
                      </a:r>
                      <a:r>
                        <a:rPr lang="sv-SE" sz="1200" baseline="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topic</a:t>
                      </a:r>
                      <a:endParaRPr lang="sv-SE" sz="1200" dirty="0">
                        <a:latin typeface="Arial" panose="020B0604020202020204" pitchFamily="34" charset="0"/>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rial" panose="020B0604020202020204" pitchFamily="34" charset="0"/>
                          <a:ea typeface="+mn-ea"/>
                          <a:cs typeface="+mn-cs"/>
                        </a:rPr>
                        <a:t>FS_EE5G</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effectLst/>
                          <a:latin typeface="Arial" panose="020B0604020202020204" pitchFamily="34" charset="0"/>
                          <a:ea typeface="+mn-ea"/>
                          <a:cs typeface="+mn-cs"/>
                        </a:rPr>
                        <a:t>Study on new aspects of EE for 5G networks</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50%-&gt;70%-&gt;75%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TR 28.813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smtClean="0">
                          <a:solidFill>
                            <a:srgbClr val="000000"/>
                          </a:solidFill>
                          <a:effectLst/>
                          <a:latin typeface="Arial" panose="020B0604020202020204" pitchFamily="34" charset="0"/>
                          <a:ea typeface="+mn-ea"/>
                          <a:cs typeface="+mn-cs"/>
                        </a:rPr>
                        <a:t>SP-200188</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Orange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SA2/EE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Energy saving</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8911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b="1" kern="1200" dirty="0">
                          <a:solidFill>
                            <a:srgbClr val="000000"/>
                          </a:solidFill>
                          <a:effectLst/>
                          <a:latin typeface="Arial" panose="020B0604020202020204" pitchFamily="34" charset="0"/>
                          <a:ea typeface="+mn-ea"/>
                          <a:cs typeface="+mn-cs"/>
                        </a:rPr>
                        <a:t>FS_YANG</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kern="1200" dirty="0">
                          <a:solidFill>
                            <a:srgbClr val="000000"/>
                          </a:solidFill>
                          <a:effectLst/>
                          <a:latin typeface="Arial" panose="020B0604020202020204" pitchFamily="34" charset="0"/>
                          <a:ea typeface="+mn-ea"/>
                          <a:cs typeface="+mn-cs"/>
                        </a:rPr>
                        <a:t>Study on YANG PUSH </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5%-&gt;5%-&gt;10%</a:t>
                      </a:r>
                      <a:endParaRPr lang="sv-SE" altLang="zh-CN"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TR 28.818</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SP-200765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b="0" kern="1200" dirty="0" smtClean="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Ericsson</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ONAP</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YANG</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b="1" kern="1200" dirty="0" smtClean="0">
                          <a:solidFill>
                            <a:srgbClr val="000000"/>
                          </a:solidFill>
                          <a:effectLst/>
                          <a:latin typeface="Arial" panose="020B0604020202020204" pitchFamily="34" charset="0"/>
                          <a:ea typeface="+mn-ea"/>
                          <a:cs typeface="+mn-cs"/>
                        </a:rPr>
                        <a:t>FS_CICDNS</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continuous integration continuous delivery support for 3GPP NFs</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0%-&gt;15%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SP-210133</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b="0" kern="1200" dirty="0" smtClean="0">
                        <a:solidFill>
                          <a:schemeClr val="tx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Lenovo, China Mobile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ETSI NFV</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err="1" smtClean="0">
                          <a:effectLst/>
                          <a:latin typeface="Arial" panose="020B0604020202020204" pitchFamily="34" charset="0"/>
                          <a:ea typeface="+mn-ea"/>
                          <a:cs typeface="Arial" panose="020B0604020202020204" pitchFamily="34" charset="0"/>
                        </a:rPr>
                        <a:t>FS_eEDGE_Mgt</a:t>
                      </a:r>
                      <a:endParaRPr lang="zh-CN" altLang="zh-CN" sz="1600" b="1" dirty="0" smtClean="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Arial" panose="020B0604020202020204" pitchFamily="34" charset="0"/>
                          <a:ea typeface="+mn-ea"/>
                          <a:cs typeface="Arial" panose="020B0604020202020204" pitchFamily="34" charset="0"/>
                        </a:rPr>
                        <a:t>Study on management aspects of edge computing</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50%-&gt;75%-&gt;90%</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TR 28.814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SP-200195</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SA#90 (Dec. 2020)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-&gt;</a:t>
                      </a:r>
                      <a:r>
                        <a:rPr lang="en-GB"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Intel</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SA6</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edge</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FS_EE5G/</a:t>
            </a:r>
            <a:r>
              <a:rPr lang="en-GB" altLang="zh-CN" sz="3200" dirty="0"/>
              <a:t>FS_YANG/FS_CICDNS/</a:t>
            </a:r>
            <a:r>
              <a:rPr lang="en-GB" altLang="zh-CN" sz="3200" dirty="0" err="1"/>
              <a:t>FS_eEDGE_Mgt</a:t>
            </a:r>
            <a:endParaRPr lang="en-GB" altLang="zh-CN" sz="3200" dirty="0"/>
          </a:p>
          <a:p>
            <a:endParaRPr lang="en-GB" altLang="zh-CN" sz="3200" dirty="0"/>
          </a:p>
        </p:txBody>
      </p:sp>
      <p:sp>
        <p:nvSpPr>
          <p:cNvPr id="4" name="矩形 3"/>
          <p:cNvSpPr/>
          <p:nvPr/>
        </p:nvSpPr>
        <p:spPr>
          <a:xfrm>
            <a:off x="7976061" y="2856412"/>
            <a:ext cx="4160674" cy="332398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FS_YANG: </a:t>
            </a:r>
            <a:r>
              <a:rPr lang="en-US" altLang="zh-CN" sz="1400" dirty="0" smtClean="0">
                <a:solidFill>
                  <a:prstClr val="black"/>
                </a:solidFill>
                <a:latin typeface="Calibri" pitchFamily="34" charset="0"/>
                <a:cs typeface="Arial" charset="0"/>
              </a:rPr>
              <a:t>The following topics are discussed.</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Functionality of YANG-Push</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Using YANG-Push</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YANG-Push Impact on Specifications</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a:solidFill>
                  <a:prstClr val="black"/>
                </a:solidFill>
                <a:latin typeface="Calibri" pitchFamily="34" charset="0"/>
                <a:cs typeface="Arial" charset="0"/>
              </a:rPr>
              <a:t>Comments on S5-213417rev1 </a:t>
            </a:r>
            <a:r>
              <a:rPr lang="en-US" sz="1400" dirty="0" err="1">
                <a:solidFill>
                  <a:prstClr val="black"/>
                </a:solidFill>
                <a:latin typeface="Calibri" pitchFamily="34" charset="0"/>
                <a:cs typeface="Arial" charset="0"/>
              </a:rPr>
              <a:t>pCR</a:t>
            </a:r>
            <a:r>
              <a:rPr lang="en-US" sz="1400" dirty="0">
                <a:solidFill>
                  <a:prstClr val="black"/>
                </a:solidFill>
                <a:latin typeface="Calibri" pitchFamily="34" charset="0"/>
                <a:cs typeface="Arial" charset="0"/>
              </a:rPr>
              <a:t> 28.818 Functionality of </a:t>
            </a:r>
            <a:r>
              <a:rPr lang="en-US" sz="1400" dirty="0" smtClean="0">
                <a:solidFill>
                  <a:prstClr val="black"/>
                </a:solidFill>
                <a:latin typeface="Calibri" pitchFamily="34" charset="0"/>
                <a:cs typeface="Arial" charset="0"/>
              </a:rPr>
              <a:t>YANG-Push</a:t>
            </a: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FS_CICDNS: </a:t>
            </a:r>
            <a:r>
              <a:rPr lang="en-US" altLang="zh-CN" sz="1400" dirty="0" smtClean="0">
                <a:solidFill>
                  <a:prstClr val="black"/>
                </a:solidFill>
                <a:latin typeface="Calibri" pitchFamily="34" charset="0"/>
                <a:cs typeface="Arial" charset="0"/>
              </a:rPr>
              <a:t>The </a:t>
            </a:r>
            <a:r>
              <a:rPr lang="en-US" altLang="zh-CN" sz="1400" dirty="0">
                <a:solidFill>
                  <a:prstClr val="black"/>
                </a:solidFill>
                <a:latin typeface="Calibri" pitchFamily="34" charset="0"/>
                <a:cs typeface="Arial" charset="0"/>
              </a:rPr>
              <a:t>following topics are </a:t>
            </a:r>
            <a:r>
              <a:rPr lang="en-US" altLang="zh-CN" sz="1400" dirty="0" smtClean="0">
                <a:solidFill>
                  <a:prstClr val="black"/>
                </a:solidFill>
                <a:latin typeface="Calibri" pitchFamily="34" charset="0"/>
                <a:cs typeface="Arial" charset="0"/>
              </a:rPr>
              <a:t>discussed and agreed:</a:t>
            </a:r>
            <a:endParaRPr lang="en-US"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smtClean="0">
                <a:solidFill>
                  <a:prstClr val="black"/>
                </a:solidFill>
                <a:latin typeface="Calibri" pitchFamily="34" charset="0"/>
                <a:cs typeface="Arial" charset="0"/>
              </a:rPr>
              <a:t>Initial Skeleton</a:t>
            </a:r>
            <a:r>
              <a:rPr lang="en-US" sz="1400" dirty="0" smtClean="0">
                <a:solidFill>
                  <a:prstClr val="black"/>
                </a:solidFill>
                <a:latin typeface="Calibri" pitchFamily="34" charset="0"/>
                <a:cs typeface="Arial" charset="0"/>
              </a:rPr>
              <a:t>,</a:t>
            </a:r>
            <a:r>
              <a:rPr lang="en-GB" sz="1400" dirty="0" smtClean="0">
                <a:solidFill>
                  <a:prstClr val="black"/>
                </a:solidFill>
                <a:latin typeface="Calibri" pitchFamily="34" charset="0"/>
                <a:cs typeface="Arial" charset="0"/>
              </a:rPr>
              <a:t>scope,</a:t>
            </a:r>
            <a:r>
              <a:rPr lang="en-US" sz="1400" dirty="0" smtClean="0">
                <a:solidFill>
                  <a:prstClr val="black"/>
                </a:solidFill>
                <a:latin typeface="Calibri" pitchFamily="34" charset="0"/>
                <a:cs typeface="Arial" charset="0"/>
              </a:rPr>
              <a:t>NGMN </a:t>
            </a:r>
            <a:r>
              <a:rPr lang="en-US" sz="1400" dirty="0" err="1" smtClean="0">
                <a:solidFill>
                  <a:prstClr val="black"/>
                </a:solidFill>
                <a:latin typeface="Calibri" pitchFamily="34" charset="0"/>
                <a:cs typeface="Arial" charset="0"/>
              </a:rPr>
              <a:t>Background,Explanation</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for related work in ETSI</a:t>
            </a: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smtClean="0">
                <a:solidFill>
                  <a:prstClr val="black"/>
                </a:solidFill>
                <a:latin typeface="Calibri" pitchFamily="34" charset="0"/>
                <a:cs typeface="Arial" charset="0"/>
              </a:rPr>
              <a:t>Roles </a:t>
            </a:r>
            <a:r>
              <a:rPr lang="en-US" sz="1400" dirty="0">
                <a:solidFill>
                  <a:prstClr val="black"/>
                </a:solidFill>
                <a:latin typeface="Calibri" pitchFamily="34" charset="0"/>
                <a:cs typeface="Arial" charset="0"/>
              </a:rPr>
              <a:t>relevant to the </a:t>
            </a:r>
            <a:r>
              <a:rPr lang="en-US" sz="1400" dirty="0" err="1" smtClean="0">
                <a:solidFill>
                  <a:prstClr val="black"/>
                </a:solidFill>
                <a:latin typeface="Calibri" pitchFamily="34" charset="0"/>
                <a:cs typeface="Arial" charset="0"/>
              </a:rPr>
              <a:t>study,Scenario</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on Supplier NF </a:t>
            </a:r>
            <a:r>
              <a:rPr lang="en-US" sz="1400" dirty="0" err="1" smtClean="0">
                <a:solidFill>
                  <a:prstClr val="black"/>
                </a:solidFill>
                <a:latin typeface="Calibri" pitchFamily="34" charset="0"/>
                <a:cs typeface="Arial" charset="0"/>
              </a:rPr>
              <a:t>delivery,Usecase</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and requirements for </a:t>
            </a:r>
            <a:r>
              <a:rPr lang="en-US" sz="1400" dirty="0" smtClean="0">
                <a:solidFill>
                  <a:prstClr val="black"/>
                </a:solidFill>
                <a:latin typeface="Calibri" pitchFamily="34" charset="0"/>
                <a:cs typeface="Arial" charset="0"/>
              </a:rPr>
              <a:t>CI-</a:t>
            </a:r>
            <a:r>
              <a:rPr lang="en-US" sz="1400" dirty="0" err="1" smtClean="0">
                <a:solidFill>
                  <a:prstClr val="black"/>
                </a:solidFill>
                <a:latin typeface="Calibri" pitchFamily="34" charset="0"/>
                <a:cs typeface="Arial" charset="0"/>
              </a:rPr>
              <a:t>CD,Explanation</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for Single and Multiple NF Suppliers </a:t>
            </a:r>
            <a:r>
              <a:rPr lang="en-US" sz="1400" dirty="0" smtClean="0">
                <a:solidFill>
                  <a:prstClr val="black"/>
                </a:solidFill>
                <a:latin typeface="Calibri" pitchFamily="34" charset="0"/>
                <a:cs typeface="Arial" charset="0"/>
              </a:rPr>
              <a:t>CI-CD</a:t>
            </a:r>
          </a:p>
        </p:txBody>
      </p:sp>
      <p:sp>
        <p:nvSpPr>
          <p:cNvPr id="3" name="矩形 2"/>
          <p:cNvSpPr/>
          <p:nvPr/>
        </p:nvSpPr>
        <p:spPr>
          <a:xfrm>
            <a:off x="174029" y="2835801"/>
            <a:ext cx="7745605" cy="3754874"/>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FS_EE5G</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following topics are discussed and agreed in this meeting: </a:t>
            </a: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a:solidFill>
                  <a:prstClr val="black"/>
                </a:solidFill>
                <a:latin typeface="Calibri" pitchFamily="34" charset="0"/>
                <a:cs typeface="Arial" charset="0"/>
              </a:rPr>
              <a:t>Discussion Paper on KPI of energy efficiency of URLLC type of network </a:t>
            </a:r>
            <a:r>
              <a:rPr lang="en-US" sz="1400" dirty="0" smtClean="0">
                <a:solidFill>
                  <a:prstClr val="black"/>
                </a:solidFill>
                <a:latin typeface="Calibri" pitchFamily="34" charset="0"/>
                <a:cs typeface="Arial" charset="0"/>
              </a:rPr>
              <a:t>slice</a:t>
            </a:r>
            <a:endParaRPr lang="en-GB"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err="1">
                <a:solidFill>
                  <a:prstClr val="black"/>
                </a:solidFill>
                <a:latin typeface="Calibri" pitchFamily="34" charset="0"/>
                <a:cs typeface="Arial" charset="0"/>
              </a:rPr>
              <a:t>pCR</a:t>
            </a:r>
            <a:r>
              <a:rPr lang="en-US" altLang="zh-CN" sz="1400" dirty="0">
                <a:solidFill>
                  <a:prstClr val="black"/>
                </a:solidFill>
                <a:latin typeface="Calibri" pitchFamily="34" charset="0"/>
                <a:cs typeface="Arial" charset="0"/>
              </a:rPr>
              <a:t> 28.813 on KPI of energy efficiency of URLLC type of network slice</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New KI on Useful Output</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Discussion Paper on Useful Output Measurement Solutions</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 28.813 Reorganisation of Key Issue #2</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Potential solution for Key Issue #6</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Potential solution for Key Issue #7</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New KI on EE KPI for 5GC on 5GC Resource Consumption Estimation</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TR 28.813 Conclusion for Key Issue No. 1</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TR 28.813 Conclusion to DV based EE KPI for 5GC key issue</a:t>
            </a:r>
            <a:endParaRPr lang="en-US"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group agreed to send TR 28.813 for information.</a:t>
            </a: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a:solidFill>
                  <a:prstClr val="black"/>
                </a:solidFill>
                <a:latin typeface="Calibri" pitchFamily="34" charset="0"/>
                <a:cs typeface="Arial" charset="0"/>
              </a:rPr>
              <a:t>FS_eEDGE_Mgt</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group agreed a solution evaluation </a:t>
            </a:r>
            <a:r>
              <a:rPr lang="en-US" altLang="zh-CN" sz="1400" dirty="0" err="1">
                <a:solidFill>
                  <a:prstClr val="black"/>
                </a:solidFill>
                <a:latin typeface="Calibri" pitchFamily="34" charset="0"/>
                <a:cs typeface="Arial" charset="0"/>
              </a:rPr>
              <a:t>pCR</a:t>
            </a:r>
            <a:r>
              <a:rPr lang="en-US" altLang="zh-CN" sz="1400" dirty="0">
                <a:solidFill>
                  <a:prstClr val="black"/>
                </a:solidFill>
                <a:latin typeface="Calibri" pitchFamily="34" charset="0"/>
                <a:cs typeface="Arial" charset="0"/>
              </a:rPr>
              <a:t> with a way forward to extend the provisioning </a:t>
            </a:r>
            <a:r>
              <a:rPr lang="en-US" altLang="zh-CN" sz="1400" dirty="0" err="1">
                <a:solidFill>
                  <a:prstClr val="black"/>
                </a:solidFill>
                <a:latin typeface="Calibri" pitchFamily="34" charset="0"/>
                <a:cs typeface="Arial" charset="0"/>
              </a:rPr>
              <a:t>MnS</a:t>
            </a:r>
            <a:r>
              <a:rPr lang="en-US" altLang="zh-CN" sz="1400" dirty="0">
                <a:solidFill>
                  <a:prstClr val="black"/>
                </a:solidFill>
                <a:latin typeface="Calibri" pitchFamily="34" charset="0"/>
                <a:cs typeface="Arial" charset="0"/>
              </a:rPr>
              <a:t> to support the asynchronous mode operations. The group also concluded TR 28.814 with recommendation to start the normative work of ECM where the WID has been approved. TR 28.814 is still open for contributions to support of SA2’s Rel. 17 WI eEDGE_5GC works.</a:t>
            </a:r>
          </a:p>
          <a:p>
            <a:pPr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572783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157109"/>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663866276"/>
              </p:ext>
            </p:extLst>
          </p:nvPr>
        </p:nvGraphicFramePr>
        <p:xfrm>
          <a:off x="260839" y="740236"/>
          <a:ext cx="11681825" cy="2223762"/>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0000"/>
                          </a:solidFill>
                          <a:effectLst/>
                          <a:latin typeface="Arial" panose="020B0604020202020204" pitchFamily="34" charset="0"/>
                          <a:ea typeface="+mn-ea"/>
                        </a:rPr>
                        <a:t>FS_NSMEN</a:t>
                      </a:r>
                      <a:endParaRPr lang="zh-CN" altLang="zh-CN" sz="1600" b="1"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Arial" panose="020B0604020202020204" pitchFamily="34" charset="0"/>
                          <a:ea typeface="+mn-ea"/>
                        </a:rPr>
                        <a:t>Study on network slice management enhancements </a:t>
                      </a:r>
                      <a:endParaRPr lang="zh-CN" altLang="zh-CN" sz="1600"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30%-&gt;40%-&gt;80%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28.811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SP-191192</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-&gt;</a:t>
                      </a: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b="1"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 Nokia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rgbClr val="000000"/>
                          </a:solidFill>
                          <a:effectLst/>
                          <a:latin typeface="Arial" panose="020B0604020202020204" pitchFamily="34" charset="0"/>
                          <a:ea typeface="+mn-ea"/>
                          <a:cs typeface="+mn-cs"/>
                        </a:rPr>
                        <a:t>FS_eSBMA</a:t>
                      </a:r>
                      <a:endParaRPr lang="zh-CN" altLang="zh-CN" sz="1200" b="1" kern="1200" dirty="0" smtClean="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mn-ea"/>
                          <a:cs typeface="+mn-cs"/>
                        </a:rPr>
                        <a:t>Enhancement of service based management architecture </a:t>
                      </a:r>
                      <a:endParaRPr lang="zh-CN" altLang="zh-CN" sz="1200" kern="1200" dirty="0" smtClean="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0%-&gt;10%</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28.925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smtClean="0">
                        <a:solidFill>
                          <a:schemeClr val="dk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 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ETSI ZSM</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architecture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Arial" panose="020B0604020202020204" pitchFamily="34" charset="0"/>
                          <a:ea typeface="+mn-ea"/>
                          <a:cs typeface="+mn-cs"/>
                        </a:rPr>
                        <a:t>FS_MNSAC</a:t>
                      </a:r>
                      <a:endParaRPr lang="zh-CN" sz="12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Study on access control for management service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30%-&gt;35%-&gt;</a:t>
                      </a:r>
                      <a:r>
                        <a:rPr lang="en-US" altLang="zh-CN" sz="1050" b="0" kern="1200" baseline="0" dirty="0" smtClean="0">
                          <a:solidFill>
                            <a:schemeClr val="tx1"/>
                          </a:solidFill>
                          <a:effectLst/>
                          <a:latin typeface="Arial" panose="020B0604020202020204" pitchFamily="34" charset="0"/>
                          <a:ea typeface="+mn-ea"/>
                          <a:cs typeface="Arial" panose="020B0604020202020204" pitchFamily="34" charset="0"/>
                        </a:rPr>
                        <a:t>80%</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28.817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SP-200853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SA#93 (Sep. 2021)</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Nokia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security</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000000"/>
                          </a:solidFill>
                          <a:effectLst/>
                          <a:latin typeface="Arial" panose="020B0604020202020204" pitchFamily="34" charset="0"/>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mn-ea"/>
                          <a:cs typeface="+mn-cs"/>
                        </a:rPr>
                        <a:t>Study on network slice management capability exposure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0%-&gt;5%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SP-210131</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Alibaba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 SA, RAN</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exposure</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55331" y="3449497"/>
            <a:ext cx="5807138" cy="2677656"/>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FS_NSMEN: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following topics are discussed and agreed</a:t>
            </a:r>
            <a:endParaRPr lang="en-GB" altLang="zh-CN" sz="1200" dirty="0">
              <a:solidFill>
                <a:prstClr val="black"/>
              </a:solidFill>
              <a:latin typeface="+mn-lt"/>
              <a:cs typeface="Arial" charset="0"/>
            </a:endParaRPr>
          </a:p>
          <a:p>
            <a:pPr marL="285750" indent="-285750" defTabSz="1219170">
              <a:buFont typeface="Wingdings" panose="05000000000000000000" pitchFamily="2" charset="2"/>
              <a:buChar char="Ø"/>
              <a:defRPr/>
            </a:pPr>
            <a:r>
              <a:rPr lang="en-US" sz="1200" dirty="0">
                <a:latin typeface="+mn-lt"/>
              </a:rPr>
              <a:t>Added use case for network slice protection on N6 interface to TR 28.811. </a:t>
            </a:r>
          </a:p>
          <a:p>
            <a:pPr marL="285750" indent="-285750" defTabSz="1219170">
              <a:buFont typeface="Wingdings" panose="05000000000000000000" pitchFamily="2" charset="2"/>
              <a:buChar char="Ø"/>
              <a:defRPr/>
            </a:pPr>
            <a:r>
              <a:rPr lang="en-US" sz="1200" dirty="0">
                <a:latin typeface="+mn-lt"/>
              </a:rPr>
              <a:t>Added use case for network slice specific authentication to TR 28.811.</a:t>
            </a:r>
          </a:p>
          <a:p>
            <a:pPr marL="285750" indent="-285750" defTabSz="1219170">
              <a:buFont typeface="Wingdings" panose="05000000000000000000" pitchFamily="2" charset="2"/>
              <a:buChar char="Ø"/>
              <a:defRPr/>
            </a:pPr>
            <a:r>
              <a:rPr lang="en-US" sz="1200" dirty="0">
                <a:latin typeface="+mn-lt"/>
              </a:rPr>
              <a:t>Added use case for isolation in network slice subnet to TR 28.811. </a:t>
            </a:r>
          </a:p>
          <a:p>
            <a:pPr marL="285750" indent="-285750" defTabSz="1219170">
              <a:buFont typeface="Wingdings" panose="05000000000000000000" pitchFamily="2" charset="2"/>
              <a:buChar char="Ø"/>
              <a:defRPr/>
            </a:pPr>
            <a:r>
              <a:rPr lang="en-US" sz="1200" dirty="0">
                <a:latin typeface="+mn-lt"/>
              </a:rPr>
              <a:t>Added possible solutions for multi-operator scenario to TR 28.811. </a:t>
            </a:r>
          </a:p>
          <a:p>
            <a:pPr marL="285750" indent="-285750" defTabSz="1219170">
              <a:buFont typeface="Wingdings" panose="05000000000000000000" pitchFamily="2" charset="2"/>
              <a:buChar char="Ø"/>
              <a:defRPr/>
            </a:pPr>
            <a:r>
              <a:rPr lang="en-US" sz="1200" dirty="0">
                <a:latin typeface="+mn-lt"/>
              </a:rPr>
              <a:t>Added requirements to TR 28.811.</a:t>
            </a:r>
          </a:p>
          <a:p>
            <a:pPr marL="285750" indent="-285750" defTabSz="1219170">
              <a:buFont typeface="Wingdings" panose="05000000000000000000" pitchFamily="2" charset="2"/>
              <a:buChar char="Ø"/>
              <a:defRPr/>
            </a:pPr>
            <a:r>
              <a:rPr lang="en-US" sz="1200" dirty="0">
                <a:latin typeface="+mn-lt"/>
              </a:rPr>
              <a:t>Added conclusions and recommendations to TR 28.811</a:t>
            </a:r>
            <a:r>
              <a:rPr lang="en-US" sz="1200" dirty="0" smtClean="0">
                <a:latin typeface="+mn-lt"/>
              </a:rPr>
              <a:t>.</a:t>
            </a:r>
          </a:p>
          <a:p>
            <a:pPr defTabSz="1219170">
              <a:defRPr/>
            </a:pPr>
            <a:r>
              <a:rPr lang="en-US" sz="1200" b="1" dirty="0" err="1" smtClean="0">
                <a:latin typeface="+mn-lt"/>
              </a:rPr>
              <a:t>FS_eSBMA</a:t>
            </a:r>
            <a:r>
              <a:rPr lang="en-US" sz="1200" b="1" dirty="0" smtClean="0">
                <a:latin typeface="+mn-lt"/>
              </a:rPr>
              <a:t>: </a:t>
            </a:r>
            <a:r>
              <a:rPr lang="en-US" sz="1200" dirty="0" smtClean="0">
                <a:latin typeface="+mn-lt"/>
              </a:rPr>
              <a:t>The </a:t>
            </a:r>
            <a:r>
              <a:rPr lang="en-US" sz="1200" dirty="0">
                <a:latin typeface="+mn-lt"/>
              </a:rPr>
              <a:t>following topics are discussed and agreed. </a:t>
            </a:r>
          </a:p>
          <a:p>
            <a:pPr marL="285750" lvl="0" indent="-285750" defTabSz="1219170">
              <a:buFont typeface="Wingdings" panose="05000000000000000000" pitchFamily="2" charset="2"/>
              <a:buChar char="Ø"/>
              <a:defRPr/>
            </a:pPr>
            <a:r>
              <a:rPr lang="en-US" sz="1200" dirty="0">
                <a:latin typeface="+mn-lt"/>
              </a:rPr>
              <a:t>Add key issue SBMA supporting management of 5G SA and NSA scenarios</a:t>
            </a:r>
          </a:p>
          <a:p>
            <a:pPr marL="285750" lvl="0" indent="-285750" defTabSz="1219170">
              <a:buFont typeface="Wingdings" panose="05000000000000000000" pitchFamily="2" charset="2"/>
              <a:buChar char="Ø"/>
              <a:defRPr/>
            </a:pPr>
            <a:r>
              <a:rPr lang="en-US" sz="1200" dirty="0">
                <a:latin typeface="+mn-lt"/>
              </a:rPr>
              <a:t>Add key issue SBMA supporting management architectures and frameworks in other SDOs</a:t>
            </a:r>
          </a:p>
          <a:p>
            <a:pPr marL="285750" lvl="0" indent="-285750" defTabSz="1219170">
              <a:buFont typeface="Wingdings" panose="05000000000000000000" pitchFamily="2" charset="2"/>
              <a:buChar char="Ø"/>
              <a:defRPr/>
            </a:pPr>
            <a:r>
              <a:rPr lang="en-US" sz="1200" dirty="0" err="1">
                <a:latin typeface="+mn-lt"/>
              </a:rPr>
              <a:t>pCR</a:t>
            </a:r>
            <a:r>
              <a:rPr lang="en-US" sz="1200" dirty="0">
                <a:latin typeface="+mn-lt"/>
              </a:rPr>
              <a:t> R17 28.925 TS investigation</a:t>
            </a:r>
          </a:p>
          <a:p>
            <a:pPr defTabSz="1219170">
              <a:defRPr/>
            </a:pPr>
            <a:endParaRPr lang="en-US" sz="1200" b="1" dirty="0">
              <a:latin typeface="+mn-lt"/>
            </a:endParaRPr>
          </a:p>
          <a:p>
            <a:pPr defTabSz="1219170">
              <a:defRPr/>
            </a:pPr>
            <a:endParaRPr lang="en-US" sz="1200" dirty="0" smtClean="0">
              <a:latin typeface="+mn-lt"/>
            </a:endParaRP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FS_NSMEN/</a:t>
            </a:r>
            <a:r>
              <a:rPr lang="en-US" altLang="zh-CN" sz="3200" kern="0" dirty="0" err="1" smtClean="0"/>
              <a:t>FS_eSBMA</a:t>
            </a:r>
            <a:r>
              <a:rPr lang="en-GB" altLang="zh-CN" sz="3200" dirty="0"/>
              <a:t>/FS_MNSAC/FS_NSCE</a:t>
            </a:r>
          </a:p>
          <a:p>
            <a:endParaRPr lang="sv-SE" sz="3200" kern="0" dirty="0"/>
          </a:p>
        </p:txBody>
      </p:sp>
      <p:sp>
        <p:nvSpPr>
          <p:cNvPr id="4" name="矩形 3"/>
          <p:cNvSpPr/>
          <p:nvPr/>
        </p:nvSpPr>
        <p:spPr>
          <a:xfrm>
            <a:off x="6007686" y="3484964"/>
            <a:ext cx="5980195" cy="2677656"/>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FS_MNSAC:</a:t>
            </a:r>
          </a:p>
          <a:p>
            <a:pPr marL="285750" indent="-285750" defTabSz="1219170" eaLnBrk="1" fontAlgn="auto" hangingPunct="1">
              <a:spcBef>
                <a:spcPts val="0"/>
              </a:spcBef>
              <a:spcAft>
                <a:spcPts val="0"/>
              </a:spcAft>
              <a:buFont typeface="Wingdings" panose="05000000000000000000" pitchFamily="2" charset="2"/>
              <a:buChar char="Ø"/>
              <a:defRPr/>
            </a:pPr>
            <a:r>
              <a:rPr lang="en-US" sz="1200" dirty="0" smtClean="0">
                <a:latin typeface="+mn-lt"/>
              </a:rPr>
              <a:t>two more use cases for access control were agreed, including proposal for fine-grained access control polices definition based on </a:t>
            </a:r>
            <a:r>
              <a:rPr lang="en-US" sz="1200" dirty="0" err="1" smtClean="0">
                <a:latin typeface="+mn-lt"/>
              </a:rPr>
              <a:t>MnS</a:t>
            </a:r>
            <a:r>
              <a:rPr lang="en-US" sz="1200" dirty="0" smtClean="0">
                <a:latin typeface="+mn-lt"/>
              </a:rPr>
              <a:t> component type A, B and C. Send LS to SA3 to update them with the progress in SA5.</a:t>
            </a:r>
            <a:endParaRPr lang="en-US" sz="1200" dirty="0">
              <a:solidFill>
                <a:prstClr val="black"/>
              </a:solidFill>
              <a:latin typeface="+mn-lt"/>
              <a:cs typeface="Arial" charset="0"/>
            </a:endParaRP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FS_NSCE: </a:t>
            </a:r>
            <a:r>
              <a:rPr lang="en-US" altLang="zh-CN" sz="1200" dirty="0">
                <a:solidFill>
                  <a:prstClr val="black"/>
                </a:solidFill>
                <a:latin typeface="+mn-lt"/>
                <a:cs typeface="Arial" charset="0"/>
              </a:rPr>
              <a:t>Several </a:t>
            </a:r>
            <a:r>
              <a:rPr lang="en-US" altLang="zh-CN" sz="1200" dirty="0" err="1">
                <a:solidFill>
                  <a:prstClr val="black"/>
                </a:solidFill>
                <a:latin typeface="+mn-lt"/>
                <a:cs typeface="Arial" charset="0"/>
              </a:rPr>
              <a:t>pCRs</a:t>
            </a:r>
            <a:r>
              <a:rPr lang="en-US" altLang="zh-CN" sz="1200" dirty="0">
                <a:solidFill>
                  <a:prstClr val="black"/>
                </a:solidFill>
                <a:latin typeface="+mn-lt"/>
                <a:cs typeface="Arial" charset="0"/>
              </a:rPr>
              <a:t> regarding TR skeleton, concepts, and use case are approved:</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skeleton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External exposure via BSS</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Exposure of </a:t>
            </a:r>
            <a:r>
              <a:rPr lang="en-US" altLang="zh-CN" sz="1200" dirty="0" err="1">
                <a:latin typeface="+mn-lt"/>
              </a:rPr>
              <a:t>MnS</a:t>
            </a:r>
            <a:r>
              <a:rPr lang="en-US" altLang="zh-CN" sz="1200" dirty="0">
                <a:latin typeface="+mn-lt"/>
              </a:rPr>
              <a:t> for monitoring </a:t>
            </a:r>
            <a:r>
              <a:rPr lang="en-US" altLang="zh-CN" sz="1200" dirty="0" err="1">
                <a:latin typeface="+mn-lt"/>
              </a:rPr>
              <a:t>QoS</a:t>
            </a:r>
            <a:r>
              <a:rPr lang="en-US" altLang="zh-CN" sz="1200" dirty="0">
                <a:latin typeface="+mn-lt"/>
              </a:rPr>
              <a:t> of video application</a:t>
            </a:r>
          </a:p>
          <a:p>
            <a:pPr lvl="0"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dirty="0">
                <a:solidFill>
                  <a:prstClr val="black"/>
                </a:solidFill>
                <a:latin typeface="+mn-lt"/>
                <a:cs typeface="Arial" charset="0"/>
              </a:rPr>
              <a:t>Several </a:t>
            </a:r>
            <a:r>
              <a:rPr lang="en-US" altLang="zh-CN" sz="1200" dirty="0" err="1">
                <a:solidFill>
                  <a:prstClr val="black"/>
                </a:solidFill>
                <a:latin typeface="+mn-lt"/>
                <a:cs typeface="Arial" charset="0"/>
              </a:rPr>
              <a:t>pCRs</a:t>
            </a:r>
            <a:r>
              <a:rPr lang="en-US" altLang="zh-CN" sz="1200" dirty="0">
                <a:solidFill>
                  <a:prstClr val="black"/>
                </a:solidFill>
                <a:latin typeface="+mn-lt"/>
                <a:cs typeface="Arial" charset="0"/>
              </a:rPr>
              <a:t> regarding concepts, and use case are under email approval:</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28.824 Add Description of Concept and Roles to TR 28.824</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28.824 Use case - network slice management capability exposure</a:t>
            </a:r>
          </a:p>
          <a:p>
            <a:pPr defTabSz="1219170" eaLnBrk="1" fontAlgn="auto" hangingPunct="1">
              <a:spcBef>
                <a:spcPts val="0"/>
              </a:spcBef>
              <a:spcAft>
                <a:spcPts val="0"/>
              </a:spcAft>
              <a:defRPr/>
            </a:pPr>
            <a:endParaRPr lang="en-US" sz="1200" dirty="0" smtClean="0">
              <a:latin typeface="+mn-lt"/>
            </a:endParaRPr>
          </a:p>
        </p:txBody>
      </p:sp>
    </p:spTree>
    <p:extLst>
      <p:ext uri="{BB962C8B-B14F-4D97-AF65-F5344CB8AC3E}">
        <p14:creationId xmlns:p14="http://schemas.microsoft.com/office/powerpoint/2010/main" val="176236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sp>
        <p:nvSpPr>
          <p:cNvPr id="6" name="Rectangle 1"/>
          <p:cNvSpPr>
            <a:spLocks noChangeArrowheads="1"/>
          </p:cNvSpPr>
          <p:nvPr/>
        </p:nvSpPr>
        <p:spPr bwMode="auto">
          <a:xfrm>
            <a:off x="291402" y="970965"/>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List of </a:t>
            </a:r>
            <a:r>
              <a:rPr kumimoji="0" lang="en-GB" altLang="en-US" sz="1400" b="1" i="0" u="none" strike="noStrike" cap="none" normalizeH="0" baseline="0" dirty="0" err="1" smtClean="0">
                <a:ln>
                  <a:noFill/>
                </a:ln>
                <a:solidFill>
                  <a:schemeClr val="tx1"/>
                </a:solidFill>
                <a:effectLst/>
                <a:latin typeface="+mj-lt"/>
                <a:ea typeface="宋体" panose="02010600030101010101" pitchFamily="2" charset="-122"/>
                <a:cs typeface="Times New Roman" panose="02020603050405020304" pitchFamily="18" charset="0"/>
              </a:rPr>
              <a:t>DraftCRs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 to be generated in THIS meeting:</a:t>
            </a:r>
            <a:endParaRPr kumimoji="0" lang="en-GB" altLang="en-US" sz="2000" b="0" i="0" u="none" strike="noStrike" cap="none" normalizeH="0" baseline="0" dirty="0" smtClean="0">
              <a:ln>
                <a:noFill/>
              </a:ln>
              <a:solidFill>
                <a:schemeClr val="tx1"/>
              </a:solidFill>
              <a:effectLst/>
              <a:latin typeface="+mj-lt"/>
            </a:endParaRPr>
          </a:p>
        </p:txBody>
      </p:sp>
      <p:graphicFrame>
        <p:nvGraphicFramePr>
          <p:cNvPr id="5" name="表格 4"/>
          <p:cNvGraphicFramePr>
            <a:graphicFrameLocks noGrp="1"/>
          </p:cNvGraphicFramePr>
          <p:nvPr>
            <p:extLst>
              <p:ext uri="{D42A27DB-BD31-4B8C-83A1-F6EECF244321}">
                <p14:modId xmlns:p14="http://schemas.microsoft.com/office/powerpoint/2010/main" val="1383369691"/>
              </p:ext>
            </p:extLst>
          </p:nvPr>
        </p:nvGraphicFramePr>
        <p:xfrm>
          <a:off x="939521" y="1298526"/>
          <a:ext cx="9646418" cy="2519943"/>
        </p:xfrm>
        <a:graphic>
          <a:graphicData uri="http://schemas.openxmlformats.org/drawingml/2006/table">
            <a:tbl>
              <a:tblPr firstRow="1" firstCol="1" bandRow="1">
                <a:tableStyleId>{5C22544A-7EE6-4342-B048-85BDC9FD1C3A}</a:tableStyleId>
              </a:tblPr>
              <a:tblGrid>
                <a:gridCol w="1159697"/>
                <a:gridCol w="3547527"/>
                <a:gridCol w="1811681"/>
                <a:gridCol w="1450084"/>
                <a:gridCol w="1677429"/>
              </a:tblGrid>
              <a:tr h="252702">
                <a:tc>
                  <a:txBody>
                    <a:bodyPr/>
                    <a:lstStyle/>
                    <a:p>
                      <a:pPr>
                        <a:spcAft>
                          <a:spcPts val="0"/>
                        </a:spcAft>
                      </a:pPr>
                      <a:r>
                        <a:rPr lang="en-US" sz="1400" dirty="0" err="1">
                          <a:effectLst/>
                        </a:rPr>
                        <a:t>Tdoc</a:t>
                      </a:r>
                      <a:r>
                        <a:rPr lang="en-US" sz="1400" dirty="0">
                          <a:effectLst/>
                        </a:rPr>
                        <a: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Title</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Source Company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Rapporteur</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Agenda</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US" altLang="zh-CN" sz="1400" dirty="0" smtClean="0">
                          <a:solidFill>
                            <a:srgbClr val="FF0000"/>
                          </a:solidFill>
                          <a:effectLst/>
                        </a:rPr>
                        <a:t>NA</a:t>
                      </a:r>
                      <a:endParaRPr lang="en-US" sz="1400" dirty="0">
                        <a:solidFill>
                          <a:srgbClr val="FF0000"/>
                        </a:solidFill>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err="1">
                          <a:effectLst/>
                        </a:rPr>
                        <a:t>eCOSLA</a:t>
                      </a:r>
                      <a:r>
                        <a:rPr lang="en-GB" sz="1400" dirty="0">
                          <a:effectLst/>
                        </a:rPr>
                        <a:t> - TS 28.536</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Jan Groenendijk</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6.4.12</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a:effectLst/>
                        </a:rPr>
                        <a:t>NA</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E-HOO - TS 28.313</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Per Elmdahl</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6.4.14</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a:effectLst/>
                        </a:rPr>
                        <a:t>S5-213661</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28.533</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Brendan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a:effectLst/>
                        </a:rPr>
                        <a:t>S5-213659</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28.537</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Brendan</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smtClean="0">
                          <a:solidFill>
                            <a:srgbClr val="FF0000"/>
                          </a:solidFill>
                          <a:effectLst/>
                          <a:latin typeface="+mn-lt"/>
                          <a:ea typeface="+mn-ea"/>
                          <a:cs typeface="+mn-cs"/>
                        </a:rPr>
                        <a:t>S5-213537 </a:t>
                      </a:r>
                      <a:endParaRPr lang="en-US" sz="1400" b="1" kern="1200" dirty="0">
                        <a:solidFill>
                          <a:srgbClr val="FF0000"/>
                        </a:solidFill>
                        <a:effectLst/>
                        <a:latin typeface="+mn-lt"/>
                        <a:ea typeface="+mn-ea"/>
                        <a:cs typeface="+mn-cs"/>
                      </a:endParaRPr>
                    </a:p>
                  </a:txBody>
                  <a:tcPr marL="68580" marR="68580" marT="0" marB="0" anchor="b"/>
                </a:tc>
                <a:tc>
                  <a:txBody>
                    <a:bodyPr/>
                    <a:lstStyle/>
                    <a:p>
                      <a:pPr>
                        <a:spcAft>
                          <a:spcPts val="0"/>
                        </a:spcAft>
                      </a:pPr>
                      <a:r>
                        <a:rPr lang="en-GB" sz="1400" dirty="0" err="1">
                          <a:effectLst/>
                        </a:rPr>
                        <a:t>DraftCR</a:t>
                      </a:r>
                      <a:r>
                        <a:rPr lang="en-GB" sz="1400" dirty="0">
                          <a:effectLst/>
                        </a:rPr>
                        <a:t> for 5GDMS  - TS 28.622</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solidFill>
                            <a:srgbClr val="FF0000"/>
                          </a:solidFill>
                          <a:effectLst/>
                        </a:rPr>
                        <a:t>Brendan</a:t>
                      </a:r>
                      <a:endParaRPr lang="en-US" sz="1400" dirty="0">
                        <a:solidFill>
                          <a:srgbClr val="FF0000"/>
                        </a:solidFill>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smtClean="0">
                          <a:solidFill>
                            <a:srgbClr val="FF0000"/>
                          </a:solidFill>
                          <a:effectLst/>
                          <a:latin typeface="+mn-lt"/>
                          <a:ea typeface="+mn-ea"/>
                          <a:cs typeface="+mn-cs"/>
                        </a:rPr>
                        <a:t>S5-213538 </a:t>
                      </a:r>
                      <a:endParaRPr lang="en-US" sz="1400" b="1" kern="1200" dirty="0">
                        <a:solidFill>
                          <a:srgbClr val="FF0000"/>
                        </a:solidFill>
                        <a:effectLst/>
                        <a:latin typeface="+mn-lt"/>
                        <a:ea typeface="+mn-ea"/>
                        <a:cs typeface="+mn-cs"/>
                      </a:endParaRPr>
                    </a:p>
                  </a:txBody>
                  <a:tcPr marL="68580" marR="68580" marT="0" marB="0" anchor="b"/>
                </a:tc>
                <a:tc>
                  <a:txBody>
                    <a:bodyPr/>
                    <a:lstStyle/>
                    <a:p>
                      <a:pPr>
                        <a:spcAft>
                          <a:spcPts val="0"/>
                        </a:spcAft>
                      </a:pPr>
                      <a:r>
                        <a:rPr lang="en-GB" sz="1400" dirty="0" err="1">
                          <a:effectLst/>
                        </a:rPr>
                        <a:t>DraftCR</a:t>
                      </a:r>
                      <a:r>
                        <a:rPr lang="en-GB" sz="1400" dirty="0">
                          <a:effectLst/>
                        </a:rPr>
                        <a:t> for 5GDMS  - TS 28.623</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Huawei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solidFill>
                            <a:srgbClr val="FF0000"/>
                          </a:solidFill>
                          <a:effectLst/>
                        </a:rPr>
                        <a:t>Brendan</a:t>
                      </a:r>
                      <a:endParaRPr lang="en-US" sz="1400" dirty="0">
                        <a:solidFill>
                          <a:srgbClr val="FF0000"/>
                        </a:solidFill>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6.4.16</a:t>
                      </a:r>
                      <a:endParaRPr lang="en-US" sz="1400" dirty="0">
                        <a:effectLst/>
                        <a:latin typeface="Calibri" panose="020F0502020204030204" pitchFamily="34" charset="0"/>
                        <a:ea typeface="MS Mincho"/>
                        <a:cs typeface="MS Mincho"/>
                      </a:endParaRPr>
                    </a:p>
                  </a:txBody>
                  <a:tcPr marL="68580" marR="68580" marT="0" marB="0"/>
                </a:tc>
              </a:tr>
              <a:tr h="220362">
                <a:tc>
                  <a:txBody>
                    <a:bodyPr/>
                    <a:lstStyle/>
                    <a:p>
                      <a:pPr marL="0" algn="l" defTabSz="1219170" rtl="0" eaLnBrk="1" latinLnBrk="0" hangingPunct="1">
                        <a:spcAft>
                          <a:spcPts val="0"/>
                        </a:spcAft>
                      </a:pPr>
                      <a:r>
                        <a:rPr lang="en-US" sz="1400" b="1" kern="1200">
                          <a:solidFill>
                            <a:schemeClr val="lt1"/>
                          </a:solidFill>
                          <a:effectLst/>
                          <a:latin typeface="+mn-lt"/>
                          <a:ea typeface="+mn-ea"/>
                          <a:cs typeface="+mn-cs"/>
                        </a:rPr>
                        <a:t>S5-213660</a:t>
                      </a:r>
                    </a:p>
                  </a:txBody>
                  <a:tcPr marL="68580" marR="68580" marT="0" marB="0"/>
                </a:tc>
                <a:tc>
                  <a:txBody>
                    <a:bodyPr/>
                    <a:lstStyle/>
                    <a:p>
                      <a:pPr>
                        <a:spcAft>
                          <a:spcPts val="0"/>
                        </a:spcAft>
                      </a:pPr>
                      <a:r>
                        <a:rPr lang="en-US" sz="1400" dirty="0" err="1">
                          <a:effectLst/>
                        </a:rPr>
                        <a:t>DraftCR</a:t>
                      </a:r>
                      <a:r>
                        <a:rPr lang="en-US" sz="1400" dirty="0">
                          <a:effectLst/>
                        </a:rPr>
                        <a:t> for </a:t>
                      </a:r>
                      <a:r>
                        <a:rPr lang="en-US" sz="1400" dirty="0" err="1">
                          <a:effectLst/>
                        </a:rPr>
                        <a:t>eQoE</a:t>
                      </a:r>
                      <a:r>
                        <a:rPr lang="en-US" sz="1400" dirty="0">
                          <a:effectLst/>
                        </a:rPr>
                        <a:t> - TS 28.405</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Ericsson</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Robert Petersen</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6.4.5</a:t>
                      </a:r>
                      <a:endParaRPr lang="en-US" sz="1400" dirty="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a:solidFill>
                            <a:schemeClr val="lt1"/>
                          </a:solidFill>
                          <a:effectLst/>
                          <a:latin typeface="+mn-lt"/>
                          <a:ea typeface="+mn-ea"/>
                          <a:cs typeface="+mn-cs"/>
                        </a:rPr>
                        <a:t>NA</a:t>
                      </a:r>
                      <a:endParaRPr lang="en-US" sz="1400" b="1" kern="1200" dirty="0">
                        <a:solidFill>
                          <a:schemeClr val="lt1"/>
                        </a:solidFill>
                        <a:effectLst/>
                        <a:latin typeface="+mn-lt"/>
                        <a:ea typeface="+mn-ea"/>
                        <a:cs typeface="+mn-cs"/>
                      </a:endParaRPr>
                    </a:p>
                  </a:txBody>
                  <a:tcPr marL="68580" marR="68580" marT="0" marB="0" anchor="b"/>
                </a:tc>
                <a:tc>
                  <a:txBody>
                    <a:bodyPr/>
                    <a:lstStyle/>
                    <a:p>
                      <a:pPr>
                        <a:spcAft>
                          <a:spcPts val="0"/>
                        </a:spcAft>
                      </a:pPr>
                      <a:r>
                        <a:rPr lang="en-GB" sz="1400">
                          <a:effectLst/>
                        </a:rPr>
                        <a:t>DraftCR for MADCOL TS 28.622</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Nokia</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Olaf Pollakowski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6.4.8</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a:effectLst/>
                        </a:rPr>
                        <a:t>S5-213673</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smtClean="0">
                          <a:effectLst/>
                        </a:rPr>
                        <a:t>MADCOL </a:t>
                      </a:r>
                      <a:r>
                        <a:rPr lang="en-GB" sz="1400" dirty="0">
                          <a:effectLst/>
                        </a:rPr>
                        <a:t>TS 28.537</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Nokia</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Olaf Pollakowski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effectLst/>
                        </a:rPr>
                        <a:t>6.4.8</a:t>
                      </a:r>
                      <a:endParaRPr lang="en-US" sz="1400" dirty="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smtClean="0">
                          <a:effectLst/>
                        </a:rPr>
                        <a:t>S5-213451</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smtClean="0">
                          <a:effectLst/>
                        </a:rPr>
                        <a:t>FIMA </a:t>
                      </a:r>
                      <a:r>
                        <a:rPr lang="en-GB" sz="1400" dirty="0">
                          <a:effectLst/>
                        </a:rPr>
                        <a:t>TS 28.537</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Nokia</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Olaf Pollakowski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effectLst/>
                        </a:rPr>
                        <a:t>6.4.20</a:t>
                      </a:r>
                      <a:endParaRPr lang="en-US" sz="1400" dirty="0">
                        <a:effectLst/>
                        <a:latin typeface="Calibri" panose="020F0502020204030204" pitchFamily="34" charset="0"/>
                        <a:ea typeface="MS Mincho"/>
                        <a:cs typeface="MS Mincho"/>
                      </a:endParaRPr>
                    </a:p>
                  </a:txBody>
                  <a:tcPr marL="68580" marR="68580" marT="0" marB="0"/>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802299671"/>
              </p:ext>
            </p:extLst>
          </p:nvPr>
        </p:nvGraphicFramePr>
        <p:xfrm>
          <a:off x="939521" y="4194793"/>
          <a:ext cx="9646417" cy="2056933"/>
        </p:xfrm>
        <a:graphic>
          <a:graphicData uri="http://schemas.openxmlformats.org/drawingml/2006/table">
            <a:tbl>
              <a:tblPr firstRow="1" firstCol="1" bandRow="1">
                <a:tableStyleId>{5C22544A-7EE6-4342-B048-85BDC9FD1C3A}</a:tableStyleId>
              </a:tblPr>
              <a:tblGrid>
                <a:gridCol w="3044650"/>
                <a:gridCol w="3326004"/>
                <a:gridCol w="1447427"/>
                <a:gridCol w="1828336"/>
              </a:tblGrid>
              <a:tr h="252702">
                <a:tc>
                  <a:txBody>
                    <a:bodyPr/>
                    <a:lstStyle/>
                    <a:p>
                      <a:pPr>
                        <a:spcAft>
                          <a:spcPts val="0"/>
                        </a:spcAft>
                      </a:pPr>
                      <a:r>
                        <a:rPr lang="en-US" sz="1400" dirty="0" err="1">
                          <a:effectLst/>
                        </a:rPr>
                        <a:t>Tdoc</a:t>
                      </a:r>
                      <a:r>
                        <a:rPr lang="en-US" sz="1400" dirty="0">
                          <a:effectLst/>
                        </a:rPr>
                        <a: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Title</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Source Company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Rapporteur</a:t>
                      </a:r>
                      <a:endParaRPr lang="en-US" sz="1400">
                        <a:effectLst/>
                        <a:latin typeface="Calibri" panose="020F0502020204030204" pitchFamily="34" charset="0"/>
                        <a:ea typeface="MS Mincho"/>
                        <a:cs typeface="MS Mincho"/>
                      </a:endParaRPr>
                    </a:p>
                  </a:txBody>
                  <a:tcPr marL="68580" marR="68580" marT="0" marB="0"/>
                </a:tc>
              </a:tr>
              <a:tr h="270208">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S5-205279</a:t>
                      </a:r>
                      <a:endParaRPr lang="en-US" sz="1400" kern="1200" dirty="0">
                        <a:solidFill>
                          <a:schemeClr val="bg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e_5GMDT - TS 32.441</a:t>
                      </a:r>
                      <a:endParaRPr lang="en-US" sz="1400" kern="1200" dirty="0">
                        <a:solidFill>
                          <a:schemeClr val="dk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err="1">
                          <a:solidFill>
                            <a:schemeClr val="dk1"/>
                          </a:solidFill>
                          <a:effectLst/>
                          <a:latin typeface="+mn-lt"/>
                          <a:ea typeface="+mn-ea"/>
                          <a:cs typeface="+mn-cs"/>
                        </a:rPr>
                        <a:t>Zhulia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Ayani</a:t>
                      </a:r>
                      <a:endParaRPr lang="en-US" sz="1400" kern="1200" dirty="0">
                        <a:solidFill>
                          <a:schemeClr val="dk1"/>
                        </a:solidFill>
                        <a:effectLst/>
                        <a:latin typeface="+mn-lt"/>
                        <a:ea typeface="+mn-ea"/>
                        <a:cs typeface="+mn-cs"/>
                      </a:endParaRPr>
                    </a:p>
                  </a:txBody>
                  <a:tcPr marL="68580" marR="68580" marT="0" marB="0"/>
                </a:tc>
              </a:tr>
              <a:tr h="211015">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S5-205281</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nb-NO" sz="1400" kern="1200" smtClean="0">
                          <a:solidFill>
                            <a:schemeClr val="dk1"/>
                          </a:solidFill>
                          <a:effectLst/>
                          <a:latin typeface="+mn-lt"/>
                          <a:ea typeface="+mn-ea"/>
                          <a:cs typeface="+mn-cs"/>
                        </a:rPr>
                        <a:t>DraftCR for eQoE - TS 28.404</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Robert Petersen</a:t>
                      </a:r>
                    </a:p>
                  </a:txBody>
                  <a:tcPr marL="68580" marR="68580" marT="0" marB="0"/>
                </a:tc>
              </a:tr>
              <a:tr h="218719">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S5-205282-&gt; S5-211355</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ePM_KPI_5G - TS 28.552</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Intel</a:t>
                      </a:r>
                    </a:p>
                  </a:txBody>
                  <a:tcPr marL="68580" marR="68580" marT="0" marB="0"/>
                </a:tc>
                <a:tc>
                  <a:txBody>
                    <a:bodyPr/>
                    <a:lstStyle/>
                    <a:p>
                      <a:pPr marL="0" algn="l" defTabSz="1219170" rtl="0" eaLnBrk="1" latinLnBrk="0" hangingPunct="1">
                        <a:spcAft>
                          <a:spcPts val="0"/>
                        </a:spcAft>
                      </a:pPr>
                      <a:r>
                        <a:rPr lang="en-US" sz="1400" kern="1200" dirty="0" err="1">
                          <a:solidFill>
                            <a:schemeClr val="dk1"/>
                          </a:solidFill>
                          <a:effectLst/>
                          <a:latin typeface="+mn-lt"/>
                          <a:ea typeface="+mn-ea"/>
                          <a:cs typeface="+mn-cs"/>
                        </a:rPr>
                        <a:t>Yizhi</a:t>
                      </a:r>
                      <a:r>
                        <a:rPr lang="en-US" sz="1400" kern="1200" dirty="0">
                          <a:solidFill>
                            <a:schemeClr val="dk1"/>
                          </a:solidFill>
                          <a:effectLst/>
                          <a:latin typeface="+mn-lt"/>
                          <a:ea typeface="+mn-ea"/>
                          <a:cs typeface="+mn-cs"/>
                        </a:rPr>
                        <a:t> Yao</a:t>
                      </a:r>
                    </a:p>
                  </a:txBody>
                  <a:tcPr marL="68580" marR="68580" marT="0" marB="0"/>
                </a:tc>
              </a:tr>
              <a:tr h="185894">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S5-206345-&gt;S5-211358 -&gt;</a:t>
                      </a:r>
                      <a:r>
                        <a:rPr lang="en-US" sz="1400" kern="1200" dirty="0" smtClean="0">
                          <a:solidFill>
                            <a:schemeClr val="bg1"/>
                          </a:solidFill>
                          <a:effectLst/>
                          <a:latin typeface="+mn-lt"/>
                          <a:ea typeface="+mn-ea"/>
                          <a:cs typeface="+mn-cs"/>
                        </a:rPr>
                        <a:t> S5-212439</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nn-NO" sz="1400" kern="1200" dirty="0" smtClean="0">
                          <a:solidFill>
                            <a:schemeClr val="dk1"/>
                          </a:solidFill>
                          <a:effectLst/>
                          <a:latin typeface="+mn-lt"/>
                          <a:ea typeface="+mn-ea"/>
                          <a:cs typeface="+mn-cs"/>
                        </a:rPr>
                        <a:t>DraftCR for  eCOSLA - TS 28.535</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Jan Groenendijk</a:t>
                      </a:r>
                    </a:p>
                  </a:txBody>
                  <a:tcPr marL="68580" marR="68580" marT="0" marB="0"/>
                </a:tc>
              </a:tr>
              <a:tr h="2274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effectLst/>
                          <a:latin typeface="+mn-lt"/>
                          <a:ea typeface="+mn-ea"/>
                          <a:cs typeface="+mn-cs"/>
                        </a:rPr>
                        <a:t>S5-206348-&gt; S5-211069</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5GDMS  - TS 28.533</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Huawei</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Brendan</a:t>
                      </a:r>
                    </a:p>
                  </a:txBody>
                  <a:tcPr marL="68580" marR="68580" marT="0" marB="0"/>
                </a:tc>
              </a:tr>
              <a:tr h="21225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effectLst/>
                          <a:latin typeface="+mn-lt"/>
                          <a:ea typeface="+mn-ea"/>
                          <a:cs typeface="+mn-cs"/>
                        </a:rPr>
                        <a:t>S5-211487</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eSON_5G – TS 28.313</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Intel</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Joey</a:t>
                      </a:r>
                    </a:p>
                  </a:txBody>
                  <a:tcPr marL="68580" marR="68580" marT="0" marB="0"/>
                </a:tc>
              </a:tr>
              <a:tr h="220362">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S5-211510-&gt;</a:t>
                      </a:r>
                      <a:r>
                        <a:rPr lang="en-US" sz="1400" kern="1200" dirty="0" smtClean="0">
                          <a:solidFill>
                            <a:schemeClr val="bg1"/>
                          </a:solidFill>
                          <a:effectLst/>
                          <a:latin typeface="+mn-lt"/>
                          <a:ea typeface="+mn-ea"/>
                          <a:cs typeface="+mn-cs"/>
                        </a:rPr>
                        <a:t> S5-212440</a:t>
                      </a:r>
                      <a:endParaRPr lang="en-US" sz="1400" kern="1200" dirty="0">
                        <a:solidFill>
                          <a:schemeClr val="bg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a:t>
                      </a:r>
                      <a:r>
                        <a:rPr lang="en-GB" sz="1400" kern="1200" dirty="0" err="1" smtClean="0">
                          <a:solidFill>
                            <a:schemeClr val="dk1"/>
                          </a:solidFill>
                          <a:effectLst/>
                          <a:latin typeface="+mn-lt"/>
                          <a:ea typeface="+mn-ea"/>
                          <a:cs typeface="+mn-cs"/>
                        </a:rPr>
                        <a:t>eQoE</a:t>
                      </a:r>
                      <a:r>
                        <a:rPr lang="en-GB" sz="1400" kern="1200" dirty="0" smtClean="0">
                          <a:solidFill>
                            <a:schemeClr val="dk1"/>
                          </a:solidFill>
                          <a:effectLst/>
                          <a:latin typeface="+mn-lt"/>
                          <a:ea typeface="+mn-ea"/>
                          <a:cs typeface="+mn-cs"/>
                        </a:rPr>
                        <a:t> - TS 28.405</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 LM</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Robert Petersen</a:t>
                      </a:r>
                    </a:p>
                  </a:txBody>
                  <a:tcPr marL="68580" marR="68580" marT="0" marB="0"/>
                </a:tc>
              </a:tr>
              <a:tr h="227431">
                <a:tc>
                  <a:txBody>
                    <a:bodyPr/>
                    <a:lstStyle/>
                    <a:p>
                      <a:pPr marL="0" algn="l" defTabSz="1219170" rtl="0" eaLnBrk="1" latinLnBrk="0" hangingPunct="1">
                        <a:spcAft>
                          <a:spcPts val="0"/>
                        </a:spcAft>
                      </a:pPr>
                      <a:r>
                        <a:rPr lang="en-US" sz="1400" kern="1200" dirty="0" smtClean="0">
                          <a:solidFill>
                            <a:schemeClr val="bg1"/>
                          </a:solidFill>
                          <a:effectLst/>
                          <a:latin typeface="+mn-lt"/>
                          <a:ea typeface="+mn-ea"/>
                          <a:cs typeface="+mn-cs"/>
                        </a:rPr>
                        <a:t>S5-212441</a:t>
                      </a:r>
                      <a:endParaRPr lang="en-US" sz="1400" kern="1200" dirty="0">
                        <a:solidFill>
                          <a:schemeClr val="bg1"/>
                        </a:solidFill>
                        <a:effectLst/>
                        <a:latin typeface="+mn-lt"/>
                        <a:ea typeface="+mn-ea"/>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FIMA/MADCOL TS 28.537</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Nokia</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Olaf</a:t>
                      </a:r>
                    </a:p>
                  </a:txBody>
                  <a:tcPr marL="68580" marR="68580" marT="0" marB="0"/>
                </a:tc>
              </a:tr>
            </a:tbl>
          </a:graphicData>
        </a:graphic>
      </p:graphicFrame>
      <p:sp>
        <p:nvSpPr>
          <p:cNvPr id="16" name="Rectangle 1"/>
          <p:cNvSpPr>
            <a:spLocks noChangeArrowheads="1"/>
          </p:cNvSpPr>
          <p:nvPr/>
        </p:nvSpPr>
        <p:spPr bwMode="auto">
          <a:xfrm>
            <a:off x="217714" y="3818469"/>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List of approved </a:t>
            </a:r>
            <a:r>
              <a:rPr kumimoji="0" lang="en-GB" altLang="en-US" sz="1400" b="1" i="0" u="none" strike="noStrike" cap="none" normalizeH="0" baseline="0" dirty="0" err="1" smtClean="0">
                <a:ln>
                  <a:noFill/>
                </a:ln>
                <a:solidFill>
                  <a:schemeClr val="tx1"/>
                </a:solidFill>
                <a:effectLst/>
                <a:latin typeface="+mj-lt"/>
                <a:ea typeface="宋体" panose="02010600030101010101" pitchFamily="2" charset="-122"/>
                <a:cs typeface="Times New Roman" panose="02020603050405020304" pitchFamily="18" charset="0"/>
              </a:rPr>
              <a:t>DraftCRs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 to be used as baseline from history</a:t>
            </a:r>
            <a:r>
              <a:rPr kumimoji="0" lang="en-GB" altLang="en-US" sz="1400" b="1" i="0" u="none" strike="noStrike" cap="none" normalizeH="0" dirty="0" smtClean="0">
                <a:ln>
                  <a:noFill/>
                </a:ln>
                <a:solidFill>
                  <a:schemeClr val="tx1"/>
                </a:solidFill>
                <a:effectLst/>
                <a:latin typeface="+mj-lt"/>
                <a:ea typeface="宋体" panose="02010600030101010101" pitchFamily="2" charset="-122"/>
                <a:cs typeface="Times New Roman" panose="02020603050405020304" pitchFamily="18" charset="0"/>
              </a:rPr>
              <a:t> meetings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a:t>
            </a:r>
            <a:endParaRPr kumimoji="0" lang="en-GB" altLang="en-US"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SA5#137e)</a:t>
            </a:r>
            <a:endParaRPr lang="zh-CN" altLang="en-US" sz="3600" dirty="0"/>
          </a:p>
        </p:txBody>
      </p:sp>
      <p:graphicFrame>
        <p:nvGraphicFramePr>
          <p:cNvPr id="5" name="表格 4"/>
          <p:cNvGraphicFramePr>
            <a:graphicFrameLocks noGrp="1"/>
          </p:cNvGraphicFramePr>
          <p:nvPr>
            <p:extLst>
              <p:ext uri="{D42A27DB-BD31-4B8C-83A1-F6EECF244321}">
                <p14:modId xmlns:p14="http://schemas.microsoft.com/office/powerpoint/2010/main" val="1040830650"/>
              </p:ext>
            </p:extLst>
          </p:nvPr>
        </p:nvGraphicFramePr>
        <p:xfrm>
          <a:off x="698694" y="1417638"/>
          <a:ext cx="10710985" cy="3261360"/>
        </p:xfrm>
        <a:graphic>
          <a:graphicData uri="http://schemas.openxmlformats.org/drawingml/2006/table">
            <a:tbl>
              <a:tblPr firstRow="1" firstCol="1" bandRow="1">
                <a:tableStyleId>{5C22544A-7EE6-4342-B048-85BDC9FD1C3A}</a:tableStyleId>
              </a:tblPr>
              <a:tblGrid>
                <a:gridCol w="1817120"/>
                <a:gridCol w="2723768"/>
                <a:gridCol w="6170097"/>
              </a:tblGrid>
              <a:tr h="0">
                <a:tc>
                  <a:txBody>
                    <a:bodyPr/>
                    <a:lstStyle/>
                    <a:p>
                      <a:pPr>
                        <a:spcAft>
                          <a:spcPts val="0"/>
                        </a:spcAft>
                      </a:pPr>
                      <a:r>
                        <a:rPr lang="zh-CN" sz="1800" b="1" dirty="0">
                          <a:effectLst/>
                          <a:latin typeface="+mn-lt"/>
                          <a:ea typeface="MS Mincho"/>
                          <a:cs typeface="Calibri" panose="020F0502020204030204" pitchFamily="34" charset="0"/>
                        </a:rPr>
                        <a:t>Rapporteur calls</a:t>
                      </a:r>
                      <a:endParaRPr lang="en-US" sz="1800" dirty="0">
                        <a:effectLst/>
                        <a:latin typeface="+mn-lt"/>
                        <a:ea typeface="MS Mincho"/>
                        <a:cs typeface="MS Mincho"/>
                      </a:endParaRPr>
                    </a:p>
                  </a:txBody>
                  <a:tcPr marL="68580" marR="68580" marT="0" marB="0"/>
                </a:tc>
                <a:tc>
                  <a:txBody>
                    <a:bodyPr/>
                    <a:lstStyle/>
                    <a:p>
                      <a:pPr>
                        <a:spcAft>
                          <a:spcPts val="0"/>
                        </a:spcAft>
                      </a:pPr>
                      <a:r>
                        <a:rPr lang="zh-CN" sz="1800" b="1">
                          <a:effectLst/>
                          <a:latin typeface="+mn-lt"/>
                          <a:ea typeface="MS Mincho"/>
                          <a:cs typeface="Calibri" panose="020F0502020204030204" pitchFamily="34" charset="0"/>
                        </a:rPr>
                        <a:t>Date Time</a:t>
                      </a:r>
                      <a:endParaRPr lang="en-US" sz="1800">
                        <a:effectLst/>
                        <a:latin typeface="+mn-lt"/>
                        <a:ea typeface="MS Mincho"/>
                        <a:cs typeface="MS Mincho"/>
                      </a:endParaRPr>
                    </a:p>
                  </a:txBody>
                  <a:tcPr marL="68580" marR="68580" marT="0" marB="0"/>
                </a:tc>
                <a:tc>
                  <a:txBody>
                    <a:bodyPr/>
                    <a:lstStyle/>
                    <a:p>
                      <a:pPr indent="57150">
                        <a:spcAft>
                          <a:spcPts val="0"/>
                        </a:spcAft>
                      </a:pPr>
                      <a:r>
                        <a:rPr lang="zh-CN" sz="1800" b="1" dirty="0">
                          <a:effectLst/>
                          <a:latin typeface="+mn-lt"/>
                          <a:ea typeface="MS Mincho"/>
                          <a:cs typeface="Calibri" panose="020F0502020204030204" pitchFamily="34" charset="0"/>
                        </a:rPr>
                        <a:t>Potential Topics</a:t>
                      </a:r>
                      <a:endParaRPr lang="en-US" sz="18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#137e.1</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Jun.3</a:t>
                      </a:r>
                      <a:r>
                        <a:rPr lang="en-GB" sz="1400" baseline="30000" dirty="0" smtClean="0">
                          <a:effectLst/>
                          <a:latin typeface="+mn-lt"/>
                          <a:ea typeface="MS Mincho"/>
                          <a:cs typeface="Calibri" panose="020F0502020204030204" pitchFamily="34" charset="0"/>
                        </a:rPr>
                        <a:t>rd</a:t>
                      </a:r>
                      <a:r>
                        <a:rPr lang="en-GB" sz="1400" dirty="0" smtClean="0">
                          <a:effectLst/>
                          <a:latin typeface="+mn-lt"/>
                          <a:ea typeface="MS Mincho"/>
                          <a:cs typeface="Calibri" panose="020F0502020204030204" pitchFamily="34" charset="0"/>
                        </a:rPr>
                        <a:t> 14:00 CET~16:00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dirty="0">
                          <a:effectLst/>
                          <a:latin typeface="+mn-lt"/>
                          <a:ea typeface="MS Mincho"/>
                          <a:cs typeface="Calibri" panose="020F0502020204030204" pitchFamily="34" charset="0"/>
                        </a:rPr>
                        <a:t>eMDAS: (Yi Zhi, Brendan)</a:t>
                      </a:r>
                      <a:endParaRPr lang="en-US" sz="1400" dirty="0">
                        <a:effectLst/>
                        <a:latin typeface="+mn-lt"/>
                        <a:ea typeface="MS Mincho"/>
                        <a:cs typeface="MS Mincho"/>
                      </a:endParaRPr>
                    </a:p>
                    <a:p>
                      <a:pPr marL="342900" lvl="0" indent="-342900">
                        <a:spcAft>
                          <a:spcPts val="0"/>
                        </a:spcAft>
                        <a:buFont typeface="+mj-lt"/>
                        <a:buAutoNum type="arabicPeriod"/>
                      </a:pPr>
                      <a:r>
                        <a:rPr lang="zh-CN" sz="1400" dirty="0">
                          <a:effectLst/>
                          <a:latin typeface="+mn-lt"/>
                          <a:ea typeface="MS Mincho"/>
                          <a:cs typeface="Calibri" panose="020F0502020204030204" pitchFamily="34" charset="0"/>
                        </a:rPr>
                        <a:t>3039rev2</a:t>
                      </a:r>
                      <a:r>
                        <a:rPr lang="en-US" sz="1200" dirty="0">
                          <a:effectLst/>
                          <a:latin typeface="+mn-lt"/>
                          <a:ea typeface="Times New Roman" panose="02020603050405020304" pitchFamily="18" charset="0"/>
                          <a:cs typeface="MS Mincho"/>
                        </a:rPr>
                        <a:t> Add structure for TS 28.104</a:t>
                      </a:r>
                      <a:endParaRPr lang="en-US" sz="1400" dirty="0">
                        <a:effectLst/>
                        <a:latin typeface="+mn-lt"/>
                        <a:ea typeface="MS Mincho"/>
                        <a:cs typeface="MS Mincho"/>
                      </a:endParaRPr>
                    </a:p>
                    <a:p>
                      <a:pPr marL="342900" lvl="0" indent="-342900">
                        <a:spcAft>
                          <a:spcPts val="0"/>
                        </a:spcAft>
                        <a:buFont typeface="+mj-lt"/>
                        <a:buAutoNum type="arabicPeriod"/>
                      </a:pPr>
                      <a:r>
                        <a:rPr lang="zh-CN" sz="1400" dirty="0">
                          <a:effectLst/>
                          <a:latin typeface="+mn-lt"/>
                          <a:ea typeface="MS Mincho"/>
                          <a:cs typeface="Calibri" panose="020F0502020204030204" pitchFamily="34" charset="0"/>
                        </a:rPr>
                        <a:t>S5-213039rev1 pCR Add structure for TS 28.104_Huawei_comments</a:t>
                      </a:r>
                      <a:endParaRPr lang="en-US" sz="1400" dirty="0">
                        <a:effectLst/>
                        <a:latin typeface="+mn-lt"/>
                        <a:ea typeface="MS Mincho"/>
                        <a:cs typeface="MS Mincho"/>
                      </a:endParaRPr>
                    </a:p>
                    <a:p>
                      <a:pPr>
                        <a:spcAft>
                          <a:spcPts val="0"/>
                        </a:spcAft>
                      </a:pPr>
                      <a:r>
                        <a:rPr lang="zh-CN" sz="1400" dirty="0">
                          <a:effectLst/>
                          <a:latin typeface="+mn-lt"/>
                          <a:ea typeface="MS Mincho"/>
                          <a:cs typeface="Calibri" panose="020F0502020204030204" pitchFamily="34" charset="0"/>
                        </a:rPr>
                        <a:t>FS_YANG</a:t>
                      </a:r>
                      <a:endParaRPr lang="en-US" sz="14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#137e.2</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Jun.17</a:t>
                      </a:r>
                      <a:r>
                        <a:rPr lang="en-US" altLang="zh-CN" sz="1400" baseline="30000" dirty="0" err="1" smtClean="0">
                          <a:effectLst/>
                          <a:latin typeface="+mn-lt"/>
                          <a:ea typeface="MS Mincho"/>
                          <a:cs typeface="Calibri" panose="020F0502020204030204" pitchFamily="34" charset="0"/>
                        </a:rPr>
                        <a:t>th</a:t>
                      </a:r>
                      <a:r>
                        <a:rPr lang="en-US" altLang="zh-CN" sz="1400" dirty="0" smtClean="0">
                          <a:effectLst/>
                          <a:latin typeface="+mn-lt"/>
                          <a:ea typeface="MS Mincho"/>
                          <a:cs typeface="Calibri" panose="020F0502020204030204" pitchFamily="34" charset="0"/>
                        </a:rPr>
                        <a:t> </a:t>
                      </a:r>
                      <a:r>
                        <a:rPr lang="en-GB" sz="1400" dirty="0" smtClean="0">
                          <a:effectLst/>
                          <a:latin typeface="+mn-lt"/>
                          <a:ea typeface="MS Mincho"/>
                          <a:cs typeface="Calibri" panose="020F0502020204030204" pitchFamily="34" charset="0"/>
                        </a:rPr>
                        <a:t> 14:00 CET~16:00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a:effectLst/>
                          <a:latin typeface="+mn-lt"/>
                          <a:ea typeface="MS Mincho"/>
                          <a:cs typeface="Calibri" panose="020F0502020204030204" pitchFamily="34" charset="0"/>
                        </a:rPr>
                        <a:t>FS_NSCE, FS_MNSAC:</a:t>
                      </a:r>
                      <a:r>
                        <a:rPr lang="zh-CN" sz="1400">
                          <a:effectLst/>
                          <a:latin typeface="+mn-lt"/>
                          <a:ea typeface="MS Mincho"/>
                          <a:cs typeface="Calibri" panose="020F0502020204030204" pitchFamily="34" charset="0"/>
                        </a:rPr>
                        <a:t> Clarify the relation between FS_NSCE, FS_MNSAC (S5-213394/ S5-213429/ S5-213427) (Xiaobo, Ping Jing)</a:t>
                      </a:r>
                      <a:endParaRPr lang="en-US" sz="1400">
                        <a:effectLst/>
                        <a:latin typeface="+mn-lt"/>
                        <a:ea typeface="MS Mincho"/>
                        <a:cs typeface="MS Mincho"/>
                      </a:endParaRPr>
                    </a:p>
                    <a:p>
                      <a:pPr>
                        <a:spcAft>
                          <a:spcPts val="0"/>
                        </a:spcAft>
                      </a:pPr>
                      <a:r>
                        <a:rPr lang="zh-CN" sz="1400" b="1">
                          <a:effectLst/>
                          <a:latin typeface="+mn-lt"/>
                          <a:ea typeface="MS Mincho"/>
                          <a:cs typeface="Calibri" panose="020F0502020204030204" pitchFamily="34" charset="0"/>
                        </a:rPr>
                        <a:t>FS_NSMEN:</a:t>
                      </a:r>
                      <a:r>
                        <a:rPr lang="zh-CN" sz="1400">
                          <a:effectLst/>
                          <a:latin typeface="+mn-lt"/>
                          <a:ea typeface="MS Mincho"/>
                          <a:cs typeface="Calibri" panose="020F0502020204030204" pitchFamily="34" charset="0"/>
                        </a:rPr>
                        <a:t> Resolve remaining issues which block the conclusion of FS_NSMEN study (Brendan)</a:t>
                      </a:r>
                      <a:endParaRPr lang="en-US" sz="140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#137e.3</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Jun.24</a:t>
                      </a:r>
                      <a:r>
                        <a:rPr lang="en-GB" sz="1400" baseline="30000" dirty="0" smtClean="0">
                          <a:effectLst/>
                          <a:latin typeface="+mn-lt"/>
                          <a:ea typeface="MS Mincho"/>
                          <a:cs typeface="Calibri" panose="020F0502020204030204" pitchFamily="34" charset="0"/>
                        </a:rPr>
                        <a:t>th</a:t>
                      </a:r>
                      <a:r>
                        <a:rPr lang="en-GB" sz="1400" dirty="0" smtClean="0">
                          <a:effectLst/>
                          <a:latin typeface="+mn-lt"/>
                          <a:ea typeface="MS Mincho"/>
                          <a:cs typeface="Calibri" panose="020F0502020204030204" pitchFamily="34" charset="0"/>
                        </a:rPr>
                        <a:t>  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a:effectLst/>
                          <a:latin typeface="+mn-lt"/>
                          <a:ea typeface="MS Mincho"/>
                          <a:cs typeface="Calibri" panose="020F0502020204030204" pitchFamily="34" charset="0"/>
                        </a:rPr>
                        <a:t>IDMS_MN:</a:t>
                      </a:r>
                      <a:r>
                        <a:rPr lang="zh-CN" sz="1400">
                          <a:effectLst/>
                          <a:latin typeface="+mn-lt"/>
                          <a:ea typeface="MS Mincho"/>
                          <a:cs typeface="Calibri" panose="020F0502020204030204" pitchFamily="34" charset="0"/>
                        </a:rPr>
                        <a:t> Intent concepts (S5-213165/S5-213288/S5-213169) (Xuruiyue, Vlad)</a:t>
                      </a:r>
                      <a:endParaRPr lang="en-US" sz="1400">
                        <a:effectLst/>
                        <a:latin typeface="+mn-lt"/>
                        <a:ea typeface="MS Mincho"/>
                        <a:cs typeface="MS Mincho"/>
                      </a:endParaRPr>
                    </a:p>
                    <a:p>
                      <a:pPr>
                        <a:spcAft>
                          <a:spcPts val="0"/>
                        </a:spcAft>
                      </a:pPr>
                      <a:r>
                        <a:rPr lang="zh-CN" sz="1400">
                          <a:effectLst/>
                          <a:latin typeface="+mn-lt"/>
                          <a:ea typeface="MS Mincho"/>
                          <a:cs typeface="Calibri" panose="020F0502020204030204" pitchFamily="34" charset="0"/>
                        </a:rPr>
                        <a:t>MADCOL (Olaf)</a:t>
                      </a:r>
                      <a:endParaRPr lang="en-US" sz="140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#137e.4</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Jul.1</a:t>
                      </a:r>
                      <a:r>
                        <a:rPr lang="en-GB" sz="1400" kern="1200" baseline="30000" dirty="0" smtClean="0">
                          <a:solidFill>
                            <a:schemeClr val="dk1"/>
                          </a:solidFill>
                          <a:effectLst/>
                          <a:latin typeface="+mn-lt"/>
                          <a:ea typeface="MS Mincho"/>
                          <a:cs typeface="Calibri" panose="020F0502020204030204" pitchFamily="34" charset="0"/>
                        </a:rPr>
                        <a:t>st</a:t>
                      </a:r>
                      <a:r>
                        <a:rPr lang="en-GB" sz="1400" dirty="0" smtClean="0">
                          <a:effectLst/>
                          <a:latin typeface="+mn-lt"/>
                          <a:ea typeface="MS Mincho"/>
                          <a:cs typeface="Calibri" panose="020F0502020204030204" pitchFamily="34" charset="0"/>
                        </a:rPr>
                        <a:t> 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en-GB" sz="1400" dirty="0">
                          <a:effectLst/>
                          <a:latin typeface="+mn-lt"/>
                          <a:ea typeface="MS Mincho"/>
                          <a:cs typeface="Calibri" panose="020F0502020204030204" pitchFamily="34" charset="0"/>
                        </a:rPr>
                        <a:t>S5-213364 Rel-17 DP Specification methodology and TS restructuring for better readability (Olaf)</a:t>
                      </a:r>
                      <a:endParaRPr lang="en-US" sz="1400" dirty="0">
                        <a:effectLst/>
                        <a:latin typeface="+mn-lt"/>
                        <a:ea typeface="MS Mincho"/>
                        <a:cs typeface="MS Mincho"/>
                      </a:endParaRPr>
                    </a:p>
                    <a:p>
                      <a:pPr>
                        <a:spcAft>
                          <a:spcPts val="0"/>
                        </a:spcAft>
                      </a:pPr>
                      <a:r>
                        <a:rPr lang="zh-CN" sz="1400" dirty="0">
                          <a:effectLst/>
                          <a:latin typeface="+mn-lt"/>
                          <a:ea typeface="MS Mincho"/>
                          <a:cs typeface="Calibri" panose="020F0502020204030204" pitchFamily="34" charset="0"/>
                        </a:rPr>
                        <a:t>Split of 28.541 (Balazs) </a:t>
                      </a:r>
                      <a:endParaRPr lang="en-US" sz="14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#137e.5</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Jul.15</a:t>
                      </a:r>
                      <a:r>
                        <a:rPr lang="en-GB" sz="1400" baseline="30000" dirty="0" smtClean="0">
                          <a:effectLst/>
                          <a:latin typeface="+mn-lt"/>
                          <a:ea typeface="MS Mincho"/>
                          <a:cs typeface="Calibri" panose="020F0502020204030204" pitchFamily="34" charset="0"/>
                        </a:rPr>
                        <a:t>th</a:t>
                      </a:r>
                      <a:r>
                        <a:rPr lang="en-GB" sz="1400" dirty="0" smtClean="0">
                          <a:effectLst/>
                          <a:latin typeface="+mn-lt"/>
                          <a:ea typeface="MS Mincho"/>
                          <a:cs typeface="Calibri" panose="020F0502020204030204" pitchFamily="34" charset="0"/>
                        </a:rPr>
                        <a:t>  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dirty="0">
                          <a:effectLst/>
                          <a:latin typeface="+mn-lt"/>
                          <a:ea typeface="MS Mincho"/>
                          <a:cs typeface="Calibri" panose="020F0502020204030204" pitchFamily="34" charset="0"/>
                        </a:rPr>
                        <a:t>MANS (Xuruiyue, Zhuweihong) </a:t>
                      </a:r>
                      <a:endParaRPr lang="en-US" sz="1400" dirty="0">
                        <a:effectLst/>
                        <a:latin typeface="+mn-lt"/>
                        <a:ea typeface="MS Mincho"/>
                        <a:cs typeface="MS Mincho"/>
                      </a:endParaRPr>
                    </a:p>
                  </a:txBody>
                  <a:tcPr marL="68580" marR="68580" marT="0" marB="0"/>
                </a:tc>
              </a:tr>
            </a:tbl>
          </a:graphicData>
        </a:graphic>
      </p:graphicFrame>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SA#91e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36192625"/>
              </p:ext>
            </p:extLst>
          </p:nvPr>
        </p:nvGraphicFramePr>
        <p:xfrm>
          <a:off x="269458" y="1259142"/>
          <a:ext cx="11776295" cy="1967867"/>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gridCol w="2932386">
                  <a:extLst>
                    <a:ext uri="{9D8B030D-6E8A-4147-A177-3AD203B41FA5}">
                      <a16:colId xmlns="" xmlns:a16="http://schemas.microsoft.com/office/drawing/2014/main"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S5-213014</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of Spec 28.555 to SA for </a:t>
                      </a: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Approval</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China Mobile Com. Corporation</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Approval</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S5-213513</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sheet of TR 28.813 for information</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Orange</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S5-213212</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of TR 28.814 for information </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Intel Corporation (UK) Ltd</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SA#91e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62602121"/>
              </p:ext>
            </p:extLst>
          </p:nvPr>
        </p:nvGraphicFramePr>
        <p:xfrm>
          <a:off x="1062537" y="1137204"/>
          <a:ext cx="8843909" cy="1866056"/>
        </p:xfrm>
        <a:graphic>
          <a:graphicData uri="http://schemas.openxmlformats.org/drawingml/2006/table">
            <a:tbl>
              <a:tblPr firstRow="1" bandRow="1">
                <a:tableStyleId>{5C22544A-7EE6-4342-B048-85BDC9FD1C3A}</a:tableStyleId>
              </a:tblPr>
              <a:tblGrid>
                <a:gridCol w="2311256">
                  <a:extLst>
                    <a:ext uri="{9D8B030D-6E8A-4147-A177-3AD203B41FA5}">
                      <a16:colId xmlns="" xmlns:a16="http://schemas.microsoft.com/office/drawing/2014/main" val="570476699"/>
                    </a:ext>
                  </a:extLst>
                </a:gridCol>
                <a:gridCol w="4972178">
                  <a:extLst>
                    <a:ext uri="{9D8B030D-6E8A-4147-A177-3AD203B41FA5}">
                      <a16:colId xmlns="" xmlns:a16="http://schemas.microsoft.com/office/drawing/2014/main"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0379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917229675"/>
              </p:ext>
            </p:extLst>
          </p:nvPr>
        </p:nvGraphicFramePr>
        <p:xfrm>
          <a:off x="104739" y="738372"/>
          <a:ext cx="11946577" cy="5643714"/>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000" b="1" kern="1200" dirty="0">
                          <a:solidFill>
                            <a:schemeClr val="tx1"/>
                          </a:solidFill>
                          <a:effectLst/>
                          <a:latin typeface="微软雅黑" panose="020B0503020204020204" pitchFamily="34" charset="-122"/>
                          <a:ea typeface="微软雅黑" panose="020B0503020204020204" pitchFamily="34" charset="-122"/>
                          <a:cs typeface="+mn-cs"/>
                        </a:rPr>
                        <a:t>Tdoc</a:t>
                      </a:r>
                      <a:endParaRPr lang="sv-SE" sz="10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err="1">
                          <a:solidFill>
                            <a:schemeClr val="tx1"/>
                          </a:solidFill>
                          <a:effectLst/>
                          <a:latin typeface="微软雅黑" panose="020B0503020204020204" pitchFamily="34" charset="-122"/>
                          <a:ea typeface="微软雅黑" panose="020B0503020204020204" pitchFamily="34" charset="-122"/>
                          <a:cs typeface="+mn-cs"/>
                        </a:rPr>
                        <a:t>Title</a:t>
                      </a:r>
                      <a:endParaRPr lang="sv-SE" sz="10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微软雅黑" panose="020B0503020204020204" pitchFamily="34" charset="-122"/>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微软雅黑" panose="020B0503020204020204" pitchFamily="34" charset="-122"/>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smtClean="0">
                          <a:solidFill>
                            <a:schemeClr val="tx1"/>
                          </a:solidFill>
                          <a:effectLst/>
                          <a:latin typeface="微软雅黑" panose="020B0503020204020204" pitchFamily="34" charset="-122"/>
                          <a:ea typeface="微软雅黑" panose="020B0503020204020204" pitchFamily="34" charset="-122"/>
                          <a:cs typeface="+mn-cs"/>
                        </a:rPr>
                        <a:t>Reply In</a:t>
                      </a:r>
                      <a:endParaRPr lang="sv-SE" sz="10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94607">
                <a:tc>
                  <a:txBody>
                    <a:bodyPr/>
                    <a:lstStyle/>
                    <a:p>
                      <a:pPr algn="l" fontAlgn="t"/>
                      <a:r>
                        <a:rPr lang="en-US" sz="900" b="1" i="0" u="sng" strike="noStrike" dirty="0">
                          <a:solidFill>
                            <a:srgbClr val="0000FF"/>
                          </a:solidFill>
                          <a:effectLst/>
                          <a:latin typeface="Arial" panose="020B0604020202020204" pitchFamily="34" charset="0"/>
                          <a:hlinkClick r:id="rId2"/>
                        </a:rPr>
                        <a:t>S5-213021</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 to SA5 on the details of logging forms reported by the gNB-CU-CP, gNB-CU-UP and gNB-DU under measurement pollution conditions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R3-211334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S5-213499</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lgn="l" fontAlgn="t"/>
                      <a:r>
                        <a:rPr lang="en-US" sz="900" b="1" i="0" u="sng" strike="noStrike">
                          <a:solidFill>
                            <a:srgbClr val="0000FF"/>
                          </a:solidFill>
                          <a:effectLst/>
                          <a:latin typeface="Arial" panose="020B0604020202020204" pitchFamily="34" charset="0"/>
                          <a:hlinkClick r:id="rId3"/>
                        </a:rPr>
                        <a:t>S5-213022</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LS/r on work progress on M.resm-AI "Requirements for energy saving management of 5G RAN system with AI" (reply to 3GPP SA5-LS1225)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ITU-T SG2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lgn="l" fontAlgn="t"/>
                      <a:r>
                        <a:rPr lang="en-US" sz="900" b="1" i="0" u="sng" strike="noStrike">
                          <a:solidFill>
                            <a:srgbClr val="0000FF"/>
                          </a:solidFill>
                          <a:effectLst/>
                          <a:latin typeface="Arial" panose="020B0604020202020204" pitchFamily="34" charset="0"/>
                          <a:hlinkClick r:id="rId4"/>
                        </a:rPr>
                        <a:t>S5-213023</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LS/r on methodology harmonization and REST-based network management framework (reply to 3GPP TSG SA5-S5-204647)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ITU-T SG2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S5-213454</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lgn="l" fontAlgn="t"/>
                      <a:r>
                        <a:rPr lang="en-US" sz="900" b="1" i="0" u="sng" strike="noStrike" dirty="0">
                          <a:solidFill>
                            <a:srgbClr val="0000FF"/>
                          </a:solidFill>
                          <a:effectLst/>
                          <a:latin typeface="Arial" panose="020B0604020202020204" pitchFamily="34" charset="0"/>
                          <a:hlinkClick r:id="rId5"/>
                        </a:rPr>
                        <a:t>S5-213024</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ccSA5 on 5G capabilities exposure for factories of the future - revised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5G Alliance for Connected Industries and Automation (5G-ACIA)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S5-213448</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6"/>
                        </a:rPr>
                        <a:t>S5-213025</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Information on the port number allocation solutions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C4-211806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7"/>
                        </a:rPr>
                        <a:t>S5-213026</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ccSA5 on Requirement on Support of VxLAN Tunnelling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C4-211827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8"/>
                        </a:rPr>
                        <a:t>S5-213027</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Broadband Forum Response to 3GPP/SA5 Liaison S5-193350 (LIAISE-293)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BBF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9"/>
                        </a:rPr>
                        <a:t>S5-213028</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Multi-SDO Autonomous Networks (AN) Formal </a:t>
                      </a:r>
                      <a:r>
                        <a:rPr lang="en-US" sz="1000" b="0" i="0" u="none" strike="noStrike" dirty="0" smtClean="0">
                          <a:solidFill>
                            <a:srgbClr val="000000"/>
                          </a:solidFill>
                          <a:effectLst/>
                          <a:latin typeface="Arial" panose="020B0604020202020204" pitchFamily="34" charset="0"/>
                        </a:rPr>
                        <a:t>Liaison: 19th </a:t>
                      </a:r>
                      <a:r>
                        <a:rPr lang="en-US" sz="1000" b="0" i="0" u="none" strike="noStrike" dirty="0">
                          <a:solidFill>
                            <a:srgbClr val="000000"/>
                          </a:solidFill>
                          <a:effectLst/>
                          <a:latin typeface="Arial" panose="020B0604020202020204" pitchFamily="34" charset="0"/>
                        </a:rPr>
                        <a:t>April 2021 Meeting Invitation, agenda, Bridge, </a:t>
                      </a:r>
                      <a:r>
                        <a:rPr lang="en-US" sz="1000" b="0" i="0" u="none" strike="noStrike" dirty="0" smtClean="0">
                          <a:solidFill>
                            <a:srgbClr val="000000"/>
                          </a:solidFill>
                          <a:effectLst/>
                          <a:latin typeface="Arial" panose="020B0604020202020204" pitchFamily="34" charset="0"/>
                        </a:rPr>
                        <a:t>and Meeting </a:t>
                      </a:r>
                      <a:r>
                        <a:rPr lang="en-US" sz="1000" b="0" i="0" u="none" strike="noStrike" dirty="0">
                          <a:solidFill>
                            <a:srgbClr val="000000"/>
                          </a:solidFill>
                          <a:effectLst/>
                          <a:latin typeface="Arial" panose="020B0604020202020204" pitchFamily="34" charset="0"/>
                        </a:rPr>
                        <a:t>Schedule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TM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S5-213444</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0"/>
                        </a:rPr>
                        <a:t>S5-213029</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from GSMA Operator Platform Group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S5-213443</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1"/>
                        </a:rPr>
                        <a:t>S5-213030</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on QoE Measurement Collection for LTE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RP-210922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Calibri" panose="020F0502020204030204" pitchFamily="34" charset="0"/>
                          <a:ea typeface="宋体" panose="02010600030101010101" pitchFamily="2" charset="-122"/>
                          <a:cs typeface="+mn-cs"/>
                        </a:rPr>
                        <a:t>Postponed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2"/>
                        </a:rPr>
                        <a:t>S5-213034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ccSA5 on propagation of user consent related information during Xn inter-PLMN handover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S3-211330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3"/>
                        </a:rPr>
                        <a:t>S5-213035</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on the user consent for trace reporting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S3-211338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4"/>
                        </a:rPr>
                        <a:t>S5-213036</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EDGEAPP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S6-210630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S5-213445</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5"/>
                        </a:rPr>
                        <a:t>S5-213037</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slicing management aspects in relation to SEAL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S6-210709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FF0000"/>
                          </a:solidFill>
                          <a:effectLst/>
                          <a:latin typeface="Calibri" panose="020F0502020204030204" pitchFamily="34" charset="0"/>
                          <a:ea typeface="宋体" panose="02010600030101010101" pitchFamily="2" charset="-122"/>
                          <a:cs typeface="+mn-cs"/>
                        </a:rPr>
                        <a:t>Postponed</a:t>
                      </a:r>
                      <a:endParaRPr lang="en-US" sz="1100" kern="1200" dirty="0" smtClean="0">
                        <a:solidFill>
                          <a:srgbClr val="FF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6"/>
                        </a:rPr>
                        <a:t>S5-213044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ccSA5 on Requirement on Support of </a:t>
                      </a:r>
                      <a:r>
                        <a:rPr lang="en-US" sz="1000" b="0" i="0" u="none" strike="noStrike" dirty="0" err="1">
                          <a:solidFill>
                            <a:srgbClr val="000000"/>
                          </a:solidFill>
                          <a:effectLst/>
                          <a:latin typeface="Arial" panose="020B0604020202020204" pitchFamily="34" charset="0"/>
                        </a:rPr>
                        <a:t>VxLAN</a:t>
                      </a:r>
                      <a:r>
                        <a:rPr lang="en-US" sz="1000" b="0" i="0" u="none" strike="noStrike" dirty="0">
                          <a:solidFill>
                            <a:srgbClr val="000000"/>
                          </a:solidFill>
                          <a:effectLst/>
                          <a:latin typeface="Arial" panose="020B0604020202020204" pitchFamily="34" charset="0"/>
                        </a:rPr>
                        <a:t> </a:t>
                      </a:r>
                      <a:r>
                        <a:rPr lang="en-US" sz="1000" b="0" i="0" u="none" strike="noStrike" dirty="0" err="1">
                          <a:solidFill>
                            <a:srgbClr val="000000"/>
                          </a:solidFill>
                          <a:effectLst/>
                          <a:latin typeface="Arial" panose="020B0604020202020204" pitchFamily="34" charset="0"/>
                        </a:rPr>
                        <a:t>Tunnelling</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S2-2103236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7"/>
                        </a:rPr>
                        <a:t>S5-213047</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ccSA5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S6-210976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8"/>
                        </a:rPr>
                        <a:t>S5-213048</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to SA5 on network sharing with multiple SSBs in a carrier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R2-2104606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S5-213680 </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9"/>
                        </a:rPr>
                        <a:t>S5-213051</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ccSA5 on Clarification on the API design principles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C3-212554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0"/>
                        </a:rPr>
                        <a:t>S5-213098</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Response LS to SA5 on handover terminology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R2-2104358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21"/>
                        </a:rPr>
                        <a:t>S5-213178</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to SA5 on 3GPP Edge Computing coordination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S6-210978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S5-213449</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2"/>
                        </a:rPr>
                        <a:t>S5-213294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reply to GSMA ccSA5 Operator Platform Group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ETSI ISG MEC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3"/>
                        </a:rPr>
                        <a:t>S5-213295</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NG.116 support of service categories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24"/>
                        </a:rPr>
                        <a:t>S5-213297</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reply to 3GPP SA5 on Network Slice EE KPIs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Postponed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smtClean="0">
                          <a:solidFill>
                            <a:srgbClr val="0000FF"/>
                          </a:solidFill>
                          <a:effectLst/>
                          <a:latin typeface="Arial" panose="020B0604020202020204" pitchFamily="34" charset="0"/>
                        </a:rPr>
                        <a:t>S5-213442 </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smtClean="0">
                          <a:solidFill>
                            <a:srgbClr val="000000"/>
                          </a:solidFill>
                          <a:effectLst/>
                          <a:latin typeface="Arial" panose="020B0604020202020204" pitchFamily="34" charset="0"/>
                        </a:rPr>
                        <a:t>LS on UPF support for multiple network slices</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smtClean="0">
                          <a:solidFill>
                            <a:srgbClr val="000000"/>
                          </a:solidFill>
                          <a:effectLst/>
                          <a:latin typeface="Arial" panose="020B0604020202020204" pitchFamily="34" charset="0"/>
                        </a:rPr>
                        <a:t>3GPP CT4</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S5-213447</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32085998"/>
              </p:ext>
            </p:extLst>
          </p:nvPr>
        </p:nvGraphicFramePr>
        <p:xfrm>
          <a:off x="487680" y="1392687"/>
          <a:ext cx="10981978" cy="4028154"/>
        </p:xfrm>
        <a:graphic>
          <a:graphicData uri="http://schemas.openxmlformats.org/drawingml/2006/table">
            <a:tbl>
              <a:tblPr firstRow="1" bandRow="1">
                <a:tableStyleId>{5C22544A-7EE6-4342-B048-85BDC9FD1C3A}</a:tableStyleId>
              </a:tblPr>
              <a:tblGrid>
                <a:gridCol w="8564747">
                  <a:extLst>
                    <a:ext uri="{9D8B030D-6E8A-4147-A177-3AD203B41FA5}">
                      <a16:colId xmlns="" xmlns:a16="http://schemas.microsoft.com/office/drawing/2014/main" val="2618836924"/>
                    </a:ext>
                  </a:extLst>
                </a:gridCol>
                <a:gridCol w="2417231"/>
              </a:tblGrid>
              <a:tr h="710928">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4057635488"/>
              </p:ext>
            </p:extLst>
          </p:nvPr>
        </p:nvGraphicFramePr>
        <p:xfrm>
          <a:off x="231228" y="1259142"/>
          <a:ext cx="11619185" cy="32613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r>
                        <a:rPr lang="en-GB" sz="1400">
                          <a:solidFill>
                            <a:srgbClr val="000000"/>
                          </a:solidFill>
                          <a:effectLst/>
                          <a:latin typeface="+mn-lt"/>
                          <a:ea typeface="宋体" panose="02010600030101010101" pitchFamily="2" charset="-122"/>
                        </a:rPr>
                        <a:t>137e.1</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all TS rapporteurs to check in “your TS(s)” where any such terms  (i.e. “master/slave” and “white/grey/black list”, as listed in the CR attachment in the LS and the latest version of 21.801 Annex Z) may exist, and prepare necessary Rel-17 CRs.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Rapporteurs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213224    CR TS 32.421 Update inclusive language  </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213378    Rel17 CR 28.541 Inclusive language review fixing  </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213213    Rel. 17 CR TS 28.313 Fix non-inclusive languages “ submitted to SA5#137e.</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SA5#140</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137e.2</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Check whether OAM could provide the measurements which needed by CH. (S5-213032)</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All</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SA5#138e</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137e.3</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dirty="0">
                          <a:solidFill>
                            <a:srgbClr val="000000"/>
                          </a:solidFill>
                          <a:effectLst/>
                          <a:latin typeface="+mn-lt"/>
                          <a:ea typeface="宋体" panose="02010600030101010101" pitchFamily="2" charset="-122"/>
                        </a:rPr>
                        <a:t>Consider to work on the addition of “it is enough to have one SS for a stage 2/3 contribution, when one SS is not provided, it is documented “ in the working procedures. (S5-213374)</a:t>
                      </a:r>
                      <a:endParaRPr lang="en-US"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 Leaders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a:solidFill>
                            <a:srgbClr val="000000"/>
                          </a:solidFill>
                          <a:effectLst/>
                          <a:latin typeface="+mn-lt"/>
                          <a:ea typeface="宋体" panose="02010600030101010101" pitchFamily="2" charset="-122"/>
                        </a:rPr>
                        <a:t>SA5#138e</a:t>
                      </a:r>
                      <a:endParaRPr lang="en-US"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890" y="5333619"/>
            <a:ext cx="8221835"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 y="1306287"/>
            <a:ext cx="6071410" cy="384349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543" y="1301262"/>
            <a:ext cx="5885639" cy="3848517"/>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594463447"/>
              </p:ext>
            </p:extLst>
          </p:nvPr>
        </p:nvGraphicFramePr>
        <p:xfrm>
          <a:off x="164238" y="876886"/>
          <a:ext cx="11778017" cy="4953659"/>
        </p:xfrm>
        <a:graphic>
          <a:graphicData uri="http://schemas.openxmlformats.org/drawingml/2006/table">
            <a:tbl>
              <a:tblPr firstRow="1" bandRow="1">
                <a:tableStyleId>{5C22544A-7EE6-4342-B048-85BDC9FD1C3A}</a:tableStyleId>
              </a:tblPr>
              <a:tblGrid>
                <a:gridCol w="1133340">
                  <a:extLst>
                    <a:ext uri="{9D8B030D-6E8A-4147-A177-3AD203B41FA5}">
                      <a16:colId xmlns:a16="http://schemas.microsoft.com/office/drawing/2014/main" xmlns="" val="570476699"/>
                    </a:ext>
                  </a:extLst>
                </a:gridCol>
                <a:gridCol w="5195668">
                  <a:extLst>
                    <a:ext uri="{9D8B030D-6E8A-4147-A177-3AD203B41FA5}">
                      <a16:colId xmlns:a16="http://schemas.microsoft.com/office/drawing/2014/main" xmlns="" val="2618836924"/>
                    </a:ext>
                  </a:extLst>
                </a:gridCol>
                <a:gridCol w="1913206">
                  <a:extLst>
                    <a:ext uri="{9D8B030D-6E8A-4147-A177-3AD203B41FA5}">
                      <a16:colId xmlns:a16="http://schemas.microsoft.com/office/drawing/2014/main" xmlns="" val="3016348962"/>
                    </a:ext>
                  </a:extLst>
                </a:gridCol>
                <a:gridCol w="2234752">
                  <a:extLst>
                    <a:ext uri="{9D8B030D-6E8A-4147-A177-3AD203B41FA5}">
                      <a16:colId xmlns:a16="http://schemas.microsoft.com/office/drawing/2014/main" xmlns="" val="3690116950"/>
                    </a:ext>
                  </a:extLst>
                </a:gridCol>
                <a:gridCol w="1301051">
                  <a:extLst>
                    <a:ext uri="{9D8B030D-6E8A-4147-A177-3AD203B41FA5}">
                      <a16:colId xmlns:a16="http://schemas.microsoft.com/office/drawing/2014/main" xmlns="" val="2952368263"/>
                    </a:ext>
                  </a:extLst>
                </a:gridCol>
              </a:tblGrid>
              <a:tr h="429141">
                <a:tc>
                  <a:txBody>
                    <a:bodyPr/>
                    <a:lstStyle/>
                    <a:p>
                      <a:pPr algn="ctr">
                        <a:spcAft>
                          <a:spcPts val="0"/>
                        </a:spcAft>
                      </a:pPr>
                      <a:r>
                        <a:rPr lang="sv-SE" sz="14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n-lt"/>
                          <a:ea typeface="+mn-ea"/>
                          <a:cs typeface="+mn-cs"/>
                        </a:rPr>
                        <a:t>Title</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mn-lt"/>
                          <a:ea typeface="+mn-ea"/>
                          <a:cs typeface="+mn-cs"/>
                        </a:rPr>
                        <a:t>To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n-lt"/>
                          <a:ea typeface="+mn-ea"/>
                          <a:cs typeface="+mn-cs"/>
                        </a:rPr>
                        <a:t>Cc</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smtClean="0">
                          <a:solidFill>
                            <a:schemeClr val="tx1"/>
                          </a:solidFill>
                          <a:effectLst/>
                          <a:latin typeface="+mn-lt"/>
                          <a:ea typeface="+mn-ea"/>
                          <a:cs typeface="+mn-cs"/>
                        </a:rPr>
                        <a:t>Reply To</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4538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S5-213499</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the details of logging forms reported by the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-CU-CP,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-CU-UP and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-DU under measurement pollution conditions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3GPP RAN3 </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3GPP 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S5-213021</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54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S5-213454</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Methodology harmonization and REST-based network management framework</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ITU-T Study Group 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S5-213448 </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to SA for a coordinated reply to 5G ACIA on ‘5G capabilities exposure for factories of the future’</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644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S5-213444</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S5-213028 on Multi-SDO Autonomous Networks (AN) Formal Liaison: 19th April 2021 Meeting Invitation, agenda, Bridge, and Meeting Schedule from TM Forum</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TM Forum</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S5-213443</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Edge computing definition and integration</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SA2, 3GPP TSG SA6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S5-213445</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EDGEAPP</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WG6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3GPP TSG SA2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S5-213447</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UPF support for multiple network slices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CT4</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SA2</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S5-213442 </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S5-213680 </a:t>
                      </a:r>
                    </a:p>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to RAN2 on network sharing with multiple SSBs in a carrier</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RAN3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S5-213048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S5-213449</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reply to SA on GSMA 3GPP Edge Computing coordination</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3GPP TSG SA WG2, 3GPP TSG SA WG6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S5-213178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S5-213683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Inclusive language for ANR</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RAN3, 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S5-213522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to TM Forum on Intent Management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TM Forum Autonomous Networks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S5-213689</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using SA5 Performance Measurements and Trace for </a:t>
                      </a:r>
                      <a:r>
                        <a:rPr lang="en-US" sz="1200" kern="1200" dirty="0" err="1" smtClean="0">
                          <a:solidFill>
                            <a:schemeClr val="dk1"/>
                          </a:solidFill>
                          <a:effectLst/>
                          <a:latin typeface="+mj-lt"/>
                          <a:ea typeface="宋体" panose="02010600030101010101" pitchFamily="2" charset="-122"/>
                          <a:cs typeface="+mn-cs"/>
                        </a:rPr>
                        <a:t>centralised</a:t>
                      </a:r>
                      <a:r>
                        <a:rPr lang="en-US" sz="1200" kern="1200" dirty="0" smtClean="0">
                          <a:solidFill>
                            <a:schemeClr val="dk1"/>
                          </a:solidFill>
                          <a:effectLst/>
                          <a:latin typeface="+mj-lt"/>
                          <a:ea typeface="宋体" panose="02010600030101010101" pitchFamily="2" charset="-122"/>
                          <a:cs typeface="+mn-cs"/>
                        </a:rPr>
                        <a:t> PCI management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S5-213456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progress of study items for security on management aspect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New or Revised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790589590"/>
              </p:ext>
            </p:extLst>
          </p:nvPr>
        </p:nvGraphicFramePr>
        <p:xfrm>
          <a:off x="150642" y="1468217"/>
          <a:ext cx="11902965" cy="2148540"/>
        </p:xfrm>
        <a:graphic>
          <a:graphicData uri="http://schemas.openxmlformats.org/drawingml/2006/table">
            <a:tbl>
              <a:tblPr/>
              <a:tblGrid>
                <a:gridCol w="1203025"/>
                <a:gridCol w="1014248"/>
                <a:gridCol w="966952"/>
                <a:gridCol w="4485330"/>
                <a:gridCol w="1917895"/>
                <a:gridCol w="2315515"/>
              </a:tblGrid>
              <a:tr h="519264">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Potential related groups</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S5-213457 </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SID </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SID on Management Aspects of 5G Network Sharing</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China Unicom</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RAN3</a:t>
                      </a:r>
                      <a:r>
                        <a:rPr lang="fr-FR" sz="1600" kern="1200" dirty="0" smtClean="0">
                          <a:solidFill>
                            <a:schemeClr val="dk1"/>
                          </a:solidFill>
                          <a:effectLst/>
                          <a:latin typeface="+mn-lt"/>
                          <a:ea typeface="微软雅黑" panose="020B0503020204020204" pitchFamily="34" charset="-122"/>
                          <a:cs typeface="Arial" panose="020B0604020202020204" pitchFamily="34" charset="0"/>
                        </a:rPr>
                        <a:t> </a:t>
                      </a: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S5-213458</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New WID</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altLang="en-US" sz="1600" kern="1200" dirty="0" smtClean="0">
                        <a:solidFill>
                          <a:schemeClr val="dk1"/>
                        </a:solidFill>
                        <a:effectLst/>
                        <a:latin typeface="+mn-lt"/>
                        <a:ea typeface="微软雅黑" panose="020B0503020204020204" pitchFamily="34" charset="-122"/>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WID on Edge Computing Management</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Samsung, Intel</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600" kern="1200" dirty="0" smtClean="0">
                          <a:solidFill>
                            <a:schemeClr val="dk1"/>
                          </a:solidFill>
                          <a:effectLst/>
                          <a:latin typeface="+mn-lt"/>
                          <a:ea typeface="微软雅黑" panose="020B0503020204020204" pitchFamily="34" charset="-122"/>
                          <a:cs typeface="Arial" panose="020B0604020202020204" pitchFamily="34" charset="0"/>
                        </a:rPr>
                        <a:t>SA2, SA6, and ETSI NFV ISG</a:t>
                      </a: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S5-213232</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Revised WID</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altLang="en-US" sz="1600" kern="1200" dirty="0" smtClean="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Revised WID on EMA5SLA </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China Mobile </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a:t>
            </a:r>
            <a:r>
              <a:rPr lang="en-US" altLang="zh-CN" sz="3200" kern="0" smtClean="0">
                <a:solidFill>
                  <a:srgbClr val="FF0000"/>
                </a:solidFill>
                <a:latin typeface="Calibri"/>
                <a:cs typeface="+mj-cs"/>
              </a:rPr>
              <a:t>by OA&amp;M</a:t>
            </a:r>
            <a:endParaRPr lang="en-US" altLang="zh-CN" sz="3200" kern="0" dirty="0" smtClean="0">
              <a:solidFill>
                <a:srgbClr val="FF0000"/>
              </a:solidFill>
              <a:latin typeface="Calibri"/>
              <a:cs typeface="+mj-cs"/>
            </a:endParaRPr>
          </a:p>
        </p:txBody>
      </p:sp>
      <p:graphicFrame>
        <p:nvGraphicFramePr>
          <p:cNvPr id="6" name="Group 76"/>
          <p:cNvGraphicFramePr>
            <a:graphicFrameLocks/>
          </p:cNvGraphicFramePr>
          <p:nvPr>
            <p:extLst>
              <p:ext uri="{D42A27DB-BD31-4B8C-83A1-F6EECF244321}">
                <p14:modId xmlns:p14="http://schemas.microsoft.com/office/powerpoint/2010/main" val="3807418767"/>
              </p:ext>
            </p:extLst>
          </p:nvPr>
        </p:nvGraphicFramePr>
        <p:xfrm>
          <a:off x="310229" y="1452993"/>
          <a:ext cx="11537378" cy="277368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gridCol w="2733373"/>
              </a:tblGrid>
              <a:tr h="554596">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err="1" smtClean="0">
                          <a:solidFill>
                            <a:schemeClr val="tx1"/>
                          </a:solidFill>
                          <a:latin typeface="+mn-lt"/>
                          <a:ea typeface="+mn-ea"/>
                          <a:cs typeface="+mn-cs"/>
                        </a:rPr>
                        <a:t>TDoc</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Source</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Potential related topics and related groups</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S5-213088</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Living document of review of GSMA GST </a:t>
                      </a:r>
                      <a:r>
                        <a:rPr lang="en-GB" sz="1200" kern="1200" dirty="0" smtClean="0">
                          <a:solidFill>
                            <a:schemeClr val="tx1"/>
                          </a:solidFill>
                          <a:effectLst/>
                          <a:latin typeface="Arial" panose="020B0604020202020204" pitchFamily="34" charset="0"/>
                          <a:ea typeface="MS Mincho"/>
                          <a:cs typeface="MS Mincho"/>
                        </a:rPr>
                        <a:t>SA5#137e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Huawei, China Mobile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GSMA</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S5-213136</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a:t>
                      </a:r>
                      <a:r>
                        <a:rPr lang="en-GB" sz="1200" kern="1200" dirty="0" err="1">
                          <a:solidFill>
                            <a:schemeClr val="tx1"/>
                          </a:solidFill>
                          <a:effectLst/>
                          <a:latin typeface="Arial" panose="020B0604020202020204" pitchFamily="34" charset="0"/>
                          <a:ea typeface="MS Mincho"/>
                          <a:cs typeface="MS Mincho"/>
                        </a:rPr>
                        <a:t>enhansement</a:t>
                      </a:r>
                      <a:r>
                        <a:rPr lang="en-GB" sz="1200" kern="1200" dirty="0">
                          <a:solidFill>
                            <a:schemeClr val="tx1"/>
                          </a:solidFill>
                          <a:effectLst/>
                          <a:latin typeface="Arial" panose="020B0604020202020204" pitchFamily="34" charset="0"/>
                          <a:ea typeface="MS Mincho"/>
                          <a:cs typeface="MS Mincho"/>
                        </a:rPr>
                        <a:t> of NRM definition for the </a:t>
                      </a:r>
                      <a:r>
                        <a:rPr lang="en-GB" sz="1200" kern="1200" dirty="0" smtClean="0">
                          <a:solidFill>
                            <a:schemeClr val="tx1"/>
                          </a:solidFill>
                          <a:effectLst/>
                          <a:latin typeface="Arial" panose="020B0604020202020204" pitchFamily="34" charset="0"/>
                          <a:ea typeface="MS Mincho"/>
                          <a:cs typeface="MS Mincho"/>
                        </a:rPr>
                        <a:t>NWDAF</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Huawei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SA2</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Arial" panose="020B0604020202020204" pitchFamily="34" charset="0"/>
                          <a:ea typeface="MS Mincho"/>
                          <a:cs typeface="MS Mincho"/>
                        </a:rPr>
                        <a:t>S5-213040</a:t>
                      </a:r>
                      <a:endParaRPr lang="zh-CN"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S Mincho"/>
                          <a:cs typeface="MS Mincho"/>
                        </a:rPr>
                        <a:t>Rel-17 SBMA versions for 28.622 and 28.623</a:t>
                      </a:r>
                      <a:endParaRPr lang="zh-CN"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S Mincho"/>
                          <a:cs typeface="MS Mincho"/>
                        </a:rPr>
                        <a:t>Ericsson Hungary Ltd</a:t>
                      </a:r>
                      <a:endParaRPr lang="zh-CN"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S Mincho"/>
                          <a:cs typeface="MS Mincho"/>
                        </a:rPr>
                        <a:t>S5-213134</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S Mincho"/>
                          <a:cs typeface="MS Mincho"/>
                        </a:rPr>
                        <a:t>DP tenant representation in 3GPP management </a:t>
                      </a:r>
                      <a:r>
                        <a:rPr lang="en-GB" sz="1200" kern="1200" dirty="0" smtClean="0">
                          <a:solidFill>
                            <a:schemeClr val="tx1"/>
                          </a:solidFill>
                          <a:effectLst/>
                          <a:latin typeface="Arial" panose="020B0604020202020204" pitchFamily="34" charset="0"/>
                          <a:ea typeface="MS Mincho"/>
                          <a:cs typeface="MS Mincho"/>
                        </a:rPr>
                        <a:t>system</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S Mincho"/>
                          <a:cs typeface="MS Mincho"/>
                        </a:rPr>
                        <a:t>Huawei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S5-213304</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LS from GSMA on Network Slice EE </a:t>
                      </a:r>
                      <a:r>
                        <a:rPr lang="en-GB" sz="1200" kern="1200" dirty="0" smtClean="0">
                          <a:solidFill>
                            <a:schemeClr val="tx1"/>
                          </a:solidFill>
                          <a:effectLst/>
                          <a:latin typeface="Arial" panose="020B0604020202020204" pitchFamily="34" charset="0"/>
                          <a:ea typeface="MS Mincho"/>
                          <a:cs typeface="MS Mincho"/>
                        </a:rPr>
                        <a:t>KPI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Orange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GSMA</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smtClean="0">
                          <a:solidFill>
                            <a:schemeClr val="tx1"/>
                          </a:solidFill>
                          <a:effectLst/>
                          <a:latin typeface="Arial" panose="020B0604020202020204" pitchFamily="34" charset="0"/>
                          <a:ea typeface="MS Mincho"/>
                          <a:cs typeface="MS Mincho"/>
                        </a:rPr>
                        <a:t>S5-213551</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Paper on Useful Output Measurement </a:t>
                      </a:r>
                      <a:r>
                        <a:rPr lang="en-GB" sz="1200" kern="1200" dirty="0" smtClean="0">
                          <a:solidFill>
                            <a:schemeClr val="tx1"/>
                          </a:solidFill>
                          <a:effectLst/>
                          <a:latin typeface="Arial" panose="020B0604020202020204" pitchFamily="34" charset="0"/>
                          <a:ea typeface="MS Mincho"/>
                          <a:cs typeface="MS Mincho"/>
                        </a:rPr>
                        <a:t>Solutions</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China Telecom Corporation Ltd.</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S5-213058</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OAM providing </a:t>
                      </a:r>
                      <a:r>
                        <a:rPr lang="en-GB" sz="1200" kern="1200" dirty="0" err="1">
                          <a:solidFill>
                            <a:schemeClr val="tx1"/>
                          </a:solidFill>
                          <a:effectLst/>
                          <a:latin typeface="Arial" panose="020B0604020202020204" pitchFamily="34" charset="0"/>
                          <a:ea typeface="MS Mincho"/>
                          <a:cs typeface="MS Mincho"/>
                        </a:rPr>
                        <a:t>eNA</a:t>
                      </a:r>
                      <a:r>
                        <a:rPr lang="en-GB" sz="1200" kern="1200" dirty="0">
                          <a:solidFill>
                            <a:schemeClr val="tx1"/>
                          </a:solidFill>
                          <a:effectLst/>
                          <a:latin typeface="Arial" panose="020B0604020202020204" pitchFamily="34" charset="0"/>
                          <a:ea typeface="MS Mincho"/>
                          <a:cs typeface="MS Mincho"/>
                        </a:rPr>
                        <a:t> related input data to </a:t>
                      </a:r>
                      <a:r>
                        <a:rPr lang="en-GB" sz="1200" kern="1200" dirty="0" smtClean="0">
                          <a:solidFill>
                            <a:schemeClr val="tx1"/>
                          </a:solidFill>
                          <a:effectLst/>
                          <a:latin typeface="Arial" panose="020B0604020202020204" pitchFamily="34" charset="0"/>
                          <a:ea typeface="MS Mincho"/>
                          <a:cs typeface="MS Mincho"/>
                        </a:rPr>
                        <a:t>NWDAF</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China </a:t>
                      </a:r>
                      <a:r>
                        <a:rPr lang="en-GB" sz="1200" kern="1200" dirty="0" err="1">
                          <a:solidFill>
                            <a:schemeClr val="tx1"/>
                          </a:solidFill>
                          <a:effectLst/>
                          <a:latin typeface="Arial" panose="020B0604020202020204" pitchFamily="34" charset="0"/>
                          <a:ea typeface="MS Mincho"/>
                          <a:cs typeface="MS Mincho"/>
                        </a:rPr>
                        <a:t>Telecomunication</a:t>
                      </a:r>
                      <a:r>
                        <a:rPr lang="en-GB" sz="1200" kern="1200" dirty="0">
                          <a:solidFill>
                            <a:schemeClr val="tx1"/>
                          </a:solidFill>
                          <a:effectLst/>
                          <a:latin typeface="Arial" panose="020B0604020202020204" pitchFamily="34" charset="0"/>
                          <a:ea typeface="MS Mincho"/>
                          <a:cs typeface="MS Mincho"/>
                        </a:rPr>
                        <a:t> Corp.</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SA2</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83896">
                <a:tc>
                  <a:txBody>
                    <a:bodyPr/>
                    <a:lstStyle/>
                    <a:p>
                      <a:pPr marL="0" algn="l" defTabSz="1219170" rtl="0" eaLnBrk="1" latinLnBrk="0" hangingPunct="1">
                        <a:spcAft>
                          <a:spcPts val="0"/>
                        </a:spcAft>
                      </a:pPr>
                      <a:r>
                        <a:rPr lang="en-GB" sz="1200" b="1" kern="1200" dirty="0" smtClean="0">
                          <a:solidFill>
                            <a:schemeClr val="tx1"/>
                          </a:solidFill>
                          <a:effectLst/>
                          <a:latin typeface="Arial" panose="020B0604020202020204" pitchFamily="34" charset="0"/>
                          <a:ea typeface="MS Mincho"/>
                          <a:cs typeface="MS Mincho"/>
                        </a:rPr>
                        <a:t>S5-213453</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Changing requirement methodology in </a:t>
                      </a:r>
                      <a:r>
                        <a:rPr lang="en-GB" sz="1200" kern="1200" dirty="0" smtClean="0">
                          <a:solidFill>
                            <a:schemeClr val="tx1"/>
                          </a:solidFill>
                          <a:effectLst/>
                          <a:latin typeface="Arial" panose="020B0604020202020204" pitchFamily="34" charset="0"/>
                          <a:ea typeface="MS Mincho"/>
                          <a:cs typeface="MS Mincho"/>
                        </a:rPr>
                        <a:t>SA5</a:t>
                      </a:r>
                      <a:r>
                        <a:rPr lang="en-GB" sz="1200" kern="1200" dirty="0">
                          <a:solidFill>
                            <a:schemeClr val="tx1"/>
                          </a:solidFill>
                          <a:effectLst/>
                          <a:latin typeface="Arial" panose="020B0604020202020204" pitchFamily="34" charset="0"/>
                          <a:ea typeface="MS Mincho"/>
                          <a:cs typeface="MS Mincho"/>
                        </a:rPr>
                        <a:t> </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Ericsson</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506033324"/>
              </p:ext>
            </p:extLst>
          </p:nvPr>
        </p:nvGraphicFramePr>
        <p:xfrm>
          <a:off x="5551714" y="891468"/>
          <a:ext cx="6486211" cy="5425752"/>
        </p:xfrm>
        <a:graphic>
          <a:graphicData uri="http://schemas.openxmlformats.org/drawingml/2006/table">
            <a:tbl>
              <a:tblPr>
                <a:tableStyleId>{5C22544A-7EE6-4342-B048-85BDC9FD1C3A}</a:tableStyleId>
              </a:tblPr>
              <a:tblGrid>
                <a:gridCol w="386712"/>
                <a:gridCol w="3953169"/>
                <a:gridCol w="1050994"/>
                <a:gridCol w="1095336"/>
              </a:tblGrid>
              <a:tr h="202627">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Rel-17 </a:t>
                      </a:r>
                      <a:r>
                        <a:rPr lang="en-GB" sz="14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400" b="1" kern="1200" dirty="0" smtClean="0">
                          <a:solidFill>
                            <a:schemeClr val="dk1"/>
                          </a:solidFill>
                          <a:effectLst/>
                          <a:latin typeface="Arial" panose="020B0604020202020204" pitchFamily="34" charset="0"/>
                          <a:ea typeface="+mn-ea"/>
                          <a:cs typeface="Arial" panose="020B0604020202020204" pitchFamily="34" charset="0"/>
                        </a:rPr>
                        <a:t>)</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features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200" dirty="0" smtClean="0">
                          <a:effectLst/>
                          <a:latin typeface="Arial" panose="020B0604020202020204" pitchFamily="34" charset="0"/>
                          <a:ea typeface="+mn-ea"/>
                          <a:cs typeface="Arial" panose="020B0604020202020204" pitchFamily="34" charset="0"/>
                        </a:rPr>
                        <a:t>870026</a:t>
                      </a:r>
                      <a:endParaRPr lang="zh-CN" altLang="zh-CN" sz="12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a:t>
                      </a:r>
                      <a:r>
                        <a:rPr lang="en-GB"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00624">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mn-ea"/>
                          <a:cs typeface="Arial" panose="020B0604020202020204" pitchFamily="34" charset="0"/>
                        </a:rPr>
                        <a:t>900021</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00624">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Management</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910030</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200">
                          <a:effectLst/>
                          <a:latin typeface="Arial" panose="020B0604020202020204" pitchFamily="34" charset="0"/>
                          <a:ea typeface="宋体" panose="02010600030101010101" pitchFamily="2" charset="-122"/>
                          <a:cs typeface="Arial" panose="020B0604020202020204" pitchFamily="34" charset="0"/>
                        </a:rPr>
                        <a:t>NPM</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870030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200" kern="1200" dirty="0" err="1" smtClean="0">
                          <a:solidFill>
                            <a:schemeClr val="tx1"/>
                          </a:solidFill>
                          <a:effectLst/>
                          <a:latin typeface="Arial" panose="020B0604020202020204" pitchFamily="34" charset="0"/>
                          <a:ea typeface="+mn-ea"/>
                          <a:cs typeface="Arial" panose="020B0604020202020204" pitchFamily="34" charset="0"/>
                        </a:rPr>
                        <a:t>eMDAS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850028</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20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880026</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US" altLang="zh-CN" sz="1200" dirty="0" smtClean="0">
                          <a:solidFill>
                            <a:srgbClr val="0000FF"/>
                          </a:solidFill>
                          <a:effectLst/>
                          <a:latin typeface="Arial" panose="020B0604020202020204" pitchFamily="34" charset="0"/>
                          <a:ea typeface="+mn-ea"/>
                          <a:cs typeface="Arial" panose="020B0604020202020204" pitchFamily="34" charset="0"/>
                        </a:rPr>
                        <a:t>Edge Computing Management</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US" altLang="zh-CN" sz="1200" dirty="0" smtClean="0">
                          <a:solidFill>
                            <a:srgbClr val="0000FF"/>
                          </a:solidFill>
                          <a:effectLst/>
                          <a:latin typeface="Arial" panose="020B0604020202020204" pitchFamily="34" charset="0"/>
                          <a:ea typeface="+mn-ea"/>
                          <a:cs typeface="Arial" panose="020B0604020202020204" pitchFamily="34" charset="0"/>
                        </a:rPr>
                        <a:t>ECM</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1100" kern="1200" dirty="0" smtClean="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495646054"/>
              </p:ext>
            </p:extLst>
          </p:nvPr>
        </p:nvGraphicFramePr>
        <p:xfrm>
          <a:off x="120651" y="1786177"/>
          <a:ext cx="5330580" cy="4531043"/>
        </p:xfrm>
        <a:graphic>
          <a:graphicData uri="http://schemas.openxmlformats.org/drawingml/2006/table">
            <a:tbl>
              <a:tblPr>
                <a:tableStyleId>{5C22544A-7EE6-4342-B048-85BDC9FD1C3A}</a:tableStyleId>
              </a:tblPr>
              <a:tblGrid>
                <a:gridCol w="362480"/>
                <a:gridCol w="3197168"/>
                <a:gridCol w="982110"/>
                <a:gridCol w="788822"/>
              </a:tblGrid>
              <a:tr h="223493">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smtClean="0">
                          <a:solidFill>
                            <a:schemeClr val="dk1"/>
                          </a:solidFill>
                          <a:effectLst/>
                          <a:latin typeface="Arial" panose="020B0604020202020204" pitchFamily="34" charset="0"/>
                          <a:ea typeface="+mn-ea"/>
                          <a:cs typeface="Arial" panose="020B0604020202020204" pitchFamily="34" charset="0"/>
                        </a:rPr>
                        <a:t>Rel-17 OAM&amp;P Studies </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FS_EE5G</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870021</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YANG PUSH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tc>
                <a:tc>
                  <a:txBody>
                    <a:bodyPr/>
                    <a:lstStyle/>
                    <a:p>
                      <a:pPr algn="l">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FS_CICDNS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910028</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Study on enhancements of edge computing management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870029</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FS_NSMEN</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860022</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Arial" panose="020B0604020202020204" pitchFamily="34" charset="0"/>
                          <a:ea typeface="+mn-ea"/>
                          <a:cs typeface="Arial" panose="020B0604020202020204" pitchFamily="34" charset="0"/>
                        </a:rPr>
                        <a:t>890016</a:t>
                      </a:r>
                      <a:endParaRPr lang="zh-CN" altLang="zh-CN" sz="1200" kern="1200" dirty="0" smtClean="0">
                        <a:solidFill>
                          <a:schemeClr val="dk1"/>
                        </a:solidFill>
                        <a:effectLst/>
                        <a:latin typeface="Arial" panose="020B0604020202020204" pitchFamily="34" charset="0"/>
                        <a:ea typeface="+mn-ea"/>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8</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FS_NSCE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910026</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rgbClr val="0000FF"/>
                          </a:solidFill>
                          <a:effectLst/>
                          <a:latin typeface="Arial" panose="020B0604020202020204" pitchFamily="34" charset="0"/>
                          <a:ea typeface="+mn-ea"/>
                          <a:cs typeface="Arial" panose="020B0604020202020204" pitchFamily="34" charset="0"/>
                        </a:rPr>
                        <a:t>Study on Management Aspects of 5G Network Sharing</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rgbClr val="0000FF"/>
                          </a:solidFill>
                          <a:effectLst/>
                          <a:latin typeface="Arial" panose="020B0604020202020204" pitchFamily="34" charset="0"/>
                          <a:ea typeface="+mn-ea"/>
                          <a:cs typeface="Arial" panose="020B0604020202020204" pitchFamily="34" charset="0"/>
                        </a:rPr>
                        <a:t>FS_MANS</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Wait for SA approval</a:t>
                      </a:r>
                      <a:endParaRPr lang="zh-CN"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a:t>
                      </a: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levels (finished)</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6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850028</a:t>
                      </a: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bl>
          </a:graphicData>
        </a:graphic>
      </p:graphicFrame>
      <p:sp>
        <p:nvSpPr>
          <p:cNvPr id="14" name="矩形 13"/>
          <p:cNvSpPr/>
          <p:nvPr/>
        </p:nvSpPr>
        <p:spPr>
          <a:xfrm>
            <a:off x="95531" y="740319"/>
            <a:ext cx="5380820" cy="1077218"/>
          </a:xfrm>
          <a:prstGeom prst="rect">
            <a:avLst/>
          </a:prstGeom>
        </p:spPr>
        <p:txBody>
          <a:bodyPr wrap="square">
            <a:spAutoFit/>
          </a:bodyPr>
          <a:lstStyle/>
          <a:p>
            <a:r>
              <a:rPr lang="en-US" altLang="zh-CN" sz="1600" b="1" dirty="0" smtClean="0">
                <a:solidFill>
                  <a:srgbClr val="0000FF"/>
                </a:solidFill>
                <a:latin typeface="+mn-lt"/>
              </a:rPr>
              <a:t>Rel-17: 28 ongoing WIs/SIs, 3 finished SI, 1 WI and 1 SI for SA approval</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smtClean="0">
                <a:solidFill>
                  <a:srgbClr val="0000FF"/>
                </a:solidFill>
                <a:latin typeface="+mn-lt"/>
              </a:rPr>
              <a:t>20 </a:t>
            </a:r>
            <a:r>
              <a:rPr lang="en-US" altLang="zh-CN" sz="1600" b="1" dirty="0">
                <a:solidFill>
                  <a:srgbClr val="0000FF"/>
                </a:solidFill>
                <a:latin typeface="+mn-lt"/>
              </a:rPr>
              <a:t>ongoing </a:t>
            </a:r>
            <a:r>
              <a:rPr lang="en-US" altLang="zh-CN" sz="1600" b="1" dirty="0" smtClean="0">
                <a:solidFill>
                  <a:srgbClr val="0000FF"/>
                </a:solidFill>
                <a:latin typeface="+mn-lt"/>
              </a:rPr>
              <a:t>WIs</a:t>
            </a:r>
            <a:r>
              <a:rPr lang="en-US" altLang="zh-CN" sz="1600" b="1" dirty="0">
                <a:solidFill>
                  <a:srgbClr val="0000FF"/>
                </a:solidFill>
                <a:latin typeface="+mn-lt"/>
              </a:rPr>
              <a:t>, </a:t>
            </a:r>
            <a:r>
              <a:rPr lang="en-US" altLang="zh-CN" sz="1600" b="1" dirty="0" smtClean="0">
                <a:solidFill>
                  <a:srgbClr val="0000FF"/>
                </a:solidFill>
                <a:latin typeface="+mn-lt"/>
              </a:rPr>
              <a:t>1 </a:t>
            </a:r>
            <a:r>
              <a:rPr lang="en-US" altLang="zh-CN" sz="1600" b="1" dirty="0">
                <a:solidFill>
                  <a:srgbClr val="0000FF"/>
                </a:solidFill>
                <a:latin typeface="+mn-lt"/>
              </a:rPr>
              <a:t>WI wait for SA approval</a:t>
            </a:r>
          </a:p>
          <a:p>
            <a:pPr marL="285750" indent="-285750">
              <a:buFont typeface="Wingdings" panose="05000000000000000000" pitchFamily="2" charset="2"/>
              <a:buChar char="Ø"/>
            </a:pPr>
            <a:r>
              <a:rPr lang="en-US" altLang="zh-CN" sz="1600" b="1" dirty="0">
                <a:solidFill>
                  <a:srgbClr val="0000FF"/>
                </a:solidFill>
                <a:latin typeface="+mn-lt"/>
              </a:rPr>
              <a:t>8</a:t>
            </a:r>
            <a:r>
              <a:rPr lang="en-US" altLang="zh-CN" sz="1600" b="1" dirty="0" smtClean="0">
                <a:solidFill>
                  <a:srgbClr val="0000FF"/>
                </a:solidFill>
                <a:latin typeface="+mn-lt"/>
              </a:rPr>
              <a:t> ongoing SIs, 3 finished </a:t>
            </a:r>
            <a:r>
              <a:rPr lang="en-US" altLang="zh-CN" sz="1600" b="1" dirty="0">
                <a:solidFill>
                  <a:srgbClr val="0000FF"/>
                </a:solidFill>
                <a:latin typeface="+mn-lt"/>
              </a:rPr>
              <a:t>SI, </a:t>
            </a:r>
            <a:r>
              <a:rPr lang="en-US" altLang="zh-CN" sz="1600" b="1" dirty="0" smtClean="0">
                <a:solidFill>
                  <a:srgbClr val="0000FF"/>
                </a:solidFill>
                <a:latin typeface="+mn-lt"/>
              </a:rPr>
              <a:t>1 SI </a:t>
            </a:r>
            <a:r>
              <a:rPr lang="en-US" altLang="zh-CN" sz="1600" b="1" dirty="0">
                <a:solidFill>
                  <a:srgbClr val="0000FF"/>
                </a:solidFill>
                <a:latin typeface="+mn-lt"/>
              </a:rPr>
              <a:t>wait for SA approval</a:t>
            </a:r>
          </a:p>
        </p:txBody>
      </p:sp>
    </p:spTree>
    <p:extLst>
      <p:ext uri="{BB962C8B-B14F-4D97-AF65-F5344CB8AC3E}">
        <p14:creationId xmlns:p14="http://schemas.microsoft.com/office/powerpoint/2010/main" val="255020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10" name="文本框 9"/>
          <p:cNvSpPr txBox="1"/>
          <p:nvPr/>
        </p:nvSpPr>
        <p:spPr>
          <a:xfrm>
            <a:off x="604911" y="1405700"/>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738113" y="1801533"/>
            <a:ext cx="10607040" cy="1754326"/>
          </a:xfrm>
          <a:prstGeom prst="rect">
            <a:avLst/>
          </a:prstGeom>
        </p:spPr>
        <p:txBody>
          <a:bodyPr wrap="square">
            <a:spAutoFit/>
          </a:bodyPr>
          <a:lstStyle/>
          <a:p>
            <a:pPr defTabSz="1219170" eaLnBrk="1" fontAlgn="auto" hangingPunct="1">
              <a:spcBef>
                <a:spcPts val="0"/>
              </a:spcBef>
              <a:spcAft>
                <a:spcPts val="0"/>
              </a:spcAft>
              <a:defRPr/>
            </a:pPr>
            <a:r>
              <a:rPr lang="en-US" altLang="zh-CN" sz="1800" b="1" dirty="0" smtClean="0">
                <a:solidFill>
                  <a:prstClr val="black"/>
                </a:solidFill>
                <a:latin typeface="+mj-lt"/>
                <a:cs typeface="Arial" charset="0"/>
              </a:rPr>
              <a:t>The </a:t>
            </a:r>
            <a:r>
              <a:rPr lang="en-US" altLang="zh-CN" sz="1800" b="1" dirty="0">
                <a:solidFill>
                  <a:prstClr val="black"/>
                </a:solidFill>
                <a:latin typeface="+mj-lt"/>
                <a:cs typeface="Arial" charset="0"/>
              </a:rPr>
              <a:t>following </a:t>
            </a:r>
            <a:r>
              <a:rPr lang="en-US" altLang="zh-CN" sz="1800" b="1" dirty="0" smtClean="0">
                <a:solidFill>
                  <a:prstClr val="black"/>
                </a:solidFill>
                <a:latin typeface="+mj-lt"/>
                <a:cs typeface="Arial" charset="0"/>
              </a:rPr>
              <a:t>general topics </a:t>
            </a:r>
            <a:r>
              <a:rPr lang="en-US" altLang="zh-CN" sz="1800" b="1" dirty="0">
                <a:solidFill>
                  <a:prstClr val="black"/>
                </a:solidFill>
                <a:latin typeface="+mj-lt"/>
                <a:cs typeface="Arial" charset="0"/>
              </a:rPr>
              <a:t>are discussed </a:t>
            </a:r>
            <a:r>
              <a:rPr lang="en-US" altLang="zh-CN" sz="1800" b="1" dirty="0" smtClean="0">
                <a:solidFill>
                  <a:prstClr val="black"/>
                </a:solidFill>
                <a:latin typeface="+mj-lt"/>
                <a:cs typeface="Arial" charset="0"/>
              </a:rPr>
              <a:t>in </a:t>
            </a:r>
            <a:r>
              <a:rPr lang="en-US" altLang="zh-CN" sz="1800" b="1" dirty="0">
                <a:solidFill>
                  <a:prstClr val="black"/>
                </a:solidFill>
                <a:latin typeface="+mj-lt"/>
                <a:cs typeface="Arial" charset="0"/>
              </a:rPr>
              <a:t>the </a:t>
            </a:r>
            <a:r>
              <a:rPr lang="en-US" altLang="zh-CN" sz="1800" b="1" dirty="0" smtClean="0">
                <a:solidFill>
                  <a:prstClr val="black"/>
                </a:solidFill>
                <a:latin typeface="+mj-lt"/>
                <a:cs typeface="Arial" charset="0"/>
              </a:rPr>
              <a:t>meeting: </a:t>
            </a:r>
          </a:p>
          <a:p>
            <a:pPr defTabSz="1219170" eaLnBrk="1" fontAlgn="auto" hangingPunct="1">
              <a:spcBef>
                <a:spcPts val="0"/>
              </a:spcBef>
              <a:spcAft>
                <a:spcPts val="0"/>
              </a:spcAft>
              <a:defRPr/>
            </a:pPr>
            <a:endParaRPr lang="en-US" altLang="zh-CN" sz="1800" b="1" dirty="0" smtClean="0">
              <a:solidFill>
                <a:prstClr val="black"/>
              </a:solidFill>
              <a:latin typeface="+mj-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Collection </a:t>
            </a:r>
            <a:r>
              <a:rPr lang="en-US" altLang="zh-CN" sz="1800" b="1" dirty="0">
                <a:solidFill>
                  <a:prstClr val="black"/>
                </a:solidFill>
                <a:latin typeface="+mj-lt"/>
                <a:cs typeface="Arial" charset="0"/>
              </a:rPr>
              <a:t>of useful endorsed document and external communication </a:t>
            </a:r>
            <a:r>
              <a:rPr lang="en-US" altLang="zh-CN" sz="1800" b="1" dirty="0" smtClean="0">
                <a:solidFill>
                  <a:prstClr val="black"/>
                </a:solidFill>
                <a:latin typeface="+mj-lt"/>
                <a:cs typeface="Arial" charset="0"/>
              </a:rPr>
              <a:t>documents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a:solidFill>
                  <a:prstClr val="black"/>
                </a:solidFill>
                <a:latin typeface="+mj-lt"/>
                <a:cs typeface="Arial" charset="0"/>
              </a:rPr>
              <a:t>TS 32.160 Update on template for requirement </a:t>
            </a:r>
            <a:r>
              <a:rPr lang="en-US" altLang="zh-CN" sz="1800" b="1" dirty="0" smtClean="0">
                <a:solidFill>
                  <a:prstClr val="black"/>
                </a:solidFill>
                <a:latin typeface="+mj-lt"/>
                <a:cs typeface="Arial" charset="0"/>
              </a:rPr>
              <a:t>specifications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Update of forge process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Working procedure regarding stage 2 and stage 3 alignment</a:t>
            </a:r>
          </a:p>
        </p:txBody>
      </p:sp>
    </p:spTree>
    <p:extLst>
      <p:ext uri="{BB962C8B-B14F-4D97-AF65-F5344CB8AC3E}">
        <p14:creationId xmlns:p14="http://schemas.microsoft.com/office/powerpoint/2010/main" val="136336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947787" y="925291"/>
            <a:ext cx="6052751" cy="5262979"/>
          </a:xfrm>
          <a:prstGeom prst="rect">
            <a:avLst/>
          </a:prstGeom>
          <a:solidFill>
            <a:schemeClr val="bg1"/>
          </a:solidFill>
        </p:spPr>
        <p:txBody>
          <a:bodyPr wrap="square">
            <a:spAutoFit/>
          </a:bodyPr>
          <a:lstStyle/>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28.552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28.552 Fix definition of measurement Average delay DL on F1-U</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28.552 Fix definition of measurement Average delay DL on F1-U</a:t>
            </a:r>
            <a:endParaRPr lang="en-US" sz="1050" dirty="0">
              <a:latin typeface="+mj-lt"/>
            </a:endParaRPr>
          </a:p>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28.622&amp;28.623&amp;32.422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Addition, adaptation and </a:t>
            </a:r>
            <a:r>
              <a:rPr lang="en-GB" sz="1050" dirty="0" err="1">
                <a:latin typeface="+mj-lt"/>
              </a:rPr>
              <a:t>cleanup</a:t>
            </a:r>
            <a:r>
              <a:rPr lang="en-GB" sz="1050" dirty="0">
                <a:latin typeface="+mj-lt"/>
              </a:rPr>
              <a:t> of Trace/MDT related parameters (stage2)</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Addition, adaptation and </a:t>
            </a:r>
            <a:r>
              <a:rPr lang="en-GB" sz="1050" dirty="0" err="1">
                <a:latin typeface="+mj-lt"/>
              </a:rPr>
              <a:t>cleanup</a:t>
            </a:r>
            <a:r>
              <a:rPr lang="en-GB" sz="1050" dirty="0">
                <a:latin typeface="+mj-lt"/>
              </a:rPr>
              <a:t> of Trace/MDT related parameters (stage 3)</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Align Trace/MDT related parameters to TS 32.422 (</a:t>
            </a:r>
            <a:r>
              <a:rPr lang="en-GB" sz="1050" dirty="0" err="1">
                <a:latin typeface="+mj-lt"/>
              </a:rPr>
              <a:t>OpenAPI</a:t>
            </a:r>
            <a:r>
              <a:rPr lang="en-GB" sz="1050" dirty="0">
                <a:latin typeface="+mj-lt"/>
              </a:rPr>
              <a:t> definition)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32.422 Correction, alignment and </a:t>
            </a:r>
            <a:r>
              <a:rPr lang="en-GB" sz="1050" dirty="0" err="1">
                <a:latin typeface="+mj-lt"/>
              </a:rPr>
              <a:t>cleanup</a:t>
            </a:r>
            <a:r>
              <a:rPr lang="en-GB" sz="1050" dirty="0">
                <a:latin typeface="+mj-lt"/>
              </a:rPr>
              <a:t> of Trace/MDT related parameters</a:t>
            </a:r>
            <a:endParaRPr lang="en-US" sz="1050" dirty="0">
              <a:latin typeface="+mj-lt"/>
            </a:endParaRPr>
          </a:p>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28.622&amp;28.623</a:t>
            </a:r>
            <a:endParaRPr lang="en-US" sz="1050" b="1" dirty="0">
              <a:latin typeface="+mj-lt"/>
            </a:endParaRPr>
          </a:p>
          <a:p>
            <a:pPr marL="0" lvl="1" indent="0" defTabSz="1219170" eaLnBrk="1" fontAlgn="auto" hangingPunct="1">
              <a:spcBef>
                <a:spcPts val="0"/>
              </a:spcBef>
              <a:spcAft>
                <a:spcPts val="0"/>
              </a:spcAft>
              <a:defRPr/>
            </a:pPr>
            <a:r>
              <a:rPr lang="en-GB" sz="1050" b="1" dirty="0">
                <a:latin typeface="+mj-lt"/>
              </a:rPr>
              <a:t>Replace legacy </a:t>
            </a:r>
            <a:r>
              <a:rPr lang="en-GB" sz="1050" b="1" dirty="0" err="1">
                <a:latin typeface="+mj-lt"/>
              </a:rPr>
              <a:t>IRPAgent</a:t>
            </a:r>
            <a:r>
              <a:rPr lang="en-GB" sz="1050" b="1" dirty="0">
                <a:latin typeface="+mj-lt"/>
              </a:rPr>
              <a:t> with </a:t>
            </a:r>
            <a:r>
              <a:rPr lang="en-GB" sz="1050" b="1" dirty="0" err="1">
                <a:latin typeface="+mj-lt"/>
              </a:rPr>
              <a:t>MnsAgent</a:t>
            </a:r>
            <a:r>
              <a:rPr lang="en-GB" sz="1050" b="1" dirty="0">
                <a:latin typeface="+mj-lt"/>
              </a:rPr>
              <a:t> </a:t>
            </a:r>
            <a:r>
              <a:rPr lang="en-GB" sz="1050" b="1" dirty="0" smtClean="0">
                <a:latin typeface="+mj-lt"/>
              </a:rPr>
              <a:t>(email)</a:t>
            </a: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Replace legacy </a:t>
            </a:r>
            <a:r>
              <a:rPr lang="en-GB" sz="1050" dirty="0" err="1">
                <a:latin typeface="+mj-lt"/>
              </a:rPr>
              <a:t>IRPAgent</a:t>
            </a:r>
            <a:r>
              <a:rPr lang="en-GB" sz="1050" dirty="0">
                <a:latin typeface="+mj-lt"/>
              </a:rPr>
              <a:t> with </a:t>
            </a:r>
            <a:r>
              <a:rPr lang="en-GB" sz="1050" dirty="0" err="1">
                <a:latin typeface="+mj-lt"/>
              </a:rPr>
              <a:t>MnsAgent</a:t>
            </a:r>
            <a:r>
              <a:rPr lang="en-GB" sz="1050" dirty="0">
                <a:latin typeface="+mj-lt"/>
              </a:rPr>
              <a:t> (stage 2)</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Replace legacy </a:t>
            </a:r>
            <a:r>
              <a:rPr lang="en-GB" sz="1050" dirty="0" err="1">
                <a:latin typeface="+mj-lt"/>
              </a:rPr>
              <a:t>IRPAgent</a:t>
            </a:r>
            <a:r>
              <a:rPr lang="en-GB" sz="1050" dirty="0">
                <a:latin typeface="+mj-lt"/>
              </a:rPr>
              <a:t> with </a:t>
            </a:r>
            <a:r>
              <a:rPr lang="en-GB" sz="1050" dirty="0" err="1">
                <a:latin typeface="+mj-lt"/>
              </a:rPr>
              <a:t>MnsAgent</a:t>
            </a:r>
            <a:r>
              <a:rPr lang="en-GB" sz="1050" dirty="0">
                <a:latin typeface="+mj-lt"/>
              </a:rPr>
              <a:t> (</a:t>
            </a:r>
            <a:r>
              <a:rPr lang="en-GB" sz="1050" dirty="0" err="1">
                <a:latin typeface="+mj-lt"/>
              </a:rPr>
              <a:t>OpenAPI</a:t>
            </a:r>
            <a:r>
              <a:rPr lang="en-GB" sz="1050" dirty="0">
                <a:latin typeface="+mj-lt"/>
              </a:rPr>
              <a:t> definition)</a:t>
            </a:r>
            <a:endParaRPr lang="en-US" sz="1050" dirty="0">
              <a:latin typeface="+mj-lt"/>
            </a:endParaRPr>
          </a:p>
          <a:p>
            <a:pPr marL="0" lvl="1" indent="0" defTabSz="1219170" eaLnBrk="1" fontAlgn="auto" hangingPunct="1">
              <a:spcBef>
                <a:spcPts val="0"/>
              </a:spcBef>
              <a:spcAft>
                <a:spcPts val="0"/>
              </a:spcAft>
              <a:defRPr/>
            </a:pPr>
            <a:endParaRPr lang="en-GB" sz="1050" b="1" dirty="0" smtClean="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a subscription is required for </a:t>
            </a:r>
            <a:r>
              <a:rPr lang="en-GB" sz="1050" dirty="0" err="1">
                <a:latin typeface="+mj-lt"/>
              </a:rPr>
              <a:t>notifyFileReady</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definition of </a:t>
            </a:r>
            <a:r>
              <a:rPr lang="en-GB" sz="1050" dirty="0" err="1">
                <a:latin typeface="+mj-lt"/>
              </a:rPr>
              <a:t>PerfMetricJob</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the notification filter applies to all parameters of a notification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Correct common notifications table</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Clean up regarding common data types (</a:t>
            </a:r>
            <a:r>
              <a:rPr lang="en-GB" sz="1050" dirty="0" err="1">
                <a:latin typeface="+mj-lt"/>
              </a:rPr>
              <a:t>OpenAPI</a:t>
            </a:r>
            <a:r>
              <a:rPr lang="en-GB" sz="1050" dirty="0">
                <a:latin typeface="+mj-lt"/>
              </a:rPr>
              <a:t> definition)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Correct definition of </a:t>
            </a:r>
            <a:r>
              <a:rPr lang="en-GB" sz="1050" dirty="0" err="1">
                <a:latin typeface="+mj-lt"/>
              </a:rPr>
              <a:t>additionalInformation</a:t>
            </a:r>
            <a:r>
              <a:rPr lang="en-GB" sz="1050" dirty="0">
                <a:latin typeface="+mj-lt"/>
              </a:rPr>
              <a:t> (YANG)</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32.158</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32.158 Correct definitions of resource creation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32.158 Correct definition of the REST SS specification </a:t>
            </a:r>
            <a:r>
              <a:rPr lang="en-GB" sz="1050" dirty="0" smtClean="0">
                <a:latin typeface="+mj-lt"/>
              </a:rPr>
              <a:t>template</a:t>
            </a:r>
          </a:p>
          <a:p>
            <a:pPr marL="0" lvl="1" indent="0" defTabSz="1219170" eaLnBrk="1" fontAlgn="auto" hangingPunct="1">
              <a:spcBef>
                <a:spcPts val="0"/>
              </a:spcBef>
              <a:spcAft>
                <a:spcPts val="0"/>
              </a:spcAft>
              <a:defRPr/>
            </a:pPr>
            <a:r>
              <a:rPr lang="en-US" altLang="zh-CN" sz="1050" b="1" dirty="0">
                <a:latin typeface="+mj-lt"/>
              </a:rPr>
              <a:t>TS 32.160</a:t>
            </a: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32.160 Change format for NRM stage 3 definition rules from JSON to YAML</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32.160&amp;28.532&amp;28.622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32.160 Align different (abbreviated) names for support qualifier to “S”</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Align different (abbreviated) names for support qualifier to “S”</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Align different (abbreviated) names for support qualifier to “S”</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32.421&amp;28.541</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CR TS 32.421 Update inclusive language</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j-lt"/>
              </a:rPr>
              <a:t>Rel17 CR 28.541 Inclusive language review </a:t>
            </a:r>
            <a:r>
              <a:rPr lang="en-US" altLang="zh-CN" sz="1050" dirty="0" smtClean="0">
                <a:latin typeface="+mj-lt"/>
              </a:rPr>
              <a:t>fixing</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 17 CR TS 28.313 Fix non-inclusive languages</a:t>
            </a:r>
            <a:endParaRPr lang="en-US" altLang="zh-CN" sz="1050" dirty="0" smtClean="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94704" y="859976"/>
            <a:ext cx="5540384" cy="5747727"/>
          </a:xfrm>
          <a:prstGeom prst="rect">
            <a:avLst/>
          </a:prstGeom>
        </p:spPr>
        <p:txBody>
          <a:bodyPr wrap="square">
            <a:spAutoFit/>
          </a:bodyPr>
          <a:lstStyle/>
          <a:p>
            <a:pPr defTabSz="1219170" eaLnBrk="1" fontAlgn="auto" hangingPunct="1">
              <a:spcBef>
                <a:spcPts val="0"/>
              </a:spcBef>
              <a:spcAft>
                <a:spcPts val="0"/>
              </a:spcAft>
              <a:defRPr/>
            </a:pPr>
            <a:r>
              <a:rPr lang="en-US" altLang="zh-CN" sz="1050" b="1" dirty="0" smtClean="0">
                <a:solidFill>
                  <a:prstClr val="black"/>
                </a:solidFill>
                <a:latin typeface="+mj-lt"/>
              </a:rPr>
              <a:t>The following topics are discussed and agreed related CRs in the meeting.</a:t>
            </a:r>
          </a:p>
          <a:p>
            <a:pPr defTabSz="1219170" eaLnBrk="1" fontAlgn="auto" hangingPunct="1">
              <a:spcBef>
                <a:spcPts val="0"/>
              </a:spcBef>
              <a:spcAft>
                <a:spcPts val="0"/>
              </a:spcAft>
              <a:defRPr/>
            </a:pPr>
            <a:r>
              <a:rPr lang="en-US" altLang="zh-CN" sz="1050" b="1" dirty="0" smtClean="0">
                <a:solidFill>
                  <a:prstClr val="black"/>
                </a:solidFill>
                <a:latin typeface="+mj-lt"/>
              </a:rPr>
              <a:t>TS 28.310: energy </a:t>
            </a:r>
            <a:r>
              <a:rPr lang="en-US" altLang="zh-CN" sz="1050" b="1" dirty="0">
                <a:solidFill>
                  <a:prstClr val="black"/>
                </a:solidFill>
                <a:latin typeface="+mj-lt"/>
              </a:rPr>
              <a:t>saving management services </a:t>
            </a:r>
            <a:r>
              <a:rPr lang="en-US" altLang="zh-CN" sz="1050" b="1" dirty="0" smtClean="0">
                <a:solidFill>
                  <a:prstClr val="black"/>
                </a:solidFill>
                <a:latin typeface="+mj-lt"/>
              </a:rPr>
              <a:t>:</a:t>
            </a: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TS28.310 Update on energy saving management services</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TS28.310 Update on energy saving management </a:t>
            </a:r>
            <a:r>
              <a:rPr lang="en-GB" sz="1050" dirty="0" smtClean="0">
                <a:latin typeface="+mj-lt"/>
              </a:rPr>
              <a:t>services</a:t>
            </a:r>
            <a:endParaRPr lang="en-US" altLang="zh-CN" sz="1050" b="1" dirty="0">
              <a:solidFill>
                <a:prstClr val="black"/>
              </a:solidFill>
              <a:latin typeface="+mj-lt"/>
            </a:endParaRPr>
          </a:p>
          <a:p>
            <a:pPr defTabSz="1219170" eaLnBrk="1" fontAlgn="auto" hangingPunct="1">
              <a:spcBef>
                <a:spcPts val="0"/>
              </a:spcBef>
              <a:spcAft>
                <a:spcPts val="0"/>
              </a:spcAft>
              <a:defRPr/>
            </a:pPr>
            <a:r>
              <a:rPr lang="en-US" altLang="zh-CN" sz="1050" b="1" dirty="0">
                <a:latin typeface="+mj-lt"/>
              </a:rPr>
              <a:t>TS </a:t>
            </a:r>
            <a:r>
              <a:rPr lang="en-US" altLang="zh-CN" sz="1050" b="1" dirty="0" smtClean="0">
                <a:latin typeface="+mj-lt"/>
              </a:rPr>
              <a:t>28.310&amp;28.313&amp;28.541: </a:t>
            </a:r>
            <a:r>
              <a:rPr lang="en-GB" sz="1050" b="1" dirty="0" smtClean="0">
                <a:latin typeface="+mj-lt"/>
              </a:rPr>
              <a:t>C-SON </a:t>
            </a:r>
            <a:r>
              <a:rPr lang="en-GB" sz="1050" b="1" dirty="0">
                <a:latin typeface="+mj-lt"/>
              </a:rPr>
              <a:t>and domain centralized SON </a:t>
            </a:r>
            <a:r>
              <a:rPr lang="en-GB" sz="1050" b="1" dirty="0" smtClean="0">
                <a:latin typeface="+mj-lt"/>
              </a:rPr>
              <a:t>(email)</a:t>
            </a: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28.541 Correction to definition for domain centralized SON </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28.541 Correction to definition for domain centralized SON </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28.531: </a:t>
            </a:r>
            <a:r>
              <a:rPr lang="en-GB" sz="1050" b="1" dirty="0" smtClean="0">
                <a:latin typeface="+mj-lt"/>
              </a:rPr>
              <a:t>Clarify </a:t>
            </a:r>
            <a:r>
              <a:rPr lang="en-GB" sz="1050" b="1" dirty="0">
                <a:latin typeface="+mj-lt"/>
              </a:rPr>
              <a:t>misleading information in network slicing use cases </a:t>
            </a:r>
            <a:endParaRPr lang="en-GB" sz="1050" b="1" dirty="0" smtClean="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Rel-15 CR 28.531 CR Clarify misleading information in network slicing use cases</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28.531 CR Clarify misleading information in network slicing use cases</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28.532</a:t>
            </a:r>
            <a:endParaRPr lang="en-US" sz="1050" b="1"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Correct definitions for performance assurance (stage 2 and 3)</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Correct definitions for file management (stage 2, REST SS, </a:t>
            </a:r>
            <a:r>
              <a:rPr lang="en-GB" sz="1050" dirty="0" err="1">
                <a:latin typeface="+mj-lt"/>
              </a:rPr>
              <a:t>OpenAPI</a:t>
            </a:r>
            <a:r>
              <a:rPr lang="en-GB" sz="1050" dirty="0">
                <a:latin typeface="+mj-lt"/>
              </a:rPr>
              <a:t> definition)</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 28.532 Update clause 11.2.2 Managed information for fault supervision management service</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28.535: </a:t>
            </a:r>
            <a:r>
              <a:rPr lang="en-GB" sz="1050" b="1" dirty="0" smtClean="0">
                <a:latin typeface="+mj-lt"/>
              </a:rPr>
              <a:t>Update </a:t>
            </a:r>
            <a:r>
              <a:rPr lang="en-GB" sz="1050" b="1" dirty="0">
                <a:latin typeface="+mj-lt"/>
              </a:rPr>
              <a:t>lifecycle description </a:t>
            </a:r>
            <a:endParaRPr lang="en-GB" sz="1050" b="1" dirty="0" smtClean="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Remove description of communication service lifecycle</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Update management control loops with lifecycle description</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28.541: </a:t>
            </a:r>
          </a:p>
          <a:p>
            <a:pPr lvl="1" defTabSz="1219170" eaLnBrk="1" fontAlgn="auto" hangingPunct="1">
              <a:spcBef>
                <a:spcPts val="0"/>
              </a:spcBef>
              <a:spcAft>
                <a:spcPts val="0"/>
              </a:spcAft>
              <a:defRPr/>
            </a:pPr>
            <a:r>
              <a:rPr lang="en-GB" sz="1050" b="1" dirty="0" smtClean="0">
                <a:latin typeface="+mj-lt"/>
              </a:rPr>
              <a:t>Correct </a:t>
            </a:r>
            <a:r>
              <a:rPr lang="en-GB" sz="1050" b="1" dirty="0">
                <a:latin typeface="+mj-lt"/>
              </a:rPr>
              <a:t>the description for </a:t>
            </a:r>
            <a:r>
              <a:rPr lang="en-GB" sz="1050" b="1" dirty="0" err="1">
                <a:latin typeface="+mj-lt"/>
              </a:rPr>
              <a:t>GNBDUFunction</a:t>
            </a:r>
            <a:r>
              <a:rPr lang="en-GB" sz="1050" b="1" dirty="0">
                <a:latin typeface="+mj-lt"/>
              </a:rPr>
              <a:t> and </a:t>
            </a:r>
            <a:r>
              <a:rPr lang="en-GB" sz="1050" b="1" dirty="0" err="1">
                <a:latin typeface="+mj-lt"/>
              </a:rPr>
              <a:t>EP_NgC</a:t>
            </a:r>
            <a:r>
              <a:rPr lang="en-GB" sz="1050" b="1" dirty="0">
                <a:latin typeface="+mj-lt"/>
              </a:rPr>
              <a:t> </a:t>
            </a:r>
            <a:endParaRPr lang="en-GB" sz="1050" b="1" dirty="0" smtClean="0">
              <a:latin typeface="+mj-lt"/>
            </a:endParaRP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 28.541 Correct the description for </a:t>
            </a:r>
            <a:r>
              <a:rPr lang="en-GB" sz="1050" dirty="0" err="1">
                <a:latin typeface="+mj-lt"/>
              </a:rPr>
              <a:t>GNBDUFunction</a:t>
            </a:r>
            <a:r>
              <a:rPr lang="en-GB" sz="1050" dirty="0">
                <a:latin typeface="+mj-lt"/>
              </a:rPr>
              <a:t> and </a:t>
            </a:r>
            <a:r>
              <a:rPr lang="en-GB" sz="1050" dirty="0" err="1">
                <a:latin typeface="+mj-lt"/>
              </a:rPr>
              <a:t>EP_NgC</a:t>
            </a:r>
            <a:endParaRPr lang="en-US" sz="1050" dirty="0">
              <a:latin typeface="+mj-lt"/>
            </a:endParaRP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TS 28.541 Correct the description for </a:t>
            </a:r>
            <a:r>
              <a:rPr lang="en-GB" sz="1050" dirty="0" err="1">
                <a:latin typeface="+mj-lt"/>
              </a:rPr>
              <a:t>GNBDUFunction</a:t>
            </a:r>
            <a:r>
              <a:rPr lang="en-GB" sz="1050" dirty="0">
                <a:latin typeface="+mj-lt"/>
              </a:rPr>
              <a:t> and </a:t>
            </a:r>
            <a:r>
              <a:rPr lang="en-GB" sz="1050" dirty="0" err="1">
                <a:latin typeface="+mj-lt"/>
              </a:rPr>
              <a:t>EP_NgC</a:t>
            </a:r>
            <a:endParaRPr lang="en-US" sz="1050" dirty="0">
              <a:latin typeface="+mj-lt"/>
            </a:endParaRPr>
          </a:p>
          <a:p>
            <a:pPr lvl="1" defTabSz="1219170" eaLnBrk="1" fontAlgn="auto" hangingPunct="1">
              <a:spcBef>
                <a:spcPts val="0"/>
              </a:spcBef>
              <a:spcAft>
                <a:spcPts val="0"/>
              </a:spcAft>
              <a:defRPr/>
            </a:pPr>
            <a:r>
              <a:rPr lang="en-US" altLang="zh-CN" sz="1050" b="1" dirty="0" err="1" smtClean="0">
                <a:solidFill>
                  <a:prstClr val="black"/>
                </a:solidFill>
                <a:latin typeface="+mj-lt"/>
              </a:rPr>
              <a:t>RRMPolicy</a:t>
            </a:r>
            <a:r>
              <a:rPr lang="en-US" altLang="zh-CN" sz="1050" b="1" dirty="0" smtClean="0">
                <a:solidFill>
                  <a:prstClr val="black"/>
                </a:solidFill>
                <a:latin typeface="+mj-lt"/>
              </a:rPr>
              <a:t>:</a:t>
            </a: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28.541 Add note for </a:t>
            </a:r>
            <a:r>
              <a:rPr lang="en-GB" sz="1050" dirty="0" err="1" smtClean="0">
                <a:latin typeface="+mj-lt"/>
              </a:rPr>
              <a:t>RRMPolicy</a:t>
            </a:r>
            <a:endParaRPr lang="en-GB" sz="1050" dirty="0" smtClean="0">
              <a:latin typeface="+mj-lt"/>
            </a:endParaRPr>
          </a:p>
          <a:p>
            <a:pPr lvl="1" defTabSz="1219170" eaLnBrk="1" fontAlgn="auto" hangingPunct="1">
              <a:spcBef>
                <a:spcPts val="0"/>
              </a:spcBef>
              <a:spcAft>
                <a:spcPts val="0"/>
              </a:spcAft>
              <a:defRPr/>
            </a:pPr>
            <a:r>
              <a:rPr lang="en-US" altLang="zh-CN" sz="1050" b="1" dirty="0">
                <a:solidFill>
                  <a:prstClr val="black"/>
                </a:solidFill>
                <a:latin typeface="+mj-lt"/>
              </a:rPr>
              <a:t>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Rel-16 CR 28.541 fix editorial issue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fix editorial issue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Rel-16 CR 28.541 fix inheritance relation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fix inheritance relation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Correction of </a:t>
            </a:r>
            <a:r>
              <a:rPr lang="en-US" altLang="zh-CN" sz="1050" dirty="0" err="1">
                <a:solidFill>
                  <a:prstClr val="black"/>
                </a:solidFill>
                <a:latin typeface="+mj-lt"/>
              </a:rPr>
              <a:t>ServiceProfile</a:t>
            </a:r>
            <a:r>
              <a:rPr lang="en-US" altLang="zh-CN" sz="1050" dirty="0">
                <a:solidFill>
                  <a:prstClr val="black"/>
                </a:solidFill>
                <a:latin typeface="+mj-lt"/>
              </a:rPr>
              <a:t> attributes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Yang Corrections of implementation errors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smtClean="0">
                <a:solidFill>
                  <a:prstClr val="black"/>
                </a:solidFill>
                <a:latin typeface="+mj-lt"/>
              </a:rPr>
              <a:t>Correct </a:t>
            </a:r>
            <a:r>
              <a:rPr lang="en-US" altLang="zh-CN" sz="1050" dirty="0">
                <a:solidFill>
                  <a:prstClr val="black"/>
                </a:solidFill>
                <a:latin typeface="+mj-lt"/>
              </a:rPr>
              <a:t>inconsistencies in definitions around network slice management</a:t>
            </a:r>
          </a:p>
          <a:p>
            <a:pPr marL="0" lvl="1" indent="0" defTabSz="1219170" eaLnBrk="1" fontAlgn="auto" hangingPunct="1">
              <a:spcBef>
                <a:spcPts val="0"/>
              </a:spcBef>
              <a:spcAft>
                <a:spcPts val="0"/>
              </a:spcAft>
              <a:defRPr/>
            </a:pPr>
            <a:r>
              <a:rPr lang="en-US" altLang="zh-CN" sz="1050" b="1" dirty="0">
                <a:solidFill>
                  <a:prstClr val="black"/>
                </a:solidFill>
                <a:latin typeface="Calibri"/>
              </a:rPr>
              <a:t>TS 28.545</a:t>
            </a:r>
            <a:endParaRPr lang="en-US" sz="1050" b="1" dirty="0">
              <a:solidFill>
                <a:prstClr val="black"/>
              </a:solidFill>
              <a:latin typeface="Calibri"/>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solidFill>
                  <a:prstClr val="black"/>
                </a:solidFill>
                <a:latin typeface="Calibri"/>
              </a:rPr>
              <a:t>Add missing Alarm Requirements and Use </a:t>
            </a:r>
            <a:r>
              <a:rPr lang="en-GB" sz="1050" dirty="0" smtClean="0">
                <a:solidFill>
                  <a:prstClr val="black"/>
                </a:solidFill>
                <a:latin typeface="Calibri"/>
              </a:rPr>
              <a:t>Cases</a:t>
            </a:r>
            <a:endParaRPr lang="en-US" altLang="zh-CN" sz="1050" b="1" dirty="0" smtClean="0">
              <a:solidFill>
                <a:prstClr val="black"/>
              </a:solidFill>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275197" y="3547616"/>
            <a:ext cx="5823019" cy="267765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ePM_KPI_5G: </a:t>
            </a:r>
            <a:r>
              <a:rPr lang="en-US" altLang="zh-CN" sz="1200" dirty="0" smtClean="0">
                <a:solidFill>
                  <a:prstClr val="black"/>
                </a:solidFill>
                <a:latin typeface="Calibri" pitchFamily="34" charset="0"/>
                <a:cs typeface="Arial" charset="0"/>
              </a:rPr>
              <a:t>Group </a:t>
            </a:r>
            <a:r>
              <a:rPr lang="en-US" altLang="zh-CN" sz="1200" dirty="0">
                <a:solidFill>
                  <a:prstClr val="black"/>
                </a:solidFill>
                <a:latin typeface="Calibri" pitchFamily="34" charset="0"/>
                <a:cs typeface="Arial" charset="0"/>
              </a:rPr>
              <a:t>discussed and agreed the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New </a:t>
            </a:r>
            <a:r>
              <a:rPr lang="en-US" altLang="zh-CN" sz="1200" dirty="0">
                <a:solidFill>
                  <a:prstClr val="black"/>
                </a:solidFill>
                <a:latin typeface="Calibri" pitchFamily="34" charset="0"/>
                <a:cs typeface="Arial" charset="0"/>
              </a:rPr>
              <a:t>performance measurements related to data record creation, data record deletion, data record update and data modification notification subscription for UDR, normally released calls (QCI1 E-RAB) initiated by MME in RLF detected conditions, attempted and successfully resumed DRBs, and inter-</a:t>
            </a:r>
            <a:r>
              <a:rPr lang="en-US" altLang="zh-CN" sz="1200" dirty="0" err="1">
                <a:solidFill>
                  <a:prstClr val="black"/>
                </a:solidFill>
                <a:latin typeface="Calibri" pitchFamily="34" charset="0"/>
                <a:cs typeface="Arial" charset="0"/>
              </a:rPr>
              <a:t>gNB</a:t>
            </a:r>
            <a:r>
              <a:rPr lang="en-US" altLang="zh-CN" sz="1200" dirty="0">
                <a:solidFill>
                  <a:prstClr val="black"/>
                </a:solidFill>
                <a:latin typeface="Calibri" pitchFamily="34" charset="0"/>
                <a:cs typeface="Arial" charset="0"/>
              </a:rPr>
              <a:t> successful and failed handover execution per beam pair;</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New </a:t>
            </a:r>
            <a:r>
              <a:rPr lang="en-US" altLang="zh-CN" sz="1200" dirty="0">
                <a:solidFill>
                  <a:prstClr val="black"/>
                </a:solidFill>
                <a:latin typeface="Calibri" pitchFamily="34" charset="0"/>
                <a:cs typeface="Arial" charset="0"/>
              </a:rPr>
              <a:t>KPI on total DRB Accessibility for UE services, and updated KPI on the accessibility to cover RRC Resume.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Group also discussed the addition of Exception Reporting Support to PM XML File Schema, but could not reach consensus at this meeting</a:t>
            </a:r>
            <a:r>
              <a:rPr lang="en-US" altLang="zh-CN" sz="1200" dirty="0" smtClean="0">
                <a:solidFill>
                  <a:prstClr val="black"/>
                </a:solidFill>
                <a:latin typeface="Calibri" pitchFamily="34" charset="0"/>
                <a:cs typeface="Arial" charset="0"/>
              </a:rPr>
              <a:t>.</a:t>
            </a:r>
          </a:p>
          <a:p>
            <a:pPr defTabSz="1219170" eaLnBrk="1" fontAlgn="auto" hangingPunct="1">
              <a:spcBef>
                <a:spcPts val="0"/>
              </a:spcBef>
              <a:spcAft>
                <a:spcPts val="0"/>
              </a:spcAft>
              <a:defRPr/>
            </a:pPr>
            <a:r>
              <a:rPr lang="en-US" altLang="zh-CN" sz="1200" b="1" dirty="0">
                <a:solidFill>
                  <a:prstClr val="black"/>
                </a:solidFill>
                <a:latin typeface="+mj-lt"/>
                <a:cs typeface="Arial" charset="0"/>
              </a:rPr>
              <a:t>e_5GMDT: </a:t>
            </a:r>
            <a:r>
              <a:rPr lang="en-US" sz="1200" dirty="0">
                <a:latin typeface="+mj-lt"/>
              </a:rPr>
              <a:t>Several CRs have been </a:t>
            </a:r>
            <a:r>
              <a:rPr lang="en-US" sz="1200" dirty="0" smtClean="0">
                <a:latin typeface="+mj-lt"/>
              </a:rPr>
              <a:t>agreed</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MDT measurement pollution indicator</a:t>
            </a: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Enhancement for GPB trace record format</a:t>
            </a: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Correction and clean up for trace/MDT related </a:t>
            </a:r>
            <a:r>
              <a:rPr lang="en-US" sz="1200" dirty="0" smtClean="0">
                <a:solidFill>
                  <a:prstClr val="black"/>
                </a:solidFill>
                <a:latin typeface="Calibri" pitchFamily="34" charset="0"/>
                <a:cs typeface="Arial" charset="0"/>
              </a:rPr>
              <a:t>parameters</a:t>
            </a:r>
            <a:endParaRPr lang="en-US" sz="1200" dirty="0">
              <a:solidFill>
                <a:prstClr val="black"/>
              </a:solidFill>
              <a:latin typeface="Calibri" pitchFamily="34" charset="0"/>
              <a:cs typeface="Arial" charset="0"/>
            </a:endParaRP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064616318"/>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Arial" panose="020B0604020202020204" pitchFamily="34" charset="0"/>
                          <a:ea typeface="+mn-ea"/>
                          <a:cs typeface="Arial" panose="020B0604020202020204" pitchFamily="34" charset="0"/>
                        </a:rPr>
                        <a:t>WI code</a:t>
                      </a:r>
                      <a:endParaRPr lang="sv-SE"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Arial" panose="020B0604020202020204" pitchFamily="34" charset="0"/>
                          <a:ea typeface="+mn-ea"/>
                          <a:cs typeface="Arial" panose="020B0604020202020204" pitchFamily="34" charset="0"/>
                        </a:rPr>
                        <a:t>WI Title</a:t>
                      </a:r>
                      <a:endParaRPr lang="sv-SE"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Arial" panose="020B0604020202020204" pitchFamily="34" charset="0"/>
                          <a:cs typeface="Arial" panose="020B0604020202020204" pitchFamily="34" charset="0"/>
                        </a:rPr>
                        <a:t>Completion</a:t>
                      </a:r>
                      <a:r>
                        <a:rPr lang="sv-SE" sz="14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Arial" panose="020B0604020202020204" pitchFamily="34" charset="0"/>
                          <a:cs typeface="Arial" panose="020B0604020202020204" pitchFamily="34" charset="0"/>
                        </a:rPr>
                        <a:t>Tdoc</a:t>
                      </a:r>
                      <a:r>
                        <a:rPr lang="en-US" altLang="zh-CN" sz="1400" dirty="0">
                          <a:latin typeface="Arial" panose="020B0604020202020204" pitchFamily="34" charset="0"/>
                          <a:cs typeface="Arial" panose="020B0604020202020204" pitchFamily="34" charset="0"/>
                        </a:rPr>
                        <a:t> reference</a:t>
                      </a:r>
                      <a:endParaRPr lang="sv-SE" sz="14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4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4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Arial" panose="020B0604020202020204" pitchFamily="34" charset="0"/>
                          <a:cs typeface="Arial" panose="020B0604020202020204" pitchFamily="34" charset="0"/>
                        </a:rPr>
                        <a:t>Related</a:t>
                      </a:r>
                      <a:r>
                        <a:rPr lang="sv-SE" altLang="zh-CN" sz="1400" baseline="0" dirty="0">
                          <a:latin typeface="Arial" panose="020B0604020202020204" pitchFamily="34" charset="0"/>
                          <a:cs typeface="Arial" panose="020B0604020202020204" pitchFamily="34" charset="0"/>
                        </a:rPr>
                        <a:t> groups</a:t>
                      </a:r>
                      <a:endParaRPr lang="sv-SE" sz="14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Arial" panose="020B0604020202020204" pitchFamily="34" charset="0"/>
                          <a:cs typeface="Arial" panose="020B0604020202020204" pitchFamily="34" charset="0"/>
                        </a:rPr>
                        <a:t>Related</a:t>
                      </a:r>
                      <a:r>
                        <a:rPr lang="sv-SE" sz="1400" baseline="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topic</a:t>
                      </a:r>
                      <a:endParaRPr lang="sv-SE" sz="1400" dirty="0">
                        <a:latin typeface="Arial" panose="020B0604020202020204" pitchFamily="34" charset="0"/>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10%-&gt;25%-&gt;30%</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28.623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Arial" panose="020B0604020202020204" pitchFamily="34" charset="0"/>
                          <a:ea typeface="+mn-ea"/>
                          <a:cs typeface="Arial" panose="020B0604020202020204" pitchFamily="34" charset="0"/>
                        </a:rPr>
                        <a:t>SP-200465</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Arial" panose="020B0604020202020204" pitchFamily="34" charset="0"/>
                          <a:ea typeface="+mn-ea"/>
                          <a:cs typeface="Arial" panose="020B0604020202020204" pitchFamily="34" charset="0"/>
                        </a:rPr>
                        <a:t>SA#93 (Sep. 2021)</a:t>
                      </a:r>
                      <a:endParaRPr lang="sv-SE" altLang="zh-CN"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Arial" panose="020B0604020202020204" pitchFamily="34" charset="0"/>
                          <a:ea typeface="+mn-ea"/>
                          <a:cs typeface="Arial" panose="020B0604020202020204" pitchFamily="34" charset="0"/>
                        </a:rPr>
                        <a:t>Nokia</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200" b="1">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30%-&gt;40%-&gt;50%</a:t>
                      </a:r>
                      <a:endParaRPr lang="sv-SE" altLang="zh-CN" sz="110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Arial" panose="020B0604020202020204" pitchFamily="34" charset="0"/>
                        </a:rPr>
                        <a:t>TS28.552/32.425/28.554/32.426/32.450/32.451/32.455</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Arial" panose="020B0604020202020204" pitchFamily="34" charset="0"/>
                        </a:rPr>
                        <a:t>SP-200462</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dk1"/>
                          </a:solidFill>
                          <a:effectLst/>
                          <a:latin typeface="Arial" panose="020B0604020202020204" pitchFamily="34" charset="0"/>
                          <a:ea typeface="+mn-ea"/>
                          <a:cs typeface="Arial" panose="020B0604020202020204" pitchFamily="34" charset="0"/>
                        </a:rPr>
                        <a:t>SA#93 (Sep. 2021)</a:t>
                      </a:r>
                      <a:endParaRPr lang="sv-SE" altLang="zh-CN"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Arial" panose="020B0604020202020204" pitchFamily="34" charset="0"/>
                          <a:ea typeface="+mn-ea"/>
                          <a:cs typeface="Arial" panose="020B0604020202020204" pitchFamily="34" charset="0"/>
                        </a:rPr>
                        <a:t>Intel</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60%-&gt;70%-&gt;75%</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SP-200191</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Ericsson</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QoE Measurement Collection</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10%-&gt;15%-&gt;20%</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Arial" panose="020B0604020202020204" pitchFamily="34" charset="0"/>
                          <a:ea typeface="+mn-ea"/>
                          <a:cs typeface="Arial" panose="020B0604020202020204" pitchFamily="34" charset="0"/>
                        </a:rPr>
                        <a:t>TS28.307/28.308/28.309/28.404/28.405/28.406/28.622/28.623/28.533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Arial" panose="020B0604020202020204" pitchFamily="34" charset="0"/>
                          <a:ea typeface="+mn-ea"/>
                          <a:cs typeface="Arial" panose="020B0604020202020204" pitchFamily="34" charset="0"/>
                        </a:rPr>
                        <a:t>SP-200193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Arial" panose="020B0604020202020204" pitchFamily="34" charset="0"/>
                          <a:ea typeface="+mn-ea"/>
                          <a:cs typeface="Arial" panose="020B0604020202020204" pitchFamily="34" charset="0"/>
                        </a:rPr>
                        <a:t>SA#93 (Sep. 2021)</a:t>
                      </a:r>
                      <a:r>
                        <a:rPr lang="en-US" altLang="zh-CN" sz="1100" b="0" kern="1200" dirty="0" smtClean="0">
                          <a:solidFill>
                            <a:schemeClr val="dk1"/>
                          </a:solidFill>
                          <a:effectLst/>
                          <a:latin typeface="Arial" panose="020B0604020202020204" pitchFamily="34" charset="0"/>
                          <a:ea typeface="+mn-ea"/>
                          <a:cs typeface="Arial" panose="020B0604020202020204" pitchFamily="34" charset="0"/>
                        </a:rPr>
                        <a:t>-&gt;</a:t>
                      </a:r>
                      <a:r>
                        <a:rPr lang="en-US" altLang="zh-CN" sz="1100" b="0" kern="1200" baseline="0" dirty="0" smtClean="0">
                          <a:solidFill>
                            <a:schemeClr val="dk1"/>
                          </a:solidFill>
                          <a:effectLst/>
                          <a:latin typeface="Arial" panose="020B0604020202020204" pitchFamily="34" charset="0"/>
                          <a:ea typeface="+mn-ea"/>
                          <a:cs typeface="Arial" panose="020B0604020202020204" pitchFamily="34" charset="0"/>
                        </a:rPr>
                        <a:t> </a:t>
                      </a:r>
                      <a:r>
                        <a:rPr lang="en-US" altLang="zh-CN" sz="1100" b="1" kern="1200" baseline="0" dirty="0" smtClean="0">
                          <a:solidFill>
                            <a:schemeClr val="dk1"/>
                          </a:solidFill>
                          <a:effectLst/>
                          <a:latin typeface="Arial" panose="020B0604020202020204" pitchFamily="34" charset="0"/>
                          <a:ea typeface="+mn-ea"/>
                          <a:cs typeface="Arial" panose="020B0604020202020204" pitchFamily="34" charset="0"/>
                        </a:rPr>
                        <a:t>SA#95 (Mar. 2022)</a:t>
                      </a:r>
                      <a:endParaRPr lang="sv-SE" altLang="zh-CN" sz="11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Arial" panose="020B0604020202020204" pitchFamily="34" charset="0"/>
                          <a:ea typeface="+mn-ea"/>
                          <a:cs typeface="Arial" panose="020B0604020202020204" pitchFamily="34" charset="0"/>
                        </a:rPr>
                        <a:t>Ericsson</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RAN2/RAN3/SA4</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00485" y="3547616"/>
            <a:ext cx="6054131" cy="2677656"/>
          </a:xfrm>
          <a:prstGeom prst="rect">
            <a:avLst/>
          </a:prstGeom>
        </p:spPr>
        <p:txBody>
          <a:bodyPr wrap="square">
            <a:spAutoFit/>
          </a:bodyPr>
          <a:lstStyle/>
          <a:p>
            <a:r>
              <a:rPr lang="en-US" altLang="zh-CN" sz="1200" b="1" dirty="0" smtClean="0">
                <a:solidFill>
                  <a:prstClr val="black"/>
                </a:solidFill>
                <a:latin typeface="Calibri" pitchFamily="34" charset="0"/>
                <a:cs typeface="Arial" charset="0"/>
              </a:rPr>
              <a:t>MADCOL</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topics are discussed </a:t>
            </a:r>
            <a:r>
              <a:rPr lang="en-US" altLang="zh-CN" sz="1200" dirty="0" smtClean="0">
                <a:solidFill>
                  <a:prstClr val="black"/>
                </a:solidFill>
                <a:latin typeface="Calibri" pitchFamily="34" charset="0"/>
                <a:cs typeface="Arial" charset="0"/>
              </a:rPr>
              <a:t>but need more discussion.</a:t>
            </a:r>
            <a:endParaRPr lang="en-US"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28.537 Add requirements for managing external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managing external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data collection job to allow consumers without detailed knowledge of the network to request for data </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28.537 Add requirements for producing and reporting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storing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discovering management </a:t>
            </a:r>
            <a:r>
              <a:rPr lang="en-GB" sz="1200" dirty="0" smtClean="0">
                <a:latin typeface="+mj-lt"/>
              </a:rPr>
              <a:t>data</a:t>
            </a:r>
            <a:endParaRPr lang="en-US" altLang="zh-CN" sz="1200" dirty="0" smtClean="0">
              <a:solidFill>
                <a:prstClr val="black"/>
              </a:solidFill>
              <a:latin typeface="+mj-lt"/>
              <a:cs typeface="Arial" charset="0"/>
            </a:endParaRPr>
          </a:p>
          <a:p>
            <a:r>
              <a:rPr lang="en-US" altLang="zh-CN" sz="1200" b="1" dirty="0" err="1" smtClean="0">
                <a:solidFill>
                  <a:prstClr val="black"/>
                </a:solidFill>
                <a:latin typeface="Calibri" pitchFamily="34" charset="0"/>
                <a:cs typeface="Arial" charset="0"/>
              </a:rPr>
              <a:t>eQoE</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topics are discussed and agreed</a:t>
            </a:r>
            <a:endParaRPr lang="en-US" altLang="zh-CN" sz="1200" b="1"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err="1">
                <a:solidFill>
                  <a:prstClr val="black"/>
                </a:solidFill>
                <a:latin typeface="Calibri" pitchFamily="34" charset="0"/>
                <a:cs typeface="Arial" charset="0"/>
              </a:rPr>
              <a:t>Signalling</a:t>
            </a:r>
            <a:r>
              <a:rPr lang="en-US" altLang="zh-CN" sz="1200" dirty="0">
                <a:solidFill>
                  <a:prstClr val="black"/>
                </a:solidFill>
                <a:latin typeface="Calibri" pitchFamily="34" charset="0"/>
                <a:cs typeface="Arial" charset="0"/>
              </a:rPr>
              <a:t> based QMC for UMTS and LTE are almost finished. The result are captured in a Draft CR.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For UMTS and LTE, there are some Rel-16 functionality that needs to be removed in SA5 TSs, due to that other WGs has not implemented them</a:t>
            </a:r>
            <a:r>
              <a:rPr lang="en-US" altLang="zh-CN" sz="1200" dirty="0" smtClean="0">
                <a:solidFill>
                  <a:prstClr val="black"/>
                </a:solidFill>
                <a:latin typeface="Calibri" pitchFamily="34" charset="0"/>
                <a:cs typeface="Arial" charset="0"/>
              </a:rPr>
              <a:t>.</a:t>
            </a:r>
            <a:endParaRPr lang="en-US" altLang="zh-CN" sz="1200" dirty="0">
              <a:latin typeface="+mn-lt"/>
            </a:endParaRPr>
          </a:p>
        </p:txBody>
      </p:sp>
    </p:spTree>
    <p:extLst>
      <p:ext uri="{BB962C8B-B14F-4D97-AF65-F5344CB8AC3E}">
        <p14:creationId xmlns:p14="http://schemas.microsoft.com/office/powerpoint/2010/main" val="824970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161648</TotalTime>
  <Words>4879</Words>
  <Application>Microsoft Office PowerPoint</Application>
  <PresentationFormat>宽屏</PresentationFormat>
  <Paragraphs>1076</Paragraphs>
  <Slides>22</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MS Gothic</vt:lpstr>
      <vt:lpstr>MS Mincho</vt:lpstr>
      <vt:lpstr>宋体</vt:lpstr>
      <vt:lpstr>宋体</vt:lpstr>
      <vt:lpstr>微软雅黑</vt:lpstr>
      <vt:lpstr>Arial</vt:lpstr>
      <vt:lpstr>Calibri</vt:lpstr>
      <vt:lpstr>Times New Roman</vt:lpstr>
      <vt:lpstr>Wingdings</vt:lpstr>
      <vt:lpstr>Office Theme</vt:lpstr>
      <vt:lpstr>    SA5 OAM&amp;P Exec Report SA5#137e, 10 – 19 May,2021 e-meeting </vt:lpstr>
      <vt:lpstr>Incoming LSs</vt:lpstr>
      <vt:lpstr>Outgoing LSs</vt:lpstr>
      <vt:lpstr>PowerPoint 演示文稿</vt:lpstr>
      <vt:lpstr>PowerPoint 演示文稿</vt:lpstr>
      <vt:lpstr>Overview of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SA5#137e)</vt:lpstr>
      <vt:lpstr>TRs / TSs to be sent to SA#91e </vt:lpstr>
      <vt:lpstr>Exception to be sent to SA#91e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0529-1</cp:lastModifiedBy>
  <cp:revision>3899</cp:revision>
  <dcterms:created xsi:type="dcterms:W3CDTF">2008-08-30T09:32:10Z</dcterms:created>
  <dcterms:modified xsi:type="dcterms:W3CDTF">2021-05-31T01:26:27Z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(3)uJirdQJmbLNLnp4LZe4cd+HMjxw504IONdr77kiFmcc9PLqIUJ6FUTNgOVC9NCCQCpD49D3A
J3W+vHxalhFwBOmo0AllycREysKOvD4wWsWke0C4f9RfzxIh245QSh92YFPCgQDoSFd2bZvE
nR6c9wb5f9hR9Ra1dyGKeATJFQ5IdZrLEbEvSTeOxarPk7BrV1cnfJzBWLi57hI4noErhkuZ
Nw8BaomVXPLz8uQUkr</vt:lpwstr>
  </property>
  <property fmtid="{D5CDD505-2E9C-101B-9397-08002B2CF9AE}" pid="3" name="_2015_ms_pID_7253431">
    <vt:lpwstr>90HLn0vx4FlCCLv+JGpELsKRkLEwxGt22+ddF6fVZualzr2CeWmILa
PFyONdc98Kc+eWS35iP6tlOZPr4hqKWcetbb/fO/nj7EEN/9Q6cpcpLHuK2a3nqTGHh0O1RA
vPbeuAN7Zxj1sguLjDCVsb62c4u2Svxa3Fc13HHXgfEJywbEg+kgM3VHr1+aw/F02+H/H8Xa
hNOKPlczjAXd0Odh0KZNh7xSOEqo0BoBReoM</vt:lpwstr>
  </property>
  <property fmtid="{D5CDD505-2E9C-101B-9397-08002B2CF9AE}" pid="4" name="_2015_ms_pID_7253432">
    <vt:lpwstr>tQ==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1615867429</vt:lpwstr>
  </property>
</Properties>
</file>