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4"/>
  </p:notesMasterIdLst>
  <p:handoutMasterIdLst>
    <p:handoutMasterId r:id="rId25"/>
  </p:handoutMasterIdLst>
  <p:sldIdLst>
    <p:sldId id="303" r:id="rId2"/>
    <p:sldId id="893" r:id="rId3"/>
    <p:sldId id="670" r:id="rId4"/>
    <p:sldId id="636" r:id="rId5"/>
    <p:sldId id="726" r:id="rId6"/>
    <p:sldId id="869" r:id="rId7"/>
    <p:sldId id="878" r:id="rId8"/>
    <p:sldId id="877" r:id="rId9"/>
    <p:sldId id="888" r:id="rId10"/>
    <p:sldId id="889" r:id="rId11"/>
    <p:sldId id="883" r:id="rId12"/>
    <p:sldId id="884" r:id="rId13"/>
    <p:sldId id="887" r:id="rId14"/>
    <p:sldId id="885" r:id="rId15"/>
    <p:sldId id="886" r:id="rId16"/>
    <p:sldId id="891" r:id="rId17"/>
    <p:sldId id="876" r:id="rId18"/>
    <p:sldId id="737" r:id="rId19"/>
    <p:sldId id="859" r:id="rId20"/>
    <p:sldId id="793" r:id="rId21"/>
    <p:sldId id="860" r:id="rId22"/>
    <p:sldId id="704" r:id="rId2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1E442"/>
    <a:srgbClr val="FFFFCC"/>
    <a:srgbClr val="FF3300"/>
    <a:srgbClr val="72AF2F"/>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409" autoAdjust="0"/>
    <p:restoredTop sz="97931" autoAdjust="0"/>
  </p:normalViewPr>
  <p:slideViewPr>
    <p:cSldViewPr snapToGrid="0">
      <p:cViewPr varScale="1">
        <p:scale>
          <a:sx n="76" d="100"/>
          <a:sy n="76" d="100"/>
        </p:scale>
        <p:origin x="379"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732" y="-4565"/>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6/2/2021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6/2/2021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S5-213006, SA5#137e, </a:t>
            </a:r>
            <a:r>
              <a:rPr lang="en-US" sz="1100" b="1" spc="300" dirty="0" smtClean="0">
                <a:ea typeface="+mn-ea"/>
                <a:cs typeface="Arial" panose="020B0604020202020204" pitchFamily="34" charset="0"/>
              </a:rPr>
              <a:t>e-meeting</a:t>
            </a:r>
            <a:r>
              <a:rPr lang="en-GB" sz="1100" b="1" spc="300" dirty="0" smtClean="0">
                <a:ea typeface="+mn-ea"/>
                <a:cs typeface="Arial" panose="020B0604020202020204" pitchFamily="34" charset="0"/>
              </a:rPr>
              <a:t>, 10</a:t>
            </a:r>
            <a:r>
              <a:rPr lang="en-US" sz="1100" b="1" spc="300" dirty="0" smtClean="0">
                <a:ea typeface="+mn-ea"/>
                <a:cs typeface="Arial" panose="020B0604020202020204" pitchFamily="34" charset="0"/>
              </a:rPr>
              <a:t>– 19 </a:t>
            </a:r>
            <a:r>
              <a:rPr lang="en-US" altLang="zh-CN" sz="1100" b="1" spc="300" dirty="0" smtClean="0">
                <a:ea typeface="+mn-ea"/>
                <a:cs typeface="Arial" panose="020B0604020202020204" pitchFamily="34" charset="0"/>
              </a:rPr>
              <a:t>May</a:t>
            </a:r>
            <a:r>
              <a:rPr lang="en-US" sz="1100" b="1" spc="300" dirty="0" smtClean="0">
                <a:ea typeface="+mn-ea"/>
                <a:cs typeface="Arial" panose="020B0604020202020204" pitchFamily="34" charset="0"/>
              </a:rPr>
              <a:t> 2021</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smtClean="0"/>
              <a:t>20</a:t>
            </a:r>
            <a:r>
              <a:rPr lang="en-US" altLang="zh-CN" sz="1067" smtClean="0"/>
              <a:t>21</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hyperlink" Target="https://www.3gpp.org/ftp/TSG_SA/WG5_TM/TSGS5_137e/Docs/S5-213027.zip" TargetMode="External"/><Relationship Id="rId13" Type="http://schemas.openxmlformats.org/officeDocument/2006/relationships/hyperlink" Target="https://www.3gpp.org/ftp/TSG_SA/WG5_TM/TSGS5_137e/Docs/S5-213035.zip" TargetMode="External"/><Relationship Id="rId18" Type="http://schemas.openxmlformats.org/officeDocument/2006/relationships/hyperlink" Target="https://www.3gpp.org/ftp/TSG_SA/WG5_TM/TSGS5_137e/Docs/S5-213048.zip" TargetMode="External"/><Relationship Id="rId3" Type="http://schemas.openxmlformats.org/officeDocument/2006/relationships/hyperlink" Target="https://www.3gpp.org/ftp/TSG_SA/WG5_TM/TSGS5_137e/Docs/S5-213022.zip" TargetMode="External"/><Relationship Id="rId21" Type="http://schemas.openxmlformats.org/officeDocument/2006/relationships/hyperlink" Target="https://www.3gpp.org/ftp/TSG_SA/WG5_TM/TSGS5_137e/Docs/S5-213178.zip" TargetMode="External"/><Relationship Id="rId7" Type="http://schemas.openxmlformats.org/officeDocument/2006/relationships/hyperlink" Target="https://www.3gpp.org/ftp/TSG_SA/WG5_TM/TSGS5_137e/Docs/S5-213026.zip" TargetMode="External"/><Relationship Id="rId12" Type="http://schemas.openxmlformats.org/officeDocument/2006/relationships/hyperlink" Target="https://www.3gpp.org/ftp/TSG_SA/WG5_TM/TSGS5_137e/Docs/S5-213034.zip" TargetMode="External"/><Relationship Id="rId17" Type="http://schemas.openxmlformats.org/officeDocument/2006/relationships/hyperlink" Target="https://www.3gpp.org/ftp/TSG_SA/WG5_TM/TSGS5_137e/Docs/S5-213047.zip" TargetMode="External"/><Relationship Id="rId2" Type="http://schemas.openxmlformats.org/officeDocument/2006/relationships/hyperlink" Target="https://www.3gpp.org/ftp/TSG_SA/WG5_TM/TSGS5_137e/Docs/S5-213021.zip" TargetMode="External"/><Relationship Id="rId16" Type="http://schemas.openxmlformats.org/officeDocument/2006/relationships/hyperlink" Target="https://www.3gpp.org/ftp/TSG_SA/WG5_TM/TSGS5_137e/Docs/S5-213044.zip" TargetMode="External"/><Relationship Id="rId20" Type="http://schemas.openxmlformats.org/officeDocument/2006/relationships/hyperlink" Target="https://www.3gpp.org/ftp/TSG_SA/WG5_TM/TSGS5_137e/Docs/S5-213098.zip" TargetMode="External"/><Relationship Id="rId1" Type="http://schemas.openxmlformats.org/officeDocument/2006/relationships/slideLayout" Target="../slideLayouts/slideLayout3.xml"/><Relationship Id="rId6" Type="http://schemas.openxmlformats.org/officeDocument/2006/relationships/hyperlink" Target="https://www.3gpp.org/ftp/TSG_SA/WG5_TM/TSGS5_137e/Docs/S5-213025.zip" TargetMode="External"/><Relationship Id="rId11" Type="http://schemas.openxmlformats.org/officeDocument/2006/relationships/hyperlink" Target="https://www.3gpp.org/ftp/TSG_SA/WG5_TM/TSGS5_137e/Docs/S5-213030.zip" TargetMode="External"/><Relationship Id="rId24" Type="http://schemas.openxmlformats.org/officeDocument/2006/relationships/hyperlink" Target="https://www.3gpp.org/ftp/TSG_SA/WG5_TM/TSGS5_137e/Docs/S5-213297.zip" TargetMode="External"/><Relationship Id="rId5" Type="http://schemas.openxmlformats.org/officeDocument/2006/relationships/hyperlink" Target="https://www.3gpp.org/ftp/TSG_SA/WG5_TM/TSGS5_137e/Docs/S5-213024.zip" TargetMode="External"/><Relationship Id="rId15" Type="http://schemas.openxmlformats.org/officeDocument/2006/relationships/hyperlink" Target="https://www.3gpp.org/ftp/TSG_SA/WG5_TM/TSGS5_137e/Docs/S5-213037.zip" TargetMode="External"/><Relationship Id="rId23" Type="http://schemas.openxmlformats.org/officeDocument/2006/relationships/hyperlink" Target="https://www.3gpp.org/ftp/TSG_SA/WG5_TM/TSGS5_137e/Docs/S5-213295.zip" TargetMode="External"/><Relationship Id="rId10" Type="http://schemas.openxmlformats.org/officeDocument/2006/relationships/hyperlink" Target="https://www.3gpp.org/ftp/TSG_SA/WG5_TM/TSGS5_137e/Docs/S5-213029.zip" TargetMode="External"/><Relationship Id="rId19" Type="http://schemas.openxmlformats.org/officeDocument/2006/relationships/hyperlink" Target="https://www.3gpp.org/ftp/TSG_SA/WG5_TM/TSGS5_137e/Docs/S5-213051.zip" TargetMode="External"/><Relationship Id="rId4" Type="http://schemas.openxmlformats.org/officeDocument/2006/relationships/hyperlink" Target="https://www.3gpp.org/ftp/TSG_SA/WG5_TM/TSGS5_137e/Docs/S5-213023.zip" TargetMode="External"/><Relationship Id="rId9" Type="http://schemas.openxmlformats.org/officeDocument/2006/relationships/hyperlink" Target="https://www.3gpp.org/ftp/TSG_SA/WG5_TM/TSGS5_137e/Docs/S5-213028.zip" TargetMode="External"/><Relationship Id="rId14" Type="http://schemas.openxmlformats.org/officeDocument/2006/relationships/hyperlink" Target="https://www.3gpp.org/ftp/TSG_SA/WG5_TM/TSGS5_137e/Docs/S5-213036.zip" TargetMode="External"/><Relationship Id="rId22" Type="http://schemas.openxmlformats.org/officeDocument/2006/relationships/hyperlink" Target="https://www.3gpp.org/ftp/TSG_SA/WG5_TM/TSGS5_137e/Docs/S5-213294.zip"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Exec Report</a:t>
            </a:r>
            <a:r>
              <a:rPr lang="en-GB" sz="4800" b="1" i="1" dirty="0"/>
              <a:t/>
            </a:r>
            <a:br>
              <a:rPr lang="en-GB" sz="4800" b="1" i="1" dirty="0"/>
            </a:br>
            <a:r>
              <a:rPr lang="fr-FR" sz="2400" dirty="0" smtClean="0">
                <a:latin typeface="Arial" pitchFamily="34" charset="0"/>
              </a:rPr>
              <a:t>SA5#137e, 10 – 19 </a:t>
            </a:r>
            <a:r>
              <a:rPr lang="en-US" altLang="zh-CN" sz="2400" dirty="0" smtClean="0">
                <a:latin typeface="Arial" pitchFamily="34" charset="0"/>
              </a:rPr>
              <a:t>May</a:t>
            </a:r>
            <a:r>
              <a:rPr lang="en-US" sz="2400" dirty="0" smtClean="0">
                <a:latin typeface="Arial" pitchFamily="34" charset="0"/>
              </a:rPr>
              <a:t>,2021</a:t>
            </a:r>
            <a:r>
              <a:rPr lang="fr-FR" sz="2400" dirty="0" smtClean="0">
                <a:latin typeface="Arial" pitchFamily="34" charset="0"/>
              </a:rPr>
              <a:t/>
            </a:r>
            <a:br>
              <a:rPr lang="fr-FR" sz="2400" dirty="0" smtClean="0">
                <a:latin typeface="Arial" pitchFamily="34" charset="0"/>
              </a:rPr>
            </a:br>
            <a:r>
              <a:rPr lang="en-US" sz="2400" dirty="0" smtClean="0">
                <a:latin typeface="Arial" pitchFamily="34" charset="0"/>
              </a:rPr>
              <a:t>e-meeting</a:t>
            </a:r>
            <a:r>
              <a:rPr lang="fr-FR" sz="2400" dirty="0" smtClean="0">
                <a:latin typeface="Arial" pitchFamily="34" charset="0"/>
              </a:rPr>
              <a:t> </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US" altLang="en-US" sz="2400" dirty="0">
                <a:latin typeface="Arial" charset="0"/>
              </a:rPr>
              <a:t>Zou Lan, </a:t>
            </a:r>
            <a:r>
              <a:rPr lang="en-GB" altLang="zh-CN" sz="2400" dirty="0">
                <a:latin typeface="Arial" charset="0"/>
              </a:rPr>
              <a:t>SA5 </a:t>
            </a:r>
            <a:r>
              <a:rPr lang="en-GB" altLang="zh-CN" sz="2400" dirty="0" smtClean="0">
                <a:latin typeface="Arial" charset="0"/>
              </a:rPr>
              <a:t>Vice-Chair, </a:t>
            </a:r>
            <a:r>
              <a:rPr lang="en-US" altLang="zh-CN" sz="2400" dirty="0">
                <a:latin typeface="Arial" charset="0"/>
              </a:rPr>
              <a:t>HUAWEI</a:t>
            </a:r>
            <a:endParaRPr lang="en-US" altLang="en-US" sz="2400" dirty="0">
              <a:latin typeface="Arial" charset="0"/>
            </a:endParaRPr>
          </a:p>
          <a:p>
            <a:pPr>
              <a:lnSpc>
                <a:spcPct val="80000"/>
              </a:lnSpc>
            </a:pPr>
            <a:r>
              <a:rPr lang="en-US" altLang="en-US" sz="2400" dirty="0">
                <a:latin typeface="Arial" charset="0"/>
              </a:rPr>
              <a:t>Thomas </a:t>
            </a:r>
            <a:r>
              <a:rPr lang="en-US" altLang="en-US" sz="2400" dirty="0" smtClean="0">
                <a:latin typeface="Arial" charset="0"/>
              </a:rPr>
              <a:t>Tovinger, </a:t>
            </a:r>
            <a:r>
              <a:rPr lang="en-US" altLang="en-US" sz="2400" dirty="0">
                <a:latin typeface="Arial" charset="0"/>
              </a:rPr>
              <a:t>SA5 Chair, </a:t>
            </a:r>
            <a:r>
              <a:rPr lang="en-US" altLang="zh-CN" sz="2400" dirty="0" smtClean="0">
                <a:latin typeface="Arial" charset="0"/>
              </a:rPr>
              <a:t>ERICSSON</a:t>
            </a:r>
          </a:p>
          <a:p>
            <a:pPr>
              <a:lnSpc>
                <a:spcPct val="80000"/>
              </a:lnSpc>
            </a:pPr>
            <a:r>
              <a:rPr lang="en-US" altLang="zh-CN" sz="2400" dirty="0">
                <a:latin typeface="Arial" charset="0"/>
              </a:rPr>
              <a:t>Mirko Cano </a:t>
            </a:r>
            <a:r>
              <a:rPr lang="en-US" altLang="zh-CN" sz="2400" dirty="0" smtClean="0">
                <a:latin typeface="Arial" charset="0"/>
              </a:rPr>
              <a:t>Soveri, MCC</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WI </a:t>
            </a:r>
            <a:r>
              <a:rPr lang="en-US" altLang="zh-CN" sz="3200" kern="0" dirty="0" err="1" smtClean="0"/>
              <a:t>adNRM</a:t>
            </a:r>
            <a:r>
              <a:rPr lang="en-US" altLang="zh-CN" sz="3200" kern="0" dirty="0" smtClean="0"/>
              <a:t>/MANS/FIMA</a:t>
            </a:r>
            <a:endParaRPr lang="sv-SE" sz="3200" kern="0" dirty="0"/>
          </a:p>
        </p:txBody>
      </p:sp>
      <p:sp>
        <p:nvSpPr>
          <p:cNvPr id="9" name="矩形 8"/>
          <p:cNvSpPr/>
          <p:nvPr/>
        </p:nvSpPr>
        <p:spPr>
          <a:xfrm>
            <a:off x="280935" y="3183127"/>
            <a:ext cx="5170296" cy="1815882"/>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400" b="1" dirty="0" err="1">
                <a:solidFill>
                  <a:prstClr val="black"/>
                </a:solidFill>
                <a:latin typeface="+mj-lt"/>
                <a:cs typeface="Arial" charset="0"/>
              </a:rPr>
              <a:t>adNRM</a:t>
            </a:r>
            <a:r>
              <a:rPr lang="en-US" altLang="zh-CN" sz="1400" b="1" dirty="0">
                <a:solidFill>
                  <a:prstClr val="black"/>
                </a:solidFill>
                <a:latin typeface="+mj-lt"/>
                <a:cs typeface="Arial" charset="0"/>
              </a:rPr>
              <a:t>: </a:t>
            </a:r>
            <a:r>
              <a:rPr lang="en-US" altLang="zh-CN" sz="1400" dirty="0" smtClean="0">
                <a:solidFill>
                  <a:prstClr val="black"/>
                </a:solidFill>
                <a:latin typeface="+mj-lt"/>
                <a:cs typeface="Arial" charset="0"/>
              </a:rPr>
              <a:t>Several </a:t>
            </a:r>
            <a:r>
              <a:rPr lang="en-US" altLang="zh-CN" sz="1400" dirty="0">
                <a:solidFill>
                  <a:prstClr val="black"/>
                </a:solidFill>
                <a:latin typeface="+mj-lt"/>
                <a:cs typeface="Arial" charset="0"/>
              </a:rPr>
              <a:t>TDs/CRs for 5GC NRM enhancement were discussed and some of them were agreed, proposals for restructure of NRM specifications were discussed but haven’t made consensus so far. </a:t>
            </a:r>
            <a:endParaRPr lang="en-US" altLang="zh-CN" sz="1400" dirty="0" smtClean="0">
              <a:solidFill>
                <a:prstClr val="black"/>
              </a:solidFill>
              <a:latin typeface="+mj-lt"/>
              <a:cs typeface="Arial" charset="0"/>
            </a:endParaRPr>
          </a:p>
          <a:p>
            <a:pPr lvl="0" defTabSz="1219170" eaLnBrk="1" fontAlgn="auto" hangingPunct="1">
              <a:spcBef>
                <a:spcPts val="0"/>
              </a:spcBef>
              <a:spcAft>
                <a:spcPts val="0"/>
              </a:spcAft>
              <a:defRPr/>
            </a:pPr>
            <a:endParaRPr lang="en-US" altLang="zh-CN" sz="1400" dirty="0">
              <a:solidFill>
                <a:prstClr val="black"/>
              </a:solidFill>
              <a:latin typeface="+mj-lt"/>
              <a:cs typeface="Arial" charset="0"/>
            </a:endParaRPr>
          </a:p>
          <a:p>
            <a:pPr lvl="0" defTabSz="1219170" eaLnBrk="1" fontAlgn="auto" hangingPunct="1">
              <a:spcBef>
                <a:spcPts val="0"/>
              </a:spcBef>
              <a:spcAft>
                <a:spcPts val="0"/>
              </a:spcAft>
              <a:defRPr/>
            </a:pPr>
            <a:r>
              <a:rPr lang="en-US" altLang="zh-CN" sz="1400" b="1" dirty="0">
                <a:solidFill>
                  <a:prstClr val="black"/>
                </a:solidFill>
                <a:latin typeface="+mj-lt"/>
                <a:cs typeface="Arial" charset="0"/>
              </a:rPr>
              <a:t>FIMA: </a:t>
            </a:r>
            <a:r>
              <a:rPr lang="en-US" altLang="zh-CN" sz="1400" dirty="0">
                <a:solidFill>
                  <a:prstClr val="black"/>
                </a:solidFill>
                <a:latin typeface="+mj-lt"/>
                <a:cs typeface="Arial" charset="0"/>
              </a:rPr>
              <a:t>Rel-17 Input to </a:t>
            </a:r>
            <a:r>
              <a:rPr lang="en-US" altLang="zh-CN" sz="1400" dirty="0" err="1">
                <a:solidFill>
                  <a:prstClr val="black"/>
                </a:solidFill>
                <a:latin typeface="+mj-lt"/>
                <a:cs typeface="Arial" charset="0"/>
              </a:rPr>
              <a:t>DraftCR</a:t>
            </a:r>
            <a:r>
              <a:rPr lang="en-US" altLang="zh-CN" sz="1400" dirty="0">
                <a:solidFill>
                  <a:prstClr val="black"/>
                </a:solidFill>
                <a:latin typeface="+mj-lt"/>
                <a:cs typeface="Arial" charset="0"/>
              </a:rPr>
              <a:t> 28.537 Add requirements for file </a:t>
            </a:r>
            <a:r>
              <a:rPr lang="en-US" altLang="zh-CN" sz="1400" dirty="0" smtClean="0">
                <a:solidFill>
                  <a:prstClr val="black"/>
                </a:solidFill>
                <a:latin typeface="+mj-lt"/>
                <a:cs typeface="Arial" charset="0"/>
              </a:rPr>
              <a:t>upload is approved. </a:t>
            </a:r>
            <a:endParaRPr lang="en-US" altLang="zh-CN" sz="1400" dirty="0">
              <a:solidFill>
                <a:prstClr val="black"/>
              </a:solidFill>
              <a:latin typeface="+mj-lt"/>
              <a:cs typeface="Arial" charset="0"/>
            </a:endParaRPr>
          </a:p>
          <a:p>
            <a:pPr lvl="0" defTabSz="1219170" eaLnBrk="1" fontAlgn="auto" hangingPunct="1">
              <a:spcBef>
                <a:spcPts val="0"/>
              </a:spcBef>
              <a:spcAft>
                <a:spcPts val="0"/>
              </a:spcAft>
              <a:defRPr/>
            </a:pPr>
            <a:endParaRPr lang="en-US" altLang="zh-CN" sz="1400" dirty="0">
              <a:solidFill>
                <a:prstClr val="black"/>
              </a:solidFill>
              <a:latin typeface="+mj-lt"/>
              <a:cs typeface="Arial" charset="0"/>
            </a:endParaRPr>
          </a:p>
          <a:p>
            <a:endParaRPr lang="en-US" altLang="zh-CN" sz="1400" b="1" dirty="0" smtClean="0">
              <a:solidFill>
                <a:prstClr val="black"/>
              </a:solidFill>
              <a:latin typeface="+mj-lt"/>
              <a:cs typeface="Arial" charset="0"/>
            </a:endParaRPr>
          </a:p>
        </p:txBody>
      </p:sp>
      <p:sp>
        <p:nvSpPr>
          <p:cNvPr id="10" name="文本框 9"/>
          <p:cNvSpPr txBox="1"/>
          <p:nvPr/>
        </p:nvSpPr>
        <p:spPr>
          <a:xfrm>
            <a:off x="205572" y="2479849"/>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366913332"/>
              </p:ext>
            </p:extLst>
          </p:nvPr>
        </p:nvGraphicFramePr>
        <p:xfrm>
          <a:off x="205572" y="925291"/>
          <a:ext cx="11681825" cy="2002605"/>
        </p:xfrm>
        <a:graphic>
          <a:graphicData uri="http://schemas.openxmlformats.org/drawingml/2006/table">
            <a:tbl>
              <a:tblPr firstRow="1" bandRow="1">
                <a:tableStyleId>{5C22544A-7EE6-4342-B048-85BDC9FD1C3A}</a:tableStyleId>
              </a:tblPr>
              <a:tblGrid>
                <a:gridCol w="788313"/>
                <a:gridCol w="2216040"/>
                <a:gridCol w="1238250"/>
                <a:gridCol w="2143544"/>
                <a:gridCol w="1038494"/>
                <a:gridCol w="1461649"/>
                <a:gridCol w="771207"/>
                <a:gridCol w="1153299"/>
                <a:gridCol w="871029"/>
              </a:tblGrid>
              <a:tr h="337665">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code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Title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Arial" panose="020B0604020202020204" pitchFamily="34" charset="0"/>
                          <a:cs typeface="Arial" panose="020B0604020202020204" pitchFamily="34" charset="0"/>
                        </a:rPr>
                        <a:t>Completion</a:t>
                      </a:r>
                      <a:r>
                        <a:rPr lang="sv-SE" sz="120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Arial" panose="020B0604020202020204" pitchFamily="34" charset="0"/>
                          <a:cs typeface="Arial" panose="020B0604020202020204" pitchFamily="34" charset="0"/>
                        </a:rPr>
                        <a:t>Tdoc</a:t>
                      </a:r>
                      <a:r>
                        <a:rPr lang="en-US" altLang="zh-CN" sz="1200" dirty="0">
                          <a:latin typeface="Arial" panose="020B0604020202020204" pitchFamily="34" charset="0"/>
                          <a:cs typeface="Arial" panose="020B0604020202020204" pitchFamily="34" charset="0"/>
                        </a:rPr>
                        <a:t> reference</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Arial" panose="020B0604020202020204" pitchFamily="34" charset="0"/>
                          <a:cs typeface="Arial" panose="020B0604020202020204" pitchFamily="34" charset="0"/>
                        </a:rPr>
                        <a:t>Related</a:t>
                      </a:r>
                      <a:r>
                        <a:rPr lang="sv-SE" altLang="zh-CN" sz="1200" baseline="0" dirty="0">
                          <a:latin typeface="Arial" panose="020B0604020202020204" pitchFamily="34" charset="0"/>
                          <a:cs typeface="Arial" panose="020B0604020202020204" pitchFamily="34" charset="0"/>
                        </a:rPr>
                        <a:t> groups</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Related</a:t>
                      </a:r>
                      <a:r>
                        <a:rPr lang="sv-SE" sz="1200" baseline="0" dirty="0">
                          <a:latin typeface="Arial" panose="020B0604020202020204" pitchFamily="34" charset="0"/>
                          <a:cs typeface="Arial" panose="020B0604020202020204" pitchFamily="34" charset="0"/>
                        </a:rPr>
                        <a:t> </a:t>
                      </a:r>
                      <a:r>
                        <a:rPr lang="en-US" altLang="zh-CN" sz="1200" dirty="0">
                          <a:latin typeface="Arial" panose="020B0604020202020204" pitchFamily="34" charset="0"/>
                          <a:cs typeface="Arial" panose="020B0604020202020204" pitchFamily="34" charset="0"/>
                        </a:rPr>
                        <a:t>topic</a:t>
                      </a:r>
                      <a:endParaRPr lang="sv-SE" sz="1200" dirty="0">
                        <a:latin typeface="Arial" panose="020B0604020202020204" pitchFamily="34" charset="0"/>
                        <a:cs typeface="Arial" panose="020B0604020202020204" pitchFamily="34" charset="0"/>
                      </a:endParaRPr>
                    </a:p>
                  </a:txBody>
                  <a:tcPr anchor="ctr">
                    <a:solidFill>
                      <a:srgbClr val="92D050"/>
                    </a:solidFill>
                  </a:tcPr>
                </a:tc>
              </a:tr>
              <a:tr h="515135">
                <a:tc>
                  <a:txBody>
                    <a:bodyPr/>
                    <a:lstStyle/>
                    <a:p>
                      <a:pPr algn="ctr">
                        <a:spcAft>
                          <a:spcPts val="0"/>
                        </a:spcAft>
                      </a:pPr>
                      <a:r>
                        <a:rPr lang="en-GB" sz="1100" b="1"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1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NRM features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10%-&gt;15%-&gt;30%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Arial" panose="020B0604020202020204" pitchFamily="34" charset="0"/>
                          <a:ea typeface="+mn-ea"/>
                          <a:cs typeface="Arial" panose="020B0604020202020204" pitchFamily="34" charset="0"/>
                        </a:rPr>
                        <a:t>TS28.540/28.541/28.622/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Arial" panose="020B0604020202020204" pitchFamily="34" charset="0"/>
                          <a:ea typeface="+mn-ea"/>
                          <a:cs typeface="Arial" panose="020B0604020202020204" pitchFamily="34" charset="0"/>
                        </a:rPr>
                        <a:t>28.623</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smtClean="0">
                        <a:solidFill>
                          <a:schemeClr val="dk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smtClean="0">
                          <a:solidFill>
                            <a:schemeClr val="dk1"/>
                          </a:solidFill>
                          <a:effectLst/>
                          <a:latin typeface="Arial" panose="020B0604020202020204" pitchFamily="34" charset="0"/>
                          <a:ea typeface="+mn-ea"/>
                          <a:cs typeface="Arial" panose="020B0604020202020204" pitchFamily="34" charset="0"/>
                        </a:rPr>
                        <a:t>SP-200192</a:t>
                      </a:r>
                      <a:endParaRPr lang="en-US"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a:t>
                      </a: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2</a:t>
                      </a: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 (</a:t>
                      </a: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Jun</a:t>
                      </a: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 2021) </a:t>
                      </a:r>
                      <a:r>
                        <a:rPr lang="en-GB" sz="1050" b="1" kern="1200" dirty="0" smtClean="0">
                          <a:solidFill>
                            <a:schemeClr val="tx1"/>
                          </a:solidFill>
                          <a:effectLst/>
                          <a:latin typeface="Arial" panose="020B0604020202020204" pitchFamily="34" charset="0"/>
                          <a:ea typeface="+mn-ea"/>
                          <a:cs typeface="Arial" panose="020B0604020202020204" pitchFamily="34" charset="0"/>
                        </a:rPr>
                        <a:t>-&gt; SA#94 (Dec. 2021)</a:t>
                      </a:r>
                      <a:endParaRPr lang="sv-SE" altLang="zh-CN" sz="105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smtClean="0">
                          <a:solidFill>
                            <a:schemeClr val="tx1"/>
                          </a:solidFill>
                          <a:effectLst/>
                          <a:latin typeface="Arial" panose="020B0604020202020204" pitchFamily="34" charset="0"/>
                          <a:ea typeface="+mn-ea"/>
                          <a:cs typeface="Arial" panose="020B0604020202020204" pitchFamily="34" charset="0"/>
                        </a:rPr>
                        <a:t>Nokia</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smtClean="0">
                          <a:solidFill>
                            <a:schemeClr val="tx1"/>
                          </a:solidFill>
                          <a:effectLst/>
                          <a:latin typeface="Arial" panose="020B0604020202020204" pitchFamily="34" charset="0"/>
                          <a:ea typeface="+mn-ea"/>
                          <a:cs typeface="Arial" panose="020B0604020202020204" pitchFamily="34" charset="0"/>
                        </a:rPr>
                        <a:t>SA2/RAN3</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r>
              <a:tr h="515135">
                <a:tc>
                  <a:txBody>
                    <a:bodyPr/>
                    <a:lstStyle/>
                    <a:p>
                      <a:pPr algn="ctr">
                        <a:spcAft>
                          <a:spcPts val="0"/>
                        </a:spcAft>
                      </a:pPr>
                      <a:r>
                        <a:rPr lang="en-US" altLang="zh-CN" sz="1100" b="1" dirty="0" smtClean="0">
                          <a:effectLst/>
                          <a:latin typeface="Arial" panose="020B0604020202020204" pitchFamily="34" charset="0"/>
                          <a:ea typeface="宋体" panose="02010600030101010101" pitchFamily="2" charset="-122"/>
                          <a:cs typeface="Arial" panose="020B0604020202020204" pitchFamily="34" charset="0"/>
                        </a:rPr>
                        <a:t>MANS</a:t>
                      </a:r>
                    </a:p>
                  </a:txBody>
                  <a:tcPr marL="9525" marR="9525" marT="9525" marB="9525">
                    <a:solidFill>
                      <a:schemeClr val="tx2">
                        <a:lumMod val="20000"/>
                        <a:lumOff val="80000"/>
                      </a:schemeClr>
                    </a:solidFill>
                  </a:tcPr>
                </a:tc>
                <a:tc>
                  <a:txBody>
                    <a:bodyPr/>
                    <a:lstStyle/>
                    <a:p>
                      <a:pPr algn="l">
                        <a:spcAft>
                          <a:spcPts val="0"/>
                        </a:spcAft>
                      </a:pPr>
                      <a:r>
                        <a:rPr lang="en-US" altLang="zh-CN" sz="1100" dirty="0" smtClean="0">
                          <a:effectLst/>
                          <a:latin typeface="Arial" panose="020B0604020202020204" pitchFamily="34" charset="0"/>
                          <a:ea typeface="+mn-ea"/>
                          <a:cs typeface="Arial" panose="020B0604020202020204" pitchFamily="34" charset="0"/>
                        </a:rPr>
                        <a:t>Management Aspects of 5G Network Sharing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15%-&gt;20%-&gt;25%</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Arial" panose="020B0604020202020204" pitchFamily="34" charset="0"/>
                        </a:rPr>
                        <a:t>TS 28.541/28.552/32.130</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Arial" panose="020B0604020202020204" pitchFamily="34" charset="0"/>
                        </a:rPr>
                        <a:t>SP-201080</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dk1"/>
                          </a:solidFill>
                          <a:effectLst/>
                          <a:latin typeface="Arial" panose="020B0604020202020204" pitchFamily="34" charset="0"/>
                          <a:ea typeface="+mn-ea"/>
                          <a:cs typeface="Arial" panose="020B0604020202020204" pitchFamily="34" charset="0"/>
                        </a:rPr>
                        <a:t>Sep 2021 (SA#93)</a:t>
                      </a:r>
                      <a:endParaRPr lang="sv-SE" altLang="zh-CN"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Arial" panose="020B0604020202020204" pitchFamily="34" charset="0"/>
                        </a:rPr>
                        <a:t>China Unicom</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Arial" panose="020B0604020202020204" pitchFamily="34" charset="0"/>
                        </a:rPr>
                        <a:t>RAN2/RAN3</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r>
              <a:tr h="515135">
                <a:tc>
                  <a:txBody>
                    <a:bodyPr/>
                    <a:lstStyle/>
                    <a:p>
                      <a:pPr marL="0" algn="ctr" defTabSz="1219170" rtl="0" eaLnBrk="1" latinLnBrk="0" hangingPunct="1">
                        <a:spcAft>
                          <a:spcPts val="0"/>
                        </a:spcAft>
                      </a:pPr>
                      <a:r>
                        <a:rPr lang="en-US" altLang="zh-CN" sz="1100" b="1" kern="1200" dirty="0" smtClean="0">
                          <a:solidFill>
                            <a:schemeClr val="dk1"/>
                          </a:solidFill>
                          <a:effectLst/>
                          <a:latin typeface="Arial" panose="020B0604020202020204" pitchFamily="34" charset="0"/>
                          <a:ea typeface="+mn-ea"/>
                          <a:cs typeface="Arial" panose="020B0604020202020204" pitchFamily="34" charset="0"/>
                        </a:rPr>
                        <a:t>FIMA</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smtClean="0">
                          <a:solidFill>
                            <a:schemeClr val="dk1"/>
                          </a:solidFill>
                          <a:effectLst/>
                          <a:latin typeface="Arial" panose="020B0604020202020204" pitchFamily="34" charset="0"/>
                          <a:ea typeface="+mn-ea"/>
                          <a:cs typeface="Arial" panose="020B0604020202020204" pitchFamily="34" charset="0"/>
                        </a:rPr>
                        <a:t>New WID on File Management</a:t>
                      </a:r>
                      <a:endParaRPr 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Arial" panose="020B0604020202020204" pitchFamily="34" charset="0"/>
                          <a:ea typeface="+mn-ea"/>
                          <a:cs typeface="Arial" panose="020B0604020202020204" pitchFamily="34" charset="0"/>
                        </a:rPr>
                        <a:t>0%-&gt;25%</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Arial" panose="020B0604020202020204" pitchFamily="34" charset="0"/>
                          <a:ea typeface="+mn-ea"/>
                          <a:cs typeface="Arial" panose="020B0604020202020204" pitchFamily="34" charset="0"/>
                        </a:rPr>
                        <a:t>TS 28.537/28.622/28.623/28.532</a:t>
                      </a:r>
                      <a:endParaRPr lang="zh-CN" altLang="zh-CN" sz="1050" kern="1200" dirty="0" smtClean="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Arial" panose="020B0604020202020204" pitchFamily="34" charset="0"/>
                        </a:rPr>
                        <a:t>SP-210135</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dk1"/>
                          </a:solidFill>
                          <a:effectLst/>
                          <a:latin typeface="Arial" panose="020B0604020202020204" pitchFamily="34" charset="0"/>
                          <a:ea typeface="+mn-ea"/>
                          <a:cs typeface="Arial" panose="020B0604020202020204" pitchFamily="34" charset="0"/>
                        </a:rPr>
                        <a:t>SA#94 (Dec 2021)</a:t>
                      </a:r>
                      <a:endParaRPr lang="sv-SE" altLang="zh-CN"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Arial" panose="020B0604020202020204" pitchFamily="34" charset="0"/>
                        </a:rPr>
                        <a:t>Nokia</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6" name="矩形 5"/>
          <p:cNvSpPr/>
          <p:nvPr/>
        </p:nvSpPr>
        <p:spPr>
          <a:xfrm>
            <a:off x="5652197" y="3183127"/>
            <a:ext cx="6440993" cy="954107"/>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smtClean="0">
                <a:solidFill>
                  <a:prstClr val="black"/>
                </a:solidFill>
                <a:latin typeface="+mn-lt"/>
                <a:cs typeface="Arial" charset="0"/>
              </a:rPr>
              <a:t>MANS: </a:t>
            </a:r>
            <a:r>
              <a:rPr lang="en-US" altLang="zh-CN" sz="1400" dirty="0">
                <a:solidFill>
                  <a:prstClr val="black"/>
                </a:solidFill>
                <a:latin typeface="+mn-lt"/>
                <a:cs typeface="Arial" charset="0"/>
              </a:rPr>
              <a:t>Currently we have done the objectives of specifying some information and parameters in configuration management with different authorities in TS 28.552, and updated the scope, background and some requirements of MOCN network sharing scenarios</a:t>
            </a:r>
            <a:r>
              <a:rPr lang="en-US" altLang="zh-CN" sz="1400" dirty="0" smtClean="0">
                <a:solidFill>
                  <a:prstClr val="black"/>
                </a:solidFill>
                <a:latin typeface="+mn-lt"/>
                <a:cs typeface="Arial" charset="0"/>
              </a:rPr>
              <a:t>.</a:t>
            </a:r>
            <a:endParaRPr lang="en-US" altLang="zh-CN" sz="1400" dirty="0">
              <a:solidFill>
                <a:prstClr val="black"/>
              </a:solidFill>
              <a:latin typeface="+mn-lt"/>
              <a:cs typeface="Arial" charset="0"/>
            </a:endParaRPr>
          </a:p>
        </p:txBody>
      </p:sp>
    </p:spTree>
    <p:extLst>
      <p:ext uri="{BB962C8B-B14F-4D97-AF65-F5344CB8AC3E}">
        <p14:creationId xmlns:p14="http://schemas.microsoft.com/office/powerpoint/2010/main" val="30512038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2932776"/>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177978379"/>
              </p:ext>
            </p:extLst>
          </p:nvPr>
        </p:nvGraphicFramePr>
        <p:xfrm>
          <a:off x="205572" y="550355"/>
          <a:ext cx="11681825" cy="2418063"/>
        </p:xfrm>
        <a:graphic>
          <a:graphicData uri="http://schemas.openxmlformats.org/drawingml/2006/table">
            <a:tbl>
              <a:tblPr firstRow="1" bandRow="1">
                <a:tableStyleId>{5C22544A-7EE6-4342-B048-85BDC9FD1C3A}</a:tableStyleId>
              </a:tblPr>
              <a:tblGrid>
                <a:gridCol w="788313"/>
                <a:gridCol w="2216040"/>
                <a:gridCol w="1238250"/>
                <a:gridCol w="2174243"/>
                <a:gridCol w="1007795"/>
                <a:gridCol w="1461649"/>
                <a:gridCol w="771207"/>
                <a:gridCol w="1153299"/>
                <a:gridCol w="871029"/>
              </a:tblGrid>
              <a:tr h="337665">
                <a:tc>
                  <a:txBody>
                    <a:bodyPr/>
                    <a:lstStyle/>
                    <a:p>
                      <a:pPr algn="ctr">
                        <a:spcAft>
                          <a:spcPts val="0"/>
                        </a:spcAft>
                      </a:pPr>
                      <a:r>
                        <a:rPr lang="en-GB" sz="1050" b="1" kern="1200" dirty="0">
                          <a:solidFill>
                            <a:schemeClr val="lt1"/>
                          </a:solidFill>
                          <a:latin typeface="Arial" panose="020B0604020202020204" pitchFamily="34" charset="0"/>
                          <a:ea typeface="+mn-ea"/>
                          <a:cs typeface="Arial" panose="020B0604020202020204" pitchFamily="34" charset="0"/>
                        </a:rPr>
                        <a:t>WI code</a:t>
                      </a:r>
                      <a:endParaRPr lang="sv-SE" sz="105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050" b="1" kern="1200" dirty="0">
                          <a:solidFill>
                            <a:schemeClr val="lt1"/>
                          </a:solidFill>
                          <a:latin typeface="Arial" panose="020B0604020202020204" pitchFamily="34" charset="0"/>
                          <a:ea typeface="+mn-ea"/>
                          <a:cs typeface="Arial" panose="020B0604020202020204" pitchFamily="34" charset="0"/>
                        </a:rPr>
                        <a:t>WI Title</a:t>
                      </a:r>
                      <a:endParaRPr lang="sv-SE" sz="105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err="1">
                          <a:latin typeface="Arial" panose="020B0604020202020204" pitchFamily="34" charset="0"/>
                          <a:cs typeface="Arial" panose="020B0604020202020204" pitchFamily="34" charset="0"/>
                        </a:rPr>
                        <a:t>Completion</a:t>
                      </a:r>
                      <a:r>
                        <a:rPr lang="sv-SE" sz="105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dirty="0" err="1">
                          <a:latin typeface="Arial" panose="020B0604020202020204" pitchFamily="34" charset="0"/>
                          <a:cs typeface="Arial" panose="020B0604020202020204" pitchFamily="34" charset="0"/>
                        </a:rPr>
                        <a:t>Tdoc</a:t>
                      </a:r>
                      <a:r>
                        <a:rPr lang="en-US" altLang="zh-CN" sz="1050" dirty="0">
                          <a:latin typeface="Arial" panose="020B0604020202020204" pitchFamily="34" charset="0"/>
                          <a:cs typeface="Arial" panose="020B0604020202020204" pitchFamily="34" charset="0"/>
                        </a:rPr>
                        <a:t> reference</a:t>
                      </a:r>
                      <a:endParaRPr lang="sv-SE" sz="105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05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05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dirty="0">
                          <a:latin typeface="Arial" panose="020B0604020202020204" pitchFamily="34" charset="0"/>
                          <a:cs typeface="Arial" panose="020B0604020202020204" pitchFamily="34" charset="0"/>
                        </a:rPr>
                        <a:t>Related</a:t>
                      </a:r>
                      <a:r>
                        <a:rPr lang="sv-SE" altLang="zh-CN" sz="1050" baseline="0" dirty="0">
                          <a:latin typeface="Arial" panose="020B0604020202020204" pitchFamily="34" charset="0"/>
                          <a:cs typeface="Arial" panose="020B0604020202020204" pitchFamily="34" charset="0"/>
                        </a:rPr>
                        <a:t> groups</a:t>
                      </a:r>
                      <a:endParaRPr lang="sv-SE" sz="105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dirty="0">
                          <a:latin typeface="Arial" panose="020B0604020202020204" pitchFamily="34" charset="0"/>
                          <a:cs typeface="Arial" panose="020B0604020202020204" pitchFamily="34" charset="0"/>
                        </a:rPr>
                        <a:t>Related</a:t>
                      </a:r>
                      <a:r>
                        <a:rPr lang="sv-SE" sz="1050" baseline="0" dirty="0">
                          <a:latin typeface="Arial" panose="020B0604020202020204" pitchFamily="34" charset="0"/>
                          <a:cs typeface="Arial" panose="020B0604020202020204" pitchFamily="34" charset="0"/>
                        </a:rPr>
                        <a:t> </a:t>
                      </a:r>
                      <a:r>
                        <a:rPr lang="en-US" altLang="zh-CN" sz="1050" dirty="0">
                          <a:latin typeface="Arial" panose="020B0604020202020204" pitchFamily="34" charset="0"/>
                          <a:cs typeface="Arial" panose="020B0604020202020204" pitchFamily="34" charset="0"/>
                        </a:rPr>
                        <a:t>topic</a:t>
                      </a:r>
                      <a:endParaRPr lang="sv-SE" sz="1050" dirty="0">
                        <a:latin typeface="Arial" panose="020B0604020202020204" pitchFamily="34" charset="0"/>
                        <a:cs typeface="Arial" panose="020B0604020202020204" pitchFamily="34" charset="0"/>
                      </a:endParaRPr>
                    </a:p>
                  </a:txBody>
                  <a:tcPr anchor="ctr">
                    <a:solidFill>
                      <a:srgbClr val="92D050"/>
                    </a:solidFill>
                  </a:tcPr>
                </a:tc>
              </a:tr>
              <a:tr h="407031">
                <a:tc>
                  <a:txBody>
                    <a:bodyPr/>
                    <a:lstStyle/>
                    <a:p>
                      <a:pPr algn="ctr">
                        <a:spcAft>
                          <a:spcPts val="0"/>
                        </a:spcAft>
                      </a:pPr>
                      <a:r>
                        <a:rPr lang="en-US" altLang="zh-CN" sz="1050" b="1"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05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a:solidFill>
                            <a:srgbClr val="000000"/>
                          </a:solidFill>
                          <a:effectLst/>
                          <a:latin typeface="Arial" panose="020B0604020202020204" pitchFamily="34" charset="0"/>
                          <a:ea typeface="宋体" panose="02010600030101010101" pitchFamily="2" charset="-122"/>
                          <a:cs typeface="Arial" panose="020B0604020202020204" pitchFamily="34" charset="0"/>
                        </a:rPr>
                        <a:t>Autonomous network levels</a:t>
                      </a:r>
                      <a:endParaRPr lang="zh-CN" sz="105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40%-&gt;50%-&gt;70%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Arial" panose="020B0604020202020204" pitchFamily="34" charset="0"/>
                          <a:ea typeface="+mn-ea"/>
                          <a:cs typeface="Arial" panose="020B0604020202020204" pitchFamily="34" charset="0"/>
                        </a:rPr>
                        <a:t>TS 28.100</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smtClean="0">
                        <a:solidFill>
                          <a:schemeClr val="dk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smtClean="0">
                          <a:solidFill>
                            <a:schemeClr val="dk1"/>
                          </a:solidFill>
                          <a:effectLst/>
                          <a:latin typeface="Arial" panose="020B0604020202020204" pitchFamily="34" charset="0"/>
                          <a:ea typeface="+mn-ea"/>
                          <a:cs typeface="Arial" panose="020B0604020202020204" pitchFamily="34" charset="0"/>
                        </a:rPr>
                        <a:t>SP-200464</a:t>
                      </a:r>
                      <a:endParaRPr lang="en-US" sz="1050" kern="1200">
                        <a:solidFill>
                          <a:schemeClr val="dk1"/>
                        </a:solidFill>
                        <a:effectLst/>
                        <a:latin typeface="Arial" panose="020B0604020202020204" pitchFamily="34" charset="0"/>
                        <a:ea typeface="+mn-ea"/>
                        <a:cs typeface="Arial" panose="020B0604020202020204" pitchFamily="34" charset="0"/>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SA#92</a:t>
                      </a:r>
                      <a:r>
                        <a:rPr lang="en-GB" altLang="zh-CN" sz="1050" b="0" kern="1200" baseline="0" dirty="0" smtClean="0">
                          <a:solidFill>
                            <a:schemeClr val="tx1"/>
                          </a:solidFill>
                          <a:effectLst/>
                          <a:latin typeface="Arial" panose="020B0604020202020204" pitchFamily="34" charset="0"/>
                          <a:ea typeface="+mn-ea"/>
                          <a:cs typeface="Arial" panose="020B0604020202020204" pitchFamily="34" charset="0"/>
                        </a:rPr>
                        <a:t> </a:t>
                      </a: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(Jun. 2021)</a:t>
                      </a:r>
                      <a:r>
                        <a:rPr lang="en-GB" sz="1050" b="1" kern="1200" dirty="0" smtClean="0">
                          <a:solidFill>
                            <a:schemeClr val="tx1"/>
                          </a:solidFill>
                          <a:effectLst/>
                          <a:latin typeface="Arial" panose="020B0604020202020204" pitchFamily="34" charset="0"/>
                          <a:ea typeface="+mn-ea"/>
                          <a:cs typeface="Arial" panose="020B0604020202020204" pitchFamily="34" charset="0"/>
                        </a:rPr>
                        <a:t> -&gt; SA#94 (Dec. 2021)</a:t>
                      </a:r>
                      <a:endParaRPr lang="sv-SE" altLang="zh-CN"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Arial" panose="020B0604020202020204" pitchFamily="34" charset="0"/>
                          <a:ea typeface="+mn-ea"/>
                          <a:cs typeface="Arial" panose="020B0604020202020204" pitchFamily="34" charset="0"/>
                        </a:rPr>
                        <a:t>CMCC</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smtClean="0">
                          <a:solidFill>
                            <a:schemeClr val="tx1"/>
                          </a:solidFill>
                          <a:effectLst/>
                          <a:latin typeface="Arial" panose="020B0604020202020204" pitchFamily="34" charset="0"/>
                          <a:ea typeface="+mn-ea"/>
                          <a:cs typeface="Arial" panose="020B0604020202020204" pitchFamily="34" charset="0"/>
                        </a:rPr>
                        <a:t>TMF/SA2/RAN3/ZSM</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Arial" panose="020B0604020202020204" pitchFamily="34" charset="0"/>
                          <a:ea typeface="+mn-ea"/>
                          <a:cs typeface="Arial" panose="020B0604020202020204" pitchFamily="34" charset="0"/>
                        </a:rPr>
                        <a:t>Autonomous network</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r>
              <a:tr h="422262">
                <a:tc>
                  <a:txBody>
                    <a:bodyPr/>
                    <a:lstStyle/>
                    <a:p>
                      <a:pPr algn="ctr">
                        <a:spcAft>
                          <a:spcPts val="0"/>
                        </a:spcAft>
                      </a:pPr>
                      <a:r>
                        <a:rPr lang="en-GB" sz="1050" b="1"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05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65%-&gt;70%-&gt;70%</a:t>
                      </a:r>
                      <a:endParaRPr lang="sv-SE" altLang="zh-CN" sz="1050" b="0" kern="1200" dirty="0" smtClean="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Arial" panose="020B0604020202020204" pitchFamily="34" charset="0"/>
                        </a:rPr>
                        <a:t>TR28.812/TS 28.312</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Arial" panose="020B0604020202020204" pitchFamily="34" charset="0"/>
                        </a:rPr>
                        <a:t>SP-180899</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SA#93</a:t>
                      </a:r>
                      <a:r>
                        <a:rPr lang="en-GB" altLang="zh-CN" sz="1050" b="0" kern="1200" baseline="0" dirty="0" smtClean="0">
                          <a:solidFill>
                            <a:schemeClr val="tx1"/>
                          </a:solidFill>
                          <a:effectLst/>
                          <a:latin typeface="Arial" panose="020B0604020202020204" pitchFamily="34" charset="0"/>
                          <a:ea typeface="+mn-ea"/>
                          <a:cs typeface="Arial" panose="020B0604020202020204" pitchFamily="34" charset="0"/>
                        </a:rPr>
                        <a:t> </a:t>
                      </a: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(Sep. 2021)</a:t>
                      </a:r>
                      <a:r>
                        <a:rPr lang="en-GB" sz="1050" b="1" kern="1200" dirty="0" smtClean="0">
                          <a:solidFill>
                            <a:schemeClr val="tx1"/>
                          </a:solidFill>
                          <a:effectLst/>
                          <a:latin typeface="Arial" panose="020B0604020202020204" pitchFamily="34" charset="0"/>
                          <a:ea typeface="+mn-ea"/>
                          <a:cs typeface="Arial" panose="020B0604020202020204" pitchFamily="34" charset="0"/>
                        </a:rPr>
                        <a:t> -&gt; SA#94 (Dec. 2021)</a:t>
                      </a:r>
                      <a:endParaRPr lang="sv-SE" altLang="zh-CN"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Arial" panose="020B0604020202020204" pitchFamily="34" charset="0"/>
                        </a:rPr>
                        <a:t>Huawei</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smtClean="0">
                          <a:solidFill>
                            <a:schemeClr val="tx1"/>
                          </a:solidFill>
                          <a:effectLst/>
                          <a:latin typeface="Arial" panose="020B0604020202020204" pitchFamily="34" charset="0"/>
                          <a:ea typeface="+mn-ea"/>
                          <a:cs typeface="Arial" panose="020B0604020202020204" pitchFamily="34" charset="0"/>
                        </a:rPr>
                        <a:t>SA2/RAN3/ZSM</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Arial" panose="020B0604020202020204" pitchFamily="34" charset="0"/>
                        </a:rPr>
                        <a:t>Intent</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r>
              <a:tr h="251976">
                <a:tc>
                  <a:txBody>
                    <a:bodyPr/>
                    <a:lstStyle/>
                    <a:p>
                      <a:pPr algn="ctr">
                        <a:spcAft>
                          <a:spcPts val="0"/>
                        </a:spcAft>
                      </a:pPr>
                      <a:r>
                        <a:rPr lang="en-GB" sz="1050" b="1"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NPM</a:t>
                      </a:r>
                      <a:endParaRPr lang="zh-CN" sz="105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a:solidFill>
                            <a:srgbClr val="000000"/>
                          </a:solidFill>
                          <a:effectLst/>
                          <a:latin typeface="Arial" panose="020B0604020202020204" pitchFamily="34" charset="0"/>
                          <a:ea typeface="宋体" panose="02010600030101010101" pitchFamily="2" charset="-122"/>
                          <a:cs typeface="Arial" panose="020B0604020202020204" pitchFamily="34" charset="0"/>
                        </a:rPr>
                        <a:t>Network policy management for 5G mobile networks based on NFV scenarios</a:t>
                      </a:r>
                      <a:endParaRPr lang="zh-CN" sz="105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60%-&gt;65%-&gt;75%</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Arial" panose="020B0604020202020204" pitchFamily="34" charset="0"/>
                        </a:rPr>
                        <a:t>TS 28.555/28.556</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SimSun" panose="02010600030101010101" pitchFamily="2" charset="-122"/>
                          <a:cs typeface="Arial" panose="020B0604020202020204" pitchFamily="34" charset="0"/>
                        </a:rPr>
                        <a:t>SP-191211</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r>
                        <a:rPr lang="en-US" sz="1050" b="0" kern="1200" dirty="0" smtClean="0">
                          <a:solidFill>
                            <a:schemeClr val="tx1"/>
                          </a:solidFill>
                          <a:effectLst/>
                          <a:latin typeface="Arial" panose="020B0604020202020204" pitchFamily="34" charset="0"/>
                          <a:ea typeface="+mn-ea"/>
                          <a:cs typeface="Arial" panose="020B0604020202020204" pitchFamily="34" charset="0"/>
                        </a:rPr>
                        <a:t>SA#95 (Mar. 2022)</a:t>
                      </a:r>
                      <a:endParaRPr lang="sv-SE"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SimSun" panose="02010600030101010101" pitchFamily="2" charset="-122"/>
                          <a:cs typeface="Arial" panose="020B0604020202020204" pitchFamily="34" charset="0"/>
                        </a:rPr>
                        <a:t>CMCC</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smtClean="0">
                          <a:solidFill>
                            <a:schemeClr val="tx1"/>
                          </a:solidFill>
                          <a:effectLst/>
                          <a:latin typeface="Arial" panose="020B0604020202020204" pitchFamily="34" charset="0"/>
                          <a:ea typeface="+mn-ea"/>
                          <a:cs typeface="Arial" panose="020B0604020202020204" pitchFamily="34" charset="0"/>
                        </a:rPr>
                        <a:t>SA2/RAN2/RAN3</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SimSun" panose="02010600030101010101" pitchFamily="2" charset="-122"/>
                          <a:cs typeface="Arial" panose="020B0604020202020204" pitchFamily="34" charset="0"/>
                        </a:rPr>
                        <a:t>Policy</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51976">
                <a:tc>
                  <a:txBody>
                    <a:bodyPr/>
                    <a:lstStyle/>
                    <a:p>
                      <a:pPr marL="0" algn="ctr" defTabSz="1219170" rtl="0" eaLnBrk="1" latinLnBrk="0" hangingPunct="1">
                        <a:spcAft>
                          <a:spcPts val="0"/>
                        </a:spcAft>
                      </a:pPr>
                      <a:r>
                        <a:rPr lang="en-US" altLang="zh-CN" sz="1050" b="1" kern="1200" dirty="0" err="1" smtClean="0">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en-US" altLang="zh-CN" sz="1050" b="1"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20%-&gt;30%-&gt;50%</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smtClean="0">
                          <a:solidFill>
                            <a:schemeClr val="dk1"/>
                          </a:solidFill>
                          <a:effectLst/>
                          <a:latin typeface="Arial" panose="020B0604020202020204" pitchFamily="34" charset="0"/>
                          <a:ea typeface="+mn-ea"/>
                          <a:cs typeface="Arial" panose="020B0604020202020204" pitchFamily="34" charset="0"/>
                        </a:rPr>
                        <a:t>TS28.535/28.536/28.533/28.541/28.546/28.552/28.553</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smtClean="0">
                          <a:solidFill>
                            <a:schemeClr val="dk1"/>
                          </a:solidFill>
                          <a:effectLst/>
                          <a:latin typeface="Arial" panose="020B0604020202020204" pitchFamily="34" charset="0"/>
                          <a:ea typeface="+mn-ea"/>
                          <a:cs typeface="Arial" panose="020B0604020202020204" pitchFamily="34" charset="0"/>
                        </a:rPr>
                        <a:t>SP-200196</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SA#93 (Sep. 2021)</a:t>
                      </a:r>
                      <a:endParaRPr lang="sv-SE" altLang="zh-CN"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dirty="0" smtClean="0">
                          <a:solidFill>
                            <a:schemeClr val="dk1"/>
                          </a:solidFill>
                          <a:effectLst/>
                          <a:latin typeface="Arial" panose="020B0604020202020204" pitchFamily="34" charset="0"/>
                          <a:ea typeface="+mn-ea"/>
                          <a:cs typeface="Arial" panose="020B0604020202020204" pitchFamily="34" charset="0"/>
                        </a:rPr>
                        <a:t>Ericsson</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ZSM/SA2/RAN3</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50" b="0" kern="1200" dirty="0" smtClean="0">
                          <a:solidFill>
                            <a:schemeClr val="dk1"/>
                          </a:solidFill>
                          <a:effectLst/>
                          <a:latin typeface="Arial" panose="020B0604020202020204" pitchFamily="34" charset="0"/>
                          <a:ea typeface="+mn-ea"/>
                          <a:cs typeface="Arial" panose="020B0604020202020204" pitchFamily="34" charset="0"/>
                        </a:rPr>
                        <a:t>Closed loop interaction</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r>
              <a:tr h="251976">
                <a:tc>
                  <a:txBody>
                    <a:bodyPr/>
                    <a:lstStyle/>
                    <a:p>
                      <a:pPr algn="l">
                        <a:spcAft>
                          <a:spcPts val="0"/>
                        </a:spcAft>
                      </a:pPr>
                      <a:r>
                        <a:rPr lang="en-US" sz="1050" b="1" baseline="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   </a:t>
                      </a:r>
                      <a:r>
                        <a:rPr lang="en-US" sz="1050" b="1" dirty="0" err="1" smtClean="0">
                          <a:solidFill>
                            <a:srgbClr val="000000"/>
                          </a:solidFill>
                          <a:effectLst/>
                          <a:latin typeface="Arial" panose="020B0604020202020204" pitchFamily="34" charset="0"/>
                          <a:ea typeface="宋体" panose="02010600030101010101" pitchFamily="2" charset="-122"/>
                          <a:cs typeface="Arial" panose="020B0604020202020204" pitchFamily="34" charset="0"/>
                        </a:rPr>
                        <a:t>eMDAS</a:t>
                      </a:r>
                      <a:endParaRPr lang="zh-CN" sz="12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05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Management Data Analytics Service</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0%-&gt;0%</a:t>
                      </a:r>
                      <a:endParaRPr lang="sv-SE" altLang="zh-CN" sz="1050" b="0" kern="1200" dirty="0" smtClean="0">
                        <a:solidFill>
                          <a:schemeClr val="tx1"/>
                        </a:solidFill>
                        <a:effectLst/>
                        <a:highlight>
                          <a:srgbClr val="00FF00"/>
                        </a:highligh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Arial" panose="020B0604020202020204" pitchFamily="34" charset="0"/>
                          <a:ea typeface="+mn-ea"/>
                          <a:cs typeface="Arial" panose="020B0604020202020204" pitchFamily="34" charset="0"/>
                        </a:rPr>
                        <a:t>TS 28.104</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Arial" panose="020B0604020202020204" pitchFamily="34" charset="0"/>
                        </a:rPr>
                        <a:t>SP-210132</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SA#94 (Dec.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Arial" panose="020B0604020202020204" pitchFamily="34" charset="0"/>
                        </a:rPr>
                        <a:t>Intel,NEC</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SA2/RAN3</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Arial" panose="020B0604020202020204" pitchFamily="34" charset="0"/>
                        </a:rPr>
                        <a:t>Data analytics</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WI ANL/</a:t>
            </a:r>
            <a:r>
              <a:rPr lang="en-GB" altLang="zh-CN" sz="3200" dirty="0"/>
              <a:t>IDMS_MN</a:t>
            </a:r>
            <a:r>
              <a:rPr lang="en-US" altLang="zh-CN" sz="3200" kern="0" dirty="0" smtClean="0"/>
              <a:t>/</a:t>
            </a:r>
            <a:r>
              <a:rPr lang="en-GB" altLang="zh-CN" sz="3200" dirty="0" smtClean="0"/>
              <a:t>NPM</a:t>
            </a:r>
            <a:r>
              <a:rPr lang="en-US" altLang="zh-CN" sz="3200" dirty="0" smtClean="0"/>
              <a:t>/</a:t>
            </a:r>
            <a:r>
              <a:rPr lang="en-US" altLang="zh-CN" sz="3200" dirty="0" err="1" smtClean="0"/>
              <a:t>eCOSLA</a:t>
            </a:r>
            <a:r>
              <a:rPr lang="en-US" altLang="zh-CN" sz="3200" dirty="0" smtClean="0"/>
              <a:t>/</a:t>
            </a:r>
            <a:r>
              <a:rPr lang="en-US" altLang="zh-CN" sz="3200" dirty="0" err="1" smtClean="0"/>
              <a:t>eMDAS</a:t>
            </a:r>
            <a:endParaRPr lang="sv-SE" sz="3200" kern="0" dirty="0"/>
          </a:p>
        </p:txBody>
      </p:sp>
      <p:sp>
        <p:nvSpPr>
          <p:cNvPr id="7" name="矩形 6"/>
          <p:cNvSpPr/>
          <p:nvPr/>
        </p:nvSpPr>
        <p:spPr>
          <a:xfrm>
            <a:off x="6250074" y="3255312"/>
            <a:ext cx="5702638" cy="2970044"/>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a:solidFill>
                  <a:prstClr val="black"/>
                </a:solidFill>
                <a:latin typeface="+mj-lt"/>
                <a:cs typeface="Arial" charset="0"/>
              </a:rPr>
              <a:t>IDMS_MN: </a:t>
            </a:r>
            <a:r>
              <a:rPr lang="en-US" sz="1100" dirty="0">
                <a:latin typeface="+mj-lt"/>
              </a:rPr>
              <a:t>Several </a:t>
            </a:r>
            <a:r>
              <a:rPr lang="en-US" sz="1100" dirty="0" err="1">
                <a:latin typeface="+mj-lt"/>
              </a:rPr>
              <a:t>pCRs</a:t>
            </a:r>
            <a:r>
              <a:rPr lang="en-US" sz="1100" dirty="0">
                <a:latin typeface="+mj-lt"/>
              </a:rPr>
              <a:t> regarding intent concept, Intent model and intent workflow are discussed.</a:t>
            </a:r>
          </a:p>
          <a:p>
            <a:pPr defTabSz="1219170" eaLnBrk="1" fontAlgn="auto" hangingPunct="1">
              <a:spcBef>
                <a:spcPts val="0"/>
              </a:spcBef>
              <a:spcAft>
                <a:spcPts val="0"/>
              </a:spcAft>
              <a:defRPr/>
            </a:pPr>
            <a:r>
              <a:rPr lang="en-US" sz="1100" dirty="0">
                <a:latin typeface="+mj-lt"/>
              </a:rPr>
              <a:t>Following </a:t>
            </a:r>
            <a:r>
              <a:rPr lang="en-US" sz="1100" dirty="0" err="1">
                <a:latin typeface="+mj-lt"/>
              </a:rPr>
              <a:t>pCR</a:t>
            </a:r>
            <a:r>
              <a:rPr lang="en-US" sz="1100" dirty="0">
                <a:latin typeface="+mj-lt"/>
              </a:rPr>
              <a:t> is approved:</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err="1">
                <a:latin typeface="+mj-lt"/>
              </a:rPr>
              <a:t>pCR</a:t>
            </a:r>
            <a:r>
              <a:rPr lang="en-US" sz="1100" dirty="0">
                <a:latin typeface="+mj-lt"/>
              </a:rPr>
              <a:t> TS 28.312  Update Clause 4.2 and Clause 4.4</a:t>
            </a:r>
          </a:p>
          <a:p>
            <a:pPr defTabSz="1219170" eaLnBrk="1" fontAlgn="auto" hangingPunct="1">
              <a:spcBef>
                <a:spcPts val="0"/>
              </a:spcBef>
              <a:spcAft>
                <a:spcPts val="0"/>
              </a:spcAft>
              <a:defRPr/>
            </a:pPr>
            <a:r>
              <a:rPr lang="en-US" sz="1100" dirty="0">
                <a:latin typeface="+mj-lt"/>
              </a:rPr>
              <a:t>Following </a:t>
            </a:r>
            <a:r>
              <a:rPr lang="en-US" sz="1100" dirty="0" err="1">
                <a:latin typeface="+mj-lt"/>
              </a:rPr>
              <a:t>pCRs</a:t>
            </a:r>
            <a:r>
              <a:rPr lang="en-US" sz="1100" dirty="0">
                <a:latin typeface="+mj-lt"/>
              </a:rPr>
              <a:t> are discussed and need further discussion:</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latin typeface="+mj-lt"/>
              </a:rPr>
              <a:t>Update intent information model</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err="1">
                <a:latin typeface="+mj-lt"/>
              </a:rPr>
              <a:t>IntentExpectation</a:t>
            </a:r>
            <a:r>
              <a:rPr lang="en-US" sz="1100" dirty="0">
                <a:latin typeface="+mj-lt"/>
              </a:rPr>
              <a:t> </a:t>
            </a:r>
            <a:r>
              <a:rPr lang="en-US" sz="1100" dirty="0" err="1">
                <a:latin typeface="+mj-lt"/>
              </a:rPr>
              <a:t>Datatype</a:t>
            </a:r>
            <a:r>
              <a:rPr lang="en-US" sz="1100" dirty="0">
                <a:latin typeface="+mj-lt"/>
              </a:rPr>
              <a:t> definition</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latin typeface="+mj-lt"/>
              </a:rPr>
              <a:t>Add concrete </a:t>
            </a:r>
            <a:r>
              <a:rPr lang="en-US" sz="1100" dirty="0" err="1">
                <a:latin typeface="+mj-lt"/>
              </a:rPr>
              <a:t>IntentExpectation</a:t>
            </a:r>
            <a:r>
              <a:rPr lang="en-US" sz="1100" dirty="0">
                <a:latin typeface="+mj-lt"/>
              </a:rPr>
              <a:t> for network optimization</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latin typeface="+mj-lt"/>
              </a:rPr>
              <a:t>Add concrete </a:t>
            </a:r>
            <a:r>
              <a:rPr lang="en-US" sz="1100" dirty="0" err="1">
                <a:latin typeface="+mj-lt"/>
              </a:rPr>
              <a:t>IntentExpectation</a:t>
            </a:r>
            <a:r>
              <a:rPr lang="en-US" sz="1100" dirty="0">
                <a:latin typeface="+mj-lt"/>
              </a:rPr>
              <a:t> for radio network deployment and radio service deployment</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latin typeface="+mj-lt"/>
              </a:rPr>
              <a:t>Add state and  procedure for intent management</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latin typeface="+mj-lt"/>
              </a:rPr>
              <a:t>Add procedure of subsequence after the intent MOI </a:t>
            </a:r>
            <a:r>
              <a:rPr lang="en-US" sz="1100" dirty="0" smtClean="0">
                <a:latin typeface="+mj-lt"/>
              </a:rPr>
              <a:t>created</a:t>
            </a:r>
            <a:endParaRPr lang="en-US" sz="1100" dirty="0">
              <a:solidFill>
                <a:prstClr val="black"/>
              </a:solidFill>
              <a:latin typeface="+mj-lt"/>
              <a:cs typeface="Arial" charset="0"/>
            </a:endParaRPr>
          </a:p>
          <a:p>
            <a:endParaRPr lang="en-US" altLang="zh-CN" sz="1100" b="1" dirty="0" smtClean="0">
              <a:solidFill>
                <a:prstClr val="black"/>
              </a:solidFill>
              <a:latin typeface="+mj-lt"/>
              <a:cs typeface="Arial" charset="0"/>
            </a:endParaRPr>
          </a:p>
          <a:p>
            <a:r>
              <a:rPr lang="en-US" altLang="zh-CN" sz="1100" b="1" dirty="0" err="1" smtClean="0">
                <a:solidFill>
                  <a:prstClr val="black"/>
                </a:solidFill>
                <a:latin typeface="+mj-lt"/>
                <a:cs typeface="Arial" charset="0"/>
              </a:rPr>
              <a:t>eCOSLA</a:t>
            </a:r>
            <a:r>
              <a:rPr lang="en-US" altLang="zh-CN" sz="1100" b="1" dirty="0" smtClean="0">
                <a:solidFill>
                  <a:prstClr val="black"/>
                </a:solidFill>
                <a:latin typeface="+mj-lt"/>
                <a:cs typeface="Arial" charset="0"/>
              </a:rPr>
              <a:t>:</a:t>
            </a:r>
            <a:r>
              <a:rPr lang="en-US" altLang="zh-CN" sz="1100" dirty="0">
                <a:solidFill>
                  <a:prstClr val="black"/>
                </a:solidFill>
                <a:latin typeface="+mj-lt"/>
                <a:cs typeface="Arial" charset="0"/>
              </a:rPr>
              <a:t> The group has been working on new use cases and requirements, including enhancement of the Rel-16 descriptions. Main topics under discussion are new use case for loop co-ordination, loop supervision, location, incident resolution, reporting and policy in TS 28.535. Furthermore the group is discussing how these use cases could be solved by stage 2/3 solutions in TS 28.536. </a:t>
            </a:r>
          </a:p>
        </p:txBody>
      </p:sp>
      <p:sp>
        <p:nvSpPr>
          <p:cNvPr id="8" name="矩形 7"/>
          <p:cNvSpPr/>
          <p:nvPr/>
        </p:nvSpPr>
        <p:spPr>
          <a:xfrm>
            <a:off x="190498" y="3255312"/>
            <a:ext cx="6044502" cy="3139321"/>
          </a:xfrm>
          <a:prstGeom prst="rect">
            <a:avLst/>
          </a:prstGeom>
        </p:spPr>
        <p:txBody>
          <a:bodyPr wrap="square">
            <a:spAutoFit/>
          </a:bodyPr>
          <a:lstStyle/>
          <a:p>
            <a:pPr lvl="0" defTabSz="1219170" eaLnBrk="1" fontAlgn="auto" hangingPunct="1">
              <a:spcBef>
                <a:spcPts val="0"/>
              </a:spcBef>
              <a:spcAft>
                <a:spcPts val="0"/>
              </a:spcAft>
              <a:defRPr/>
            </a:pPr>
            <a:r>
              <a:rPr lang="en-US" altLang="zh-CN" sz="1100" b="1" dirty="0" smtClean="0">
                <a:solidFill>
                  <a:prstClr val="black"/>
                </a:solidFill>
                <a:latin typeface="+mn-lt"/>
                <a:cs typeface="Arial" charset="0"/>
              </a:rPr>
              <a:t>ANL: </a:t>
            </a:r>
            <a:r>
              <a:rPr lang="en-US" altLang="zh-CN" sz="1100" dirty="0">
                <a:solidFill>
                  <a:prstClr val="black"/>
                </a:solidFill>
                <a:latin typeface="+mn-lt"/>
                <a:cs typeface="Arial" charset="0"/>
              </a:rPr>
              <a:t>Several </a:t>
            </a:r>
            <a:r>
              <a:rPr lang="en-US" altLang="zh-CN" sz="1100" dirty="0" err="1">
                <a:solidFill>
                  <a:prstClr val="black"/>
                </a:solidFill>
                <a:latin typeface="+mn-lt"/>
                <a:cs typeface="Arial" charset="0"/>
              </a:rPr>
              <a:t>pCRs</a:t>
            </a:r>
            <a:r>
              <a:rPr lang="en-US" altLang="zh-CN" sz="1100" dirty="0">
                <a:solidFill>
                  <a:prstClr val="black"/>
                </a:solidFill>
                <a:latin typeface="+mn-lt"/>
                <a:cs typeface="Arial" charset="0"/>
              </a:rPr>
              <a:t> regarding ANL concepts,  framework approach, use case, generic requirements are approved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solidFill>
                  <a:prstClr val="black"/>
                </a:solidFill>
                <a:latin typeface="+mn-lt"/>
                <a:cs typeface="Arial" charset="0"/>
              </a:rPr>
              <a:t>28.100 </a:t>
            </a:r>
            <a:r>
              <a:rPr lang="en-US" altLang="zh-CN" sz="1100" dirty="0">
                <a:solidFill>
                  <a:prstClr val="black"/>
                </a:solidFill>
                <a:latin typeface="+mn-lt"/>
                <a:cs typeface="Arial" charset="0"/>
              </a:rPr>
              <a:t>Update workflow for evaluating autonomous network levels </a:t>
            </a:r>
            <a:endParaRPr lang="en-US" altLang="zh-CN" sz="1100" dirty="0" smtClean="0">
              <a:solidFill>
                <a:prstClr val="black"/>
              </a:solidFill>
              <a:latin typeface="+mn-lt"/>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solidFill>
                  <a:prstClr val="black"/>
                </a:solidFill>
                <a:latin typeface="+mn-lt"/>
                <a:cs typeface="Arial" charset="0"/>
              </a:rPr>
              <a:t>28.100 </a:t>
            </a:r>
            <a:r>
              <a:rPr lang="en-US" altLang="zh-CN" sz="1100" dirty="0">
                <a:solidFill>
                  <a:prstClr val="black"/>
                </a:solidFill>
                <a:latin typeface="+mn-lt"/>
                <a:cs typeface="Arial" charset="0"/>
              </a:rPr>
              <a:t>Update description and </a:t>
            </a:r>
            <a:r>
              <a:rPr lang="en-US" altLang="zh-CN" sz="1100" dirty="0" smtClean="0">
                <a:solidFill>
                  <a:prstClr val="black"/>
                </a:solidFill>
                <a:latin typeface="+mn-lt"/>
                <a:cs typeface="Arial" charset="0"/>
              </a:rPr>
              <a:t>corresponding </a:t>
            </a:r>
            <a:r>
              <a:rPr lang="en-US" altLang="zh-CN" sz="1100" dirty="0">
                <a:solidFill>
                  <a:prstClr val="black"/>
                </a:solidFill>
                <a:latin typeface="+mn-lt"/>
                <a:cs typeface="Arial" charset="0"/>
              </a:rPr>
              <a:t>figures </a:t>
            </a:r>
            <a:endParaRPr lang="en-US" altLang="zh-CN" sz="1100" dirty="0" smtClean="0">
              <a:solidFill>
                <a:prstClr val="black"/>
              </a:solidFill>
              <a:latin typeface="+mn-lt"/>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solidFill>
                  <a:prstClr val="black"/>
                </a:solidFill>
                <a:latin typeface="+mn-lt"/>
                <a:cs typeface="Arial" charset="0"/>
              </a:rPr>
              <a:t>28.100 </a:t>
            </a:r>
            <a:r>
              <a:rPr lang="en-US" altLang="zh-CN" sz="1100" dirty="0">
                <a:solidFill>
                  <a:prstClr val="black"/>
                </a:solidFill>
                <a:latin typeface="+mn-lt"/>
                <a:cs typeface="Arial" charset="0"/>
              </a:rPr>
              <a:t>Update or add generic requirements </a:t>
            </a:r>
            <a:endParaRPr lang="en-US" altLang="zh-CN" sz="1100" dirty="0" smtClean="0">
              <a:solidFill>
                <a:prstClr val="black"/>
              </a:solidFill>
              <a:latin typeface="+mn-lt"/>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solidFill>
                  <a:prstClr val="black"/>
                </a:solidFill>
                <a:latin typeface="+mn-lt"/>
                <a:cs typeface="Arial" charset="0"/>
              </a:rPr>
              <a:t>28.100 </a:t>
            </a:r>
            <a:r>
              <a:rPr lang="en-US" altLang="zh-CN" sz="1100" dirty="0">
                <a:solidFill>
                  <a:prstClr val="black"/>
                </a:solidFill>
                <a:latin typeface="+mn-lt"/>
                <a:cs typeface="Arial" charset="0"/>
              </a:rPr>
              <a:t>Move contents from clause 6 to Annex A </a:t>
            </a:r>
            <a:endParaRPr lang="en-US" altLang="zh-CN" sz="1100" dirty="0" smtClean="0">
              <a:solidFill>
                <a:prstClr val="black"/>
              </a:solidFill>
              <a:latin typeface="+mn-lt"/>
              <a:cs typeface="Arial" charset="0"/>
            </a:endParaRPr>
          </a:p>
          <a:p>
            <a:pPr defTabSz="1219170" eaLnBrk="1" fontAlgn="auto" hangingPunct="1">
              <a:spcBef>
                <a:spcPts val="0"/>
              </a:spcBef>
              <a:spcAft>
                <a:spcPts val="0"/>
              </a:spcAft>
              <a:defRPr/>
            </a:pPr>
            <a:r>
              <a:rPr lang="en-US" altLang="zh-CN" sz="1100" b="1" dirty="0">
                <a:solidFill>
                  <a:prstClr val="black"/>
                </a:solidFill>
                <a:latin typeface="+mn-lt"/>
                <a:cs typeface="Arial" charset="0"/>
              </a:rPr>
              <a:t>NPM: </a:t>
            </a:r>
            <a:r>
              <a:rPr lang="en-US" altLang="zh-CN" sz="1100" dirty="0">
                <a:solidFill>
                  <a:prstClr val="black"/>
                </a:solidFill>
                <a:latin typeface="+mn-lt"/>
                <a:cs typeface="Arial" charset="0"/>
              </a:rPr>
              <a:t>The following CR topics are discussed and agreed. </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solidFill>
                  <a:prstClr val="black"/>
                </a:solidFill>
                <a:latin typeface="Calibri" pitchFamily="34" charset="0"/>
                <a:cs typeface="Arial" charset="0"/>
              </a:rPr>
              <a:t>28.555 add editorial improvements of Background</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solidFill>
                  <a:prstClr val="black"/>
                </a:solidFill>
                <a:latin typeface="Calibri" pitchFamily="34" charset="0"/>
                <a:cs typeface="Arial" charset="0"/>
              </a:rPr>
              <a:t>28.556 add  introduction</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solidFill>
                  <a:prstClr val="black"/>
                </a:solidFill>
                <a:latin typeface="Calibri" pitchFamily="34" charset="0"/>
                <a:cs typeface="Arial" charset="0"/>
              </a:rPr>
              <a:t>28.556 add policy management procedure</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solidFill>
                  <a:prstClr val="black"/>
                </a:solidFill>
                <a:latin typeface="Calibri" pitchFamily="34" charset="0"/>
                <a:cs typeface="Arial" charset="0"/>
              </a:rPr>
              <a:t>28.556 add management operation for </a:t>
            </a:r>
            <a:r>
              <a:rPr lang="en-US" sz="1100" dirty="0" smtClean="0">
                <a:solidFill>
                  <a:prstClr val="black"/>
                </a:solidFill>
                <a:latin typeface="Calibri" pitchFamily="34" charset="0"/>
                <a:cs typeface="Arial" charset="0"/>
              </a:rPr>
              <a:t>Policy</a:t>
            </a:r>
          </a:p>
          <a:p>
            <a:pPr lvl="0" defTabSz="1219170" eaLnBrk="1" fontAlgn="auto" hangingPunct="1">
              <a:spcBef>
                <a:spcPts val="0"/>
              </a:spcBef>
              <a:spcAft>
                <a:spcPts val="0"/>
              </a:spcAft>
              <a:defRPr/>
            </a:pPr>
            <a:r>
              <a:rPr lang="en-US" altLang="zh-CN" sz="1100" b="1" dirty="0" err="1" smtClean="0">
                <a:solidFill>
                  <a:prstClr val="black"/>
                </a:solidFill>
                <a:latin typeface="Calibri" pitchFamily="34" charset="0"/>
                <a:cs typeface="Arial" charset="0"/>
              </a:rPr>
              <a:t>eMDAS</a:t>
            </a:r>
            <a:r>
              <a:rPr lang="en-US" altLang="zh-CN" sz="1100" b="1" dirty="0">
                <a:solidFill>
                  <a:prstClr val="black"/>
                </a:solidFill>
                <a:latin typeface="Calibri" pitchFamily="34" charset="0"/>
                <a:cs typeface="Arial" charset="0"/>
              </a:rPr>
              <a:t>: </a:t>
            </a:r>
            <a:r>
              <a:rPr lang="en-US" altLang="zh-CN" sz="1100" dirty="0">
                <a:solidFill>
                  <a:prstClr val="black"/>
                </a:solidFill>
                <a:latin typeface="Calibri" pitchFamily="34" charset="0"/>
                <a:cs typeface="Arial" charset="0"/>
              </a:rPr>
              <a:t>The following topics are discussed.</a:t>
            </a:r>
            <a:endParaRPr lang="en-US" altLang="zh-CN" sz="1100" b="1" dirty="0">
              <a:solidFill>
                <a:prstClr val="black"/>
              </a:solidFill>
              <a:latin typeface="Calibri" pitchFamily="34" charset="0"/>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Calibri" pitchFamily="34" charset="0"/>
                <a:cs typeface="Arial" charset="0"/>
              </a:rPr>
              <a:t>Comprehensive discussions were made on TS structure (related to how to define MDA data and services), ML support for MDA, common information elements of MDA reports, MDA capability for coverage issue analysis, TS scope, MDA functionality and service framework, MDA role in management loop, alarm incident analysis and MDA assisted Energy Saving.</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Calibri" pitchFamily="34" charset="0"/>
                <a:cs typeface="Arial" charset="0"/>
              </a:rPr>
              <a:t>However, due to different views on the TS structure could not be converged, all </a:t>
            </a:r>
            <a:r>
              <a:rPr lang="en-US" altLang="zh-CN" sz="1100" dirty="0" err="1">
                <a:solidFill>
                  <a:prstClr val="black"/>
                </a:solidFill>
                <a:latin typeface="Calibri" pitchFamily="34" charset="0"/>
                <a:cs typeface="Arial" charset="0"/>
              </a:rPr>
              <a:t>pCRs</a:t>
            </a:r>
            <a:r>
              <a:rPr lang="en-US" altLang="zh-CN" sz="1100" dirty="0">
                <a:solidFill>
                  <a:prstClr val="black"/>
                </a:solidFill>
                <a:latin typeface="Calibri" pitchFamily="34" charset="0"/>
                <a:cs typeface="Arial" charset="0"/>
              </a:rPr>
              <a:t> were not agreed in this meeting</a:t>
            </a:r>
            <a:r>
              <a:rPr lang="en-US" altLang="zh-CN" sz="1100" dirty="0" smtClean="0">
                <a:solidFill>
                  <a:prstClr val="black"/>
                </a:solidFill>
                <a:latin typeface="Calibri" pitchFamily="34" charset="0"/>
                <a:cs typeface="Arial" charset="0"/>
              </a:rPr>
              <a:t>.</a:t>
            </a:r>
            <a:endParaRPr lang="en-US" altLang="zh-CN" sz="1100" dirty="0">
              <a:solidFill>
                <a:prstClr val="black"/>
              </a:solidFill>
              <a:latin typeface="+mn-lt"/>
              <a:cs typeface="Arial" charset="0"/>
            </a:endParaRPr>
          </a:p>
        </p:txBody>
      </p:sp>
    </p:spTree>
    <p:extLst>
      <p:ext uri="{BB962C8B-B14F-4D97-AF65-F5344CB8AC3E}">
        <p14:creationId xmlns:p14="http://schemas.microsoft.com/office/powerpoint/2010/main" val="30082470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369611"/>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221354530"/>
              </p:ext>
            </p:extLst>
          </p:nvPr>
        </p:nvGraphicFramePr>
        <p:xfrm>
          <a:off x="205571" y="729707"/>
          <a:ext cx="11681825" cy="2984903"/>
        </p:xfrm>
        <a:graphic>
          <a:graphicData uri="http://schemas.openxmlformats.org/drawingml/2006/table">
            <a:tbl>
              <a:tblPr firstRow="1" bandRow="1">
                <a:tableStyleId>{5C22544A-7EE6-4342-B048-85BDC9FD1C3A}</a:tableStyleId>
              </a:tblPr>
              <a:tblGrid>
                <a:gridCol w="788313"/>
                <a:gridCol w="2216040"/>
                <a:gridCol w="1238250"/>
                <a:gridCol w="2174243"/>
                <a:gridCol w="1007795"/>
                <a:gridCol w="1461649"/>
                <a:gridCol w="771207"/>
                <a:gridCol w="1153299"/>
                <a:gridCol w="871029"/>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92D050"/>
                    </a:solidFill>
                  </a:tcPr>
                </a:tc>
                <a:tc>
                  <a:txBody>
                    <a:bodyPr/>
                    <a:lstStyle/>
                    <a:p>
                      <a:pPr algn="ctr"/>
                      <a:r>
                        <a:rPr lang="sv-SE" sz="1200" dirty="0"/>
                        <a:t>Target date</a:t>
                      </a:r>
                    </a:p>
                  </a:txBody>
                  <a:tcPr anchor="ctr">
                    <a:solidFill>
                      <a:srgbClr val="92D050"/>
                    </a:solidFill>
                  </a:tcPr>
                </a:tc>
                <a:tc>
                  <a:txBody>
                    <a:bodyPr/>
                    <a:lstStyle/>
                    <a:p>
                      <a:pPr algn="ctr"/>
                      <a:r>
                        <a:rPr lang="sv-SE" sz="12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92D050"/>
                    </a:solidFill>
                  </a:tcPr>
                </a:tc>
              </a:tr>
              <a:tr h="52622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a:solidFill>
                            <a:schemeClr val="dk1"/>
                          </a:solidFill>
                          <a:effectLst/>
                          <a:latin typeface="Arial" panose="020B0604020202020204" pitchFamily="34" charset="0"/>
                          <a:ea typeface="+mn-ea"/>
                          <a:cs typeface="+mn-cs"/>
                        </a:rPr>
                        <a:t>eSON_5G</a:t>
                      </a:r>
                      <a:endParaRPr lang="zh-CN" sz="1050" b="1" kern="120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Arial" panose="020B0604020202020204" pitchFamily="34" charset="0"/>
                          <a:ea typeface="+mn-ea"/>
                          <a:cs typeface="+mn-cs"/>
                        </a:rPr>
                        <a:t>Enhancements of Self-Organizing Networks (SON) for 5G networks </a:t>
                      </a:r>
                      <a:endParaRPr lang="zh-CN" altLang="zh-CN" sz="1050"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Arial" panose="020B0604020202020204" pitchFamily="34" charset="0"/>
                          <a:ea typeface="+mn-ea"/>
                          <a:cs typeface="+mn-cs"/>
                        </a:rPr>
                        <a:t>15%-&gt;15%-&gt;35%</a:t>
                      </a:r>
                      <a:endParaRPr lang="sv-SE" altLang="zh-CN"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Arial" panose="020B0604020202020204" pitchFamily="34" charset="0"/>
                          <a:ea typeface="+mn-ea"/>
                          <a:cs typeface="+mn-cs"/>
                        </a:rPr>
                        <a:t>TS 28.313/28.552/28.541/28.545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smtClean="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smtClean="0">
                          <a:solidFill>
                            <a:schemeClr val="dk1"/>
                          </a:solidFill>
                          <a:effectLst/>
                          <a:latin typeface="Arial" panose="020B0604020202020204" pitchFamily="34" charset="0"/>
                          <a:ea typeface="+mn-ea"/>
                          <a:cs typeface="+mn-cs"/>
                        </a:rPr>
                        <a:t>SP-200194</a:t>
                      </a:r>
                      <a:endParaRPr lang="en-US" sz="1050" kern="1200" dirty="0">
                        <a:solidFill>
                          <a:schemeClr val="dk1"/>
                        </a:solidFill>
                        <a:effectLst/>
                        <a:latin typeface="Arial" panose="020B0604020202020204" pitchFamily="34" charset="0"/>
                        <a:ea typeface="+mn-ea"/>
                        <a:cs typeface="+mn-cs"/>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dirty="0" smtClean="0">
                          <a:solidFill>
                            <a:schemeClr val="dk1"/>
                          </a:solidFill>
                          <a:effectLst/>
                          <a:latin typeface="Arial" panose="020B0604020202020204" pitchFamily="34" charset="0"/>
                          <a:ea typeface="+mn-ea"/>
                          <a:cs typeface="+mn-cs"/>
                        </a:rPr>
                        <a:t>SA#92 (Jun. 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dirty="0" smtClean="0">
                          <a:solidFill>
                            <a:schemeClr val="dk1"/>
                          </a:solidFill>
                          <a:effectLst/>
                          <a:latin typeface="Arial" panose="020B0604020202020204" pitchFamily="34" charset="0"/>
                          <a:ea typeface="+mn-ea"/>
                          <a:cs typeface="+mn-cs"/>
                        </a:rPr>
                        <a:t>-&gt;</a:t>
                      </a:r>
                      <a:r>
                        <a:rPr lang="en-GB" sz="1050" b="1" kern="1200" dirty="0" smtClean="0">
                          <a:solidFill>
                            <a:schemeClr val="tx1"/>
                          </a:solidFill>
                          <a:effectLst/>
                          <a:latin typeface="Arial" panose="020B0604020202020204" pitchFamily="34" charset="0"/>
                          <a:ea typeface="+mn-ea"/>
                          <a:cs typeface="Arial" panose="020B0604020202020204" pitchFamily="34" charset="0"/>
                        </a:rPr>
                        <a:t>SA#94 (Dec. 2021)</a:t>
                      </a:r>
                      <a:endParaRPr lang="sv-SE" altLang="zh-CN"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mn-cs"/>
                        </a:rPr>
                        <a:t>Intel</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mn-cs"/>
                        </a:rPr>
                        <a:t>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SON</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52622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1" kern="1200" dirty="0" smtClean="0">
                          <a:solidFill>
                            <a:schemeClr val="dk1"/>
                          </a:solidFill>
                          <a:effectLst/>
                          <a:latin typeface="Arial" panose="020B0604020202020204" pitchFamily="34" charset="0"/>
                          <a:ea typeface="+mn-ea"/>
                          <a:cs typeface="+mn-cs"/>
                        </a:rPr>
                        <a:t>PACMAN</a:t>
                      </a:r>
                      <a:endParaRPr lang="zh-CN" sz="1050" b="1"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Arial" panose="020B0604020202020204" pitchFamily="34" charset="0"/>
                          <a:ea typeface="+mn-ea"/>
                          <a:cs typeface="+mn-cs"/>
                        </a:rPr>
                        <a:t>Generic Plug and connect</a:t>
                      </a:r>
                      <a:endParaRPr lang="zh-CN" altLang="en-US" sz="1050" kern="1200" dirty="0" smtClean="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zh-CN" sz="1050"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Arial" panose="020B0604020202020204" pitchFamily="34" charset="0"/>
                          <a:ea typeface="+mn-ea"/>
                          <a:cs typeface="+mn-cs"/>
                        </a:rPr>
                        <a:t>0%-&gt;10%</a:t>
                      </a:r>
                      <a:endParaRPr lang="sv-SE" altLang="zh-CN"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Arial" panose="020B0604020202020204" pitchFamily="34" charset="0"/>
                          <a:ea typeface="+mn-ea"/>
                          <a:cs typeface="+mn-cs"/>
                        </a:rPr>
                        <a:t>TS 28.313/28.314/28.315/28.316</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smtClean="0">
                          <a:solidFill>
                            <a:schemeClr val="dk1"/>
                          </a:solidFill>
                          <a:effectLst/>
                          <a:latin typeface="Arial" panose="020B0604020202020204" pitchFamily="34" charset="0"/>
                          <a:ea typeface="+mn-ea"/>
                          <a:cs typeface="+mn-cs"/>
                        </a:rPr>
                        <a:t>SP-210260</a:t>
                      </a:r>
                      <a:endParaRPr lang="en-US" sz="1050" kern="1200" dirty="0">
                        <a:solidFill>
                          <a:schemeClr val="dk1"/>
                        </a:solidFill>
                        <a:effectLst/>
                        <a:latin typeface="Arial" panose="020B0604020202020204" pitchFamily="34" charset="0"/>
                        <a:ea typeface="+mn-ea"/>
                        <a:cs typeface="+mn-cs"/>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Arial" panose="020B0604020202020204" pitchFamily="34" charset="0"/>
                          <a:ea typeface="+mn-ea"/>
                          <a:cs typeface="+mn-cs"/>
                        </a:rPr>
                        <a:t>SA#96 (June 2022)</a:t>
                      </a:r>
                      <a:endParaRPr lang="sv-SE" altLang="zh-CN"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Ericsson</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515135">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dk1"/>
                          </a:solidFill>
                          <a:effectLst/>
                          <a:latin typeface="Arial" panose="020B0604020202020204" pitchFamily="34" charset="0"/>
                          <a:ea typeface="+mn-ea"/>
                          <a:cs typeface="+mn-cs"/>
                        </a:rPr>
                        <a:t>E_HOO</a:t>
                      </a:r>
                      <a:endParaRPr lang="zh-CN" sz="1050" b="1"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Arial" panose="020B0604020202020204" pitchFamily="34" charset="0"/>
                          <a:ea typeface="+mn-ea"/>
                          <a:cs typeface="+mn-cs"/>
                        </a:rPr>
                        <a:t>Enhancement of Handover Optimization</a:t>
                      </a:r>
                      <a:endParaRPr lang="zh-CN" sz="1050"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Arial" panose="020B0604020202020204" pitchFamily="34" charset="0"/>
                          <a:ea typeface="+mn-ea"/>
                          <a:cs typeface="+mn-cs"/>
                        </a:rPr>
                        <a:t>10%-&gt;10%-&gt;30%</a:t>
                      </a:r>
                      <a:endParaRPr lang="sv-SE" altLang="zh-CN" sz="1050" kern="1200" dirty="0" smtClean="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mn-cs"/>
                        </a:rPr>
                        <a:t>TS28.552/28.313/28.541</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mn-cs"/>
                        </a:rPr>
                        <a:t>SP-200466</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b="0" kern="1200" dirty="0" smtClean="0">
                          <a:solidFill>
                            <a:schemeClr val="dk1"/>
                          </a:solidFill>
                          <a:effectLst/>
                          <a:latin typeface="Arial" panose="020B0604020202020204" pitchFamily="34" charset="0"/>
                          <a:ea typeface="+mn-ea"/>
                          <a:cs typeface="+mn-cs"/>
                        </a:rPr>
                        <a:t>SA#95 (Mar. 2022)</a:t>
                      </a:r>
                      <a:endParaRPr lang="sv-SE" altLang="zh-CN" sz="105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mn-cs"/>
                        </a:rPr>
                        <a:t>Ericsson</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smtClean="0">
                          <a:solidFill>
                            <a:schemeClr val="dk1"/>
                          </a:solidFill>
                          <a:effectLst/>
                          <a:latin typeface="Arial" panose="020B0604020202020204" pitchFamily="34" charset="0"/>
                          <a:ea typeface="+mn-ea"/>
                          <a:cs typeface="+mn-cs"/>
                        </a:rPr>
                        <a:t>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mn-cs"/>
                        </a:rPr>
                        <a:t>SON</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dk1"/>
                          </a:solidFill>
                          <a:effectLst/>
                          <a:latin typeface="Arial" panose="020B0604020202020204" pitchFamily="34" charset="0"/>
                          <a:ea typeface="+mn-ea"/>
                          <a:cs typeface="+mn-cs"/>
                        </a:rPr>
                        <a:t>EE5GPLUS</a:t>
                      </a:r>
                      <a:endParaRPr lang="zh-CN" sz="1050" b="1"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dirty="0">
                          <a:solidFill>
                            <a:schemeClr val="dk1"/>
                          </a:solidFill>
                          <a:effectLst/>
                          <a:latin typeface="Arial" panose="020B0604020202020204" pitchFamily="34" charset="0"/>
                          <a:ea typeface="+mn-ea"/>
                          <a:cs typeface="+mn-cs"/>
                        </a:rPr>
                        <a:t>Enhancements on EE for 5G networks</a:t>
                      </a:r>
                      <a:endParaRPr lang="zh-CN" sz="1050"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Arial" panose="020B0604020202020204" pitchFamily="34" charset="0"/>
                          <a:ea typeface="+mn-ea"/>
                          <a:cs typeface="+mn-cs"/>
                        </a:rPr>
                        <a:t>20%-&gt;30%-&gt;55%</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Arial" panose="020B0604020202020204" pitchFamily="34" charset="0"/>
                          <a:ea typeface="+mn-ea"/>
                          <a:cs typeface="+mn-cs"/>
                        </a:rPr>
                        <a:t>TS28.310/28.552/28.554/28.541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SP-200188</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dirty="0" smtClean="0">
                          <a:solidFill>
                            <a:schemeClr val="dk1"/>
                          </a:solidFill>
                          <a:effectLst/>
                          <a:latin typeface="Arial" panose="020B0604020202020204" pitchFamily="34" charset="0"/>
                          <a:ea typeface="+mn-ea"/>
                          <a:cs typeface="+mn-cs"/>
                        </a:rPr>
                        <a:t>SA#93 (Sep. 2021)</a:t>
                      </a:r>
                      <a:endParaRPr lang="sv-SE" altLang="zh-CN"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Orange</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Arial" panose="020B0604020202020204" pitchFamily="34" charset="0"/>
                          <a:ea typeface="+mn-ea"/>
                          <a:cs typeface="+mn-cs"/>
                        </a:rPr>
                        <a:t>SA2/RAN2/RAN3/ETSI EE/ITU-T/GSMA</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Energy saving</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smtClean="0">
                          <a:solidFill>
                            <a:schemeClr val="dk1"/>
                          </a:solidFill>
                          <a:effectLst/>
                          <a:latin typeface="Arial" panose="020B0604020202020204" pitchFamily="34" charset="0"/>
                          <a:ea typeface="+mn-ea"/>
                          <a:cs typeface="+mn-cs"/>
                        </a:rPr>
                        <a:t>5GD</a:t>
                      </a:r>
                      <a:r>
                        <a:rPr lang="en-US" altLang="zh-CN" sz="1050" b="1" kern="1200" dirty="0" smtClean="0">
                          <a:solidFill>
                            <a:schemeClr val="dk1"/>
                          </a:solidFill>
                          <a:effectLst/>
                          <a:latin typeface="Arial" panose="020B0604020202020204" pitchFamily="34" charset="0"/>
                          <a:ea typeface="+mn-ea"/>
                          <a:cs typeface="+mn-cs"/>
                        </a:rPr>
                        <a:t>MS</a:t>
                      </a:r>
                      <a:endParaRPr lang="zh-CN" sz="1050" b="1"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dirty="0">
                          <a:solidFill>
                            <a:schemeClr val="dk1"/>
                          </a:solidFill>
                          <a:effectLst/>
                          <a:latin typeface="Arial" panose="020B0604020202020204" pitchFamily="34" charset="0"/>
                          <a:ea typeface="+mn-ea"/>
                          <a:cs typeface="+mn-cs"/>
                        </a:rPr>
                        <a:t>Discovery of management services in 5G  </a:t>
                      </a:r>
                      <a:endParaRPr lang="zh-CN" sz="1050"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Arial" panose="020B0604020202020204" pitchFamily="34" charset="0"/>
                          <a:ea typeface="+mn-ea"/>
                          <a:cs typeface="+mn-cs"/>
                        </a:rPr>
                        <a:t>60%-&gt;70%-&gt;80%</a:t>
                      </a:r>
                      <a:endParaRPr lang="sv-SE" altLang="zh-CN"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TS 28.533/28.532/531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SP-181072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dirty="0" smtClean="0">
                          <a:solidFill>
                            <a:schemeClr val="dk1"/>
                          </a:solidFill>
                          <a:effectLst/>
                          <a:latin typeface="Arial" panose="020B0604020202020204" pitchFamily="34" charset="0"/>
                          <a:ea typeface="+mn-ea"/>
                          <a:cs typeface="+mn-cs"/>
                        </a:rPr>
                        <a:t>SA#93 (Sep-2021)</a:t>
                      </a:r>
                      <a:endParaRPr lang="sv-SE" altLang="zh-CN"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Service based discovery</a:t>
                      </a:r>
                    </a:p>
                  </a:txBody>
                  <a:tcPr marL="68580" marR="68580" marT="0" marB="0" anchor="ctr">
                    <a:solidFill>
                      <a:schemeClr val="tx2">
                        <a:lumMod val="20000"/>
                        <a:lumOff val="80000"/>
                      </a:schemeClr>
                    </a:solidFill>
                  </a:tcPr>
                </a:tc>
              </a:tr>
            </a:tbl>
          </a:graphicData>
        </a:graphic>
      </p:graphicFrame>
      <p:sp>
        <p:nvSpPr>
          <p:cNvPr id="6" name="矩形 5"/>
          <p:cNvSpPr/>
          <p:nvPr/>
        </p:nvSpPr>
        <p:spPr>
          <a:xfrm>
            <a:off x="240740" y="3767508"/>
            <a:ext cx="6039480" cy="2492990"/>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smtClean="0">
                <a:solidFill>
                  <a:prstClr val="black"/>
                </a:solidFill>
                <a:latin typeface="+mn-lt"/>
                <a:cs typeface="Arial" charset="0"/>
              </a:rPr>
              <a:t>eSON_5G: </a:t>
            </a:r>
            <a:r>
              <a:rPr lang="en-US" altLang="zh-CN" sz="1200" dirty="0" smtClean="0">
                <a:solidFill>
                  <a:prstClr val="black"/>
                </a:solidFill>
                <a:latin typeface="+mn-lt"/>
                <a:cs typeface="Arial" charset="0"/>
              </a:rPr>
              <a:t>The </a:t>
            </a:r>
            <a:r>
              <a:rPr lang="en-US" altLang="zh-CN" sz="1200" dirty="0">
                <a:solidFill>
                  <a:prstClr val="black"/>
                </a:solidFill>
                <a:latin typeface="+mn-lt"/>
                <a:cs typeface="Arial" charset="0"/>
              </a:rPr>
              <a:t>group agreed a CR to add use case, requirements, and potential solution for a C-SON function to optimize the RRM resources for each network slice instance, and a CR to fix the inclusive languages in TS 28.313 (pending on email approval</a:t>
            </a:r>
            <a:r>
              <a:rPr lang="en-US" altLang="zh-CN" sz="1200" dirty="0" smtClean="0">
                <a:solidFill>
                  <a:prstClr val="black"/>
                </a:solidFill>
                <a:latin typeface="+mn-lt"/>
                <a:cs typeface="Arial" charset="0"/>
              </a:rPr>
              <a:t>).</a:t>
            </a:r>
          </a:p>
          <a:p>
            <a:pPr lvl="0" defTabSz="1219170" eaLnBrk="1" fontAlgn="auto" hangingPunct="1">
              <a:spcBef>
                <a:spcPts val="0"/>
              </a:spcBef>
              <a:spcAft>
                <a:spcPts val="0"/>
              </a:spcAft>
              <a:defRPr/>
            </a:pPr>
            <a:endParaRPr lang="en-US" altLang="zh-CN" sz="1200" b="1" dirty="0" smtClean="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smtClean="0">
                <a:solidFill>
                  <a:prstClr val="black"/>
                </a:solidFill>
                <a:latin typeface="+mn-lt"/>
                <a:cs typeface="Arial" charset="0"/>
              </a:rPr>
              <a:t>EE5GPLUS</a:t>
            </a:r>
            <a:r>
              <a:rPr lang="en-US" altLang="zh-CN" sz="1200" b="1" dirty="0">
                <a:solidFill>
                  <a:prstClr val="black"/>
                </a:solidFill>
                <a:latin typeface="+mn-lt"/>
                <a:cs typeface="Arial" charset="0"/>
              </a:rPr>
              <a:t>: </a:t>
            </a:r>
            <a:r>
              <a:rPr lang="en-US" altLang="zh-CN" sz="1200" dirty="0">
                <a:solidFill>
                  <a:prstClr val="black"/>
                </a:solidFill>
                <a:latin typeface="+mn-lt"/>
                <a:cs typeface="Arial" charset="0"/>
              </a:rPr>
              <a:t>The following topics are discussed </a:t>
            </a:r>
            <a:r>
              <a:rPr lang="en-US" altLang="zh-CN" sz="1200" dirty="0" smtClean="0">
                <a:solidFill>
                  <a:prstClr val="black"/>
                </a:solidFill>
                <a:latin typeface="+mn-lt"/>
                <a:cs typeface="Arial" charset="0"/>
              </a:rPr>
              <a:t>and agreed in this meeting</a:t>
            </a:r>
          </a:p>
          <a:p>
            <a:pPr marL="285750" indent="-285750" defTabSz="1219170">
              <a:buFont typeface="Wingdings" panose="05000000000000000000" pitchFamily="2" charset="2"/>
              <a:buChar char="Ø"/>
              <a:defRPr/>
            </a:pPr>
            <a:r>
              <a:rPr lang="en-US" altLang="zh-CN" sz="1200" dirty="0">
                <a:solidFill>
                  <a:prstClr val="black"/>
                </a:solidFill>
                <a:latin typeface="+mn-lt"/>
                <a:cs typeface="Arial" charset="0"/>
              </a:rPr>
              <a:t>Rel-17 CR 28.310 Update on energy efficiency of URLLC network </a:t>
            </a:r>
            <a:r>
              <a:rPr lang="en-US" altLang="zh-CN" sz="1200" dirty="0" smtClean="0">
                <a:solidFill>
                  <a:prstClr val="black"/>
                </a:solidFill>
                <a:latin typeface="+mn-lt"/>
                <a:cs typeface="Arial" charset="0"/>
              </a:rPr>
              <a:t>slice</a:t>
            </a:r>
          </a:p>
          <a:p>
            <a:pPr marL="285750" indent="-285750" defTabSz="1219170">
              <a:buFont typeface="Wingdings" panose="05000000000000000000" pitchFamily="2" charset="2"/>
              <a:buChar char="Ø"/>
              <a:defRPr/>
            </a:pPr>
            <a:r>
              <a:rPr lang="en-GB" sz="1200" dirty="0">
                <a:latin typeface="+mn-lt"/>
              </a:rPr>
              <a:t>Rel-17 CR 28.554 Update on energy efficiency of URLLC network slice</a:t>
            </a:r>
            <a:endParaRPr lang="en-US" sz="1200" dirty="0">
              <a:latin typeface="+mn-lt"/>
            </a:endParaRPr>
          </a:p>
          <a:p>
            <a:pPr marL="285750" indent="-285750" defTabSz="1219170">
              <a:buFont typeface="Wingdings" panose="05000000000000000000" pitchFamily="2" charset="2"/>
              <a:buChar char="Ø"/>
              <a:defRPr/>
            </a:pPr>
            <a:r>
              <a:rPr lang="en-GB" sz="1200" dirty="0">
                <a:latin typeface="+mn-lt"/>
              </a:rPr>
              <a:t>Discussion on LS from GSMA on Network Slice EE KPI</a:t>
            </a:r>
            <a:endParaRPr lang="en-US" sz="1200" dirty="0">
              <a:latin typeface="+mn-lt"/>
            </a:endParaRPr>
          </a:p>
          <a:p>
            <a:pPr marL="285750" indent="-285750" defTabSz="1219170">
              <a:buFont typeface="Wingdings" panose="05000000000000000000" pitchFamily="2" charset="2"/>
              <a:buChar char="Ø"/>
              <a:defRPr/>
            </a:pPr>
            <a:r>
              <a:rPr lang="en-GB" sz="1200" dirty="0">
                <a:latin typeface="+mn-lt"/>
              </a:rPr>
              <a:t>Rel-17 CR TS 28.541 Add Energy efficiency attribute</a:t>
            </a:r>
            <a:endParaRPr lang="en-US" sz="1200" dirty="0">
              <a:latin typeface="+mn-lt"/>
            </a:endParaRPr>
          </a:p>
          <a:p>
            <a:pPr marL="285750" indent="-285750" defTabSz="1219170">
              <a:buFont typeface="Wingdings" panose="05000000000000000000" pitchFamily="2" charset="2"/>
              <a:buChar char="Ø"/>
              <a:defRPr/>
            </a:pPr>
            <a:r>
              <a:rPr lang="en-GB" sz="1200" dirty="0">
                <a:latin typeface="+mn-lt"/>
              </a:rPr>
              <a:t>Rel-17 CR 28.541 Add energy efficiency to </a:t>
            </a:r>
            <a:r>
              <a:rPr lang="en-GB" sz="1200" dirty="0" err="1">
                <a:latin typeface="+mn-lt"/>
              </a:rPr>
              <a:t>serviceprofile</a:t>
            </a:r>
            <a:r>
              <a:rPr lang="en-GB" sz="1200" dirty="0">
                <a:latin typeface="+mn-lt"/>
              </a:rPr>
              <a:t> and </a:t>
            </a:r>
            <a:r>
              <a:rPr lang="en-GB" sz="1200" dirty="0" err="1">
                <a:latin typeface="+mn-lt"/>
              </a:rPr>
              <a:t>sliceprofile</a:t>
            </a:r>
            <a:endParaRPr lang="en-US" sz="1200" dirty="0">
              <a:latin typeface="+mn-lt"/>
            </a:endParaRPr>
          </a:p>
          <a:p>
            <a:pPr marL="285750" indent="-285750" defTabSz="1219170">
              <a:buFont typeface="Wingdings" panose="05000000000000000000" pitchFamily="2" charset="2"/>
              <a:buChar char="Ø"/>
              <a:defRPr/>
            </a:pPr>
            <a:r>
              <a:rPr lang="en-US" sz="1200" dirty="0">
                <a:latin typeface="+mn-lt"/>
              </a:rPr>
              <a:t>Rel-17 CR TS 28.554 Add Energy Consumption KPI pour 5G NF and 5G CN</a:t>
            </a:r>
          </a:p>
          <a:p>
            <a:pPr marL="285750" indent="-285750" defTabSz="1219170">
              <a:buFont typeface="Wingdings" panose="05000000000000000000" pitchFamily="2" charset="2"/>
              <a:buChar char="Ø"/>
              <a:defRPr/>
            </a:pPr>
            <a:r>
              <a:rPr lang="en-US" sz="1200" dirty="0">
                <a:latin typeface="+mn-lt"/>
              </a:rPr>
              <a:t>Rel-17 CR TS 28.554 Add EE KPI for </a:t>
            </a:r>
            <a:r>
              <a:rPr lang="en-US" sz="1200" dirty="0" err="1">
                <a:latin typeface="+mn-lt"/>
              </a:rPr>
              <a:t>eMBB</a:t>
            </a:r>
            <a:r>
              <a:rPr lang="en-US" sz="1200" dirty="0">
                <a:latin typeface="+mn-lt"/>
              </a:rPr>
              <a:t> network slice based on RAN </a:t>
            </a:r>
            <a:r>
              <a:rPr lang="en-US" sz="1200" dirty="0" err="1">
                <a:latin typeface="+mn-lt"/>
              </a:rPr>
              <a:t>meas</a:t>
            </a:r>
            <a:endParaRPr lang="en-US" sz="1200" dirty="0">
              <a:latin typeface="+mn-lt"/>
            </a:endParaRPr>
          </a:p>
          <a:p>
            <a:pPr marL="285750" indent="-285750" defTabSz="1219170">
              <a:buFont typeface="Wingdings" panose="05000000000000000000" pitchFamily="2" charset="2"/>
              <a:buChar char="Ø"/>
              <a:defRPr/>
            </a:pPr>
            <a:r>
              <a:rPr lang="en-US" sz="1200" dirty="0">
                <a:latin typeface="+mn-lt"/>
              </a:rPr>
              <a:t>Rel-17 CR TS28.310 Update of the EE KPIs </a:t>
            </a:r>
            <a:r>
              <a:rPr lang="en-US" sz="1200" dirty="0" smtClean="0">
                <a:latin typeface="+mn-lt"/>
              </a:rPr>
              <a:t>Overview</a:t>
            </a:r>
            <a:endParaRPr lang="en-US" altLang="zh-CN" sz="1200" dirty="0">
              <a:solidFill>
                <a:prstClr val="black"/>
              </a:solidFill>
              <a:latin typeface="+mn-lt"/>
              <a:cs typeface="Arial" charset="0"/>
            </a:endParaRP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WI eSON_5G/PACMAN/E_HOO/EE5GPLUS/5GDMS</a:t>
            </a:r>
            <a:endParaRPr lang="sv-SE" sz="3200" kern="0" dirty="0"/>
          </a:p>
        </p:txBody>
      </p:sp>
      <p:sp>
        <p:nvSpPr>
          <p:cNvPr id="4" name="矩形 3"/>
          <p:cNvSpPr/>
          <p:nvPr/>
        </p:nvSpPr>
        <p:spPr>
          <a:xfrm>
            <a:off x="6466116" y="3767508"/>
            <a:ext cx="5299556" cy="2492990"/>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smtClean="0">
                <a:solidFill>
                  <a:prstClr val="black"/>
                </a:solidFill>
                <a:latin typeface="Calibri" pitchFamily="34" charset="0"/>
                <a:cs typeface="Arial" charset="0"/>
              </a:rPr>
              <a:t>PACMAN: The </a:t>
            </a:r>
            <a:r>
              <a:rPr lang="en-US" altLang="zh-CN" sz="1200" b="1" dirty="0">
                <a:solidFill>
                  <a:prstClr val="black"/>
                </a:solidFill>
                <a:latin typeface="Calibri" pitchFamily="34" charset="0"/>
                <a:cs typeface="Arial" charset="0"/>
              </a:rPr>
              <a:t>following </a:t>
            </a:r>
            <a:r>
              <a:rPr lang="en-US" altLang="zh-CN" sz="1200" b="1" dirty="0" smtClean="0">
                <a:solidFill>
                  <a:prstClr val="black"/>
                </a:solidFill>
                <a:latin typeface="Calibri" pitchFamily="34" charset="0"/>
                <a:cs typeface="Arial" charset="0"/>
              </a:rPr>
              <a:t>topics are </a:t>
            </a:r>
            <a:r>
              <a:rPr lang="en-US" altLang="zh-CN" sz="1200" b="1" dirty="0">
                <a:solidFill>
                  <a:prstClr val="black"/>
                </a:solidFill>
                <a:latin typeface="Calibri" pitchFamily="34" charset="0"/>
                <a:cs typeface="Arial" charset="0"/>
              </a:rPr>
              <a:t>agreed</a:t>
            </a:r>
            <a:r>
              <a:rPr lang="en-US" altLang="zh-CN" sz="1200" b="1" dirty="0" smtClean="0">
                <a:solidFill>
                  <a:prstClr val="black"/>
                </a:solidFill>
                <a:latin typeface="Calibri" pitchFamily="34" charset="0"/>
                <a:cs typeface="Arial" charset="0"/>
              </a:rPr>
              <a:t>.</a:t>
            </a:r>
          </a:p>
          <a:p>
            <a:pPr marL="285750" lvl="0" indent="-285750" defTabSz="1219170">
              <a:buFont typeface="Wingdings" panose="05000000000000000000" pitchFamily="2" charset="2"/>
              <a:buChar char="Ø"/>
              <a:defRPr/>
            </a:pPr>
            <a:r>
              <a:rPr lang="en-GB" sz="1200" dirty="0" err="1" smtClean="0">
                <a:latin typeface="+mn-lt"/>
              </a:rPr>
              <a:t>PnC</a:t>
            </a:r>
            <a:r>
              <a:rPr lang="en-GB" sz="1200" dirty="0" smtClean="0">
                <a:latin typeface="+mn-lt"/>
              </a:rPr>
              <a:t> </a:t>
            </a:r>
            <a:r>
              <a:rPr lang="en-GB" sz="1200" dirty="0">
                <a:latin typeface="+mn-lt"/>
              </a:rPr>
              <a:t>Concepts and Requirements</a:t>
            </a:r>
          </a:p>
          <a:p>
            <a:pPr marL="285750" lvl="0" indent="-285750" defTabSz="1219170">
              <a:buFont typeface="Wingdings" panose="05000000000000000000" pitchFamily="2" charset="2"/>
              <a:buChar char="Ø"/>
              <a:defRPr/>
            </a:pPr>
            <a:r>
              <a:rPr lang="en-GB" sz="1200" dirty="0" err="1">
                <a:latin typeface="+mn-lt"/>
              </a:rPr>
              <a:t>PnC</a:t>
            </a:r>
            <a:r>
              <a:rPr lang="en-GB" sz="1200" dirty="0">
                <a:latin typeface="+mn-lt"/>
              </a:rPr>
              <a:t> Procedure flows</a:t>
            </a:r>
          </a:p>
          <a:p>
            <a:pPr marL="285750" lvl="0" indent="-285750" defTabSz="1219170">
              <a:buFont typeface="Wingdings" panose="05000000000000000000" pitchFamily="2" charset="2"/>
              <a:buChar char="Ø"/>
              <a:defRPr/>
            </a:pPr>
            <a:r>
              <a:rPr lang="en-GB" sz="1200" dirty="0" err="1">
                <a:latin typeface="+mn-lt"/>
              </a:rPr>
              <a:t>PnC</a:t>
            </a:r>
            <a:r>
              <a:rPr lang="en-GB" sz="1200" dirty="0">
                <a:latin typeface="+mn-lt"/>
              </a:rPr>
              <a:t> Data formats</a:t>
            </a:r>
            <a:endParaRPr lang="en-US" altLang="zh-CN" sz="1200" dirty="0">
              <a:latin typeface="+mn-lt"/>
            </a:endParaRPr>
          </a:p>
          <a:p>
            <a:pPr lvl="0" defTabSz="1219170" eaLnBrk="1" fontAlgn="auto" hangingPunct="1">
              <a:spcBef>
                <a:spcPts val="0"/>
              </a:spcBef>
              <a:spcAft>
                <a:spcPts val="0"/>
              </a:spcAft>
              <a:defRPr/>
            </a:pPr>
            <a:endParaRPr lang="en-US" altLang="zh-CN" sz="1200" b="1" dirty="0" smtClean="0">
              <a:solidFill>
                <a:prstClr val="black"/>
              </a:solidFill>
              <a:latin typeface="Calibri" pitchFamily="34" charset="0"/>
              <a:cs typeface="Arial" charset="0"/>
            </a:endParaRPr>
          </a:p>
          <a:p>
            <a:pPr lvl="0" defTabSz="1219170" eaLnBrk="1" fontAlgn="auto" hangingPunct="1">
              <a:spcBef>
                <a:spcPts val="0"/>
              </a:spcBef>
              <a:spcAft>
                <a:spcPts val="0"/>
              </a:spcAft>
              <a:defRPr/>
            </a:pPr>
            <a:r>
              <a:rPr lang="en-US" altLang="zh-CN" sz="1200" b="1" dirty="0" smtClean="0">
                <a:solidFill>
                  <a:prstClr val="black"/>
                </a:solidFill>
                <a:latin typeface="Calibri" pitchFamily="34" charset="0"/>
                <a:cs typeface="Arial" charset="0"/>
              </a:rPr>
              <a:t>E_HOO:</a:t>
            </a:r>
            <a:r>
              <a:rPr lang="en-US" altLang="zh-CN" sz="1200" dirty="0">
                <a:solidFill>
                  <a:prstClr val="black"/>
                </a:solidFill>
                <a:latin typeface="Calibri" pitchFamily="34" charset="0"/>
                <a:cs typeface="Arial" charset="0"/>
              </a:rPr>
              <a:t> </a:t>
            </a:r>
            <a:r>
              <a:rPr lang="en-US" altLang="zh-CN" sz="1200" dirty="0" smtClean="0">
                <a:solidFill>
                  <a:prstClr val="black"/>
                </a:solidFill>
                <a:latin typeface="Calibri" pitchFamily="34" charset="0"/>
                <a:cs typeface="Arial" charset="0"/>
              </a:rPr>
              <a:t>The </a:t>
            </a:r>
            <a:r>
              <a:rPr lang="en-US" altLang="zh-CN" sz="1200" dirty="0">
                <a:solidFill>
                  <a:prstClr val="black"/>
                </a:solidFill>
                <a:latin typeface="Calibri" pitchFamily="34" charset="0"/>
                <a:cs typeface="Arial" charset="0"/>
              </a:rPr>
              <a:t>following </a:t>
            </a:r>
            <a:r>
              <a:rPr lang="en-US" altLang="zh-CN" sz="1200" dirty="0" smtClean="0">
                <a:solidFill>
                  <a:prstClr val="black"/>
                </a:solidFill>
                <a:latin typeface="Calibri" pitchFamily="34" charset="0"/>
                <a:cs typeface="Arial" charset="0"/>
              </a:rPr>
              <a:t>topic is agreed.</a:t>
            </a:r>
          </a:p>
          <a:p>
            <a:pPr marL="285750" indent="-285750" defTabSz="1219170">
              <a:buFont typeface="Wingdings" panose="05000000000000000000" pitchFamily="2" charset="2"/>
              <a:buChar char="Ø"/>
              <a:defRPr/>
            </a:pPr>
            <a:r>
              <a:rPr lang="en-US" altLang="zh-CN" sz="1200" dirty="0">
                <a:latin typeface="+mn-lt"/>
              </a:rPr>
              <a:t>Rel-17 CR 28.552 CHO Measurements</a:t>
            </a:r>
            <a:endParaRPr lang="en-US" altLang="zh-CN" sz="1200" dirty="0" smtClean="0">
              <a:solidFill>
                <a:prstClr val="black"/>
              </a:solidFill>
              <a:latin typeface="Calibri" pitchFamily="34" charset="0"/>
              <a:cs typeface="Arial" charset="0"/>
            </a:endParaRPr>
          </a:p>
          <a:p>
            <a:pPr defTabSz="1219170" eaLnBrk="1" fontAlgn="auto" hangingPunct="1">
              <a:spcBef>
                <a:spcPts val="0"/>
              </a:spcBef>
              <a:spcAft>
                <a:spcPts val="0"/>
              </a:spcAft>
              <a:defRPr/>
            </a:pPr>
            <a:endParaRPr lang="en-US" altLang="zh-CN" sz="1200" b="1" dirty="0" smtClean="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200" b="1" dirty="0" smtClean="0">
                <a:solidFill>
                  <a:prstClr val="black"/>
                </a:solidFill>
                <a:latin typeface="Calibri" pitchFamily="34" charset="0"/>
                <a:cs typeface="Arial" charset="0"/>
              </a:rPr>
              <a:t>5GDMS: </a:t>
            </a:r>
            <a:r>
              <a:rPr lang="en-US" altLang="zh-CN" sz="1200" dirty="0">
                <a:solidFill>
                  <a:prstClr val="black"/>
                </a:solidFill>
                <a:latin typeface="Calibri" pitchFamily="34" charset="0"/>
                <a:cs typeface="Arial" charset="0"/>
              </a:rPr>
              <a:t>The following </a:t>
            </a:r>
            <a:r>
              <a:rPr lang="en-US" altLang="zh-CN" sz="1200" dirty="0" smtClean="0">
                <a:solidFill>
                  <a:prstClr val="black"/>
                </a:solidFill>
                <a:latin typeface="Calibri" pitchFamily="34" charset="0"/>
                <a:cs typeface="Arial" charset="0"/>
              </a:rPr>
              <a:t>topics are </a:t>
            </a:r>
            <a:r>
              <a:rPr lang="en-US" altLang="zh-CN" sz="1200" dirty="0">
                <a:solidFill>
                  <a:prstClr val="black"/>
                </a:solidFill>
                <a:latin typeface="Calibri" pitchFamily="34" charset="0"/>
                <a:cs typeface="Arial" charset="0"/>
              </a:rPr>
              <a:t>agreed</a:t>
            </a:r>
            <a:r>
              <a:rPr lang="en-US" altLang="zh-CN" sz="1200" dirty="0" smtClean="0">
                <a:solidFill>
                  <a:prstClr val="black"/>
                </a:solidFill>
                <a:latin typeface="Calibri" pitchFamily="34" charset="0"/>
                <a:cs typeface="Arial" charset="0"/>
              </a:rPr>
              <a:t>.</a:t>
            </a:r>
            <a:endParaRPr lang="en-US" altLang="zh-CN" sz="1200" b="1" dirty="0" smtClean="0">
              <a:solidFill>
                <a:prstClr val="black"/>
              </a:solidFill>
              <a:latin typeface="Calibri" pitchFamily="34" charset="0"/>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Agreed </a:t>
            </a:r>
            <a:r>
              <a:rPr lang="en-US" altLang="zh-CN" sz="1200" dirty="0">
                <a:solidFill>
                  <a:prstClr val="black"/>
                </a:solidFill>
                <a:latin typeface="Calibri" pitchFamily="34" charset="0"/>
                <a:cs typeface="Arial" charset="0"/>
              </a:rPr>
              <a:t>a preliminary outline of Network Resource Model for registration of management </a:t>
            </a:r>
            <a:r>
              <a:rPr lang="en-US" altLang="zh-CN" sz="1200" dirty="0" smtClean="0">
                <a:solidFill>
                  <a:prstClr val="black"/>
                </a:solidFill>
                <a:latin typeface="Calibri" pitchFamily="34" charset="0"/>
                <a:cs typeface="Arial" charset="0"/>
              </a:rPr>
              <a:t>services.</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Improved the description of management service discovery in TS 28.533.</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Added </a:t>
            </a:r>
            <a:r>
              <a:rPr lang="en-US" altLang="zh-CN" sz="1200" dirty="0">
                <a:solidFill>
                  <a:prstClr val="black"/>
                </a:solidFill>
                <a:latin typeface="Calibri" pitchFamily="34" charset="0"/>
                <a:cs typeface="Arial" charset="0"/>
              </a:rPr>
              <a:t>requirements to TS 28.537</a:t>
            </a:r>
            <a:r>
              <a:rPr lang="en-US" altLang="zh-CN" sz="1200" dirty="0" smtClean="0">
                <a:solidFill>
                  <a:prstClr val="black"/>
                </a:solidFill>
                <a:latin typeface="Calibri" pitchFamily="34" charset="0"/>
                <a:cs typeface="Arial" charset="0"/>
              </a:rPr>
              <a:t>.</a:t>
            </a:r>
            <a:endParaRPr lang="en-US" sz="1200" dirty="0">
              <a:latin typeface="+mn-lt"/>
            </a:endParaRPr>
          </a:p>
        </p:txBody>
      </p:sp>
    </p:spTree>
    <p:extLst>
      <p:ext uri="{BB962C8B-B14F-4D97-AF65-F5344CB8AC3E}">
        <p14:creationId xmlns:p14="http://schemas.microsoft.com/office/powerpoint/2010/main" val="18982839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056728"/>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194484328"/>
              </p:ext>
            </p:extLst>
          </p:nvPr>
        </p:nvGraphicFramePr>
        <p:xfrm>
          <a:off x="205572" y="1116969"/>
          <a:ext cx="11681825" cy="1816731"/>
        </p:xfrm>
        <a:graphic>
          <a:graphicData uri="http://schemas.openxmlformats.org/drawingml/2006/table">
            <a:tbl>
              <a:tblPr firstRow="1" bandRow="1">
                <a:tableStyleId>{5C22544A-7EE6-4342-B048-85BDC9FD1C3A}</a:tableStyleId>
              </a:tblPr>
              <a:tblGrid>
                <a:gridCol w="888236"/>
                <a:gridCol w="2116117"/>
                <a:gridCol w="1238250"/>
                <a:gridCol w="2174243"/>
                <a:gridCol w="1007795"/>
                <a:gridCol w="1461649"/>
                <a:gridCol w="771207"/>
                <a:gridCol w="1153299"/>
                <a:gridCol w="871029"/>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92D050"/>
                    </a:solidFill>
                  </a:tcPr>
                </a:tc>
                <a:tc>
                  <a:txBody>
                    <a:bodyPr/>
                    <a:lstStyle/>
                    <a:p>
                      <a:pPr algn="ctr"/>
                      <a:r>
                        <a:rPr lang="sv-SE" sz="1200" dirty="0"/>
                        <a:t>Target date</a:t>
                      </a:r>
                    </a:p>
                  </a:txBody>
                  <a:tcPr anchor="ctr">
                    <a:solidFill>
                      <a:srgbClr val="92D050"/>
                    </a:solidFill>
                  </a:tcPr>
                </a:tc>
                <a:tc>
                  <a:txBody>
                    <a:bodyPr/>
                    <a:lstStyle/>
                    <a:p>
                      <a:pPr algn="ctr"/>
                      <a:r>
                        <a:rPr lang="sv-SE" sz="12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92D050"/>
                    </a:solidFill>
                  </a:tcPr>
                </a:tc>
              </a:tr>
              <a:tr h="407031">
                <a:tc>
                  <a:txBody>
                    <a:bodyPr/>
                    <a:lstStyle/>
                    <a:p>
                      <a:pPr algn="ctr">
                        <a:spcAft>
                          <a:spcPts val="0"/>
                        </a:spcAft>
                      </a:pPr>
                      <a:r>
                        <a:rPr lang="en-GB" sz="1200" b="1" dirty="0">
                          <a:solidFill>
                            <a:srgbClr val="000000"/>
                          </a:solidFill>
                          <a:effectLst/>
                          <a:latin typeface="Arial" panose="020B0604020202020204" pitchFamily="34" charset="0"/>
                          <a:ea typeface="宋体" panose="02010600030101010101" pitchFamily="2" charset="-122"/>
                        </a:rPr>
                        <a:t>OAM_NPN</a:t>
                      </a:r>
                      <a:endParaRPr lang="zh-CN" sz="1200" b="1"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Arial" panose="020B0604020202020204" pitchFamily="34" charset="0"/>
                          <a:ea typeface="宋体" panose="02010600030101010101" pitchFamily="2" charset="-122"/>
                        </a:rPr>
                        <a:t>Management of non-public networks</a:t>
                      </a:r>
                      <a:endParaRPr lang="zh-CN" sz="120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25%-&gt;35%-&gt;50%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Arial" panose="020B0604020202020204" pitchFamily="34" charset="0"/>
                          <a:ea typeface="+mn-ea"/>
                          <a:cs typeface="+mn-cs"/>
                        </a:rPr>
                        <a:t>TS28.557/</a:t>
                      </a:r>
                      <a:r>
                        <a:rPr lang="sv-SE" altLang="zh-CN" sz="1050" kern="1200" smtClean="0">
                          <a:solidFill>
                            <a:schemeClr val="dk1"/>
                          </a:solidFill>
                          <a:effectLst/>
                          <a:latin typeface="Arial" panose="020B0604020202020204" pitchFamily="34" charset="0"/>
                          <a:ea typeface="+mn-ea"/>
                          <a:cs typeface="+mn-cs"/>
                        </a:rPr>
                        <a:t>28.541/28.531/28.533/28.552/28.554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smtClean="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smtClean="0">
                          <a:solidFill>
                            <a:schemeClr val="dk1"/>
                          </a:solidFill>
                          <a:effectLst/>
                          <a:latin typeface="Arial" panose="020B0604020202020204" pitchFamily="34" charset="0"/>
                          <a:ea typeface="+mn-ea"/>
                          <a:cs typeface="+mn-cs"/>
                        </a:rPr>
                        <a:t>SP-200189</a:t>
                      </a:r>
                      <a:endParaRPr lang="en-US" sz="1050" kern="1200" dirty="0">
                        <a:solidFill>
                          <a:schemeClr val="dk1"/>
                        </a:solidFill>
                        <a:effectLst/>
                        <a:latin typeface="Arial" panose="020B0604020202020204" pitchFamily="34" charset="0"/>
                        <a:ea typeface="+mn-ea"/>
                        <a:cs typeface="+mn-cs"/>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SA#92 (Jun. 2021) </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1" kern="1200" dirty="0" smtClean="0">
                          <a:solidFill>
                            <a:schemeClr val="tx1"/>
                          </a:solidFill>
                          <a:effectLst/>
                          <a:latin typeface="Arial" panose="020B0604020202020204" pitchFamily="34" charset="0"/>
                          <a:ea typeface="+mn-ea"/>
                          <a:cs typeface="Arial" panose="020B0604020202020204" pitchFamily="34" charset="0"/>
                        </a:rPr>
                        <a:t>-&gt;</a:t>
                      </a: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  </a:t>
                      </a:r>
                      <a:r>
                        <a:rPr lang="en-GB" altLang="zh-CN" sz="1050" b="1" kern="1200" dirty="0" smtClean="0">
                          <a:solidFill>
                            <a:schemeClr val="tx1"/>
                          </a:solidFill>
                          <a:effectLst/>
                          <a:latin typeface="Arial" panose="020B0604020202020204" pitchFamily="34" charset="0"/>
                          <a:ea typeface="+mn-ea"/>
                          <a:cs typeface="Arial" panose="020B0604020202020204" pitchFamily="34" charset="0"/>
                        </a:rPr>
                        <a:t>SA#94 (Dec. 2021)</a:t>
                      </a:r>
                      <a:endParaRPr lang="sv-SE" altLang="zh-CN" sz="1050" b="1"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Arial" panose="020B0604020202020204" pitchFamily="34" charset="0"/>
                          <a:ea typeface="+mn-ea"/>
                          <a:cs typeface="Arial" panose="020B0604020202020204" pitchFamily="34" charset="0"/>
                        </a:rPr>
                        <a:t>Huawei</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Arial" panose="020B0604020202020204" pitchFamily="34" charset="0"/>
                          <a:ea typeface="+mn-ea"/>
                          <a:cs typeface="Arial" panose="020B0604020202020204" pitchFamily="34" charset="0"/>
                        </a:rPr>
                        <a:t>SA2/RAN3</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Arial" panose="020B0604020202020204" pitchFamily="34" charset="0"/>
                          <a:ea typeface="+mn-ea"/>
                          <a:cs typeface="Arial" panose="020B0604020202020204" pitchFamily="34" charset="0"/>
                        </a:rPr>
                        <a:t>NPN</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r>
              <a:tr h="515135">
                <a:tc>
                  <a:txBody>
                    <a:bodyPr/>
                    <a:lstStyle/>
                    <a:p>
                      <a:pPr algn="ctr">
                        <a:spcAft>
                          <a:spcPts val="0"/>
                        </a:spcAft>
                      </a:pPr>
                      <a:r>
                        <a:rPr lang="en-GB" sz="1200" b="1" dirty="0">
                          <a:solidFill>
                            <a:srgbClr val="000000"/>
                          </a:solidFill>
                          <a:effectLst/>
                          <a:latin typeface="Arial" panose="020B0604020202020204" pitchFamily="34" charset="0"/>
                          <a:ea typeface="宋体" panose="02010600030101010101" pitchFamily="2" charset="-122"/>
                        </a:rPr>
                        <a:t>EMA5SLA</a:t>
                      </a:r>
                      <a:endParaRPr lang="zh-CN" sz="1200" b="1"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Arial" panose="020B0604020202020204" pitchFamily="34" charset="0"/>
                          <a:ea typeface="宋体" panose="02010600030101010101" pitchFamily="2" charset="-122"/>
                        </a:rPr>
                        <a:t>Enhancement on Management Aspects of 5G Service-Level Agreement</a:t>
                      </a:r>
                      <a:endParaRPr lang="zh-CN" sz="120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50%-&gt;60%-&gt;65%</a:t>
                      </a:r>
                      <a:endParaRPr lang="sv-SE" altLang="zh-CN" sz="1050" b="0" kern="1200" dirty="0" smtClean="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TS28.531/28.541</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SP-200190</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smtClean="0">
                          <a:solidFill>
                            <a:schemeClr val="tx1"/>
                          </a:solidFill>
                          <a:effectLst/>
                          <a:latin typeface="Arial" panose="020B0604020202020204" pitchFamily="34" charset="0"/>
                          <a:ea typeface="+mn-ea"/>
                          <a:cs typeface="Arial" panose="020B0604020202020204" pitchFamily="34" charset="0"/>
                        </a:rPr>
                        <a:t>SA#92 (Jun. 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smtClean="0">
                          <a:solidFill>
                            <a:schemeClr val="tx1"/>
                          </a:solidFill>
                          <a:effectLst/>
                          <a:latin typeface="Arial" panose="020B0604020202020204" pitchFamily="34" charset="0"/>
                          <a:ea typeface="+mn-ea"/>
                          <a:cs typeface="Arial" panose="020B0604020202020204" pitchFamily="34" charset="0"/>
                        </a:rPr>
                        <a:t>-&gt;SA#94 (Dec. 2021)</a:t>
                      </a: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China Mobile</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smtClean="0">
                          <a:solidFill>
                            <a:schemeClr val="tx1"/>
                          </a:solidFill>
                          <a:effectLst/>
                          <a:latin typeface="Arial" panose="020B0604020202020204" pitchFamily="34" charset="0"/>
                          <a:ea typeface="+mn-ea"/>
                          <a:cs typeface="Arial" panose="020B0604020202020204" pitchFamily="34" charset="0"/>
                        </a:rPr>
                        <a:t>SA2/RAN3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mn-cs"/>
                        </a:rPr>
                        <a:t>SLA</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251976">
                <a:tc>
                  <a:txBody>
                    <a:bodyPr/>
                    <a:lstStyle/>
                    <a:p>
                      <a:pPr algn="ctr">
                        <a:spcAft>
                          <a:spcPts val="0"/>
                        </a:spcAft>
                      </a:pPr>
                      <a:r>
                        <a:rPr lang="en-GB" sz="1200" b="1" dirty="0" err="1">
                          <a:solidFill>
                            <a:srgbClr val="000000"/>
                          </a:solidFill>
                          <a:effectLst/>
                          <a:latin typeface="Arial" panose="020B0604020202020204" pitchFamily="34" charset="0"/>
                          <a:ea typeface="宋体" panose="02010600030101010101" pitchFamily="2" charset="-122"/>
                        </a:rPr>
                        <a:t>eMEMTANE</a:t>
                      </a:r>
                      <a:endParaRPr lang="zh-CN" sz="1200" b="1"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rPr>
                        <a:t>Management of the enhanced tenant concept</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5%-&gt;5%-&gt;15%</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Arial" panose="020B0604020202020204" pitchFamily="34" charset="0"/>
                          <a:ea typeface="SimSun" panose="02010600030101010101" pitchFamily="2" charset="-122"/>
                          <a:cs typeface="+mn-cs"/>
                        </a:rPr>
                        <a:t>TS28.531/28.532/28.533/28.541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SP-200463</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SA#94 (Dec. 2021)</a:t>
                      </a: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SimSun" panose="02010600030101010101" pitchFamily="2" charset="-122"/>
                          <a:cs typeface="+mn-cs"/>
                        </a:rPr>
                        <a:t>Huawei</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SimSun" panose="02010600030101010101" pitchFamily="2" charset="-122"/>
                          <a:cs typeface="+mn-cs"/>
                        </a:rPr>
                        <a:t>SA2</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Tenant</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r>
            </a:tbl>
          </a:graphicData>
        </a:graphic>
      </p:graphicFrame>
      <p:sp>
        <p:nvSpPr>
          <p:cNvPr id="6" name="矩形 5"/>
          <p:cNvSpPr/>
          <p:nvPr/>
        </p:nvSpPr>
        <p:spPr>
          <a:xfrm>
            <a:off x="205572" y="3393057"/>
            <a:ext cx="5229223" cy="2031325"/>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smtClean="0">
                <a:solidFill>
                  <a:prstClr val="black"/>
                </a:solidFill>
                <a:latin typeface="Calibri" pitchFamily="34" charset="0"/>
                <a:cs typeface="Arial" charset="0"/>
              </a:rPr>
              <a:t>OAM_NPN: </a:t>
            </a:r>
            <a:r>
              <a:rPr lang="en-US" altLang="zh-CN" sz="1400" dirty="0" smtClean="0">
                <a:solidFill>
                  <a:prstClr val="black"/>
                </a:solidFill>
                <a:latin typeface="Calibri" pitchFamily="34" charset="0"/>
                <a:cs typeface="Arial" charset="0"/>
              </a:rPr>
              <a:t>The following topics are discussed and agreed</a:t>
            </a:r>
            <a:endParaRPr lang="en-GB" altLang="zh-CN" sz="1400" dirty="0" smtClean="0">
              <a:solidFill>
                <a:prstClr val="black"/>
              </a:solidFill>
              <a:latin typeface="Calibri" pitchFamily="34" charset="0"/>
              <a:cs typeface="Arial" charset="0"/>
            </a:endParaRPr>
          </a:p>
          <a:p>
            <a:pPr>
              <a:buFont typeface="Wingdings" panose="05000000000000000000" pitchFamily="2" charset="2"/>
              <a:buChar char="Ø"/>
            </a:pPr>
            <a:r>
              <a:rPr lang="en-US" altLang="zh-CN" sz="1400" dirty="0" smtClean="0">
                <a:latin typeface="+mn-lt"/>
              </a:rPr>
              <a:t>NG-RAN </a:t>
            </a:r>
            <a:r>
              <a:rPr lang="en-US" altLang="zh-CN" sz="1400" dirty="0">
                <a:latin typeface="+mn-lt"/>
              </a:rPr>
              <a:t>related management aspects</a:t>
            </a:r>
          </a:p>
          <a:p>
            <a:pPr>
              <a:buFont typeface="Wingdings" panose="05000000000000000000" pitchFamily="2" charset="2"/>
              <a:buChar char="Ø"/>
            </a:pPr>
            <a:r>
              <a:rPr lang="en-US" altLang="zh-CN" sz="1400" dirty="0" smtClean="0">
                <a:latin typeface="+mn-lt"/>
              </a:rPr>
              <a:t>Exposure </a:t>
            </a:r>
            <a:r>
              <a:rPr lang="en-US" altLang="zh-CN" sz="1400" dirty="0">
                <a:latin typeface="+mn-lt"/>
              </a:rPr>
              <a:t>of management capabilities related to NPN</a:t>
            </a:r>
          </a:p>
          <a:p>
            <a:pPr>
              <a:buFont typeface="Wingdings" panose="05000000000000000000" pitchFamily="2" charset="2"/>
              <a:buChar char="Ø"/>
            </a:pPr>
            <a:r>
              <a:rPr lang="en-US" altLang="zh-CN" sz="1400" dirty="0" smtClean="0">
                <a:latin typeface="+mn-lt"/>
              </a:rPr>
              <a:t>Requirements </a:t>
            </a:r>
            <a:r>
              <a:rPr lang="en-US" altLang="zh-CN" sz="1400" dirty="0">
                <a:latin typeface="+mn-lt"/>
              </a:rPr>
              <a:t>to support management of CAG</a:t>
            </a:r>
          </a:p>
          <a:p>
            <a:pPr>
              <a:buFont typeface="Wingdings" panose="05000000000000000000" pitchFamily="2" charset="2"/>
              <a:buChar char="Ø"/>
            </a:pPr>
            <a:r>
              <a:rPr lang="en-US" altLang="zh-CN" sz="1400" dirty="0" smtClean="0">
                <a:latin typeface="+mn-lt"/>
              </a:rPr>
              <a:t>Enhancement </a:t>
            </a:r>
            <a:r>
              <a:rPr lang="en-US" altLang="zh-CN" sz="1400" dirty="0">
                <a:latin typeface="+mn-lt"/>
              </a:rPr>
              <a:t>of management modes of NPN and deployment considerations on NPN management modes</a:t>
            </a:r>
          </a:p>
          <a:p>
            <a:pPr defTabSz="1219170" eaLnBrk="1" fontAlgn="auto" hangingPunct="1">
              <a:spcBef>
                <a:spcPts val="0"/>
              </a:spcBef>
              <a:spcAft>
                <a:spcPts val="0"/>
              </a:spcAft>
              <a:defRPr/>
            </a:pPr>
            <a:endParaRPr lang="en-US" altLang="zh-CN" sz="1400" b="1" dirty="0" smtClean="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err="1" smtClean="0">
                <a:solidFill>
                  <a:prstClr val="black"/>
                </a:solidFill>
                <a:latin typeface="Calibri" pitchFamily="34" charset="0"/>
                <a:cs typeface="Arial" charset="0"/>
              </a:rPr>
              <a:t>eMEMTANE</a:t>
            </a:r>
            <a:r>
              <a:rPr lang="en-US" altLang="zh-CN" sz="1400" b="1" dirty="0" smtClean="0">
                <a:solidFill>
                  <a:prstClr val="black"/>
                </a:solidFill>
                <a:latin typeface="Calibri" pitchFamily="34" charset="0"/>
                <a:cs typeface="Arial" charset="0"/>
              </a:rPr>
              <a:t>: </a:t>
            </a:r>
            <a:r>
              <a:rPr lang="en-US" altLang="zh-CN" sz="1400" dirty="0">
                <a:solidFill>
                  <a:prstClr val="black"/>
                </a:solidFill>
                <a:latin typeface="Calibri" pitchFamily="34" charset="0"/>
                <a:cs typeface="Arial" charset="0"/>
              </a:rPr>
              <a:t>DP tenant representation in 3GPP management </a:t>
            </a:r>
            <a:r>
              <a:rPr lang="en-US" altLang="zh-CN" sz="1400" dirty="0" smtClean="0">
                <a:solidFill>
                  <a:prstClr val="black"/>
                </a:solidFill>
                <a:latin typeface="Calibri" pitchFamily="34" charset="0"/>
                <a:cs typeface="Arial" charset="0"/>
              </a:rPr>
              <a:t>system is endorsed.</a:t>
            </a:r>
            <a:endParaRPr lang="en-US" altLang="zh-CN" sz="1400" dirty="0">
              <a:latin typeface="+mn-lt"/>
            </a:endParaRP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WI </a:t>
            </a:r>
            <a:r>
              <a:rPr lang="en-US" altLang="zh-CN" sz="3200" kern="0" dirty="0"/>
              <a:t>OAM_NPN/EMA5SLA/</a:t>
            </a:r>
            <a:r>
              <a:rPr lang="en-US" altLang="zh-CN" sz="3200" kern="0" dirty="0" err="1"/>
              <a:t>eMEMTANE</a:t>
            </a:r>
            <a:endParaRPr lang="sv-SE" sz="3200" kern="0" dirty="0"/>
          </a:p>
        </p:txBody>
      </p:sp>
      <p:sp>
        <p:nvSpPr>
          <p:cNvPr id="4" name="矩形 3"/>
          <p:cNvSpPr/>
          <p:nvPr/>
        </p:nvSpPr>
        <p:spPr>
          <a:xfrm>
            <a:off x="6046484" y="3393057"/>
            <a:ext cx="5720917" cy="1169551"/>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a:solidFill>
                  <a:prstClr val="black"/>
                </a:solidFill>
                <a:latin typeface="Calibri" pitchFamily="34" charset="0"/>
                <a:cs typeface="Arial" charset="0"/>
              </a:rPr>
              <a:t>EMA5SLA</a:t>
            </a:r>
            <a:r>
              <a:rPr lang="en-US" altLang="zh-CN" sz="1400" b="1" dirty="0" smtClean="0">
                <a:solidFill>
                  <a:prstClr val="black"/>
                </a:solidFill>
                <a:latin typeface="Calibri" pitchFamily="34" charset="0"/>
                <a:cs typeface="Arial" charset="0"/>
              </a:rPr>
              <a:t>: </a:t>
            </a:r>
            <a:r>
              <a:rPr lang="en-US" altLang="zh-CN" sz="1400" dirty="0" smtClean="0">
                <a:solidFill>
                  <a:prstClr val="black"/>
                </a:solidFill>
                <a:latin typeface="Calibri" pitchFamily="34" charset="0"/>
                <a:cs typeface="Arial" charset="0"/>
              </a:rPr>
              <a:t>several </a:t>
            </a:r>
            <a:r>
              <a:rPr lang="en-US" altLang="zh-CN" sz="1400" dirty="0">
                <a:solidFill>
                  <a:prstClr val="black"/>
                </a:solidFill>
                <a:latin typeface="Calibri" pitchFamily="34" charset="0"/>
                <a:cs typeface="Arial" charset="0"/>
              </a:rPr>
              <a:t>CRs has been agreed and </a:t>
            </a:r>
            <a:r>
              <a:rPr lang="en-US" altLang="zh-CN" sz="1400" dirty="0" smtClean="0">
                <a:solidFill>
                  <a:prstClr val="black"/>
                </a:solidFill>
                <a:latin typeface="Calibri" pitchFamily="34" charset="0"/>
                <a:cs typeface="Arial" charset="0"/>
              </a:rPr>
              <a:t>approved</a:t>
            </a:r>
            <a:endParaRPr lang="en-US" altLang="zh-CN" sz="1400" dirty="0">
              <a:solidFill>
                <a:prstClr val="black"/>
              </a:solidFill>
              <a:latin typeface="Calibri" pitchFamily="34" charset="0"/>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400" dirty="0" smtClean="0">
                <a:solidFill>
                  <a:prstClr val="black"/>
                </a:solidFill>
                <a:latin typeface="Calibri" pitchFamily="34" charset="0"/>
                <a:cs typeface="Arial" charset="0"/>
              </a:rPr>
              <a:t>Update </a:t>
            </a:r>
            <a:r>
              <a:rPr lang="en-US" altLang="zh-CN" sz="1400" dirty="0">
                <a:solidFill>
                  <a:prstClr val="black"/>
                </a:solidFill>
                <a:latin typeface="Calibri" pitchFamily="34" charset="0"/>
                <a:cs typeface="Arial" charset="0"/>
              </a:rPr>
              <a:t>the existed NRM to support SLA management</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400" dirty="0" err="1" smtClean="0">
                <a:solidFill>
                  <a:prstClr val="black"/>
                </a:solidFill>
                <a:latin typeface="Calibri" pitchFamily="34" charset="0"/>
                <a:cs typeface="Arial" charset="0"/>
              </a:rPr>
              <a:t>OpenAPI</a:t>
            </a:r>
            <a:r>
              <a:rPr lang="en-US" altLang="zh-CN" sz="1400" dirty="0" smtClean="0">
                <a:solidFill>
                  <a:prstClr val="black"/>
                </a:solidFill>
                <a:latin typeface="Calibri" pitchFamily="34" charset="0"/>
                <a:cs typeface="Arial" charset="0"/>
              </a:rPr>
              <a:t> </a:t>
            </a:r>
            <a:r>
              <a:rPr lang="en-US" altLang="zh-CN" sz="1400" dirty="0">
                <a:solidFill>
                  <a:prstClr val="black"/>
                </a:solidFill>
                <a:latin typeface="Calibri" pitchFamily="34" charset="0"/>
                <a:cs typeface="Arial" charset="0"/>
              </a:rPr>
              <a:t>changes of the related update stage 2 work</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400" dirty="0" smtClean="0">
                <a:solidFill>
                  <a:prstClr val="black"/>
                </a:solidFill>
                <a:latin typeface="Calibri" pitchFamily="34" charset="0"/>
                <a:cs typeface="Arial" charset="0"/>
              </a:rPr>
              <a:t>Corrections </a:t>
            </a:r>
            <a:r>
              <a:rPr lang="en-US" altLang="zh-CN" sz="1400" dirty="0">
                <a:solidFill>
                  <a:prstClr val="black"/>
                </a:solidFill>
                <a:latin typeface="Calibri" pitchFamily="34" charset="0"/>
                <a:cs typeface="Arial" charset="0"/>
              </a:rPr>
              <a:t>of existed use case and requirements to support SLA management</a:t>
            </a:r>
            <a:r>
              <a:rPr lang="en-US" altLang="zh-CN" sz="1400" dirty="0" smtClean="0">
                <a:solidFill>
                  <a:prstClr val="black"/>
                </a:solidFill>
                <a:latin typeface="Calibri" pitchFamily="34" charset="0"/>
                <a:cs typeface="Arial" charset="0"/>
              </a:rPr>
              <a:t>.</a:t>
            </a:r>
            <a:endParaRPr lang="en-US" altLang="zh-CN" sz="1400" dirty="0">
              <a:solidFill>
                <a:prstClr val="black"/>
              </a:solidFill>
              <a:latin typeface="Calibri" pitchFamily="34" charset="0"/>
              <a:cs typeface="Arial" charset="0"/>
            </a:endParaRPr>
          </a:p>
        </p:txBody>
      </p:sp>
    </p:spTree>
    <p:extLst>
      <p:ext uri="{BB962C8B-B14F-4D97-AF65-F5344CB8AC3E}">
        <p14:creationId xmlns:p14="http://schemas.microsoft.com/office/powerpoint/2010/main" val="37210720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30456" y="2564024"/>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028823896"/>
              </p:ext>
            </p:extLst>
          </p:nvPr>
        </p:nvGraphicFramePr>
        <p:xfrm>
          <a:off x="230455" y="653514"/>
          <a:ext cx="11681825" cy="2016864"/>
        </p:xfrm>
        <a:graphic>
          <a:graphicData uri="http://schemas.openxmlformats.org/drawingml/2006/table">
            <a:tbl>
              <a:tblPr firstRow="1" bandRow="1">
                <a:tableStyleId>{5C22544A-7EE6-4342-B048-85BDC9FD1C3A}</a:tableStyleId>
              </a:tblPr>
              <a:tblGrid>
                <a:gridCol w="879888"/>
                <a:gridCol w="2124465"/>
                <a:gridCol w="1238250"/>
                <a:gridCol w="2174243"/>
                <a:gridCol w="1007795"/>
                <a:gridCol w="1461649"/>
                <a:gridCol w="771207"/>
                <a:gridCol w="1153299"/>
                <a:gridCol w="871029"/>
              </a:tblGrid>
              <a:tr h="402272">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code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Title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Arial" panose="020B0604020202020204" pitchFamily="34" charset="0"/>
                          <a:cs typeface="Arial" panose="020B0604020202020204" pitchFamily="34" charset="0"/>
                        </a:rPr>
                        <a:t>Completion</a:t>
                      </a:r>
                      <a:r>
                        <a:rPr lang="sv-SE" sz="120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Arial" panose="020B0604020202020204" pitchFamily="34" charset="0"/>
                          <a:cs typeface="Arial" panose="020B0604020202020204" pitchFamily="34" charset="0"/>
                        </a:rPr>
                        <a:t>Tdoc</a:t>
                      </a:r>
                      <a:r>
                        <a:rPr lang="en-US" altLang="zh-CN" sz="1200" dirty="0">
                          <a:latin typeface="Arial" panose="020B0604020202020204" pitchFamily="34" charset="0"/>
                          <a:cs typeface="Arial" panose="020B0604020202020204" pitchFamily="34" charset="0"/>
                        </a:rPr>
                        <a:t> reference</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Arial" panose="020B0604020202020204" pitchFamily="34" charset="0"/>
                          <a:cs typeface="Arial" panose="020B0604020202020204" pitchFamily="34" charset="0"/>
                        </a:rPr>
                        <a:t>Related</a:t>
                      </a:r>
                      <a:r>
                        <a:rPr lang="sv-SE" altLang="zh-CN" sz="1200" baseline="0" dirty="0">
                          <a:latin typeface="Arial" panose="020B0604020202020204" pitchFamily="34" charset="0"/>
                          <a:cs typeface="Arial" panose="020B0604020202020204" pitchFamily="34" charset="0"/>
                        </a:rPr>
                        <a:t> groups</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Related</a:t>
                      </a:r>
                      <a:r>
                        <a:rPr lang="sv-SE" sz="1200" baseline="0" dirty="0">
                          <a:latin typeface="Arial" panose="020B0604020202020204" pitchFamily="34" charset="0"/>
                          <a:cs typeface="Arial" panose="020B0604020202020204" pitchFamily="34" charset="0"/>
                        </a:rPr>
                        <a:t> </a:t>
                      </a:r>
                      <a:r>
                        <a:rPr lang="en-US" altLang="zh-CN" sz="1200" dirty="0">
                          <a:latin typeface="Arial" panose="020B0604020202020204" pitchFamily="34" charset="0"/>
                          <a:cs typeface="Arial" panose="020B0604020202020204" pitchFamily="34" charset="0"/>
                        </a:rPr>
                        <a:t>topic</a:t>
                      </a:r>
                      <a:endParaRPr lang="sv-SE" sz="1200" dirty="0">
                        <a:latin typeface="Arial" panose="020B0604020202020204" pitchFamily="34" charset="0"/>
                        <a:cs typeface="Arial" panose="020B0604020202020204" pitchFamily="34" charset="0"/>
                      </a:endParaRPr>
                    </a:p>
                  </a:txBody>
                  <a:tcPr anchor="ctr">
                    <a:solidFill>
                      <a:srgbClr val="92D050"/>
                    </a:solidFill>
                  </a:tcPr>
                </a:tc>
              </a:tr>
              <a:tr h="31176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b="1" kern="1200" dirty="0">
                          <a:solidFill>
                            <a:srgbClr val="000000"/>
                          </a:solidFill>
                          <a:effectLst/>
                          <a:latin typeface="Arial" panose="020B0604020202020204" pitchFamily="34" charset="0"/>
                          <a:ea typeface="+mn-ea"/>
                          <a:cs typeface="+mn-cs"/>
                        </a:rPr>
                        <a:t>FS_EE5G</a:t>
                      </a:r>
                      <a:endParaRPr lang="zh-CN" sz="1100" b="1"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a:solidFill>
                            <a:srgbClr val="000000"/>
                          </a:solidFill>
                          <a:effectLst/>
                          <a:latin typeface="Arial" panose="020B0604020202020204" pitchFamily="34" charset="0"/>
                          <a:ea typeface="+mn-ea"/>
                          <a:cs typeface="+mn-cs"/>
                        </a:rPr>
                        <a:t>Study on new aspects of EE for 5G networks</a:t>
                      </a:r>
                      <a:endParaRPr lang="zh-CN" sz="110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rgbClr val="000000"/>
                          </a:solidFill>
                          <a:effectLst/>
                          <a:latin typeface="Arial" panose="020B0604020202020204" pitchFamily="34" charset="0"/>
                          <a:ea typeface="+mn-ea"/>
                          <a:cs typeface="+mn-cs"/>
                        </a:rPr>
                        <a:t>50%-&gt;70%-&gt;75%</a:t>
                      </a:r>
                      <a:endParaRPr lang="sv-SE"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rgbClr val="000000"/>
                          </a:solidFill>
                          <a:effectLst/>
                          <a:latin typeface="Arial" panose="020B0604020202020204" pitchFamily="34" charset="0"/>
                          <a:ea typeface="+mn-ea"/>
                          <a:cs typeface="+mn-cs"/>
                        </a:rPr>
                        <a:t>TR 28.813</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smtClean="0">
                          <a:solidFill>
                            <a:srgbClr val="000000"/>
                          </a:solidFill>
                          <a:effectLst/>
                          <a:latin typeface="Arial" panose="020B0604020202020204" pitchFamily="34" charset="0"/>
                          <a:ea typeface="+mn-ea"/>
                          <a:cs typeface="+mn-cs"/>
                        </a:rPr>
                        <a:t>SP-200188</a:t>
                      </a:r>
                      <a:endParaRPr lang="sv-SE"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SA#93 (Sep. 2021)</a:t>
                      </a:r>
                      <a:endParaRPr lang="sv-SE" altLang="zh-CN" sz="110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SimSun" panose="02010600030101010101" pitchFamily="2" charset="-122"/>
                          <a:cs typeface="Arial" panose="020B0604020202020204" pitchFamily="34" charset="0"/>
                        </a:rPr>
                        <a:t>Orange</a:t>
                      </a: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SimSun" panose="02010600030101010101" pitchFamily="2" charset="-122"/>
                          <a:cs typeface="Arial" panose="020B0604020202020204" pitchFamily="34" charset="0"/>
                        </a:rPr>
                        <a:t>SA2/EE</a:t>
                      </a: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SimSun" panose="02010600030101010101" pitchFamily="2" charset="-122"/>
                          <a:cs typeface="Arial" panose="020B0604020202020204" pitchFamily="34" charset="0"/>
                        </a:rPr>
                        <a:t>Energy saving</a:t>
                      </a: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8911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100" b="1" kern="1200" dirty="0">
                          <a:solidFill>
                            <a:srgbClr val="000000"/>
                          </a:solidFill>
                          <a:effectLst/>
                          <a:latin typeface="Arial" panose="020B0604020202020204" pitchFamily="34" charset="0"/>
                          <a:ea typeface="+mn-ea"/>
                          <a:cs typeface="+mn-cs"/>
                        </a:rPr>
                        <a:t>FS_YANG</a:t>
                      </a:r>
                      <a:endParaRPr lang="zh-CN" sz="1100" b="1"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100" kern="1200" dirty="0">
                          <a:solidFill>
                            <a:srgbClr val="000000"/>
                          </a:solidFill>
                          <a:effectLst/>
                          <a:latin typeface="Arial" panose="020B0604020202020204" pitchFamily="34" charset="0"/>
                          <a:ea typeface="+mn-ea"/>
                          <a:cs typeface="+mn-cs"/>
                        </a:rPr>
                        <a:t>Study on YANG PUSH </a:t>
                      </a:r>
                      <a:endParaRPr lang="zh-CN" sz="110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rgbClr val="000000"/>
                          </a:solidFill>
                          <a:effectLst/>
                          <a:latin typeface="Arial" panose="020B0604020202020204" pitchFamily="34" charset="0"/>
                          <a:ea typeface="+mn-ea"/>
                          <a:cs typeface="+mn-cs"/>
                        </a:rPr>
                        <a:t>5%-&gt;5%-&gt;10%</a:t>
                      </a:r>
                      <a:endParaRPr lang="sv-SE" altLang="zh-CN"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rgbClr val="000000"/>
                          </a:solidFill>
                          <a:effectLst/>
                          <a:latin typeface="Arial" panose="020B0604020202020204" pitchFamily="34" charset="0"/>
                          <a:ea typeface="+mn-ea"/>
                          <a:cs typeface="+mn-cs"/>
                        </a:rPr>
                        <a:t>TR 28.818</a:t>
                      </a:r>
                      <a:endParaRPr lang="sv-SE"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dirty="0" smtClean="0">
                          <a:solidFill>
                            <a:srgbClr val="000000"/>
                          </a:solidFill>
                          <a:effectLst/>
                          <a:latin typeface="Arial" panose="020B0604020202020204" pitchFamily="34" charset="0"/>
                          <a:ea typeface="+mn-ea"/>
                          <a:cs typeface="+mn-cs"/>
                        </a:rPr>
                        <a:t>SP-200765</a:t>
                      </a:r>
                      <a:endParaRPr lang="sv-SE"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smtClean="0">
                          <a:solidFill>
                            <a:schemeClr val="tx1"/>
                          </a:solidFill>
                          <a:effectLst/>
                          <a:latin typeface="Arial" panose="020B0604020202020204" pitchFamily="34" charset="0"/>
                          <a:ea typeface="+mn-ea"/>
                          <a:cs typeface="Arial" panose="020B0604020202020204" pitchFamily="34" charset="0"/>
                        </a:rPr>
                        <a:t>SA#93 (Sep. 2021)</a:t>
                      </a:r>
                      <a:endParaRPr lang="sv-SE" altLang="zh-CN" sz="1100" b="0" kern="1200" dirty="0" smtClean="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Ericsson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ONAP</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YANG</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413303">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b="1" kern="1200" dirty="0" smtClean="0">
                          <a:solidFill>
                            <a:srgbClr val="000000"/>
                          </a:solidFill>
                          <a:effectLst/>
                          <a:latin typeface="Arial" panose="020B0604020202020204" pitchFamily="34" charset="0"/>
                          <a:ea typeface="+mn-ea"/>
                          <a:cs typeface="+mn-cs"/>
                        </a:rPr>
                        <a:t>FS_CICDNS</a:t>
                      </a:r>
                      <a:endParaRPr lang="zh-CN" sz="1100" b="1"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rgbClr val="000000"/>
                          </a:solidFill>
                          <a:effectLst/>
                          <a:latin typeface="Arial" panose="020B0604020202020204" pitchFamily="34" charset="0"/>
                          <a:ea typeface="+mn-ea"/>
                          <a:cs typeface="+mn-cs"/>
                        </a:rPr>
                        <a:t>continuous integration continuous delivery support for 3GPP NFs</a:t>
                      </a:r>
                      <a:endParaRPr lang="zh-CN" sz="110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dirty="0" smtClean="0">
                          <a:solidFill>
                            <a:srgbClr val="000000"/>
                          </a:solidFill>
                          <a:effectLst/>
                          <a:latin typeface="Arial" panose="020B0604020202020204" pitchFamily="34" charset="0"/>
                          <a:ea typeface="+mn-ea"/>
                          <a:cs typeface="+mn-cs"/>
                        </a:rPr>
                        <a:t>0%-&gt;15%</a:t>
                      </a:r>
                      <a:endParaRPr lang="sv-SE"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rgbClr val="000000"/>
                          </a:solidFill>
                          <a:effectLst/>
                          <a:latin typeface="Arial" panose="020B0604020202020204" pitchFamily="34" charset="0"/>
                          <a:ea typeface="+mn-ea"/>
                          <a:cs typeface="+mn-cs"/>
                        </a:rPr>
                        <a:t>TR 28.819</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dirty="0" smtClean="0">
                          <a:solidFill>
                            <a:srgbClr val="000000"/>
                          </a:solidFill>
                          <a:effectLst/>
                          <a:latin typeface="Arial" panose="020B0604020202020204" pitchFamily="34" charset="0"/>
                          <a:ea typeface="+mn-ea"/>
                          <a:cs typeface="+mn-cs"/>
                        </a:rPr>
                        <a:t>SP-210133</a:t>
                      </a:r>
                      <a:endParaRPr lang="sv-SE"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smtClean="0">
                          <a:solidFill>
                            <a:schemeClr val="tx1"/>
                          </a:solidFill>
                          <a:effectLst/>
                          <a:latin typeface="Arial" panose="020B0604020202020204" pitchFamily="34" charset="0"/>
                          <a:ea typeface="+mn-ea"/>
                          <a:cs typeface="Arial" panose="020B0604020202020204" pitchFamily="34" charset="0"/>
                        </a:rPr>
                        <a:t>SA#93 (Sep. 2021)</a:t>
                      </a:r>
                      <a:endParaRPr lang="sv-SE" altLang="zh-CN" sz="1100" b="0" kern="1200" dirty="0" smtClean="0">
                        <a:solidFill>
                          <a:schemeClr val="tx1"/>
                        </a:solidFill>
                        <a:effectLst/>
                        <a:latin typeface="Arial" panose="020B0604020202020204" pitchFamily="34" charset="0"/>
                        <a:ea typeface="SimSun" panose="02010600030101010101" pitchFamily="2" charset="-122"/>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10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SimSun" panose="02010600030101010101" pitchFamily="2" charset="-122"/>
                          <a:cs typeface="Arial" panose="020B0604020202020204" pitchFamily="34" charset="0"/>
                        </a:rPr>
                        <a:t>Lenovo, China Mobile</a:t>
                      </a: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SimSun" panose="02010600030101010101" pitchFamily="2" charset="-122"/>
                          <a:cs typeface="Arial" panose="020B0604020202020204" pitchFamily="34" charset="0"/>
                        </a:rPr>
                        <a:t>ETSI NFV</a:t>
                      </a: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413303">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dirty="0" err="1" smtClean="0">
                          <a:effectLst/>
                          <a:latin typeface="Arial" panose="020B0604020202020204" pitchFamily="34" charset="0"/>
                          <a:ea typeface="+mn-ea"/>
                          <a:cs typeface="Arial" panose="020B0604020202020204" pitchFamily="34" charset="0"/>
                        </a:rPr>
                        <a:t>FS_eEDGE_Mgt</a:t>
                      </a:r>
                      <a:endParaRPr lang="zh-CN" altLang="zh-CN" sz="1600" b="1" dirty="0" smtClean="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smtClean="0">
                          <a:effectLst/>
                          <a:latin typeface="Arial" panose="020B0604020202020204" pitchFamily="34" charset="0"/>
                          <a:ea typeface="+mn-ea"/>
                          <a:cs typeface="Arial" panose="020B0604020202020204" pitchFamily="34" charset="0"/>
                        </a:rPr>
                        <a:t>Study on management aspects of edge computing</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50%-&gt;75%-&gt;90%</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Arial" panose="020B0604020202020204" pitchFamily="34" charset="0"/>
                          <a:ea typeface="+mn-ea"/>
                          <a:cs typeface="Arial" panose="020B0604020202020204" pitchFamily="34" charset="0"/>
                        </a:rPr>
                        <a:t>TR 28.814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Arial" panose="020B0604020202020204" pitchFamily="34" charset="0"/>
                        </a:rPr>
                        <a:t>SP-200195</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SA#90 (Dec. 2020)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-&gt;</a:t>
                      </a:r>
                      <a:r>
                        <a:rPr lang="en-GB" sz="1050" b="0" kern="1200" dirty="0" smtClean="0">
                          <a:solidFill>
                            <a:schemeClr val="tx1"/>
                          </a:solidFill>
                          <a:effectLst/>
                          <a:latin typeface="Arial" panose="020B0604020202020204" pitchFamily="34" charset="0"/>
                          <a:ea typeface="+mn-ea"/>
                          <a:cs typeface="Arial" panose="020B0604020202020204" pitchFamily="34" charset="0"/>
                        </a:rPr>
                        <a:t>SA#93 (Sep. 2021)</a:t>
                      </a:r>
                      <a:endParaRPr lang="en-GB" altLang="zh-CN" sz="1050" b="0" kern="1200" dirty="0" smtClean="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SimSun" panose="02010600030101010101" pitchFamily="2" charset="-122"/>
                          <a:cs typeface="Arial" panose="020B0604020202020204" pitchFamily="34" charset="0"/>
                        </a:rPr>
                        <a:t>Intel</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SimSun" panose="02010600030101010101" pitchFamily="2" charset="-122"/>
                          <a:cs typeface="Arial" panose="020B0604020202020204" pitchFamily="34" charset="0"/>
                        </a:rPr>
                        <a:t>SA6</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Arial" panose="020B0604020202020204" pitchFamily="34" charset="0"/>
                        </a:rPr>
                        <a:t>edge</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SI FS_EE5G/</a:t>
            </a:r>
            <a:r>
              <a:rPr lang="en-GB" altLang="zh-CN" sz="3200" dirty="0"/>
              <a:t>FS_YANG/FS_CICDNS/</a:t>
            </a:r>
            <a:r>
              <a:rPr lang="en-GB" altLang="zh-CN" sz="3200" dirty="0" err="1"/>
              <a:t>FS_eEDGE_Mgt</a:t>
            </a:r>
            <a:endParaRPr lang="en-GB" altLang="zh-CN" sz="3200" dirty="0"/>
          </a:p>
          <a:p>
            <a:endParaRPr lang="en-GB" altLang="zh-CN" sz="3200" dirty="0"/>
          </a:p>
        </p:txBody>
      </p:sp>
      <p:sp>
        <p:nvSpPr>
          <p:cNvPr id="4" name="矩形 3"/>
          <p:cNvSpPr/>
          <p:nvPr/>
        </p:nvSpPr>
        <p:spPr>
          <a:xfrm>
            <a:off x="7976061" y="2856412"/>
            <a:ext cx="4160674" cy="3323987"/>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smtClean="0">
                <a:solidFill>
                  <a:prstClr val="black"/>
                </a:solidFill>
                <a:latin typeface="Calibri" pitchFamily="34" charset="0"/>
                <a:cs typeface="Arial" charset="0"/>
              </a:rPr>
              <a:t>FS_YANG: </a:t>
            </a:r>
            <a:r>
              <a:rPr lang="en-US" altLang="zh-CN" sz="1400" dirty="0" smtClean="0">
                <a:solidFill>
                  <a:prstClr val="black"/>
                </a:solidFill>
                <a:latin typeface="Calibri" pitchFamily="34" charset="0"/>
                <a:cs typeface="Arial" charset="0"/>
              </a:rPr>
              <a:t>The following topics are discussed.</a:t>
            </a: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a:solidFill>
                  <a:prstClr val="black"/>
                </a:solidFill>
                <a:latin typeface="Calibri" pitchFamily="34" charset="0"/>
                <a:cs typeface="Arial" charset="0"/>
              </a:rPr>
              <a:t>Functionality of YANG-Push</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a:solidFill>
                  <a:prstClr val="black"/>
                </a:solidFill>
                <a:latin typeface="Calibri" pitchFamily="34" charset="0"/>
                <a:cs typeface="Arial" charset="0"/>
              </a:rPr>
              <a:t>Using YANG-Push</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a:solidFill>
                  <a:prstClr val="black"/>
                </a:solidFill>
                <a:latin typeface="Calibri" pitchFamily="34" charset="0"/>
                <a:cs typeface="Arial" charset="0"/>
              </a:rPr>
              <a:t>YANG-Push Impact on Specifications</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sz="1400" dirty="0">
                <a:solidFill>
                  <a:prstClr val="black"/>
                </a:solidFill>
                <a:latin typeface="Calibri" pitchFamily="34" charset="0"/>
                <a:cs typeface="Arial" charset="0"/>
              </a:rPr>
              <a:t>Comments on S5-213417rev1 </a:t>
            </a:r>
            <a:r>
              <a:rPr lang="en-US" sz="1400" dirty="0" err="1">
                <a:solidFill>
                  <a:prstClr val="black"/>
                </a:solidFill>
                <a:latin typeface="Calibri" pitchFamily="34" charset="0"/>
                <a:cs typeface="Arial" charset="0"/>
              </a:rPr>
              <a:t>pCR</a:t>
            </a:r>
            <a:r>
              <a:rPr lang="en-US" sz="1400" dirty="0">
                <a:solidFill>
                  <a:prstClr val="black"/>
                </a:solidFill>
                <a:latin typeface="Calibri" pitchFamily="34" charset="0"/>
                <a:cs typeface="Arial" charset="0"/>
              </a:rPr>
              <a:t> 28.818 Functionality of </a:t>
            </a:r>
            <a:r>
              <a:rPr lang="en-US" sz="1400" dirty="0" smtClean="0">
                <a:solidFill>
                  <a:prstClr val="black"/>
                </a:solidFill>
                <a:latin typeface="Calibri" pitchFamily="34" charset="0"/>
                <a:cs typeface="Arial" charset="0"/>
              </a:rPr>
              <a:t>YANG-Push</a:t>
            </a:r>
            <a:endParaRPr lang="en-US" altLang="zh-CN" sz="1400" dirty="0">
              <a:solidFill>
                <a:prstClr val="black"/>
              </a:solidFill>
              <a:latin typeface="Calibri" pitchFamily="34" charset="0"/>
              <a:cs typeface="Arial" charset="0"/>
            </a:endParaRPr>
          </a:p>
          <a:p>
            <a:pPr defTabSz="1219170" eaLnBrk="1" fontAlgn="auto" hangingPunct="1">
              <a:spcBef>
                <a:spcPts val="0"/>
              </a:spcBef>
              <a:spcAft>
                <a:spcPts val="0"/>
              </a:spcAft>
              <a:defRPr/>
            </a:pPr>
            <a:endParaRPr lang="en-US" altLang="zh-CN" sz="1400" b="1" dirty="0" smtClean="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smtClean="0">
                <a:solidFill>
                  <a:prstClr val="black"/>
                </a:solidFill>
                <a:latin typeface="Calibri" pitchFamily="34" charset="0"/>
                <a:cs typeface="Arial" charset="0"/>
              </a:rPr>
              <a:t>FS_CICDNS: </a:t>
            </a:r>
            <a:r>
              <a:rPr lang="en-US" altLang="zh-CN" sz="1400" dirty="0" smtClean="0">
                <a:solidFill>
                  <a:prstClr val="black"/>
                </a:solidFill>
                <a:latin typeface="Calibri" pitchFamily="34" charset="0"/>
                <a:cs typeface="Arial" charset="0"/>
              </a:rPr>
              <a:t>The </a:t>
            </a:r>
            <a:r>
              <a:rPr lang="en-US" altLang="zh-CN" sz="1400" dirty="0">
                <a:solidFill>
                  <a:prstClr val="black"/>
                </a:solidFill>
                <a:latin typeface="Calibri" pitchFamily="34" charset="0"/>
                <a:cs typeface="Arial" charset="0"/>
              </a:rPr>
              <a:t>following topics are </a:t>
            </a:r>
            <a:r>
              <a:rPr lang="en-US" altLang="zh-CN" sz="1400" dirty="0" smtClean="0">
                <a:solidFill>
                  <a:prstClr val="black"/>
                </a:solidFill>
                <a:latin typeface="Calibri" pitchFamily="34" charset="0"/>
                <a:cs typeface="Arial" charset="0"/>
              </a:rPr>
              <a:t>discussed and agreed:</a:t>
            </a:r>
            <a:endParaRPr lang="en-US" altLang="zh-CN"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smtClean="0">
                <a:solidFill>
                  <a:prstClr val="black"/>
                </a:solidFill>
                <a:latin typeface="Calibri" pitchFamily="34" charset="0"/>
                <a:cs typeface="Arial" charset="0"/>
              </a:rPr>
              <a:t>Initial Skeleton</a:t>
            </a:r>
            <a:r>
              <a:rPr lang="en-US" sz="1400" dirty="0" smtClean="0">
                <a:solidFill>
                  <a:prstClr val="black"/>
                </a:solidFill>
                <a:latin typeface="Calibri" pitchFamily="34" charset="0"/>
                <a:cs typeface="Arial" charset="0"/>
              </a:rPr>
              <a:t>,</a:t>
            </a:r>
            <a:r>
              <a:rPr lang="en-GB" sz="1400" dirty="0" smtClean="0">
                <a:solidFill>
                  <a:prstClr val="black"/>
                </a:solidFill>
                <a:latin typeface="Calibri" pitchFamily="34" charset="0"/>
                <a:cs typeface="Arial" charset="0"/>
              </a:rPr>
              <a:t>scope,</a:t>
            </a:r>
            <a:r>
              <a:rPr lang="en-US" sz="1400" dirty="0" smtClean="0">
                <a:solidFill>
                  <a:prstClr val="black"/>
                </a:solidFill>
                <a:latin typeface="Calibri" pitchFamily="34" charset="0"/>
                <a:cs typeface="Arial" charset="0"/>
              </a:rPr>
              <a:t>NGMN </a:t>
            </a:r>
            <a:r>
              <a:rPr lang="en-US" sz="1400" dirty="0" err="1" smtClean="0">
                <a:solidFill>
                  <a:prstClr val="black"/>
                </a:solidFill>
                <a:latin typeface="Calibri" pitchFamily="34" charset="0"/>
                <a:cs typeface="Arial" charset="0"/>
              </a:rPr>
              <a:t>Background,Explanation</a:t>
            </a:r>
            <a:r>
              <a:rPr lang="en-US" sz="1400" dirty="0" smtClean="0">
                <a:solidFill>
                  <a:prstClr val="black"/>
                </a:solidFill>
                <a:latin typeface="Calibri" pitchFamily="34" charset="0"/>
                <a:cs typeface="Arial" charset="0"/>
              </a:rPr>
              <a:t> </a:t>
            </a:r>
            <a:r>
              <a:rPr lang="en-US" sz="1400" dirty="0">
                <a:solidFill>
                  <a:prstClr val="black"/>
                </a:solidFill>
                <a:latin typeface="Calibri" pitchFamily="34" charset="0"/>
                <a:cs typeface="Arial" charset="0"/>
              </a:rPr>
              <a:t>for related work in ETSI</a:t>
            </a:r>
          </a:p>
          <a:p>
            <a:pPr marL="171450" indent="-171450" defTabSz="1219170" eaLnBrk="1" fontAlgn="auto" hangingPunct="1">
              <a:spcBef>
                <a:spcPts val="0"/>
              </a:spcBef>
              <a:spcAft>
                <a:spcPts val="0"/>
              </a:spcAft>
              <a:buFont typeface="Wingdings" panose="05000000000000000000" pitchFamily="2" charset="2"/>
              <a:buChar char="Ø"/>
              <a:defRPr/>
            </a:pPr>
            <a:r>
              <a:rPr lang="en-US" sz="1400" dirty="0" smtClean="0">
                <a:solidFill>
                  <a:prstClr val="black"/>
                </a:solidFill>
                <a:latin typeface="Calibri" pitchFamily="34" charset="0"/>
                <a:cs typeface="Arial" charset="0"/>
              </a:rPr>
              <a:t>Roles </a:t>
            </a:r>
            <a:r>
              <a:rPr lang="en-US" sz="1400" dirty="0">
                <a:solidFill>
                  <a:prstClr val="black"/>
                </a:solidFill>
                <a:latin typeface="Calibri" pitchFamily="34" charset="0"/>
                <a:cs typeface="Arial" charset="0"/>
              </a:rPr>
              <a:t>relevant to the </a:t>
            </a:r>
            <a:r>
              <a:rPr lang="en-US" sz="1400" dirty="0" err="1" smtClean="0">
                <a:solidFill>
                  <a:prstClr val="black"/>
                </a:solidFill>
                <a:latin typeface="Calibri" pitchFamily="34" charset="0"/>
                <a:cs typeface="Arial" charset="0"/>
              </a:rPr>
              <a:t>study,Scenario</a:t>
            </a:r>
            <a:r>
              <a:rPr lang="en-US" sz="1400" dirty="0" smtClean="0">
                <a:solidFill>
                  <a:prstClr val="black"/>
                </a:solidFill>
                <a:latin typeface="Calibri" pitchFamily="34" charset="0"/>
                <a:cs typeface="Arial" charset="0"/>
              </a:rPr>
              <a:t> </a:t>
            </a:r>
            <a:r>
              <a:rPr lang="en-US" sz="1400" dirty="0">
                <a:solidFill>
                  <a:prstClr val="black"/>
                </a:solidFill>
                <a:latin typeface="Calibri" pitchFamily="34" charset="0"/>
                <a:cs typeface="Arial" charset="0"/>
              </a:rPr>
              <a:t>on Supplier NF </a:t>
            </a:r>
            <a:r>
              <a:rPr lang="en-US" sz="1400" dirty="0" err="1" smtClean="0">
                <a:solidFill>
                  <a:prstClr val="black"/>
                </a:solidFill>
                <a:latin typeface="Calibri" pitchFamily="34" charset="0"/>
                <a:cs typeface="Arial" charset="0"/>
              </a:rPr>
              <a:t>delivery,Usecase</a:t>
            </a:r>
            <a:r>
              <a:rPr lang="en-US" sz="1400" dirty="0" smtClean="0">
                <a:solidFill>
                  <a:prstClr val="black"/>
                </a:solidFill>
                <a:latin typeface="Calibri" pitchFamily="34" charset="0"/>
                <a:cs typeface="Arial" charset="0"/>
              </a:rPr>
              <a:t> </a:t>
            </a:r>
            <a:r>
              <a:rPr lang="en-US" sz="1400" dirty="0">
                <a:solidFill>
                  <a:prstClr val="black"/>
                </a:solidFill>
                <a:latin typeface="Calibri" pitchFamily="34" charset="0"/>
                <a:cs typeface="Arial" charset="0"/>
              </a:rPr>
              <a:t>and requirements for </a:t>
            </a:r>
            <a:r>
              <a:rPr lang="en-US" sz="1400" dirty="0" smtClean="0">
                <a:solidFill>
                  <a:prstClr val="black"/>
                </a:solidFill>
                <a:latin typeface="Calibri" pitchFamily="34" charset="0"/>
                <a:cs typeface="Arial" charset="0"/>
              </a:rPr>
              <a:t>CI-</a:t>
            </a:r>
            <a:r>
              <a:rPr lang="en-US" sz="1400" dirty="0" err="1" smtClean="0">
                <a:solidFill>
                  <a:prstClr val="black"/>
                </a:solidFill>
                <a:latin typeface="Calibri" pitchFamily="34" charset="0"/>
                <a:cs typeface="Arial" charset="0"/>
              </a:rPr>
              <a:t>CD,Explanation</a:t>
            </a:r>
            <a:r>
              <a:rPr lang="en-US" sz="1400" dirty="0" smtClean="0">
                <a:solidFill>
                  <a:prstClr val="black"/>
                </a:solidFill>
                <a:latin typeface="Calibri" pitchFamily="34" charset="0"/>
                <a:cs typeface="Arial" charset="0"/>
              </a:rPr>
              <a:t> </a:t>
            </a:r>
            <a:r>
              <a:rPr lang="en-US" sz="1400" dirty="0">
                <a:solidFill>
                  <a:prstClr val="black"/>
                </a:solidFill>
                <a:latin typeface="Calibri" pitchFamily="34" charset="0"/>
                <a:cs typeface="Arial" charset="0"/>
              </a:rPr>
              <a:t>for Single and Multiple NF Suppliers </a:t>
            </a:r>
            <a:r>
              <a:rPr lang="en-US" sz="1400" dirty="0" smtClean="0">
                <a:solidFill>
                  <a:prstClr val="black"/>
                </a:solidFill>
                <a:latin typeface="Calibri" pitchFamily="34" charset="0"/>
                <a:cs typeface="Arial" charset="0"/>
              </a:rPr>
              <a:t>CI-CD</a:t>
            </a:r>
          </a:p>
        </p:txBody>
      </p:sp>
      <p:sp>
        <p:nvSpPr>
          <p:cNvPr id="3" name="矩形 2"/>
          <p:cNvSpPr/>
          <p:nvPr/>
        </p:nvSpPr>
        <p:spPr>
          <a:xfrm>
            <a:off x="174029" y="2835801"/>
            <a:ext cx="7745605" cy="3754874"/>
          </a:xfrm>
          <a:prstGeom prst="rect">
            <a:avLst/>
          </a:prstGeom>
        </p:spPr>
        <p:txBody>
          <a:bodyPr wrap="square">
            <a:spAutoFit/>
          </a:bodyPr>
          <a:lstStyle/>
          <a:p>
            <a:pPr defTabSz="1219170" eaLnBrk="1" fontAlgn="auto" hangingPunct="1">
              <a:spcBef>
                <a:spcPts val="0"/>
              </a:spcBef>
              <a:spcAft>
                <a:spcPts val="0"/>
              </a:spcAft>
              <a:defRPr/>
            </a:pPr>
            <a:r>
              <a:rPr lang="en-US" altLang="zh-CN" sz="1400" b="1" dirty="0" smtClean="0">
                <a:solidFill>
                  <a:prstClr val="black"/>
                </a:solidFill>
                <a:latin typeface="Calibri" pitchFamily="34" charset="0"/>
                <a:cs typeface="Arial" charset="0"/>
              </a:rPr>
              <a:t>FS_EE5G</a:t>
            </a:r>
            <a:r>
              <a:rPr lang="en-US" altLang="zh-CN" sz="1400" b="1" dirty="0">
                <a:solidFill>
                  <a:prstClr val="black"/>
                </a:solidFill>
                <a:latin typeface="Calibri" pitchFamily="34" charset="0"/>
                <a:cs typeface="Arial" charset="0"/>
              </a:rPr>
              <a:t>: </a:t>
            </a:r>
            <a:r>
              <a:rPr lang="en-US" altLang="zh-CN" sz="1400" dirty="0">
                <a:solidFill>
                  <a:prstClr val="black"/>
                </a:solidFill>
                <a:latin typeface="Calibri" pitchFamily="34" charset="0"/>
                <a:cs typeface="Arial" charset="0"/>
              </a:rPr>
              <a:t>The following topics are discussed and agreed in this meeting: </a:t>
            </a:r>
          </a:p>
          <a:p>
            <a:pPr marL="171450" indent="-171450" defTabSz="1219170" eaLnBrk="1" fontAlgn="auto" hangingPunct="1">
              <a:spcBef>
                <a:spcPts val="0"/>
              </a:spcBef>
              <a:spcAft>
                <a:spcPts val="0"/>
              </a:spcAft>
              <a:buFont typeface="Wingdings" panose="05000000000000000000" pitchFamily="2" charset="2"/>
              <a:buChar char="Ø"/>
              <a:defRPr/>
            </a:pPr>
            <a:r>
              <a:rPr lang="en-US" sz="1400" dirty="0">
                <a:solidFill>
                  <a:prstClr val="black"/>
                </a:solidFill>
                <a:latin typeface="Calibri" pitchFamily="34" charset="0"/>
                <a:cs typeface="Arial" charset="0"/>
              </a:rPr>
              <a:t>Discussion Paper on KPI of energy efficiency of URLLC type of network </a:t>
            </a:r>
            <a:r>
              <a:rPr lang="en-US" sz="1400" dirty="0" smtClean="0">
                <a:solidFill>
                  <a:prstClr val="black"/>
                </a:solidFill>
                <a:latin typeface="Calibri" pitchFamily="34" charset="0"/>
                <a:cs typeface="Arial" charset="0"/>
              </a:rPr>
              <a:t>slice</a:t>
            </a:r>
            <a:endParaRPr lang="en-GB"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err="1">
                <a:solidFill>
                  <a:prstClr val="black"/>
                </a:solidFill>
                <a:latin typeface="Calibri" pitchFamily="34" charset="0"/>
                <a:cs typeface="Arial" charset="0"/>
              </a:rPr>
              <a:t>pCR</a:t>
            </a:r>
            <a:r>
              <a:rPr lang="en-US" altLang="zh-CN" sz="1400" dirty="0">
                <a:solidFill>
                  <a:prstClr val="black"/>
                </a:solidFill>
                <a:latin typeface="Calibri" pitchFamily="34" charset="0"/>
                <a:cs typeface="Arial" charset="0"/>
              </a:rPr>
              <a:t> 28.813 on KPI of energy efficiency of URLLC type of network slice</a:t>
            </a: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err="1">
                <a:solidFill>
                  <a:prstClr val="black"/>
                </a:solidFill>
                <a:latin typeface="Calibri" pitchFamily="34" charset="0"/>
                <a:cs typeface="Arial" charset="0"/>
              </a:rPr>
              <a:t>pCR</a:t>
            </a:r>
            <a:r>
              <a:rPr lang="en-GB" sz="1400" dirty="0">
                <a:solidFill>
                  <a:prstClr val="black"/>
                </a:solidFill>
                <a:latin typeface="Calibri" pitchFamily="34" charset="0"/>
                <a:cs typeface="Arial" charset="0"/>
              </a:rPr>
              <a:t> 28.813 New KI on Useful Output</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a:solidFill>
                  <a:prstClr val="black"/>
                </a:solidFill>
                <a:latin typeface="Calibri" pitchFamily="34" charset="0"/>
                <a:cs typeface="Arial" charset="0"/>
              </a:rPr>
              <a:t>Discussion Paper on Useful Output Measurement Solutions</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err="1">
                <a:solidFill>
                  <a:prstClr val="black"/>
                </a:solidFill>
                <a:latin typeface="Calibri" pitchFamily="34" charset="0"/>
                <a:cs typeface="Arial" charset="0"/>
              </a:rPr>
              <a:t>pCR</a:t>
            </a:r>
            <a:r>
              <a:rPr lang="en-GB" sz="1400" dirty="0">
                <a:solidFill>
                  <a:prstClr val="black"/>
                </a:solidFill>
                <a:latin typeface="Calibri" pitchFamily="34" charset="0"/>
                <a:cs typeface="Arial" charset="0"/>
              </a:rPr>
              <a:t> T 28.813 Reorganisation of Key Issue #2</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err="1">
                <a:solidFill>
                  <a:prstClr val="black"/>
                </a:solidFill>
                <a:latin typeface="Calibri" pitchFamily="34" charset="0"/>
                <a:cs typeface="Arial" charset="0"/>
              </a:rPr>
              <a:t>pCR</a:t>
            </a:r>
            <a:r>
              <a:rPr lang="en-GB" sz="1400" dirty="0">
                <a:solidFill>
                  <a:prstClr val="black"/>
                </a:solidFill>
                <a:latin typeface="Calibri" pitchFamily="34" charset="0"/>
                <a:cs typeface="Arial" charset="0"/>
              </a:rPr>
              <a:t> 28.813 Potential solution for Key Issue #6</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err="1">
                <a:solidFill>
                  <a:prstClr val="black"/>
                </a:solidFill>
                <a:latin typeface="Calibri" pitchFamily="34" charset="0"/>
                <a:cs typeface="Arial" charset="0"/>
              </a:rPr>
              <a:t>pCR</a:t>
            </a:r>
            <a:r>
              <a:rPr lang="en-GB" sz="1400" dirty="0">
                <a:solidFill>
                  <a:prstClr val="black"/>
                </a:solidFill>
                <a:latin typeface="Calibri" pitchFamily="34" charset="0"/>
                <a:cs typeface="Arial" charset="0"/>
              </a:rPr>
              <a:t> 28.813 Potential solution for Key Issue #7</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err="1">
                <a:solidFill>
                  <a:prstClr val="black"/>
                </a:solidFill>
                <a:latin typeface="Calibri" pitchFamily="34" charset="0"/>
                <a:cs typeface="Arial" charset="0"/>
              </a:rPr>
              <a:t>pCR</a:t>
            </a:r>
            <a:r>
              <a:rPr lang="en-GB" sz="1400" dirty="0">
                <a:solidFill>
                  <a:prstClr val="black"/>
                </a:solidFill>
                <a:latin typeface="Calibri" pitchFamily="34" charset="0"/>
                <a:cs typeface="Arial" charset="0"/>
              </a:rPr>
              <a:t> 28.813 New KI on EE KPI for 5GC on 5GC Resource Consumption Estimation</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err="1">
                <a:solidFill>
                  <a:prstClr val="black"/>
                </a:solidFill>
                <a:latin typeface="Calibri" pitchFamily="34" charset="0"/>
                <a:cs typeface="Arial" charset="0"/>
              </a:rPr>
              <a:t>pCR</a:t>
            </a:r>
            <a:r>
              <a:rPr lang="en-GB" sz="1400" dirty="0">
                <a:solidFill>
                  <a:prstClr val="black"/>
                </a:solidFill>
                <a:latin typeface="Calibri" pitchFamily="34" charset="0"/>
                <a:cs typeface="Arial" charset="0"/>
              </a:rPr>
              <a:t> TR 28.813 Conclusion for Key Issue No. 1</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err="1">
                <a:solidFill>
                  <a:prstClr val="black"/>
                </a:solidFill>
                <a:latin typeface="Calibri" pitchFamily="34" charset="0"/>
                <a:cs typeface="Arial" charset="0"/>
              </a:rPr>
              <a:t>pCR</a:t>
            </a:r>
            <a:r>
              <a:rPr lang="en-GB" sz="1400" dirty="0">
                <a:solidFill>
                  <a:prstClr val="black"/>
                </a:solidFill>
                <a:latin typeface="Calibri" pitchFamily="34" charset="0"/>
                <a:cs typeface="Arial" charset="0"/>
              </a:rPr>
              <a:t> TR 28.813 Conclusion to DV based EE KPI for 5GC key issue</a:t>
            </a:r>
            <a:endParaRPr lang="en-US" sz="1400"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dirty="0" smtClean="0">
                <a:solidFill>
                  <a:prstClr val="black"/>
                </a:solidFill>
                <a:latin typeface="Calibri" pitchFamily="34" charset="0"/>
                <a:cs typeface="Arial" charset="0"/>
              </a:rPr>
              <a:t>The group agreed to send TR 28.813 for information.</a:t>
            </a:r>
            <a:endParaRPr lang="en-US" altLang="zh-CN" sz="1400"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err="1">
                <a:solidFill>
                  <a:prstClr val="black"/>
                </a:solidFill>
                <a:latin typeface="Calibri" pitchFamily="34" charset="0"/>
                <a:cs typeface="Arial" charset="0"/>
              </a:rPr>
              <a:t>FS_eEDGE_Mgt</a:t>
            </a:r>
            <a:r>
              <a:rPr lang="en-US" altLang="zh-CN" sz="1400" b="1" dirty="0">
                <a:solidFill>
                  <a:prstClr val="black"/>
                </a:solidFill>
                <a:latin typeface="Calibri" pitchFamily="34" charset="0"/>
                <a:cs typeface="Arial" charset="0"/>
              </a:rPr>
              <a:t>: </a:t>
            </a:r>
            <a:r>
              <a:rPr lang="en-US" altLang="zh-CN" sz="1400" dirty="0">
                <a:solidFill>
                  <a:prstClr val="black"/>
                </a:solidFill>
                <a:latin typeface="Calibri" pitchFamily="34" charset="0"/>
                <a:cs typeface="Arial" charset="0"/>
              </a:rPr>
              <a:t>The group agreed a solution evaluation </a:t>
            </a:r>
            <a:r>
              <a:rPr lang="en-US" altLang="zh-CN" sz="1400" dirty="0" err="1">
                <a:solidFill>
                  <a:prstClr val="black"/>
                </a:solidFill>
                <a:latin typeface="Calibri" pitchFamily="34" charset="0"/>
                <a:cs typeface="Arial" charset="0"/>
              </a:rPr>
              <a:t>pCR</a:t>
            </a:r>
            <a:r>
              <a:rPr lang="en-US" altLang="zh-CN" sz="1400" dirty="0">
                <a:solidFill>
                  <a:prstClr val="black"/>
                </a:solidFill>
                <a:latin typeface="Calibri" pitchFamily="34" charset="0"/>
                <a:cs typeface="Arial" charset="0"/>
              </a:rPr>
              <a:t> with a way forward to extend the provisioning </a:t>
            </a:r>
            <a:r>
              <a:rPr lang="en-US" altLang="zh-CN" sz="1400" dirty="0" err="1">
                <a:solidFill>
                  <a:prstClr val="black"/>
                </a:solidFill>
                <a:latin typeface="Calibri" pitchFamily="34" charset="0"/>
                <a:cs typeface="Arial" charset="0"/>
              </a:rPr>
              <a:t>MnS</a:t>
            </a:r>
            <a:r>
              <a:rPr lang="en-US" altLang="zh-CN" sz="1400" dirty="0">
                <a:solidFill>
                  <a:prstClr val="black"/>
                </a:solidFill>
                <a:latin typeface="Calibri" pitchFamily="34" charset="0"/>
                <a:cs typeface="Arial" charset="0"/>
              </a:rPr>
              <a:t> to support the asynchronous mode operations. The group also concluded TR 28.814 with recommendation to start the normative work of ECM where the WID has been approved. TR 28.814 is still open for contributions to support of SA2’s Rel. 17 WI eEDGE_5GC works.</a:t>
            </a:r>
          </a:p>
          <a:p>
            <a:pPr defTabSz="1219170" eaLnBrk="1" fontAlgn="auto" hangingPunct="1">
              <a:spcBef>
                <a:spcPts val="0"/>
              </a:spcBef>
              <a:spcAft>
                <a:spcPts val="0"/>
              </a:spcAft>
              <a:defRPr/>
            </a:pPr>
            <a:endParaRPr lang="en-US" altLang="zh-CN" sz="1400" dirty="0">
              <a:solidFill>
                <a:prstClr val="black"/>
              </a:solidFill>
              <a:latin typeface="Calibri" pitchFamily="34" charset="0"/>
              <a:cs typeface="Arial" charset="0"/>
            </a:endParaRPr>
          </a:p>
        </p:txBody>
      </p:sp>
    </p:spTree>
    <p:extLst>
      <p:ext uri="{BB962C8B-B14F-4D97-AF65-F5344CB8AC3E}">
        <p14:creationId xmlns:p14="http://schemas.microsoft.com/office/powerpoint/2010/main" val="15727833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157109"/>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663866276"/>
              </p:ext>
            </p:extLst>
          </p:nvPr>
        </p:nvGraphicFramePr>
        <p:xfrm>
          <a:off x="260839" y="740236"/>
          <a:ext cx="11681825" cy="2223762"/>
        </p:xfrm>
        <a:graphic>
          <a:graphicData uri="http://schemas.openxmlformats.org/drawingml/2006/table">
            <a:tbl>
              <a:tblPr firstRow="1" bandRow="1">
                <a:tableStyleId>{5C22544A-7EE6-4342-B048-85BDC9FD1C3A}</a:tableStyleId>
              </a:tblPr>
              <a:tblGrid>
                <a:gridCol w="788313"/>
                <a:gridCol w="2216040"/>
                <a:gridCol w="1238250"/>
                <a:gridCol w="2174243"/>
                <a:gridCol w="1007795"/>
                <a:gridCol w="1461649"/>
                <a:gridCol w="771207"/>
                <a:gridCol w="1153299"/>
                <a:gridCol w="871029"/>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92D050"/>
                    </a:solidFill>
                  </a:tcPr>
                </a:tc>
                <a:tc>
                  <a:txBody>
                    <a:bodyPr/>
                    <a:lstStyle/>
                    <a:p>
                      <a:pPr algn="ctr"/>
                      <a:r>
                        <a:rPr lang="sv-SE" sz="1200" dirty="0"/>
                        <a:t>Target date</a:t>
                      </a:r>
                    </a:p>
                  </a:txBody>
                  <a:tcPr anchor="ctr">
                    <a:solidFill>
                      <a:srgbClr val="92D050"/>
                    </a:solidFill>
                  </a:tcPr>
                </a:tc>
                <a:tc>
                  <a:txBody>
                    <a:bodyPr/>
                    <a:lstStyle/>
                    <a:p>
                      <a:pPr algn="ctr"/>
                      <a:r>
                        <a:rPr lang="sv-SE" sz="12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92D050"/>
                    </a:solidFill>
                  </a:tcPr>
                </a:tc>
              </a:tr>
              <a:tr h="40703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dirty="0" smtClean="0">
                          <a:solidFill>
                            <a:srgbClr val="000000"/>
                          </a:solidFill>
                          <a:effectLst/>
                          <a:latin typeface="Arial" panose="020B0604020202020204" pitchFamily="34" charset="0"/>
                          <a:ea typeface="+mn-ea"/>
                        </a:rPr>
                        <a:t>FS_NSMEN</a:t>
                      </a:r>
                      <a:endParaRPr lang="zh-CN" altLang="zh-CN" sz="1600" b="1" dirty="0" smtClean="0">
                        <a:effectLst/>
                        <a:latin typeface="Calibri" panose="020F0502020204030204" pitchFamily="34" charset="0"/>
                        <a:ea typeface="+mn-ea"/>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smtClean="0">
                          <a:solidFill>
                            <a:srgbClr val="000000"/>
                          </a:solidFill>
                          <a:effectLst/>
                          <a:latin typeface="Arial" panose="020B0604020202020204" pitchFamily="34" charset="0"/>
                          <a:ea typeface="+mn-ea"/>
                        </a:rPr>
                        <a:t>Study on network slice management enhancements </a:t>
                      </a:r>
                      <a:endParaRPr lang="zh-CN" altLang="zh-CN" sz="1600" dirty="0" smtClean="0">
                        <a:effectLst/>
                        <a:latin typeface="Calibri" panose="020F0502020204030204" pitchFamily="34" charset="0"/>
                        <a:ea typeface="+mn-ea"/>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30%-&gt;40%-&gt;80%</a:t>
                      </a:r>
                      <a:endParaRPr lang="sv-SE" altLang="zh-CN" sz="1050" b="0" kern="1200" dirty="0" smtClean="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TR 28.811</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SP-191192</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SA#92 (Jun. 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-&gt;</a:t>
                      </a:r>
                      <a:r>
                        <a:rPr lang="en-GB" altLang="zh-CN" sz="1050" b="1" kern="1200" dirty="0" smtClean="0">
                          <a:solidFill>
                            <a:schemeClr val="tx1"/>
                          </a:solidFill>
                          <a:effectLst/>
                          <a:latin typeface="Arial" panose="020B0604020202020204" pitchFamily="34" charset="0"/>
                          <a:ea typeface="+mn-ea"/>
                          <a:cs typeface="Arial" panose="020B0604020202020204" pitchFamily="34" charset="0"/>
                        </a:rPr>
                        <a:t>SA#93 (Sep. 2021)</a:t>
                      </a:r>
                      <a:endParaRPr lang="sv-SE" altLang="zh-CN" sz="1050" b="1"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Huawei, Nokia</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SA2/RAN3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SLA</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40703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err="1" smtClean="0">
                          <a:solidFill>
                            <a:srgbClr val="000000"/>
                          </a:solidFill>
                          <a:effectLst/>
                          <a:latin typeface="Arial" panose="020B0604020202020204" pitchFamily="34" charset="0"/>
                          <a:ea typeface="+mn-ea"/>
                          <a:cs typeface="+mn-cs"/>
                        </a:rPr>
                        <a:t>FS_eSBMA</a:t>
                      </a:r>
                      <a:endParaRPr lang="zh-CN" altLang="zh-CN" sz="1200" b="1" kern="1200" dirty="0" smtClean="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Arial" panose="020B0604020202020204" pitchFamily="34" charset="0"/>
                          <a:ea typeface="+mn-ea"/>
                          <a:cs typeface="+mn-cs"/>
                        </a:rPr>
                        <a:t>Enhancement of service based management architecture </a:t>
                      </a:r>
                      <a:endParaRPr lang="zh-CN" altLang="zh-CN" sz="1200" kern="1200" dirty="0" smtClean="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0%-&gt;10%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TR 28.925</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SP-210136</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smtClean="0">
                          <a:solidFill>
                            <a:schemeClr val="tx1"/>
                          </a:solidFill>
                          <a:effectLst/>
                          <a:latin typeface="Arial" panose="020B0604020202020204" pitchFamily="34" charset="0"/>
                          <a:ea typeface="+mn-ea"/>
                          <a:cs typeface="Arial" panose="020B0604020202020204" pitchFamily="34" charset="0"/>
                        </a:rPr>
                        <a:t>SA#94 (Dec. 2021)</a:t>
                      </a:r>
                      <a:endParaRPr lang="sv-SE" altLang="zh-CN" sz="1050" kern="1200" dirty="0" smtClean="0">
                        <a:solidFill>
                          <a:schemeClr val="dk1"/>
                        </a:solidFill>
                        <a:effectLst/>
                        <a:latin typeface="Arial" panose="020B0604020202020204" pitchFamily="34" charset="0"/>
                        <a:ea typeface="SimSun" panose="02010600030101010101" pitchFamily="2" charset="-122"/>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Huawei, Ericsson</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ETSI ZSM</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architecture</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2519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b="1" kern="1200" dirty="0">
                          <a:solidFill>
                            <a:srgbClr val="000000"/>
                          </a:solidFill>
                          <a:effectLst/>
                          <a:latin typeface="Arial" panose="020B0604020202020204" pitchFamily="34" charset="0"/>
                          <a:ea typeface="+mn-ea"/>
                          <a:cs typeface="+mn-cs"/>
                        </a:rPr>
                        <a:t>FS_MNSAC</a:t>
                      </a:r>
                      <a:endParaRPr lang="zh-CN" sz="1200" b="1"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kern="1200" dirty="0">
                          <a:solidFill>
                            <a:srgbClr val="000000"/>
                          </a:solidFill>
                          <a:effectLst/>
                          <a:latin typeface="Arial" panose="020B0604020202020204" pitchFamily="34" charset="0"/>
                          <a:ea typeface="+mn-ea"/>
                          <a:cs typeface="+mn-cs"/>
                        </a:rPr>
                        <a:t>Study on access control for management service</a:t>
                      </a:r>
                      <a:endParaRPr lang="zh-CN" sz="120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30%-&gt;35%-&gt;</a:t>
                      </a:r>
                      <a:r>
                        <a:rPr lang="en-US" altLang="zh-CN" sz="1050" b="0" kern="1200" baseline="0" dirty="0" smtClean="0">
                          <a:solidFill>
                            <a:schemeClr val="tx1"/>
                          </a:solidFill>
                          <a:effectLst/>
                          <a:latin typeface="Arial" panose="020B0604020202020204" pitchFamily="34" charset="0"/>
                          <a:ea typeface="+mn-ea"/>
                          <a:cs typeface="Arial" panose="020B0604020202020204" pitchFamily="34" charset="0"/>
                        </a:rPr>
                        <a:t>80%</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Arial" panose="020B0604020202020204" pitchFamily="34" charset="0"/>
                          <a:ea typeface="SimSun" panose="02010600030101010101" pitchFamily="2" charset="-122"/>
                          <a:cs typeface="+mn-cs"/>
                        </a:rPr>
                        <a:t>TR 28.817</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SP-200853</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SA#91 (Mar.2021)</a:t>
                      </a:r>
                      <a:r>
                        <a:rPr lang="en-GB" sz="1050" b="1" kern="1200" dirty="0" smtClean="0">
                          <a:solidFill>
                            <a:schemeClr val="tx1"/>
                          </a:solidFill>
                          <a:effectLst/>
                          <a:latin typeface="Arial" panose="020B0604020202020204" pitchFamily="34" charset="0"/>
                          <a:ea typeface="+mn-ea"/>
                          <a:cs typeface="Arial" panose="020B0604020202020204" pitchFamily="34" charset="0"/>
                        </a:rPr>
                        <a:t> -&gt;  SA#93 (Sep. 2021)</a:t>
                      </a:r>
                      <a:endParaRPr lang="en-GB" altLang="zh-CN" sz="1050" b="0" kern="1200" dirty="0" smtClean="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Nokia</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SA3</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security</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r>
              <a:tr h="2519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smtClean="0">
                          <a:solidFill>
                            <a:srgbClr val="000000"/>
                          </a:solidFill>
                          <a:effectLst/>
                          <a:latin typeface="Arial" panose="020B0604020202020204" pitchFamily="34" charset="0"/>
                          <a:ea typeface="+mn-ea"/>
                          <a:cs typeface="+mn-cs"/>
                        </a:rPr>
                        <a:t>FS_NSCE</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1200" b="1"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Arial" panose="020B0604020202020204" pitchFamily="34" charset="0"/>
                          <a:ea typeface="+mn-ea"/>
                          <a:cs typeface="+mn-cs"/>
                        </a:rPr>
                        <a:t>Study on network slice management capability exposure</a:t>
                      </a:r>
                      <a:endParaRPr lang="zh-CN" sz="120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0%-&gt;5%</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Arial" panose="020B0604020202020204" pitchFamily="34" charset="0"/>
                          <a:ea typeface="SimSun" panose="02010600030101010101" pitchFamily="2" charset="-122"/>
                          <a:cs typeface="+mn-cs"/>
                        </a:rPr>
                        <a:t>TR 28.824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SP-210131</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smtClean="0">
                          <a:solidFill>
                            <a:schemeClr val="tx1"/>
                          </a:solidFill>
                          <a:effectLst/>
                          <a:latin typeface="Arial" panose="020B0604020202020204" pitchFamily="34" charset="0"/>
                          <a:ea typeface="+mn-ea"/>
                          <a:cs typeface="Arial" panose="020B0604020202020204" pitchFamily="34" charset="0"/>
                        </a:rPr>
                        <a:t>SA#94 (Dec. 2021)</a:t>
                      </a:r>
                      <a:endParaRPr lang="en-GB" altLang="zh-CN" sz="1050" b="0" kern="1200" dirty="0" smtClean="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Alibaba</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SA3, SA, RAN</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exposure</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r>
            </a:tbl>
          </a:graphicData>
        </a:graphic>
      </p:graphicFrame>
      <p:sp>
        <p:nvSpPr>
          <p:cNvPr id="6" name="矩形 5"/>
          <p:cNvSpPr/>
          <p:nvPr/>
        </p:nvSpPr>
        <p:spPr>
          <a:xfrm>
            <a:off x="155331" y="3449497"/>
            <a:ext cx="5807138" cy="2677656"/>
          </a:xfrm>
          <a:prstGeom prst="rect">
            <a:avLst/>
          </a:prstGeom>
        </p:spPr>
        <p:txBody>
          <a:bodyPr wrap="square">
            <a:spAutoFit/>
          </a:bodyPr>
          <a:lstStyle/>
          <a:p>
            <a:pPr defTabSz="1219170" eaLnBrk="1" fontAlgn="auto" hangingPunct="1">
              <a:spcBef>
                <a:spcPts val="0"/>
              </a:spcBef>
              <a:spcAft>
                <a:spcPts val="0"/>
              </a:spcAft>
              <a:defRPr/>
            </a:pPr>
            <a:r>
              <a:rPr lang="en-US" altLang="zh-CN" sz="1200" b="1" dirty="0" smtClean="0">
                <a:solidFill>
                  <a:prstClr val="black"/>
                </a:solidFill>
                <a:latin typeface="+mn-lt"/>
                <a:cs typeface="Arial" charset="0"/>
              </a:rPr>
              <a:t>FS_NSMEN: </a:t>
            </a:r>
            <a:r>
              <a:rPr lang="en-US" altLang="zh-CN" sz="1200" dirty="0" smtClean="0">
                <a:solidFill>
                  <a:prstClr val="black"/>
                </a:solidFill>
                <a:latin typeface="+mn-lt"/>
                <a:cs typeface="Arial" charset="0"/>
              </a:rPr>
              <a:t>The </a:t>
            </a:r>
            <a:r>
              <a:rPr lang="en-US" altLang="zh-CN" sz="1200" dirty="0">
                <a:solidFill>
                  <a:prstClr val="black"/>
                </a:solidFill>
                <a:latin typeface="+mn-lt"/>
                <a:cs typeface="Arial" charset="0"/>
              </a:rPr>
              <a:t>following topics are discussed and agreed</a:t>
            </a:r>
            <a:endParaRPr lang="en-GB" altLang="zh-CN" sz="1200" dirty="0">
              <a:solidFill>
                <a:prstClr val="black"/>
              </a:solidFill>
              <a:latin typeface="+mn-lt"/>
              <a:cs typeface="Arial" charset="0"/>
            </a:endParaRPr>
          </a:p>
          <a:p>
            <a:pPr marL="285750" indent="-285750" defTabSz="1219170">
              <a:buFont typeface="Wingdings" panose="05000000000000000000" pitchFamily="2" charset="2"/>
              <a:buChar char="Ø"/>
              <a:defRPr/>
            </a:pPr>
            <a:r>
              <a:rPr lang="en-US" sz="1200" dirty="0">
                <a:latin typeface="+mn-lt"/>
              </a:rPr>
              <a:t>Added use case for network slice protection on N6 interface to TR 28.811. </a:t>
            </a:r>
          </a:p>
          <a:p>
            <a:pPr marL="285750" indent="-285750" defTabSz="1219170">
              <a:buFont typeface="Wingdings" panose="05000000000000000000" pitchFamily="2" charset="2"/>
              <a:buChar char="Ø"/>
              <a:defRPr/>
            </a:pPr>
            <a:r>
              <a:rPr lang="en-US" sz="1200" dirty="0">
                <a:latin typeface="+mn-lt"/>
              </a:rPr>
              <a:t>Added use case for network slice specific authentication to TR 28.811.</a:t>
            </a:r>
          </a:p>
          <a:p>
            <a:pPr marL="285750" indent="-285750" defTabSz="1219170">
              <a:buFont typeface="Wingdings" panose="05000000000000000000" pitchFamily="2" charset="2"/>
              <a:buChar char="Ø"/>
              <a:defRPr/>
            </a:pPr>
            <a:r>
              <a:rPr lang="en-US" sz="1200" dirty="0">
                <a:latin typeface="+mn-lt"/>
              </a:rPr>
              <a:t>Added use case for isolation in network slice subnet to TR 28.811. </a:t>
            </a:r>
          </a:p>
          <a:p>
            <a:pPr marL="285750" indent="-285750" defTabSz="1219170">
              <a:buFont typeface="Wingdings" panose="05000000000000000000" pitchFamily="2" charset="2"/>
              <a:buChar char="Ø"/>
              <a:defRPr/>
            </a:pPr>
            <a:r>
              <a:rPr lang="en-US" sz="1200" dirty="0">
                <a:latin typeface="+mn-lt"/>
              </a:rPr>
              <a:t>Added possible solutions for multi-operator scenario to TR 28.811. </a:t>
            </a:r>
          </a:p>
          <a:p>
            <a:pPr marL="285750" indent="-285750" defTabSz="1219170">
              <a:buFont typeface="Wingdings" panose="05000000000000000000" pitchFamily="2" charset="2"/>
              <a:buChar char="Ø"/>
              <a:defRPr/>
            </a:pPr>
            <a:r>
              <a:rPr lang="en-US" sz="1200" dirty="0">
                <a:latin typeface="+mn-lt"/>
              </a:rPr>
              <a:t>Added requirements to TR 28.811.</a:t>
            </a:r>
          </a:p>
          <a:p>
            <a:pPr marL="285750" indent="-285750" defTabSz="1219170">
              <a:buFont typeface="Wingdings" panose="05000000000000000000" pitchFamily="2" charset="2"/>
              <a:buChar char="Ø"/>
              <a:defRPr/>
            </a:pPr>
            <a:r>
              <a:rPr lang="en-US" sz="1200" dirty="0">
                <a:latin typeface="+mn-lt"/>
              </a:rPr>
              <a:t>Added conclusions and recommendations to TR 28.811</a:t>
            </a:r>
            <a:r>
              <a:rPr lang="en-US" sz="1200" dirty="0" smtClean="0">
                <a:latin typeface="+mn-lt"/>
              </a:rPr>
              <a:t>.</a:t>
            </a:r>
          </a:p>
          <a:p>
            <a:pPr defTabSz="1219170">
              <a:defRPr/>
            </a:pPr>
            <a:r>
              <a:rPr lang="en-US" sz="1200" b="1" dirty="0" err="1" smtClean="0">
                <a:latin typeface="+mn-lt"/>
              </a:rPr>
              <a:t>FS_eSBMA</a:t>
            </a:r>
            <a:r>
              <a:rPr lang="en-US" sz="1200" b="1" dirty="0" smtClean="0">
                <a:latin typeface="+mn-lt"/>
              </a:rPr>
              <a:t>: </a:t>
            </a:r>
            <a:r>
              <a:rPr lang="en-US" sz="1200" dirty="0" smtClean="0">
                <a:latin typeface="+mn-lt"/>
              </a:rPr>
              <a:t>The </a:t>
            </a:r>
            <a:r>
              <a:rPr lang="en-US" sz="1200" dirty="0">
                <a:latin typeface="+mn-lt"/>
              </a:rPr>
              <a:t>following topics are discussed and agreed. </a:t>
            </a:r>
          </a:p>
          <a:p>
            <a:pPr marL="285750" lvl="0" indent="-285750" defTabSz="1219170">
              <a:buFont typeface="Wingdings" panose="05000000000000000000" pitchFamily="2" charset="2"/>
              <a:buChar char="Ø"/>
              <a:defRPr/>
            </a:pPr>
            <a:r>
              <a:rPr lang="en-US" sz="1200" dirty="0">
                <a:latin typeface="+mn-lt"/>
              </a:rPr>
              <a:t>Add key issue SBMA supporting management of 5G SA and NSA scenarios</a:t>
            </a:r>
          </a:p>
          <a:p>
            <a:pPr marL="285750" lvl="0" indent="-285750" defTabSz="1219170">
              <a:buFont typeface="Wingdings" panose="05000000000000000000" pitchFamily="2" charset="2"/>
              <a:buChar char="Ø"/>
              <a:defRPr/>
            </a:pPr>
            <a:r>
              <a:rPr lang="en-US" sz="1200" dirty="0">
                <a:latin typeface="+mn-lt"/>
              </a:rPr>
              <a:t>Add key issue SBMA supporting management architectures and frameworks in other SDOs</a:t>
            </a:r>
          </a:p>
          <a:p>
            <a:pPr marL="285750" lvl="0" indent="-285750" defTabSz="1219170">
              <a:buFont typeface="Wingdings" panose="05000000000000000000" pitchFamily="2" charset="2"/>
              <a:buChar char="Ø"/>
              <a:defRPr/>
            </a:pPr>
            <a:r>
              <a:rPr lang="en-US" sz="1200" dirty="0" err="1">
                <a:latin typeface="+mn-lt"/>
              </a:rPr>
              <a:t>pCR</a:t>
            </a:r>
            <a:r>
              <a:rPr lang="en-US" sz="1200" dirty="0">
                <a:latin typeface="+mn-lt"/>
              </a:rPr>
              <a:t> R17 28.925 TS investigation</a:t>
            </a:r>
          </a:p>
          <a:p>
            <a:pPr defTabSz="1219170">
              <a:defRPr/>
            </a:pPr>
            <a:endParaRPr lang="en-US" sz="1200" b="1" dirty="0">
              <a:latin typeface="+mn-lt"/>
            </a:endParaRPr>
          </a:p>
          <a:p>
            <a:pPr defTabSz="1219170">
              <a:defRPr/>
            </a:pPr>
            <a:endParaRPr lang="en-US" sz="1200" dirty="0" smtClean="0">
              <a:latin typeface="+mn-lt"/>
            </a:endParaRPr>
          </a:p>
        </p:txBody>
      </p:sp>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SI FS_NSMEN/</a:t>
            </a:r>
            <a:r>
              <a:rPr lang="en-US" altLang="zh-CN" sz="3200" kern="0" dirty="0" err="1" smtClean="0"/>
              <a:t>FS_eSBMA</a:t>
            </a:r>
            <a:r>
              <a:rPr lang="en-GB" altLang="zh-CN" sz="3200" dirty="0"/>
              <a:t>/FS_MNSAC/FS_NSCE</a:t>
            </a:r>
          </a:p>
          <a:p>
            <a:endParaRPr lang="sv-SE" sz="3200" kern="0" dirty="0"/>
          </a:p>
        </p:txBody>
      </p:sp>
      <p:sp>
        <p:nvSpPr>
          <p:cNvPr id="4" name="矩形 3"/>
          <p:cNvSpPr/>
          <p:nvPr/>
        </p:nvSpPr>
        <p:spPr>
          <a:xfrm>
            <a:off x="6007686" y="3484964"/>
            <a:ext cx="5980195" cy="2677656"/>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smtClean="0">
                <a:solidFill>
                  <a:prstClr val="black"/>
                </a:solidFill>
                <a:latin typeface="+mn-lt"/>
                <a:cs typeface="Arial" charset="0"/>
              </a:rPr>
              <a:t>FS_MNSAC:</a:t>
            </a:r>
          </a:p>
          <a:p>
            <a:pPr marL="285750" indent="-285750" defTabSz="1219170" eaLnBrk="1" fontAlgn="auto" hangingPunct="1">
              <a:spcBef>
                <a:spcPts val="0"/>
              </a:spcBef>
              <a:spcAft>
                <a:spcPts val="0"/>
              </a:spcAft>
              <a:buFont typeface="Wingdings" panose="05000000000000000000" pitchFamily="2" charset="2"/>
              <a:buChar char="Ø"/>
              <a:defRPr/>
            </a:pPr>
            <a:r>
              <a:rPr lang="en-US" sz="1200" dirty="0" smtClean="0">
                <a:latin typeface="+mn-lt"/>
              </a:rPr>
              <a:t>two more use cases for access control were agreed, including proposal for fine-grained access control polices definition based on </a:t>
            </a:r>
            <a:r>
              <a:rPr lang="en-US" sz="1200" dirty="0" err="1" smtClean="0">
                <a:latin typeface="+mn-lt"/>
              </a:rPr>
              <a:t>MnS</a:t>
            </a:r>
            <a:r>
              <a:rPr lang="en-US" sz="1200" dirty="0" smtClean="0">
                <a:latin typeface="+mn-lt"/>
              </a:rPr>
              <a:t> component type A, B and C. Send LS to SA3 to update them with the progress in SA5.</a:t>
            </a:r>
            <a:endParaRPr lang="en-US" sz="1200" dirty="0">
              <a:solidFill>
                <a:prstClr val="black"/>
              </a:solidFill>
              <a:latin typeface="+mn-lt"/>
              <a:cs typeface="Arial" charset="0"/>
            </a:endParaRPr>
          </a:p>
          <a:p>
            <a:pPr lvl="0" defTabSz="1219170" eaLnBrk="1" fontAlgn="auto" hangingPunct="1">
              <a:spcBef>
                <a:spcPts val="0"/>
              </a:spcBef>
              <a:spcAft>
                <a:spcPts val="0"/>
              </a:spcAft>
              <a:defRPr/>
            </a:pPr>
            <a:endParaRPr lang="en-US" altLang="zh-CN" sz="1200" b="1" dirty="0" smtClean="0">
              <a:solidFill>
                <a:prstClr val="black"/>
              </a:solidFill>
              <a:latin typeface="+mn-lt"/>
              <a:cs typeface="Arial" charset="0"/>
            </a:endParaRPr>
          </a:p>
          <a:p>
            <a:pPr lvl="0" defTabSz="1219170" eaLnBrk="1" fontAlgn="auto" hangingPunct="1">
              <a:spcBef>
                <a:spcPts val="0"/>
              </a:spcBef>
              <a:spcAft>
                <a:spcPts val="0"/>
              </a:spcAft>
              <a:defRPr/>
            </a:pPr>
            <a:r>
              <a:rPr lang="en-US" altLang="zh-CN" sz="1200" b="1" dirty="0" smtClean="0">
                <a:solidFill>
                  <a:prstClr val="black"/>
                </a:solidFill>
                <a:latin typeface="+mn-lt"/>
                <a:cs typeface="Arial" charset="0"/>
              </a:rPr>
              <a:t>FS_NSCE: </a:t>
            </a:r>
            <a:r>
              <a:rPr lang="en-US" altLang="zh-CN" sz="1200" dirty="0">
                <a:solidFill>
                  <a:prstClr val="black"/>
                </a:solidFill>
                <a:latin typeface="+mn-lt"/>
                <a:cs typeface="Arial" charset="0"/>
              </a:rPr>
              <a:t>Several </a:t>
            </a:r>
            <a:r>
              <a:rPr lang="en-US" altLang="zh-CN" sz="1200" dirty="0" err="1">
                <a:solidFill>
                  <a:prstClr val="black"/>
                </a:solidFill>
                <a:latin typeface="+mn-lt"/>
                <a:cs typeface="Arial" charset="0"/>
              </a:rPr>
              <a:t>pCRs</a:t>
            </a:r>
            <a:r>
              <a:rPr lang="en-US" altLang="zh-CN" sz="1200" dirty="0">
                <a:solidFill>
                  <a:prstClr val="black"/>
                </a:solidFill>
                <a:latin typeface="+mn-lt"/>
                <a:cs typeface="Arial" charset="0"/>
              </a:rPr>
              <a:t> regarding TR skeleton, concepts, and use case are approved:</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smtClean="0">
                <a:latin typeface="+mn-lt"/>
              </a:rPr>
              <a:t>28.824 </a:t>
            </a:r>
            <a:r>
              <a:rPr lang="en-US" altLang="zh-CN" sz="1200" dirty="0">
                <a:latin typeface="+mn-lt"/>
              </a:rPr>
              <a:t>skeleton</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smtClean="0">
                <a:latin typeface="+mn-lt"/>
              </a:rPr>
              <a:t>28.824 </a:t>
            </a:r>
            <a:r>
              <a:rPr lang="en-US" altLang="zh-CN" sz="1200" dirty="0">
                <a:latin typeface="+mn-lt"/>
              </a:rPr>
              <a:t>External exposure via BSS</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smtClean="0">
                <a:latin typeface="+mn-lt"/>
              </a:rPr>
              <a:t>28.824 </a:t>
            </a:r>
            <a:r>
              <a:rPr lang="en-US" altLang="zh-CN" sz="1200" dirty="0">
                <a:latin typeface="+mn-lt"/>
              </a:rPr>
              <a:t>Exposure of </a:t>
            </a:r>
            <a:r>
              <a:rPr lang="en-US" altLang="zh-CN" sz="1200" dirty="0" err="1">
                <a:latin typeface="+mn-lt"/>
              </a:rPr>
              <a:t>MnS</a:t>
            </a:r>
            <a:r>
              <a:rPr lang="en-US" altLang="zh-CN" sz="1200" dirty="0">
                <a:latin typeface="+mn-lt"/>
              </a:rPr>
              <a:t> for monitoring </a:t>
            </a:r>
            <a:r>
              <a:rPr lang="en-US" altLang="zh-CN" sz="1200" dirty="0" err="1">
                <a:latin typeface="+mn-lt"/>
              </a:rPr>
              <a:t>QoS</a:t>
            </a:r>
            <a:r>
              <a:rPr lang="en-US" altLang="zh-CN" sz="1200" dirty="0">
                <a:latin typeface="+mn-lt"/>
              </a:rPr>
              <a:t> of video application</a:t>
            </a:r>
          </a:p>
          <a:p>
            <a:pPr lvl="0" defTabSz="1219170" eaLnBrk="1" fontAlgn="auto" hangingPunct="1">
              <a:spcBef>
                <a:spcPts val="0"/>
              </a:spcBef>
              <a:spcAft>
                <a:spcPts val="0"/>
              </a:spcAft>
              <a:defRPr/>
            </a:pPr>
            <a:endParaRPr lang="en-US" altLang="zh-CN" sz="1200" dirty="0">
              <a:solidFill>
                <a:prstClr val="black"/>
              </a:solidFill>
              <a:latin typeface="+mn-lt"/>
              <a:cs typeface="Arial" charset="0"/>
            </a:endParaRPr>
          </a:p>
          <a:p>
            <a:pPr lvl="0" defTabSz="1219170" eaLnBrk="1" fontAlgn="auto" hangingPunct="1">
              <a:spcBef>
                <a:spcPts val="0"/>
              </a:spcBef>
              <a:spcAft>
                <a:spcPts val="0"/>
              </a:spcAft>
              <a:defRPr/>
            </a:pPr>
            <a:r>
              <a:rPr lang="en-US" altLang="zh-CN" sz="1200" dirty="0">
                <a:solidFill>
                  <a:prstClr val="black"/>
                </a:solidFill>
                <a:latin typeface="+mn-lt"/>
                <a:cs typeface="Arial" charset="0"/>
              </a:rPr>
              <a:t>Several </a:t>
            </a:r>
            <a:r>
              <a:rPr lang="en-US" altLang="zh-CN" sz="1200" dirty="0" err="1">
                <a:solidFill>
                  <a:prstClr val="black"/>
                </a:solidFill>
                <a:latin typeface="+mn-lt"/>
                <a:cs typeface="Arial" charset="0"/>
              </a:rPr>
              <a:t>pCRs</a:t>
            </a:r>
            <a:r>
              <a:rPr lang="en-US" altLang="zh-CN" sz="1200" dirty="0">
                <a:solidFill>
                  <a:prstClr val="black"/>
                </a:solidFill>
                <a:latin typeface="+mn-lt"/>
                <a:cs typeface="Arial" charset="0"/>
              </a:rPr>
              <a:t> regarding concepts, and use case are under email approval:</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28.824 Add Description of Concept and Roles to TR 28.824</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28.824 Use case - network slice management capability exposure</a:t>
            </a:r>
          </a:p>
          <a:p>
            <a:pPr defTabSz="1219170" eaLnBrk="1" fontAlgn="auto" hangingPunct="1">
              <a:spcBef>
                <a:spcPts val="0"/>
              </a:spcBef>
              <a:spcAft>
                <a:spcPts val="0"/>
              </a:spcAft>
              <a:defRPr/>
            </a:pPr>
            <a:endParaRPr lang="en-US" sz="1200" dirty="0" smtClean="0">
              <a:latin typeface="+mn-lt"/>
            </a:endParaRPr>
          </a:p>
        </p:txBody>
      </p:sp>
    </p:spTree>
    <p:extLst>
      <p:ext uri="{BB962C8B-B14F-4D97-AF65-F5344CB8AC3E}">
        <p14:creationId xmlns:p14="http://schemas.microsoft.com/office/powerpoint/2010/main" val="1762369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7985" y="135742"/>
            <a:ext cx="9112251" cy="1143000"/>
          </a:xfrm>
        </p:spPr>
        <p:txBody>
          <a:bodyPr/>
          <a:lstStyle/>
          <a:p>
            <a:r>
              <a:rPr lang="en-GB" sz="3600" dirty="0"/>
              <a:t>List of </a:t>
            </a:r>
            <a:r>
              <a:rPr lang="en-US" altLang="zh-CN" sz="3600" dirty="0" smtClean="0"/>
              <a:t>latest </a:t>
            </a:r>
            <a:r>
              <a:rPr lang="en-GB" sz="3600" dirty="0" err="1" smtClean="0"/>
              <a:t>DraftCRs</a:t>
            </a:r>
            <a:r>
              <a:rPr lang="en-GB" sz="3600" dirty="0" smtClean="0"/>
              <a:t> </a:t>
            </a:r>
            <a:endParaRPr lang="zh-CN" altLang="en-US" sz="3600" dirty="0"/>
          </a:p>
        </p:txBody>
      </p:sp>
      <p:sp>
        <p:nvSpPr>
          <p:cNvPr id="6" name="Rectangle 1"/>
          <p:cNvSpPr>
            <a:spLocks noChangeArrowheads="1"/>
          </p:cNvSpPr>
          <p:nvPr/>
        </p:nvSpPr>
        <p:spPr bwMode="auto">
          <a:xfrm>
            <a:off x="291402" y="970965"/>
            <a:ext cx="715612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rPr>
              <a:t>List of </a:t>
            </a:r>
            <a:r>
              <a:rPr kumimoji="0" lang="en-GB" altLang="en-US" sz="1400" b="1" i="0" u="none" strike="noStrike" cap="none" normalizeH="0" baseline="0" dirty="0" err="1" smtClean="0">
                <a:ln>
                  <a:noFill/>
                </a:ln>
                <a:solidFill>
                  <a:schemeClr val="tx1"/>
                </a:solidFill>
                <a:effectLst/>
                <a:latin typeface="+mj-lt"/>
                <a:ea typeface="宋体" panose="02010600030101010101" pitchFamily="2" charset="-122"/>
                <a:cs typeface="Times New Roman" panose="02020603050405020304" pitchFamily="18" charset="0"/>
              </a:rPr>
              <a:t>DraftCRs</a:t>
            </a:r>
            <a:r>
              <a:rPr kumimoji="0" lang="en-GB" altLang="en-US" sz="1400" b="1"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rPr>
              <a:t> to be generated in THIS meeting:</a:t>
            </a:r>
            <a:endParaRPr kumimoji="0" lang="en-GB" altLang="en-US" sz="2000" b="0" i="0" u="none" strike="noStrike" cap="none" normalizeH="0" baseline="0" dirty="0" smtClean="0">
              <a:ln>
                <a:noFill/>
              </a:ln>
              <a:solidFill>
                <a:schemeClr val="tx1"/>
              </a:solidFill>
              <a:effectLst/>
              <a:latin typeface="+mj-lt"/>
            </a:endParaRPr>
          </a:p>
        </p:txBody>
      </p:sp>
      <p:graphicFrame>
        <p:nvGraphicFramePr>
          <p:cNvPr id="5" name="表格 4"/>
          <p:cNvGraphicFramePr>
            <a:graphicFrameLocks noGrp="1"/>
          </p:cNvGraphicFramePr>
          <p:nvPr>
            <p:extLst>
              <p:ext uri="{D42A27DB-BD31-4B8C-83A1-F6EECF244321}">
                <p14:modId xmlns:p14="http://schemas.microsoft.com/office/powerpoint/2010/main" val="1383369691"/>
              </p:ext>
            </p:extLst>
          </p:nvPr>
        </p:nvGraphicFramePr>
        <p:xfrm>
          <a:off x="939521" y="1298526"/>
          <a:ext cx="9646418" cy="2519943"/>
        </p:xfrm>
        <a:graphic>
          <a:graphicData uri="http://schemas.openxmlformats.org/drawingml/2006/table">
            <a:tbl>
              <a:tblPr firstRow="1" firstCol="1" bandRow="1">
                <a:tableStyleId>{5C22544A-7EE6-4342-B048-85BDC9FD1C3A}</a:tableStyleId>
              </a:tblPr>
              <a:tblGrid>
                <a:gridCol w="1159697"/>
                <a:gridCol w="3547527"/>
                <a:gridCol w="1811681"/>
                <a:gridCol w="1450084"/>
                <a:gridCol w="1677429"/>
              </a:tblGrid>
              <a:tr h="252702">
                <a:tc>
                  <a:txBody>
                    <a:bodyPr/>
                    <a:lstStyle/>
                    <a:p>
                      <a:pPr>
                        <a:spcAft>
                          <a:spcPts val="0"/>
                        </a:spcAft>
                      </a:pPr>
                      <a:r>
                        <a:rPr lang="en-US" sz="1400" dirty="0" err="1">
                          <a:effectLst/>
                        </a:rPr>
                        <a:t>Tdoc</a:t>
                      </a:r>
                      <a:r>
                        <a:rPr lang="en-US" sz="1400" dirty="0">
                          <a:effectLst/>
                        </a:rPr>
                        <a:t>#</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US" sz="1400">
                          <a:effectLst/>
                        </a:rPr>
                        <a:t>Title</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US" sz="1400">
                          <a:effectLst/>
                        </a:rPr>
                        <a:t>Source Company</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US" sz="1400">
                          <a:effectLst/>
                        </a:rPr>
                        <a:t>Rapporteur</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US" sz="1400">
                          <a:effectLst/>
                        </a:rPr>
                        <a:t>Agenda</a:t>
                      </a:r>
                      <a:endParaRPr lang="en-US" sz="1400">
                        <a:effectLst/>
                        <a:latin typeface="Calibri" panose="020F0502020204030204" pitchFamily="34" charset="0"/>
                        <a:ea typeface="MS Mincho"/>
                        <a:cs typeface="MS Mincho"/>
                      </a:endParaRPr>
                    </a:p>
                  </a:txBody>
                  <a:tcPr marL="68580" marR="68580" marT="0" marB="0"/>
                </a:tc>
              </a:tr>
              <a:tr h="227431">
                <a:tc>
                  <a:txBody>
                    <a:bodyPr/>
                    <a:lstStyle/>
                    <a:p>
                      <a:pPr>
                        <a:spcAft>
                          <a:spcPts val="0"/>
                        </a:spcAft>
                      </a:pPr>
                      <a:r>
                        <a:rPr lang="en-US" altLang="zh-CN" sz="1400" dirty="0" smtClean="0">
                          <a:solidFill>
                            <a:srgbClr val="FF0000"/>
                          </a:solidFill>
                          <a:effectLst/>
                        </a:rPr>
                        <a:t>NA</a:t>
                      </a:r>
                      <a:endParaRPr lang="en-US" sz="1400" dirty="0">
                        <a:solidFill>
                          <a:srgbClr val="FF0000"/>
                        </a:solidFill>
                        <a:effectLst/>
                        <a:latin typeface="Calibri" panose="020F0502020204030204" pitchFamily="34" charset="0"/>
                        <a:ea typeface="MS Mincho"/>
                        <a:cs typeface="MS Mincho"/>
                      </a:endParaRPr>
                    </a:p>
                  </a:txBody>
                  <a:tcPr marL="68580" marR="68580" marT="0" marB="0" anchor="b"/>
                </a:tc>
                <a:tc>
                  <a:txBody>
                    <a:bodyPr/>
                    <a:lstStyle/>
                    <a:p>
                      <a:pPr>
                        <a:spcAft>
                          <a:spcPts val="0"/>
                        </a:spcAft>
                      </a:pPr>
                      <a:r>
                        <a:rPr lang="en-GB" sz="1400" dirty="0" err="1">
                          <a:effectLst/>
                        </a:rPr>
                        <a:t>DraftCR</a:t>
                      </a:r>
                      <a:r>
                        <a:rPr lang="en-GB" sz="1400" dirty="0">
                          <a:effectLst/>
                        </a:rPr>
                        <a:t> for </a:t>
                      </a:r>
                      <a:r>
                        <a:rPr lang="en-GB" sz="1400" dirty="0" err="1">
                          <a:effectLst/>
                        </a:rPr>
                        <a:t>eCOSLA</a:t>
                      </a:r>
                      <a:r>
                        <a:rPr lang="en-GB" sz="1400" dirty="0">
                          <a:effectLst/>
                        </a:rPr>
                        <a:t> - TS 28.536</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a:effectLst/>
                        </a:rPr>
                        <a:t>Ericsson</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a:effectLst/>
                        </a:rPr>
                        <a:t>Jan Groenendijk</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a:effectLst/>
                        </a:rPr>
                        <a:t>6.4.12</a:t>
                      </a:r>
                      <a:endParaRPr lang="en-US" sz="1400">
                        <a:effectLst/>
                        <a:latin typeface="Calibri" panose="020F0502020204030204" pitchFamily="34" charset="0"/>
                        <a:ea typeface="MS Mincho"/>
                        <a:cs typeface="MS Mincho"/>
                      </a:endParaRPr>
                    </a:p>
                  </a:txBody>
                  <a:tcPr marL="68580" marR="68580" marT="0" marB="0"/>
                </a:tc>
              </a:tr>
              <a:tr h="227431">
                <a:tc>
                  <a:txBody>
                    <a:bodyPr/>
                    <a:lstStyle/>
                    <a:p>
                      <a:pPr>
                        <a:spcAft>
                          <a:spcPts val="0"/>
                        </a:spcAft>
                      </a:pPr>
                      <a:r>
                        <a:rPr lang="en-GB" sz="1400" dirty="0">
                          <a:effectLst/>
                        </a:rPr>
                        <a:t>NA</a:t>
                      </a:r>
                      <a:endParaRPr lang="en-US" sz="1400" dirty="0">
                        <a:effectLst/>
                        <a:latin typeface="Calibri" panose="020F0502020204030204" pitchFamily="34" charset="0"/>
                        <a:ea typeface="MS Mincho"/>
                        <a:cs typeface="MS Mincho"/>
                      </a:endParaRPr>
                    </a:p>
                  </a:txBody>
                  <a:tcPr marL="68580" marR="68580" marT="0" marB="0" anchor="b"/>
                </a:tc>
                <a:tc>
                  <a:txBody>
                    <a:bodyPr/>
                    <a:lstStyle/>
                    <a:p>
                      <a:pPr>
                        <a:spcAft>
                          <a:spcPts val="0"/>
                        </a:spcAft>
                      </a:pPr>
                      <a:r>
                        <a:rPr lang="en-GB" sz="1400" dirty="0" err="1">
                          <a:effectLst/>
                        </a:rPr>
                        <a:t>DraftCR</a:t>
                      </a:r>
                      <a:r>
                        <a:rPr lang="en-GB" sz="1400" dirty="0">
                          <a:effectLst/>
                        </a:rPr>
                        <a:t> for E-HOO - TS 28.313</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a:effectLst/>
                        </a:rPr>
                        <a:t>Ericsson</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a:effectLst/>
                        </a:rPr>
                        <a:t>Per Elmdahl</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a:effectLst/>
                        </a:rPr>
                        <a:t>6.4.14</a:t>
                      </a:r>
                      <a:endParaRPr lang="en-US" sz="1400">
                        <a:effectLst/>
                        <a:latin typeface="Calibri" panose="020F0502020204030204" pitchFamily="34" charset="0"/>
                        <a:ea typeface="MS Mincho"/>
                        <a:cs typeface="MS Mincho"/>
                      </a:endParaRPr>
                    </a:p>
                  </a:txBody>
                  <a:tcPr marL="68580" marR="68580" marT="0" marB="0"/>
                </a:tc>
              </a:tr>
              <a:tr h="227431">
                <a:tc>
                  <a:txBody>
                    <a:bodyPr/>
                    <a:lstStyle/>
                    <a:p>
                      <a:pPr>
                        <a:spcAft>
                          <a:spcPts val="0"/>
                        </a:spcAft>
                      </a:pPr>
                      <a:r>
                        <a:rPr lang="en-GB" sz="1400">
                          <a:effectLst/>
                        </a:rPr>
                        <a:t>S5-213661</a:t>
                      </a:r>
                      <a:endParaRPr lang="en-US" sz="1400">
                        <a:effectLst/>
                        <a:latin typeface="Calibri" panose="020F0502020204030204" pitchFamily="34" charset="0"/>
                        <a:ea typeface="MS Mincho"/>
                        <a:cs typeface="MS Mincho"/>
                      </a:endParaRPr>
                    </a:p>
                  </a:txBody>
                  <a:tcPr marL="68580" marR="68580" marT="0" marB="0" anchor="b"/>
                </a:tc>
                <a:tc>
                  <a:txBody>
                    <a:bodyPr/>
                    <a:lstStyle/>
                    <a:p>
                      <a:pPr>
                        <a:spcAft>
                          <a:spcPts val="0"/>
                        </a:spcAft>
                      </a:pPr>
                      <a:r>
                        <a:rPr lang="en-GB" sz="1400">
                          <a:effectLst/>
                        </a:rPr>
                        <a:t>DraftCR for 5GDMS  - TS 28.533</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a:effectLst/>
                        </a:rPr>
                        <a:t>Huawei</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a:effectLst/>
                        </a:rPr>
                        <a:t>Brendan</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a:effectLst/>
                        </a:rPr>
                        <a:t>6.4.16</a:t>
                      </a:r>
                      <a:endParaRPr lang="en-US" sz="1400">
                        <a:effectLst/>
                        <a:latin typeface="Calibri" panose="020F0502020204030204" pitchFamily="34" charset="0"/>
                        <a:ea typeface="MS Mincho"/>
                        <a:cs typeface="MS Mincho"/>
                      </a:endParaRPr>
                    </a:p>
                  </a:txBody>
                  <a:tcPr marL="68580" marR="68580" marT="0" marB="0"/>
                </a:tc>
              </a:tr>
              <a:tr h="227431">
                <a:tc>
                  <a:txBody>
                    <a:bodyPr/>
                    <a:lstStyle/>
                    <a:p>
                      <a:pPr>
                        <a:spcAft>
                          <a:spcPts val="0"/>
                        </a:spcAft>
                      </a:pPr>
                      <a:r>
                        <a:rPr lang="en-GB" sz="1400">
                          <a:effectLst/>
                        </a:rPr>
                        <a:t>S5-213659</a:t>
                      </a:r>
                      <a:endParaRPr lang="en-US" sz="1400">
                        <a:effectLst/>
                        <a:latin typeface="Calibri" panose="020F0502020204030204" pitchFamily="34" charset="0"/>
                        <a:ea typeface="MS Mincho"/>
                        <a:cs typeface="MS Mincho"/>
                      </a:endParaRPr>
                    </a:p>
                  </a:txBody>
                  <a:tcPr marL="68580" marR="68580" marT="0" marB="0" anchor="b"/>
                </a:tc>
                <a:tc>
                  <a:txBody>
                    <a:bodyPr/>
                    <a:lstStyle/>
                    <a:p>
                      <a:pPr>
                        <a:spcAft>
                          <a:spcPts val="0"/>
                        </a:spcAft>
                      </a:pPr>
                      <a:r>
                        <a:rPr lang="en-GB" sz="1400">
                          <a:effectLst/>
                        </a:rPr>
                        <a:t>DraftCR for 5GDMS  - TS 28.537</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a:effectLst/>
                        </a:rPr>
                        <a:t>Huawei</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dirty="0">
                          <a:effectLst/>
                        </a:rPr>
                        <a:t>Brendan</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a:effectLst/>
                        </a:rPr>
                        <a:t>6.4.16</a:t>
                      </a:r>
                      <a:endParaRPr lang="en-US" sz="1400">
                        <a:effectLst/>
                        <a:latin typeface="Calibri" panose="020F0502020204030204" pitchFamily="34" charset="0"/>
                        <a:ea typeface="MS Mincho"/>
                        <a:cs typeface="MS Mincho"/>
                      </a:endParaRPr>
                    </a:p>
                  </a:txBody>
                  <a:tcPr marL="68580" marR="68580" marT="0" marB="0"/>
                </a:tc>
              </a:tr>
              <a:tr h="227431">
                <a:tc>
                  <a:txBody>
                    <a:bodyPr/>
                    <a:lstStyle/>
                    <a:p>
                      <a:pPr marL="0" algn="l" defTabSz="1219170" rtl="0" eaLnBrk="1" latinLnBrk="0" hangingPunct="1">
                        <a:spcAft>
                          <a:spcPts val="0"/>
                        </a:spcAft>
                      </a:pPr>
                      <a:r>
                        <a:rPr lang="en-GB" sz="1400" b="1" kern="1200" dirty="0" smtClean="0">
                          <a:solidFill>
                            <a:srgbClr val="FF0000"/>
                          </a:solidFill>
                          <a:effectLst/>
                          <a:latin typeface="+mn-lt"/>
                          <a:ea typeface="+mn-ea"/>
                          <a:cs typeface="+mn-cs"/>
                        </a:rPr>
                        <a:t>S5-213537 </a:t>
                      </a:r>
                      <a:endParaRPr lang="en-US" sz="1400" b="1" kern="1200" dirty="0">
                        <a:solidFill>
                          <a:srgbClr val="FF0000"/>
                        </a:solidFill>
                        <a:effectLst/>
                        <a:latin typeface="+mn-lt"/>
                        <a:ea typeface="+mn-ea"/>
                        <a:cs typeface="+mn-cs"/>
                      </a:endParaRPr>
                    </a:p>
                  </a:txBody>
                  <a:tcPr marL="68580" marR="68580" marT="0" marB="0" anchor="b"/>
                </a:tc>
                <a:tc>
                  <a:txBody>
                    <a:bodyPr/>
                    <a:lstStyle/>
                    <a:p>
                      <a:pPr>
                        <a:spcAft>
                          <a:spcPts val="0"/>
                        </a:spcAft>
                      </a:pPr>
                      <a:r>
                        <a:rPr lang="en-GB" sz="1400" dirty="0" err="1">
                          <a:effectLst/>
                        </a:rPr>
                        <a:t>DraftCR</a:t>
                      </a:r>
                      <a:r>
                        <a:rPr lang="en-GB" sz="1400" dirty="0">
                          <a:effectLst/>
                        </a:rPr>
                        <a:t> for 5GDMS  - TS 28.622</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a:effectLst/>
                        </a:rPr>
                        <a:t>Huawei</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dirty="0" smtClean="0">
                          <a:solidFill>
                            <a:srgbClr val="FF0000"/>
                          </a:solidFill>
                          <a:effectLst/>
                        </a:rPr>
                        <a:t>Brendan</a:t>
                      </a:r>
                      <a:endParaRPr lang="en-US" sz="1400" dirty="0">
                        <a:solidFill>
                          <a:srgbClr val="FF0000"/>
                        </a:solidFill>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a:effectLst/>
                        </a:rPr>
                        <a:t>6.4.16</a:t>
                      </a:r>
                      <a:endParaRPr lang="en-US" sz="1400">
                        <a:effectLst/>
                        <a:latin typeface="Calibri" panose="020F0502020204030204" pitchFamily="34" charset="0"/>
                        <a:ea typeface="MS Mincho"/>
                        <a:cs typeface="MS Mincho"/>
                      </a:endParaRPr>
                    </a:p>
                  </a:txBody>
                  <a:tcPr marL="68580" marR="68580" marT="0" marB="0"/>
                </a:tc>
              </a:tr>
              <a:tr h="227431">
                <a:tc>
                  <a:txBody>
                    <a:bodyPr/>
                    <a:lstStyle/>
                    <a:p>
                      <a:pPr marL="0" algn="l" defTabSz="1219170" rtl="0" eaLnBrk="1" latinLnBrk="0" hangingPunct="1">
                        <a:spcAft>
                          <a:spcPts val="0"/>
                        </a:spcAft>
                      </a:pPr>
                      <a:r>
                        <a:rPr lang="en-GB" sz="1400" b="1" kern="1200" dirty="0" smtClean="0">
                          <a:solidFill>
                            <a:srgbClr val="FF0000"/>
                          </a:solidFill>
                          <a:effectLst/>
                          <a:latin typeface="+mn-lt"/>
                          <a:ea typeface="+mn-ea"/>
                          <a:cs typeface="+mn-cs"/>
                        </a:rPr>
                        <a:t>S5-213538 </a:t>
                      </a:r>
                      <a:endParaRPr lang="en-US" sz="1400" b="1" kern="1200" dirty="0">
                        <a:solidFill>
                          <a:srgbClr val="FF0000"/>
                        </a:solidFill>
                        <a:effectLst/>
                        <a:latin typeface="+mn-lt"/>
                        <a:ea typeface="+mn-ea"/>
                        <a:cs typeface="+mn-cs"/>
                      </a:endParaRPr>
                    </a:p>
                  </a:txBody>
                  <a:tcPr marL="68580" marR="68580" marT="0" marB="0" anchor="b"/>
                </a:tc>
                <a:tc>
                  <a:txBody>
                    <a:bodyPr/>
                    <a:lstStyle/>
                    <a:p>
                      <a:pPr>
                        <a:spcAft>
                          <a:spcPts val="0"/>
                        </a:spcAft>
                      </a:pPr>
                      <a:r>
                        <a:rPr lang="en-GB" sz="1400" dirty="0" err="1">
                          <a:effectLst/>
                        </a:rPr>
                        <a:t>DraftCR</a:t>
                      </a:r>
                      <a:r>
                        <a:rPr lang="en-GB" sz="1400" dirty="0">
                          <a:effectLst/>
                        </a:rPr>
                        <a:t> for 5GDMS  - TS 28.623</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dirty="0">
                          <a:effectLst/>
                        </a:rPr>
                        <a:t>Huawei</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dirty="0" smtClean="0">
                          <a:solidFill>
                            <a:srgbClr val="FF0000"/>
                          </a:solidFill>
                          <a:effectLst/>
                        </a:rPr>
                        <a:t>Brendan</a:t>
                      </a:r>
                      <a:endParaRPr lang="en-US" sz="1400" dirty="0">
                        <a:solidFill>
                          <a:srgbClr val="FF0000"/>
                        </a:solidFill>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dirty="0">
                          <a:effectLst/>
                        </a:rPr>
                        <a:t>6.4.16</a:t>
                      </a:r>
                      <a:endParaRPr lang="en-US" sz="1400" dirty="0">
                        <a:effectLst/>
                        <a:latin typeface="Calibri" panose="020F0502020204030204" pitchFamily="34" charset="0"/>
                        <a:ea typeface="MS Mincho"/>
                        <a:cs typeface="MS Mincho"/>
                      </a:endParaRPr>
                    </a:p>
                  </a:txBody>
                  <a:tcPr marL="68580" marR="68580" marT="0" marB="0"/>
                </a:tc>
              </a:tr>
              <a:tr h="220362">
                <a:tc>
                  <a:txBody>
                    <a:bodyPr/>
                    <a:lstStyle/>
                    <a:p>
                      <a:pPr marL="0" algn="l" defTabSz="1219170" rtl="0" eaLnBrk="1" latinLnBrk="0" hangingPunct="1">
                        <a:spcAft>
                          <a:spcPts val="0"/>
                        </a:spcAft>
                      </a:pPr>
                      <a:r>
                        <a:rPr lang="en-US" sz="1400" b="1" kern="1200">
                          <a:solidFill>
                            <a:schemeClr val="lt1"/>
                          </a:solidFill>
                          <a:effectLst/>
                          <a:latin typeface="+mn-lt"/>
                          <a:ea typeface="+mn-ea"/>
                          <a:cs typeface="+mn-cs"/>
                        </a:rPr>
                        <a:t>S5-213660</a:t>
                      </a:r>
                    </a:p>
                  </a:txBody>
                  <a:tcPr marL="68580" marR="68580" marT="0" marB="0"/>
                </a:tc>
                <a:tc>
                  <a:txBody>
                    <a:bodyPr/>
                    <a:lstStyle/>
                    <a:p>
                      <a:pPr>
                        <a:spcAft>
                          <a:spcPts val="0"/>
                        </a:spcAft>
                      </a:pPr>
                      <a:r>
                        <a:rPr lang="en-US" sz="1400" dirty="0" err="1">
                          <a:effectLst/>
                        </a:rPr>
                        <a:t>DraftCR</a:t>
                      </a:r>
                      <a:r>
                        <a:rPr lang="en-US" sz="1400" dirty="0">
                          <a:effectLst/>
                        </a:rPr>
                        <a:t> for </a:t>
                      </a:r>
                      <a:r>
                        <a:rPr lang="en-US" sz="1400" dirty="0" err="1">
                          <a:effectLst/>
                        </a:rPr>
                        <a:t>eQoE</a:t>
                      </a:r>
                      <a:r>
                        <a:rPr lang="en-US" sz="1400" dirty="0">
                          <a:effectLst/>
                        </a:rPr>
                        <a:t> - TS 28.405</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US" sz="1400" dirty="0">
                          <a:effectLst/>
                        </a:rPr>
                        <a:t>Ericsson</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US" sz="1400" dirty="0">
                          <a:effectLst/>
                        </a:rPr>
                        <a:t>Robert Petersen</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dirty="0">
                          <a:effectLst/>
                        </a:rPr>
                        <a:t>6.4.5</a:t>
                      </a:r>
                      <a:endParaRPr lang="en-US" sz="1400" dirty="0">
                        <a:effectLst/>
                        <a:latin typeface="Calibri" panose="020F0502020204030204" pitchFamily="34" charset="0"/>
                        <a:ea typeface="MS Mincho"/>
                        <a:cs typeface="MS Mincho"/>
                      </a:endParaRPr>
                    </a:p>
                  </a:txBody>
                  <a:tcPr marL="68580" marR="68580" marT="0" marB="0"/>
                </a:tc>
              </a:tr>
              <a:tr h="227431">
                <a:tc>
                  <a:txBody>
                    <a:bodyPr/>
                    <a:lstStyle/>
                    <a:p>
                      <a:pPr marL="0" algn="l" defTabSz="1219170" rtl="0" eaLnBrk="1" latinLnBrk="0" hangingPunct="1">
                        <a:spcAft>
                          <a:spcPts val="0"/>
                        </a:spcAft>
                      </a:pPr>
                      <a:r>
                        <a:rPr lang="en-GB" sz="1400" b="1" kern="1200" dirty="0">
                          <a:solidFill>
                            <a:schemeClr val="lt1"/>
                          </a:solidFill>
                          <a:effectLst/>
                          <a:latin typeface="+mn-lt"/>
                          <a:ea typeface="+mn-ea"/>
                          <a:cs typeface="+mn-cs"/>
                        </a:rPr>
                        <a:t>NA</a:t>
                      </a:r>
                      <a:endParaRPr lang="en-US" sz="1400" b="1" kern="1200" dirty="0">
                        <a:solidFill>
                          <a:schemeClr val="lt1"/>
                        </a:solidFill>
                        <a:effectLst/>
                        <a:latin typeface="+mn-lt"/>
                        <a:ea typeface="+mn-ea"/>
                        <a:cs typeface="+mn-cs"/>
                      </a:endParaRPr>
                    </a:p>
                  </a:txBody>
                  <a:tcPr marL="68580" marR="68580" marT="0" marB="0" anchor="b"/>
                </a:tc>
                <a:tc>
                  <a:txBody>
                    <a:bodyPr/>
                    <a:lstStyle/>
                    <a:p>
                      <a:pPr>
                        <a:spcAft>
                          <a:spcPts val="0"/>
                        </a:spcAft>
                      </a:pPr>
                      <a:r>
                        <a:rPr lang="en-GB" sz="1400">
                          <a:effectLst/>
                        </a:rPr>
                        <a:t>DraftCR for MADCOL TS 28.622</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US" sz="1400">
                          <a:effectLst/>
                        </a:rPr>
                        <a:t>Nokia</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a:effectLst/>
                        </a:rPr>
                        <a:t>Olaf Pollakowski</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a:effectLst/>
                        </a:rPr>
                        <a:t>6.4.8</a:t>
                      </a:r>
                      <a:endParaRPr lang="en-US" sz="1400">
                        <a:effectLst/>
                        <a:latin typeface="Calibri" panose="020F0502020204030204" pitchFamily="34" charset="0"/>
                        <a:ea typeface="MS Mincho"/>
                        <a:cs typeface="MS Mincho"/>
                      </a:endParaRPr>
                    </a:p>
                  </a:txBody>
                  <a:tcPr marL="68580" marR="68580" marT="0" marB="0"/>
                </a:tc>
              </a:tr>
              <a:tr h="227431">
                <a:tc>
                  <a:txBody>
                    <a:bodyPr/>
                    <a:lstStyle/>
                    <a:p>
                      <a:pPr>
                        <a:spcAft>
                          <a:spcPts val="0"/>
                        </a:spcAft>
                      </a:pPr>
                      <a:r>
                        <a:rPr lang="en-GB" sz="1400" dirty="0">
                          <a:effectLst/>
                        </a:rPr>
                        <a:t>S5-213673</a:t>
                      </a:r>
                      <a:endParaRPr lang="en-US" sz="1400" dirty="0">
                        <a:effectLst/>
                        <a:latin typeface="Calibri" panose="020F0502020204030204" pitchFamily="34" charset="0"/>
                        <a:ea typeface="MS Mincho"/>
                        <a:cs typeface="MS Mincho"/>
                      </a:endParaRPr>
                    </a:p>
                  </a:txBody>
                  <a:tcPr marL="68580" marR="68580" marT="0" marB="0" anchor="b"/>
                </a:tc>
                <a:tc>
                  <a:txBody>
                    <a:bodyPr/>
                    <a:lstStyle/>
                    <a:p>
                      <a:pPr>
                        <a:spcAft>
                          <a:spcPts val="0"/>
                        </a:spcAft>
                      </a:pPr>
                      <a:r>
                        <a:rPr lang="en-GB" sz="1400" dirty="0" err="1">
                          <a:effectLst/>
                        </a:rPr>
                        <a:t>DraftCR</a:t>
                      </a:r>
                      <a:r>
                        <a:rPr lang="en-GB" sz="1400" dirty="0">
                          <a:effectLst/>
                        </a:rPr>
                        <a:t> for </a:t>
                      </a:r>
                      <a:r>
                        <a:rPr lang="en-GB" sz="1400" dirty="0" smtClean="0">
                          <a:effectLst/>
                        </a:rPr>
                        <a:t>MADCOL </a:t>
                      </a:r>
                      <a:r>
                        <a:rPr lang="en-GB" sz="1400" dirty="0">
                          <a:effectLst/>
                        </a:rPr>
                        <a:t>TS 28.537</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US" sz="1400" dirty="0">
                          <a:effectLst/>
                        </a:rPr>
                        <a:t>Nokia</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dirty="0">
                          <a:effectLst/>
                        </a:rPr>
                        <a:t>Olaf Pollakowski</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dirty="0" smtClean="0">
                          <a:effectLst/>
                        </a:rPr>
                        <a:t>6.4.8</a:t>
                      </a:r>
                      <a:endParaRPr lang="en-US" sz="1400" dirty="0">
                        <a:effectLst/>
                        <a:latin typeface="Calibri" panose="020F0502020204030204" pitchFamily="34" charset="0"/>
                        <a:ea typeface="MS Mincho"/>
                        <a:cs typeface="MS Mincho"/>
                      </a:endParaRPr>
                    </a:p>
                  </a:txBody>
                  <a:tcPr marL="68580" marR="68580" marT="0" marB="0"/>
                </a:tc>
              </a:tr>
              <a:tr h="227431">
                <a:tc>
                  <a:txBody>
                    <a:bodyPr/>
                    <a:lstStyle/>
                    <a:p>
                      <a:pPr>
                        <a:spcAft>
                          <a:spcPts val="0"/>
                        </a:spcAft>
                      </a:pPr>
                      <a:r>
                        <a:rPr lang="en-GB" sz="1400" dirty="0" smtClean="0">
                          <a:effectLst/>
                        </a:rPr>
                        <a:t>S5-213451</a:t>
                      </a:r>
                      <a:endParaRPr lang="en-US" sz="1400" dirty="0">
                        <a:effectLst/>
                        <a:latin typeface="Calibri" panose="020F0502020204030204" pitchFamily="34" charset="0"/>
                        <a:ea typeface="MS Mincho"/>
                        <a:cs typeface="MS Mincho"/>
                      </a:endParaRPr>
                    </a:p>
                  </a:txBody>
                  <a:tcPr marL="68580" marR="68580" marT="0" marB="0" anchor="b"/>
                </a:tc>
                <a:tc>
                  <a:txBody>
                    <a:bodyPr/>
                    <a:lstStyle/>
                    <a:p>
                      <a:pPr>
                        <a:spcAft>
                          <a:spcPts val="0"/>
                        </a:spcAft>
                      </a:pPr>
                      <a:r>
                        <a:rPr lang="en-GB" sz="1400" dirty="0" err="1">
                          <a:effectLst/>
                        </a:rPr>
                        <a:t>DraftCR</a:t>
                      </a:r>
                      <a:r>
                        <a:rPr lang="en-GB" sz="1400" dirty="0">
                          <a:effectLst/>
                        </a:rPr>
                        <a:t> for </a:t>
                      </a:r>
                      <a:r>
                        <a:rPr lang="en-GB" sz="1400" dirty="0" smtClean="0">
                          <a:effectLst/>
                        </a:rPr>
                        <a:t>FIMA </a:t>
                      </a:r>
                      <a:r>
                        <a:rPr lang="en-GB" sz="1400" dirty="0">
                          <a:effectLst/>
                        </a:rPr>
                        <a:t>TS 28.537</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US" sz="1400" dirty="0">
                          <a:effectLst/>
                        </a:rPr>
                        <a:t>Nokia</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dirty="0">
                          <a:effectLst/>
                        </a:rPr>
                        <a:t>Olaf Pollakowski</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GB" sz="1400" dirty="0" smtClean="0">
                          <a:effectLst/>
                        </a:rPr>
                        <a:t>6.4.20</a:t>
                      </a:r>
                      <a:endParaRPr lang="en-US" sz="1400" dirty="0">
                        <a:effectLst/>
                        <a:latin typeface="Calibri" panose="020F0502020204030204" pitchFamily="34" charset="0"/>
                        <a:ea typeface="MS Mincho"/>
                        <a:cs typeface="MS Mincho"/>
                      </a:endParaRPr>
                    </a:p>
                  </a:txBody>
                  <a:tcPr marL="68580" marR="68580" marT="0" marB="0"/>
                </a:tc>
              </a:tr>
            </a:tbl>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3802299671"/>
              </p:ext>
            </p:extLst>
          </p:nvPr>
        </p:nvGraphicFramePr>
        <p:xfrm>
          <a:off x="939521" y="4194793"/>
          <a:ext cx="9646417" cy="2056933"/>
        </p:xfrm>
        <a:graphic>
          <a:graphicData uri="http://schemas.openxmlformats.org/drawingml/2006/table">
            <a:tbl>
              <a:tblPr firstRow="1" firstCol="1" bandRow="1">
                <a:tableStyleId>{5C22544A-7EE6-4342-B048-85BDC9FD1C3A}</a:tableStyleId>
              </a:tblPr>
              <a:tblGrid>
                <a:gridCol w="3044650"/>
                <a:gridCol w="3326004"/>
                <a:gridCol w="1447427"/>
                <a:gridCol w="1828336"/>
              </a:tblGrid>
              <a:tr h="252702">
                <a:tc>
                  <a:txBody>
                    <a:bodyPr/>
                    <a:lstStyle/>
                    <a:p>
                      <a:pPr>
                        <a:spcAft>
                          <a:spcPts val="0"/>
                        </a:spcAft>
                      </a:pPr>
                      <a:r>
                        <a:rPr lang="en-US" sz="1400" dirty="0" err="1">
                          <a:effectLst/>
                        </a:rPr>
                        <a:t>Tdoc</a:t>
                      </a:r>
                      <a:r>
                        <a:rPr lang="en-US" sz="1400" dirty="0">
                          <a:effectLst/>
                        </a:rPr>
                        <a:t>#</a:t>
                      </a:r>
                      <a:endParaRPr lang="en-US"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US" sz="1400">
                          <a:effectLst/>
                        </a:rPr>
                        <a:t>Title</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US" sz="1400">
                          <a:effectLst/>
                        </a:rPr>
                        <a:t>Source Company</a:t>
                      </a:r>
                      <a:endParaRPr lang="en-US" sz="1400">
                        <a:effectLst/>
                        <a:latin typeface="Calibri" panose="020F0502020204030204" pitchFamily="34" charset="0"/>
                        <a:ea typeface="MS Mincho"/>
                        <a:cs typeface="MS Mincho"/>
                      </a:endParaRPr>
                    </a:p>
                  </a:txBody>
                  <a:tcPr marL="68580" marR="68580" marT="0" marB="0"/>
                </a:tc>
                <a:tc>
                  <a:txBody>
                    <a:bodyPr/>
                    <a:lstStyle/>
                    <a:p>
                      <a:pPr>
                        <a:spcAft>
                          <a:spcPts val="0"/>
                        </a:spcAft>
                      </a:pPr>
                      <a:r>
                        <a:rPr lang="en-US" sz="1400">
                          <a:effectLst/>
                        </a:rPr>
                        <a:t>Rapporteur</a:t>
                      </a:r>
                      <a:endParaRPr lang="en-US" sz="1400">
                        <a:effectLst/>
                        <a:latin typeface="Calibri" panose="020F0502020204030204" pitchFamily="34" charset="0"/>
                        <a:ea typeface="MS Mincho"/>
                        <a:cs typeface="MS Mincho"/>
                      </a:endParaRPr>
                    </a:p>
                  </a:txBody>
                  <a:tcPr marL="68580" marR="68580" marT="0" marB="0"/>
                </a:tc>
              </a:tr>
              <a:tr h="270208">
                <a:tc>
                  <a:txBody>
                    <a:bodyPr/>
                    <a:lstStyle/>
                    <a:p>
                      <a:pPr marL="0" algn="l" defTabSz="1219170" rtl="0" eaLnBrk="1" latinLnBrk="0" hangingPunct="1">
                        <a:spcAft>
                          <a:spcPts val="0"/>
                        </a:spcAft>
                      </a:pPr>
                      <a:r>
                        <a:rPr lang="en-GB" sz="1400" kern="1200" dirty="0" smtClean="0">
                          <a:solidFill>
                            <a:schemeClr val="bg1"/>
                          </a:solidFill>
                          <a:effectLst/>
                          <a:latin typeface="+mn-lt"/>
                          <a:ea typeface="+mn-ea"/>
                          <a:cs typeface="+mn-cs"/>
                        </a:rPr>
                        <a:t>S5-205279</a:t>
                      </a:r>
                      <a:endParaRPr lang="en-US" sz="1400" kern="1200" dirty="0">
                        <a:solidFill>
                          <a:schemeClr val="bg1"/>
                        </a:solidFill>
                        <a:effectLst/>
                        <a:latin typeface="+mn-lt"/>
                        <a:ea typeface="+mn-ea"/>
                        <a:cs typeface="+mn-cs"/>
                      </a:endParaRPr>
                    </a:p>
                  </a:txBody>
                  <a:tcPr marL="68580" marR="68580" marT="0" marB="0"/>
                </a:tc>
                <a:tc>
                  <a:txBody>
                    <a:bodyPr/>
                    <a:lstStyle/>
                    <a:p>
                      <a:pPr marL="0" algn="l" defTabSz="1219170" rtl="0" eaLnBrk="1" latinLnBrk="0" hangingPunct="1">
                        <a:spcAft>
                          <a:spcPts val="0"/>
                        </a:spcAft>
                      </a:pPr>
                      <a:r>
                        <a:rPr lang="en-GB" sz="1400" kern="1200" dirty="0" err="1" smtClean="0">
                          <a:solidFill>
                            <a:schemeClr val="dk1"/>
                          </a:solidFill>
                          <a:effectLst/>
                          <a:latin typeface="+mn-lt"/>
                          <a:ea typeface="+mn-ea"/>
                          <a:cs typeface="+mn-cs"/>
                        </a:rPr>
                        <a:t>DraftCR</a:t>
                      </a:r>
                      <a:r>
                        <a:rPr lang="en-GB" sz="1400" kern="1200" dirty="0" smtClean="0">
                          <a:solidFill>
                            <a:schemeClr val="dk1"/>
                          </a:solidFill>
                          <a:effectLst/>
                          <a:latin typeface="+mn-lt"/>
                          <a:ea typeface="+mn-ea"/>
                          <a:cs typeface="+mn-cs"/>
                        </a:rPr>
                        <a:t> for  e_5GMDT - TS 32.441</a:t>
                      </a:r>
                      <a:endParaRPr lang="en-US" sz="1400" kern="1200" dirty="0">
                        <a:solidFill>
                          <a:schemeClr val="dk1"/>
                        </a:solidFill>
                        <a:effectLst/>
                        <a:latin typeface="+mn-lt"/>
                        <a:ea typeface="+mn-ea"/>
                        <a:cs typeface="+mn-cs"/>
                      </a:endParaRPr>
                    </a:p>
                  </a:txBody>
                  <a:tcPr marL="68580" marR="68580" marT="0" marB="0" anchor="b"/>
                </a:tc>
                <a:tc>
                  <a:txBody>
                    <a:bodyPr/>
                    <a:lstStyle/>
                    <a:p>
                      <a:pPr marL="0" algn="l" defTabSz="1219170" rtl="0" eaLnBrk="1" latinLnBrk="0" hangingPunct="1">
                        <a:spcAft>
                          <a:spcPts val="0"/>
                        </a:spcAft>
                      </a:pPr>
                      <a:r>
                        <a:rPr lang="en-US" sz="1400" kern="1200">
                          <a:solidFill>
                            <a:schemeClr val="dk1"/>
                          </a:solidFill>
                          <a:effectLst/>
                          <a:latin typeface="+mn-lt"/>
                          <a:ea typeface="+mn-ea"/>
                          <a:cs typeface="+mn-cs"/>
                        </a:rPr>
                        <a:t>Ericsson</a:t>
                      </a:r>
                    </a:p>
                  </a:txBody>
                  <a:tcPr marL="68580" marR="68580" marT="0" marB="0"/>
                </a:tc>
                <a:tc>
                  <a:txBody>
                    <a:bodyPr/>
                    <a:lstStyle/>
                    <a:p>
                      <a:pPr marL="0" algn="l" defTabSz="1219170" rtl="0" eaLnBrk="1" latinLnBrk="0" hangingPunct="1">
                        <a:spcAft>
                          <a:spcPts val="0"/>
                        </a:spcAft>
                      </a:pPr>
                      <a:r>
                        <a:rPr lang="en-US" sz="1400" kern="1200" dirty="0" err="1">
                          <a:solidFill>
                            <a:schemeClr val="dk1"/>
                          </a:solidFill>
                          <a:effectLst/>
                          <a:latin typeface="+mn-lt"/>
                          <a:ea typeface="+mn-ea"/>
                          <a:cs typeface="+mn-cs"/>
                        </a:rPr>
                        <a:t>Zhulia</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Ayani</a:t>
                      </a:r>
                      <a:endParaRPr lang="en-US" sz="1400" kern="1200" dirty="0">
                        <a:solidFill>
                          <a:schemeClr val="dk1"/>
                        </a:solidFill>
                        <a:effectLst/>
                        <a:latin typeface="+mn-lt"/>
                        <a:ea typeface="+mn-ea"/>
                        <a:cs typeface="+mn-cs"/>
                      </a:endParaRPr>
                    </a:p>
                  </a:txBody>
                  <a:tcPr marL="68580" marR="68580" marT="0" marB="0"/>
                </a:tc>
              </a:tr>
              <a:tr h="211015">
                <a:tc>
                  <a:txBody>
                    <a:bodyPr/>
                    <a:lstStyle/>
                    <a:p>
                      <a:pPr marL="0" algn="l" defTabSz="1219170" rtl="0" eaLnBrk="1" latinLnBrk="0" hangingPunct="1">
                        <a:spcAft>
                          <a:spcPts val="0"/>
                        </a:spcAft>
                      </a:pPr>
                      <a:r>
                        <a:rPr lang="en-GB" sz="1400" kern="1200" dirty="0" smtClean="0">
                          <a:solidFill>
                            <a:schemeClr val="bg1"/>
                          </a:solidFill>
                          <a:effectLst/>
                          <a:latin typeface="+mn-lt"/>
                          <a:ea typeface="+mn-ea"/>
                          <a:cs typeface="+mn-cs"/>
                        </a:rPr>
                        <a:t>S5-205281</a:t>
                      </a:r>
                      <a:endParaRPr lang="en-US" sz="1400" kern="1200" dirty="0">
                        <a:solidFill>
                          <a:schemeClr val="bg1"/>
                        </a:solidFill>
                        <a:effectLst/>
                        <a:latin typeface="+mn-lt"/>
                        <a:ea typeface="+mn-ea"/>
                        <a:cs typeface="+mn-cs"/>
                      </a:endParaRPr>
                    </a:p>
                  </a:txBody>
                  <a:tcPr marL="68580" marR="68580" marT="0" marB="0" anchor="b"/>
                </a:tc>
                <a:tc>
                  <a:txBody>
                    <a:bodyPr/>
                    <a:lstStyle/>
                    <a:p>
                      <a:pPr marL="0" algn="l" defTabSz="1219170" rtl="0" eaLnBrk="1" latinLnBrk="0" hangingPunct="1">
                        <a:spcAft>
                          <a:spcPts val="0"/>
                        </a:spcAft>
                      </a:pPr>
                      <a:r>
                        <a:rPr lang="nb-NO" sz="1400" kern="1200" smtClean="0">
                          <a:solidFill>
                            <a:schemeClr val="dk1"/>
                          </a:solidFill>
                          <a:effectLst/>
                          <a:latin typeface="+mn-lt"/>
                          <a:ea typeface="+mn-ea"/>
                          <a:cs typeface="+mn-cs"/>
                        </a:rPr>
                        <a:t>DraftCR for eQoE - TS 28.404</a:t>
                      </a:r>
                      <a:endParaRPr lang="en-US" sz="1400" kern="1200" dirty="0">
                        <a:solidFill>
                          <a:schemeClr val="dk1"/>
                        </a:solidFill>
                        <a:effectLst/>
                        <a:latin typeface="+mn-lt"/>
                        <a:ea typeface="+mn-ea"/>
                        <a:cs typeface="+mn-cs"/>
                      </a:endParaRPr>
                    </a:p>
                  </a:txBody>
                  <a:tcPr marL="68580" marR="68580" marT="0" marB="0"/>
                </a:tc>
                <a:tc>
                  <a:txBody>
                    <a:bodyPr/>
                    <a:lstStyle/>
                    <a:p>
                      <a:pPr marL="0" algn="l" defTabSz="1219170" rtl="0" eaLnBrk="1" latinLnBrk="0" hangingPunct="1">
                        <a:spcAft>
                          <a:spcPts val="0"/>
                        </a:spcAft>
                      </a:pPr>
                      <a:r>
                        <a:rPr lang="en-US" sz="1400" kern="1200" dirty="0">
                          <a:solidFill>
                            <a:schemeClr val="dk1"/>
                          </a:solidFill>
                          <a:effectLst/>
                          <a:latin typeface="+mn-lt"/>
                          <a:ea typeface="+mn-ea"/>
                          <a:cs typeface="+mn-cs"/>
                        </a:rPr>
                        <a:t>Ericsson</a:t>
                      </a:r>
                    </a:p>
                  </a:txBody>
                  <a:tcPr marL="68580" marR="68580" marT="0" marB="0"/>
                </a:tc>
                <a:tc>
                  <a:txBody>
                    <a:bodyPr/>
                    <a:lstStyle/>
                    <a:p>
                      <a:pPr marL="0" algn="l" defTabSz="1219170" rtl="0" eaLnBrk="1" latinLnBrk="0" hangingPunct="1">
                        <a:spcAft>
                          <a:spcPts val="0"/>
                        </a:spcAft>
                      </a:pPr>
                      <a:r>
                        <a:rPr lang="en-US" sz="1400" kern="1200" dirty="0">
                          <a:solidFill>
                            <a:schemeClr val="dk1"/>
                          </a:solidFill>
                          <a:effectLst/>
                          <a:latin typeface="+mn-lt"/>
                          <a:ea typeface="+mn-ea"/>
                          <a:cs typeface="+mn-cs"/>
                        </a:rPr>
                        <a:t>Robert Petersen</a:t>
                      </a:r>
                    </a:p>
                  </a:txBody>
                  <a:tcPr marL="68580" marR="68580" marT="0" marB="0"/>
                </a:tc>
              </a:tr>
              <a:tr h="218719">
                <a:tc>
                  <a:txBody>
                    <a:bodyPr/>
                    <a:lstStyle/>
                    <a:p>
                      <a:pPr marL="0" algn="l" defTabSz="1219170" rtl="0" eaLnBrk="1" latinLnBrk="0" hangingPunct="1">
                        <a:spcAft>
                          <a:spcPts val="0"/>
                        </a:spcAft>
                      </a:pPr>
                      <a:r>
                        <a:rPr lang="en-GB" sz="1400" kern="1200" dirty="0" smtClean="0">
                          <a:solidFill>
                            <a:schemeClr val="bg1"/>
                          </a:solidFill>
                          <a:effectLst/>
                          <a:latin typeface="+mn-lt"/>
                          <a:ea typeface="+mn-ea"/>
                          <a:cs typeface="+mn-cs"/>
                        </a:rPr>
                        <a:t>S5-205282-&gt; S5-211355</a:t>
                      </a:r>
                      <a:endParaRPr lang="en-US" sz="1400" kern="1200" dirty="0">
                        <a:solidFill>
                          <a:schemeClr val="bg1"/>
                        </a:solidFill>
                        <a:effectLst/>
                        <a:latin typeface="+mn-lt"/>
                        <a:ea typeface="+mn-ea"/>
                        <a:cs typeface="+mn-cs"/>
                      </a:endParaRPr>
                    </a:p>
                  </a:txBody>
                  <a:tcPr marL="68580" marR="68580" marT="0" marB="0" anchor="b"/>
                </a:tc>
                <a:tc>
                  <a:txBody>
                    <a:bodyPr/>
                    <a:lstStyle/>
                    <a:p>
                      <a:pPr marL="0" algn="l" defTabSz="1219170" rtl="0" eaLnBrk="1" latinLnBrk="0" hangingPunct="1">
                        <a:spcAft>
                          <a:spcPts val="0"/>
                        </a:spcAft>
                      </a:pPr>
                      <a:r>
                        <a:rPr lang="en-US" sz="1400" kern="1200" dirty="0" err="1" smtClean="0">
                          <a:solidFill>
                            <a:schemeClr val="dk1"/>
                          </a:solidFill>
                          <a:effectLst/>
                          <a:latin typeface="+mn-lt"/>
                          <a:ea typeface="+mn-ea"/>
                          <a:cs typeface="+mn-cs"/>
                        </a:rPr>
                        <a:t>DraftCR</a:t>
                      </a:r>
                      <a:r>
                        <a:rPr lang="en-US" sz="1400" kern="1200" dirty="0" smtClean="0">
                          <a:solidFill>
                            <a:schemeClr val="dk1"/>
                          </a:solidFill>
                          <a:effectLst/>
                          <a:latin typeface="+mn-lt"/>
                          <a:ea typeface="+mn-ea"/>
                          <a:cs typeface="+mn-cs"/>
                        </a:rPr>
                        <a:t> for ePM_KPI_5G - TS 28.552</a:t>
                      </a:r>
                      <a:endParaRPr lang="en-US" sz="1400" kern="1200" dirty="0">
                        <a:solidFill>
                          <a:schemeClr val="dk1"/>
                        </a:solidFill>
                        <a:effectLst/>
                        <a:latin typeface="+mn-lt"/>
                        <a:ea typeface="+mn-ea"/>
                        <a:cs typeface="+mn-cs"/>
                      </a:endParaRPr>
                    </a:p>
                  </a:txBody>
                  <a:tcPr marL="68580" marR="68580" marT="0" marB="0"/>
                </a:tc>
                <a:tc>
                  <a:txBody>
                    <a:bodyPr/>
                    <a:lstStyle/>
                    <a:p>
                      <a:pPr marL="0" algn="l" defTabSz="1219170" rtl="0" eaLnBrk="1" latinLnBrk="0" hangingPunct="1">
                        <a:spcAft>
                          <a:spcPts val="0"/>
                        </a:spcAft>
                      </a:pPr>
                      <a:r>
                        <a:rPr lang="en-US" sz="1400" kern="1200" dirty="0">
                          <a:solidFill>
                            <a:schemeClr val="dk1"/>
                          </a:solidFill>
                          <a:effectLst/>
                          <a:latin typeface="+mn-lt"/>
                          <a:ea typeface="+mn-ea"/>
                          <a:cs typeface="+mn-cs"/>
                        </a:rPr>
                        <a:t>Intel</a:t>
                      </a:r>
                    </a:p>
                  </a:txBody>
                  <a:tcPr marL="68580" marR="68580" marT="0" marB="0"/>
                </a:tc>
                <a:tc>
                  <a:txBody>
                    <a:bodyPr/>
                    <a:lstStyle/>
                    <a:p>
                      <a:pPr marL="0" algn="l" defTabSz="1219170" rtl="0" eaLnBrk="1" latinLnBrk="0" hangingPunct="1">
                        <a:spcAft>
                          <a:spcPts val="0"/>
                        </a:spcAft>
                      </a:pPr>
                      <a:r>
                        <a:rPr lang="en-US" sz="1400" kern="1200" dirty="0" err="1">
                          <a:solidFill>
                            <a:schemeClr val="dk1"/>
                          </a:solidFill>
                          <a:effectLst/>
                          <a:latin typeface="+mn-lt"/>
                          <a:ea typeface="+mn-ea"/>
                          <a:cs typeface="+mn-cs"/>
                        </a:rPr>
                        <a:t>Yizhi</a:t>
                      </a:r>
                      <a:r>
                        <a:rPr lang="en-US" sz="1400" kern="1200" dirty="0">
                          <a:solidFill>
                            <a:schemeClr val="dk1"/>
                          </a:solidFill>
                          <a:effectLst/>
                          <a:latin typeface="+mn-lt"/>
                          <a:ea typeface="+mn-ea"/>
                          <a:cs typeface="+mn-cs"/>
                        </a:rPr>
                        <a:t> Yao</a:t>
                      </a:r>
                    </a:p>
                  </a:txBody>
                  <a:tcPr marL="68580" marR="68580" marT="0" marB="0"/>
                </a:tc>
              </a:tr>
              <a:tr h="185894">
                <a:tc>
                  <a:txBody>
                    <a:bodyPr/>
                    <a:lstStyle/>
                    <a:p>
                      <a:pPr marL="0" algn="l" defTabSz="1219170" rtl="0" eaLnBrk="1" latinLnBrk="0" hangingPunct="1">
                        <a:spcAft>
                          <a:spcPts val="0"/>
                        </a:spcAft>
                      </a:pPr>
                      <a:r>
                        <a:rPr lang="en-GB" sz="1400" kern="1200" dirty="0" smtClean="0">
                          <a:solidFill>
                            <a:schemeClr val="bg1"/>
                          </a:solidFill>
                          <a:effectLst/>
                          <a:latin typeface="+mn-lt"/>
                          <a:ea typeface="+mn-ea"/>
                          <a:cs typeface="+mn-cs"/>
                        </a:rPr>
                        <a:t>S5-206345-&gt;S5-211358 -&gt;</a:t>
                      </a:r>
                      <a:r>
                        <a:rPr lang="en-US" sz="1400" kern="1200" dirty="0" smtClean="0">
                          <a:solidFill>
                            <a:schemeClr val="bg1"/>
                          </a:solidFill>
                          <a:effectLst/>
                          <a:latin typeface="+mn-lt"/>
                          <a:ea typeface="+mn-ea"/>
                          <a:cs typeface="+mn-cs"/>
                        </a:rPr>
                        <a:t> S5-212439</a:t>
                      </a:r>
                      <a:endParaRPr lang="en-US" sz="1400" kern="1200" dirty="0">
                        <a:solidFill>
                          <a:schemeClr val="bg1"/>
                        </a:solidFill>
                        <a:effectLst/>
                        <a:latin typeface="+mn-lt"/>
                        <a:ea typeface="+mn-ea"/>
                        <a:cs typeface="+mn-cs"/>
                      </a:endParaRPr>
                    </a:p>
                  </a:txBody>
                  <a:tcPr marL="68580" marR="68580" marT="0" marB="0" anchor="b"/>
                </a:tc>
                <a:tc>
                  <a:txBody>
                    <a:bodyPr/>
                    <a:lstStyle/>
                    <a:p>
                      <a:pPr marL="0" algn="l" defTabSz="1219170" rtl="0" eaLnBrk="1" latinLnBrk="0" hangingPunct="1">
                        <a:spcAft>
                          <a:spcPts val="0"/>
                        </a:spcAft>
                      </a:pPr>
                      <a:r>
                        <a:rPr lang="nn-NO" sz="1400" kern="1200" dirty="0" smtClean="0">
                          <a:solidFill>
                            <a:schemeClr val="dk1"/>
                          </a:solidFill>
                          <a:effectLst/>
                          <a:latin typeface="+mn-lt"/>
                          <a:ea typeface="+mn-ea"/>
                          <a:cs typeface="+mn-cs"/>
                        </a:rPr>
                        <a:t>DraftCR for  eCOSLA - TS 28.535</a:t>
                      </a:r>
                      <a:endParaRPr lang="en-US" sz="1400" kern="1200" dirty="0">
                        <a:solidFill>
                          <a:schemeClr val="dk1"/>
                        </a:solidFill>
                        <a:effectLst/>
                        <a:latin typeface="+mn-lt"/>
                        <a:ea typeface="+mn-ea"/>
                        <a:cs typeface="+mn-cs"/>
                      </a:endParaRPr>
                    </a:p>
                  </a:txBody>
                  <a:tcPr marL="68580" marR="68580" marT="0" marB="0"/>
                </a:tc>
                <a:tc>
                  <a:txBody>
                    <a:bodyPr/>
                    <a:lstStyle/>
                    <a:p>
                      <a:pPr marL="0" algn="l" defTabSz="1219170" rtl="0" eaLnBrk="1" latinLnBrk="0" hangingPunct="1">
                        <a:spcAft>
                          <a:spcPts val="0"/>
                        </a:spcAft>
                      </a:pPr>
                      <a:r>
                        <a:rPr lang="en-US" sz="1400" kern="1200">
                          <a:solidFill>
                            <a:schemeClr val="dk1"/>
                          </a:solidFill>
                          <a:effectLst/>
                          <a:latin typeface="+mn-lt"/>
                          <a:ea typeface="+mn-ea"/>
                          <a:cs typeface="+mn-cs"/>
                        </a:rPr>
                        <a:t>Ericsson</a:t>
                      </a:r>
                    </a:p>
                  </a:txBody>
                  <a:tcPr marL="68580" marR="68580" marT="0" marB="0"/>
                </a:tc>
                <a:tc>
                  <a:txBody>
                    <a:bodyPr/>
                    <a:lstStyle/>
                    <a:p>
                      <a:pPr marL="0" algn="l" defTabSz="1219170" rtl="0" eaLnBrk="1" latinLnBrk="0" hangingPunct="1">
                        <a:spcAft>
                          <a:spcPts val="0"/>
                        </a:spcAft>
                      </a:pPr>
                      <a:r>
                        <a:rPr lang="en-US" sz="1400" kern="1200" dirty="0">
                          <a:solidFill>
                            <a:schemeClr val="dk1"/>
                          </a:solidFill>
                          <a:effectLst/>
                          <a:latin typeface="+mn-lt"/>
                          <a:ea typeface="+mn-ea"/>
                          <a:cs typeface="+mn-cs"/>
                        </a:rPr>
                        <a:t>Jan Groenendijk</a:t>
                      </a:r>
                    </a:p>
                  </a:txBody>
                  <a:tcPr marL="68580" marR="68580" marT="0" marB="0"/>
                </a:tc>
              </a:tr>
              <a:tr h="22743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smtClean="0">
                          <a:solidFill>
                            <a:schemeClr val="bg1"/>
                          </a:solidFill>
                          <a:effectLst/>
                          <a:latin typeface="+mn-lt"/>
                          <a:ea typeface="+mn-ea"/>
                          <a:cs typeface="+mn-cs"/>
                        </a:rPr>
                        <a:t>S5-206348-&gt; S5-211069</a:t>
                      </a:r>
                      <a:endParaRPr lang="en-US" sz="1400" kern="1200" dirty="0">
                        <a:solidFill>
                          <a:schemeClr val="bg1"/>
                        </a:solidFill>
                        <a:effectLst/>
                        <a:latin typeface="+mn-lt"/>
                        <a:ea typeface="+mn-ea"/>
                        <a:cs typeface="+mn-cs"/>
                      </a:endParaRPr>
                    </a:p>
                  </a:txBody>
                  <a:tcPr marL="68580" marR="68580" marT="0" marB="0" anchor="b"/>
                </a:tc>
                <a:tc>
                  <a:txBody>
                    <a:bodyPr/>
                    <a:lstStyle/>
                    <a:p>
                      <a:pPr marL="0" algn="l" defTabSz="1219170" rtl="0" eaLnBrk="1" latinLnBrk="0" hangingPunct="1">
                        <a:spcAft>
                          <a:spcPts val="0"/>
                        </a:spcAft>
                      </a:pPr>
                      <a:r>
                        <a:rPr lang="en-US" sz="1400" kern="1200" dirty="0" err="1" smtClean="0">
                          <a:solidFill>
                            <a:schemeClr val="dk1"/>
                          </a:solidFill>
                          <a:effectLst/>
                          <a:latin typeface="+mn-lt"/>
                          <a:ea typeface="+mn-ea"/>
                          <a:cs typeface="+mn-cs"/>
                        </a:rPr>
                        <a:t>DraftCR</a:t>
                      </a:r>
                      <a:r>
                        <a:rPr lang="en-US" sz="1400" kern="1200" dirty="0" smtClean="0">
                          <a:solidFill>
                            <a:schemeClr val="dk1"/>
                          </a:solidFill>
                          <a:effectLst/>
                          <a:latin typeface="+mn-lt"/>
                          <a:ea typeface="+mn-ea"/>
                          <a:cs typeface="+mn-cs"/>
                        </a:rPr>
                        <a:t> for 5GDMS  - TS 28.533</a:t>
                      </a:r>
                      <a:endParaRPr lang="en-US" sz="1400" kern="1200" dirty="0">
                        <a:solidFill>
                          <a:schemeClr val="dk1"/>
                        </a:solidFill>
                        <a:effectLst/>
                        <a:latin typeface="+mn-lt"/>
                        <a:ea typeface="+mn-ea"/>
                        <a:cs typeface="+mn-cs"/>
                      </a:endParaRPr>
                    </a:p>
                  </a:txBody>
                  <a:tcPr marL="68580" marR="68580" marT="0" marB="0"/>
                </a:tc>
                <a:tc>
                  <a:txBody>
                    <a:bodyPr/>
                    <a:lstStyle/>
                    <a:p>
                      <a:pPr marL="0" algn="l" defTabSz="1219170" rtl="0" eaLnBrk="1" latinLnBrk="0" hangingPunct="1">
                        <a:spcAft>
                          <a:spcPts val="0"/>
                        </a:spcAft>
                      </a:pPr>
                      <a:r>
                        <a:rPr lang="en-US" sz="1400" kern="1200">
                          <a:solidFill>
                            <a:schemeClr val="dk1"/>
                          </a:solidFill>
                          <a:effectLst/>
                          <a:latin typeface="+mn-lt"/>
                          <a:ea typeface="+mn-ea"/>
                          <a:cs typeface="+mn-cs"/>
                        </a:rPr>
                        <a:t>Huawei</a:t>
                      </a:r>
                    </a:p>
                  </a:txBody>
                  <a:tcPr marL="68580" marR="68580" marT="0" marB="0"/>
                </a:tc>
                <a:tc>
                  <a:txBody>
                    <a:bodyPr/>
                    <a:lstStyle/>
                    <a:p>
                      <a:pPr marL="0" algn="l" defTabSz="1219170" rtl="0" eaLnBrk="1" latinLnBrk="0" hangingPunct="1">
                        <a:spcAft>
                          <a:spcPts val="0"/>
                        </a:spcAft>
                      </a:pPr>
                      <a:r>
                        <a:rPr lang="en-US" sz="1400" kern="1200" dirty="0">
                          <a:solidFill>
                            <a:schemeClr val="dk1"/>
                          </a:solidFill>
                          <a:effectLst/>
                          <a:latin typeface="+mn-lt"/>
                          <a:ea typeface="+mn-ea"/>
                          <a:cs typeface="+mn-cs"/>
                        </a:rPr>
                        <a:t>Brendan</a:t>
                      </a:r>
                    </a:p>
                  </a:txBody>
                  <a:tcPr marL="68580" marR="68580" marT="0" marB="0"/>
                </a:tc>
              </a:tr>
              <a:tr h="212253">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smtClean="0">
                          <a:solidFill>
                            <a:schemeClr val="bg1"/>
                          </a:solidFill>
                          <a:effectLst/>
                          <a:latin typeface="+mn-lt"/>
                          <a:ea typeface="+mn-ea"/>
                          <a:cs typeface="+mn-cs"/>
                        </a:rPr>
                        <a:t>S5-211487</a:t>
                      </a:r>
                      <a:endParaRPr lang="en-US" sz="1400" kern="1200" dirty="0">
                        <a:solidFill>
                          <a:schemeClr val="bg1"/>
                        </a:solidFill>
                        <a:effectLst/>
                        <a:latin typeface="+mn-lt"/>
                        <a:ea typeface="+mn-ea"/>
                        <a:cs typeface="+mn-cs"/>
                      </a:endParaRPr>
                    </a:p>
                  </a:txBody>
                  <a:tcPr marL="68580" marR="68580" marT="0" marB="0" anchor="b"/>
                </a:tc>
                <a:tc>
                  <a:txBody>
                    <a:bodyPr/>
                    <a:lstStyle/>
                    <a:p>
                      <a:pPr marL="0" algn="l" defTabSz="1219170" rtl="0" eaLnBrk="1" latinLnBrk="0" hangingPunct="1">
                        <a:spcAft>
                          <a:spcPts val="0"/>
                        </a:spcAft>
                      </a:pPr>
                      <a:r>
                        <a:rPr lang="en-US" sz="1400" kern="1200" dirty="0" err="1" smtClean="0">
                          <a:solidFill>
                            <a:schemeClr val="dk1"/>
                          </a:solidFill>
                          <a:effectLst/>
                          <a:latin typeface="+mn-lt"/>
                          <a:ea typeface="+mn-ea"/>
                          <a:cs typeface="+mn-cs"/>
                        </a:rPr>
                        <a:t>DraftCR</a:t>
                      </a:r>
                      <a:r>
                        <a:rPr lang="en-US" sz="1400" kern="1200" dirty="0" smtClean="0">
                          <a:solidFill>
                            <a:schemeClr val="dk1"/>
                          </a:solidFill>
                          <a:effectLst/>
                          <a:latin typeface="+mn-lt"/>
                          <a:ea typeface="+mn-ea"/>
                          <a:cs typeface="+mn-cs"/>
                        </a:rPr>
                        <a:t> for eSON_5G – TS 28.313</a:t>
                      </a:r>
                      <a:endParaRPr lang="en-US" sz="1400" kern="1200" dirty="0">
                        <a:solidFill>
                          <a:schemeClr val="dk1"/>
                        </a:solidFill>
                        <a:effectLst/>
                        <a:latin typeface="+mn-lt"/>
                        <a:ea typeface="+mn-ea"/>
                        <a:cs typeface="+mn-cs"/>
                      </a:endParaRPr>
                    </a:p>
                  </a:txBody>
                  <a:tcPr marL="68580" marR="68580" marT="0" marB="0"/>
                </a:tc>
                <a:tc>
                  <a:txBody>
                    <a:bodyPr/>
                    <a:lstStyle/>
                    <a:p>
                      <a:pPr marL="0" algn="l" defTabSz="1219170" rtl="0" eaLnBrk="1" latinLnBrk="0" hangingPunct="1">
                        <a:spcAft>
                          <a:spcPts val="0"/>
                        </a:spcAft>
                      </a:pPr>
                      <a:r>
                        <a:rPr lang="en-US" sz="1400" kern="1200">
                          <a:solidFill>
                            <a:schemeClr val="dk1"/>
                          </a:solidFill>
                          <a:effectLst/>
                          <a:latin typeface="+mn-lt"/>
                          <a:ea typeface="+mn-ea"/>
                          <a:cs typeface="+mn-cs"/>
                        </a:rPr>
                        <a:t>Intel</a:t>
                      </a:r>
                    </a:p>
                  </a:txBody>
                  <a:tcPr marL="68580" marR="68580" marT="0" marB="0"/>
                </a:tc>
                <a:tc>
                  <a:txBody>
                    <a:bodyPr/>
                    <a:lstStyle/>
                    <a:p>
                      <a:pPr marL="0" algn="l" defTabSz="1219170" rtl="0" eaLnBrk="1" latinLnBrk="0" hangingPunct="1">
                        <a:spcAft>
                          <a:spcPts val="0"/>
                        </a:spcAft>
                      </a:pPr>
                      <a:r>
                        <a:rPr lang="en-US" sz="1400" kern="1200" dirty="0">
                          <a:solidFill>
                            <a:schemeClr val="dk1"/>
                          </a:solidFill>
                          <a:effectLst/>
                          <a:latin typeface="+mn-lt"/>
                          <a:ea typeface="+mn-ea"/>
                          <a:cs typeface="+mn-cs"/>
                        </a:rPr>
                        <a:t>Joey</a:t>
                      </a:r>
                    </a:p>
                  </a:txBody>
                  <a:tcPr marL="68580" marR="68580" marT="0" marB="0"/>
                </a:tc>
              </a:tr>
              <a:tr h="220362">
                <a:tc>
                  <a:txBody>
                    <a:bodyPr/>
                    <a:lstStyle/>
                    <a:p>
                      <a:pPr marL="0" algn="l" defTabSz="1219170" rtl="0" eaLnBrk="1" latinLnBrk="0" hangingPunct="1">
                        <a:spcAft>
                          <a:spcPts val="0"/>
                        </a:spcAft>
                      </a:pPr>
                      <a:r>
                        <a:rPr lang="en-GB" sz="1400" kern="1200" dirty="0" smtClean="0">
                          <a:solidFill>
                            <a:schemeClr val="bg1"/>
                          </a:solidFill>
                          <a:effectLst/>
                          <a:latin typeface="+mn-lt"/>
                          <a:ea typeface="+mn-ea"/>
                          <a:cs typeface="+mn-cs"/>
                        </a:rPr>
                        <a:t>S5-211510-&gt;</a:t>
                      </a:r>
                      <a:r>
                        <a:rPr lang="en-US" sz="1400" kern="1200" dirty="0" smtClean="0">
                          <a:solidFill>
                            <a:schemeClr val="bg1"/>
                          </a:solidFill>
                          <a:effectLst/>
                          <a:latin typeface="+mn-lt"/>
                          <a:ea typeface="+mn-ea"/>
                          <a:cs typeface="+mn-cs"/>
                        </a:rPr>
                        <a:t> S5-212440</a:t>
                      </a:r>
                      <a:endParaRPr lang="en-US" sz="1400" kern="1200" dirty="0">
                        <a:solidFill>
                          <a:schemeClr val="bg1"/>
                        </a:solidFill>
                        <a:effectLst/>
                        <a:latin typeface="+mn-lt"/>
                        <a:ea typeface="+mn-ea"/>
                        <a:cs typeface="+mn-cs"/>
                      </a:endParaRPr>
                    </a:p>
                  </a:txBody>
                  <a:tcPr marL="68580" marR="68580" marT="0" marB="0"/>
                </a:tc>
                <a:tc>
                  <a:txBody>
                    <a:bodyPr/>
                    <a:lstStyle/>
                    <a:p>
                      <a:pPr marL="0" algn="l" defTabSz="1219170" rtl="0" eaLnBrk="1" latinLnBrk="0" hangingPunct="1">
                        <a:spcAft>
                          <a:spcPts val="0"/>
                        </a:spcAft>
                      </a:pPr>
                      <a:r>
                        <a:rPr lang="en-GB" sz="1400" kern="1200" dirty="0" err="1" smtClean="0">
                          <a:solidFill>
                            <a:schemeClr val="dk1"/>
                          </a:solidFill>
                          <a:effectLst/>
                          <a:latin typeface="+mn-lt"/>
                          <a:ea typeface="+mn-ea"/>
                          <a:cs typeface="+mn-cs"/>
                        </a:rPr>
                        <a:t>DraftCR</a:t>
                      </a:r>
                      <a:r>
                        <a:rPr lang="en-GB" sz="1400" kern="1200" dirty="0" smtClean="0">
                          <a:solidFill>
                            <a:schemeClr val="dk1"/>
                          </a:solidFill>
                          <a:effectLst/>
                          <a:latin typeface="+mn-lt"/>
                          <a:ea typeface="+mn-ea"/>
                          <a:cs typeface="+mn-cs"/>
                        </a:rPr>
                        <a:t> for </a:t>
                      </a:r>
                      <a:r>
                        <a:rPr lang="en-GB" sz="1400" kern="1200" dirty="0" err="1" smtClean="0">
                          <a:solidFill>
                            <a:schemeClr val="dk1"/>
                          </a:solidFill>
                          <a:effectLst/>
                          <a:latin typeface="+mn-lt"/>
                          <a:ea typeface="+mn-ea"/>
                          <a:cs typeface="+mn-cs"/>
                        </a:rPr>
                        <a:t>eQoE</a:t>
                      </a:r>
                      <a:r>
                        <a:rPr lang="en-GB" sz="1400" kern="1200" dirty="0" smtClean="0">
                          <a:solidFill>
                            <a:schemeClr val="dk1"/>
                          </a:solidFill>
                          <a:effectLst/>
                          <a:latin typeface="+mn-lt"/>
                          <a:ea typeface="+mn-ea"/>
                          <a:cs typeface="+mn-cs"/>
                        </a:rPr>
                        <a:t> - TS 28.405</a:t>
                      </a:r>
                      <a:endParaRPr lang="en-US" sz="1400" kern="1200" dirty="0">
                        <a:solidFill>
                          <a:schemeClr val="dk1"/>
                        </a:solidFill>
                        <a:effectLst/>
                        <a:latin typeface="+mn-lt"/>
                        <a:ea typeface="+mn-ea"/>
                        <a:cs typeface="+mn-cs"/>
                      </a:endParaRPr>
                    </a:p>
                  </a:txBody>
                  <a:tcPr marL="68580" marR="68580" marT="0" marB="0"/>
                </a:tc>
                <a:tc>
                  <a:txBody>
                    <a:bodyPr/>
                    <a:lstStyle/>
                    <a:p>
                      <a:pPr marL="0" algn="l" defTabSz="1219170" rtl="0" eaLnBrk="1" latinLnBrk="0" hangingPunct="1">
                        <a:spcAft>
                          <a:spcPts val="0"/>
                        </a:spcAft>
                      </a:pPr>
                      <a:r>
                        <a:rPr lang="en-US" sz="1400" kern="1200">
                          <a:solidFill>
                            <a:schemeClr val="dk1"/>
                          </a:solidFill>
                          <a:effectLst/>
                          <a:latin typeface="+mn-lt"/>
                          <a:ea typeface="+mn-ea"/>
                          <a:cs typeface="+mn-cs"/>
                        </a:rPr>
                        <a:t>Ericsson LM</a:t>
                      </a:r>
                    </a:p>
                  </a:txBody>
                  <a:tcPr marL="68580" marR="68580" marT="0" marB="0"/>
                </a:tc>
                <a:tc>
                  <a:txBody>
                    <a:bodyPr/>
                    <a:lstStyle/>
                    <a:p>
                      <a:pPr marL="0" algn="l" defTabSz="1219170" rtl="0" eaLnBrk="1" latinLnBrk="0" hangingPunct="1">
                        <a:spcAft>
                          <a:spcPts val="0"/>
                        </a:spcAft>
                      </a:pPr>
                      <a:r>
                        <a:rPr lang="en-US" sz="1400" kern="1200" dirty="0">
                          <a:solidFill>
                            <a:schemeClr val="dk1"/>
                          </a:solidFill>
                          <a:effectLst/>
                          <a:latin typeface="+mn-lt"/>
                          <a:ea typeface="+mn-ea"/>
                          <a:cs typeface="+mn-cs"/>
                        </a:rPr>
                        <a:t>Robert Petersen</a:t>
                      </a:r>
                    </a:p>
                  </a:txBody>
                  <a:tcPr marL="68580" marR="68580" marT="0" marB="0"/>
                </a:tc>
              </a:tr>
              <a:tr h="227431">
                <a:tc>
                  <a:txBody>
                    <a:bodyPr/>
                    <a:lstStyle/>
                    <a:p>
                      <a:pPr marL="0" algn="l" defTabSz="1219170" rtl="0" eaLnBrk="1" latinLnBrk="0" hangingPunct="1">
                        <a:spcAft>
                          <a:spcPts val="0"/>
                        </a:spcAft>
                      </a:pPr>
                      <a:r>
                        <a:rPr lang="en-US" sz="1400" kern="1200" dirty="0" smtClean="0">
                          <a:solidFill>
                            <a:schemeClr val="bg1"/>
                          </a:solidFill>
                          <a:effectLst/>
                          <a:latin typeface="+mn-lt"/>
                          <a:ea typeface="+mn-ea"/>
                          <a:cs typeface="+mn-cs"/>
                        </a:rPr>
                        <a:t>S5-212441</a:t>
                      </a:r>
                      <a:endParaRPr lang="en-US" sz="1400" kern="1200" dirty="0">
                        <a:solidFill>
                          <a:schemeClr val="bg1"/>
                        </a:solidFill>
                        <a:effectLst/>
                        <a:latin typeface="+mn-lt"/>
                        <a:ea typeface="+mn-ea"/>
                        <a:cs typeface="+mn-cs"/>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err="1" smtClean="0">
                          <a:solidFill>
                            <a:schemeClr val="dk1"/>
                          </a:solidFill>
                          <a:effectLst/>
                          <a:latin typeface="+mn-lt"/>
                          <a:ea typeface="+mn-ea"/>
                          <a:cs typeface="+mn-cs"/>
                        </a:rPr>
                        <a:t>DraftCR</a:t>
                      </a:r>
                      <a:r>
                        <a:rPr lang="en-GB" sz="1400" kern="1200" dirty="0" smtClean="0">
                          <a:solidFill>
                            <a:schemeClr val="dk1"/>
                          </a:solidFill>
                          <a:effectLst/>
                          <a:latin typeface="+mn-lt"/>
                          <a:ea typeface="+mn-ea"/>
                          <a:cs typeface="+mn-cs"/>
                        </a:rPr>
                        <a:t> for FIMA/MADCOL TS 28.537</a:t>
                      </a:r>
                      <a:endParaRPr lang="en-US" sz="1400" kern="1200" dirty="0">
                        <a:solidFill>
                          <a:schemeClr val="dk1"/>
                        </a:solidFill>
                        <a:effectLst/>
                        <a:latin typeface="+mn-lt"/>
                        <a:ea typeface="+mn-ea"/>
                        <a:cs typeface="+mn-cs"/>
                      </a:endParaRPr>
                    </a:p>
                  </a:txBody>
                  <a:tcPr marL="68580" marR="68580" marT="0" marB="0"/>
                </a:tc>
                <a:tc>
                  <a:txBody>
                    <a:bodyPr/>
                    <a:lstStyle/>
                    <a:p>
                      <a:pPr marL="0" algn="l" defTabSz="1219170" rtl="0" eaLnBrk="1" latinLnBrk="0" hangingPunct="1">
                        <a:spcAft>
                          <a:spcPts val="0"/>
                        </a:spcAft>
                      </a:pPr>
                      <a:r>
                        <a:rPr lang="en-US" sz="1400" kern="1200">
                          <a:solidFill>
                            <a:schemeClr val="dk1"/>
                          </a:solidFill>
                          <a:effectLst/>
                          <a:latin typeface="+mn-lt"/>
                          <a:ea typeface="+mn-ea"/>
                          <a:cs typeface="+mn-cs"/>
                        </a:rPr>
                        <a:t>Nokia</a:t>
                      </a:r>
                    </a:p>
                  </a:txBody>
                  <a:tcPr marL="68580" marR="68580" marT="0" marB="0"/>
                </a:tc>
                <a:tc>
                  <a:txBody>
                    <a:bodyPr/>
                    <a:lstStyle/>
                    <a:p>
                      <a:pPr marL="0" algn="l" defTabSz="1219170" rtl="0" eaLnBrk="1" latinLnBrk="0" hangingPunct="1">
                        <a:spcAft>
                          <a:spcPts val="0"/>
                        </a:spcAft>
                      </a:pPr>
                      <a:r>
                        <a:rPr lang="en-US" sz="1400" kern="1200" dirty="0">
                          <a:solidFill>
                            <a:schemeClr val="dk1"/>
                          </a:solidFill>
                          <a:effectLst/>
                          <a:latin typeface="+mn-lt"/>
                          <a:ea typeface="+mn-ea"/>
                          <a:cs typeface="+mn-cs"/>
                        </a:rPr>
                        <a:t>Olaf</a:t>
                      </a:r>
                    </a:p>
                  </a:txBody>
                  <a:tcPr marL="68580" marR="68580" marT="0" marB="0"/>
                </a:tc>
              </a:tr>
            </a:tbl>
          </a:graphicData>
        </a:graphic>
      </p:graphicFrame>
      <p:sp>
        <p:nvSpPr>
          <p:cNvPr id="16" name="Rectangle 1"/>
          <p:cNvSpPr>
            <a:spLocks noChangeArrowheads="1"/>
          </p:cNvSpPr>
          <p:nvPr/>
        </p:nvSpPr>
        <p:spPr bwMode="auto">
          <a:xfrm>
            <a:off x="217714" y="3818469"/>
            <a:ext cx="715612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rPr>
              <a:t>List of approved </a:t>
            </a:r>
            <a:r>
              <a:rPr kumimoji="0" lang="en-GB" altLang="en-US" sz="1400" b="1" i="0" u="none" strike="noStrike" cap="none" normalizeH="0" baseline="0" dirty="0" err="1" smtClean="0">
                <a:ln>
                  <a:noFill/>
                </a:ln>
                <a:solidFill>
                  <a:schemeClr val="tx1"/>
                </a:solidFill>
                <a:effectLst/>
                <a:latin typeface="+mj-lt"/>
                <a:ea typeface="宋体" panose="02010600030101010101" pitchFamily="2" charset="-122"/>
                <a:cs typeface="Times New Roman" panose="02020603050405020304" pitchFamily="18" charset="0"/>
              </a:rPr>
              <a:t>DraftCRs</a:t>
            </a:r>
            <a:r>
              <a:rPr kumimoji="0" lang="en-GB" altLang="en-US" sz="1400" b="1"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rPr>
              <a:t> to be used as baseline from history</a:t>
            </a:r>
            <a:r>
              <a:rPr kumimoji="0" lang="en-GB" altLang="en-US" sz="1400" b="1" i="0" u="none" strike="noStrike" cap="none" normalizeH="0" dirty="0" smtClean="0">
                <a:ln>
                  <a:noFill/>
                </a:ln>
                <a:solidFill>
                  <a:schemeClr val="tx1"/>
                </a:solidFill>
                <a:effectLst/>
                <a:latin typeface="+mj-lt"/>
                <a:ea typeface="宋体" panose="02010600030101010101" pitchFamily="2" charset="-122"/>
                <a:cs typeface="Times New Roman" panose="02020603050405020304" pitchFamily="18" charset="0"/>
              </a:rPr>
              <a:t> meetings</a:t>
            </a:r>
            <a:r>
              <a:rPr kumimoji="0" lang="en-GB" altLang="en-US" sz="1400" b="1"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rPr>
              <a:t>:</a:t>
            </a:r>
            <a:endParaRPr kumimoji="0" lang="en-GB" altLang="en-US" sz="2000" b="0" i="0" u="none" strike="noStrike" cap="none" normalizeH="0" baseline="0" dirty="0" smtClean="0">
              <a:ln>
                <a:noFill/>
              </a:ln>
              <a:solidFill>
                <a:schemeClr val="tx1"/>
              </a:solidFill>
              <a:effectLst/>
              <a:latin typeface="+mj-lt"/>
            </a:endParaRPr>
          </a:p>
        </p:txBody>
      </p:sp>
    </p:spTree>
    <p:extLst>
      <p:ext uri="{BB962C8B-B14F-4D97-AF65-F5344CB8AC3E}">
        <p14:creationId xmlns:p14="http://schemas.microsoft.com/office/powerpoint/2010/main" val="38334101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Rapporteur calls (draft plan after SA5#137e)</a:t>
            </a:r>
            <a:endParaRPr lang="zh-CN" altLang="en-US" sz="3600" dirty="0"/>
          </a:p>
        </p:txBody>
      </p:sp>
      <p:graphicFrame>
        <p:nvGraphicFramePr>
          <p:cNvPr id="5" name="表格 4"/>
          <p:cNvGraphicFramePr>
            <a:graphicFrameLocks noGrp="1"/>
          </p:cNvGraphicFramePr>
          <p:nvPr>
            <p:extLst>
              <p:ext uri="{D42A27DB-BD31-4B8C-83A1-F6EECF244321}">
                <p14:modId xmlns:p14="http://schemas.microsoft.com/office/powerpoint/2010/main" val="3494853542"/>
              </p:ext>
            </p:extLst>
          </p:nvPr>
        </p:nvGraphicFramePr>
        <p:xfrm>
          <a:off x="698694" y="1417638"/>
          <a:ext cx="10710985" cy="3688080"/>
        </p:xfrm>
        <a:graphic>
          <a:graphicData uri="http://schemas.openxmlformats.org/drawingml/2006/table">
            <a:tbl>
              <a:tblPr firstRow="1" firstCol="1" bandRow="1">
                <a:tableStyleId>{5C22544A-7EE6-4342-B048-85BDC9FD1C3A}</a:tableStyleId>
              </a:tblPr>
              <a:tblGrid>
                <a:gridCol w="1817120"/>
                <a:gridCol w="2723768"/>
                <a:gridCol w="6170097"/>
              </a:tblGrid>
              <a:tr h="0">
                <a:tc>
                  <a:txBody>
                    <a:bodyPr/>
                    <a:lstStyle/>
                    <a:p>
                      <a:pPr>
                        <a:spcAft>
                          <a:spcPts val="0"/>
                        </a:spcAft>
                      </a:pPr>
                      <a:r>
                        <a:rPr lang="zh-CN" sz="1800" b="1" dirty="0">
                          <a:effectLst/>
                          <a:latin typeface="+mn-lt"/>
                          <a:ea typeface="MS Mincho"/>
                          <a:cs typeface="Calibri" panose="020F0502020204030204" pitchFamily="34" charset="0"/>
                        </a:rPr>
                        <a:t>Rapporteur calls</a:t>
                      </a:r>
                      <a:endParaRPr lang="en-US" sz="1800" dirty="0">
                        <a:effectLst/>
                        <a:latin typeface="+mn-lt"/>
                        <a:ea typeface="MS Mincho"/>
                        <a:cs typeface="MS Mincho"/>
                      </a:endParaRPr>
                    </a:p>
                  </a:txBody>
                  <a:tcPr marL="68580" marR="68580" marT="0" marB="0"/>
                </a:tc>
                <a:tc>
                  <a:txBody>
                    <a:bodyPr/>
                    <a:lstStyle/>
                    <a:p>
                      <a:pPr>
                        <a:spcAft>
                          <a:spcPts val="0"/>
                        </a:spcAft>
                      </a:pPr>
                      <a:r>
                        <a:rPr lang="zh-CN" sz="1800" b="1">
                          <a:effectLst/>
                          <a:latin typeface="+mn-lt"/>
                          <a:ea typeface="MS Mincho"/>
                          <a:cs typeface="Calibri" panose="020F0502020204030204" pitchFamily="34" charset="0"/>
                        </a:rPr>
                        <a:t>Date Time</a:t>
                      </a:r>
                      <a:endParaRPr lang="en-US" sz="1800">
                        <a:effectLst/>
                        <a:latin typeface="+mn-lt"/>
                        <a:ea typeface="MS Mincho"/>
                        <a:cs typeface="MS Mincho"/>
                      </a:endParaRPr>
                    </a:p>
                  </a:txBody>
                  <a:tcPr marL="68580" marR="68580" marT="0" marB="0"/>
                </a:tc>
                <a:tc>
                  <a:txBody>
                    <a:bodyPr/>
                    <a:lstStyle/>
                    <a:p>
                      <a:pPr indent="57150">
                        <a:spcAft>
                          <a:spcPts val="0"/>
                        </a:spcAft>
                      </a:pPr>
                      <a:r>
                        <a:rPr lang="zh-CN" sz="1800" b="1" dirty="0">
                          <a:effectLst/>
                          <a:latin typeface="+mn-lt"/>
                          <a:ea typeface="MS Mincho"/>
                          <a:cs typeface="Calibri" panose="020F0502020204030204" pitchFamily="34" charset="0"/>
                        </a:rPr>
                        <a:t>Potential Topics</a:t>
                      </a:r>
                      <a:endParaRPr lang="en-US" sz="1800" dirty="0">
                        <a:effectLst/>
                        <a:latin typeface="+mn-lt"/>
                        <a:ea typeface="MS Mincho"/>
                        <a:cs typeface="MS Mincho"/>
                      </a:endParaRPr>
                    </a:p>
                  </a:txBody>
                  <a:tcPr marL="68580" marR="68580" marT="0" marB="0"/>
                </a:tc>
              </a:tr>
              <a:tr h="0">
                <a:tc>
                  <a:txBody>
                    <a:bodyPr/>
                    <a:lstStyle/>
                    <a:p>
                      <a:pPr>
                        <a:spcAft>
                          <a:spcPts val="0"/>
                        </a:spcAft>
                      </a:pPr>
                      <a:r>
                        <a:rPr lang="en-GB" sz="1400">
                          <a:effectLst/>
                          <a:latin typeface="+mn-lt"/>
                          <a:ea typeface="MS Mincho"/>
                          <a:cs typeface="Calibri" panose="020F0502020204030204" pitchFamily="34" charset="0"/>
                        </a:rPr>
                        <a:t>#137e.1</a:t>
                      </a:r>
                      <a:endParaRPr lang="en-US" sz="1400">
                        <a:effectLst/>
                        <a:latin typeface="+mn-lt"/>
                        <a:ea typeface="MS Mincho"/>
                        <a:cs typeface="MS Mincho"/>
                      </a:endParaRPr>
                    </a:p>
                  </a:txBody>
                  <a:tcPr marL="68580" marR="68580" marT="0" marB="0"/>
                </a:tc>
                <a:tc>
                  <a:txBody>
                    <a:bodyPr/>
                    <a:lstStyle/>
                    <a:p>
                      <a:pPr>
                        <a:spcAft>
                          <a:spcPts val="0"/>
                        </a:spcAft>
                      </a:pPr>
                      <a:r>
                        <a:rPr lang="en-GB" sz="1400" dirty="0" smtClean="0">
                          <a:effectLst/>
                          <a:latin typeface="+mn-lt"/>
                          <a:ea typeface="MS Mincho"/>
                          <a:cs typeface="Calibri" panose="020F0502020204030204" pitchFamily="34" charset="0"/>
                        </a:rPr>
                        <a:t>Jun.3</a:t>
                      </a:r>
                      <a:r>
                        <a:rPr lang="en-GB" sz="1400" baseline="30000" dirty="0" smtClean="0">
                          <a:effectLst/>
                          <a:latin typeface="+mn-lt"/>
                          <a:ea typeface="MS Mincho"/>
                          <a:cs typeface="Calibri" panose="020F0502020204030204" pitchFamily="34" charset="0"/>
                        </a:rPr>
                        <a:t>rd</a:t>
                      </a:r>
                      <a:r>
                        <a:rPr lang="en-GB" sz="1400" dirty="0" smtClean="0">
                          <a:effectLst/>
                          <a:latin typeface="+mn-lt"/>
                          <a:ea typeface="MS Mincho"/>
                          <a:cs typeface="Calibri" panose="020F0502020204030204" pitchFamily="34" charset="0"/>
                        </a:rPr>
                        <a:t> </a:t>
                      </a:r>
                      <a:r>
                        <a:rPr lang="en-GB" sz="1400" dirty="0" smtClean="0">
                          <a:effectLst/>
                          <a:latin typeface="+mn-lt"/>
                          <a:ea typeface="MS Mincho"/>
                          <a:cs typeface="Calibri" panose="020F0502020204030204" pitchFamily="34" charset="0"/>
                        </a:rPr>
                        <a:t>15:00 CE</a:t>
                      </a:r>
                      <a:r>
                        <a:rPr lang="en-US" altLang="zh-CN" sz="1400" dirty="0" smtClean="0">
                          <a:effectLst/>
                          <a:latin typeface="+mn-lt"/>
                          <a:ea typeface="MS Mincho"/>
                          <a:cs typeface="Calibri" panose="020F0502020204030204" pitchFamily="34" charset="0"/>
                        </a:rPr>
                        <a:t>S</a:t>
                      </a:r>
                      <a:r>
                        <a:rPr lang="en-GB" sz="1400" dirty="0" smtClean="0">
                          <a:effectLst/>
                          <a:latin typeface="+mn-lt"/>
                          <a:ea typeface="MS Mincho"/>
                          <a:cs typeface="Calibri" panose="020F0502020204030204" pitchFamily="34" charset="0"/>
                        </a:rPr>
                        <a:t>T~17:00 CEST </a:t>
                      </a:r>
                      <a:endParaRPr lang="en-US" sz="1400" dirty="0">
                        <a:effectLst/>
                        <a:latin typeface="+mn-lt"/>
                        <a:ea typeface="MS Mincho"/>
                        <a:cs typeface="MS Mincho"/>
                      </a:endParaRPr>
                    </a:p>
                  </a:txBody>
                  <a:tcPr marL="68580" marR="68580" marT="0" marB="0"/>
                </a:tc>
                <a:tc>
                  <a:txBody>
                    <a:bodyPr/>
                    <a:lstStyle/>
                    <a:p>
                      <a:pPr>
                        <a:spcAft>
                          <a:spcPts val="0"/>
                        </a:spcAft>
                      </a:pPr>
                      <a:r>
                        <a:rPr lang="en-US" altLang="zh-CN" sz="1400" b="0" dirty="0" smtClean="0">
                          <a:effectLst/>
                          <a:latin typeface="+mn-lt"/>
                          <a:ea typeface="MS Mincho"/>
                          <a:cs typeface="Calibri" panose="020F0502020204030204" pitchFamily="34" charset="0"/>
                        </a:rPr>
                        <a:t>1.eMDAS (Yi </a:t>
                      </a:r>
                      <a:r>
                        <a:rPr lang="en-US" altLang="zh-CN" sz="1400" b="0" dirty="0" err="1" smtClean="0">
                          <a:effectLst/>
                          <a:latin typeface="+mn-lt"/>
                          <a:ea typeface="MS Mincho"/>
                          <a:cs typeface="Calibri" panose="020F0502020204030204" pitchFamily="34" charset="0"/>
                        </a:rPr>
                        <a:t>Zhi</a:t>
                      </a:r>
                      <a:r>
                        <a:rPr lang="en-US" altLang="zh-CN" sz="1400" b="0" dirty="0" smtClean="0">
                          <a:effectLst/>
                          <a:latin typeface="+mn-lt"/>
                          <a:ea typeface="MS Mincho"/>
                          <a:cs typeface="Calibri" panose="020F0502020204030204" pitchFamily="34" charset="0"/>
                        </a:rPr>
                        <a:t>, Brendan)</a:t>
                      </a:r>
                    </a:p>
                    <a:p>
                      <a:pPr marL="285750" indent="-285750">
                        <a:spcAft>
                          <a:spcPts val="0"/>
                        </a:spcAft>
                        <a:buFont typeface="Wingdings" panose="05000000000000000000" pitchFamily="2" charset="2"/>
                        <a:buChar char="Ø"/>
                      </a:pPr>
                      <a:r>
                        <a:rPr lang="en-US" altLang="zh-CN" sz="1400" b="0" dirty="0" smtClean="0">
                          <a:effectLst/>
                          <a:latin typeface="+mn-lt"/>
                          <a:ea typeface="MS Mincho"/>
                          <a:cs typeface="Calibri" panose="020F0502020204030204" pitchFamily="34" charset="0"/>
                        </a:rPr>
                        <a:t>3039rev2 Add structure for TS 28.104</a:t>
                      </a:r>
                    </a:p>
                    <a:p>
                      <a:pPr marL="285750" indent="-285750">
                        <a:spcAft>
                          <a:spcPts val="0"/>
                        </a:spcAft>
                        <a:buFont typeface="Wingdings" panose="05000000000000000000" pitchFamily="2" charset="2"/>
                        <a:buChar char="Ø"/>
                      </a:pPr>
                      <a:r>
                        <a:rPr lang="en-US" altLang="zh-CN" sz="1400" b="0" dirty="0" smtClean="0">
                          <a:effectLst/>
                          <a:latin typeface="+mn-lt"/>
                          <a:ea typeface="MS Mincho"/>
                          <a:cs typeface="Calibri" panose="020F0502020204030204" pitchFamily="34" charset="0"/>
                        </a:rPr>
                        <a:t>S5-213039rev1 </a:t>
                      </a:r>
                      <a:r>
                        <a:rPr lang="en-US" altLang="zh-CN" sz="1400" b="0" dirty="0" err="1" smtClean="0">
                          <a:effectLst/>
                          <a:latin typeface="+mn-lt"/>
                          <a:ea typeface="MS Mincho"/>
                          <a:cs typeface="Calibri" panose="020F0502020204030204" pitchFamily="34" charset="0"/>
                        </a:rPr>
                        <a:t>pCR</a:t>
                      </a:r>
                      <a:r>
                        <a:rPr lang="en-US" altLang="zh-CN" sz="1400" b="0" dirty="0" smtClean="0">
                          <a:effectLst/>
                          <a:latin typeface="+mn-lt"/>
                          <a:ea typeface="MS Mincho"/>
                          <a:cs typeface="Calibri" panose="020F0502020204030204" pitchFamily="34" charset="0"/>
                        </a:rPr>
                        <a:t> Add structure for TS 28.104_Huawei_comments</a:t>
                      </a:r>
                    </a:p>
                    <a:p>
                      <a:pPr>
                        <a:spcAft>
                          <a:spcPts val="0"/>
                        </a:spcAft>
                      </a:pPr>
                      <a:r>
                        <a:rPr lang="en-US" altLang="zh-CN" sz="1400" b="0" dirty="0" smtClean="0">
                          <a:effectLst/>
                          <a:latin typeface="+mn-lt"/>
                          <a:ea typeface="MS Mincho"/>
                          <a:cs typeface="Calibri" panose="020F0502020204030204" pitchFamily="34" charset="0"/>
                        </a:rPr>
                        <a:t>2.FS_YANG (</a:t>
                      </a:r>
                      <a:r>
                        <a:rPr lang="en-US" altLang="zh-CN" sz="1400" b="0" dirty="0" err="1" smtClean="0">
                          <a:effectLst/>
                          <a:latin typeface="+mn-lt"/>
                          <a:ea typeface="MS Mincho"/>
                          <a:cs typeface="Calibri" panose="020F0502020204030204" pitchFamily="34" charset="0"/>
                        </a:rPr>
                        <a:t>Balazs</a:t>
                      </a:r>
                      <a:r>
                        <a:rPr lang="en-US" altLang="zh-CN" sz="1400" b="0" dirty="0" smtClean="0">
                          <a:effectLst/>
                          <a:latin typeface="+mn-lt"/>
                          <a:ea typeface="MS Mincho"/>
                          <a:cs typeface="Calibri" panose="020F0502020204030204" pitchFamily="34" charset="0"/>
                        </a:rPr>
                        <a:t>, Olaf)</a:t>
                      </a:r>
                    </a:p>
                  </a:txBody>
                  <a:tcPr marL="68580" marR="68580" marT="0" marB="0"/>
                </a:tc>
              </a:tr>
              <a:tr h="0">
                <a:tc>
                  <a:txBody>
                    <a:bodyPr/>
                    <a:lstStyle/>
                    <a:p>
                      <a:pPr>
                        <a:spcAft>
                          <a:spcPts val="0"/>
                        </a:spcAft>
                      </a:pPr>
                      <a:r>
                        <a:rPr lang="en-GB" sz="1400">
                          <a:effectLst/>
                          <a:latin typeface="+mn-lt"/>
                          <a:ea typeface="MS Mincho"/>
                          <a:cs typeface="Calibri" panose="020F0502020204030204" pitchFamily="34" charset="0"/>
                        </a:rPr>
                        <a:t>#137e.2</a:t>
                      </a:r>
                      <a:endParaRPr lang="en-US" sz="1400">
                        <a:effectLst/>
                        <a:latin typeface="+mn-lt"/>
                        <a:ea typeface="MS Mincho"/>
                        <a:cs typeface="MS Mincho"/>
                      </a:endParaRPr>
                    </a:p>
                  </a:txBody>
                  <a:tcPr marL="68580" marR="68580" marT="0" marB="0"/>
                </a:tc>
                <a:tc>
                  <a:txBody>
                    <a:bodyPr/>
                    <a:lstStyle/>
                    <a:p>
                      <a:pPr>
                        <a:spcAft>
                          <a:spcPts val="0"/>
                        </a:spcAft>
                      </a:pPr>
                      <a:r>
                        <a:rPr lang="en-GB" sz="1400" dirty="0" smtClean="0">
                          <a:effectLst/>
                          <a:latin typeface="+mn-lt"/>
                          <a:ea typeface="MS Mincho"/>
                          <a:cs typeface="Calibri" panose="020F0502020204030204" pitchFamily="34" charset="0"/>
                        </a:rPr>
                        <a:t>Jun.17</a:t>
                      </a:r>
                      <a:r>
                        <a:rPr lang="en-US" altLang="zh-CN" sz="1400" baseline="30000" dirty="0" err="1" smtClean="0">
                          <a:effectLst/>
                          <a:latin typeface="+mn-lt"/>
                          <a:ea typeface="MS Mincho"/>
                          <a:cs typeface="Calibri" panose="020F0502020204030204" pitchFamily="34" charset="0"/>
                        </a:rPr>
                        <a:t>th</a:t>
                      </a:r>
                      <a:r>
                        <a:rPr lang="en-US" altLang="zh-CN" sz="1400" dirty="0" smtClean="0">
                          <a:effectLst/>
                          <a:latin typeface="+mn-lt"/>
                          <a:ea typeface="MS Mincho"/>
                          <a:cs typeface="Calibri" panose="020F0502020204030204" pitchFamily="34" charset="0"/>
                        </a:rPr>
                        <a:t> </a:t>
                      </a:r>
                      <a:r>
                        <a:rPr lang="en-GB" sz="1400" dirty="0" smtClean="0">
                          <a:effectLst/>
                          <a:latin typeface="+mn-lt"/>
                          <a:ea typeface="MS Mincho"/>
                          <a:cs typeface="Calibri" panose="020F0502020204030204" pitchFamily="34" charset="0"/>
                        </a:rPr>
                        <a:t> </a:t>
                      </a:r>
                      <a:r>
                        <a:rPr lang="en-GB" sz="1400" dirty="0" smtClean="0">
                          <a:effectLst/>
                          <a:latin typeface="+mn-lt"/>
                          <a:ea typeface="MS Mincho"/>
                          <a:cs typeface="Calibri" panose="020F0502020204030204" pitchFamily="34" charset="0"/>
                        </a:rPr>
                        <a:t>15:00 CEST~17:00 CEST </a:t>
                      </a:r>
                      <a:endParaRPr lang="en-US" sz="1400" dirty="0">
                        <a:effectLst/>
                        <a:latin typeface="+mn-lt"/>
                        <a:ea typeface="MS Mincho"/>
                        <a:cs typeface="MS Mincho"/>
                      </a:endParaRPr>
                    </a:p>
                  </a:txBody>
                  <a:tcPr marL="68580" marR="68580" marT="0" marB="0"/>
                </a:tc>
                <a:tc>
                  <a:txBody>
                    <a:bodyPr/>
                    <a:lstStyle/>
                    <a:p>
                      <a:pPr>
                        <a:spcAft>
                          <a:spcPts val="0"/>
                        </a:spcAft>
                      </a:pPr>
                      <a:r>
                        <a:rPr lang="en-US" altLang="zh-CN" sz="1400" b="0" dirty="0" smtClean="0">
                          <a:effectLst/>
                          <a:latin typeface="+mn-lt"/>
                          <a:ea typeface="MS Mincho"/>
                          <a:cs typeface="Calibri" panose="020F0502020204030204" pitchFamily="34" charset="0"/>
                        </a:rPr>
                        <a:t>1. </a:t>
                      </a:r>
                      <a:r>
                        <a:rPr lang="zh-CN" sz="1400" b="0" dirty="0" smtClean="0">
                          <a:effectLst/>
                          <a:latin typeface="+mn-lt"/>
                          <a:ea typeface="MS Mincho"/>
                          <a:cs typeface="Calibri" panose="020F0502020204030204" pitchFamily="34" charset="0"/>
                        </a:rPr>
                        <a:t>FS</a:t>
                      </a:r>
                      <a:r>
                        <a:rPr lang="zh-CN" sz="1400" b="0" dirty="0">
                          <a:effectLst/>
                          <a:latin typeface="+mn-lt"/>
                          <a:ea typeface="MS Mincho"/>
                          <a:cs typeface="Calibri" panose="020F0502020204030204" pitchFamily="34" charset="0"/>
                        </a:rPr>
                        <a:t>_NSCE, FS_MNSAC: Clarify the relation between FS_NSCE, FS_MNSAC (S5-213394/ S5-213429/ S5-213427) (Xiaobo, Ping Jing)</a:t>
                      </a:r>
                      <a:endParaRPr lang="en-US" sz="1400" b="0" dirty="0">
                        <a:effectLst/>
                        <a:latin typeface="+mn-lt"/>
                        <a:ea typeface="MS Mincho"/>
                        <a:cs typeface="MS Mincho"/>
                      </a:endParaRPr>
                    </a:p>
                    <a:p>
                      <a:pPr>
                        <a:spcAft>
                          <a:spcPts val="0"/>
                        </a:spcAft>
                      </a:pPr>
                      <a:r>
                        <a:rPr lang="en-US" altLang="zh-CN" sz="1400" b="0" dirty="0" smtClean="0">
                          <a:effectLst/>
                          <a:latin typeface="+mn-lt"/>
                          <a:ea typeface="MS Mincho"/>
                          <a:cs typeface="Calibri" panose="020F0502020204030204" pitchFamily="34" charset="0"/>
                        </a:rPr>
                        <a:t>2. </a:t>
                      </a:r>
                      <a:r>
                        <a:rPr lang="zh-CN" sz="1400" b="0" dirty="0" smtClean="0">
                          <a:effectLst/>
                          <a:latin typeface="+mn-lt"/>
                          <a:ea typeface="MS Mincho"/>
                          <a:cs typeface="Calibri" panose="020F0502020204030204" pitchFamily="34" charset="0"/>
                        </a:rPr>
                        <a:t>FS</a:t>
                      </a:r>
                      <a:r>
                        <a:rPr lang="zh-CN" sz="1400" b="0" dirty="0">
                          <a:effectLst/>
                          <a:latin typeface="+mn-lt"/>
                          <a:ea typeface="MS Mincho"/>
                          <a:cs typeface="Calibri" panose="020F0502020204030204" pitchFamily="34" charset="0"/>
                        </a:rPr>
                        <a:t>_NSMEN: Resolve remaining issues which block the conclusion of FS_NSMEN study (Brendan)</a:t>
                      </a:r>
                      <a:endParaRPr lang="en-US" sz="1400" b="0" dirty="0">
                        <a:effectLst/>
                        <a:latin typeface="+mn-lt"/>
                        <a:ea typeface="MS Mincho"/>
                        <a:cs typeface="MS Mincho"/>
                      </a:endParaRPr>
                    </a:p>
                  </a:txBody>
                  <a:tcPr marL="68580" marR="68580" marT="0" marB="0"/>
                </a:tc>
              </a:tr>
              <a:tr h="0">
                <a:tc>
                  <a:txBody>
                    <a:bodyPr/>
                    <a:lstStyle/>
                    <a:p>
                      <a:pPr>
                        <a:spcAft>
                          <a:spcPts val="0"/>
                        </a:spcAft>
                      </a:pPr>
                      <a:r>
                        <a:rPr lang="en-GB" sz="1400">
                          <a:effectLst/>
                          <a:latin typeface="+mn-lt"/>
                          <a:ea typeface="MS Mincho"/>
                          <a:cs typeface="Calibri" panose="020F0502020204030204" pitchFamily="34" charset="0"/>
                        </a:rPr>
                        <a:t>#137e.3</a:t>
                      </a:r>
                      <a:endParaRPr lang="en-US" sz="1400">
                        <a:effectLst/>
                        <a:latin typeface="+mn-lt"/>
                        <a:ea typeface="MS Mincho"/>
                        <a:cs typeface="MS Mincho"/>
                      </a:endParaRPr>
                    </a:p>
                  </a:txBody>
                  <a:tcPr marL="68580" marR="68580" marT="0" marB="0"/>
                </a:tc>
                <a:tc>
                  <a:txBody>
                    <a:bodyPr/>
                    <a:lstStyle/>
                    <a:p>
                      <a:pPr>
                        <a:spcAft>
                          <a:spcPts val="0"/>
                        </a:spcAft>
                      </a:pPr>
                      <a:r>
                        <a:rPr lang="en-GB" sz="1400" dirty="0" smtClean="0">
                          <a:effectLst/>
                          <a:latin typeface="+mn-lt"/>
                          <a:ea typeface="MS Mincho"/>
                          <a:cs typeface="Calibri" panose="020F0502020204030204" pitchFamily="34" charset="0"/>
                        </a:rPr>
                        <a:t>Jun.24</a:t>
                      </a:r>
                      <a:r>
                        <a:rPr lang="en-GB" sz="1400" baseline="30000" dirty="0" smtClean="0">
                          <a:effectLst/>
                          <a:latin typeface="+mn-lt"/>
                          <a:ea typeface="MS Mincho"/>
                          <a:cs typeface="Calibri" panose="020F0502020204030204" pitchFamily="34" charset="0"/>
                        </a:rPr>
                        <a:t>th</a:t>
                      </a:r>
                      <a:r>
                        <a:rPr lang="en-GB" sz="1400" dirty="0" smtClean="0">
                          <a:effectLst/>
                          <a:latin typeface="+mn-lt"/>
                          <a:ea typeface="MS Mincho"/>
                          <a:cs typeface="Calibri" panose="020F0502020204030204" pitchFamily="34" charset="0"/>
                        </a:rPr>
                        <a:t>  15:00 </a:t>
                      </a:r>
                      <a:r>
                        <a:rPr lang="en-GB" sz="1400" dirty="0" smtClean="0">
                          <a:effectLst/>
                          <a:latin typeface="+mn-lt"/>
                          <a:ea typeface="MS Mincho"/>
                          <a:cs typeface="Calibri" panose="020F0502020204030204" pitchFamily="34" charset="0"/>
                        </a:rPr>
                        <a:t>CEST~17:00 CEST   </a:t>
                      </a:r>
                      <a:endParaRPr lang="en-US" sz="1400" dirty="0">
                        <a:effectLst/>
                        <a:latin typeface="+mn-lt"/>
                        <a:ea typeface="MS Mincho"/>
                        <a:cs typeface="MS Mincho"/>
                      </a:endParaRPr>
                    </a:p>
                  </a:txBody>
                  <a:tcPr marL="68580" marR="68580" marT="0" marB="0"/>
                </a:tc>
                <a:tc>
                  <a:txBody>
                    <a:bodyPr/>
                    <a:lstStyle/>
                    <a:p>
                      <a:pPr>
                        <a:spcAft>
                          <a:spcPts val="0"/>
                        </a:spcAft>
                      </a:pPr>
                      <a:r>
                        <a:rPr lang="en-US" altLang="zh-CN" sz="1400" b="0" dirty="0" smtClean="0">
                          <a:effectLst/>
                          <a:latin typeface="+mn-lt"/>
                          <a:ea typeface="MS Mincho"/>
                          <a:cs typeface="Calibri" panose="020F0502020204030204" pitchFamily="34" charset="0"/>
                        </a:rPr>
                        <a:t>1. </a:t>
                      </a:r>
                      <a:r>
                        <a:rPr lang="zh-CN" sz="1400" b="0" dirty="0" smtClean="0">
                          <a:effectLst/>
                          <a:latin typeface="+mn-lt"/>
                          <a:ea typeface="MS Mincho"/>
                          <a:cs typeface="Calibri" panose="020F0502020204030204" pitchFamily="34" charset="0"/>
                        </a:rPr>
                        <a:t>IDMS</a:t>
                      </a:r>
                      <a:r>
                        <a:rPr lang="zh-CN" sz="1400" b="0" dirty="0">
                          <a:effectLst/>
                          <a:latin typeface="+mn-lt"/>
                          <a:ea typeface="MS Mincho"/>
                          <a:cs typeface="Calibri" panose="020F0502020204030204" pitchFamily="34" charset="0"/>
                        </a:rPr>
                        <a:t>_MN: Intent concepts (S5-213165/S5-213288/S5-213169) (Xuruiyue, Vlad)</a:t>
                      </a:r>
                      <a:endParaRPr lang="en-US" sz="1400" b="0" dirty="0">
                        <a:effectLst/>
                        <a:latin typeface="+mn-lt"/>
                        <a:ea typeface="MS Mincho"/>
                        <a:cs typeface="MS Mincho"/>
                      </a:endParaRPr>
                    </a:p>
                    <a:p>
                      <a:pPr>
                        <a:spcAft>
                          <a:spcPts val="0"/>
                        </a:spcAft>
                      </a:pPr>
                      <a:r>
                        <a:rPr lang="en-US" altLang="zh-CN" sz="1400" b="0" dirty="0" smtClean="0">
                          <a:effectLst/>
                          <a:latin typeface="+mn-lt"/>
                          <a:ea typeface="MS Mincho"/>
                          <a:cs typeface="Calibri" panose="020F0502020204030204" pitchFamily="34" charset="0"/>
                        </a:rPr>
                        <a:t>2. </a:t>
                      </a:r>
                      <a:r>
                        <a:rPr lang="zh-CN" sz="1400" b="0" dirty="0" smtClean="0">
                          <a:effectLst/>
                          <a:latin typeface="+mn-lt"/>
                          <a:ea typeface="MS Mincho"/>
                          <a:cs typeface="Calibri" panose="020F0502020204030204" pitchFamily="34" charset="0"/>
                        </a:rPr>
                        <a:t>MADCOL </a:t>
                      </a:r>
                      <a:r>
                        <a:rPr lang="zh-CN" sz="1400" b="0" dirty="0">
                          <a:effectLst/>
                          <a:latin typeface="+mn-lt"/>
                          <a:ea typeface="MS Mincho"/>
                          <a:cs typeface="Calibri" panose="020F0502020204030204" pitchFamily="34" charset="0"/>
                        </a:rPr>
                        <a:t>(Olaf)</a:t>
                      </a:r>
                      <a:endParaRPr lang="en-US" sz="1400" b="0" dirty="0">
                        <a:effectLst/>
                        <a:latin typeface="+mn-lt"/>
                        <a:ea typeface="MS Mincho"/>
                        <a:cs typeface="MS Mincho"/>
                      </a:endParaRPr>
                    </a:p>
                  </a:txBody>
                  <a:tcPr marL="68580" marR="68580" marT="0" marB="0"/>
                </a:tc>
              </a:tr>
              <a:tr h="0">
                <a:tc>
                  <a:txBody>
                    <a:bodyPr/>
                    <a:lstStyle/>
                    <a:p>
                      <a:pPr>
                        <a:spcAft>
                          <a:spcPts val="0"/>
                        </a:spcAft>
                      </a:pPr>
                      <a:r>
                        <a:rPr lang="en-GB" sz="1400">
                          <a:effectLst/>
                          <a:latin typeface="+mn-lt"/>
                          <a:ea typeface="MS Mincho"/>
                          <a:cs typeface="Calibri" panose="020F0502020204030204" pitchFamily="34" charset="0"/>
                        </a:rPr>
                        <a:t>#137e.4</a:t>
                      </a:r>
                      <a:endParaRPr lang="en-US" sz="1400">
                        <a:effectLst/>
                        <a:latin typeface="+mn-lt"/>
                        <a:ea typeface="MS Mincho"/>
                        <a:cs typeface="MS Mincho"/>
                      </a:endParaRPr>
                    </a:p>
                  </a:txBody>
                  <a:tcPr marL="68580" marR="68580" marT="0" marB="0"/>
                </a:tc>
                <a:tc>
                  <a:txBody>
                    <a:bodyPr/>
                    <a:lstStyle/>
                    <a:p>
                      <a:pPr>
                        <a:spcAft>
                          <a:spcPts val="0"/>
                        </a:spcAft>
                      </a:pPr>
                      <a:r>
                        <a:rPr lang="en-GB" sz="1400" dirty="0" smtClean="0">
                          <a:effectLst/>
                          <a:latin typeface="+mn-lt"/>
                          <a:ea typeface="MS Mincho"/>
                          <a:cs typeface="Calibri" panose="020F0502020204030204" pitchFamily="34" charset="0"/>
                        </a:rPr>
                        <a:t>Jul.1</a:t>
                      </a:r>
                      <a:r>
                        <a:rPr lang="en-GB" sz="1400" kern="1200" baseline="30000" dirty="0" smtClean="0">
                          <a:solidFill>
                            <a:schemeClr val="dk1"/>
                          </a:solidFill>
                          <a:effectLst/>
                          <a:latin typeface="+mn-lt"/>
                          <a:ea typeface="MS Mincho"/>
                          <a:cs typeface="Calibri" panose="020F0502020204030204" pitchFamily="34" charset="0"/>
                        </a:rPr>
                        <a:t>st</a:t>
                      </a:r>
                      <a:r>
                        <a:rPr lang="en-GB" sz="1400" dirty="0" smtClean="0">
                          <a:effectLst/>
                          <a:latin typeface="+mn-lt"/>
                          <a:ea typeface="MS Mincho"/>
                          <a:cs typeface="Calibri" panose="020F0502020204030204" pitchFamily="34" charset="0"/>
                        </a:rPr>
                        <a:t> 15:00 </a:t>
                      </a:r>
                      <a:r>
                        <a:rPr lang="en-GB" sz="1400" dirty="0" smtClean="0">
                          <a:effectLst/>
                          <a:latin typeface="+mn-lt"/>
                          <a:ea typeface="MS Mincho"/>
                          <a:cs typeface="Calibri" panose="020F0502020204030204" pitchFamily="34" charset="0"/>
                        </a:rPr>
                        <a:t>CEST~17:00 CEST </a:t>
                      </a:r>
                      <a:endParaRPr lang="en-US" sz="1400" dirty="0">
                        <a:effectLst/>
                        <a:latin typeface="+mn-lt"/>
                        <a:ea typeface="MS Mincho"/>
                        <a:cs typeface="MS Mincho"/>
                      </a:endParaRPr>
                    </a:p>
                  </a:txBody>
                  <a:tcPr marL="68580" marR="68580" marT="0" marB="0"/>
                </a:tc>
                <a:tc>
                  <a:txBody>
                    <a:bodyPr/>
                    <a:lstStyle/>
                    <a:p>
                      <a:pPr>
                        <a:spcAft>
                          <a:spcPts val="0"/>
                        </a:spcAft>
                      </a:pPr>
                      <a:r>
                        <a:rPr lang="en-GB" sz="1400" dirty="0" smtClean="0">
                          <a:effectLst/>
                          <a:latin typeface="+mn-lt"/>
                          <a:ea typeface="MS Mincho"/>
                          <a:cs typeface="Calibri" panose="020F0502020204030204" pitchFamily="34" charset="0"/>
                        </a:rPr>
                        <a:t>1. TS structuring:</a:t>
                      </a:r>
                    </a:p>
                    <a:p>
                      <a:pPr marL="285750" indent="-285750">
                        <a:spcAft>
                          <a:spcPts val="0"/>
                        </a:spcAft>
                        <a:buFont typeface="Wingdings" panose="05000000000000000000" pitchFamily="2" charset="2"/>
                        <a:buChar char="Ø"/>
                      </a:pPr>
                      <a:r>
                        <a:rPr lang="en-GB" sz="1400" dirty="0" smtClean="0">
                          <a:effectLst/>
                          <a:latin typeface="+mn-lt"/>
                          <a:ea typeface="MS Mincho"/>
                          <a:cs typeface="Calibri" panose="020F0502020204030204" pitchFamily="34" charset="0"/>
                        </a:rPr>
                        <a:t>S5-213364 </a:t>
                      </a:r>
                      <a:r>
                        <a:rPr lang="en-GB" sz="1400" dirty="0">
                          <a:effectLst/>
                          <a:latin typeface="+mn-lt"/>
                          <a:ea typeface="MS Mincho"/>
                          <a:cs typeface="Calibri" panose="020F0502020204030204" pitchFamily="34" charset="0"/>
                        </a:rPr>
                        <a:t>Rel-17 DP Specification methodology and TS restructuring for better readability (Olaf)</a:t>
                      </a:r>
                      <a:endParaRPr lang="en-US" sz="1400" dirty="0">
                        <a:effectLst/>
                        <a:latin typeface="+mn-lt"/>
                        <a:ea typeface="MS Mincho"/>
                        <a:cs typeface="MS Mincho"/>
                      </a:endParaRPr>
                    </a:p>
                    <a:p>
                      <a:pPr marL="285750" indent="-285750">
                        <a:spcAft>
                          <a:spcPts val="0"/>
                        </a:spcAft>
                        <a:buFont typeface="Wingdings" panose="05000000000000000000" pitchFamily="2" charset="2"/>
                        <a:buChar char="Ø"/>
                      </a:pPr>
                      <a:r>
                        <a:rPr lang="zh-CN" sz="1400" dirty="0">
                          <a:effectLst/>
                          <a:latin typeface="+mn-lt"/>
                          <a:ea typeface="MS Mincho"/>
                          <a:cs typeface="Calibri" panose="020F0502020204030204" pitchFamily="34" charset="0"/>
                        </a:rPr>
                        <a:t>Split of 28.541 (Balazs) </a:t>
                      </a:r>
                      <a:endParaRPr lang="en-US" altLang="zh-CN" sz="1400" dirty="0" smtClean="0">
                        <a:effectLst/>
                        <a:latin typeface="+mn-lt"/>
                        <a:ea typeface="MS Mincho"/>
                        <a:cs typeface="Calibri" panose="020F0502020204030204" pitchFamily="34" charset="0"/>
                      </a:endParaRPr>
                    </a:p>
                    <a:p>
                      <a:pPr>
                        <a:spcAft>
                          <a:spcPts val="0"/>
                        </a:spcAft>
                      </a:pPr>
                      <a:r>
                        <a:rPr lang="en-US" sz="1400" dirty="0" smtClean="0">
                          <a:effectLst/>
                          <a:latin typeface="+mn-lt"/>
                          <a:ea typeface="MS Mincho"/>
                          <a:cs typeface="MS Mincho"/>
                        </a:rPr>
                        <a:t>2. SA5 working procedure: stage2 and stage 3 alignment (Thomas, </a:t>
                      </a:r>
                      <a:r>
                        <a:rPr lang="en-US" sz="1400" dirty="0" err="1" smtClean="0">
                          <a:effectLst/>
                          <a:latin typeface="+mn-lt"/>
                          <a:ea typeface="MS Mincho"/>
                          <a:cs typeface="MS Mincho"/>
                        </a:rPr>
                        <a:t>Balazs,Zou</a:t>
                      </a:r>
                      <a:r>
                        <a:rPr lang="en-US" sz="1400" dirty="0" smtClean="0">
                          <a:effectLst/>
                          <a:latin typeface="+mn-lt"/>
                          <a:ea typeface="MS Mincho"/>
                          <a:cs typeface="MS Mincho"/>
                        </a:rPr>
                        <a:t> Lan)</a:t>
                      </a:r>
                      <a:endParaRPr lang="en-US" sz="1400" dirty="0">
                        <a:effectLst/>
                        <a:latin typeface="+mn-lt"/>
                        <a:ea typeface="MS Mincho"/>
                        <a:cs typeface="MS Mincho"/>
                      </a:endParaRPr>
                    </a:p>
                  </a:txBody>
                  <a:tcPr marL="68580" marR="68580" marT="0" marB="0"/>
                </a:tc>
              </a:tr>
              <a:tr h="0">
                <a:tc>
                  <a:txBody>
                    <a:bodyPr/>
                    <a:lstStyle/>
                    <a:p>
                      <a:pPr>
                        <a:spcAft>
                          <a:spcPts val="0"/>
                        </a:spcAft>
                      </a:pPr>
                      <a:r>
                        <a:rPr lang="en-GB" sz="1400">
                          <a:effectLst/>
                          <a:latin typeface="+mn-lt"/>
                          <a:ea typeface="MS Mincho"/>
                          <a:cs typeface="Calibri" panose="020F0502020204030204" pitchFamily="34" charset="0"/>
                        </a:rPr>
                        <a:t>#137e.5</a:t>
                      </a:r>
                      <a:endParaRPr lang="en-US" sz="1400">
                        <a:effectLst/>
                        <a:latin typeface="+mn-lt"/>
                        <a:ea typeface="MS Mincho"/>
                        <a:cs typeface="MS Mincho"/>
                      </a:endParaRPr>
                    </a:p>
                  </a:txBody>
                  <a:tcPr marL="68580" marR="68580" marT="0" marB="0"/>
                </a:tc>
                <a:tc>
                  <a:txBody>
                    <a:bodyPr/>
                    <a:lstStyle/>
                    <a:p>
                      <a:pPr>
                        <a:spcAft>
                          <a:spcPts val="0"/>
                        </a:spcAft>
                      </a:pPr>
                      <a:r>
                        <a:rPr lang="en-GB" sz="1400" dirty="0" smtClean="0">
                          <a:effectLst/>
                          <a:latin typeface="+mn-lt"/>
                          <a:ea typeface="MS Mincho"/>
                          <a:cs typeface="Calibri" panose="020F0502020204030204" pitchFamily="34" charset="0"/>
                        </a:rPr>
                        <a:t>Jul.15</a:t>
                      </a:r>
                      <a:r>
                        <a:rPr lang="en-GB" sz="1400" baseline="30000" dirty="0" smtClean="0">
                          <a:effectLst/>
                          <a:latin typeface="+mn-lt"/>
                          <a:ea typeface="MS Mincho"/>
                          <a:cs typeface="Calibri" panose="020F0502020204030204" pitchFamily="34" charset="0"/>
                        </a:rPr>
                        <a:t>th</a:t>
                      </a:r>
                      <a:r>
                        <a:rPr lang="en-GB" sz="1400" dirty="0" smtClean="0">
                          <a:effectLst/>
                          <a:latin typeface="+mn-lt"/>
                          <a:ea typeface="MS Mincho"/>
                          <a:cs typeface="Calibri" panose="020F0502020204030204" pitchFamily="34" charset="0"/>
                        </a:rPr>
                        <a:t>  15:00 </a:t>
                      </a:r>
                      <a:r>
                        <a:rPr lang="en-GB" sz="1400" dirty="0" smtClean="0">
                          <a:effectLst/>
                          <a:latin typeface="+mn-lt"/>
                          <a:ea typeface="MS Mincho"/>
                          <a:cs typeface="Calibri" panose="020F0502020204030204" pitchFamily="34" charset="0"/>
                        </a:rPr>
                        <a:t>CEST~17:00 CEST </a:t>
                      </a:r>
                      <a:endParaRPr lang="en-US" sz="1400" dirty="0">
                        <a:effectLst/>
                        <a:latin typeface="+mn-lt"/>
                        <a:ea typeface="MS Mincho"/>
                        <a:cs typeface="MS Mincho"/>
                      </a:endParaRPr>
                    </a:p>
                  </a:txBody>
                  <a:tcPr marL="68580" marR="68580" marT="0" marB="0"/>
                </a:tc>
                <a:tc>
                  <a:txBody>
                    <a:bodyPr/>
                    <a:lstStyle/>
                    <a:p>
                      <a:pPr>
                        <a:spcAft>
                          <a:spcPts val="0"/>
                        </a:spcAft>
                      </a:pPr>
                      <a:r>
                        <a:rPr lang="en-US" altLang="zh-CN" sz="1400" b="0" dirty="0" smtClean="0">
                          <a:effectLst/>
                          <a:latin typeface="+mn-lt"/>
                          <a:ea typeface="MS Mincho"/>
                          <a:cs typeface="Calibri" panose="020F0502020204030204" pitchFamily="34" charset="0"/>
                        </a:rPr>
                        <a:t>1. </a:t>
                      </a:r>
                      <a:r>
                        <a:rPr lang="zh-CN" sz="1400" b="0" dirty="0" smtClean="0">
                          <a:effectLst/>
                          <a:latin typeface="+mn-lt"/>
                          <a:ea typeface="MS Mincho"/>
                          <a:cs typeface="Calibri" panose="020F0502020204030204" pitchFamily="34" charset="0"/>
                        </a:rPr>
                        <a:t>MANS </a:t>
                      </a:r>
                      <a:r>
                        <a:rPr lang="zh-CN" sz="1400" b="0" dirty="0">
                          <a:effectLst/>
                          <a:latin typeface="+mn-lt"/>
                          <a:ea typeface="MS Mincho"/>
                          <a:cs typeface="Calibri" panose="020F0502020204030204" pitchFamily="34" charset="0"/>
                        </a:rPr>
                        <a:t>(Xuruiyue, Zhuweihong) </a:t>
                      </a:r>
                      <a:endParaRPr lang="en-US" sz="1400" b="0" dirty="0">
                        <a:effectLst/>
                        <a:latin typeface="+mn-lt"/>
                        <a:ea typeface="MS Mincho"/>
                        <a:cs typeface="MS Mincho"/>
                      </a:endParaRPr>
                    </a:p>
                  </a:txBody>
                  <a:tcPr marL="68580" marR="68580" marT="0" marB="0"/>
                </a:tc>
              </a:tr>
            </a:tbl>
          </a:graphicData>
        </a:graphic>
      </p:graphicFrame>
    </p:spTree>
    <p:extLst>
      <p:ext uri="{BB962C8B-B14F-4D97-AF65-F5344CB8AC3E}">
        <p14:creationId xmlns:p14="http://schemas.microsoft.com/office/powerpoint/2010/main" val="20090328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SA#91e</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36192625"/>
              </p:ext>
            </p:extLst>
          </p:nvPr>
        </p:nvGraphicFramePr>
        <p:xfrm>
          <a:off x="269458" y="1259142"/>
          <a:ext cx="11776295" cy="1967867"/>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6101020">
                  <a:extLst>
                    <a:ext uri="{9D8B030D-6E8A-4147-A177-3AD203B41FA5}">
                      <a16:colId xmlns:a16="http://schemas.microsoft.com/office/drawing/2014/main" xmlns="" val="2618836924"/>
                    </a:ext>
                  </a:extLst>
                </a:gridCol>
                <a:gridCol w="1560475"/>
                <a:gridCol w="2932386">
                  <a:extLst>
                    <a:ext uri="{9D8B030D-6E8A-4147-A177-3AD203B41FA5}">
                      <a16:colId xmlns:a16="http://schemas.microsoft.com/office/drawing/2014/main" xmlns="" val="3016348962"/>
                    </a:ext>
                  </a:extLst>
                </a:gridCol>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294844">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S5-213014</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Presentation of Spec 28.555 to SA for </a:t>
                      </a:r>
                      <a:r>
                        <a:rPr lang="en-GB"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China Mobile Com. Corporation</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S5-213513</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Presentation sheet of TR 28.813 for information</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S5-213212</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Presentation of TR 28.814 for information </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Intel Corporation (UK) Ltd</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Exception to be sent to SA#91e</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262602121"/>
              </p:ext>
            </p:extLst>
          </p:nvPr>
        </p:nvGraphicFramePr>
        <p:xfrm>
          <a:off x="1062537" y="1137204"/>
          <a:ext cx="8843909" cy="1866056"/>
        </p:xfrm>
        <a:graphic>
          <a:graphicData uri="http://schemas.openxmlformats.org/drawingml/2006/table">
            <a:tbl>
              <a:tblPr firstRow="1" bandRow="1">
                <a:tableStyleId>{5C22544A-7EE6-4342-B048-85BDC9FD1C3A}</a:tableStyleId>
              </a:tblPr>
              <a:tblGrid>
                <a:gridCol w="2311256">
                  <a:extLst>
                    <a:ext uri="{9D8B030D-6E8A-4147-A177-3AD203B41FA5}">
                      <a16:colId xmlns:a16="http://schemas.microsoft.com/office/drawing/2014/main" xmlns="" val="570476699"/>
                    </a:ext>
                  </a:extLst>
                </a:gridCol>
                <a:gridCol w="4972178">
                  <a:extLst>
                    <a:ext uri="{9D8B030D-6E8A-4147-A177-3AD203B41FA5}">
                      <a16:colId xmlns:a16="http://schemas.microsoft.com/office/drawing/2014/main" xmlns="" val="2618836924"/>
                    </a:ext>
                  </a:extLst>
                </a:gridCol>
                <a:gridCol w="1560475"/>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303790">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5310">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3269">
                <a:tc>
                  <a:txBody>
                    <a:bodyPr/>
                    <a:lstStyle/>
                    <a:p>
                      <a:pPr marL="95250" marR="0" indent="0" algn="l" defTabSz="1219170" rtl="0" eaLnBrk="1" latinLnBrk="0" hangingPunct="1">
                        <a:spcAft>
                          <a:spcPts val="0"/>
                        </a:spcAft>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9">
                <a:tc>
                  <a:txBody>
                    <a:bodyPr/>
                    <a:lstStyle/>
                    <a:p>
                      <a:pPr marL="95250" marR="0" indent="0" algn="l" defTabSz="1219170" rtl="0" eaLnBrk="1" latinLnBrk="0" hangingPunct="1">
                        <a:spcAft>
                          <a:spcPts val="0"/>
                        </a:spcAft>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0411901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917229675"/>
              </p:ext>
            </p:extLst>
          </p:nvPr>
        </p:nvGraphicFramePr>
        <p:xfrm>
          <a:off x="104739" y="738372"/>
          <a:ext cx="11946577" cy="5643714"/>
        </p:xfrm>
        <a:graphic>
          <a:graphicData uri="http://schemas.openxmlformats.org/drawingml/2006/table">
            <a:tbl>
              <a:tblPr firstRow="1" bandRow="1">
                <a:tableStyleId>{5C22544A-7EE6-4342-B048-85BDC9FD1C3A}</a:tableStyleId>
              </a:tblPr>
              <a:tblGrid>
                <a:gridCol w="784540">
                  <a:extLst>
                    <a:ext uri="{9D8B030D-6E8A-4147-A177-3AD203B41FA5}">
                      <a16:colId xmlns="" xmlns:a16="http://schemas.microsoft.com/office/drawing/2014/main" val="570476699"/>
                    </a:ext>
                  </a:extLst>
                </a:gridCol>
                <a:gridCol w="6440994">
                  <a:extLst>
                    <a:ext uri="{9D8B030D-6E8A-4147-A177-3AD203B41FA5}">
                      <a16:colId xmlns="" xmlns:a16="http://schemas.microsoft.com/office/drawing/2014/main" val="2618836924"/>
                    </a:ext>
                  </a:extLst>
                </a:gridCol>
                <a:gridCol w="2334586">
                  <a:extLst>
                    <a:ext uri="{9D8B030D-6E8A-4147-A177-3AD203B41FA5}">
                      <a16:colId xmlns="" xmlns:a16="http://schemas.microsoft.com/office/drawing/2014/main" val="3016348962"/>
                    </a:ext>
                  </a:extLst>
                </a:gridCol>
                <a:gridCol w="1217506">
                  <a:extLst>
                    <a:ext uri="{9D8B030D-6E8A-4147-A177-3AD203B41FA5}">
                      <a16:colId xmlns="" xmlns:a16="http://schemas.microsoft.com/office/drawing/2014/main" val="3690116950"/>
                    </a:ext>
                  </a:extLst>
                </a:gridCol>
                <a:gridCol w="1168951">
                  <a:extLst>
                    <a:ext uri="{9D8B030D-6E8A-4147-A177-3AD203B41FA5}">
                      <a16:colId xmlns="" xmlns:a16="http://schemas.microsoft.com/office/drawing/2014/main" val="2952368263"/>
                    </a:ext>
                  </a:extLst>
                </a:gridCol>
              </a:tblGrid>
              <a:tr h="323121">
                <a:tc>
                  <a:txBody>
                    <a:bodyPr/>
                    <a:lstStyle/>
                    <a:p>
                      <a:pPr algn="ctr"/>
                      <a:r>
                        <a:rPr lang="sv-SE" sz="1000" b="1" kern="1200" dirty="0">
                          <a:solidFill>
                            <a:schemeClr val="tx1"/>
                          </a:solidFill>
                          <a:effectLst/>
                          <a:latin typeface="微软雅黑" panose="020B0503020204020204" pitchFamily="34" charset="-122"/>
                          <a:ea typeface="微软雅黑" panose="020B0503020204020204" pitchFamily="34" charset="-122"/>
                          <a:cs typeface="+mn-cs"/>
                        </a:rPr>
                        <a:t>Tdoc</a:t>
                      </a:r>
                      <a:endParaRPr lang="sv-SE" sz="10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000" b="1" kern="1200" dirty="0" err="1">
                          <a:solidFill>
                            <a:schemeClr val="tx1"/>
                          </a:solidFill>
                          <a:effectLst/>
                          <a:latin typeface="微软雅黑" panose="020B0503020204020204" pitchFamily="34" charset="-122"/>
                          <a:ea typeface="微软雅黑" panose="020B0503020204020204" pitchFamily="34" charset="-122"/>
                          <a:cs typeface="+mn-cs"/>
                        </a:rPr>
                        <a:t>Title</a:t>
                      </a:r>
                      <a:endParaRPr lang="sv-SE" sz="1000" b="1" kern="1200" dirty="0">
                        <a:solidFill>
                          <a:schemeClr val="tx1"/>
                        </a:solidFill>
                        <a:effectLst/>
                        <a:latin typeface="微软雅黑" panose="020B0503020204020204" pitchFamily="34" charset="-122"/>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000" b="1" kern="1200" dirty="0">
                          <a:solidFill>
                            <a:schemeClr val="tx1"/>
                          </a:solidFill>
                          <a:effectLst/>
                          <a:latin typeface="微软雅黑" panose="020B0503020204020204" pitchFamily="34" charset="-122"/>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000" b="1" kern="1200" dirty="0">
                          <a:solidFill>
                            <a:schemeClr val="tx1"/>
                          </a:solidFill>
                          <a:effectLst/>
                          <a:latin typeface="微软雅黑" panose="020B0503020204020204" pitchFamily="34" charset="-122"/>
                          <a:ea typeface="微软雅黑" panose="020B0503020204020204" pitchFamily="34" charset="-122"/>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000" b="1" kern="1200" dirty="0" smtClean="0">
                          <a:solidFill>
                            <a:schemeClr val="tx1"/>
                          </a:solidFill>
                          <a:effectLst/>
                          <a:latin typeface="微软雅黑" panose="020B0503020204020204" pitchFamily="34" charset="-122"/>
                          <a:ea typeface="微软雅黑" panose="020B0503020204020204" pitchFamily="34" charset="-122"/>
                          <a:cs typeface="+mn-cs"/>
                        </a:rPr>
                        <a:t>Reply In</a:t>
                      </a:r>
                      <a:endParaRPr lang="sv-SE" sz="1000" b="1" kern="1200" dirty="0">
                        <a:solidFill>
                          <a:schemeClr val="tx1"/>
                        </a:solidFill>
                        <a:effectLst/>
                        <a:latin typeface="微软雅黑" panose="020B0503020204020204" pitchFamily="34" charset="-122"/>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194607">
                <a:tc>
                  <a:txBody>
                    <a:bodyPr/>
                    <a:lstStyle/>
                    <a:p>
                      <a:pPr algn="l" fontAlgn="t"/>
                      <a:r>
                        <a:rPr lang="en-US" sz="900" b="1" i="0" u="sng" strike="noStrike" dirty="0">
                          <a:solidFill>
                            <a:srgbClr val="0000FF"/>
                          </a:solidFill>
                          <a:effectLst/>
                          <a:latin typeface="Arial" panose="020B0604020202020204" pitchFamily="34" charset="0"/>
                          <a:hlinkClick r:id="rId2"/>
                        </a:rPr>
                        <a:t>S5-213021</a:t>
                      </a:r>
                      <a:endParaRPr lang="en-US" sz="9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Resubmitted LS to SA5 on the details of logging forms reported by the gNB-CU-CP, gNB-CU-UP and gNB-DU under measurement pollution conditions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dirty="0">
                          <a:solidFill>
                            <a:srgbClr val="000000"/>
                          </a:solidFill>
                          <a:effectLst/>
                          <a:latin typeface="Arial" panose="020B0604020202020204" pitchFamily="34" charset="0"/>
                        </a:rPr>
                        <a:t>R3-211334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replied to</a:t>
                      </a: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S5-213499</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9810">
                <a:tc>
                  <a:txBody>
                    <a:bodyPr/>
                    <a:lstStyle/>
                    <a:p>
                      <a:pPr algn="l" fontAlgn="t"/>
                      <a:r>
                        <a:rPr lang="en-US" sz="900" b="1" i="0" u="sng" strike="noStrike">
                          <a:solidFill>
                            <a:srgbClr val="0000FF"/>
                          </a:solidFill>
                          <a:effectLst/>
                          <a:latin typeface="Arial" panose="020B0604020202020204" pitchFamily="34" charset="0"/>
                          <a:hlinkClick r:id="rId3"/>
                        </a:rPr>
                        <a:t>S5-213022</a:t>
                      </a:r>
                      <a:endParaRPr lang="en-US" sz="9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Resubmitted LS/r on work progress on M.resm-AI "Requirements for energy saving management of 5G RAN system with AI" (reply to 3GPP SA5-LS1225)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a:solidFill>
                            <a:srgbClr val="000000"/>
                          </a:solidFill>
                          <a:effectLst/>
                          <a:latin typeface="Arial" panose="020B0604020202020204" pitchFamily="34" charset="0"/>
                        </a:rPr>
                        <a:t>ITU-T SG2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Noted.</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411">
                <a:tc>
                  <a:txBody>
                    <a:bodyPr/>
                    <a:lstStyle/>
                    <a:p>
                      <a:pPr algn="l" fontAlgn="t"/>
                      <a:r>
                        <a:rPr lang="en-US" sz="900" b="1" i="0" u="sng" strike="noStrike">
                          <a:solidFill>
                            <a:srgbClr val="0000FF"/>
                          </a:solidFill>
                          <a:effectLst/>
                          <a:latin typeface="Arial" panose="020B0604020202020204" pitchFamily="34" charset="0"/>
                          <a:hlinkClick r:id="rId4"/>
                        </a:rPr>
                        <a:t>S5-213023</a:t>
                      </a:r>
                      <a:endParaRPr lang="en-US" sz="9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Resubmitted LS/r on methodology harmonization and REST-based network management framework (reply to 3GPP TSG SA5-S5-204647)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a:solidFill>
                            <a:srgbClr val="000000"/>
                          </a:solidFill>
                          <a:effectLst/>
                          <a:latin typeface="Arial" panose="020B0604020202020204" pitchFamily="34" charset="0"/>
                        </a:rPr>
                        <a:t>ITU-T SG2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replied to</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S5-213454</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79044">
                <a:tc>
                  <a:txBody>
                    <a:bodyPr/>
                    <a:lstStyle/>
                    <a:p>
                      <a:pPr algn="l" fontAlgn="t"/>
                      <a:r>
                        <a:rPr lang="en-US" sz="900" b="1" i="0" u="sng" strike="noStrike" dirty="0">
                          <a:solidFill>
                            <a:srgbClr val="0000FF"/>
                          </a:solidFill>
                          <a:effectLst/>
                          <a:latin typeface="Arial" panose="020B0604020202020204" pitchFamily="34" charset="0"/>
                          <a:hlinkClick r:id="rId5"/>
                        </a:rPr>
                        <a:t>S5-213024</a:t>
                      </a:r>
                      <a:endParaRPr lang="en-US" sz="9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dirty="0">
                          <a:solidFill>
                            <a:srgbClr val="000000"/>
                          </a:solidFill>
                          <a:effectLst/>
                          <a:latin typeface="Arial" panose="020B0604020202020204" pitchFamily="34" charset="0"/>
                        </a:rPr>
                        <a:t>LS ccSA5 on 5G capabilities exposure for factories of the future - revised</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a:solidFill>
                            <a:srgbClr val="000000"/>
                          </a:solidFill>
                          <a:effectLst/>
                          <a:latin typeface="Arial" panose="020B0604020202020204" pitchFamily="34" charset="0"/>
                        </a:rPr>
                        <a:t>5G Alliance for Connected Industries and Automation (5G-ACIA)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replied to</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S5-213448</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dirty="0">
                          <a:solidFill>
                            <a:srgbClr val="0000FF"/>
                          </a:solidFill>
                          <a:effectLst/>
                          <a:latin typeface="Arial" panose="020B0604020202020204" pitchFamily="34" charset="0"/>
                          <a:hlinkClick r:id="rId6"/>
                        </a:rPr>
                        <a:t>S5-213025</a:t>
                      </a:r>
                      <a:endParaRPr lang="en-US" sz="9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dirty="0">
                          <a:solidFill>
                            <a:srgbClr val="000000"/>
                          </a:solidFill>
                          <a:effectLst/>
                          <a:latin typeface="Arial" panose="020B0604020202020204" pitchFamily="34" charset="0"/>
                        </a:rPr>
                        <a:t>LS on Information on the port number allocation solutions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a:solidFill>
                            <a:srgbClr val="000000"/>
                          </a:solidFill>
                          <a:effectLst/>
                          <a:latin typeface="Arial" panose="020B0604020202020204" pitchFamily="34" charset="0"/>
                        </a:rPr>
                        <a:t>C4-211806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Noted</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a:solidFill>
                            <a:srgbClr val="0000FF"/>
                          </a:solidFill>
                          <a:effectLst/>
                          <a:latin typeface="Arial" panose="020B0604020202020204" pitchFamily="34" charset="0"/>
                          <a:hlinkClick r:id="rId7"/>
                        </a:rPr>
                        <a:t>S5-213026</a:t>
                      </a:r>
                      <a:endParaRPr lang="en-US" sz="9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LS ccSA5 on Requirement on Support of VxLAN Tunnelling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a:solidFill>
                            <a:srgbClr val="000000"/>
                          </a:solidFill>
                          <a:effectLst/>
                          <a:latin typeface="Arial" panose="020B0604020202020204" pitchFamily="34" charset="0"/>
                        </a:rPr>
                        <a:t>C4-211827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Noted</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a:solidFill>
                            <a:srgbClr val="0000FF"/>
                          </a:solidFill>
                          <a:effectLst/>
                          <a:latin typeface="Arial" panose="020B0604020202020204" pitchFamily="34" charset="0"/>
                          <a:hlinkClick r:id="rId8"/>
                        </a:rPr>
                        <a:t>S5-213027</a:t>
                      </a:r>
                      <a:endParaRPr lang="en-US" sz="9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Ls on Broadband Forum Response to 3GPP/SA5 Liaison S5-193350 (LIAISE-293)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a:solidFill>
                            <a:srgbClr val="000000"/>
                          </a:solidFill>
                          <a:effectLst/>
                          <a:latin typeface="Arial" panose="020B0604020202020204" pitchFamily="34" charset="0"/>
                        </a:rPr>
                        <a:t>BBF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Noted</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a:solidFill>
                            <a:srgbClr val="0000FF"/>
                          </a:solidFill>
                          <a:effectLst/>
                          <a:latin typeface="Arial" panose="020B0604020202020204" pitchFamily="34" charset="0"/>
                          <a:hlinkClick r:id="rId9"/>
                        </a:rPr>
                        <a:t>S5-213028</a:t>
                      </a:r>
                      <a:endParaRPr lang="en-US" sz="9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dirty="0">
                          <a:solidFill>
                            <a:srgbClr val="000000"/>
                          </a:solidFill>
                          <a:effectLst/>
                          <a:latin typeface="Arial" panose="020B0604020202020204" pitchFamily="34" charset="0"/>
                        </a:rPr>
                        <a:t>LS on Multi-SDO Autonomous Networks (AN) Formal </a:t>
                      </a:r>
                      <a:r>
                        <a:rPr lang="en-US" sz="1000" b="0" i="0" u="none" strike="noStrike" dirty="0" smtClean="0">
                          <a:solidFill>
                            <a:srgbClr val="000000"/>
                          </a:solidFill>
                          <a:effectLst/>
                          <a:latin typeface="Arial" panose="020B0604020202020204" pitchFamily="34" charset="0"/>
                        </a:rPr>
                        <a:t>Liaison: 19th </a:t>
                      </a:r>
                      <a:r>
                        <a:rPr lang="en-US" sz="1000" b="0" i="0" u="none" strike="noStrike" dirty="0">
                          <a:solidFill>
                            <a:srgbClr val="000000"/>
                          </a:solidFill>
                          <a:effectLst/>
                          <a:latin typeface="Arial" panose="020B0604020202020204" pitchFamily="34" charset="0"/>
                        </a:rPr>
                        <a:t>April 2021 Meeting Invitation, agenda, Bridge, </a:t>
                      </a:r>
                      <a:r>
                        <a:rPr lang="en-US" sz="1000" b="0" i="0" u="none" strike="noStrike" dirty="0" smtClean="0">
                          <a:solidFill>
                            <a:srgbClr val="000000"/>
                          </a:solidFill>
                          <a:effectLst/>
                          <a:latin typeface="Arial" panose="020B0604020202020204" pitchFamily="34" charset="0"/>
                        </a:rPr>
                        <a:t>and Meeting </a:t>
                      </a:r>
                      <a:r>
                        <a:rPr lang="en-US" sz="1000" b="0" i="0" u="none" strike="noStrike" dirty="0">
                          <a:solidFill>
                            <a:srgbClr val="000000"/>
                          </a:solidFill>
                          <a:effectLst/>
                          <a:latin typeface="Arial" panose="020B0604020202020204" pitchFamily="34" charset="0"/>
                        </a:rPr>
                        <a:t>Schedule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dirty="0">
                          <a:solidFill>
                            <a:srgbClr val="000000"/>
                          </a:solidFill>
                          <a:effectLst/>
                          <a:latin typeface="Arial" panose="020B0604020202020204" pitchFamily="34" charset="0"/>
                        </a:rPr>
                        <a:t>TM Forum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replied to</a:t>
                      </a: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S5-213444</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dirty="0">
                          <a:solidFill>
                            <a:srgbClr val="0000FF"/>
                          </a:solidFill>
                          <a:effectLst/>
                          <a:latin typeface="Arial" panose="020B0604020202020204" pitchFamily="34" charset="0"/>
                          <a:hlinkClick r:id="rId10"/>
                        </a:rPr>
                        <a:t>S5-213029</a:t>
                      </a:r>
                      <a:endParaRPr lang="en-US" sz="9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dirty="0">
                          <a:solidFill>
                            <a:srgbClr val="000000"/>
                          </a:solidFill>
                          <a:effectLst/>
                          <a:latin typeface="Arial" panose="020B0604020202020204" pitchFamily="34" charset="0"/>
                        </a:rPr>
                        <a:t>LS from GSMA Operator Platform Group on edge computing definition and integration.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dirty="0">
                          <a:solidFill>
                            <a:srgbClr val="000000"/>
                          </a:solidFill>
                          <a:effectLst/>
                          <a:latin typeface="Arial" panose="020B0604020202020204" pitchFamily="34" charset="0"/>
                        </a:rPr>
                        <a:t>GSMA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replied to</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S5-213443</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a:solidFill>
                            <a:srgbClr val="0000FF"/>
                          </a:solidFill>
                          <a:effectLst/>
                          <a:latin typeface="Arial" panose="020B0604020202020204" pitchFamily="34" charset="0"/>
                          <a:hlinkClick r:id="rId11"/>
                        </a:rPr>
                        <a:t>S5-213030</a:t>
                      </a:r>
                      <a:endParaRPr lang="en-US" sz="9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Reply LS on QoE Measurement Collection for LTE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dirty="0">
                          <a:solidFill>
                            <a:srgbClr val="000000"/>
                          </a:solidFill>
                          <a:effectLst/>
                          <a:latin typeface="Arial" panose="020B0604020202020204" pitchFamily="34" charset="0"/>
                        </a:rPr>
                        <a:t>RP-210922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rgbClr val="000000"/>
                          </a:solidFill>
                          <a:effectLst/>
                          <a:latin typeface="Calibri" panose="020F0502020204030204" pitchFamily="34" charset="0"/>
                          <a:ea typeface="宋体" panose="02010600030101010101" pitchFamily="2" charset="-122"/>
                          <a:cs typeface="+mn-cs"/>
                        </a:rPr>
                        <a:t>Postponed</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a:solidFill>
                            <a:srgbClr val="0000FF"/>
                          </a:solidFill>
                          <a:effectLst/>
                          <a:latin typeface="Arial" panose="020B0604020202020204" pitchFamily="34" charset="0"/>
                          <a:hlinkClick r:id="rId12"/>
                        </a:rPr>
                        <a:t>S5-213034</a:t>
                      </a:r>
                      <a:endParaRPr lang="en-US" sz="9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Reply LS ccSA5 on propagation of user consent related information during Xn inter-PLMN handover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a:solidFill>
                            <a:srgbClr val="000000"/>
                          </a:solidFill>
                          <a:effectLst/>
                          <a:latin typeface="Arial" panose="020B0604020202020204" pitchFamily="34" charset="0"/>
                        </a:rPr>
                        <a:t>S3-211330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Noted</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a:solidFill>
                            <a:srgbClr val="0000FF"/>
                          </a:solidFill>
                          <a:effectLst/>
                          <a:latin typeface="Arial" panose="020B0604020202020204" pitchFamily="34" charset="0"/>
                          <a:hlinkClick r:id="rId13"/>
                        </a:rPr>
                        <a:t>S5-213035</a:t>
                      </a:r>
                      <a:endParaRPr lang="en-US" sz="9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Reply LS on the user consent for trace reporting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a:solidFill>
                            <a:srgbClr val="000000"/>
                          </a:solidFill>
                          <a:effectLst/>
                          <a:latin typeface="Arial" panose="020B0604020202020204" pitchFamily="34" charset="0"/>
                        </a:rPr>
                        <a:t>S3-211338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Noted</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a:solidFill>
                            <a:srgbClr val="0000FF"/>
                          </a:solidFill>
                          <a:effectLst/>
                          <a:latin typeface="Arial" panose="020B0604020202020204" pitchFamily="34" charset="0"/>
                          <a:hlinkClick r:id="rId14"/>
                        </a:rPr>
                        <a:t>S5-213036</a:t>
                      </a:r>
                      <a:endParaRPr lang="en-US" sz="9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LS on EDGEAPP</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dirty="0">
                          <a:solidFill>
                            <a:srgbClr val="000000"/>
                          </a:solidFill>
                          <a:effectLst/>
                          <a:latin typeface="Arial" panose="020B0604020202020204" pitchFamily="34" charset="0"/>
                        </a:rPr>
                        <a:t>S6-210630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replied to</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S5-213445</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dirty="0">
                          <a:solidFill>
                            <a:srgbClr val="0000FF"/>
                          </a:solidFill>
                          <a:effectLst/>
                          <a:latin typeface="Arial" panose="020B0604020202020204" pitchFamily="34" charset="0"/>
                          <a:hlinkClick r:id="rId15"/>
                        </a:rPr>
                        <a:t>S5-213037</a:t>
                      </a:r>
                      <a:endParaRPr lang="en-US" sz="9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dirty="0">
                          <a:solidFill>
                            <a:srgbClr val="000000"/>
                          </a:solidFill>
                          <a:effectLst/>
                          <a:latin typeface="Arial" panose="020B0604020202020204" pitchFamily="34" charset="0"/>
                        </a:rPr>
                        <a:t>LS on slicing management aspects in relation to SEAL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dirty="0">
                          <a:solidFill>
                            <a:srgbClr val="000000"/>
                          </a:solidFill>
                          <a:effectLst/>
                          <a:latin typeface="Arial" panose="020B0604020202020204" pitchFamily="34" charset="0"/>
                        </a:rPr>
                        <a:t>S6-210709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rgbClr val="FF0000"/>
                          </a:solidFill>
                          <a:effectLst/>
                          <a:latin typeface="Calibri" panose="020F0502020204030204" pitchFamily="34" charset="0"/>
                          <a:ea typeface="宋体" panose="02010600030101010101" pitchFamily="2" charset="-122"/>
                          <a:cs typeface="+mn-cs"/>
                        </a:rPr>
                        <a:t>Postponed</a:t>
                      </a:r>
                      <a:endParaRPr lang="en-US" sz="1100" kern="1200" dirty="0" smtClean="0">
                        <a:solidFill>
                          <a:srgbClr val="FF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a:solidFill>
                            <a:srgbClr val="0000FF"/>
                          </a:solidFill>
                          <a:effectLst/>
                          <a:latin typeface="Arial" panose="020B0604020202020204" pitchFamily="34" charset="0"/>
                          <a:hlinkClick r:id="rId16"/>
                        </a:rPr>
                        <a:t>S5-213044</a:t>
                      </a:r>
                      <a:endParaRPr lang="en-US" sz="9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dirty="0">
                          <a:solidFill>
                            <a:srgbClr val="000000"/>
                          </a:solidFill>
                          <a:effectLst/>
                          <a:latin typeface="Arial" panose="020B0604020202020204" pitchFamily="34" charset="0"/>
                        </a:rPr>
                        <a:t>LS ccSA5 on Requirement on Support of </a:t>
                      </a:r>
                      <a:r>
                        <a:rPr lang="en-US" sz="1000" b="0" i="0" u="none" strike="noStrike" dirty="0" err="1">
                          <a:solidFill>
                            <a:srgbClr val="000000"/>
                          </a:solidFill>
                          <a:effectLst/>
                          <a:latin typeface="Arial" panose="020B0604020202020204" pitchFamily="34" charset="0"/>
                        </a:rPr>
                        <a:t>VxLAN</a:t>
                      </a:r>
                      <a:r>
                        <a:rPr lang="en-US" sz="1000" b="0" i="0" u="none" strike="noStrike" dirty="0">
                          <a:solidFill>
                            <a:srgbClr val="000000"/>
                          </a:solidFill>
                          <a:effectLst/>
                          <a:latin typeface="Arial" panose="020B0604020202020204" pitchFamily="34" charset="0"/>
                        </a:rPr>
                        <a:t> </a:t>
                      </a:r>
                      <a:r>
                        <a:rPr lang="en-US" sz="1000" b="0" i="0" u="none" strike="noStrike" dirty="0" err="1">
                          <a:solidFill>
                            <a:srgbClr val="000000"/>
                          </a:solidFill>
                          <a:effectLst/>
                          <a:latin typeface="Arial" panose="020B0604020202020204" pitchFamily="34" charset="0"/>
                        </a:rPr>
                        <a:t>Tunnelling</a:t>
                      </a:r>
                      <a:endParaRPr lang="en-US" sz="10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a:solidFill>
                            <a:srgbClr val="000000"/>
                          </a:solidFill>
                          <a:effectLst/>
                          <a:latin typeface="Arial" panose="020B0604020202020204" pitchFamily="34" charset="0"/>
                        </a:rPr>
                        <a:t>S2-2103236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Noted</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a:solidFill>
                            <a:srgbClr val="0000FF"/>
                          </a:solidFill>
                          <a:effectLst/>
                          <a:latin typeface="Arial" panose="020B0604020202020204" pitchFamily="34" charset="0"/>
                          <a:hlinkClick r:id="rId17"/>
                        </a:rPr>
                        <a:t>S5-213047</a:t>
                      </a:r>
                      <a:endParaRPr lang="en-US" sz="9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Reply LS ccSA5 on Edge computing definition and integration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a:solidFill>
                            <a:srgbClr val="000000"/>
                          </a:solidFill>
                          <a:effectLst/>
                          <a:latin typeface="Arial" panose="020B0604020202020204" pitchFamily="34" charset="0"/>
                        </a:rPr>
                        <a:t>S6-210976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Noted</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dirty="0">
                          <a:solidFill>
                            <a:srgbClr val="0000FF"/>
                          </a:solidFill>
                          <a:effectLst/>
                          <a:latin typeface="Arial" panose="020B0604020202020204" pitchFamily="34" charset="0"/>
                          <a:hlinkClick r:id="rId18"/>
                        </a:rPr>
                        <a:t>S5-213048</a:t>
                      </a:r>
                      <a:endParaRPr lang="en-US" sz="9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Reply LS to SA5 on network sharing with multiple SSBs in a carrier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a:solidFill>
                            <a:srgbClr val="000000"/>
                          </a:solidFill>
                          <a:effectLst/>
                          <a:latin typeface="Arial" panose="020B0604020202020204" pitchFamily="34" charset="0"/>
                        </a:rPr>
                        <a:t>R2-2104606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replied to</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S5-213680 </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a:solidFill>
                            <a:srgbClr val="0000FF"/>
                          </a:solidFill>
                          <a:effectLst/>
                          <a:latin typeface="Arial" panose="020B0604020202020204" pitchFamily="34" charset="0"/>
                          <a:hlinkClick r:id="rId19"/>
                        </a:rPr>
                        <a:t>S5-213051</a:t>
                      </a:r>
                      <a:endParaRPr lang="en-US" sz="9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LS ccSA5 on Clarification on the API design principles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a:solidFill>
                            <a:srgbClr val="000000"/>
                          </a:solidFill>
                          <a:effectLst/>
                          <a:latin typeface="Arial" panose="020B0604020202020204" pitchFamily="34" charset="0"/>
                        </a:rPr>
                        <a:t>C3-212554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Noted</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a:solidFill>
                            <a:srgbClr val="0000FF"/>
                          </a:solidFill>
                          <a:effectLst/>
                          <a:latin typeface="Arial" panose="020B0604020202020204" pitchFamily="34" charset="0"/>
                          <a:hlinkClick r:id="rId20"/>
                        </a:rPr>
                        <a:t>S5-213098</a:t>
                      </a:r>
                      <a:endParaRPr lang="en-US" sz="9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Response LS to SA5 on handover terminology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a:solidFill>
                            <a:srgbClr val="000000"/>
                          </a:solidFill>
                          <a:effectLst/>
                          <a:latin typeface="Arial" panose="020B0604020202020204" pitchFamily="34" charset="0"/>
                        </a:rPr>
                        <a:t>R2-2104358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Noted</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dirty="0">
                          <a:solidFill>
                            <a:srgbClr val="0000FF"/>
                          </a:solidFill>
                          <a:effectLst/>
                          <a:latin typeface="Arial" panose="020B0604020202020204" pitchFamily="34" charset="0"/>
                          <a:hlinkClick r:id="rId21"/>
                        </a:rPr>
                        <a:t>S5-213178</a:t>
                      </a:r>
                      <a:endParaRPr lang="en-US" sz="9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Ls to SA5 on 3GPP Edge Computing coordination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a:solidFill>
                            <a:srgbClr val="000000"/>
                          </a:solidFill>
                          <a:effectLst/>
                          <a:latin typeface="Arial" panose="020B0604020202020204" pitchFamily="34" charset="0"/>
                        </a:rPr>
                        <a:t>S6-210978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replied to</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S5-213449</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a:solidFill>
                            <a:srgbClr val="0000FF"/>
                          </a:solidFill>
                          <a:effectLst/>
                          <a:latin typeface="Arial" panose="020B0604020202020204" pitchFamily="34" charset="0"/>
                          <a:hlinkClick r:id="rId22"/>
                        </a:rPr>
                        <a:t>S5-213294</a:t>
                      </a:r>
                      <a:endParaRPr lang="en-US" sz="9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LS reply to GSMA ccSA5 Operator Platform Group on edge computing definition and integration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a:solidFill>
                            <a:srgbClr val="000000"/>
                          </a:solidFill>
                          <a:effectLst/>
                          <a:latin typeface="Arial" panose="020B0604020202020204" pitchFamily="34" charset="0"/>
                        </a:rPr>
                        <a:t>ETSI ISG MEC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Noted</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a:solidFill>
                            <a:srgbClr val="0000FF"/>
                          </a:solidFill>
                          <a:effectLst/>
                          <a:latin typeface="Arial" panose="020B0604020202020204" pitchFamily="34" charset="0"/>
                          <a:hlinkClick r:id="rId23"/>
                        </a:rPr>
                        <a:t>S5-213295</a:t>
                      </a:r>
                      <a:endParaRPr lang="en-US" sz="9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LS on NG.116 support of service categories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a:solidFill>
                            <a:srgbClr val="000000"/>
                          </a:solidFill>
                          <a:effectLst/>
                          <a:latin typeface="Arial" panose="020B0604020202020204" pitchFamily="34" charset="0"/>
                        </a:rPr>
                        <a:t>GSMA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Noted</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dirty="0">
                          <a:solidFill>
                            <a:srgbClr val="0000FF"/>
                          </a:solidFill>
                          <a:effectLst/>
                          <a:latin typeface="Arial" panose="020B0604020202020204" pitchFamily="34" charset="0"/>
                          <a:hlinkClick r:id="rId24"/>
                        </a:rPr>
                        <a:t>S5-213297</a:t>
                      </a:r>
                      <a:endParaRPr lang="en-US" sz="9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rPr>
                        <a:t>LS reply to 3GPP SA5 on Network Slice EE KPIs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dirty="0">
                          <a:solidFill>
                            <a:srgbClr val="000000"/>
                          </a:solidFill>
                          <a:effectLst/>
                          <a:latin typeface="Arial" panose="020B0604020202020204" pitchFamily="34" charset="0"/>
                        </a:rPr>
                        <a:t>GSMA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Postponed</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lgn="l" fontAlgn="t"/>
                      <a:r>
                        <a:rPr lang="en-US" sz="900" b="1" i="0" u="sng" strike="noStrike" dirty="0" smtClean="0">
                          <a:solidFill>
                            <a:srgbClr val="0000FF"/>
                          </a:solidFill>
                          <a:effectLst/>
                          <a:latin typeface="Arial" panose="020B0604020202020204" pitchFamily="34" charset="0"/>
                        </a:rPr>
                        <a:t>S5-213442 </a:t>
                      </a:r>
                      <a:endParaRPr lang="en-US" sz="9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dirty="0" smtClean="0">
                          <a:solidFill>
                            <a:srgbClr val="000000"/>
                          </a:solidFill>
                          <a:effectLst/>
                          <a:latin typeface="Arial" panose="020B0604020202020204" pitchFamily="34" charset="0"/>
                        </a:rPr>
                        <a:t>LS on UPF support for multiple network slices</a:t>
                      </a:r>
                      <a:endParaRPr lang="en-US" sz="10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dirty="0" smtClean="0">
                          <a:solidFill>
                            <a:srgbClr val="000000"/>
                          </a:solidFill>
                          <a:effectLst/>
                          <a:latin typeface="Arial" panose="020B0604020202020204" pitchFamily="34" charset="0"/>
                        </a:rPr>
                        <a:t>3GPP CT4</a:t>
                      </a:r>
                      <a:endParaRPr lang="en-US" sz="10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replied to</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rgbClr val="000000"/>
                          </a:solidFill>
                          <a:effectLst/>
                          <a:latin typeface="Calibri" panose="020F0502020204030204" pitchFamily="34" charset="0"/>
                          <a:ea typeface="宋体" panose="02010600030101010101" pitchFamily="2" charset="-122"/>
                          <a:cs typeface="+mn-cs"/>
                        </a:rPr>
                        <a:t>S5-213447</a:t>
                      </a:r>
                      <a:endParaRPr lang="en-US" sz="11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7886753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 </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2085998"/>
              </p:ext>
            </p:extLst>
          </p:nvPr>
        </p:nvGraphicFramePr>
        <p:xfrm>
          <a:off x="487680" y="1392687"/>
          <a:ext cx="10981978" cy="4028154"/>
        </p:xfrm>
        <a:graphic>
          <a:graphicData uri="http://schemas.openxmlformats.org/drawingml/2006/table">
            <a:tbl>
              <a:tblPr firstRow="1" bandRow="1">
                <a:tableStyleId>{5C22544A-7EE6-4342-B048-85BDC9FD1C3A}</a:tableStyleId>
              </a:tblPr>
              <a:tblGrid>
                <a:gridCol w="8564747">
                  <a:extLst>
                    <a:ext uri="{9D8B030D-6E8A-4147-A177-3AD203B41FA5}">
                      <a16:colId xmlns:a16="http://schemas.microsoft.com/office/drawing/2014/main" xmlns="" val="2618836924"/>
                    </a:ext>
                  </a:extLst>
                </a:gridCol>
                <a:gridCol w="2417231"/>
              </a:tblGrid>
              <a:tr h="710928">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6098344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87680" y="116142"/>
            <a:ext cx="9112251" cy="1143000"/>
          </a:xfrm>
        </p:spPr>
        <p:txBody>
          <a:bodyPr/>
          <a:lstStyle/>
          <a:p>
            <a:r>
              <a:rPr lang="en-US" altLang="zh-CN" dirty="0" smtClean="0"/>
              <a:t>New action items from this meeting</a:t>
            </a:r>
            <a:endParaRPr lang="sv-SE" dirty="0"/>
          </a:p>
        </p:txBody>
      </p:sp>
      <p:graphicFrame>
        <p:nvGraphicFramePr>
          <p:cNvPr id="6" name="表格 5"/>
          <p:cNvGraphicFramePr>
            <a:graphicFrameLocks noGrp="1"/>
          </p:cNvGraphicFramePr>
          <p:nvPr>
            <p:extLst>
              <p:ext uri="{D42A27DB-BD31-4B8C-83A1-F6EECF244321}">
                <p14:modId xmlns:p14="http://schemas.microsoft.com/office/powerpoint/2010/main" val="4057635488"/>
              </p:ext>
            </p:extLst>
          </p:nvPr>
        </p:nvGraphicFramePr>
        <p:xfrm>
          <a:off x="231228" y="1259142"/>
          <a:ext cx="11619185" cy="3261360"/>
        </p:xfrm>
        <a:graphic>
          <a:graphicData uri="http://schemas.openxmlformats.org/drawingml/2006/table">
            <a:tbl>
              <a:tblPr>
                <a:tableStyleId>{5C22544A-7EE6-4342-B048-85BDC9FD1C3A}</a:tableStyleId>
              </a:tblPr>
              <a:tblGrid>
                <a:gridCol w="954477"/>
                <a:gridCol w="5230168"/>
                <a:gridCol w="753626"/>
                <a:gridCol w="1155560"/>
                <a:gridCol w="2516361"/>
                <a:gridCol w="1008993"/>
              </a:tblGrid>
              <a:tr h="0">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Item</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Description</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Rel.</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Owner</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Status </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Target </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0">
                <a:tc>
                  <a:txBody>
                    <a:bodyPr/>
                    <a:lstStyle/>
                    <a:p>
                      <a:pPr>
                        <a:spcAft>
                          <a:spcPts val="0"/>
                        </a:spcAft>
                      </a:pPr>
                      <a:r>
                        <a:rPr lang="en-GB" sz="1400">
                          <a:solidFill>
                            <a:srgbClr val="000000"/>
                          </a:solidFill>
                          <a:effectLst/>
                          <a:latin typeface="+mn-lt"/>
                          <a:ea typeface="宋体" panose="02010600030101010101" pitchFamily="2" charset="-122"/>
                        </a:rPr>
                        <a:t>137e.1</a:t>
                      </a:r>
                      <a:endParaRPr lang="en-US"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400">
                          <a:solidFill>
                            <a:srgbClr val="000000"/>
                          </a:solidFill>
                          <a:effectLst/>
                          <a:latin typeface="+mn-lt"/>
                          <a:ea typeface="宋体" panose="02010600030101010101" pitchFamily="2" charset="-122"/>
                        </a:rPr>
                        <a:t>all TS rapporteurs to check in “your TS(s)” where any such terms  (i.e. “master/slave” and “white/grey/black list”, as listed in the CR attachment in the LS and the latest version of 21.801 Annex Z) may exist, and prepare necessary Rel-17 CRs.</a:t>
                      </a:r>
                      <a:endParaRPr lang="en-US"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Rel-17</a:t>
                      </a:r>
                      <a:endParaRPr lang="en-US"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Rapporteurs</a:t>
                      </a:r>
                      <a:endParaRPr lang="en-US"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Open</a:t>
                      </a:r>
                      <a:endParaRPr lang="en-US" sz="1400">
                        <a:effectLst/>
                        <a:latin typeface="+mn-lt"/>
                        <a:ea typeface="宋体" panose="02010600030101010101" pitchFamily="2" charset="-122"/>
                      </a:endParaRPr>
                    </a:p>
                    <a:p>
                      <a:pPr>
                        <a:spcAft>
                          <a:spcPts val="0"/>
                        </a:spcAft>
                      </a:pPr>
                      <a:r>
                        <a:rPr lang="en-GB" sz="1400">
                          <a:solidFill>
                            <a:srgbClr val="000000"/>
                          </a:solidFill>
                          <a:effectLst/>
                          <a:latin typeface="+mn-lt"/>
                          <a:ea typeface="宋体" panose="02010600030101010101" pitchFamily="2" charset="-122"/>
                        </a:rPr>
                        <a:t>“S5</a:t>
                      </a:r>
                      <a:r>
                        <a:rPr lang="en-GB" sz="1400">
                          <a:solidFill>
                            <a:srgbClr val="000000"/>
                          </a:solidFill>
                          <a:effectLst/>
                          <a:latin typeface="+mn-lt"/>
                          <a:ea typeface="宋体" panose="02010600030101010101" pitchFamily="2" charset="-122"/>
                          <a:cs typeface="MS Gothic" panose="020B0609070205080204" pitchFamily="49" charset="-128"/>
                        </a:rPr>
                        <a:t>‑</a:t>
                      </a:r>
                      <a:r>
                        <a:rPr lang="en-GB" sz="1400">
                          <a:solidFill>
                            <a:srgbClr val="000000"/>
                          </a:solidFill>
                          <a:effectLst/>
                          <a:latin typeface="+mn-lt"/>
                          <a:ea typeface="宋体" panose="02010600030101010101" pitchFamily="2" charset="-122"/>
                        </a:rPr>
                        <a:t>213224    CR TS 32.421 Update inclusive language  </a:t>
                      </a:r>
                      <a:endParaRPr lang="en-US" sz="1400">
                        <a:effectLst/>
                        <a:latin typeface="+mn-lt"/>
                        <a:ea typeface="宋体" panose="02010600030101010101" pitchFamily="2" charset="-122"/>
                      </a:endParaRPr>
                    </a:p>
                    <a:p>
                      <a:pPr>
                        <a:spcAft>
                          <a:spcPts val="0"/>
                        </a:spcAft>
                      </a:pPr>
                      <a:r>
                        <a:rPr lang="en-GB" sz="1400">
                          <a:solidFill>
                            <a:srgbClr val="000000"/>
                          </a:solidFill>
                          <a:effectLst/>
                          <a:latin typeface="+mn-lt"/>
                          <a:ea typeface="宋体" panose="02010600030101010101" pitchFamily="2" charset="-122"/>
                        </a:rPr>
                        <a:t>S5</a:t>
                      </a:r>
                      <a:r>
                        <a:rPr lang="en-GB" sz="1400">
                          <a:solidFill>
                            <a:srgbClr val="000000"/>
                          </a:solidFill>
                          <a:effectLst/>
                          <a:latin typeface="+mn-lt"/>
                          <a:ea typeface="宋体" panose="02010600030101010101" pitchFamily="2" charset="-122"/>
                          <a:cs typeface="MS Gothic" panose="020B0609070205080204" pitchFamily="49" charset="-128"/>
                        </a:rPr>
                        <a:t>‑</a:t>
                      </a:r>
                      <a:r>
                        <a:rPr lang="en-GB" sz="1400">
                          <a:solidFill>
                            <a:srgbClr val="000000"/>
                          </a:solidFill>
                          <a:effectLst/>
                          <a:latin typeface="+mn-lt"/>
                          <a:ea typeface="宋体" panose="02010600030101010101" pitchFamily="2" charset="-122"/>
                        </a:rPr>
                        <a:t>213378    Rel17 CR 28.541 Inclusive language review fixing  </a:t>
                      </a:r>
                      <a:endParaRPr lang="en-US" sz="1400">
                        <a:effectLst/>
                        <a:latin typeface="+mn-lt"/>
                        <a:ea typeface="宋体" panose="02010600030101010101" pitchFamily="2" charset="-122"/>
                      </a:endParaRPr>
                    </a:p>
                    <a:p>
                      <a:pPr>
                        <a:spcAft>
                          <a:spcPts val="0"/>
                        </a:spcAft>
                      </a:pPr>
                      <a:r>
                        <a:rPr lang="en-GB" sz="1400">
                          <a:solidFill>
                            <a:srgbClr val="000000"/>
                          </a:solidFill>
                          <a:effectLst/>
                          <a:latin typeface="+mn-lt"/>
                          <a:ea typeface="宋体" panose="02010600030101010101" pitchFamily="2" charset="-122"/>
                        </a:rPr>
                        <a:t>S5</a:t>
                      </a:r>
                      <a:r>
                        <a:rPr lang="en-GB" sz="1400">
                          <a:solidFill>
                            <a:srgbClr val="000000"/>
                          </a:solidFill>
                          <a:effectLst/>
                          <a:latin typeface="+mn-lt"/>
                          <a:ea typeface="宋体" panose="02010600030101010101" pitchFamily="2" charset="-122"/>
                          <a:cs typeface="MS Gothic" panose="020B0609070205080204" pitchFamily="49" charset="-128"/>
                        </a:rPr>
                        <a:t>‑</a:t>
                      </a:r>
                      <a:r>
                        <a:rPr lang="en-GB" sz="1400">
                          <a:solidFill>
                            <a:srgbClr val="000000"/>
                          </a:solidFill>
                          <a:effectLst/>
                          <a:latin typeface="+mn-lt"/>
                          <a:ea typeface="宋体" panose="02010600030101010101" pitchFamily="2" charset="-122"/>
                        </a:rPr>
                        <a:t>213213    Rel. 17 CR TS 28.313 Fix non-inclusive languages “ submitted to SA5#137e.</a:t>
                      </a:r>
                      <a:endParaRPr lang="en-US"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SA5#140</a:t>
                      </a:r>
                      <a:endParaRPr lang="en-US"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spcAft>
                          <a:spcPts val="0"/>
                        </a:spcAft>
                      </a:pPr>
                      <a:r>
                        <a:rPr lang="en-GB" sz="1400">
                          <a:solidFill>
                            <a:srgbClr val="000000"/>
                          </a:solidFill>
                          <a:effectLst/>
                          <a:latin typeface="+mn-lt"/>
                          <a:ea typeface="宋体" panose="02010600030101010101" pitchFamily="2" charset="-122"/>
                        </a:rPr>
                        <a:t>137e.2</a:t>
                      </a:r>
                      <a:endParaRPr lang="en-US"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400">
                          <a:solidFill>
                            <a:srgbClr val="000000"/>
                          </a:solidFill>
                          <a:effectLst/>
                          <a:latin typeface="+mn-lt"/>
                          <a:ea typeface="宋体" panose="02010600030101010101" pitchFamily="2" charset="-122"/>
                        </a:rPr>
                        <a:t>Check whether OAM could provide the measurements which needed by CH. (S5-213032)</a:t>
                      </a:r>
                      <a:endParaRPr lang="en-US"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Rel-17</a:t>
                      </a:r>
                      <a:endParaRPr lang="en-US"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All</a:t>
                      </a:r>
                      <a:endParaRPr lang="en-US"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Open</a:t>
                      </a:r>
                      <a:endParaRPr lang="en-US"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SA5#138e</a:t>
                      </a:r>
                      <a:endParaRPr lang="en-US"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spcAft>
                          <a:spcPts val="0"/>
                        </a:spcAft>
                      </a:pPr>
                      <a:r>
                        <a:rPr lang="en-GB" sz="1400">
                          <a:solidFill>
                            <a:srgbClr val="000000"/>
                          </a:solidFill>
                          <a:effectLst/>
                          <a:latin typeface="+mn-lt"/>
                          <a:ea typeface="宋体" panose="02010600030101010101" pitchFamily="2" charset="-122"/>
                        </a:rPr>
                        <a:t>137e.3</a:t>
                      </a:r>
                      <a:endParaRPr lang="en-US"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400" dirty="0">
                          <a:solidFill>
                            <a:srgbClr val="000000"/>
                          </a:solidFill>
                          <a:effectLst/>
                          <a:latin typeface="+mn-lt"/>
                          <a:ea typeface="宋体" panose="02010600030101010101" pitchFamily="2" charset="-122"/>
                        </a:rPr>
                        <a:t>Consider to work on the addition of “it is enough to have one SS for a stage 2/3 contribution, when one SS is not provided, it is documented “ in the working procedures. (S5-213374)</a:t>
                      </a:r>
                      <a:endParaRPr lang="en-US" sz="1400" dirty="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Rel-17</a:t>
                      </a:r>
                      <a:endParaRPr lang="en-US"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SA5 Leaders</a:t>
                      </a:r>
                      <a:endParaRPr lang="en-US"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Open</a:t>
                      </a:r>
                      <a:endParaRPr lang="en-US"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dirty="0">
                          <a:solidFill>
                            <a:srgbClr val="000000"/>
                          </a:solidFill>
                          <a:effectLst/>
                          <a:latin typeface="+mn-lt"/>
                          <a:ea typeface="宋体" panose="02010600030101010101" pitchFamily="2" charset="-122"/>
                        </a:rPr>
                        <a:t>SA5#138e</a:t>
                      </a:r>
                      <a:endParaRPr lang="en-US" sz="1400" dirty="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3198606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0890" y="5333619"/>
            <a:ext cx="8221835" cy="519616"/>
          </a:xfrm>
        </p:spPr>
        <p:txBody>
          <a:bodyPr/>
          <a:lstStyle/>
          <a:p>
            <a:r>
              <a:rPr lang="sv-SE" sz="4400" dirty="0" err="1"/>
              <a:t>Thank</a:t>
            </a:r>
            <a:r>
              <a:rPr lang="sv-SE" sz="4400" dirty="0"/>
              <a:t> </a:t>
            </a:r>
            <a:r>
              <a:rPr lang="sv-SE" sz="4400" dirty="0" err="1"/>
              <a:t>you</a:t>
            </a:r>
            <a:r>
              <a:rPr lang="sv-SE" sz="4400" dirty="0"/>
              <a:t>!</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133" y="1306287"/>
            <a:ext cx="6071410" cy="3843493"/>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9543" y="1301262"/>
            <a:ext cx="5885639" cy="3848517"/>
          </a:xfrm>
          <a:prstGeom prst="rect">
            <a:avLst/>
          </a:prstGeom>
        </p:spPr>
      </p:pic>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760744"/>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594463447"/>
              </p:ext>
            </p:extLst>
          </p:nvPr>
        </p:nvGraphicFramePr>
        <p:xfrm>
          <a:off x="164238" y="876886"/>
          <a:ext cx="11778017" cy="4953659"/>
        </p:xfrm>
        <a:graphic>
          <a:graphicData uri="http://schemas.openxmlformats.org/drawingml/2006/table">
            <a:tbl>
              <a:tblPr firstRow="1" bandRow="1">
                <a:tableStyleId>{5C22544A-7EE6-4342-B048-85BDC9FD1C3A}</a:tableStyleId>
              </a:tblPr>
              <a:tblGrid>
                <a:gridCol w="1133340">
                  <a:extLst>
                    <a:ext uri="{9D8B030D-6E8A-4147-A177-3AD203B41FA5}">
                      <a16:colId xmlns="" xmlns:a16="http://schemas.microsoft.com/office/drawing/2014/main" val="570476699"/>
                    </a:ext>
                  </a:extLst>
                </a:gridCol>
                <a:gridCol w="5195668">
                  <a:extLst>
                    <a:ext uri="{9D8B030D-6E8A-4147-A177-3AD203B41FA5}">
                      <a16:colId xmlns="" xmlns:a16="http://schemas.microsoft.com/office/drawing/2014/main" val="2618836924"/>
                    </a:ext>
                  </a:extLst>
                </a:gridCol>
                <a:gridCol w="1913206">
                  <a:extLst>
                    <a:ext uri="{9D8B030D-6E8A-4147-A177-3AD203B41FA5}">
                      <a16:colId xmlns="" xmlns:a16="http://schemas.microsoft.com/office/drawing/2014/main" val="3016348962"/>
                    </a:ext>
                  </a:extLst>
                </a:gridCol>
                <a:gridCol w="2234752">
                  <a:extLst>
                    <a:ext uri="{9D8B030D-6E8A-4147-A177-3AD203B41FA5}">
                      <a16:colId xmlns="" xmlns:a16="http://schemas.microsoft.com/office/drawing/2014/main" val="3690116950"/>
                    </a:ext>
                  </a:extLst>
                </a:gridCol>
                <a:gridCol w="1301051">
                  <a:extLst>
                    <a:ext uri="{9D8B030D-6E8A-4147-A177-3AD203B41FA5}">
                      <a16:colId xmlns="" xmlns:a16="http://schemas.microsoft.com/office/drawing/2014/main" val="2952368263"/>
                    </a:ext>
                  </a:extLst>
                </a:gridCol>
              </a:tblGrid>
              <a:tr h="429141">
                <a:tc>
                  <a:txBody>
                    <a:bodyPr/>
                    <a:lstStyle/>
                    <a:p>
                      <a:pPr algn="ctr">
                        <a:spcAft>
                          <a:spcPts val="0"/>
                        </a:spcAft>
                      </a:pPr>
                      <a:r>
                        <a:rPr lang="sv-SE" sz="14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err="1">
                          <a:solidFill>
                            <a:schemeClr val="tx1"/>
                          </a:solidFill>
                          <a:effectLst/>
                          <a:latin typeface="+mn-lt"/>
                          <a:ea typeface="+mn-ea"/>
                          <a:cs typeface="+mn-cs"/>
                        </a:rPr>
                        <a:t>Title</a:t>
                      </a:r>
                      <a:endParaRPr lang="sv-SE" sz="14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err="1">
                          <a:solidFill>
                            <a:schemeClr val="tx1"/>
                          </a:solidFill>
                          <a:effectLst/>
                          <a:latin typeface="+mn-lt"/>
                          <a:ea typeface="+mn-ea"/>
                          <a:cs typeface="+mn-cs"/>
                        </a:rPr>
                        <a:t>Cc</a:t>
                      </a:r>
                      <a:endParaRPr lang="sv-SE" sz="14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smtClean="0">
                          <a:solidFill>
                            <a:schemeClr val="tx1"/>
                          </a:solidFill>
                          <a:effectLst/>
                          <a:latin typeface="+mn-lt"/>
                          <a:ea typeface="+mn-ea"/>
                          <a:cs typeface="+mn-cs"/>
                        </a:rPr>
                        <a:t>Reply To</a:t>
                      </a:r>
                      <a:endParaRPr lang="sv-SE" sz="14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245389">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effectLst/>
                          <a:latin typeface="Calibri" panose="020F0502020204030204" pitchFamily="34" charset="0"/>
                          <a:ea typeface="宋体" panose="02010600030101010101" pitchFamily="2" charset="-122"/>
                          <a:cs typeface="+mn-cs"/>
                        </a:rPr>
                        <a:t>S5-213499</a:t>
                      </a: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Reply LS on the details of logging forms reported by the </a:t>
                      </a:r>
                      <a:r>
                        <a:rPr lang="en-US" sz="1200" kern="1200" dirty="0" err="1" smtClean="0">
                          <a:solidFill>
                            <a:schemeClr val="dk1"/>
                          </a:solidFill>
                          <a:effectLst/>
                          <a:latin typeface="+mj-lt"/>
                          <a:ea typeface="宋体" panose="02010600030101010101" pitchFamily="2" charset="-122"/>
                          <a:cs typeface="+mn-cs"/>
                        </a:rPr>
                        <a:t>gNB</a:t>
                      </a:r>
                      <a:r>
                        <a:rPr lang="en-US" sz="1200" kern="1200" dirty="0" smtClean="0">
                          <a:solidFill>
                            <a:schemeClr val="dk1"/>
                          </a:solidFill>
                          <a:effectLst/>
                          <a:latin typeface="+mj-lt"/>
                          <a:ea typeface="宋体" panose="02010600030101010101" pitchFamily="2" charset="-122"/>
                          <a:cs typeface="+mn-cs"/>
                        </a:rPr>
                        <a:t>-CU-CP, </a:t>
                      </a:r>
                      <a:r>
                        <a:rPr lang="en-US" sz="1200" kern="1200" dirty="0" err="1" smtClean="0">
                          <a:solidFill>
                            <a:schemeClr val="dk1"/>
                          </a:solidFill>
                          <a:effectLst/>
                          <a:latin typeface="+mj-lt"/>
                          <a:ea typeface="宋体" panose="02010600030101010101" pitchFamily="2" charset="-122"/>
                          <a:cs typeface="+mn-cs"/>
                        </a:rPr>
                        <a:t>gNB</a:t>
                      </a:r>
                      <a:r>
                        <a:rPr lang="en-US" sz="1200" kern="1200" dirty="0" smtClean="0">
                          <a:solidFill>
                            <a:schemeClr val="dk1"/>
                          </a:solidFill>
                          <a:effectLst/>
                          <a:latin typeface="+mj-lt"/>
                          <a:ea typeface="宋体" panose="02010600030101010101" pitchFamily="2" charset="-122"/>
                          <a:cs typeface="+mn-cs"/>
                        </a:rPr>
                        <a:t>-CU-UP and </a:t>
                      </a:r>
                      <a:r>
                        <a:rPr lang="en-US" sz="1200" kern="1200" dirty="0" err="1" smtClean="0">
                          <a:solidFill>
                            <a:schemeClr val="dk1"/>
                          </a:solidFill>
                          <a:effectLst/>
                          <a:latin typeface="+mj-lt"/>
                          <a:ea typeface="宋体" panose="02010600030101010101" pitchFamily="2" charset="-122"/>
                          <a:cs typeface="+mn-cs"/>
                        </a:rPr>
                        <a:t>gNB</a:t>
                      </a:r>
                      <a:r>
                        <a:rPr lang="en-US" sz="1200" kern="1200" dirty="0" smtClean="0">
                          <a:solidFill>
                            <a:schemeClr val="dk1"/>
                          </a:solidFill>
                          <a:effectLst/>
                          <a:latin typeface="+mj-lt"/>
                          <a:ea typeface="宋体" panose="02010600030101010101" pitchFamily="2" charset="-122"/>
                          <a:cs typeface="+mn-cs"/>
                        </a:rPr>
                        <a:t>-DU under measurement pollution conditions</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GB" sz="1200" kern="1200" dirty="0" smtClean="0">
                          <a:solidFill>
                            <a:schemeClr val="dk1"/>
                          </a:solidFill>
                          <a:effectLst/>
                          <a:latin typeface="+mj-lt"/>
                          <a:ea typeface="宋体" panose="02010600030101010101" pitchFamily="2" charset="-122"/>
                          <a:cs typeface="+mn-cs"/>
                        </a:rPr>
                        <a:t>3GPP RAN3 </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GB" sz="1200" kern="1200" dirty="0" smtClean="0">
                          <a:solidFill>
                            <a:schemeClr val="dk1"/>
                          </a:solidFill>
                          <a:effectLst/>
                          <a:latin typeface="+mj-lt"/>
                          <a:ea typeface="宋体" panose="02010600030101010101" pitchFamily="2" charset="-122"/>
                          <a:cs typeface="+mn-cs"/>
                        </a:rPr>
                        <a:t>3GPP RAN2</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effectLst/>
                          <a:latin typeface="Calibri" panose="020F0502020204030204" pitchFamily="34" charset="0"/>
                          <a:ea typeface="宋体" panose="02010600030101010101" pitchFamily="2" charset="-122"/>
                          <a:cs typeface="+mn-cs"/>
                        </a:rPr>
                        <a:t>S5-213021</a:t>
                      </a: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654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effectLst/>
                          <a:latin typeface="Calibri" panose="020F0502020204030204" pitchFamily="34" charset="0"/>
                          <a:ea typeface="宋体" panose="02010600030101010101" pitchFamily="2" charset="-122"/>
                          <a:cs typeface="+mn-cs"/>
                        </a:rPr>
                        <a:t>S5-213454</a:t>
                      </a:r>
                      <a:endParaRPr lang="en-US" sz="12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LS on Methodology harmonization and REST-based network management framework</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GB" sz="1200" kern="1200" dirty="0" smtClean="0">
                          <a:solidFill>
                            <a:schemeClr val="dk1"/>
                          </a:solidFill>
                          <a:effectLst/>
                          <a:latin typeface="+mj-lt"/>
                          <a:ea typeface="宋体" panose="02010600030101010101" pitchFamily="2" charset="-122"/>
                          <a:cs typeface="+mn-cs"/>
                        </a:rPr>
                        <a:t>ITU-T Study Group 2</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Calibri" panose="020F0502020204030204" pitchFamily="34" charset="0"/>
                          <a:ea typeface="宋体" panose="02010600030101010101" pitchFamily="2" charset="-122"/>
                          <a:cs typeface="+mn-cs"/>
                        </a:rPr>
                        <a:t>S5-213023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435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effectLst/>
                          <a:latin typeface="Calibri" panose="020F0502020204030204" pitchFamily="34" charset="0"/>
                          <a:ea typeface="宋体" panose="02010600030101010101" pitchFamily="2" charset="-122"/>
                          <a:cs typeface="+mn-cs"/>
                        </a:rPr>
                        <a:t>S5-213448 </a:t>
                      </a:r>
                      <a:endParaRPr lang="en-US" sz="12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LS to SA for a coordinated reply to 5G ACIA on ‘5G capabilities exposure for factories of the future’</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SA</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Calibri" panose="020F0502020204030204" pitchFamily="34" charset="0"/>
                          <a:ea typeface="宋体" panose="02010600030101010101" pitchFamily="2" charset="-122"/>
                          <a:cs typeface="+mn-cs"/>
                        </a:rPr>
                        <a:t>S5-213024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644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effectLst/>
                          <a:latin typeface="Calibri" panose="020F0502020204030204" pitchFamily="34" charset="0"/>
                          <a:ea typeface="宋体" panose="02010600030101010101" pitchFamily="2" charset="-122"/>
                          <a:cs typeface="+mn-cs"/>
                        </a:rPr>
                        <a:t>S5-213444</a:t>
                      </a:r>
                      <a:endParaRPr lang="en-US" sz="12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LS S5-213028 on Multi-SDO Autonomous Networks (AN) Formal Liaison: 19th April 2021 Meeting Invitation, agenda, Bridge, and Meeting Schedule from TM Forum</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j-lt"/>
                          <a:ea typeface="宋体" panose="02010600030101010101" pitchFamily="2" charset="-122"/>
                          <a:cs typeface="+mn-cs"/>
                        </a:rPr>
                        <a:t>TM Forum</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3GPP SA</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Calibri" panose="020F0502020204030204" pitchFamily="34" charset="0"/>
                          <a:ea typeface="宋体" panose="02010600030101010101" pitchFamily="2" charset="-122"/>
                          <a:cs typeface="+mn-cs"/>
                        </a:rPr>
                        <a:t>S5-213028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3049">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effectLst/>
                          <a:latin typeface="Calibri" panose="020F0502020204030204" pitchFamily="34" charset="0"/>
                          <a:ea typeface="宋体" panose="02010600030101010101" pitchFamily="2" charset="-122"/>
                          <a:cs typeface="+mn-cs"/>
                        </a:rPr>
                        <a:t>S5-213443</a:t>
                      </a:r>
                      <a:endParaRPr lang="en-US" sz="12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Reply LS on Edge computing definition and integration</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3GPP TSG SA</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3GPP TSG SA2, 3GPP TSG SA6</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Calibri" panose="020F0502020204030204" pitchFamily="34" charset="0"/>
                          <a:ea typeface="宋体" panose="02010600030101010101" pitchFamily="2" charset="-122"/>
                          <a:cs typeface="+mn-cs"/>
                        </a:rPr>
                        <a:t>S5-213029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effectLst/>
                          <a:latin typeface="Calibri" panose="020F0502020204030204" pitchFamily="34" charset="0"/>
                          <a:ea typeface="宋体" panose="02010600030101010101" pitchFamily="2" charset="-122"/>
                          <a:cs typeface="+mn-cs"/>
                        </a:rPr>
                        <a:t>S5-213445</a:t>
                      </a:r>
                      <a:endParaRPr lang="en-US" sz="12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Reply LS on EDGEAPP</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3GPP TSG SA WG6</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3GPP TSG SA, 3GPP TSG SA2</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Calibri" panose="020F0502020204030204" pitchFamily="34" charset="0"/>
                          <a:ea typeface="宋体" panose="02010600030101010101" pitchFamily="2" charset="-122"/>
                          <a:cs typeface="+mn-cs"/>
                        </a:rPr>
                        <a:t>S5-213036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effectLst/>
                          <a:latin typeface="Calibri" panose="020F0502020204030204" pitchFamily="34" charset="0"/>
                          <a:ea typeface="宋体" panose="02010600030101010101" pitchFamily="2" charset="-122"/>
                          <a:cs typeface="+mn-cs"/>
                        </a:rPr>
                        <a:t>S5-213447</a:t>
                      </a:r>
                      <a:endParaRPr lang="en-US" sz="12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Reply LS on UPF support for multiple network slices</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CT4</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effectLst/>
                          <a:latin typeface="Calibri" panose="020F0502020204030204" pitchFamily="34" charset="0"/>
                          <a:ea typeface="宋体" panose="02010600030101010101" pitchFamily="2" charset="-122"/>
                          <a:cs typeface="+mn-cs"/>
                        </a:rPr>
                        <a:t>SA2</a:t>
                      </a:r>
                      <a:endParaRPr lang="en-US" sz="12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effectLst/>
                          <a:latin typeface="Calibri" panose="020F0502020204030204" pitchFamily="34" charset="0"/>
                          <a:ea typeface="宋体" panose="02010600030101010101" pitchFamily="2" charset="-122"/>
                          <a:cs typeface="+mn-cs"/>
                        </a:rPr>
                        <a:t>S5-213442 </a:t>
                      </a:r>
                      <a:endParaRPr lang="en-US" sz="1200" kern="1200" dirty="0">
                        <a:solidFill>
                          <a:srgbClr val="000000"/>
                        </a:solidFill>
                        <a:effectLst/>
                        <a:latin typeface="Calibri" panose="020F0502020204030204" pitchFamily="34" charset="0"/>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effectLst/>
                          <a:latin typeface="Calibri" panose="020F0502020204030204" pitchFamily="34" charset="0"/>
                          <a:ea typeface="宋体" panose="02010600030101010101" pitchFamily="2" charset="-122"/>
                          <a:cs typeface="+mn-cs"/>
                        </a:rPr>
                        <a:t>S5-213680 </a:t>
                      </a:r>
                    </a:p>
                    <a:p>
                      <a:pPr marL="0" algn="l" defTabSz="1219170" rtl="0" eaLnBrk="1" latinLnBrk="0" hangingPunct="1">
                        <a:spcAft>
                          <a:spcPts val="0"/>
                        </a:spcAft>
                      </a:pP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Reply LS to RAN2 on network sharing with multiple SSBs in a carrier</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GB" sz="1200" kern="1200" dirty="0" smtClean="0">
                          <a:solidFill>
                            <a:schemeClr val="dk1"/>
                          </a:solidFill>
                          <a:effectLst/>
                          <a:latin typeface="+mj-lt"/>
                          <a:ea typeface="宋体" panose="02010600030101010101" pitchFamily="2" charset="-122"/>
                          <a:cs typeface="+mn-cs"/>
                        </a:rPr>
                        <a:t>RAN2</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GB" sz="1200" kern="1200" dirty="0" smtClean="0">
                          <a:solidFill>
                            <a:schemeClr val="dk1"/>
                          </a:solidFill>
                          <a:effectLst/>
                          <a:latin typeface="+mj-lt"/>
                          <a:ea typeface="宋体" panose="02010600030101010101" pitchFamily="2" charset="-122"/>
                          <a:cs typeface="+mn-cs"/>
                        </a:rPr>
                        <a:t>RAN3</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effectLst/>
                          <a:latin typeface="Calibri" panose="020F0502020204030204" pitchFamily="34" charset="0"/>
                          <a:ea typeface="宋体" panose="02010600030101010101" pitchFamily="2" charset="-122"/>
                          <a:cs typeface="+mn-cs"/>
                        </a:rPr>
                        <a:t>S5-213048</a:t>
                      </a: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effectLst/>
                          <a:latin typeface="Calibri" panose="020F0502020204030204" pitchFamily="34" charset="0"/>
                          <a:ea typeface="宋体" panose="02010600030101010101" pitchFamily="2" charset="-122"/>
                          <a:cs typeface="+mn-cs"/>
                        </a:rPr>
                        <a:t>S5-213449</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LS reply to SA on GSMA 3GPP Edge Computing coordination</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3GPP TSG SA, 3GPP TSG SA WG2, 3GPP TSG SA WG6</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effectLst/>
                          <a:latin typeface="Calibri" panose="020F0502020204030204" pitchFamily="34" charset="0"/>
                          <a:ea typeface="宋体" panose="02010600030101010101" pitchFamily="2" charset="-122"/>
                          <a:cs typeface="+mn-cs"/>
                        </a:rPr>
                        <a:t>S5-213178</a:t>
                      </a: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j-lt"/>
                          <a:ea typeface="宋体" panose="02010600030101010101" pitchFamily="2" charset="-122"/>
                          <a:cs typeface="+mn-cs"/>
                        </a:rPr>
                        <a:t>S5-213683</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LS on Inclusive language for ANR</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RAN3, RAN2</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Calibri" panose="020F0502020204030204" pitchFamily="34" charset="0"/>
                          <a:ea typeface="宋体" panose="02010600030101010101" pitchFamily="2" charset="-122"/>
                          <a:cs typeface="+mn-cs"/>
                        </a:rPr>
                        <a:t>new</a:t>
                      </a:r>
                      <a:endParaRPr lang="en-US" sz="12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j-lt"/>
                          <a:ea typeface="宋体" panose="02010600030101010101" pitchFamily="2" charset="-122"/>
                          <a:cs typeface="+mn-cs"/>
                        </a:rPr>
                        <a:t>S5-213522</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LS to TM Forum on Intent Management</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TM Forum Autonomous Networks</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Calibri" panose="020F0502020204030204" pitchFamily="34" charset="0"/>
                          <a:ea typeface="宋体" panose="02010600030101010101" pitchFamily="2" charset="-122"/>
                          <a:cs typeface="+mn-cs"/>
                        </a:rPr>
                        <a:t>new</a:t>
                      </a:r>
                      <a:endParaRPr lang="en-US" sz="12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j-lt"/>
                          <a:ea typeface="宋体" panose="02010600030101010101" pitchFamily="2" charset="-122"/>
                          <a:cs typeface="+mn-cs"/>
                        </a:rPr>
                        <a:t>S5-213689</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LS on using SA5 Performance Measurements and Trace for </a:t>
                      </a:r>
                      <a:r>
                        <a:rPr lang="en-US" sz="1200" kern="1200" dirty="0" err="1" smtClean="0">
                          <a:solidFill>
                            <a:schemeClr val="dk1"/>
                          </a:solidFill>
                          <a:effectLst/>
                          <a:latin typeface="+mj-lt"/>
                          <a:ea typeface="宋体" panose="02010600030101010101" pitchFamily="2" charset="-122"/>
                          <a:cs typeface="+mn-cs"/>
                        </a:rPr>
                        <a:t>centralised</a:t>
                      </a:r>
                      <a:r>
                        <a:rPr lang="en-US" sz="1200" kern="1200" dirty="0" smtClean="0">
                          <a:solidFill>
                            <a:schemeClr val="dk1"/>
                          </a:solidFill>
                          <a:effectLst/>
                          <a:latin typeface="+mj-lt"/>
                          <a:ea typeface="宋体" panose="02010600030101010101" pitchFamily="2" charset="-122"/>
                          <a:cs typeface="+mn-cs"/>
                        </a:rPr>
                        <a:t> PCI management</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RAN2</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Calibri" panose="020F0502020204030204" pitchFamily="34" charset="0"/>
                          <a:ea typeface="宋体" panose="02010600030101010101" pitchFamily="2" charset="-122"/>
                          <a:cs typeface="+mn-cs"/>
                        </a:rPr>
                        <a:t>new</a:t>
                      </a:r>
                      <a:endParaRPr lang="en-US" sz="12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j-lt"/>
                          <a:ea typeface="宋体" panose="02010600030101010101" pitchFamily="2" charset="-122"/>
                          <a:cs typeface="+mn-cs"/>
                        </a:rPr>
                        <a:t>S5-213456</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LS on progress of study items for security on management aspect</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200" kern="1200" dirty="0" smtClean="0">
                          <a:solidFill>
                            <a:schemeClr val="dk1"/>
                          </a:solidFill>
                          <a:effectLst/>
                          <a:latin typeface="+mj-lt"/>
                          <a:ea typeface="宋体" panose="02010600030101010101" pitchFamily="2" charset="-122"/>
                          <a:cs typeface="+mn-cs"/>
                        </a:rPr>
                        <a:t>SA3</a:t>
                      </a: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endParaRPr lang="en-US" sz="1200" kern="1200" dirty="0">
                        <a:solidFill>
                          <a:schemeClr val="dk1"/>
                        </a:solidFill>
                        <a:effectLst/>
                        <a:latin typeface="+mj-lt"/>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Calibri" panose="020F0502020204030204" pitchFamily="34" charset="0"/>
                          <a:ea typeface="宋体" panose="02010600030101010101" pitchFamily="2" charset="-122"/>
                          <a:cs typeface="+mn-cs"/>
                        </a:rPr>
                        <a:t>new</a:t>
                      </a:r>
                      <a:endParaRPr lang="en-US" sz="12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p:txBody>
      </p:sp>
      <p:graphicFrame>
        <p:nvGraphicFramePr>
          <p:cNvPr id="3" name="表格 2"/>
          <p:cNvGraphicFramePr>
            <a:graphicFrameLocks noGrp="1"/>
          </p:cNvGraphicFramePr>
          <p:nvPr>
            <p:extLst>
              <p:ext uri="{D42A27DB-BD31-4B8C-83A1-F6EECF244321}">
                <p14:modId xmlns:p14="http://schemas.microsoft.com/office/powerpoint/2010/main" val="1790589590"/>
              </p:ext>
            </p:extLst>
          </p:nvPr>
        </p:nvGraphicFramePr>
        <p:xfrm>
          <a:off x="150642" y="1468217"/>
          <a:ext cx="11902965" cy="2148540"/>
        </p:xfrm>
        <a:graphic>
          <a:graphicData uri="http://schemas.openxmlformats.org/drawingml/2006/table">
            <a:tbl>
              <a:tblPr/>
              <a:tblGrid>
                <a:gridCol w="1203025"/>
                <a:gridCol w="1014248"/>
                <a:gridCol w="966952"/>
                <a:gridCol w="4485330"/>
                <a:gridCol w="1917895"/>
                <a:gridCol w="2315515"/>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Release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Potential related groups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r>
              <a:tr h="49515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smtClean="0">
                          <a:solidFill>
                            <a:schemeClr val="dk1"/>
                          </a:solidFill>
                          <a:effectLst/>
                          <a:latin typeface="+mn-lt"/>
                          <a:ea typeface="微软雅黑" panose="020B0503020204020204" pitchFamily="34" charset="-122"/>
                          <a:cs typeface="Arial" panose="020B0604020202020204" pitchFamily="34" charset="0"/>
                        </a:rPr>
                        <a:t>S5-213457 </a:t>
                      </a:r>
                      <a:endParaRPr lang="zh-CN" altLang="en-US" sz="16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微软雅黑" panose="020B0503020204020204" pitchFamily="34" charset="-122"/>
                          <a:cs typeface="Arial" panose="020B0604020202020204" pitchFamily="34" charset="0"/>
                        </a:rPr>
                        <a:t>New SID </a:t>
                      </a:r>
                      <a:endParaRPr lang="en-US" altLang="zh-CN" sz="16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smtClean="0">
                          <a:solidFill>
                            <a:schemeClr val="dk1"/>
                          </a:solidFill>
                          <a:effectLst/>
                          <a:latin typeface="+mn-lt"/>
                          <a:ea typeface="微软雅黑" panose="020B0503020204020204" pitchFamily="34" charset="-122"/>
                          <a:cs typeface="Arial" panose="020B0604020202020204" pitchFamily="34" charset="0"/>
                        </a:rPr>
                        <a:t>Rel-17</a:t>
                      </a:r>
                      <a:endParaRPr lang="zh-CN" sz="16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微软雅黑" panose="020B0503020204020204" pitchFamily="34" charset="-122"/>
                          <a:cs typeface="Arial" panose="020B0604020202020204" pitchFamily="34" charset="0"/>
                        </a:rPr>
                        <a:t>New SID on Management Aspects of 5G Network Sharing</a:t>
                      </a:r>
                      <a:endParaRPr lang="en-US" sz="16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smtClean="0">
                          <a:solidFill>
                            <a:schemeClr val="dk1"/>
                          </a:solidFill>
                          <a:effectLst/>
                          <a:latin typeface="+mn-lt"/>
                          <a:ea typeface="微软雅黑" panose="020B0503020204020204" pitchFamily="34" charset="-122"/>
                          <a:cs typeface="Arial" panose="020B0604020202020204" pitchFamily="34" charset="0"/>
                        </a:rPr>
                        <a:t>China Unicom</a:t>
                      </a:r>
                      <a:endParaRPr lang="zh-CN" sz="16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smtClean="0">
                          <a:solidFill>
                            <a:schemeClr val="dk1"/>
                          </a:solidFill>
                          <a:effectLst/>
                          <a:latin typeface="+mn-lt"/>
                          <a:ea typeface="微软雅黑" panose="020B0503020204020204" pitchFamily="34" charset="-122"/>
                          <a:cs typeface="Arial" panose="020B0604020202020204" pitchFamily="34" charset="0"/>
                        </a:rPr>
                        <a:t>RAN3</a:t>
                      </a:r>
                      <a:r>
                        <a:rPr lang="fr-FR" sz="1600" kern="1200" dirty="0" smtClean="0">
                          <a:solidFill>
                            <a:schemeClr val="dk1"/>
                          </a:solidFill>
                          <a:effectLst/>
                          <a:latin typeface="+mn-lt"/>
                          <a:ea typeface="微软雅黑" panose="020B0503020204020204" pitchFamily="34" charset="-122"/>
                          <a:cs typeface="Arial" panose="020B0604020202020204" pitchFamily="34" charset="0"/>
                        </a:rPr>
                        <a:t> </a:t>
                      </a:r>
                      <a:endParaRPr lang="fr-FR" sz="1600" kern="1200" dirty="0">
                        <a:solidFill>
                          <a:schemeClr val="dk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9515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smtClean="0">
                          <a:solidFill>
                            <a:schemeClr val="dk1"/>
                          </a:solidFill>
                          <a:effectLst/>
                          <a:latin typeface="+mn-lt"/>
                          <a:ea typeface="微软雅黑" panose="020B0503020204020204" pitchFamily="34" charset="-122"/>
                          <a:cs typeface="Arial" panose="020B0604020202020204" pitchFamily="34" charset="0"/>
                        </a:rPr>
                        <a:t>S5-213458</a:t>
                      </a:r>
                      <a:endParaRPr lang="zh-CN" altLang="en-US" sz="16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smtClean="0">
                          <a:solidFill>
                            <a:schemeClr val="dk1"/>
                          </a:solidFill>
                          <a:effectLst/>
                          <a:latin typeface="+mn-lt"/>
                          <a:ea typeface="微软雅黑" panose="020B0503020204020204" pitchFamily="34" charset="-122"/>
                          <a:cs typeface="Arial" panose="020B0604020202020204" pitchFamily="34" charset="0"/>
                        </a:rPr>
                        <a:t>New WID</a:t>
                      </a:r>
                      <a:endParaRPr lang="en-US" altLang="zh-CN" sz="16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smtClean="0">
                          <a:solidFill>
                            <a:schemeClr val="dk1"/>
                          </a:solidFill>
                          <a:effectLst/>
                          <a:latin typeface="+mn-lt"/>
                          <a:ea typeface="微软雅黑" panose="020B0503020204020204" pitchFamily="34" charset="-122"/>
                          <a:cs typeface="Arial" panose="020B0604020202020204" pitchFamily="34" charset="0"/>
                        </a:rPr>
                        <a:t>Rel-17</a:t>
                      </a:r>
                      <a:endParaRPr lang="zh-CN" altLang="en-US" sz="1600" kern="1200" dirty="0" smtClean="0">
                        <a:solidFill>
                          <a:schemeClr val="dk1"/>
                        </a:solidFill>
                        <a:effectLst/>
                        <a:latin typeface="+mn-lt"/>
                        <a:ea typeface="微软雅黑" panose="020B0503020204020204" pitchFamily="34" charset="-122"/>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16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微软雅黑" panose="020B0503020204020204" pitchFamily="34" charset="-122"/>
                          <a:cs typeface="Arial" panose="020B0604020202020204" pitchFamily="34" charset="0"/>
                        </a:rPr>
                        <a:t>New WID on Edge Computing Management</a:t>
                      </a:r>
                      <a:endParaRPr lang="en-US" sz="16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smtClean="0">
                          <a:solidFill>
                            <a:schemeClr val="dk1"/>
                          </a:solidFill>
                          <a:effectLst/>
                          <a:latin typeface="+mn-lt"/>
                          <a:ea typeface="微软雅黑" panose="020B0503020204020204" pitchFamily="34" charset="-122"/>
                          <a:cs typeface="Arial" panose="020B0604020202020204" pitchFamily="34" charset="0"/>
                        </a:rPr>
                        <a:t>Samsung, Intel</a:t>
                      </a:r>
                      <a:endParaRPr lang="zh-CN" sz="16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600" kern="1200" dirty="0" smtClean="0">
                          <a:solidFill>
                            <a:schemeClr val="dk1"/>
                          </a:solidFill>
                          <a:effectLst/>
                          <a:latin typeface="+mn-lt"/>
                          <a:ea typeface="微软雅黑" panose="020B0503020204020204" pitchFamily="34" charset="-122"/>
                          <a:cs typeface="Arial" panose="020B0604020202020204" pitchFamily="34" charset="0"/>
                        </a:rPr>
                        <a:t>SA2, SA6, and ETSI NFV ISG</a:t>
                      </a:r>
                      <a:endParaRPr lang="fr-FR" sz="1600" kern="1200" dirty="0">
                        <a:solidFill>
                          <a:schemeClr val="dk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9515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smtClean="0">
                          <a:solidFill>
                            <a:schemeClr val="dk1"/>
                          </a:solidFill>
                          <a:effectLst/>
                          <a:latin typeface="+mn-lt"/>
                          <a:ea typeface="微软雅黑" panose="020B0503020204020204" pitchFamily="34" charset="-122"/>
                          <a:cs typeface="Arial" panose="020B0604020202020204" pitchFamily="34" charset="0"/>
                        </a:rPr>
                        <a:t>S5-213232</a:t>
                      </a:r>
                      <a:endParaRPr lang="zh-CN" altLang="en-US" sz="16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smtClean="0">
                          <a:solidFill>
                            <a:schemeClr val="dk1"/>
                          </a:solidFill>
                          <a:effectLst/>
                          <a:latin typeface="+mn-lt"/>
                          <a:ea typeface="微软雅黑" panose="020B0503020204020204" pitchFamily="34" charset="-122"/>
                          <a:cs typeface="Arial" panose="020B0604020202020204" pitchFamily="34" charset="0"/>
                        </a:rPr>
                        <a:t>Revised WID</a:t>
                      </a:r>
                      <a:endParaRPr lang="en-US" altLang="zh-CN" sz="16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smtClean="0">
                          <a:solidFill>
                            <a:schemeClr val="dk1"/>
                          </a:solidFill>
                          <a:effectLst/>
                          <a:latin typeface="+mn-lt"/>
                          <a:ea typeface="微软雅黑" panose="020B0503020204020204" pitchFamily="34" charset="-122"/>
                          <a:cs typeface="Arial" panose="020B0604020202020204" pitchFamily="34" charset="0"/>
                        </a:rPr>
                        <a:t>Rel-17</a:t>
                      </a:r>
                      <a:endParaRPr lang="zh-CN" altLang="en-US" sz="1600" kern="1200" dirty="0" smtClean="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微软雅黑" panose="020B0503020204020204" pitchFamily="34" charset="-122"/>
                          <a:cs typeface="Arial" panose="020B0604020202020204" pitchFamily="34" charset="0"/>
                        </a:rPr>
                        <a:t>Revised WID on EMA5SLA </a:t>
                      </a:r>
                      <a:endParaRPr lang="en-US" sz="16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smtClean="0">
                          <a:solidFill>
                            <a:schemeClr val="dk1"/>
                          </a:solidFill>
                          <a:effectLst/>
                          <a:latin typeface="+mn-lt"/>
                          <a:ea typeface="微软雅黑" panose="020B0503020204020204" pitchFamily="34" charset="-122"/>
                          <a:cs typeface="Arial" panose="020B0604020202020204" pitchFamily="34" charset="0"/>
                        </a:rPr>
                        <a:t>China Mobile </a:t>
                      </a:r>
                      <a:endParaRPr lang="zh-CN" sz="16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600" kern="1200" dirty="0">
                        <a:solidFill>
                          <a:schemeClr val="dk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a:t>
            </a:r>
            <a:r>
              <a:rPr lang="en-US" altLang="zh-CN" sz="3200" kern="0" smtClean="0">
                <a:solidFill>
                  <a:srgbClr val="FF0000"/>
                </a:solidFill>
                <a:latin typeface="Calibri"/>
                <a:cs typeface="+mj-cs"/>
              </a:rPr>
              <a:t>by OA&amp;M</a:t>
            </a:r>
            <a:endParaRPr lang="en-US" altLang="zh-CN" sz="3200" kern="0" dirty="0" smtClean="0">
              <a:solidFill>
                <a:srgbClr val="FF0000"/>
              </a:solidFill>
              <a:latin typeface="Calibri"/>
              <a:cs typeface="+mj-cs"/>
            </a:endParaRPr>
          </a:p>
        </p:txBody>
      </p:sp>
      <p:graphicFrame>
        <p:nvGraphicFramePr>
          <p:cNvPr id="6" name="Group 76"/>
          <p:cNvGraphicFramePr>
            <a:graphicFrameLocks/>
          </p:cNvGraphicFramePr>
          <p:nvPr>
            <p:extLst>
              <p:ext uri="{D42A27DB-BD31-4B8C-83A1-F6EECF244321}">
                <p14:modId xmlns:p14="http://schemas.microsoft.com/office/powerpoint/2010/main" val="3807418767"/>
              </p:ext>
            </p:extLst>
          </p:nvPr>
        </p:nvGraphicFramePr>
        <p:xfrm>
          <a:off x="310229" y="1452993"/>
          <a:ext cx="11537378" cy="2773680"/>
        </p:xfrm>
        <a:graphic>
          <a:graphicData uri="http://schemas.openxmlformats.org/drawingml/2006/table">
            <a:tbl>
              <a:tblPr/>
              <a:tblGrid>
                <a:gridCol w="1040524">
                  <a:extLst>
                    <a:ext uri="{9D8B030D-6E8A-4147-A177-3AD203B41FA5}">
                      <a16:colId xmlns="" xmlns:a16="http://schemas.microsoft.com/office/drawing/2014/main" val="20000"/>
                    </a:ext>
                  </a:extLst>
                </a:gridCol>
                <a:gridCol w="5030108">
                  <a:extLst>
                    <a:ext uri="{9D8B030D-6E8A-4147-A177-3AD203B41FA5}">
                      <a16:colId xmlns="" xmlns:a16="http://schemas.microsoft.com/office/drawing/2014/main" val="20001"/>
                    </a:ext>
                  </a:extLst>
                </a:gridCol>
                <a:gridCol w="2733373"/>
                <a:gridCol w="2733373"/>
              </a:tblGrid>
              <a:tr h="554596">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err="1" smtClean="0">
                          <a:solidFill>
                            <a:schemeClr val="tx1"/>
                          </a:solidFill>
                          <a:latin typeface="+mn-lt"/>
                          <a:ea typeface="+mn-ea"/>
                          <a:cs typeface="+mn-cs"/>
                        </a:rPr>
                        <a:t>TDoc</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a:solidFill>
                            <a:schemeClr val="tx1"/>
                          </a:solidFill>
                          <a:latin typeface="+mn-lt"/>
                          <a:ea typeface="+mn-ea"/>
                          <a:cs typeface="+mn-cs"/>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smtClean="0">
                          <a:solidFill>
                            <a:schemeClr val="tx1"/>
                          </a:solidFill>
                          <a:latin typeface="+mn-lt"/>
                          <a:ea typeface="+mn-ea"/>
                          <a:cs typeface="+mn-cs"/>
                        </a:rPr>
                        <a:t>Source</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smtClean="0">
                          <a:solidFill>
                            <a:schemeClr val="tx1"/>
                          </a:solidFill>
                          <a:latin typeface="+mn-lt"/>
                          <a:ea typeface="+mn-ea"/>
                          <a:cs typeface="+mn-cs"/>
                        </a:rPr>
                        <a:t>Potential related topics and related groups</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 xmlns:a16="http://schemas.microsoft.com/office/drawing/2014/main" val="10000"/>
                  </a:ext>
                </a:extLst>
              </a:tr>
              <a:tr h="248109">
                <a:tc>
                  <a:txBody>
                    <a:bodyPr/>
                    <a:lstStyle/>
                    <a:p>
                      <a:pPr marL="0" algn="l" defTabSz="1219170" rtl="0" eaLnBrk="1" latinLnBrk="0" hangingPunct="1">
                        <a:spcAft>
                          <a:spcPts val="0"/>
                        </a:spcAft>
                      </a:pPr>
                      <a:r>
                        <a:rPr lang="en-GB" sz="1200" b="1" kern="1200" dirty="0">
                          <a:solidFill>
                            <a:schemeClr val="tx1"/>
                          </a:solidFill>
                          <a:effectLst/>
                          <a:latin typeface="Arial" panose="020B0604020202020204" pitchFamily="34" charset="0"/>
                          <a:ea typeface="MS Mincho"/>
                          <a:cs typeface="MS Mincho"/>
                        </a:rPr>
                        <a:t>S5-213088</a:t>
                      </a:r>
                      <a:endParaRPr lang="en-US" sz="1200" b="1"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GB" sz="1200" kern="1200" dirty="0">
                          <a:solidFill>
                            <a:schemeClr val="tx1"/>
                          </a:solidFill>
                          <a:effectLst/>
                          <a:latin typeface="Arial" panose="020B0604020202020204" pitchFamily="34" charset="0"/>
                          <a:ea typeface="MS Mincho"/>
                          <a:cs typeface="MS Mincho"/>
                        </a:rPr>
                        <a:t>Living document of review of GSMA GST </a:t>
                      </a:r>
                      <a:r>
                        <a:rPr lang="en-GB" sz="1200" kern="1200" dirty="0" smtClean="0">
                          <a:solidFill>
                            <a:schemeClr val="tx1"/>
                          </a:solidFill>
                          <a:effectLst/>
                          <a:latin typeface="Arial" panose="020B0604020202020204" pitchFamily="34" charset="0"/>
                          <a:ea typeface="MS Mincho"/>
                          <a:cs typeface="MS Mincho"/>
                        </a:rPr>
                        <a:t>SA5#137e</a:t>
                      </a:r>
                      <a:endParaRPr lang="en-US" sz="1200"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GB" sz="1200" kern="1200" dirty="0">
                          <a:solidFill>
                            <a:schemeClr val="tx1"/>
                          </a:solidFill>
                          <a:effectLst/>
                          <a:latin typeface="Arial" panose="020B0604020202020204" pitchFamily="34" charset="0"/>
                          <a:ea typeface="MS Mincho"/>
                          <a:cs typeface="MS Mincho"/>
                        </a:rPr>
                        <a:t>Huawei, China Mobile</a:t>
                      </a:r>
                      <a:endParaRPr lang="en-US" sz="1200"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anose="020B0604020202020204" pitchFamily="34" charset="0"/>
                          <a:ea typeface="MS Mincho"/>
                          <a:cs typeface="MS Mincho"/>
                        </a:rPr>
                        <a:t>GSMA</a:t>
                      </a:r>
                      <a:endParaRPr lang="en-US" sz="1200" kern="1200" dirty="0">
                        <a:solidFill>
                          <a:schemeClr val="tx1"/>
                        </a:solidFill>
                        <a:effectLst/>
                        <a:latin typeface="Arial" panose="020B0604020202020204" pitchFamily="34" charset="0"/>
                        <a:ea typeface="MS Mincho"/>
                        <a:cs typeface="MS Mincho"/>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pPr marL="0" algn="l" defTabSz="1219170" rtl="0" eaLnBrk="1" latinLnBrk="0" hangingPunct="1">
                        <a:spcAft>
                          <a:spcPts val="0"/>
                        </a:spcAft>
                      </a:pPr>
                      <a:r>
                        <a:rPr lang="en-GB" sz="1200" b="1" kern="1200" dirty="0">
                          <a:solidFill>
                            <a:schemeClr val="tx1"/>
                          </a:solidFill>
                          <a:effectLst/>
                          <a:latin typeface="Arial" panose="020B0604020202020204" pitchFamily="34" charset="0"/>
                          <a:ea typeface="MS Mincho"/>
                          <a:cs typeface="MS Mincho"/>
                        </a:rPr>
                        <a:t>S5-213136</a:t>
                      </a:r>
                      <a:endParaRPr lang="en-US" sz="1200" b="1"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GB" sz="1200" kern="1200" dirty="0">
                          <a:solidFill>
                            <a:schemeClr val="tx1"/>
                          </a:solidFill>
                          <a:effectLst/>
                          <a:latin typeface="Arial" panose="020B0604020202020204" pitchFamily="34" charset="0"/>
                          <a:ea typeface="MS Mincho"/>
                          <a:cs typeface="MS Mincho"/>
                        </a:rPr>
                        <a:t>Discussion on </a:t>
                      </a:r>
                      <a:r>
                        <a:rPr lang="en-GB" sz="1200" kern="1200" dirty="0" err="1">
                          <a:solidFill>
                            <a:schemeClr val="tx1"/>
                          </a:solidFill>
                          <a:effectLst/>
                          <a:latin typeface="Arial" panose="020B0604020202020204" pitchFamily="34" charset="0"/>
                          <a:ea typeface="MS Mincho"/>
                          <a:cs typeface="MS Mincho"/>
                        </a:rPr>
                        <a:t>enhansement</a:t>
                      </a:r>
                      <a:r>
                        <a:rPr lang="en-GB" sz="1200" kern="1200" dirty="0">
                          <a:solidFill>
                            <a:schemeClr val="tx1"/>
                          </a:solidFill>
                          <a:effectLst/>
                          <a:latin typeface="Arial" panose="020B0604020202020204" pitchFamily="34" charset="0"/>
                          <a:ea typeface="MS Mincho"/>
                          <a:cs typeface="MS Mincho"/>
                        </a:rPr>
                        <a:t> of NRM definition for the </a:t>
                      </a:r>
                      <a:r>
                        <a:rPr lang="en-GB" sz="1200" kern="1200" dirty="0" smtClean="0">
                          <a:solidFill>
                            <a:schemeClr val="tx1"/>
                          </a:solidFill>
                          <a:effectLst/>
                          <a:latin typeface="Arial" panose="020B0604020202020204" pitchFamily="34" charset="0"/>
                          <a:ea typeface="MS Mincho"/>
                          <a:cs typeface="MS Mincho"/>
                        </a:rPr>
                        <a:t>NWDAF</a:t>
                      </a:r>
                      <a:endParaRPr lang="en-US" sz="1200"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GB" sz="1200" kern="1200" dirty="0">
                          <a:solidFill>
                            <a:schemeClr val="tx1"/>
                          </a:solidFill>
                          <a:effectLst/>
                          <a:latin typeface="Arial" panose="020B0604020202020204" pitchFamily="34" charset="0"/>
                          <a:ea typeface="MS Mincho"/>
                          <a:cs typeface="MS Mincho"/>
                        </a:rPr>
                        <a:t>Huawei</a:t>
                      </a:r>
                      <a:endParaRPr lang="en-US" sz="1200"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anose="020B0604020202020204" pitchFamily="34" charset="0"/>
                          <a:ea typeface="MS Mincho"/>
                          <a:cs typeface="MS Mincho"/>
                        </a:rPr>
                        <a:t>SA2</a:t>
                      </a:r>
                      <a:endParaRPr lang="en-US" sz="1200" kern="1200" dirty="0">
                        <a:solidFill>
                          <a:schemeClr val="tx1"/>
                        </a:solidFill>
                        <a:effectLst/>
                        <a:latin typeface="Arial" panose="020B0604020202020204" pitchFamily="34" charset="0"/>
                        <a:ea typeface="MS Mincho"/>
                        <a:cs typeface="MS Mincho"/>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Arial" panose="020B0604020202020204" pitchFamily="34" charset="0"/>
                          <a:ea typeface="MS Mincho"/>
                          <a:cs typeface="MS Mincho"/>
                        </a:rPr>
                        <a:t>S5-213040</a:t>
                      </a:r>
                      <a:endParaRPr lang="zh-CN" sz="1200" b="1"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Arial" panose="020B0604020202020204" pitchFamily="34" charset="0"/>
                          <a:ea typeface="MS Mincho"/>
                          <a:cs typeface="MS Mincho"/>
                        </a:rPr>
                        <a:t>Rel-17 SBMA versions for 28.622 and 28.623</a:t>
                      </a:r>
                      <a:endParaRPr lang="zh-CN" sz="1200"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Arial" panose="020B0604020202020204" pitchFamily="34" charset="0"/>
                          <a:ea typeface="MS Mincho"/>
                          <a:cs typeface="MS Mincho"/>
                        </a:rPr>
                        <a:t>Ericsson Hungary Ltd</a:t>
                      </a:r>
                      <a:endParaRPr lang="zh-CN" sz="1200"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S Mincho"/>
                        <a:cs typeface="MS Mincho"/>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Arial" panose="020B0604020202020204" pitchFamily="34" charset="0"/>
                          <a:ea typeface="MS Mincho"/>
                          <a:cs typeface="MS Mincho"/>
                        </a:rPr>
                        <a:t>S5-213134</a:t>
                      </a:r>
                      <a:endParaRPr lang="en-US" sz="1200" b="1"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kern="1200" dirty="0">
                          <a:solidFill>
                            <a:schemeClr val="tx1"/>
                          </a:solidFill>
                          <a:effectLst/>
                          <a:latin typeface="Arial" panose="020B0604020202020204" pitchFamily="34" charset="0"/>
                          <a:ea typeface="MS Mincho"/>
                          <a:cs typeface="MS Mincho"/>
                        </a:rPr>
                        <a:t>DP tenant representation in 3GPP management </a:t>
                      </a:r>
                      <a:r>
                        <a:rPr lang="en-GB" sz="1200" kern="1200" dirty="0" smtClean="0">
                          <a:solidFill>
                            <a:schemeClr val="tx1"/>
                          </a:solidFill>
                          <a:effectLst/>
                          <a:latin typeface="Arial" panose="020B0604020202020204" pitchFamily="34" charset="0"/>
                          <a:ea typeface="MS Mincho"/>
                          <a:cs typeface="MS Mincho"/>
                        </a:rPr>
                        <a:t>system</a:t>
                      </a:r>
                      <a:endParaRPr lang="en-US" sz="1200"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kern="1200" dirty="0">
                          <a:solidFill>
                            <a:schemeClr val="tx1"/>
                          </a:solidFill>
                          <a:effectLst/>
                          <a:latin typeface="Arial" panose="020B0604020202020204" pitchFamily="34" charset="0"/>
                          <a:ea typeface="MS Mincho"/>
                          <a:cs typeface="MS Mincho"/>
                        </a:rPr>
                        <a:t>Huawei</a:t>
                      </a:r>
                      <a:endParaRPr lang="en-US" sz="1200"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S Mincho"/>
                        <a:cs typeface="MS Mincho"/>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pPr marL="0" algn="l" defTabSz="1219170" rtl="0" eaLnBrk="1" latinLnBrk="0" hangingPunct="1">
                        <a:spcAft>
                          <a:spcPts val="0"/>
                        </a:spcAft>
                      </a:pPr>
                      <a:r>
                        <a:rPr lang="en-GB" sz="1200" b="1" kern="1200" dirty="0">
                          <a:solidFill>
                            <a:schemeClr val="tx1"/>
                          </a:solidFill>
                          <a:effectLst/>
                          <a:latin typeface="Arial" panose="020B0604020202020204" pitchFamily="34" charset="0"/>
                          <a:ea typeface="MS Mincho"/>
                          <a:cs typeface="MS Mincho"/>
                        </a:rPr>
                        <a:t>S5-213304</a:t>
                      </a:r>
                      <a:endParaRPr lang="en-US" sz="1200" b="1"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GB" sz="1200" kern="1200" dirty="0">
                          <a:solidFill>
                            <a:schemeClr val="tx1"/>
                          </a:solidFill>
                          <a:effectLst/>
                          <a:latin typeface="Arial" panose="020B0604020202020204" pitchFamily="34" charset="0"/>
                          <a:ea typeface="MS Mincho"/>
                          <a:cs typeface="MS Mincho"/>
                        </a:rPr>
                        <a:t>Discussion on LS from GSMA on Network Slice EE </a:t>
                      </a:r>
                      <a:r>
                        <a:rPr lang="en-GB" sz="1200" kern="1200" dirty="0" smtClean="0">
                          <a:solidFill>
                            <a:schemeClr val="tx1"/>
                          </a:solidFill>
                          <a:effectLst/>
                          <a:latin typeface="Arial" panose="020B0604020202020204" pitchFamily="34" charset="0"/>
                          <a:ea typeface="MS Mincho"/>
                          <a:cs typeface="MS Mincho"/>
                        </a:rPr>
                        <a:t>KPI</a:t>
                      </a:r>
                      <a:endParaRPr lang="en-US" sz="1200"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GB" sz="1200" kern="1200" dirty="0">
                          <a:solidFill>
                            <a:schemeClr val="tx1"/>
                          </a:solidFill>
                          <a:effectLst/>
                          <a:latin typeface="Arial" panose="020B0604020202020204" pitchFamily="34" charset="0"/>
                          <a:ea typeface="MS Mincho"/>
                          <a:cs typeface="MS Mincho"/>
                        </a:rPr>
                        <a:t>Orange</a:t>
                      </a:r>
                      <a:endParaRPr lang="en-US" sz="1200"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anose="020B0604020202020204" pitchFamily="34" charset="0"/>
                          <a:ea typeface="MS Mincho"/>
                          <a:cs typeface="MS Mincho"/>
                        </a:rPr>
                        <a:t>GSMA</a:t>
                      </a:r>
                      <a:endParaRPr lang="en-US" sz="1200" kern="1200" dirty="0">
                        <a:solidFill>
                          <a:schemeClr val="tx1"/>
                        </a:solidFill>
                        <a:effectLst/>
                        <a:latin typeface="Arial" panose="020B0604020202020204" pitchFamily="34" charset="0"/>
                        <a:ea typeface="MS Mincho"/>
                        <a:cs typeface="MS Mincho"/>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pPr marL="0" algn="l" defTabSz="1219170" rtl="0" eaLnBrk="1" latinLnBrk="0" hangingPunct="1">
                        <a:spcAft>
                          <a:spcPts val="0"/>
                        </a:spcAft>
                      </a:pPr>
                      <a:r>
                        <a:rPr lang="en-GB" sz="1200" b="1" kern="1200" dirty="0" smtClean="0">
                          <a:solidFill>
                            <a:schemeClr val="tx1"/>
                          </a:solidFill>
                          <a:effectLst/>
                          <a:latin typeface="Arial" panose="020B0604020202020204" pitchFamily="34" charset="0"/>
                          <a:ea typeface="MS Mincho"/>
                          <a:cs typeface="MS Mincho"/>
                        </a:rPr>
                        <a:t>S5-213551</a:t>
                      </a:r>
                      <a:endParaRPr lang="en-US" sz="1200" b="1"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GB" sz="1200" kern="1200" dirty="0">
                          <a:solidFill>
                            <a:schemeClr val="tx1"/>
                          </a:solidFill>
                          <a:effectLst/>
                          <a:latin typeface="Arial" panose="020B0604020202020204" pitchFamily="34" charset="0"/>
                          <a:ea typeface="MS Mincho"/>
                          <a:cs typeface="MS Mincho"/>
                        </a:rPr>
                        <a:t>Discussion Paper on Useful Output Measurement </a:t>
                      </a:r>
                      <a:r>
                        <a:rPr lang="en-GB" sz="1200" kern="1200" dirty="0" smtClean="0">
                          <a:solidFill>
                            <a:schemeClr val="tx1"/>
                          </a:solidFill>
                          <a:effectLst/>
                          <a:latin typeface="Arial" panose="020B0604020202020204" pitchFamily="34" charset="0"/>
                          <a:ea typeface="MS Mincho"/>
                          <a:cs typeface="MS Mincho"/>
                        </a:rPr>
                        <a:t>Solutions</a:t>
                      </a:r>
                      <a:endParaRPr lang="en-US" sz="1200"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GB" sz="1200" kern="1200" dirty="0">
                          <a:solidFill>
                            <a:schemeClr val="tx1"/>
                          </a:solidFill>
                          <a:effectLst/>
                          <a:latin typeface="Arial" panose="020B0604020202020204" pitchFamily="34" charset="0"/>
                          <a:ea typeface="MS Mincho"/>
                          <a:cs typeface="MS Mincho"/>
                        </a:rPr>
                        <a:t>China Telecom Corporation Ltd.</a:t>
                      </a:r>
                      <a:endParaRPr lang="en-US" sz="1200"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S Mincho"/>
                        <a:cs typeface="MS Mincho"/>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pPr marL="0" algn="l" defTabSz="1219170" rtl="0" eaLnBrk="1" latinLnBrk="0" hangingPunct="1">
                        <a:spcAft>
                          <a:spcPts val="0"/>
                        </a:spcAft>
                      </a:pPr>
                      <a:r>
                        <a:rPr lang="en-GB" sz="1200" b="1" kern="1200" dirty="0">
                          <a:solidFill>
                            <a:schemeClr val="tx1"/>
                          </a:solidFill>
                          <a:effectLst/>
                          <a:latin typeface="Arial" panose="020B0604020202020204" pitchFamily="34" charset="0"/>
                          <a:ea typeface="MS Mincho"/>
                          <a:cs typeface="MS Mincho"/>
                        </a:rPr>
                        <a:t>S5-213058</a:t>
                      </a:r>
                      <a:endParaRPr lang="en-US" sz="1200" b="1"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GB" sz="1200" kern="1200" dirty="0">
                          <a:solidFill>
                            <a:schemeClr val="tx1"/>
                          </a:solidFill>
                          <a:effectLst/>
                          <a:latin typeface="Arial" panose="020B0604020202020204" pitchFamily="34" charset="0"/>
                          <a:ea typeface="MS Mincho"/>
                          <a:cs typeface="MS Mincho"/>
                        </a:rPr>
                        <a:t>Discussion on OAM providing </a:t>
                      </a:r>
                      <a:r>
                        <a:rPr lang="en-GB" sz="1200" kern="1200" dirty="0" err="1">
                          <a:solidFill>
                            <a:schemeClr val="tx1"/>
                          </a:solidFill>
                          <a:effectLst/>
                          <a:latin typeface="Arial" panose="020B0604020202020204" pitchFamily="34" charset="0"/>
                          <a:ea typeface="MS Mincho"/>
                          <a:cs typeface="MS Mincho"/>
                        </a:rPr>
                        <a:t>eNA</a:t>
                      </a:r>
                      <a:r>
                        <a:rPr lang="en-GB" sz="1200" kern="1200" dirty="0">
                          <a:solidFill>
                            <a:schemeClr val="tx1"/>
                          </a:solidFill>
                          <a:effectLst/>
                          <a:latin typeface="Arial" panose="020B0604020202020204" pitchFamily="34" charset="0"/>
                          <a:ea typeface="MS Mincho"/>
                          <a:cs typeface="MS Mincho"/>
                        </a:rPr>
                        <a:t> related input data to </a:t>
                      </a:r>
                      <a:r>
                        <a:rPr lang="en-GB" sz="1200" kern="1200" dirty="0" smtClean="0">
                          <a:solidFill>
                            <a:schemeClr val="tx1"/>
                          </a:solidFill>
                          <a:effectLst/>
                          <a:latin typeface="Arial" panose="020B0604020202020204" pitchFamily="34" charset="0"/>
                          <a:ea typeface="MS Mincho"/>
                          <a:cs typeface="MS Mincho"/>
                        </a:rPr>
                        <a:t>NWDAF</a:t>
                      </a:r>
                      <a:endParaRPr lang="en-US" sz="1200"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GB" sz="1200" kern="1200" dirty="0">
                          <a:solidFill>
                            <a:schemeClr val="tx1"/>
                          </a:solidFill>
                          <a:effectLst/>
                          <a:latin typeface="Arial" panose="020B0604020202020204" pitchFamily="34" charset="0"/>
                          <a:ea typeface="MS Mincho"/>
                          <a:cs typeface="MS Mincho"/>
                        </a:rPr>
                        <a:t>China </a:t>
                      </a:r>
                      <a:r>
                        <a:rPr lang="en-GB" sz="1200" kern="1200" dirty="0" err="1">
                          <a:solidFill>
                            <a:schemeClr val="tx1"/>
                          </a:solidFill>
                          <a:effectLst/>
                          <a:latin typeface="Arial" panose="020B0604020202020204" pitchFamily="34" charset="0"/>
                          <a:ea typeface="MS Mincho"/>
                          <a:cs typeface="MS Mincho"/>
                        </a:rPr>
                        <a:t>Telecomunication</a:t>
                      </a:r>
                      <a:r>
                        <a:rPr lang="en-GB" sz="1200" kern="1200" dirty="0">
                          <a:solidFill>
                            <a:schemeClr val="tx1"/>
                          </a:solidFill>
                          <a:effectLst/>
                          <a:latin typeface="Arial" panose="020B0604020202020204" pitchFamily="34" charset="0"/>
                          <a:ea typeface="MS Mincho"/>
                          <a:cs typeface="MS Mincho"/>
                        </a:rPr>
                        <a:t> Corp.</a:t>
                      </a:r>
                      <a:endParaRPr lang="en-US" sz="1200"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anose="020B0604020202020204" pitchFamily="34" charset="0"/>
                          <a:ea typeface="MS Mincho"/>
                          <a:cs typeface="MS Mincho"/>
                        </a:rPr>
                        <a:t>SA2</a:t>
                      </a:r>
                      <a:endParaRPr lang="en-US" sz="1200" kern="1200" dirty="0">
                        <a:solidFill>
                          <a:schemeClr val="tx1"/>
                        </a:solidFill>
                        <a:effectLst/>
                        <a:latin typeface="Arial" panose="020B0604020202020204" pitchFamily="34" charset="0"/>
                        <a:ea typeface="MS Mincho"/>
                        <a:cs typeface="MS Mincho"/>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183896">
                <a:tc>
                  <a:txBody>
                    <a:bodyPr/>
                    <a:lstStyle/>
                    <a:p>
                      <a:pPr marL="0" algn="l" defTabSz="1219170" rtl="0" eaLnBrk="1" latinLnBrk="0" hangingPunct="1">
                        <a:spcAft>
                          <a:spcPts val="0"/>
                        </a:spcAft>
                      </a:pPr>
                      <a:r>
                        <a:rPr lang="en-GB" sz="1200" b="1" kern="1200" dirty="0" smtClean="0">
                          <a:solidFill>
                            <a:schemeClr val="tx1"/>
                          </a:solidFill>
                          <a:effectLst/>
                          <a:latin typeface="Arial" panose="020B0604020202020204" pitchFamily="34" charset="0"/>
                          <a:ea typeface="MS Mincho"/>
                          <a:cs typeface="MS Mincho"/>
                        </a:rPr>
                        <a:t>S5-213453</a:t>
                      </a:r>
                      <a:endParaRPr lang="en-US" sz="1200" b="1"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GB" sz="1200" kern="1200" dirty="0">
                          <a:solidFill>
                            <a:schemeClr val="tx1"/>
                          </a:solidFill>
                          <a:effectLst/>
                          <a:latin typeface="Arial" panose="020B0604020202020204" pitchFamily="34" charset="0"/>
                          <a:ea typeface="MS Mincho"/>
                          <a:cs typeface="MS Mincho"/>
                        </a:rPr>
                        <a:t>Changing requirement methodology in </a:t>
                      </a:r>
                      <a:r>
                        <a:rPr lang="en-GB" sz="1200" kern="1200" dirty="0" smtClean="0">
                          <a:solidFill>
                            <a:schemeClr val="tx1"/>
                          </a:solidFill>
                          <a:effectLst/>
                          <a:latin typeface="Arial" panose="020B0604020202020204" pitchFamily="34" charset="0"/>
                          <a:ea typeface="MS Mincho"/>
                          <a:cs typeface="MS Mincho"/>
                        </a:rPr>
                        <a:t>SA5</a:t>
                      </a:r>
                      <a:r>
                        <a:rPr lang="en-GB" sz="1200" kern="1200" dirty="0">
                          <a:solidFill>
                            <a:schemeClr val="tx1"/>
                          </a:solidFill>
                          <a:effectLst/>
                          <a:latin typeface="Arial" panose="020B0604020202020204" pitchFamily="34" charset="0"/>
                          <a:ea typeface="MS Mincho"/>
                          <a:cs typeface="MS Mincho"/>
                        </a:rPr>
                        <a:t> </a:t>
                      </a:r>
                      <a:endParaRPr lang="en-US" sz="1200"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GB" sz="1200" kern="1200" dirty="0">
                          <a:solidFill>
                            <a:schemeClr val="tx1"/>
                          </a:solidFill>
                          <a:effectLst/>
                          <a:latin typeface="Arial" panose="020B0604020202020204" pitchFamily="34" charset="0"/>
                          <a:ea typeface="MS Mincho"/>
                          <a:cs typeface="MS Mincho"/>
                        </a:rPr>
                        <a:t>Ericsson</a:t>
                      </a:r>
                      <a:endParaRPr lang="en-US" sz="1200" kern="1200" dirty="0">
                        <a:solidFill>
                          <a:schemeClr val="tx1"/>
                        </a:solidFill>
                        <a:effectLst/>
                        <a:latin typeface="Arial" panose="020B060402020202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S Mincho"/>
                        <a:cs typeface="MS Mincho"/>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smtClean="0"/>
              <a:t>Overview of SA5 OAM ongoing WIs/SIs</a:t>
            </a:r>
            <a:endParaRPr lang="en-US" sz="3600" dirty="0"/>
          </a:p>
        </p:txBody>
      </p:sp>
      <p:graphicFrame>
        <p:nvGraphicFramePr>
          <p:cNvPr id="12" name="表格 11"/>
          <p:cNvGraphicFramePr>
            <a:graphicFrameLocks noGrp="1"/>
          </p:cNvGraphicFramePr>
          <p:nvPr>
            <p:extLst>
              <p:ext uri="{D42A27DB-BD31-4B8C-83A1-F6EECF244321}">
                <p14:modId xmlns:p14="http://schemas.microsoft.com/office/powerpoint/2010/main" val="506033324"/>
              </p:ext>
            </p:extLst>
          </p:nvPr>
        </p:nvGraphicFramePr>
        <p:xfrm>
          <a:off x="5551714" y="891468"/>
          <a:ext cx="6486211" cy="5425752"/>
        </p:xfrm>
        <a:graphic>
          <a:graphicData uri="http://schemas.openxmlformats.org/drawingml/2006/table">
            <a:tbl>
              <a:tblPr>
                <a:tableStyleId>{5C22544A-7EE6-4342-B048-85BDC9FD1C3A}</a:tableStyleId>
              </a:tblPr>
              <a:tblGrid>
                <a:gridCol w="386712"/>
                <a:gridCol w="3953169"/>
                <a:gridCol w="1050994"/>
                <a:gridCol w="1095336"/>
              </a:tblGrid>
              <a:tr h="202627">
                <a:tc>
                  <a:txBody>
                    <a:bodyPr/>
                    <a:lstStyle/>
                    <a:p>
                      <a:pPr algn="l">
                        <a:spcAft>
                          <a:spcPts val="0"/>
                        </a:spcAft>
                      </a:pP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gridSpan="3">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400" b="1" kern="1200" dirty="0" smtClean="0">
                          <a:solidFill>
                            <a:schemeClr val="dk1"/>
                          </a:solidFill>
                          <a:effectLst/>
                          <a:latin typeface="Arial" panose="020B0604020202020204" pitchFamily="34" charset="0"/>
                          <a:ea typeface="+mn-ea"/>
                          <a:cs typeface="Arial" panose="020B0604020202020204" pitchFamily="34" charset="0"/>
                        </a:rPr>
                        <a:t>Rel-17 </a:t>
                      </a:r>
                      <a:r>
                        <a:rPr lang="en-GB" sz="1400" b="1" kern="1200" dirty="0">
                          <a:solidFill>
                            <a:schemeClr val="dk1"/>
                          </a:solidFill>
                          <a:effectLst/>
                          <a:latin typeface="Arial" panose="020B0604020202020204" pitchFamily="34" charset="0"/>
                          <a:ea typeface="+mn-ea"/>
                          <a:cs typeface="Arial" panose="020B0604020202020204" pitchFamily="34" charset="0"/>
                        </a:rPr>
                        <a:t>Operations, Administration, Maintenance and Provisioning (OAM&amp;P</a:t>
                      </a:r>
                      <a:r>
                        <a:rPr lang="en-GB" sz="1400" b="1" kern="1200" dirty="0" smtClean="0">
                          <a:solidFill>
                            <a:schemeClr val="dk1"/>
                          </a:solidFill>
                          <a:effectLst/>
                          <a:latin typeface="Arial" panose="020B0604020202020204" pitchFamily="34" charset="0"/>
                          <a:ea typeface="+mn-ea"/>
                          <a:cs typeface="Arial" panose="020B0604020202020204" pitchFamily="34" charset="0"/>
                        </a:rPr>
                        <a:t>)</a:t>
                      </a:r>
                      <a:r>
                        <a:rPr lang="en-GB" sz="1200" b="1" dirty="0">
                          <a:effectLst/>
                          <a:latin typeface="Arial" panose="020B0604020202020204" pitchFamily="34" charset="0"/>
                          <a:cs typeface="Arial" panose="020B0604020202020204" pitchFamily="34" charset="0"/>
                        </a:rPr>
                        <a:t> </a:t>
                      </a: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altLang="zh-CN" sz="1200" smtClean="0">
                          <a:effectLst/>
                          <a:latin typeface="Arial" panose="020B0604020202020204" pitchFamily="34" charset="0"/>
                          <a:ea typeface="宋体" panose="02010600030101010101" pitchFamily="2" charset="-122"/>
                          <a:cs typeface="Arial" panose="020B0604020202020204" pitchFamily="34" charset="0"/>
                        </a:rPr>
                        <a:t>1</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a:t>
                      </a: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NRM features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altLang="zh-CN" sz="1200" dirty="0" smtClean="0">
                          <a:effectLst/>
                          <a:latin typeface="Arial" panose="020B0604020202020204" pitchFamily="34" charset="0"/>
                          <a:ea typeface="+mn-ea"/>
                          <a:cs typeface="Arial" panose="020B0604020202020204" pitchFamily="34" charset="0"/>
                        </a:rPr>
                        <a:t>870026</a:t>
                      </a:r>
                      <a:endParaRPr lang="zh-CN" altLang="zh-CN" sz="120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200" smtClean="0">
                          <a:effectLst/>
                          <a:latin typeface="Arial" panose="020B0604020202020204" pitchFamily="34" charset="0"/>
                          <a:ea typeface="宋体" panose="02010600030101010101" pitchFamily="2" charset="-122"/>
                          <a:cs typeface="Arial" panose="020B0604020202020204" pitchFamily="34" charset="0"/>
                        </a:rPr>
                        <a:t>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cs typeface="Arial" panose="020B0604020202020204" pitchFamily="34" charset="0"/>
                        </a:rPr>
                        <a:t>880025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200" smtClean="0">
                          <a:effectLst/>
                          <a:latin typeface="Arial" panose="020B0604020202020204" pitchFamily="34" charset="0"/>
                          <a:ea typeface="宋体" panose="02010600030101010101" pitchFamily="2" charset="-122"/>
                          <a:cs typeface="Arial" panose="020B0604020202020204" pitchFamily="34" charset="0"/>
                        </a:rPr>
                        <a:t>3</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cs typeface="Arial" panose="020B0604020202020204" pitchFamily="34" charset="0"/>
                        </a:rPr>
                        <a:t>870025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200" smtClean="0">
                          <a:effectLst/>
                          <a:latin typeface="Arial" panose="020B0604020202020204" pitchFamily="34" charset="0"/>
                          <a:ea typeface="宋体" panose="02010600030101010101" pitchFamily="2" charset="-122"/>
                          <a:cs typeface="Arial" panose="020B0604020202020204" pitchFamily="34" charset="0"/>
                        </a:rPr>
                        <a:t>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a:t>
                      </a:r>
                      <a:r>
                        <a:rPr lang="en-GB" sz="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QoE</a:t>
                      </a: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 Measurement Collection</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cs typeface="Arial" panose="020B0604020202020204" pitchFamily="34" charset="0"/>
                        </a:rPr>
                        <a:t>870027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cs typeface="Arial" panose="020B0604020202020204" pitchFamily="34" charset="0"/>
                        </a:rPr>
                        <a:t>880028</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200624">
                <a:tc>
                  <a:txBody>
                    <a:bodyPr/>
                    <a:lstStyle/>
                    <a:p>
                      <a:pPr marL="0" algn="l" defTabSz="1219170" rtl="0" eaLnBrk="1" latinLnBrk="0" hangingPunct="1">
                        <a:spcAft>
                          <a:spcPts val="0"/>
                        </a:spcAft>
                      </a:pPr>
                      <a:r>
                        <a:rPr lang="en-US" altLang="zh-CN" sz="1200" kern="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6</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200" kern="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Aspects of 5G Network Sharing</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200" kern="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MANS</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200" kern="1200" dirty="0" smtClean="0">
                          <a:solidFill>
                            <a:srgbClr val="000000"/>
                          </a:solidFill>
                          <a:effectLst/>
                          <a:latin typeface="Arial" panose="020B0604020202020204" pitchFamily="34" charset="0"/>
                          <a:ea typeface="+mn-ea"/>
                          <a:cs typeface="Arial" panose="020B0604020202020204" pitchFamily="34" charset="0"/>
                        </a:rPr>
                        <a:t>900021</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200624">
                <a:tc>
                  <a:txBody>
                    <a:bodyPr/>
                    <a:lstStyle/>
                    <a:p>
                      <a:pPr marL="0" algn="l" defTabSz="1219170" rtl="0" eaLnBrk="1" fontAlgn="t" latinLnBrk="0" hangingPunct="1">
                        <a:spcAft>
                          <a:spcPts val="0"/>
                        </a:spcAft>
                      </a:pPr>
                      <a:r>
                        <a:rPr lang="en-US" altLang="zh-CN" sz="12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File Management</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fontAlgn="t" latinLnBrk="0" hangingPunct="1">
                        <a:spcAft>
                          <a:spcPts val="0"/>
                        </a:spcAft>
                      </a:pPr>
                      <a:r>
                        <a:rPr lang="en-US" altLang="zh-CN" sz="12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FIMA</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Arial" panose="020B0604020202020204" pitchFamily="34" charset="0"/>
                          <a:ea typeface="+mn-ea"/>
                          <a:cs typeface="Arial" panose="020B0604020202020204" pitchFamily="34" charset="0"/>
                        </a:rPr>
                        <a:t>910030</a:t>
                      </a:r>
                      <a:endParaRPr lang="zh-CN" altLang="zh-CN" sz="12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214734">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8</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Autonomous network levels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cs typeface="Arial" panose="020B0604020202020204" pitchFamily="34" charset="0"/>
                        </a:rPr>
                        <a:t>880027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214734">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9</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810027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214734">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10</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200" dirty="0" smtClean="0">
                          <a:effectLst/>
                          <a:latin typeface="Arial" panose="020B0604020202020204" pitchFamily="34" charset="0"/>
                          <a:ea typeface="宋体" panose="02010600030101010101" pitchFamily="2" charset="-122"/>
                          <a:cs typeface="Arial" panose="020B0604020202020204" pitchFamily="34" charset="0"/>
                        </a:rPr>
                        <a:t>Network policy management for 5G mobile networks </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US" sz="1200">
                          <a:effectLst/>
                          <a:latin typeface="Arial" panose="020B0604020202020204" pitchFamily="34" charset="0"/>
                          <a:ea typeface="宋体" panose="02010600030101010101" pitchFamily="2" charset="-122"/>
                          <a:cs typeface="Arial" panose="020B0604020202020204" pitchFamily="34" charset="0"/>
                        </a:rPr>
                        <a:t>NPM</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860024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0">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11</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cs typeface="Arial" panose="020B0604020202020204" pitchFamily="34" charset="0"/>
                        </a:rPr>
                        <a:t>870030</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0">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12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Arial" panose="020B0604020202020204" pitchFamily="34" charset="0"/>
                          <a:ea typeface="+mn-ea"/>
                          <a:cs typeface="Arial" panose="020B0604020202020204" pitchFamily="34" charset="0"/>
                        </a:rPr>
                        <a:t>Enhancements of Management Data Analytics Service</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200" kern="1200" dirty="0" err="1" smtClean="0">
                          <a:solidFill>
                            <a:schemeClr val="tx1"/>
                          </a:solidFill>
                          <a:effectLst/>
                          <a:latin typeface="Arial" panose="020B0604020202020204" pitchFamily="34" charset="0"/>
                          <a:ea typeface="+mn-ea"/>
                          <a:cs typeface="Arial" panose="020B0604020202020204" pitchFamily="34" charset="0"/>
                        </a:rPr>
                        <a:t>eMDAS</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Arial" panose="020B0604020202020204" pitchFamily="34" charset="0"/>
                          <a:ea typeface="+mn-ea"/>
                          <a:cs typeface="Arial" panose="020B0604020202020204" pitchFamily="34" charset="0"/>
                        </a:rPr>
                        <a:t>850028</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0">
                <a:tc>
                  <a:txBody>
                    <a:bodyPr/>
                    <a:lstStyle/>
                    <a:p>
                      <a:pPr marL="0" algn="l" defTabSz="1219170" rtl="0" eaLnBrk="1" latinLnBrk="0" hangingPunct="1">
                        <a:spcAft>
                          <a:spcPts val="0"/>
                        </a:spcAft>
                      </a:pPr>
                      <a:r>
                        <a:rPr lang="en-US" altLang="zh-CN" sz="12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13</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Self-Organizing Networks (SON) for 5G networks </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eSON_5G</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cs typeface="Arial" panose="020B0604020202020204" pitchFamily="34" charset="0"/>
                        </a:rPr>
                        <a:t>870028</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0">
                <a:tc>
                  <a:txBody>
                    <a:bodyPr/>
                    <a:lstStyle/>
                    <a:p>
                      <a:pPr marL="0" algn="l" defTabSz="1219170" rtl="0" eaLnBrk="1" latinLnBrk="0" hangingPunct="1">
                        <a:spcAft>
                          <a:spcPts val="0"/>
                        </a:spcAft>
                      </a:pPr>
                      <a:r>
                        <a:rPr lang="en-US" altLang="zh-CN" sz="12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14</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Generic Plug and connect</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2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PACMAN</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1200" kern="1200" dirty="0" smtClean="0">
                          <a:solidFill>
                            <a:schemeClr val="tx1"/>
                          </a:solidFill>
                          <a:effectLst/>
                          <a:latin typeface="Arial" panose="020B0604020202020204" pitchFamily="34" charset="0"/>
                          <a:ea typeface="+mn-ea"/>
                          <a:cs typeface="Arial" panose="020B0604020202020204" pitchFamily="34" charset="0"/>
                        </a:rPr>
                        <a:t>910029</a:t>
                      </a:r>
                    </a:p>
                  </a:txBody>
                  <a:tcPr marL="9525" marR="9525" marT="9525" marB="9525">
                    <a:solidFill>
                      <a:schemeClr val="accent6">
                        <a:lumMod val="20000"/>
                        <a:lumOff val="80000"/>
                      </a:schemeClr>
                    </a:solidFill>
                  </a:tcPr>
                </a:tc>
              </a:tr>
              <a:tr h="0">
                <a:tc>
                  <a:txBody>
                    <a:bodyPr/>
                    <a:lstStyle/>
                    <a:p>
                      <a:pPr marL="0" algn="l" defTabSz="1219170" rtl="0" eaLnBrk="1" latinLnBrk="0" hangingPunct="1">
                        <a:spcAft>
                          <a:spcPts val="0"/>
                        </a:spcAft>
                      </a:pPr>
                      <a:r>
                        <a:rPr lang="en-US" altLang="zh-CN" sz="12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15</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Handover Optimization</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E_HOO</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cs typeface="Arial" panose="020B0604020202020204" pitchFamily="34" charset="0"/>
                        </a:rPr>
                        <a:t>880029</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0">
                <a:tc>
                  <a:txBody>
                    <a:bodyPr/>
                    <a:lstStyle/>
                    <a:p>
                      <a:pPr marL="0" algn="l" defTabSz="1219170" rtl="0" eaLnBrk="1" latinLnBrk="0" hangingPunct="1">
                        <a:spcAft>
                          <a:spcPts val="0"/>
                        </a:spcAft>
                      </a:pPr>
                      <a:r>
                        <a:rPr lang="en-US" altLang="zh-CN" sz="12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on EE for 5G networks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EE5GPLUS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870022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0">
                <a:tc>
                  <a:txBody>
                    <a:bodyPr/>
                    <a:lstStyle/>
                    <a:p>
                      <a:pPr marL="0" algn="l" defTabSz="1219170" rtl="0" eaLnBrk="1" latinLnBrk="0" hangingPunct="1">
                        <a:spcAft>
                          <a:spcPts val="0"/>
                        </a:spcAft>
                      </a:pPr>
                      <a:r>
                        <a:rPr lang="en-US" altLang="zh-CN" sz="12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17</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Discovery of management services in 5G  </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GB" sz="12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5G</a:t>
                      </a:r>
                      <a:r>
                        <a:rPr lang="en-US" altLang="zh-CN" sz="12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D</a:t>
                      </a:r>
                      <a:r>
                        <a:rPr lang="en-GB" sz="12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MS</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820035</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0">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18</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non-public networks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OAM_NPN</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cs typeface="Arial" panose="020B0604020202020204" pitchFamily="34" charset="0"/>
                        </a:rPr>
                        <a:t>870023</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r>
              <a:tr h="0">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19</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on Management Aspects of 5G Service-Level Agreement</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EMA5SLA</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just">
                        <a:spcAft>
                          <a:spcPts val="0"/>
                        </a:spcAft>
                      </a:pPr>
                      <a:r>
                        <a:rPr lang="en-GB" sz="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870024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r>
              <a:tr h="0">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20</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the enhanced tenant concept</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eMEMTANE</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cs typeface="Arial" panose="020B0604020202020204" pitchFamily="34" charset="0"/>
                        </a:rPr>
                        <a:t>880026</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r>
              <a:tr h="0">
                <a:tc>
                  <a:txBody>
                    <a:bodyPr/>
                    <a:lstStyle/>
                    <a:p>
                      <a:pPr algn="l">
                        <a:spcAft>
                          <a:spcPts val="0"/>
                        </a:spcAft>
                      </a:pPr>
                      <a:r>
                        <a:rPr lang="en-US" altLang="zh-CN" sz="1200" dirty="0" smtClean="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US" altLang="zh-CN" sz="1200" dirty="0" smtClean="0">
                          <a:solidFill>
                            <a:srgbClr val="0000FF"/>
                          </a:solidFill>
                          <a:effectLst/>
                          <a:latin typeface="Arial" panose="020B0604020202020204" pitchFamily="34" charset="0"/>
                          <a:ea typeface="+mn-ea"/>
                          <a:cs typeface="Arial" panose="020B0604020202020204" pitchFamily="34" charset="0"/>
                        </a:rPr>
                        <a:t>Edge Computing Management</a:t>
                      </a:r>
                      <a:endParaRPr lang="zh-CN" sz="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US" altLang="zh-CN" sz="1200" dirty="0" smtClean="0">
                          <a:solidFill>
                            <a:srgbClr val="0000FF"/>
                          </a:solidFill>
                          <a:effectLst/>
                          <a:latin typeface="Arial" panose="020B0604020202020204" pitchFamily="34" charset="0"/>
                          <a:ea typeface="+mn-ea"/>
                          <a:cs typeface="Arial" panose="020B0604020202020204" pitchFamily="34" charset="0"/>
                        </a:rPr>
                        <a:t>ECM</a:t>
                      </a:r>
                      <a:endParaRPr lang="zh-CN" sz="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rgbClr val="0000FF"/>
                          </a:solidFill>
                          <a:effectLst/>
                          <a:latin typeface="Arial" panose="020B0604020202020204" pitchFamily="34" charset="0"/>
                          <a:ea typeface="+mn-ea"/>
                          <a:cs typeface="Arial" panose="020B0604020202020204" pitchFamily="34" charset="0"/>
                        </a:rPr>
                        <a:t>Wait for SA approval</a:t>
                      </a:r>
                      <a:endParaRPr lang="zh-CN" altLang="zh-CN" sz="1100" kern="1200" dirty="0" smtClean="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20000"/>
                        <a:lumOff val="80000"/>
                      </a:schemeClr>
                    </a:solidFill>
                  </a:tcPr>
                </a:tc>
              </a:tr>
            </a:tbl>
          </a:graphicData>
        </a:graphic>
      </p:graphicFrame>
      <p:graphicFrame>
        <p:nvGraphicFramePr>
          <p:cNvPr id="13" name="表格 12"/>
          <p:cNvGraphicFramePr>
            <a:graphicFrameLocks noGrp="1"/>
          </p:cNvGraphicFramePr>
          <p:nvPr>
            <p:extLst>
              <p:ext uri="{D42A27DB-BD31-4B8C-83A1-F6EECF244321}">
                <p14:modId xmlns:p14="http://schemas.microsoft.com/office/powerpoint/2010/main" val="1495646054"/>
              </p:ext>
            </p:extLst>
          </p:nvPr>
        </p:nvGraphicFramePr>
        <p:xfrm>
          <a:off x="120651" y="1786177"/>
          <a:ext cx="5330580" cy="4531043"/>
        </p:xfrm>
        <a:graphic>
          <a:graphicData uri="http://schemas.openxmlformats.org/drawingml/2006/table">
            <a:tbl>
              <a:tblPr>
                <a:tableStyleId>{5C22544A-7EE6-4342-B048-85BDC9FD1C3A}</a:tableStyleId>
              </a:tblPr>
              <a:tblGrid>
                <a:gridCol w="362480"/>
                <a:gridCol w="3197168"/>
                <a:gridCol w="982110"/>
                <a:gridCol w="788822"/>
              </a:tblGrid>
              <a:tr h="223493">
                <a:tc>
                  <a:txBody>
                    <a:bodyPr/>
                    <a:lstStyle/>
                    <a:p>
                      <a:pPr algn="l">
                        <a:spcAft>
                          <a:spcPts val="0"/>
                        </a:spcAft>
                      </a:pPr>
                      <a:endParaRPr lang="zh-CN" sz="18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3">
                  <a:txBody>
                    <a:bodyPr/>
                    <a:lstStyle/>
                    <a:p>
                      <a:pPr marL="0" algn="l" defTabSz="1219170" rtl="0" eaLnBrk="1" latinLnBrk="0" hangingPunct="1">
                        <a:spcAft>
                          <a:spcPts val="0"/>
                        </a:spcAft>
                      </a:pPr>
                      <a:r>
                        <a:rPr lang="en-US" altLang="zh-CN" sz="1400" b="1" kern="1200" dirty="0" smtClean="0">
                          <a:solidFill>
                            <a:schemeClr val="dk1"/>
                          </a:solidFill>
                          <a:effectLst/>
                          <a:latin typeface="Arial" panose="020B0604020202020204" pitchFamily="34" charset="0"/>
                          <a:ea typeface="+mn-ea"/>
                          <a:cs typeface="Arial" panose="020B0604020202020204" pitchFamily="34" charset="0"/>
                        </a:rPr>
                        <a:t>Rel-17 OAM&amp;P Studies </a:t>
                      </a:r>
                      <a:endParaRPr lang="zh-CN" sz="14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1</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new aspects of EE for 5G networks</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FS_EE5G</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870021</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r>
              <a:tr h="0">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YANG PUSH </a:t>
                      </a:r>
                    </a:p>
                  </a:txBody>
                  <a:tcPr marL="4763" marR="4763" marT="4763" marB="0"/>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FS_YANG</a:t>
                      </a:r>
                    </a:p>
                  </a:txBody>
                  <a:tcPr marL="4763" marR="4763" marT="4763" marB="0"/>
                </a:tc>
                <a:tc>
                  <a:txBody>
                    <a:bodyPr/>
                    <a:lstStyle/>
                    <a:p>
                      <a:pPr algn="l">
                        <a:spcAft>
                          <a:spcPts val="0"/>
                        </a:spcAft>
                      </a:pPr>
                      <a:r>
                        <a:rPr lang="en-US" altLang="zh-CN" sz="12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890017</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r>
              <a:tr h="0">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3</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smtClean="0">
                          <a:solidFill>
                            <a:schemeClr val="tx1"/>
                          </a:solidFill>
                          <a:effectLst/>
                          <a:latin typeface="Arial" panose="020B0604020202020204" pitchFamily="34" charset="0"/>
                          <a:ea typeface="+mn-ea"/>
                          <a:cs typeface="Arial" panose="020B0604020202020204" pitchFamily="34" charset="0"/>
                        </a:rPr>
                        <a:t>FS_CICDNS</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Arial" panose="020B0604020202020204" pitchFamily="34" charset="0"/>
                          <a:ea typeface="+mn-ea"/>
                          <a:cs typeface="Arial" panose="020B0604020202020204" pitchFamily="34" charset="0"/>
                        </a:rPr>
                        <a:t>910028</a:t>
                      </a:r>
                      <a:endParaRPr lang="zh-CN" altLang="zh-CN" sz="12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r>
              <a:tr h="0">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smtClean="0">
                          <a:effectLst/>
                          <a:latin typeface="Arial" panose="020B0604020202020204" pitchFamily="34" charset="0"/>
                          <a:ea typeface="宋体" panose="02010600030101010101" pitchFamily="2" charset="-122"/>
                          <a:cs typeface="Arial" panose="020B0604020202020204" pitchFamily="34" charset="0"/>
                        </a:rPr>
                        <a:t>Study on enhancements of edge computing management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err="1">
                          <a:effectLst/>
                          <a:latin typeface="Arial" panose="020B0604020202020204" pitchFamily="34" charset="0"/>
                          <a:ea typeface="宋体" panose="02010600030101010101" pitchFamily="2" charset="-122"/>
                          <a:cs typeface="Arial" panose="020B0604020202020204" pitchFamily="34" charset="0"/>
                        </a:rPr>
                        <a:t>FS_eEDGE_Mgt</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870029</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r>
              <a:tr h="0">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network slice management enhancements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FS_NSMEN</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860022</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r>
              <a:tr h="0">
                <a:tc>
                  <a:txBody>
                    <a:bodyPr/>
                    <a:lstStyle/>
                    <a:p>
                      <a:pPr marL="0" algn="l" defTabSz="1219170" rtl="0" eaLnBrk="1" fontAlgn="t" latinLnBrk="0" hangingPunct="1">
                        <a:spcAft>
                          <a:spcPts val="0"/>
                        </a:spcAft>
                      </a:pPr>
                      <a:r>
                        <a:rPr lang="en-US" altLang="zh-CN" sz="12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6</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err="1" smtClean="0">
                          <a:solidFill>
                            <a:schemeClr val="tx1"/>
                          </a:solidFill>
                          <a:effectLst/>
                          <a:latin typeface="Arial" panose="020B0604020202020204" pitchFamily="34" charset="0"/>
                          <a:ea typeface="+mn-ea"/>
                          <a:cs typeface="Arial" panose="020B0604020202020204" pitchFamily="34" charset="0"/>
                        </a:rPr>
                        <a:t>FS_eSBMA</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Arial" panose="020B0604020202020204" pitchFamily="34" charset="0"/>
                          <a:ea typeface="+mn-ea"/>
                          <a:cs typeface="Arial" panose="020B0604020202020204" pitchFamily="34" charset="0"/>
                        </a:rPr>
                        <a:t>910031</a:t>
                      </a:r>
                      <a:endParaRPr lang="zh-CN" altLang="zh-CN" sz="12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r>
              <a:tr h="0">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access control for management service </a:t>
                      </a:r>
                    </a:p>
                  </a:txBody>
                  <a:tcPr marL="4763" marR="4763" marT="4763" marB="0"/>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FS_MNSAC</a:t>
                      </a:r>
                    </a:p>
                  </a:txBody>
                  <a:tcPr marL="4763" marR="4763" marT="4763"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effectLst/>
                          <a:latin typeface="Arial" panose="020B0604020202020204" pitchFamily="34" charset="0"/>
                          <a:ea typeface="+mn-ea"/>
                          <a:cs typeface="Arial" panose="020B0604020202020204" pitchFamily="34" charset="0"/>
                        </a:rPr>
                        <a:t>890016</a:t>
                      </a:r>
                      <a:endParaRPr lang="zh-CN" altLang="zh-CN" sz="1200" kern="1200" dirty="0" smtClean="0">
                        <a:solidFill>
                          <a:schemeClr val="dk1"/>
                        </a:solidFill>
                        <a:effectLst/>
                        <a:latin typeface="Arial" panose="020B0604020202020204" pitchFamily="34" charset="0"/>
                        <a:ea typeface="+mn-ea"/>
                        <a:cs typeface="Arial" panose="020B0604020202020204" pitchFamily="34" charset="0"/>
                      </a:endParaRPr>
                    </a:p>
                  </a:txBody>
                  <a:tcPr marL="9525" marR="9525" marT="9525" marB="9525"/>
                </a:tc>
              </a:tr>
              <a:tr h="0">
                <a:tc>
                  <a:txBody>
                    <a:bodyPr/>
                    <a:lstStyle/>
                    <a:p>
                      <a:pPr marL="0" algn="l" defTabSz="1219170" rtl="0" eaLnBrk="1" fontAlgn="t" latinLnBrk="0" hangingPunct="1">
                        <a:spcAft>
                          <a:spcPts val="0"/>
                        </a:spcAft>
                      </a:pPr>
                      <a:r>
                        <a:rPr lang="en-US" altLang="zh-CN" sz="12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8</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smtClean="0">
                          <a:solidFill>
                            <a:schemeClr val="tx1"/>
                          </a:solidFill>
                          <a:effectLst/>
                          <a:latin typeface="Arial" panose="020B0604020202020204" pitchFamily="34" charset="0"/>
                          <a:ea typeface="+mn-ea"/>
                          <a:cs typeface="Arial" panose="020B0604020202020204" pitchFamily="34" charset="0"/>
                        </a:rPr>
                        <a:t>FS_NSCE</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Arial" panose="020B0604020202020204" pitchFamily="34" charset="0"/>
                          <a:ea typeface="+mn-ea"/>
                          <a:cs typeface="Arial" panose="020B0604020202020204" pitchFamily="34" charset="0"/>
                        </a:rPr>
                        <a:t>910026</a:t>
                      </a:r>
                      <a:endParaRPr lang="zh-CN" altLang="zh-CN" sz="12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r>
              <a:tr h="0">
                <a:tc>
                  <a:txBody>
                    <a:bodyPr/>
                    <a:lstStyle/>
                    <a:p>
                      <a:pPr marL="0" algn="l" defTabSz="1219170" rtl="0" eaLnBrk="1" fontAlgn="t" latinLnBrk="0" hangingPunct="1">
                        <a:spcAft>
                          <a:spcPts val="0"/>
                        </a:spcAft>
                      </a:pPr>
                      <a:r>
                        <a:rPr lang="en-US" altLang="zh-CN" sz="1200" kern="1200" dirty="0" smtClean="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smtClean="0">
                          <a:solidFill>
                            <a:srgbClr val="0000FF"/>
                          </a:solidFill>
                          <a:effectLst/>
                          <a:latin typeface="Arial" panose="020B0604020202020204" pitchFamily="34" charset="0"/>
                          <a:ea typeface="+mn-ea"/>
                          <a:cs typeface="Arial" panose="020B0604020202020204" pitchFamily="34" charset="0"/>
                        </a:rPr>
                        <a:t>Study on Management Aspects of 5G Network Sharing</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smtClean="0">
                          <a:solidFill>
                            <a:srgbClr val="0000FF"/>
                          </a:solidFill>
                          <a:effectLst/>
                          <a:latin typeface="Arial" panose="020B0604020202020204" pitchFamily="34" charset="0"/>
                          <a:ea typeface="+mn-ea"/>
                          <a:cs typeface="Arial" panose="020B0604020202020204" pitchFamily="34" charset="0"/>
                        </a:rPr>
                        <a:t>FS_MANS</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smtClean="0">
                          <a:solidFill>
                            <a:srgbClr val="0000FF"/>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zh-CN" sz="1200" kern="1200" dirty="0" smtClean="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r>
              <a:tr h="0">
                <a:tc>
                  <a:txBody>
                    <a:bodyPr/>
                    <a:lstStyle/>
                    <a:p>
                      <a:pPr marL="0" algn="l" defTabSz="1219170" rtl="0" eaLnBrk="1" latinLnBrk="0" hangingPunct="1">
                        <a:spcAft>
                          <a:spcPts val="0"/>
                        </a:spcAft>
                      </a:pPr>
                      <a:r>
                        <a:rPr lang="en-US" altLang="zh-CN" sz="12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9</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autonomous network </a:t>
                      </a:r>
                      <a:r>
                        <a:rPr lang="en-US" sz="12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levels (finished)</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FS_ANL</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850032</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r>
              <a:tr h="0">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10</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management and orchestration aspects with integrated satellite components in a 5G network</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a:solidFill>
                            <a:srgbClr val="000000"/>
                          </a:solidFill>
                          <a:effectLst/>
                          <a:latin typeface="Arial" panose="020B0604020202020204" pitchFamily="34" charset="0"/>
                          <a:ea typeface="宋体" panose="02010600030101010101" pitchFamily="2" charset="-122"/>
                          <a:cs typeface="Arial" panose="020B0604020202020204" pitchFamily="34" charset="0"/>
                        </a:rPr>
                        <a:t>FS_5GSAT_MO</a:t>
                      </a:r>
                      <a:endParaRPr lang="zh-CN" sz="16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830025</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r>
              <a:tr h="0">
                <a:tc>
                  <a:txBody>
                    <a:bodyPr/>
                    <a:lstStyle/>
                    <a:p>
                      <a:pPr algn="l">
                        <a:spcAft>
                          <a:spcPts val="0"/>
                        </a:spcAft>
                      </a:pPr>
                      <a:r>
                        <a:rPr lang="en-US" altLang="zh-CN" sz="1200" dirty="0" smtClean="0">
                          <a:effectLst/>
                          <a:latin typeface="Arial" panose="020B0604020202020204" pitchFamily="34" charset="0"/>
                          <a:ea typeface="宋体" panose="02010600030101010101" pitchFamily="2" charset="-122"/>
                          <a:cs typeface="Arial" panose="020B0604020202020204" pitchFamily="34" charset="0"/>
                        </a:rPr>
                        <a:t>11</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Data Analytics Service</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FS_eMDAS</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850028</a:t>
                      </a: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r>
            </a:tbl>
          </a:graphicData>
        </a:graphic>
      </p:graphicFrame>
      <p:sp>
        <p:nvSpPr>
          <p:cNvPr id="14" name="矩形 13"/>
          <p:cNvSpPr/>
          <p:nvPr/>
        </p:nvSpPr>
        <p:spPr>
          <a:xfrm>
            <a:off x="95531" y="740319"/>
            <a:ext cx="5380820" cy="1077218"/>
          </a:xfrm>
          <a:prstGeom prst="rect">
            <a:avLst/>
          </a:prstGeom>
        </p:spPr>
        <p:txBody>
          <a:bodyPr wrap="square">
            <a:spAutoFit/>
          </a:bodyPr>
          <a:lstStyle/>
          <a:p>
            <a:r>
              <a:rPr lang="en-US" altLang="zh-CN" sz="1600" b="1" dirty="0" smtClean="0">
                <a:solidFill>
                  <a:srgbClr val="0000FF"/>
                </a:solidFill>
                <a:latin typeface="+mn-lt"/>
              </a:rPr>
              <a:t>Rel-17: 28 ongoing WIs/SIs, 3 finished SI, 1 WI and 1 SI for SA approval</a:t>
            </a:r>
            <a:endParaRPr lang="en-US" altLang="zh-CN" sz="1600" b="1" dirty="0">
              <a:solidFill>
                <a:srgbClr val="0000FF"/>
              </a:solidFill>
              <a:latin typeface="+mn-lt"/>
            </a:endParaRPr>
          </a:p>
          <a:p>
            <a:pPr marL="285750" indent="-285750">
              <a:buFont typeface="Wingdings" panose="05000000000000000000" pitchFamily="2" charset="2"/>
              <a:buChar char="Ø"/>
            </a:pPr>
            <a:r>
              <a:rPr lang="en-US" altLang="zh-CN" sz="1600" b="1" dirty="0" smtClean="0">
                <a:solidFill>
                  <a:srgbClr val="0000FF"/>
                </a:solidFill>
                <a:latin typeface="+mn-lt"/>
              </a:rPr>
              <a:t>20 </a:t>
            </a:r>
            <a:r>
              <a:rPr lang="en-US" altLang="zh-CN" sz="1600" b="1" dirty="0">
                <a:solidFill>
                  <a:srgbClr val="0000FF"/>
                </a:solidFill>
                <a:latin typeface="+mn-lt"/>
              </a:rPr>
              <a:t>ongoing </a:t>
            </a:r>
            <a:r>
              <a:rPr lang="en-US" altLang="zh-CN" sz="1600" b="1" dirty="0" smtClean="0">
                <a:solidFill>
                  <a:srgbClr val="0000FF"/>
                </a:solidFill>
                <a:latin typeface="+mn-lt"/>
              </a:rPr>
              <a:t>WIs</a:t>
            </a:r>
            <a:r>
              <a:rPr lang="en-US" altLang="zh-CN" sz="1600" b="1" dirty="0">
                <a:solidFill>
                  <a:srgbClr val="0000FF"/>
                </a:solidFill>
                <a:latin typeface="+mn-lt"/>
              </a:rPr>
              <a:t>, </a:t>
            </a:r>
            <a:r>
              <a:rPr lang="en-US" altLang="zh-CN" sz="1600" b="1" dirty="0" smtClean="0">
                <a:solidFill>
                  <a:srgbClr val="0000FF"/>
                </a:solidFill>
                <a:latin typeface="+mn-lt"/>
              </a:rPr>
              <a:t>1 </a:t>
            </a:r>
            <a:r>
              <a:rPr lang="en-US" altLang="zh-CN" sz="1600" b="1" dirty="0">
                <a:solidFill>
                  <a:srgbClr val="0000FF"/>
                </a:solidFill>
                <a:latin typeface="+mn-lt"/>
              </a:rPr>
              <a:t>WI wait for SA approval</a:t>
            </a:r>
          </a:p>
          <a:p>
            <a:pPr marL="285750" indent="-285750">
              <a:buFont typeface="Wingdings" panose="05000000000000000000" pitchFamily="2" charset="2"/>
              <a:buChar char="Ø"/>
            </a:pPr>
            <a:r>
              <a:rPr lang="en-US" altLang="zh-CN" sz="1600" b="1" dirty="0">
                <a:solidFill>
                  <a:srgbClr val="0000FF"/>
                </a:solidFill>
                <a:latin typeface="+mn-lt"/>
              </a:rPr>
              <a:t>8</a:t>
            </a:r>
            <a:r>
              <a:rPr lang="en-US" altLang="zh-CN" sz="1600" b="1" dirty="0" smtClean="0">
                <a:solidFill>
                  <a:srgbClr val="0000FF"/>
                </a:solidFill>
                <a:latin typeface="+mn-lt"/>
              </a:rPr>
              <a:t> ongoing SIs, 3 finished </a:t>
            </a:r>
            <a:r>
              <a:rPr lang="en-US" altLang="zh-CN" sz="1600" b="1" dirty="0">
                <a:solidFill>
                  <a:srgbClr val="0000FF"/>
                </a:solidFill>
                <a:latin typeface="+mn-lt"/>
              </a:rPr>
              <a:t>SI, </a:t>
            </a:r>
            <a:r>
              <a:rPr lang="en-US" altLang="zh-CN" sz="1600" b="1" dirty="0" smtClean="0">
                <a:solidFill>
                  <a:srgbClr val="0000FF"/>
                </a:solidFill>
                <a:latin typeface="+mn-lt"/>
              </a:rPr>
              <a:t>1 SI </a:t>
            </a:r>
            <a:r>
              <a:rPr lang="en-US" altLang="zh-CN" sz="1600" b="1" dirty="0">
                <a:solidFill>
                  <a:srgbClr val="0000FF"/>
                </a:solidFill>
                <a:latin typeface="+mn-lt"/>
              </a:rPr>
              <a:t>wait for SA approval</a:t>
            </a:r>
          </a:p>
        </p:txBody>
      </p:sp>
    </p:spTree>
    <p:extLst>
      <p:ext uri="{BB962C8B-B14F-4D97-AF65-F5344CB8AC3E}">
        <p14:creationId xmlns:p14="http://schemas.microsoft.com/office/powerpoint/2010/main" val="25502035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OAM General </a:t>
            </a:r>
            <a:r>
              <a:rPr lang="en-US" altLang="zh-CN" sz="3200" kern="0" dirty="0"/>
              <a:t>T</a:t>
            </a:r>
            <a:r>
              <a:rPr lang="en-US" altLang="zh-CN" sz="3200" kern="0" dirty="0" smtClean="0"/>
              <a:t>opics</a:t>
            </a:r>
            <a:endParaRPr lang="sv-SE" sz="3200" kern="0" dirty="0"/>
          </a:p>
        </p:txBody>
      </p:sp>
      <p:sp>
        <p:nvSpPr>
          <p:cNvPr id="10" name="文本框 9"/>
          <p:cNvSpPr txBox="1"/>
          <p:nvPr/>
        </p:nvSpPr>
        <p:spPr>
          <a:xfrm>
            <a:off x="604911" y="1405700"/>
            <a:ext cx="1087344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sp>
        <p:nvSpPr>
          <p:cNvPr id="6" name="矩形 5"/>
          <p:cNvSpPr/>
          <p:nvPr/>
        </p:nvSpPr>
        <p:spPr>
          <a:xfrm>
            <a:off x="738113" y="1801533"/>
            <a:ext cx="10607040" cy="1754326"/>
          </a:xfrm>
          <a:prstGeom prst="rect">
            <a:avLst/>
          </a:prstGeom>
        </p:spPr>
        <p:txBody>
          <a:bodyPr wrap="square">
            <a:spAutoFit/>
          </a:bodyPr>
          <a:lstStyle/>
          <a:p>
            <a:pPr defTabSz="1219170" eaLnBrk="1" fontAlgn="auto" hangingPunct="1">
              <a:spcBef>
                <a:spcPts val="0"/>
              </a:spcBef>
              <a:spcAft>
                <a:spcPts val="0"/>
              </a:spcAft>
              <a:defRPr/>
            </a:pPr>
            <a:r>
              <a:rPr lang="en-US" altLang="zh-CN" sz="1800" b="1" dirty="0" smtClean="0">
                <a:solidFill>
                  <a:prstClr val="black"/>
                </a:solidFill>
                <a:latin typeface="+mj-lt"/>
                <a:cs typeface="Arial" charset="0"/>
              </a:rPr>
              <a:t>The </a:t>
            </a:r>
            <a:r>
              <a:rPr lang="en-US" altLang="zh-CN" sz="1800" b="1" dirty="0">
                <a:solidFill>
                  <a:prstClr val="black"/>
                </a:solidFill>
                <a:latin typeface="+mj-lt"/>
                <a:cs typeface="Arial" charset="0"/>
              </a:rPr>
              <a:t>following </a:t>
            </a:r>
            <a:r>
              <a:rPr lang="en-US" altLang="zh-CN" sz="1800" b="1" dirty="0" smtClean="0">
                <a:solidFill>
                  <a:prstClr val="black"/>
                </a:solidFill>
                <a:latin typeface="+mj-lt"/>
                <a:cs typeface="Arial" charset="0"/>
              </a:rPr>
              <a:t>general topics </a:t>
            </a:r>
            <a:r>
              <a:rPr lang="en-US" altLang="zh-CN" sz="1800" b="1" dirty="0">
                <a:solidFill>
                  <a:prstClr val="black"/>
                </a:solidFill>
                <a:latin typeface="+mj-lt"/>
                <a:cs typeface="Arial" charset="0"/>
              </a:rPr>
              <a:t>are discussed </a:t>
            </a:r>
            <a:r>
              <a:rPr lang="en-US" altLang="zh-CN" sz="1800" b="1" dirty="0" smtClean="0">
                <a:solidFill>
                  <a:prstClr val="black"/>
                </a:solidFill>
                <a:latin typeface="+mj-lt"/>
                <a:cs typeface="Arial" charset="0"/>
              </a:rPr>
              <a:t>in </a:t>
            </a:r>
            <a:r>
              <a:rPr lang="en-US" altLang="zh-CN" sz="1800" b="1" dirty="0">
                <a:solidFill>
                  <a:prstClr val="black"/>
                </a:solidFill>
                <a:latin typeface="+mj-lt"/>
                <a:cs typeface="Arial" charset="0"/>
              </a:rPr>
              <a:t>the </a:t>
            </a:r>
            <a:r>
              <a:rPr lang="en-US" altLang="zh-CN" sz="1800" b="1" dirty="0" smtClean="0">
                <a:solidFill>
                  <a:prstClr val="black"/>
                </a:solidFill>
                <a:latin typeface="+mj-lt"/>
                <a:cs typeface="Arial" charset="0"/>
              </a:rPr>
              <a:t>meeting: </a:t>
            </a:r>
          </a:p>
          <a:p>
            <a:pPr defTabSz="1219170" eaLnBrk="1" fontAlgn="auto" hangingPunct="1">
              <a:spcBef>
                <a:spcPts val="0"/>
              </a:spcBef>
              <a:spcAft>
                <a:spcPts val="0"/>
              </a:spcAft>
              <a:defRPr/>
            </a:pPr>
            <a:endParaRPr lang="en-US" altLang="zh-CN" sz="1800" b="1" dirty="0" smtClean="0">
              <a:solidFill>
                <a:prstClr val="black"/>
              </a:solidFill>
              <a:latin typeface="+mj-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800" b="1" dirty="0" smtClean="0">
                <a:solidFill>
                  <a:prstClr val="black"/>
                </a:solidFill>
                <a:latin typeface="+mj-lt"/>
                <a:cs typeface="Arial" charset="0"/>
              </a:rPr>
              <a:t>Collection </a:t>
            </a:r>
            <a:r>
              <a:rPr lang="en-US" altLang="zh-CN" sz="1800" b="1" dirty="0">
                <a:solidFill>
                  <a:prstClr val="black"/>
                </a:solidFill>
                <a:latin typeface="+mj-lt"/>
                <a:cs typeface="Arial" charset="0"/>
              </a:rPr>
              <a:t>of useful endorsed document and external communication </a:t>
            </a:r>
            <a:r>
              <a:rPr lang="en-US" altLang="zh-CN" sz="1800" b="1" dirty="0" smtClean="0">
                <a:solidFill>
                  <a:prstClr val="black"/>
                </a:solidFill>
                <a:latin typeface="+mj-lt"/>
                <a:cs typeface="Arial" charset="0"/>
              </a:rPr>
              <a:t>documents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800" b="1" dirty="0">
                <a:solidFill>
                  <a:prstClr val="black"/>
                </a:solidFill>
                <a:latin typeface="+mj-lt"/>
                <a:cs typeface="Arial" charset="0"/>
              </a:rPr>
              <a:t>TS 32.160 Update on template for requirement </a:t>
            </a:r>
            <a:r>
              <a:rPr lang="en-US" altLang="zh-CN" sz="1800" b="1" dirty="0" smtClean="0">
                <a:solidFill>
                  <a:prstClr val="black"/>
                </a:solidFill>
                <a:latin typeface="+mj-lt"/>
                <a:cs typeface="Arial" charset="0"/>
              </a:rPr>
              <a:t>specifications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800" b="1" dirty="0" smtClean="0">
                <a:solidFill>
                  <a:prstClr val="black"/>
                </a:solidFill>
                <a:latin typeface="+mj-lt"/>
                <a:cs typeface="Arial" charset="0"/>
              </a:rPr>
              <a:t>Update of forge process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800" b="1" dirty="0" smtClean="0">
                <a:solidFill>
                  <a:prstClr val="black"/>
                </a:solidFill>
                <a:latin typeface="+mj-lt"/>
                <a:cs typeface="Arial" charset="0"/>
              </a:rPr>
              <a:t>Working procedure regarding stage 2 and stage 3 alignment</a:t>
            </a:r>
          </a:p>
        </p:txBody>
      </p:sp>
    </p:spTree>
    <p:extLst>
      <p:ext uri="{BB962C8B-B14F-4D97-AF65-F5344CB8AC3E}">
        <p14:creationId xmlns:p14="http://schemas.microsoft.com/office/powerpoint/2010/main" val="13633669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947787" y="925291"/>
            <a:ext cx="6052751" cy="5262979"/>
          </a:xfrm>
          <a:prstGeom prst="rect">
            <a:avLst/>
          </a:prstGeom>
          <a:solidFill>
            <a:schemeClr val="bg1"/>
          </a:solidFill>
        </p:spPr>
        <p:txBody>
          <a:bodyPr wrap="square">
            <a:spAutoFit/>
          </a:bodyPr>
          <a:lstStyle/>
          <a:p>
            <a:pPr marL="0" lvl="1" indent="0" defTabSz="1219170" eaLnBrk="1" fontAlgn="auto" hangingPunct="1">
              <a:spcBef>
                <a:spcPts val="0"/>
              </a:spcBef>
              <a:spcAft>
                <a:spcPts val="0"/>
              </a:spcAft>
              <a:defRPr/>
            </a:pPr>
            <a:r>
              <a:rPr lang="en-US" altLang="zh-CN" sz="1050" b="1" dirty="0" smtClean="0">
                <a:latin typeface="+mj-lt"/>
              </a:rPr>
              <a:t>TS </a:t>
            </a:r>
            <a:r>
              <a:rPr lang="en-US" altLang="zh-CN" sz="1050" b="1" dirty="0">
                <a:latin typeface="+mj-lt"/>
              </a:rPr>
              <a:t>28.552</a:t>
            </a:r>
            <a:endParaRPr lang="en-US" sz="1050" b="1"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28.552 Fix definition of measurement Average delay DL on F1-U</a:t>
            </a:r>
            <a:endParaRPr lang="en-US" sz="1050"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Rel-17 CR 28.552 Fix definition of measurement Average delay DL on F1-U</a:t>
            </a:r>
            <a:endParaRPr lang="en-US" sz="1050" dirty="0">
              <a:latin typeface="+mj-lt"/>
            </a:endParaRPr>
          </a:p>
          <a:p>
            <a:pPr marL="0" lvl="1" indent="0" defTabSz="1219170" eaLnBrk="1" fontAlgn="auto" hangingPunct="1">
              <a:spcBef>
                <a:spcPts val="0"/>
              </a:spcBef>
              <a:spcAft>
                <a:spcPts val="0"/>
              </a:spcAft>
              <a:defRPr/>
            </a:pPr>
            <a:r>
              <a:rPr lang="en-US" altLang="zh-CN" sz="1050" b="1" dirty="0" smtClean="0">
                <a:latin typeface="+mj-lt"/>
              </a:rPr>
              <a:t>TS </a:t>
            </a:r>
            <a:r>
              <a:rPr lang="en-US" altLang="zh-CN" sz="1050" b="1" dirty="0">
                <a:latin typeface="+mj-lt"/>
              </a:rPr>
              <a:t>28.622&amp;28.623&amp;32.422</a:t>
            </a:r>
            <a:endParaRPr lang="en-US" sz="1050" b="1"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28.622 Addition, adaptation and </a:t>
            </a:r>
            <a:r>
              <a:rPr lang="en-GB" sz="1050" dirty="0" err="1">
                <a:latin typeface="+mj-lt"/>
              </a:rPr>
              <a:t>cleanup</a:t>
            </a:r>
            <a:r>
              <a:rPr lang="en-GB" sz="1050" dirty="0">
                <a:latin typeface="+mj-lt"/>
              </a:rPr>
              <a:t> of Trace/MDT related parameters (stage2)</a:t>
            </a:r>
            <a:endParaRPr lang="en-US" sz="1050"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28.623 Addition, adaptation and </a:t>
            </a:r>
            <a:r>
              <a:rPr lang="en-GB" sz="1050" dirty="0" err="1">
                <a:latin typeface="+mj-lt"/>
              </a:rPr>
              <a:t>cleanup</a:t>
            </a:r>
            <a:r>
              <a:rPr lang="en-GB" sz="1050" dirty="0">
                <a:latin typeface="+mj-lt"/>
              </a:rPr>
              <a:t> of Trace/MDT related parameters (stage 3)</a:t>
            </a:r>
            <a:endParaRPr lang="en-US" sz="1050"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28.623 Align Trace/MDT related parameters to TS 32.422 (</a:t>
            </a:r>
            <a:r>
              <a:rPr lang="en-GB" sz="1050" dirty="0" err="1">
                <a:latin typeface="+mj-lt"/>
              </a:rPr>
              <a:t>OpenAPI</a:t>
            </a:r>
            <a:r>
              <a:rPr lang="en-GB" sz="1050" dirty="0">
                <a:latin typeface="+mj-lt"/>
              </a:rPr>
              <a:t> definition)</a:t>
            </a:r>
            <a:endParaRPr lang="en-US" sz="1050"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Rel-17 CR 32.422 Correction, alignment and </a:t>
            </a:r>
            <a:r>
              <a:rPr lang="en-GB" sz="1050" dirty="0" err="1">
                <a:latin typeface="+mj-lt"/>
              </a:rPr>
              <a:t>cleanup</a:t>
            </a:r>
            <a:r>
              <a:rPr lang="en-GB" sz="1050" dirty="0">
                <a:latin typeface="+mj-lt"/>
              </a:rPr>
              <a:t> of Trace/MDT related parameters</a:t>
            </a:r>
            <a:endParaRPr lang="en-US" sz="1050" dirty="0">
              <a:latin typeface="+mj-lt"/>
            </a:endParaRPr>
          </a:p>
          <a:p>
            <a:pPr marL="0" lvl="1" indent="0" defTabSz="1219170" eaLnBrk="1" fontAlgn="auto" hangingPunct="1">
              <a:spcBef>
                <a:spcPts val="0"/>
              </a:spcBef>
              <a:spcAft>
                <a:spcPts val="0"/>
              </a:spcAft>
              <a:defRPr/>
            </a:pPr>
            <a:r>
              <a:rPr lang="en-US" altLang="zh-CN" sz="1050" b="1" dirty="0" smtClean="0">
                <a:latin typeface="+mj-lt"/>
              </a:rPr>
              <a:t>TS </a:t>
            </a:r>
            <a:r>
              <a:rPr lang="en-US" altLang="zh-CN" sz="1050" b="1" dirty="0">
                <a:latin typeface="+mj-lt"/>
              </a:rPr>
              <a:t>28.622&amp;28.623</a:t>
            </a:r>
            <a:endParaRPr lang="en-US" sz="1050" b="1" dirty="0">
              <a:latin typeface="+mj-lt"/>
            </a:endParaRPr>
          </a:p>
          <a:p>
            <a:pPr marL="0" lvl="1" indent="0" defTabSz="1219170" eaLnBrk="1" fontAlgn="auto" hangingPunct="1">
              <a:spcBef>
                <a:spcPts val="0"/>
              </a:spcBef>
              <a:spcAft>
                <a:spcPts val="0"/>
              </a:spcAft>
              <a:defRPr/>
            </a:pPr>
            <a:r>
              <a:rPr lang="en-GB" sz="1050" b="1" dirty="0">
                <a:latin typeface="+mj-lt"/>
              </a:rPr>
              <a:t>Replace legacy </a:t>
            </a:r>
            <a:r>
              <a:rPr lang="en-GB" sz="1050" b="1" dirty="0" err="1">
                <a:latin typeface="+mj-lt"/>
              </a:rPr>
              <a:t>IRPAgent</a:t>
            </a:r>
            <a:r>
              <a:rPr lang="en-GB" sz="1050" b="1" dirty="0">
                <a:latin typeface="+mj-lt"/>
              </a:rPr>
              <a:t> with </a:t>
            </a:r>
            <a:r>
              <a:rPr lang="en-GB" sz="1050" b="1" dirty="0" err="1">
                <a:latin typeface="+mj-lt"/>
              </a:rPr>
              <a:t>MnsAgent</a:t>
            </a:r>
            <a:r>
              <a:rPr lang="en-GB" sz="1050" b="1" dirty="0">
                <a:latin typeface="+mj-lt"/>
              </a:rPr>
              <a:t> </a:t>
            </a:r>
            <a:r>
              <a:rPr lang="en-GB" sz="1050" b="1" dirty="0" smtClean="0">
                <a:latin typeface="+mj-lt"/>
              </a:rPr>
              <a:t>(email)</a:t>
            </a: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28.622 Replace legacy </a:t>
            </a:r>
            <a:r>
              <a:rPr lang="en-GB" sz="1050" dirty="0" err="1">
                <a:latin typeface="+mj-lt"/>
              </a:rPr>
              <a:t>IRPAgent</a:t>
            </a:r>
            <a:r>
              <a:rPr lang="en-GB" sz="1050" dirty="0">
                <a:latin typeface="+mj-lt"/>
              </a:rPr>
              <a:t> with </a:t>
            </a:r>
            <a:r>
              <a:rPr lang="en-GB" sz="1050" dirty="0" err="1">
                <a:latin typeface="+mj-lt"/>
              </a:rPr>
              <a:t>MnsAgent</a:t>
            </a:r>
            <a:r>
              <a:rPr lang="en-GB" sz="1050" dirty="0">
                <a:latin typeface="+mj-lt"/>
              </a:rPr>
              <a:t> (stage 2)</a:t>
            </a:r>
            <a:endParaRPr lang="en-US" sz="1050"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28.623 Replace legacy </a:t>
            </a:r>
            <a:r>
              <a:rPr lang="en-GB" sz="1050" dirty="0" err="1">
                <a:latin typeface="+mj-lt"/>
              </a:rPr>
              <a:t>IRPAgent</a:t>
            </a:r>
            <a:r>
              <a:rPr lang="en-GB" sz="1050" dirty="0">
                <a:latin typeface="+mj-lt"/>
              </a:rPr>
              <a:t> with </a:t>
            </a:r>
            <a:r>
              <a:rPr lang="en-GB" sz="1050" dirty="0" err="1">
                <a:latin typeface="+mj-lt"/>
              </a:rPr>
              <a:t>MnsAgent</a:t>
            </a:r>
            <a:r>
              <a:rPr lang="en-GB" sz="1050" dirty="0">
                <a:latin typeface="+mj-lt"/>
              </a:rPr>
              <a:t> (</a:t>
            </a:r>
            <a:r>
              <a:rPr lang="en-GB" sz="1050" dirty="0" err="1">
                <a:latin typeface="+mj-lt"/>
              </a:rPr>
              <a:t>OpenAPI</a:t>
            </a:r>
            <a:r>
              <a:rPr lang="en-GB" sz="1050" dirty="0">
                <a:latin typeface="+mj-lt"/>
              </a:rPr>
              <a:t> definition)</a:t>
            </a:r>
            <a:endParaRPr lang="en-US" sz="1050" dirty="0">
              <a:latin typeface="+mj-lt"/>
            </a:endParaRPr>
          </a:p>
          <a:p>
            <a:pPr marL="0" lvl="1" indent="0" defTabSz="1219170" eaLnBrk="1" fontAlgn="auto" hangingPunct="1">
              <a:spcBef>
                <a:spcPts val="0"/>
              </a:spcBef>
              <a:spcAft>
                <a:spcPts val="0"/>
              </a:spcAft>
              <a:defRPr/>
            </a:pPr>
            <a:endParaRPr lang="en-GB" sz="1050" b="1" dirty="0" smtClean="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28.622 Clarify a subscription is required for </a:t>
            </a:r>
            <a:r>
              <a:rPr lang="en-GB" sz="1050" dirty="0" err="1">
                <a:latin typeface="+mj-lt"/>
              </a:rPr>
              <a:t>notifyFileReady</a:t>
            </a:r>
            <a:endParaRPr lang="en-US" sz="1050"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28.622 Clarify definition of </a:t>
            </a:r>
            <a:r>
              <a:rPr lang="en-GB" sz="1050" dirty="0" err="1">
                <a:latin typeface="+mj-lt"/>
              </a:rPr>
              <a:t>PerfMetricJob</a:t>
            </a:r>
            <a:endParaRPr lang="en-US" sz="1050"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28.622 Clarify the notification filter applies to all parameters of a notification</a:t>
            </a:r>
            <a:endParaRPr lang="en-US" sz="1050"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28.622 Correct common notifications table</a:t>
            </a:r>
            <a:endParaRPr lang="en-US" sz="1050"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28.623 Clean up regarding common data types (</a:t>
            </a:r>
            <a:r>
              <a:rPr lang="en-GB" sz="1050" dirty="0" err="1">
                <a:latin typeface="+mj-lt"/>
              </a:rPr>
              <a:t>OpenAPI</a:t>
            </a:r>
            <a:r>
              <a:rPr lang="en-GB" sz="1050" dirty="0">
                <a:latin typeface="+mj-lt"/>
              </a:rPr>
              <a:t> definition)</a:t>
            </a:r>
            <a:endParaRPr lang="en-US" sz="1050"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28.623 Correct definition of </a:t>
            </a:r>
            <a:r>
              <a:rPr lang="en-GB" sz="1050" dirty="0" err="1">
                <a:latin typeface="+mj-lt"/>
              </a:rPr>
              <a:t>additionalInformation</a:t>
            </a:r>
            <a:r>
              <a:rPr lang="en-GB" sz="1050" dirty="0">
                <a:latin typeface="+mj-lt"/>
              </a:rPr>
              <a:t> (YANG)</a:t>
            </a:r>
            <a:endParaRPr lang="en-US" sz="1050" dirty="0">
              <a:latin typeface="+mj-lt"/>
            </a:endParaRPr>
          </a:p>
          <a:p>
            <a:pPr marL="0" lvl="1" indent="0" defTabSz="1219170" eaLnBrk="1" fontAlgn="auto" hangingPunct="1">
              <a:spcBef>
                <a:spcPts val="0"/>
              </a:spcBef>
              <a:spcAft>
                <a:spcPts val="0"/>
              </a:spcAft>
              <a:defRPr/>
            </a:pPr>
            <a:r>
              <a:rPr lang="en-US" altLang="zh-CN" sz="1050" b="1" dirty="0">
                <a:latin typeface="+mj-lt"/>
              </a:rPr>
              <a:t>TS 32.158</a:t>
            </a:r>
            <a:endParaRPr lang="en-US" sz="1050" b="1"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32.158 Correct definitions of resource creation</a:t>
            </a:r>
            <a:endParaRPr lang="en-US" sz="1050"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32.158 Correct definition of the REST SS specification </a:t>
            </a:r>
            <a:r>
              <a:rPr lang="en-GB" sz="1050" dirty="0" smtClean="0">
                <a:latin typeface="+mj-lt"/>
              </a:rPr>
              <a:t>template</a:t>
            </a:r>
          </a:p>
          <a:p>
            <a:pPr marL="0" lvl="1" indent="0" defTabSz="1219170" eaLnBrk="1" fontAlgn="auto" hangingPunct="1">
              <a:spcBef>
                <a:spcPts val="0"/>
              </a:spcBef>
              <a:spcAft>
                <a:spcPts val="0"/>
              </a:spcAft>
              <a:defRPr/>
            </a:pPr>
            <a:r>
              <a:rPr lang="en-US" altLang="zh-CN" sz="1050" b="1" dirty="0">
                <a:latin typeface="+mj-lt"/>
              </a:rPr>
              <a:t>TS 32.160</a:t>
            </a: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32.160 Change format for NRM stage 3 definition rules from JSON to YAML</a:t>
            </a:r>
            <a:endParaRPr lang="en-US" sz="1050" dirty="0">
              <a:latin typeface="+mj-lt"/>
            </a:endParaRPr>
          </a:p>
          <a:p>
            <a:pPr marL="0" lvl="1" indent="0" defTabSz="1219170" eaLnBrk="1" fontAlgn="auto" hangingPunct="1">
              <a:spcBef>
                <a:spcPts val="0"/>
              </a:spcBef>
              <a:spcAft>
                <a:spcPts val="0"/>
              </a:spcAft>
              <a:defRPr/>
            </a:pPr>
            <a:r>
              <a:rPr lang="en-US" altLang="zh-CN" sz="1050" b="1" dirty="0">
                <a:latin typeface="+mj-lt"/>
              </a:rPr>
              <a:t>TS 32.160&amp;28.532&amp;28.622</a:t>
            </a:r>
            <a:endParaRPr lang="en-US" sz="1050" b="1"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32.160 Align different (abbreviated) names for support qualifier to “S”</a:t>
            </a:r>
            <a:endParaRPr lang="en-US" sz="1050"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28.622 Align different (abbreviated) names for support qualifier to “S”</a:t>
            </a:r>
            <a:endParaRPr lang="en-US" sz="1050"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28.532 Align different (abbreviated) names for support qualifier to “S”</a:t>
            </a:r>
            <a:endParaRPr lang="en-US" sz="1050" dirty="0">
              <a:latin typeface="+mj-lt"/>
            </a:endParaRPr>
          </a:p>
          <a:p>
            <a:pPr marL="0" lvl="1" indent="0" defTabSz="1219170" eaLnBrk="1" fontAlgn="auto" hangingPunct="1">
              <a:spcBef>
                <a:spcPts val="0"/>
              </a:spcBef>
              <a:spcAft>
                <a:spcPts val="0"/>
              </a:spcAft>
              <a:defRPr/>
            </a:pPr>
            <a:r>
              <a:rPr lang="en-US" altLang="zh-CN" sz="1050" b="1" dirty="0">
                <a:latin typeface="+mj-lt"/>
              </a:rPr>
              <a:t>TS 32.421&amp;28.541</a:t>
            </a:r>
            <a:endParaRPr lang="en-US" sz="1050" b="1"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CR TS 32.421 Update inclusive language</a:t>
            </a:r>
            <a:endParaRPr lang="en-US" sz="1050" dirty="0">
              <a:latin typeface="+mj-lt"/>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US" altLang="zh-CN" sz="1050" dirty="0">
                <a:latin typeface="+mj-lt"/>
              </a:rPr>
              <a:t>Rel17 CR 28.541 Inclusive language review </a:t>
            </a:r>
            <a:r>
              <a:rPr lang="en-US" altLang="zh-CN" sz="1050" dirty="0" smtClean="0">
                <a:latin typeface="+mj-lt"/>
              </a:rPr>
              <a:t>fixing</a:t>
            </a:r>
          </a:p>
          <a:p>
            <a:pPr marL="171450" lvl="1" indent="-171450" defTabSz="1219170" eaLnBrk="1" fontAlgn="auto" hangingPunct="1">
              <a:spcBef>
                <a:spcPts val="0"/>
              </a:spcBef>
              <a:spcAft>
                <a:spcPts val="0"/>
              </a:spcAft>
              <a:buFont typeface="Wingdings" panose="05000000000000000000" pitchFamily="2" charset="2"/>
              <a:buChar char="Ø"/>
              <a:defRPr/>
            </a:pPr>
            <a:r>
              <a:rPr lang="en-US" altLang="zh-CN" sz="1050" dirty="0">
                <a:solidFill>
                  <a:prstClr val="black"/>
                </a:solidFill>
                <a:latin typeface="+mj-lt"/>
              </a:rPr>
              <a:t>Rel. 17 CR TS 28.313 Fix non-inclusive languages</a:t>
            </a:r>
            <a:endParaRPr lang="en-US" altLang="zh-CN" sz="1050" dirty="0" smtClean="0">
              <a:solidFill>
                <a:prstClr val="black"/>
              </a:solidFill>
              <a:latin typeface="+mj-lt"/>
            </a:endParaRPr>
          </a:p>
        </p:txBody>
      </p:sp>
      <p:sp>
        <p:nvSpPr>
          <p:cNvPr id="5" name="Title 1"/>
          <p:cNvSpPr txBox="1">
            <a:spLocks/>
          </p:cNvSpPr>
          <p:nvPr/>
        </p:nvSpPr>
        <p:spPr>
          <a:xfrm>
            <a:off x="205572" y="-1047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Rel-16/Rel-17 CRs</a:t>
            </a:r>
            <a:endParaRPr lang="sv-SE" sz="3200" kern="0" dirty="0"/>
          </a:p>
        </p:txBody>
      </p:sp>
      <p:sp>
        <p:nvSpPr>
          <p:cNvPr id="10" name="文本框 9"/>
          <p:cNvSpPr txBox="1"/>
          <p:nvPr/>
        </p:nvSpPr>
        <p:spPr>
          <a:xfrm>
            <a:off x="139921" y="632903"/>
            <a:ext cx="9791870"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sp>
        <p:nvSpPr>
          <p:cNvPr id="6" name="矩形 5"/>
          <p:cNvSpPr/>
          <p:nvPr/>
        </p:nvSpPr>
        <p:spPr>
          <a:xfrm>
            <a:off x="94704" y="859976"/>
            <a:ext cx="5540384" cy="5747727"/>
          </a:xfrm>
          <a:prstGeom prst="rect">
            <a:avLst/>
          </a:prstGeom>
        </p:spPr>
        <p:txBody>
          <a:bodyPr wrap="square">
            <a:spAutoFit/>
          </a:bodyPr>
          <a:lstStyle/>
          <a:p>
            <a:pPr defTabSz="1219170" eaLnBrk="1" fontAlgn="auto" hangingPunct="1">
              <a:spcBef>
                <a:spcPts val="0"/>
              </a:spcBef>
              <a:spcAft>
                <a:spcPts val="0"/>
              </a:spcAft>
              <a:defRPr/>
            </a:pPr>
            <a:r>
              <a:rPr lang="en-US" altLang="zh-CN" sz="1050" b="1" dirty="0" smtClean="0">
                <a:solidFill>
                  <a:prstClr val="black"/>
                </a:solidFill>
                <a:latin typeface="+mj-lt"/>
              </a:rPr>
              <a:t>The following topics are discussed and agreed related CRs in the meeting.</a:t>
            </a:r>
          </a:p>
          <a:p>
            <a:pPr defTabSz="1219170" eaLnBrk="1" fontAlgn="auto" hangingPunct="1">
              <a:spcBef>
                <a:spcPts val="0"/>
              </a:spcBef>
              <a:spcAft>
                <a:spcPts val="0"/>
              </a:spcAft>
              <a:defRPr/>
            </a:pPr>
            <a:r>
              <a:rPr lang="en-US" altLang="zh-CN" sz="1050" b="1" dirty="0" smtClean="0">
                <a:solidFill>
                  <a:prstClr val="black"/>
                </a:solidFill>
                <a:latin typeface="+mj-lt"/>
              </a:rPr>
              <a:t>TS 28.310: energy </a:t>
            </a:r>
            <a:r>
              <a:rPr lang="en-US" altLang="zh-CN" sz="1050" b="1" dirty="0">
                <a:solidFill>
                  <a:prstClr val="black"/>
                </a:solidFill>
                <a:latin typeface="+mj-lt"/>
              </a:rPr>
              <a:t>saving management services </a:t>
            </a:r>
            <a:r>
              <a:rPr lang="en-US" altLang="zh-CN" sz="1050" b="1" dirty="0" smtClean="0">
                <a:solidFill>
                  <a:prstClr val="black"/>
                </a:solidFill>
                <a:latin typeface="+mj-lt"/>
              </a:rPr>
              <a:t>:</a:t>
            </a:r>
          </a:p>
          <a:p>
            <a:pPr marL="171450"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TS28.310 Update on energy saving management services</a:t>
            </a:r>
            <a:endParaRPr lang="en-US" sz="105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Rel-17 CR TS28.310 Update on energy saving management </a:t>
            </a:r>
            <a:r>
              <a:rPr lang="en-GB" sz="1050" dirty="0" smtClean="0">
                <a:latin typeface="+mj-lt"/>
              </a:rPr>
              <a:t>services</a:t>
            </a:r>
            <a:endParaRPr lang="en-US" altLang="zh-CN" sz="1050" b="1" dirty="0">
              <a:solidFill>
                <a:prstClr val="black"/>
              </a:solidFill>
              <a:latin typeface="+mj-lt"/>
            </a:endParaRPr>
          </a:p>
          <a:p>
            <a:pPr defTabSz="1219170" eaLnBrk="1" fontAlgn="auto" hangingPunct="1">
              <a:spcBef>
                <a:spcPts val="0"/>
              </a:spcBef>
              <a:spcAft>
                <a:spcPts val="0"/>
              </a:spcAft>
              <a:defRPr/>
            </a:pPr>
            <a:r>
              <a:rPr lang="en-US" altLang="zh-CN" sz="1050" b="1" dirty="0">
                <a:latin typeface="+mj-lt"/>
              </a:rPr>
              <a:t>TS </a:t>
            </a:r>
            <a:r>
              <a:rPr lang="en-US" altLang="zh-CN" sz="1050" b="1" dirty="0" smtClean="0">
                <a:latin typeface="+mj-lt"/>
              </a:rPr>
              <a:t>28.310&amp;28.313&amp;28.541: </a:t>
            </a:r>
            <a:r>
              <a:rPr lang="en-GB" sz="1050" b="1" dirty="0" smtClean="0">
                <a:latin typeface="+mj-lt"/>
              </a:rPr>
              <a:t>C-SON </a:t>
            </a:r>
            <a:r>
              <a:rPr lang="en-GB" sz="1050" b="1" dirty="0">
                <a:latin typeface="+mj-lt"/>
              </a:rPr>
              <a:t>and domain centralized SON </a:t>
            </a:r>
            <a:r>
              <a:rPr lang="en-GB" sz="1050" b="1" dirty="0" smtClean="0">
                <a:latin typeface="+mj-lt"/>
              </a:rPr>
              <a:t>(email)</a:t>
            </a:r>
          </a:p>
          <a:p>
            <a:pPr marL="171450"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28.541 Correction to definition for domain centralized SON </a:t>
            </a:r>
            <a:endParaRPr lang="en-US" sz="105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Rel-17 28.541 Correction to definition for domain centralized SON </a:t>
            </a:r>
            <a:endParaRPr lang="en-US" sz="1050" dirty="0">
              <a:latin typeface="+mj-lt"/>
            </a:endParaRPr>
          </a:p>
          <a:p>
            <a:pPr defTabSz="1219170" eaLnBrk="1" fontAlgn="auto" hangingPunct="1">
              <a:spcBef>
                <a:spcPts val="0"/>
              </a:spcBef>
              <a:spcAft>
                <a:spcPts val="0"/>
              </a:spcAft>
              <a:defRPr/>
            </a:pPr>
            <a:r>
              <a:rPr lang="en-US" altLang="zh-CN" sz="1050" b="1" dirty="0" smtClean="0">
                <a:latin typeface="+mj-lt"/>
              </a:rPr>
              <a:t>TS 28.531: </a:t>
            </a:r>
            <a:r>
              <a:rPr lang="en-GB" sz="1050" b="1" dirty="0" smtClean="0">
                <a:latin typeface="+mj-lt"/>
              </a:rPr>
              <a:t>Clarify </a:t>
            </a:r>
            <a:r>
              <a:rPr lang="en-GB" sz="1050" b="1" dirty="0">
                <a:latin typeface="+mj-lt"/>
              </a:rPr>
              <a:t>misleading information in network slicing use cases </a:t>
            </a:r>
            <a:endParaRPr lang="en-GB" sz="1050" b="1" dirty="0" smtClean="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Rel-15 CR 28.531 CR Clarify misleading information in network slicing use cases</a:t>
            </a:r>
            <a:endParaRPr lang="en-US" sz="105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28.531 CR Clarify misleading information in network slicing use cases</a:t>
            </a:r>
            <a:endParaRPr lang="en-US" sz="1050" dirty="0">
              <a:latin typeface="+mj-lt"/>
            </a:endParaRPr>
          </a:p>
          <a:p>
            <a:pPr defTabSz="1219170" eaLnBrk="1" fontAlgn="auto" hangingPunct="1">
              <a:spcBef>
                <a:spcPts val="0"/>
              </a:spcBef>
              <a:spcAft>
                <a:spcPts val="0"/>
              </a:spcAft>
              <a:defRPr/>
            </a:pPr>
            <a:r>
              <a:rPr lang="en-US" altLang="zh-CN" sz="1050" b="1" dirty="0" smtClean="0">
                <a:latin typeface="+mj-lt"/>
              </a:rPr>
              <a:t>TS </a:t>
            </a:r>
            <a:r>
              <a:rPr lang="en-US" altLang="zh-CN" sz="1050" b="1" dirty="0">
                <a:latin typeface="+mj-lt"/>
              </a:rPr>
              <a:t>28.532</a:t>
            </a:r>
            <a:endParaRPr lang="en-US" sz="1050" b="1"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28.532 Correct definitions for performance assurance (stage 2 and 3)</a:t>
            </a:r>
            <a:endParaRPr lang="en-US" sz="105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28.532 Correct definitions for file management (stage 2, REST SS, </a:t>
            </a:r>
            <a:r>
              <a:rPr lang="en-GB" sz="1050" dirty="0" err="1">
                <a:latin typeface="+mj-lt"/>
              </a:rPr>
              <a:t>OpenAPI</a:t>
            </a:r>
            <a:r>
              <a:rPr lang="en-GB" sz="1050" dirty="0">
                <a:latin typeface="+mj-lt"/>
              </a:rPr>
              <a:t> definition)</a:t>
            </a:r>
            <a:endParaRPr lang="en-US" sz="105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TS 28.532 Update clause 11.2.2 Managed information for fault supervision management service</a:t>
            </a:r>
            <a:endParaRPr lang="en-US" sz="1050" dirty="0">
              <a:latin typeface="+mj-lt"/>
            </a:endParaRPr>
          </a:p>
          <a:p>
            <a:pPr defTabSz="1219170" eaLnBrk="1" fontAlgn="auto" hangingPunct="1">
              <a:spcBef>
                <a:spcPts val="0"/>
              </a:spcBef>
              <a:spcAft>
                <a:spcPts val="0"/>
              </a:spcAft>
              <a:defRPr/>
            </a:pPr>
            <a:r>
              <a:rPr lang="en-US" altLang="zh-CN" sz="1050" b="1" dirty="0" smtClean="0">
                <a:latin typeface="+mj-lt"/>
              </a:rPr>
              <a:t>TS 28.535: </a:t>
            </a:r>
            <a:r>
              <a:rPr lang="en-GB" sz="1050" b="1" dirty="0" smtClean="0">
                <a:latin typeface="+mj-lt"/>
              </a:rPr>
              <a:t>Update </a:t>
            </a:r>
            <a:r>
              <a:rPr lang="en-GB" sz="1050" b="1" dirty="0">
                <a:latin typeface="+mj-lt"/>
              </a:rPr>
              <a:t>lifecycle description </a:t>
            </a:r>
            <a:endParaRPr lang="en-GB" sz="1050" b="1" dirty="0" smtClean="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Remove description of communication service lifecycle</a:t>
            </a:r>
            <a:endParaRPr lang="en-US" sz="105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Update management control loops with lifecycle description</a:t>
            </a:r>
            <a:endParaRPr lang="en-US" sz="1050" dirty="0">
              <a:latin typeface="+mj-lt"/>
            </a:endParaRPr>
          </a:p>
          <a:p>
            <a:pPr defTabSz="1219170" eaLnBrk="1" fontAlgn="auto" hangingPunct="1">
              <a:spcBef>
                <a:spcPts val="0"/>
              </a:spcBef>
              <a:spcAft>
                <a:spcPts val="0"/>
              </a:spcAft>
              <a:defRPr/>
            </a:pPr>
            <a:r>
              <a:rPr lang="en-US" altLang="zh-CN" sz="1050" b="1" dirty="0" smtClean="0">
                <a:latin typeface="+mj-lt"/>
              </a:rPr>
              <a:t>TS 28.541: </a:t>
            </a:r>
          </a:p>
          <a:p>
            <a:pPr lvl="1" defTabSz="1219170" eaLnBrk="1" fontAlgn="auto" hangingPunct="1">
              <a:spcBef>
                <a:spcPts val="0"/>
              </a:spcBef>
              <a:spcAft>
                <a:spcPts val="0"/>
              </a:spcAft>
              <a:defRPr/>
            </a:pPr>
            <a:r>
              <a:rPr lang="en-GB" sz="1050" b="1" dirty="0" smtClean="0">
                <a:latin typeface="+mj-lt"/>
              </a:rPr>
              <a:t>Correct </a:t>
            </a:r>
            <a:r>
              <a:rPr lang="en-GB" sz="1050" b="1" dirty="0">
                <a:latin typeface="+mj-lt"/>
              </a:rPr>
              <a:t>the description for </a:t>
            </a:r>
            <a:r>
              <a:rPr lang="en-GB" sz="1050" b="1" dirty="0" err="1">
                <a:latin typeface="+mj-lt"/>
              </a:rPr>
              <a:t>GNBDUFunction</a:t>
            </a:r>
            <a:r>
              <a:rPr lang="en-GB" sz="1050" b="1" dirty="0">
                <a:latin typeface="+mj-lt"/>
              </a:rPr>
              <a:t> and </a:t>
            </a:r>
            <a:r>
              <a:rPr lang="en-GB" sz="1050" b="1" dirty="0" err="1">
                <a:latin typeface="+mj-lt"/>
              </a:rPr>
              <a:t>EP_NgC</a:t>
            </a:r>
            <a:r>
              <a:rPr lang="en-GB" sz="1050" b="1" dirty="0">
                <a:latin typeface="+mj-lt"/>
              </a:rPr>
              <a:t> </a:t>
            </a:r>
            <a:endParaRPr lang="en-GB" sz="1050" b="1" dirty="0" smtClean="0">
              <a:latin typeface="+mj-lt"/>
            </a:endParaRPr>
          </a:p>
          <a:p>
            <a:pPr marL="779463"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Rel-16 CR TS 28.541 Correct the description for </a:t>
            </a:r>
            <a:r>
              <a:rPr lang="en-GB" sz="1050" dirty="0" err="1">
                <a:latin typeface="+mj-lt"/>
              </a:rPr>
              <a:t>GNBDUFunction</a:t>
            </a:r>
            <a:r>
              <a:rPr lang="en-GB" sz="1050" dirty="0">
                <a:latin typeface="+mj-lt"/>
              </a:rPr>
              <a:t> and </a:t>
            </a:r>
            <a:r>
              <a:rPr lang="en-GB" sz="1050" dirty="0" err="1">
                <a:latin typeface="+mj-lt"/>
              </a:rPr>
              <a:t>EP_NgC</a:t>
            </a:r>
            <a:endParaRPr lang="en-US" sz="1050" dirty="0">
              <a:latin typeface="+mj-lt"/>
            </a:endParaRPr>
          </a:p>
          <a:p>
            <a:pPr marL="779463"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Rel-17 CR TS 28.541 Correct the description for </a:t>
            </a:r>
            <a:r>
              <a:rPr lang="en-GB" sz="1050" dirty="0" err="1">
                <a:latin typeface="+mj-lt"/>
              </a:rPr>
              <a:t>GNBDUFunction</a:t>
            </a:r>
            <a:r>
              <a:rPr lang="en-GB" sz="1050" dirty="0">
                <a:latin typeface="+mj-lt"/>
              </a:rPr>
              <a:t> and </a:t>
            </a:r>
            <a:r>
              <a:rPr lang="en-GB" sz="1050" dirty="0" err="1">
                <a:latin typeface="+mj-lt"/>
              </a:rPr>
              <a:t>EP_NgC</a:t>
            </a:r>
            <a:endParaRPr lang="en-US" sz="1050" dirty="0">
              <a:latin typeface="+mj-lt"/>
            </a:endParaRPr>
          </a:p>
          <a:p>
            <a:pPr lvl="1" defTabSz="1219170" eaLnBrk="1" fontAlgn="auto" hangingPunct="1">
              <a:spcBef>
                <a:spcPts val="0"/>
              </a:spcBef>
              <a:spcAft>
                <a:spcPts val="0"/>
              </a:spcAft>
              <a:defRPr/>
            </a:pPr>
            <a:r>
              <a:rPr lang="en-US" altLang="zh-CN" sz="1050" b="1" dirty="0" err="1" smtClean="0">
                <a:solidFill>
                  <a:prstClr val="black"/>
                </a:solidFill>
                <a:latin typeface="+mj-lt"/>
              </a:rPr>
              <a:t>RRMPolicy</a:t>
            </a:r>
            <a:r>
              <a:rPr lang="en-US" altLang="zh-CN" sz="1050" b="1" dirty="0" smtClean="0">
                <a:solidFill>
                  <a:prstClr val="black"/>
                </a:solidFill>
                <a:latin typeface="+mj-lt"/>
              </a:rPr>
              <a:t>:</a:t>
            </a:r>
          </a:p>
          <a:p>
            <a:pPr marL="779463" lvl="1" indent="-171450" defTabSz="1219170" eaLnBrk="1" fontAlgn="auto" hangingPunct="1">
              <a:spcBef>
                <a:spcPts val="0"/>
              </a:spcBef>
              <a:spcAft>
                <a:spcPts val="0"/>
              </a:spcAft>
              <a:buFont typeface="Wingdings" panose="05000000000000000000" pitchFamily="2" charset="2"/>
              <a:buChar char="Ø"/>
              <a:defRPr/>
            </a:pPr>
            <a:r>
              <a:rPr lang="en-GB" sz="1050" dirty="0">
                <a:latin typeface="+mj-lt"/>
              </a:rPr>
              <a:t>Rel17 CR 28.541 Add note for </a:t>
            </a:r>
            <a:r>
              <a:rPr lang="en-GB" sz="1050" dirty="0" err="1" smtClean="0">
                <a:latin typeface="+mj-lt"/>
              </a:rPr>
              <a:t>RRMPolicy</a:t>
            </a:r>
            <a:endParaRPr lang="en-GB" sz="1050" dirty="0" smtClean="0">
              <a:latin typeface="+mj-lt"/>
            </a:endParaRPr>
          </a:p>
          <a:p>
            <a:pPr lvl="1" defTabSz="1219170" eaLnBrk="1" fontAlgn="auto" hangingPunct="1">
              <a:spcBef>
                <a:spcPts val="0"/>
              </a:spcBef>
              <a:spcAft>
                <a:spcPts val="0"/>
              </a:spcAft>
              <a:defRPr/>
            </a:pPr>
            <a:r>
              <a:rPr lang="en-US" altLang="zh-CN" sz="1050" b="1" dirty="0">
                <a:solidFill>
                  <a:prstClr val="black"/>
                </a:solidFill>
                <a:latin typeface="+mj-lt"/>
              </a:rPr>
              <a:t>network slice NRM</a:t>
            </a:r>
          </a:p>
          <a:p>
            <a:pPr marL="779463" lvl="1" indent="-171450" defTabSz="1219170" eaLnBrk="1" fontAlgn="auto" hangingPunct="1">
              <a:spcBef>
                <a:spcPts val="0"/>
              </a:spcBef>
              <a:spcAft>
                <a:spcPts val="0"/>
              </a:spcAft>
              <a:buFont typeface="Wingdings" panose="05000000000000000000" pitchFamily="2" charset="2"/>
              <a:buChar char="Ø"/>
              <a:defRPr/>
            </a:pPr>
            <a:r>
              <a:rPr lang="en-US" altLang="zh-CN" sz="1050" dirty="0">
                <a:solidFill>
                  <a:prstClr val="black"/>
                </a:solidFill>
                <a:latin typeface="+mj-lt"/>
              </a:rPr>
              <a:t>Rel-16 CR 28.541 fix editorial issue of network slice NRM</a:t>
            </a:r>
          </a:p>
          <a:p>
            <a:pPr marL="779463" lvl="1" indent="-171450" defTabSz="1219170" eaLnBrk="1" fontAlgn="auto" hangingPunct="1">
              <a:spcBef>
                <a:spcPts val="0"/>
              </a:spcBef>
              <a:spcAft>
                <a:spcPts val="0"/>
              </a:spcAft>
              <a:buFont typeface="Wingdings" panose="05000000000000000000" pitchFamily="2" charset="2"/>
              <a:buChar char="Ø"/>
              <a:defRPr/>
            </a:pPr>
            <a:r>
              <a:rPr lang="en-US" altLang="zh-CN" sz="1050" dirty="0">
                <a:solidFill>
                  <a:prstClr val="black"/>
                </a:solidFill>
                <a:latin typeface="+mj-lt"/>
              </a:rPr>
              <a:t>Rel-17 CR 28.541 fix editorial issue of network slice NRM</a:t>
            </a:r>
          </a:p>
          <a:p>
            <a:pPr marL="779463" lvl="1" indent="-171450" defTabSz="1219170" eaLnBrk="1" fontAlgn="auto" hangingPunct="1">
              <a:spcBef>
                <a:spcPts val="0"/>
              </a:spcBef>
              <a:spcAft>
                <a:spcPts val="0"/>
              </a:spcAft>
              <a:buFont typeface="Wingdings" panose="05000000000000000000" pitchFamily="2" charset="2"/>
              <a:buChar char="Ø"/>
              <a:defRPr/>
            </a:pPr>
            <a:r>
              <a:rPr lang="en-US" altLang="zh-CN" sz="1050" dirty="0">
                <a:solidFill>
                  <a:prstClr val="black"/>
                </a:solidFill>
                <a:latin typeface="+mj-lt"/>
              </a:rPr>
              <a:t>Rel-16 CR 28.541 fix inheritance relation of network slice NRM</a:t>
            </a:r>
          </a:p>
          <a:p>
            <a:pPr marL="779463" lvl="1" indent="-171450" defTabSz="1219170" eaLnBrk="1" fontAlgn="auto" hangingPunct="1">
              <a:spcBef>
                <a:spcPts val="0"/>
              </a:spcBef>
              <a:spcAft>
                <a:spcPts val="0"/>
              </a:spcAft>
              <a:buFont typeface="Wingdings" panose="05000000000000000000" pitchFamily="2" charset="2"/>
              <a:buChar char="Ø"/>
              <a:defRPr/>
            </a:pPr>
            <a:r>
              <a:rPr lang="en-US" altLang="zh-CN" sz="1050" dirty="0">
                <a:solidFill>
                  <a:prstClr val="black"/>
                </a:solidFill>
                <a:latin typeface="+mj-lt"/>
              </a:rPr>
              <a:t>Rel-17 CR 28.541 fix inheritance relation of network slice NRM</a:t>
            </a:r>
          </a:p>
          <a:p>
            <a:pPr marL="779463" lvl="1" indent="-171450" defTabSz="1219170" eaLnBrk="1" fontAlgn="auto" hangingPunct="1">
              <a:spcBef>
                <a:spcPts val="0"/>
              </a:spcBef>
              <a:spcAft>
                <a:spcPts val="0"/>
              </a:spcAft>
              <a:buFont typeface="Wingdings" panose="05000000000000000000" pitchFamily="2" charset="2"/>
              <a:buChar char="Ø"/>
              <a:defRPr/>
            </a:pPr>
            <a:r>
              <a:rPr lang="en-US" altLang="zh-CN" sz="1050" dirty="0">
                <a:solidFill>
                  <a:prstClr val="black"/>
                </a:solidFill>
                <a:latin typeface="+mj-lt"/>
              </a:rPr>
              <a:t>Rel-17 CR 28.541 Correction of </a:t>
            </a:r>
            <a:r>
              <a:rPr lang="en-US" altLang="zh-CN" sz="1050" dirty="0" err="1">
                <a:solidFill>
                  <a:prstClr val="black"/>
                </a:solidFill>
                <a:latin typeface="+mj-lt"/>
              </a:rPr>
              <a:t>ServiceProfile</a:t>
            </a:r>
            <a:r>
              <a:rPr lang="en-US" altLang="zh-CN" sz="1050" dirty="0">
                <a:solidFill>
                  <a:prstClr val="black"/>
                </a:solidFill>
                <a:latin typeface="+mj-lt"/>
              </a:rPr>
              <a:t> attributes</a:t>
            </a:r>
          </a:p>
          <a:p>
            <a:pPr marL="779463" lvl="1" indent="-171450" defTabSz="1219170" eaLnBrk="1" fontAlgn="auto" hangingPunct="1">
              <a:spcBef>
                <a:spcPts val="0"/>
              </a:spcBef>
              <a:spcAft>
                <a:spcPts val="0"/>
              </a:spcAft>
              <a:buFont typeface="Wingdings" panose="05000000000000000000" pitchFamily="2" charset="2"/>
              <a:buChar char="Ø"/>
              <a:defRPr/>
            </a:pPr>
            <a:r>
              <a:rPr lang="en-US" altLang="zh-CN" sz="1050" dirty="0">
                <a:solidFill>
                  <a:prstClr val="black"/>
                </a:solidFill>
                <a:latin typeface="+mj-lt"/>
              </a:rPr>
              <a:t>Yang Corrections of implementation errors</a:t>
            </a:r>
          </a:p>
          <a:p>
            <a:pPr marL="779463" lvl="1" indent="-171450" defTabSz="1219170" eaLnBrk="1" fontAlgn="auto" hangingPunct="1">
              <a:spcBef>
                <a:spcPts val="0"/>
              </a:spcBef>
              <a:spcAft>
                <a:spcPts val="0"/>
              </a:spcAft>
              <a:buFont typeface="Wingdings" panose="05000000000000000000" pitchFamily="2" charset="2"/>
              <a:buChar char="Ø"/>
              <a:defRPr/>
            </a:pPr>
            <a:r>
              <a:rPr lang="en-US" altLang="zh-CN" sz="1050" dirty="0" smtClean="0">
                <a:solidFill>
                  <a:prstClr val="black"/>
                </a:solidFill>
                <a:latin typeface="+mj-lt"/>
              </a:rPr>
              <a:t>Correct </a:t>
            </a:r>
            <a:r>
              <a:rPr lang="en-US" altLang="zh-CN" sz="1050" dirty="0">
                <a:solidFill>
                  <a:prstClr val="black"/>
                </a:solidFill>
                <a:latin typeface="+mj-lt"/>
              </a:rPr>
              <a:t>inconsistencies in definitions around network slice management</a:t>
            </a:r>
          </a:p>
          <a:p>
            <a:pPr marL="0" lvl="1" indent="0" defTabSz="1219170" eaLnBrk="1" fontAlgn="auto" hangingPunct="1">
              <a:spcBef>
                <a:spcPts val="0"/>
              </a:spcBef>
              <a:spcAft>
                <a:spcPts val="0"/>
              </a:spcAft>
              <a:defRPr/>
            </a:pPr>
            <a:r>
              <a:rPr lang="en-US" altLang="zh-CN" sz="1050" b="1" dirty="0">
                <a:solidFill>
                  <a:prstClr val="black"/>
                </a:solidFill>
                <a:latin typeface="Calibri"/>
              </a:rPr>
              <a:t>TS 28.545</a:t>
            </a:r>
            <a:endParaRPr lang="en-US" sz="1050" b="1" dirty="0">
              <a:solidFill>
                <a:prstClr val="black"/>
              </a:solidFill>
              <a:latin typeface="Calibri"/>
            </a:endParaRPr>
          </a:p>
          <a:p>
            <a:pPr marL="171450" lvl="1" indent="-171450" defTabSz="1219170" eaLnBrk="1" fontAlgn="auto" hangingPunct="1">
              <a:spcBef>
                <a:spcPts val="0"/>
              </a:spcBef>
              <a:spcAft>
                <a:spcPts val="0"/>
              </a:spcAft>
              <a:buFont typeface="Wingdings" panose="05000000000000000000" pitchFamily="2" charset="2"/>
              <a:buChar char="Ø"/>
              <a:defRPr/>
            </a:pPr>
            <a:r>
              <a:rPr lang="en-GB" sz="1050" dirty="0">
                <a:solidFill>
                  <a:prstClr val="black"/>
                </a:solidFill>
                <a:latin typeface="Calibri"/>
              </a:rPr>
              <a:t>Add missing Alarm Requirements and Use </a:t>
            </a:r>
            <a:r>
              <a:rPr lang="en-GB" sz="1050" dirty="0" smtClean="0">
                <a:solidFill>
                  <a:prstClr val="black"/>
                </a:solidFill>
                <a:latin typeface="Calibri"/>
              </a:rPr>
              <a:t>Cases</a:t>
            </a:r>
            <a:endParaRPr lang="en-US" altLang="zh-CN" sz="1050" b="1" dirty="0" smtClean="0">
              <a:solidFill>
                <a:prstClr val="black"/>
              </a:solidFill>
              <a:latin typeface="+mj-lt"/>
            </a:endParaRPr>
          </a:p>
        </p:txBody>
      </p:sp>
    </p:spTree>
    <p:extLst>
      <p:ext uri="{BB962C8B-B14F-4D97-AF65-F5344CB8AC3E}">
        <p14:creationId xmlns:p14="http://schemas.microsoft.com/office/powerpoint/2010/main" val="19643896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WI MADCOL/ePM_KPI_5G/e_5GMDT/</a:t>
            </a:r>
            <a:r>
              <a:rPr lang="en-US" altLang="zh-CN" sz="3200" kern="0" dirty="0" err="1" smtClean="0"/>
              <a:t>eQoE</a:t>
            </a:r>
            <a:endParaRPr lang="sv-SE" sz="3200" kern="0" dirty="0"/>
          </a:p>
        </p:txBody>
      </p:sp>
      <p:sp>
        <p:nvSpPr>
          <p:cNvPr id="9" name="矩形 8"/>
          <p:cNvSpPr/>
          <p:nvPr/>
        </p:nvSpPr>
        <p:spPr>
          <a:xfrm>
            <a:off x="6275197" y="3547616"/>
            <a:ext cx="5823019" cy="2677656"/>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200" b="1" dirty="0" smtClean="0">
                <a:solidFill>
                  <a:prstClr val="black"/>
                </a:solidFill>
                <a:latin typeface="Calibri" pitchFamily="34" charset="0"/>
                <a:cs typeface="Arial" charset="0"/>
              </a:rPr>
              <a:t>ePM_KPI_5G: </a:t>
            </a:r>
            <a:r>
              <a:rPr lang="en-US" altLang="zh-CN" sz="1200" dirty="0" smtClean="0">
                <a:solidFill>
                  <a:prstClr val="black"/>
                </a:solidFill>
                <a:latin typeface="Calibri" pitchFamily="34" charset="0"/>
                <a:cs typeface="Arial" charset="0"/>
              </a:rPr>
              <a:t>Group </a:t>
            </a:r>
            <a:r>
              <a:rPr lang="en-US" altLang="zh-CN" sz="1200" dirty="0">
                <a:solidFill>
                  <a:prstClr val="black"/>
                </a:solidFill>
                <a:latin typeface="Calibri" pitchFamily="34" charset="0"/>
                <a:cs typeface="Arial" charset="0"/>
              </a:rPr>
              <a:t>discussed and agreed the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New </a:t>
            </a:r>
            <a:r>
              <a:rPr lang="en-US" altLang="zh-CN" sz="1200" dirty="0">
                <a:solidFill>
                  <a:prstClr val="black"/>
                </a:solidFill>
                <a:latin typeface="Calibri" pitchFamily="34" charset="0"/>
                <a:cs typeface="Arial" charset="0"/>
              </a:rPr>
              <a:t>performance measurements related to data record creation, data record deletion, data record update and data modification notification subscription for UDR, normally released calls (QCI1 E-RAB) initiated by MME in RLF detected conditions, attempted and successfully resumed DRBs, and inter-</a:t>
            </a:r>
            <a:r>
              <a:rPr lang="en-US" altLang="zh-CN" sz="1200" dirty="0" err="1">
                <a:solidFill>
                  <a:prstClr val="black"/>
                </a:solidFill>
                <a:latin typeface="Calibri" pitchFamily="34" charset="0"/>
                <a:cs typeface="Arial" charset="0"/>
              </a:rPr>
              <a:t>gNB</a:t>
            </a:r>
            <a:r>
              <a:rPr lang="en-US" altLang="zh-CN" sz="1200" dirty="0">
                <a:solidFill>
                  <a:prstClr val="black"/>
                </a:solidFill>
                <a:latin typeface="Calibri" pitchFamily="34" charset="0"/>
                <a:cs typeface="Arial" charset="0"/>
              </a:rPr>
              <a:t> successful and failed handover execution per beam pair;</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New </a:t>
            </a:r>
            <a:r>
              <a:rPr lang="en-US" altLang="zh-CN" sz="1200" dirty="0">
                <a:solidFill>
                  <a:prstClr val="black"/>
                </a:solidFill>
                <a:latin typeface="Calibri" pitchFamily="34" charset="0"/>
                <a:cs typeface="Arial" charset="0"/>
              </a:rPr>
              <a:t>KPI on total DRB Accessibility for UE services, and updated KPI on the accessibility to cover RRC Resume.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Group also discussed the addition of Exception Reporting Support to PM XML File Schema, but could not reach consensus at this meeting</a:t>
            </a:r>
            <a:r>
              <a:rPr lang="en-US" altLang="zh-CN" sz="1200" dirty="0" smtClean="0">
                <a:solidFill>
                  <a:prstClr val="black"/>
                </a:solidFill>
                <a:latin typeface="Calibri" pitchFamily="34" charset="0"/>
                <a:cs typeface="Arial" charset="0"/>
              </a:rPr>
              <a:t>.</a:t>
            </a:r>
          </a:p>
          <a:p>
            <a:pPr defTabSz="1219170" eaLnBrk="1" fontAlgn="auto" hangingPunct="1">
              <a:spcBef>
                <a:spcPts val="0"/>
              </a:spcBef>
              <a:spcAft>
                <a:spcPts val="0"/>
              </a:spcAft>
              <a:defRPr/>
            </a:pPr>
            <a:r>
              <a:rPr lang="en-US" altLang="zh-CN" sz="1200" b="1" dirty="0">
                <a:solidFill>
                  <a:prstClr val="black"/>
                </a:solidFill>
                <a:latin typeface="+mj-lt"/>
                <a:cs typeface="Arial" charset="0"/>
              </a:rPr>
              <a:t>e_5GMDT: </a:t>
            </a:r>
            <a:r>
              <a:rPr lang="en-US" sz="1200" dirty="0">
                <a:latin typeface="+mj-lt"/>
              </a:rPr>
              <a:t>Several CRs have been </a:t>
            </a:r>
            <a:r>
              <a:rPr lang="en-US" sz="1200" dirty="0" smtClean="0">
                <a:latin typeface="+mj-lt"/>
              </a:rPr>
              <a:t>agreed</a:t>
            </a:r>
            <a:endParaRPr lang="en-US" sz="120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solidFill>
                  <a:prstClr val="black"/>
                </a:solidFill>
                <a:latin typeface="Calibri" pitchFamily="34" charset="0"/>
                <a:cs typeface="Arial" charset="0"/>
              </a:rPr>
              <a:t>MDT measurement pollution indicator</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solidFill>
                  <a:prstClr val="black"/>
                </a:solidFill>
                <a:latin typeface="Calibri" pitchFamily="34" charset="0"/>
                <a:cs typeface="Arial" charset="0"/>
              </a:rPr>
              <a:t>Enhancement for GPB trace record format</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solidFill>
                  <a:prstClr val="black"/>
                </a:solidFill>
                <a:latin typeface="Calibri" pitchFamily="34" charset="0"/>
                <a:cs typeface="Arial" charset="0"/>
              </a:rPr>
              <a:t>Correction and clean up for trace/MDT related </a:t>
            </a:r>
            <a:r>
              <a:rPr lang="en-US" sz="1200" dirty="0" smtClean="0">
                <a:solidFill>
                  <a:prstClr val="black"/>
                </a:solidFill>
                <a:latin typeface="Calibri" pitchFamily="34" charset="0"/>
                <a:cs typeface="Arial" charset="0"/>
              </a:rPr>
              <a:t>parameters</a:t>
            </a:r>
            <a:endParaRPr lang="en-US" sz="1200" dirty="0">
              <a:solidFill>
                <a:prstClr val="black"/>
              </a:solidFill>
              <a:latin typeface="Calibri" pitchFamily="34" charset="0"/>
              <a:cs typeface="Arial" charset="0"/>
            </a:endParaRPr>
          </a:p>
        </p:txBody>
      </p:sp>
      <p:sp>
        <p:nvSpPr>
          <p:cNvPr id="10" name="文本框 9"/>
          <p:cNvSpPr txBox="1"/>
          <p:nvPr/>
        </p:nvSpPr>
        <p:spPr>
          <a:xfrm>
            <a:off x="205572" y="3218902"/>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064616318"/>
              </p:ext>
            </p:extLst>
          </p:nvPr>
        </p:nvGraphicFramePr>
        <p:xfrm>
          <a:off x="205572" y="838103"/>
          <a:ext cx="11681825" cy="2380799"/>
        </p:xfrm>
        <a:graphic>
          <a:graphicData uri="http://schemas.openxmlformats.org/drawingml/2006/table">
            <a:tbl>
              <a:tblPr firstRow="1" bandRow="1">
                <a:tableStyleId>{5C22544A-7EE6-4342-B048-85BDC9FD1C3A}</a:tableStyleId>
              </a:tblPr>
              <a:tblGrid>
                <a:gridCol w="788313"/>
                <a:gridCol w="2216040"/>
                <a:gridCol w="1238250"/>
                <a:gridCol w="2174243"/>
                <a:gridCol w="1007795"/>
                <a:gridCol w="1461649"/>
                <a:gridCol w="771207"/>
                <a:gridCol w="1153299"/>
                <a:gridCol w="871029"/>
              </a:tblGrid>
              <a:tr h="337665">
                <a:tc>
                  <a:txBody>
                    <a:bodyPr/>
                    <a:lstStyle/>
                    <a:p>
                      <a:pPr algn="ctr">
                        <a:spcAft>
                          <a:spcPts val="0"/>
                        </a:spcAft>
                      </a:pPr>
                      <a:r>
                        <a:rPr lang="en-GB" sz="1400" b="1" kern="1200" dirty="0">
                          <a:solidFill>
                            <a:schemeClr val="lt1"/>
                          </a:solidFill>
                          <a:latin typeface="Arial" panose="020B0604020202020204" pitchFamily="34" charset="0"/>
                          <a:ea typeface="+mn-ea"/>
                          <a:cs typeface="Arial" panose="020B0604020202020204" pitchFamily="34" charset="0"/>
                        </a:rPr>
                        <a:t>WI code</a:t>
                      </a:r>
                      <a:endParaRPr lang="sv-SE" sz="14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Arial" panose="020B0604020202020204" pitchFamily="34" charset="0"/>
                          <a:ea typeface="+mn-ea"/>
                          <a:cs typeface="Arial" panose="020B0604020202020204" pitchFamily="34" charset="0"/>
                        </a:rPr>
                        <a:t>WI Title</a:t>
                      </a:r>
                      <a:endParaRPr lang="sv-SE" sz="14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latin typeface="Arial" panose="020B0604020202020204" pitchFamily="34" charset="0"/>
                          <a:cs typeface="Arial" panose="020B0604020202020204" pitchFamily="34" charset="0"/>
                        </a:rPr>
                        <a:t>Completion</a:t>
                      </a:r>
                      <a:r>
                        <a:rPr lang="sv-SE" sz="140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Tdoc</a:t>
                      </a:r>
                      <a:r>
                        <a:rPr lang="en-US" altLang="zh-CN" sz="1400" dirty="0">
                          <a:latin typeface="Arial" panose="020B0604020202020204" pitchFamily="34" charset="0"/>
                          <a:cs typeface="Arial" panose="020B0604020202020204" pitchFamily="34" charset="0"/>
                        </a:rPr>
                        <a:t> reference</a:t>
                      </a:r>
                      <a:endParaRPr lang="sv-SE" sz="14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40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40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latin typeface="Arial" panose="020B0604020202020204" pitchFamily="34" charset="0"/>
                          <a:cs typeface="Arial" panose="020B0604020202020204" pitchFamily="34" charset="0"/>
                        </a:rPr>
                        <a:t>Related</a:t>
                      </a:r>
                      <a:r>
                        <a:rPr lang="sv-SE" altLang="zh-CN" sz="1400" baseline="0" dirty="0">
                          <a:latin typeface="Arial" panose="020B0604020202020204" pitchFamily="34" charset="0"/>
                          <a:cs typeface="Arial" panose="020B0604020202020204" pitchFamily="34" charset="0"/>
                        </a:rPr>
                        <a:t> groups</a:t>
                      </a:r>
                      <a:endParaRPr lang="sv-SE" sz="140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latin typeface="Arial" panose="020B0604020202020204" pitchFamily="34" charset="0"/>
                          <a:cs typeface="Arial" panose="020B0604020202020204" pitchFamily="34" charset="0"/>
                        </a:rPr>
                        <a:t>Related</a:t>
                      </a:r>
                      <a:r>
                        <a:rPr lang="sv-SE" sz="1400" baseline="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topic</a:t>
                      </a:r>
                      <a:endParaRPr lang="sv-SE" sz="1400" dirty="0">
                        <a:latin typeface="Arial" panose="020B0604020202020204" pitchFamily="34" charset="0"/>
                        <a:cs typeface="Arial" panose="020B0604020202020204" pitchFamily="34" charset="0"/>
                      </a:endParaRPr>
                    </a:p>
                  </a:txBody>
                  <a:tcPr anchor="ctr">
                    <a:solidFill>
                      <a:srgbClr val="92D050"/>
                    </a:solidFill>
                  </a:tcPr>
                </a:tc>
              </a:tr>
              <a:tr h="407219">
                <a:tc>
                  <a:txBody>
                    <a:bodyPr/>
                    <a:lstStyle/>
                    <a:p>
                      <a:pPr algn="ctr">
                        <a:spcAft>
                          <a:spcPts val="0"/>
                        </a:spcAft>
                      </a:pPr>
                      <a:r>
                        <a:rPr lang="en-GB" sz="1200" b="1" dirty="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2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10%-&gt;25%-&gt;30%</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Arial" panose="020B0604020202020204" pitchFamily="34" charset="0"/>
                          <a:ea typeface="+mn-ea"/>
                          <a:cs typeface="Arial" panose="020B0604020202020204" pitchFamily="34" charset="0"/>
                        </a:rPr>
                        <a:t>TS28.533/28.532/28.622/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Arial" panose="020B0604020202020204" pitchFamily="34" charset="0"/>
                          <a:ea typeface="+mn-ea"/>
                          <a:cs typeface="Arial" panose="020B0604020202020204" pitchFamily="34" charset="0"/>
                        </a:rPr>
                        <a:t>28.623</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Arial" panose="020B0604020202020204" pitchFamily="34" charset="0"/>
                        </a:rPr>
                        <a:t>SP-200465</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dk1"/>
                          </a:solidFill>
                          <a:effectLst/>
                          <a:latin typeface="Arial" panose="020B0604020202020204" pitchFamily="34" charset="0"/>
                          <a:ea typeface="+mn-ea"/>
                          <a:cs typeface="Arial" panose="020B0604020202020204" pitchFamily="34" charset="0"/>
                        </a:rPr>
                        <a:t>SA#93 (Sep. 2021)</a:t>
                      </a:r>
                      <a:endParaRPr lang="sv-SE" altLang="zh-CN"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smtClean="0">
                          <a:solidFill>
                            <a:schemeClr val="dk1"/>
                          </a:solidFill>
                          <a:effectLst/>
                          <a:latin typeface="Arial" panose="020B0604020202020204" pitchFamily="34" charset="0"/>
                          <a:ea typeface="+mn-ea"/>
                          <a:cs typeface="Arial" panose="020B0604020202020204" pitchFamily="34" charset="0"/>
                        </a:rPr>
                        <a:t>Nokia</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smtClean="0">
                          <a:solidFill>
                            <a:schemeClr val="tx1"/>
                          </a:solidFill>
                          <a:effectLst/>
                          <a:latin typeface="Arial" panose="020B0604020202020204" pitchFamily="34" charset="0"/>
                          <a:ea typeface="+mn-ea"/>
                          <a:cs typeface="Arial" panose="020B0604020202020204" pitchFamily="34" charset="0"/>
                        </a:rPr>
                        <a:t>SA2/RAN2/RAN3</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r>
              <a:tr h="507442">
                <a:tc>
                  <a:txBody>
                    <a:bodyPr/>
                    <a:lstStyle/>
                    <a:p>
                      <a:pPr algn="ctr">
                        <a:spcAft>
                          <a:spcPts val="0"/>
                        </a:spcAft>
                      </a:pPr>
                      <a:r>
                        <a:rPr lang="en-GB" sz="1200" b="1">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200" b="1">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30%-&gt;40%-&gt;50%</a:t>
                      </a:r>
                      <a:endParaRPr lang="sv-SE" altLang="zh-CN" sz="1100" b="0" kern="1200" dirty="0" smtClean="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Arial" panose="020B0604020202020204" pitchFamily="34" charset="0"/>
                        </a:rPr>
                        <a:t>TS28.552/32.425/28.554/32.426/32.450/32.451/32.455</a:t>
                      </a:r>
                      <a:endParaRPr lang="sv-SE" sz="11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Arial" panose="020B0604020202020204" pitchFamily="34" charset="0"/>
                        </a:rPr>
                        <a:t>SP-200462</a:t>
                      </a:r>
                      <a:endParaRPr lang="sv-SE" sz="11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smtClean="0">
                          <a:solidFill>
                            <a:schemeClr val="dk1"/>
                          </a:solidFill>
                          <a:effectLst/>
                          <a:latin typeface="Arial" panose="020B0604020202020204" pitchFamily="34" charset="0"/>
                          <a:ea typeface="+mn-ea"/>
                          <a:cs typeface="Arial" panose="020B0604020202020204" pitchFamily="34" charset="0"/>
                        </a:rPr>
                        <a:t>SA#93 (Sep. 2021)</a:t>
                      </a:r>
                      <a:endParaRPr lang="sv-SE" altLang="zh-CN"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smtClean="0">
                          <a:solidFill>
                            <a:schemeClr val="dk1"/>
                          </a:solidFill>
                          <a:effectLst/>
                          <a:latin typeface="Arial" panose="020B0604020202020204" pitchFamily="34" charset="0"/>
                          <a:ea typeface="+mn-ea"/>
                          <a:cs typeface="Arial" panose="020B0604020202020204" pitchFamily="34" charset="0"/>
                        </a:rPr>
                        <a:t>Intel</a:t>
                      </a:r>
                      <a:endParaRPr lang="sv-SE" sz="11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smtClean="0">
                          <a:solidFill>
                            <a:schemeClr val="tx1"/>
                          </a:solidFill>
                          <a:effectLst/>
                          <a:latin typeface="Arial" panose="020B0604020202020204" pitchFamily="34" charset="0"/>
                          <a:ea typeface="+mn-ea"/>
                          <a:cs typeface="Arial" panose="020B0604020202020204" pitchFamily="34" charset="0"/>
                        </a:rPr>
                        <a:t>SA2/RAN2/RAN3</a:t>
                      </a:r>
                      <a:endParaRPr lang="sv-SE" sz="11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r>
              <a:tr h="251976">
                <a:tc>
                  <a:txBody>
                    <a:bodyPr/>
                    <a:lstStyle/>
                    <a:p>
                      <a:pPr algn="ctr">
                        <a:spcAft>
                          <a:spcPts val="0"/>
                        </a:spcAft>
                      </a:pPr>
                      <a:r>
                        <a:rPr lang="en-GB" sz="1200" b="1" dirty="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2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60%-&gt;70%-&gt;75%</a:t>
                      </a: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smtClean="0">
                          <a:solidFill>
                            <a:schemeClr val="dk1"/>
                          </a:solidFill>
                          <a:effectLst/>
                          <a:latin typeface="Arial" panose="020B0604020202020204" pitchFamily="34" charset="0"/>
                          <a:ea typeface="SimSun" panose="02010600030101010101" pitchFamily="2" charset="-122"/>
                          <a:cs typeface="Arial" panose="020B0604020202020204" pitchFamily="34" charset="0"/>
                        </a:rPr>
                        <a:t>TS32.421/32.422/32.423/28.622/28.623/28.523</a:t>
                      </a: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SimSun" panose="02010600030101010101" pitchFamily="2" charset="-122"/>
                          <a:cs typeface="Arial" panose="020B0604020202020204" pitchFamily="34" charset="0"/>
                        </a:rPr>
                        <a:t>SP-200191</a:t>
                      </a: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SA#94 (Dec.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smtClean="0">
                          <a:solidFill>
                            <a:schemeClr val="dk1"/>
                          </a:solidFill>
                          <a:effectLst/>
                          <a:latin typeface="Arial" panose="020B0604020202020204" pitchFamily="34" charset="0"/>
                          <a:ea typeface="SimSun" panose="02010600030101010101" pitchFamily="2" charset="-122"/>
                          <a:cs typeface="Arial" panose="020B0604020202020204" pitchFamily="34" charset="0"/>
                        </a:rPr>
                        <a:t>Ericsson</a:t>
                      </a: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smtClean="0">
                          <a:solidFill>
                            <a:schemeClr val="tx1"/>
                          </a:solidFill>
                          <a:effectLst/>
                          <a:latin typeface="Arial" panose="020B0604020202020204" pitchFamily="34" charset="0"/>
                          <a:ea typeface="+mn-ea"/>
                          <a:cs typeface="Arial" panose="020B0604020202020204" pitchFamily="34" charset="0"/>
                        </a:rPr>
                        <a:t>SA2/RAN2/RAN3</a:t>
                      </a: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51976">
                <a:tc>
                  <a:txBody>
                    <a:bodyPr/>
                    <a:lstStyle/>
                    <a:p>
                      <a:pPr algn="ctr">
                        <a:spcAft>
                          <a:spcPts val="0"/>
                        </a:spcAft>
                      </a:pPr>
                      <a:r>
                        <a:rPr lang="en-GB" sz="1200" b="1"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2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QoE Measurement Collection</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10%-&gt;15%-&gt;20%</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smtClean="0">
                          <a:solidFill>
                            <a:schemeClr val="dk1"/>
                          </a:solidFill>
                          <a:effectLst/>
                          <a:latin typeface="Arial" panose="020B0604020202020204" pitchFamily="34" charset="0"/>
                          <a:ea typeface="+mn-ea"/>
                          <a:cs typeface="Arial" panose="020B0604020202020204" pitchFamily="34" charset="0"/>
                        </a:rPr>
                        <a:t>TS28.307/28.308/28.309/28.404/28.405/28.406/28.622/28.623/28.533</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Arial" panose="020B0604020202020204" pitchFamily="34" charset="0"/>
                        </a:rPr>
                        <a:t>SP-200193</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dk1"/>
                          </a:solidFill>
                          <a:effectLst/>
                          <a:latin typeface="Arial" panose="020B0604020202020204" pitchFamily="34" charset="0"/>
                          <a:ea typeface="+mn-ea"/>
                          <a:cs typeface="Arial" panose="020B0604020202020204" pitchFamily="34" charset="0"/>
                        </a:rPr>
                        <a:t>SA#93 (Sep. 2021)</a:t>
                      </a:r>
                      <a:r>
                        <a:rPr lang="en-US" altLang="zh-CN" sz="1100" b="0" kern="1200" dirty="0" smtClean="0">
                          <a:solidFill>
                            <a:schemeClr val="dk1"/>
                          </a:solidFill>
                          <a:effectLst/>
                          <a:latin typeface="Arial" panose="020B0604020202020204" pitchFamily="34" charset="0"/>
                          <a:ea typeface="+mn-ea"/>
                          <a:cs typeface="Arial" panose="020B0604020202020204" pitchFamily="34" charset="0"/>
                        </a:rPr>
                        <a:t>-&gt;</a:t>
                      </a:r>
                      <a:r>
                        <a:rPr lang="en-US" altLang="zh-CN" sz="1100" b="0" kern="1200" baseline="0" dirty="0" smtClean="0">
                          <a:solidFill>
                            <a:schemeClr val="dk1"/>
                          </a:solidFill>
                          <a:effectLst/>
                          <a:latin typeface="Arial" panose="020B0604020202020204" pitchFamily="34" charset="0"/>
                          <a:ea typeface="+mn-ea"/>
                          <a:cs typeface="Arial" panose="020B0604020202020204" pitchFamily="34" charset="0"/>
                        </a:rPr>
                        <a:t> </a:t>
                      </a:r>
                      <a:r>
                        <a:rPr lang="en-US" altLang="zh-CN" sz="1100" b="1" kern="1200" baseline="0" dirty="0" smtClean="0">
                          <a:solidFill>
                            <a:schemeClr val="dk1"/>
                          </a:solidFill>
                          <a:effectLst/>
                          <a:latin typeface="Arial" panose="020B0604020202020204" pitchFamily="34" charset="0"/>
                          <a:ea typeface="+mn-ea"/>
                          <a:cs typeface="Arial" panose="020B0604020202020204" pitchFamily="34" charset="0"/>
                        </a:rPr>
                        <a:t>SA#95 (Mar. 2022)</a:t>
                      </a:r>
                      <a:endParaRPr lang="sv-SE" altLang="zh-CN" sz="1100" b="1"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smtClean="0">
                          <a:solidFill>
                            <a:schemeClr val="dk1"/>
                          </a:solidFill>
                          <a:effectLst/>
                          <a:latin typeface="Arial" panose="020B0604020202020204" pitchFamily="34" charset="0"/>
                          <a:ea typeface="+mn-ea"/>
                          <a:cs typeface="Arial" panose="020B0604020202020204" pitchFamily="34" charset="0"/>
                        </a:rPr>
                        <a:t>Ericsson</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Arial" panose="020B0604020202020204" pitchFamily="34" charset="0"/>
                          <a:ea typeface="+mn-ea"/>
                          <a:cs typeface="Arial" panose="020B0604020202020204" pitchFamily="34" charset="0"/>
                        </a:rPr>
                        <a:t>RAN2/RAN3/SA4</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6" name="矩形 5"/>
          <p:cNvSpPr/>
          <p:nvPr/>
        </p:nvSpPr>
        <p:spPr>
          <a:xfrm>
            <a:off x="100485" y="3547616"/>
            <a:ext cx="6054131" cy="2677656"/>
          </a:xfrm>
          <a:prstGeom prst="rect">
            <a:avLst/>
          </a:prstGeom>
        </p:spPr>
        <p:txBody>
          <a:bodyPr wrap="square">
            <a:spAutoFit/>
          </a:bodyPr>
          <a:lstStyle/>
          <a:p>
            <a:r>
              <a:rPr lang="en-US" altLang="zh-CN" sz="1200" b="1" dirty="0" smtClean="0">
                <a:solidFill>
                  <a:prstClr val="black"/>
                </a:solidFill>
                <a:latin typeface="Calibri" pitchFamily="34" charset="0"/>
                <a:cs typeface="Arial" charset="0"/>
              </a:rPr>
              <a:t>MADCOL</a:t>
            </a:r>
            <a:r>
              <a:rPr lang="en-US" altLang="zh-CN" sz="1200" b="1" dirty="0">
                <a:solidFill>
                  <a:prstClr val="black"/>
                </a:solidFill>
                <a:latin typeface="Calibri" pitchFamily="34" charset="0"/>
                <a:cs typeface="Arial" charset="0"/>
              </a:rPr>
              <a:t>:</a:t>
            </a:r>
            <a:r>
              <a:rPr lang="en-US" altLang="zh-CN" sz="1200" dirty="0">
                <a:solidFill>
                  <a:prstClr val="black"/>
                </a:solidFill>
                <a:latin typeface="Calibri" pitchFamily="34" charset="0"/>
                <a:cs typeface="Arial" charset="0"/>
              </a:rPr>
              <a:t> The following topics are discussed </a:t>
            </a:r>
            <a:r>
              <a:rPr lang="en-US" altLang="zh-CN" sz="1200" dirty="0" smtClean="0">
                <a:solidFill>
                  <a:prstClr val="black"/>
                </a:solidFill>
                <a:latin typeface="Calibri" pitchFamily="34" charset="0"/>
                <a:cs typeface="Arial" charset="0"/>
              </a:rPr>
              <a:t>but need more discussion.</a:t>
            </a:r>
            <a:endParaRPr lang="en-US" altLang="zh-CN" sz="12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mj-lt"/>
              </a:rPr>
              <a:t>Rel-17 Input to </a:t>
            </a:r>
            <a:r>
              <a:rPr lang="en-GB" sz="1200" dirty="0" err="1">
                <a:latin typeface="+mj-lt"/>
              </a:rPr>
              <a:t>DraftCR</a:t>
            </a:r>
            <a:r>
              <a:rPr lang="en-GB" sz="1200" dirty="0">
                <a:latin typeface="+mj-lt"/>
              </a:rPr>
              <a:t> 28.537 Add requirements for managing external management data</a:t>
            </a:r>
            <a:endParaRPr lang="en-US" sz="120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mj-lt"/>
              </a:rPr>
              <a:t>Rel-17 Input to </a:t>
            </a:r>
            <a:r>
              <a:rPr lang="en-GB" sz="1200" dirty="0" err="1">
                <a:latin typeface="+mj-lt"/>
              </a:rPr>
              <a:t>DraftCR</a:t>
            </a:r>
            <a:r>
              <a:rPr lang="en-GB" sz="1200" dirty="0">
                <a:latin typeface="+mj-lt"/>
              </a:rPr>
              <a:t> 28.622 Add solution for managing external management data</a:t>
            </a:r>
            <a:endParaRPr lang="en-US" sz="120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mj-lt"/>
              </a:rPr>
              <a:t>Rel-17 Input to </a:t>
            </a:r>
            <a:r>
              <a:rPr lang="en-GB" sz="1200" dirty="0" err="1">
                <a:latin typeface="+mj-lt"/>
              </a:rPr>
              <a:t>DraftCR</a:t>
            </a:r>
            <a:r>
              <a:rPr lang="en-GB" sz="1200" dirty="0">
                <a:latin typeface="+mj-lt"/>
              </a:rPr>
              <a:t> 28.622 Add data collection job to allow consumers without detailed knowledge of the network to request for data </a:t>
            </a:r>
            <a:endParaRPr lang="en-US" sz="120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mj-lt"/>
              </a:rPr>
              <a:t>Rel-17 Input to </a:t>
            </a:r>
            <a:r>
              <a:rPr lang="en-GB" sz="1200" dirty="0" err="1">
                <a:latin typeface="+mj-lt"/>
              </a:rPr>
              <a:t>DraftCR</a:t>
            </a:r>
            <a:r>
              <a:rPr lang="en-GB" sz="1200" dirty="0">
                <a:latin typeface="+mj-lt"/>
              </a:rPr>
              <a:t> 28.537 Add requirements for producing and reporting management data</a:t>
            </a:r>
            <a:endParaRPr lang="en-US" sz="120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mj-lt"/>
              </a:rPr>
              <a:t>Rel-17 Input to </a:t>
            </a:r>
            <a:r>
              <a:rPr lang="en-GB" sz="1200" dirty="0" err="1">
                <a:latin typeface="+mj-lt"/>
              </a:rPr>
              <a:t>DraftCR</a:t>
            </a:r>
            <a:r>
              <a:rPr lang="en-GB" sz="1200" dirty="0">
                <a:latin typeface="+mj-lt"/>
              </a:rPr>
              <a:t> 28.622 Add solution for storing management data</a:t>
            </a:r>
            <a:endParaRPr lang="en-US" sz="120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mj-lt"/>
              </a:rPr>
              <a:t>Rel-17 Input to </a:t>
            </a:r>
            <a:r>
              <a:rPr lang="en-GB" sz="1200" dirty="0" err="1">
                <a:latin typeface="+mj-lt"/>
              </a:rPr>
              <a:t>DraftCR</a:t>
            </a:r>
            <a:r>
              <a:rPr lang="en-GB" sz="1200" dirty="0">
                <a:latin typeface="+mj-lt"/>
              </a:rPr>
              <a:t> 28.622 Add solution for discovering management </a:t>
            </a:r>
            <a:r>
              <a:rPr lang="en-GB" sz="1200" dirty="0" smtClean="0">
                <a:latin typeface="+mj-lt"/>
              </a:rPr>
              <a:t>data</a:t>
            </a:r>
            <a:endParaRPr lang="en-US" altLang="zh-CN" sz="1200" dirty="0" smtClean="0">
              <a:solidFill>
                <a:prstClr val="black"/>
              </a:solidFill>
              <a:latin typeface="+mj-lt"/>
              <a:cs typeface="Arial" charset="0"/>
            </a:endParaRPr>
          </a:p>
          <a:p>
            <a:r>
              <a:rPr lang="en-US" altLang="zh-CN" sz="1200" b="1" dirty="0" err="1" smtClean="0">
                <a:solidFill>
                  <a:prstClr val="black"/>
                </a:solidFill>
                <a:latin typeface="Calibri" pitchFamily="34" charset="0"/>
                <a:cs typeface="Arial" charset="0"/>
              </a:rPr>
              <a:t>eQoE</a:t>
            </a:r>
            <a:r>
              <a:rPr lang="en-US" altLang="zh-CN" sz="1200" b="1" dirty="0">
                <a:solidFill>
                  <a:prstClr val="black"/>
                </a:solidFill>
                <a:latin typeface="Calibri" pitchFamily="34" charset="0"/>
                <a:cs typeface="Arial" charset="0"/>
              </a:rPr>
              <a:t>:</a:t>
            </a:r>
            <a:r>
              <a:rPr lang="en-US" altLang="zh-CN" sz="1200" dirty="0">
                <a:solidFill>
                  <a:prstClr val="black"/>
                </a:solidFill>
                <a:latin typeface="Calibri" pitchFamily="34" charset="0"/>
                <a:cs typeface="Arial" charset="0"/>
              </a:rPr>
              <a:t> The following topics are discussed and agreed</a:t>
            </a:r>
            <a:endParaRPr lang="en-US" altLang="zh-CN" sz="1200" b="1"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err="1">
                <a:solidFill>
                  <a:prstClr val="black"/>
                </a:solidFill>
                <a:latin typeface="Calibri" pitchFamily="34" charset="0"/>
                <a:cs typeface="Arial" charset="0"/>
              </a:rPr>
              <a:t>Signalling</a:t>
            </a:r>
            <a:r>
              <a:rPr lang="en-US" altLang="zh-CN" sz="1200" dirty="0">
                <a:solidFill>
                  <a:prstClr val="black"/>
                </a:solidFill>
                <a:latin typeface="Calibri" pitchFamily="34" charset="0"/>
                <a:cs typeface="Arial" charset="0"/>
              </a:rPr>
              <a:t> based QMC for UMTS and LTE are almost finished. The result are captured in a Draft CR.</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For UMTS and LTE, there are some Rel-16 functionality that needs to be removed in SA5 TSs, due to that other WGs has not implemented them</a:t>
            </a:r>
            <a:r>
              <a:rPr lang="en-US" altLang="zh-CN" sz="1200" dirty="0" smtClean="0">
                <a:solidFill>
                  <a:prstClr val="black"/>
                </a:solidFill>
                <a:latin typeface="Calibri" pitchFamily="34" charset="0"/>
                <a:cs typeface="Arial" charset="0"/>
              </a:rPr>
              <a:t>.</a:t>
            </a:r>
            <a:endParaRPr lang="en-US" altLang="zh-CN" sz="1200" dirty="0">
              <a:latin typeface="+mn-lt"/>
            </a:endParaRPr>
          </a:p>
        </p:txBody>
      </p:sp>
    </p:spTree>
    <p:extLst>
      <p:ext uri="{BB962C8B-B14F-4D97-AF65-F5344CB8AC3E}">
        <p14:creationId xmlns:p14="http://schemas.microsoft.com/office/powerpoint/2010/main" val="8249706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161671</TotalTime>
  <Words>4902</Words>
  <Application>Microsoft Office PowerPoint</Application>
  <PresentationFormat>宽屏</PresentationFormat>
  <Paragraphs>1078</Paragraphs>
  <Slides>22</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MS Gothic</vt:lpstr>
      <vt:lpstr>MS Mincho</vt:lpstr>
      <vt:lpstr>SimSun</vt:lpstr>
      <vt:lpstr>SimSun</vt:lpstr>
      <vt:lpstr>微软雅黑</vt:lpstr>
      <vt:lpstr>Arial</vt:lpstr>
      <vt:lpstr>Calibri</vt:lpstr>
      <vt:lpstr>Times New Roman</vt:lpstr>
      <vt:lpstr>Wingdings</vt:lpstr>
      <vt:lpstr>Office Theme</vt:lpstr>
      <vt:lpstr>    SA5 OAM&amp;P Exec Report SA5#137e, 10 – 19 May,2021 e-meeting </vt:lpstr>
      <vt:lpstr>Incoming LSs</vt:lpstr>
      <vt:lpstr>Outgoing LSs</vt:lpstr>
      <vt:lpstr>PowerPoint 演示文稿</vt:lpstr>
      <vt:lpstr>PowerPoint 演示文稿</vt:lpstr>
      <vt:lpstr>Overview of SA5 OAM ongoing WIs/SIs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List of latest DraftCRs </vt:lpstr>
      <vt:lpstr>Rapporteur calls (draft plan after SA5#137e)</vt:lpstr>
      <vt:lpstr>TRs / TSs to be sent to SA#91e </vt:lpstr>
      <vt:lpstr>Exception to be sent to SA#91e </vt:lpstr>
      <vt:lpstr>TRs / TSs to be sent to Edithelp  </vt:lpstr>
      <vt:lpstr>New action items from this meeting</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0602</cp:lastModifiedBy>
  <cp:revision>3901</cp:revision>
  <dcterms:created xsi:type="dcterms:W3CDTF">2008-08-30T09:32:10Z</dcterms:created>
  <dcterms:modified xsi:type="dcterms:W3CDTF">2021-06-02T13:08:26Z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(3)uJirdQJmbLNLnp4LZe4cd+HMjxw504IONdr77kiFmcc9PLqIUJ6FUTNgOVC9NCCQCpD49D3A
J3W+vHxalhFwBOmo0AllycREysKOvD4wWsWke0C4f9RfzxIh245QSh92YFPCgQDoSFd2bZvE
nR6c9wb5f9hR9Ra1dyGKeATJFQ5IdZrLEbEvSTeOxarPk7BrV1cnfJzBWLi57hI4noErhkuZ
Nw8BaomVXPLz8uQUkr</vt:lpwstr>
  </property>
  <property fmtid="{D5CDD505-2E9C-101B-9397-08002B2CF9AE}" pid="3" name="_2015_ms_pID_7253431">
    <vt:lpwstr>90HLn0vx4FlCCLv+JGpELsKRkLEwxGt22+ddF6fVZualzr2CeWmILa
PFyONdc98Kc+eWS35iP6tlOZPr4hqKWcetbb/fO/nj7EEN/9Q6cpcpLHuK2a3nqTGHh0O1RA
vPbeuAN7Zxj1sguLjDCVsb62c4u2Svxa3Fc13HHXgfEJywbEg+kgM3VHr1+aw/F02+H/H8Xa
hNOKPlczjAXd0Odh0KZNh7xSOEqo0BoBReoM</vt:lpwstr>
  </property>
  <property fmtid="{D5CDD505-2E9C-101B-9397-08002B2CF9AE}" pid="4" name="_2015_ms_pID_7253432">
    <vt:lpwstr>tQ==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1615867429</vt:lpwstr>
  </property>
</Properties>
</file>