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4"/>
  </p:notesMasterIdLst>
  <p:handoutMasterIdLst>
    <p:handoutMasterId r:id="rId15"/>
  </p:handoutMasterIdLst>
  <p:sldIdLst>
    <p:sldId id="303" r:id="rId2"/>
    <p:sldId id="875" r:id="rId3"/>
    <p:sldId id="869" r:id="rId4"/>
    <p:sldId id="868" r:id="rId5"/>
    <p:sldId id="870" r:id="rId6"/>
    <p:sldId id="874" r:id="rId7"/>
    <p:sldId id="876" r:id="rId8"/>
    <p:sldId id="871" r:id="rId9"/>
    <p:sldId id="872" r:id="rId10"/>
    <p:sldId id="877" r:id="rId11"/>
    <p:sldId id="704" r:id="rId12"/>
    <p:sldId id="873" r:id="rId13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C1E442"/>
    <a:srgbClr val="6600FF"/>
    <a:srgbClr val="FFFFCC"/>
    <a:srgbClr val="72AF2F"/>
    <a:srgbClr val="C6D254"/>
    <a:srgbClr val="000000"/>
    <a:srgbClr val="5C88D0"/>
    <a:srgbClr val="2A6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96D98-E24D-45EC-A6E9-4718C6EB4385}" v="1" dt="2021-02-25T10:32:12.348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6" autoAdjust="0"/>
    <p:restoredTop sz="97931" autoAdjust="0"/>
  </p:normalViewPr>
  <p:slideViewPr>
    <p:cSldViewPr snapToGrid="0">
      <p:cViewPr varScale="1">
        <p:scale>
          <a:sx n="73" d="100"/>
          <a:sy n="73" d="100"/>
        </p:scale>
        <p:origin x="31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732" y="-4565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ovinger" userId="d52090d9-82c6-45ae-b052-95c46e96cc30" providerId="ADAL" clId="{84096D98-E24D-45EC-A6E9-4718C6EB4385}"/>
    <pc:docChg chg="undo redo custSel modSld">
      <pc:chgData name="Thomas Tovinger" userId="d52090d9-82c6-45ae-b052-95c46e96cc30" providerId="ADAL" clId="{84096D98-E24D-45EC-A6E9-4718C6EB4385}" dt="2021-02-25T10:35:58.019" v="154" actId="5793"/>
      <pc:docMkLst>
        <pc:docMk/>
      </pc:docMkLst>
      <pc:sldChg chg="modSp mod">
        <pc:chgData name="Thomas Tovinger" userId="d52090d9-82c6-45ae-b052-95c46e96cc30" providerId="ADAL" clId="{84096D98-E24D-45EC-A6E9-4718C6EB4385}" dt="2021-02-25T10:27:58.768" v="8" actId="20577"/>
        <pc:sldMkLst>
          <pc:docMk/>
          <pc:sldMk cId="4229389155" sldId="871"/>
        </pc:sldMkLst>
        <pc:spChg chg="mod">
          <ac:chgData name="Thomas Tovinger" userId="d52090d9-82c6-45ae-b052-95c46e96cc30" providerId="ADAL" clId="{84096D98-E24D-45EC-A6E9-4718C6EB4385}" dt="2021-02-25T10:27:58.768" v="8" actId="20577"/>
          <ac:spMkLst>
            <pc:docMk/>
            <pc:sldMk cId="4229389155" sldId="871"/>
            <ac:spMk id="5" creationId="{00000000-0000-0000-0000-000000000000}"/>
          </ac:spMkLst>
        </pc:spChg>
      </pc:sldChg>
      <pc:sldChg chg="modSp mod">
        <pc:chgData name="Thomas Tovinger" userId="d52090d9-82c6-45ae-b052-95c46e96cc30" providerId="ADAL" clId="{84096D98-E24D-45EC-A6E9-4718C6EB4385}" dt="2021-02-25T10:35:58.019" v="154" actId="5793"/>
        <pc:sldMkLst>
          <pc:docMk/>
          <pc:sldMk cId="373064775" sldId="877"/>
        </pc:sldMkLst>
        <pc:spChg chg="mod">
          <ac:chgData name="Thomas Tovinger" userId="d52090d9-82c6-45ae-b052-95c46e96cc30" providerId="ADAL" clId="{84096D98-E24D-45EC-A6E9-4718C6EB4385}" dt="2021-02-25T10:35:58.019" v="154" actId="5793"/>
          <ac:spMkLst>
            <pc:docMk/>
            <pc:sldMk cId="373064775" sldId="877"/>
            <ac:spMk id="5" creationId="{00000000-0000-0000-0000-000000000000}"/>
          </ac:spMkLst>
        </pc:spChg>
        <pc:spChg chg="mod">
          <ac:chgData name="Thomas Tovinger" userId="d52090d9-82c6-45ae-b052-95c46e96cc30" providerId="ADAL" clId="{84096D98-E24D-45EC-A6E9-4718C6EB4385}" dt="2021-02-25T10:32:14.808" v="15" actId="20577"/>
          <ac:spMkLst>
            <pc:docMk/>
            <pc:sldMk cId="373064775" sldId="877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S5-212061, SA5#136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e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, 1 – 9 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March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 2021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</a:t>
            </a:r>
            <a:r>
              <a:rPr lang="en-GB" altLang="en-US" sz="1067" dirty="0" smtClean="0"/>
              <a:t>2021</a:t>
            </a:r>
            <a:endParaRPr lang="en-GB" altLang="en-US" sz="1067" dirty="0"/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990" y="2501576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US" altLang="zh-CN" sz="4800" b="1" dirty="0"/>
              <a:t>Release-17 Time Plan Proposal for OAM</a:t>
            </a:r>
            <a:r>
              <a:rPr lang="en-GB" sz="4800" b="1" i="1" dirty="0"/>
              <a:t/>
            </a:r>
            <a:br>
              <a:rPr lang="en-GB" sz="4800" b="1" i="1" dirty="0"/>
            </a:br>
            <a:r>
              <a:rPr lang="fr-FR" sz="2400" dirty="0">
                <a:latin typeface="Arial" pitchFamily="34" charset="0"/>
              </a:rPr>
              <a:t>SA5#136e, 1 </a:t>
            </a:r>
            <a:r>
              <a:rPr lang="fr-FR" altLang="zh-CN" sz="2400" dirty="0">
                <a:latin typeface="Arial" pitchFamily="34" charset="0"/>
              </a:rPr>
              <a:t>– 9</a:t>
            </a:r>
            <a:r>
              <a:rPr lang="en-US" altLang="zh-CN" sz="2400" dirty="0">
                <a:latin typeface="Arial" pitchFamily="34" charset="0"/>
              </a:rPr>
              <a:t> March, 2021</a:t>
            </a:r>
            <a:r>
              <a:rPr lang="fr-FR" sz="2400" dirty="0">
                <a:latin typeface="Arial" pitchFamily="34" charset="0"/>
              </a:rPr>
              <a:t/>
            </a:r>
            <a:br>
              <a:rPr lang="fr-FR" sz="2400" dirty="0">
                <a:latin typeface="Arial" pitchFamily="34" charset="0"/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98646" y="4339138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67" dirty="0"/>
              <a:t/>
            </a: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</a:t>
            </a:r>
            <a:r>
              <a:rPr lang="en-GB" altLang="zh-CN" sz="2400" dirty="0">
                <a:latin typeface="Arial" charset="0"/>
              </a:rPr>
              <a:t>SA5 Vice-Chair, </a:t>
            </a:r>
            <a:r>
              <a:rPr lang="en-US" altLang="zh-CN" sz="2400" dirty="0">
                <a:latin typeface="Arial" charset="0"/>
              </a:rPr>
              <a:t>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3GPP SA5 Chair (</a:t>
            </a:r>
            <a:r>
              <a:rPr lang="en-GB" altLang="zh-CN" sz="2400">
                <a:latin typeface="Arial" charset="0"/>
              </a:rPr>
              <a:t>Ericsson)</a:t>
            </a: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2158" y="857724"/>
            <a:ext cx="10846550" cy="52322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b="1" dirty="0"/>
              <a:t>SA5 OAM Release 17 Freezes and other milestones :</a:t>
            </a: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>
                <a:latin typeface="+mn-lt"/>
                <a:cs typeface="+mn-cs"/>
              </a:rPr>
              <a:t>Closure of WI/SI proposal:  No new Rel-17 WID/SID proposals to be submitted after SA5 #136e, except for new WIDs which have a corresponding (existing) Rel-17 study item.</a:t>
            </a: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 smtClean="0">
                <a:latin typeface="+mn-lt"/>
                <a:cs typeface="+mn-cs"/>
              </a:rPr>
              <a:t>Sep.2021 </a:t>
            </a:r>
            <a:r>
              <a:rPr lang="en-US" altLang="en-US" sz="1600" dirty="0">
                <a:latin typeface="+mn-lt"/>
                <a:cs typeface="+mn-cs"/>
              </a:rPr>
              <a:t>(SA5# </a:t>
            </a:r>
            <a:r>
              <a:rPr lang="en-US" altLang="en-US" sz="1600" dirty="0" smtClean="0">
                <a:latin typeface="+mn-lt"/>
                <a:cs typeface="+mn-cs"/>
              </a:rPr>
              <a:t>138e)</a:t>
            </a:r>
            <a:r>
              <a:rPr lang="en-US" altLang="zh-CN" sz="1600" dirty="0" smtClean="0">
                <a:latin typeface="+mn-lt"/>
                <a:cs typeface="+mn-cs"/>
              </a:rPr>
              <a:t>: </a:t>
            </a:r>
            <a:r>
              <a:rPr lang="en-US" altLang="zh-CN" sz="1600" dirty="0">
                <a:latin typeface="+mn-lt"/>
                <a:cs typeface="+mn-cs"/>
              </a:rPr>
              <a:t>Stage 1 </a:t>
            </a:r>
            <a:r>
              <a:rPr lang="en-US" altLang="zh-CN" sz="1600" dirty="0" smtClean="0">
                <a:latin typeface="+mn-lt"/>
                <a:cs typeface="+mn-cs"/>
              </a:rPr>
              <a:t>freeze except requirements which supporting other groups</a:t>
            </a:r>
            <a:endParaRPr lang="en-US" altLang="zh-CN" sz="1600" dirty="0">
              <a:latin typeface="+mn-lt"/>
              <a:cs typeface="+mn-cs"/>
            </a:endParaRP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>
                <a:latin typeface="+mn-lt"/>
                <a:cs typeface="+mn-cs"/>
              </a:rPr>
              <a:t>Dec.2021 </a:t>
            </a:r>
            <a:r>
              <a:rPr lang="en-US" altLang="en-US" sz="1600" dirty="0">
                <a:latin typeface="+mn-lt"/>
                <a:cs typeface="+mn-cs"/>
              </a:rPr>
              <a:t>(SA5# 139e/TSG#94)</a:t>
            </a:r>
            <a:r>
              <a:rPr lang="en-US" altLang="zh-CN" sz="1600" dirty="0">
                <a:latin typeface="+mn-lt"/>
                <a:cs typeface="+mn-cs"/>
              </a:rPr>
              <a:t>: Stage 2 freeze</a:t>
            </a: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>
                <a:latin typeface="+mn-lt"/>
                <a:cs typeface="+mn-cs"/>
              </a:rPr>
              <a:t>Mar.2022 </a:t>
            </a:r>
            <a:r>
              <a:rPr lang="en-US" altLang="en-US" sz="1600" dirty="0">
                <a:latin typeface="+mn-lt"/>
                <a:cs typeface="+mn-cs"/>
              </a:rPr>
              <a:t>(SA5# 141e/TSG#95)</a:t>
            </a:r>
            <a:r>
              <a:rPr lang="en-US" altLang="zh-CN" sz="1600" dirty="0">
                <a:latin typeface="+mn-lt"/>
                <a:cs typeface="+mn-cs"/>
              </a:rPr>
              <a:t>: Stage 3 freeze</a:t>
            </a: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endParaRPr lang="en-US" altLang="zh-CN" sz="1400" b="1" dirty="0"/>
          </a:p>
          <a:p>
            <a:r>
              <a:rPr lang="en-US" altLang="zh-CN" sz="1400" b="1" dirty="0"/>
              <a:t>SA5 OAM Release 18 planning</a:t>
            </a:r>
            <a:r>
              <a:rPr lang="zh-CN" altLang="en-US" sz="1400" b="1" dirty="0"/>
              <a:t>：</a:t>
            </a:r>
            <a:r>
              <a:rPr lang="en-US" altLang="zh-CN" sz="1400" b="1" dirty="0"/>
              <a:t> </a:t>
            </a: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>
                <a:latin typeface="+mn-lt"/>
                <a:cs typeface="+mn-cs"/>
              </a:rPr>
              <a:t>Dec.2021 (SA5# 139e/TSG#94): New Rel-18 WID/SID proposals are recommended to start from SA5 #139e.</a:t>
            </a: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>
                <a:latin typeface="+mn-lt"/>
                <a:cs typeface="+mn-cs"/>
              </a:rPr>
              <a:t>Jun.2022 </a:t>
            </a:r>
            <a:r>
              <a:rPr lang="en-US" altLang="en-US" sz="1600" dirty="0">
                <a:latin typeface="+mn-lt"/>
                <a:cs typeface="+mn-cs"/>
              </a:rPr>
              <a:t>(SA5# 142e/TSG#96)</a:t>
            </a:r>
            <a:r>
              <a:rPr lang="en-US" altLang="zh-CN" sz="1600" dirty="0">
                <a:latin typeface="+mn-lt"/>
                <a:cs typeface="+mn-cs"/>
              </a:rPr>
              <a:t>: Rel-18 Stage 1 freeze</a:t>
            </a:r>
          </a:p>
          <a:p>
            <a:pPr>
              <a:spcBef>
                <a:spcPct val="20000"/>
              </a:spcBef>
              <a:defRPr/>
            </a:pPr>
            <a:endParaRPr lang="en-US" altLang="zh-CN" sz="1600" dirty="0">
              <a:latin typeface="+mn-lt"/>
              <a:cs typeface="+mn-cs"/>
            </a:endParaRPr>
          </a:p>
          <a:p>
            <a:pPr>
              <a:defRPr/>
            </a:pPr>
            <a:r>
              <a:rPr lang="en-US" altLang="zh-CN" sz="1400" b="1" dirty="0"/>
              <a:t>Note: </a:t>
            </a: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 smtClean="0">
                <a:latin typeface="+mn-lt"/>
                <a:cs typeface="+mn-cs"/>
              </a:rPr>
              <a:t>SA5 </a:t>
            </a:r>
            <a:r>
              <a:rPr lang="en-US" altLang="zh-CN" sz="1600" dirty="0">
                <a:latin typeface="+mn-lt"/>
                <a:cs typeface="+mn-cs"/>
              </a:rPr>
              <a:t>stage 1 </a:t>
            </a:r>
            <a:r>
              <a:rPr lang="en-US" altLang="zh-CN" sz="1600" dirty="0" smtClean="0">
                <a:latin typeface="+mn-lt"/>
                <a:cs typeface="+mn-cs"/>
              </a:rPr>
              <a:t>is currently planned 9 month behind 3GPP </a:t>
            </a:r>
            <a:r>
              <a:rPr lang="en-US" altLang="zh-CN" sz="1600" dirty="0">
                <a:latin typeface="+mn-lt"/>
                <a:cs typeface="+mn-cs"/>
              </a:rPr>
              <a:t>Rel-17 </a:t>
            </a:r>
            <a:r>
              <a:rPr lang="en-US" altLang="zh-CN" sz="1600" dirty="0" smtClean="0">
                <a:latin typeface="+mn-lt"/>
                <a:cs typeface="+mn-cs"/>
              </a:rPr>
              <a:t>stage1 </a:t>
            </a:r>
            <a:r>
              <a:rPr lang="en-US" altLang="zh-CN" sz="1600" dirty="0">
                <a:latin typeface="+mn-lt"/>
                <a:cs typeface="+mn-cs"/>
              </a:rPr>
              <a:t>timelines, due to the nature of dependency with Core/RAN </a:t>
            </a:r>
            <a:r>
              <a:rPr lang="en-US" altLang="zh-CN" sz="1600" dirty="0" smtClean="0">
                <a:latin typeface="+mn-lt"/>
                <a:cs typeface="+mn-cs"/>
              </a:rPr>
              <a:t>progress. </a:t>
            </a:r>
            <a:r>
              <a:rPr lang="en-US" altLang="zh-CN" sz="1600" dirty="0">
                <a:latin typeface="+mn-lt"/>
                <a:cs typeface="+mn-cs"/>
              </a:rPr>
              <a:t>The management aspects which have no Core/RAN dependency should be addressed as early as possible. </a:t>
            </a:r>
            <a:endParaRPr lang="en-US" altLang="zh-CN" sz="1600" dirty="0" smtClean="0">
              <a:latin typeface="+mn-lt"/>
              <a:cs typeface="+mn-cs"/>
            </a:endParaRP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>
                <a:latin typeface="+mn-lt"/>
                <a:cs typeface="+mn-cs"/>
              </a:rPr>
              <a:t>SA5 stage 2 work is 6 months behind 3GPP Rel-17 stage2 timelines, due to the nature of dependency with Core/RAN </a:t>
            </a:r>
            <a:r>
              <a:rPr lang="en-US" altLang="zh-CN" sz="1600" dirty="0" smtClean="0">
                <a:latin typeface="+mn-lt"/>
                <a:cs typeface="+mn-cs"/>
              </a:rPr>
              <a:t>progress. </a:t>
            </a:r>
            <a:r>
              <a:rPr lang="en-US" altLang="zh-CN" sz="1600" dirty="0">
                <a:latin typeface="+mn-lt"/>
                <a:cs typeface="+mn-cs"/>
              </a:rPr>
              <a:t>The management aspects which have no Core/RAN dependency should be addressed as early as possible. </a:t>
            </a:r>
            <a:endParaRPr lang="en-US" altLang="zh-CN" sz="1600" b="1" dirty="0" smtClean="0">
              <a:latin typeface="+mn-lt"/>
              <a:cs typeface="+mn-cs"/>
            </a:endParaRP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 smtClean="0">
                <a:latin typeface="+mn-lt"/>
                <a:cs typeface="+mn-cs"/>
              </a:rPr>
              <a:t>SA5 </a:t>
            </a:r>
            <a:r>
              <a:rPr lang="en-US" altLang="zh-CN" sz="1600" dirty="0">
                <a:latin typeface="+mn-lt"/>
                <a:cs typeface="+mn-cs"/>
              </a:rPr>
              <a:t>stage 3 time plan is aligned with 3GPP overall Rel-17 stage 3 time plan</a:t>
            </a:r>
            <a:r>
              <a:rPr lang="en-US" altLang="zh-CN" sz="1600" dirty="0" smtClean="0">
                <a:latin typeface="+mn-lt"/>
                <a:cs typeface="+mn-cs"/>
              </a:rPr>
              <a:t>.</a:t>
            </a:r>
          </a:p>
          <a:p>
            <a:pPr marL="609585" indent="-609585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600" dirty="0">
                <a:latin typeface="+mn-lt"/>
                <a:cs typeface="+mn-cs"/>
              </a:rPr>
              <a:t>Management aspects that need alignment with other WGs should be finalized with the other WGs latest in Dec. 2021</a:t>
            </a:r>
            <a:r>
              <a:rPr lang="en-US" altLang="zh-CN" sz="1600" dirty="0" smtClean="0">
                <a:latin typeface="+mn-lt"/>
                <a:cs typeface="+mn-cs"/>
              </a:rPr>
              <a:t>.</a:t>
            </a:r>
            <a:endParaRPr lang="en-US" altLang="zh-CN" sz="1600" dirty="0">
              <a:latin typeface="+mn-lt"/>
              <a:cs typeface="+mn-cs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7665" y="105637"/>
            <a:ext cx="9901881" cy="825239"/>
          </a:xfrm>
        </p:spPr>
        <p:txBody>
          <a:bodyPr/>
          <a:lstStyle/>
          <a:p>
            <a:r>
              <a:rPr lang="en-US" altLang="zh-CN" sz="2800" dirty="0"/>
              <a:t>Leaders’ recommendation for SA5 OAM time planning </a:t>
            </a:r>
            <a:br>
              <a:rPr lang="en-US" altLang="zh-CN" sz="2800" dirty="0"/>
            </a:br>
            <a:r>
              <a:rPr lang="en-US" altLang="zh-CN" sz="2800" dirty="0"/>
              <a:t>for endorsement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06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70" y="2787365"/>
            <a:ext cx="8221835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Change History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83655"/>
              </p:ext>
            </p:extLst>
          </p:nvPr>
        </p:nvGraphicFramePr>
        <p:xfrm>
          <a:off x="791778" y="1694675"/>
          <a:ext cx="1050684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6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SA5 #129e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S5-201349 SA5 Rel-17 time plan proposal for OAM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SA5# 131e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S5-203021 Rel-17 time plan proposal for OAM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SA5# 135e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S5-211081 Rel-17 time plan proposal for OAM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SA5# 136e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S5-212061 Rel-17 time plan proposal for OAM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71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4226" y="1371600"/>
            <a:ext cx="11183938" cy="5144359"/>
          </a:xfrm>
        </p:spPr>
        <p:txBody>
          <a:bodyPr/>
          <a:lstStyle/>
          <a:p>
            <a:r>
              <a:rPr lang="en-US" sz="2600" dirty="0"/>
              <a:t>Rel-17 release schedule was discussed in SA and RAN plenary in </a:t>
            </a:r>
            <a:r>
              <a:rPr lang="en-GB" altLang="zh-CN" sz="2600" dirty="0"/>
              <a:t>Dec. 2020 , </a:t>
            </a:r>
            <a:r>
              <a:rPr lang="en-GB" altLang="zh-CN" sz="2600" dirty="0">
                <a:solidFill>
                  <a:srgbClr val="00B0F0"/>
                </a:solidFill>
              </a:rPr>
              <a:t>Rel-17 release schedule w</a:t>
            </a:r>
            <a:r>
              <a:rPr lang="en-US" altLang="zh-CN" sz="2600" dirty="0">
                <a:solidFill>
                  <a:srgbClr val="00B0F0"/>
                </a:solidFill>
              </a:rPr>
              <a:t>ere</a:t>
            </a:r>
            <a:r>
              <a:rPr lang="en-GB" altLang="zh-CN" sz="2600" dirty="0">
                <a:solidFill>
                  <a:srgbClr val="00B0F0"/>
                </a:solidFill>
              </a:rPr>
              <a:t> updated in SA#90E (</a:t>
            </a:r>
            <a:r>
              <a:rPr lang="en-US" altLang="zh-CN" sz="2600" dirty="0">
                <a:solidFill>
                  <a:srgbClr val="00B0F0"/>
                </a:solidFill>
              </a:rPr>
              <a:t>Dec</a:t>
            </a:r>
            <a:r>
              <a:rPr lang="en-GB" altLang="zh-CN" sz="2600" dirty="0">
                <a:solidFill>
                  <a:srgbClr val="00B0F0"/>
                </a:solidFill>
              </a:rPr>
              <a:t>.2020)</a:t>
            </a:r>
            <a:r>
              <a:rPr lang="en-US" sz="2600" dirty="0"/>
              <a:t>.</a:t>
            </a:r>
          </a:p>
          <a:p>
            <a:r>
              <a:rPr lang="en-US" sz="2600" dirty="0"/>
              <a:t>We need to align the </a:t>
            </a:r>
            <a:r>
              <a:rPr lang="en-US" altLang="zh-CN" sz="2600" dirty="0"/>
              <a:t>SA5 </a:t>
            </a:r>
            <a:r>
              <a:rPr lang="en-US" sz="2600" dirty="0"/>
              <a:t>work plan with the overall 3GPP release schedule.</a:t>
            </a:r>
          </a:p>
          <a:p>
            <a:r>
              <a:rPr lang="en-US" sz="2600" dirty="0"/>
              <a:t>This </a:t>
            </a:r>
            <a:r>
              <a:rPr lang="en-US" sz="2600" dirty="0" err="1"/>
              <a:t>tdoc</a:t>
            </a:r>
            <a:r>
              <a:rPr lang="en-US" sz="2600" dirty="0"/>
              <a:t> uses the following references:</a:t>
            </a:r>
          </a:p>
          <a:p>
            <a:pPr lvl="1"/>
            <a:r>
              <a:rPr lang="en-GB" altLang="en-US" sz="2200" dirty="0"/>
              <a:t>SA#90</a:t>
            </a:r>
            <a:r>
              <a:rPr lang="en-US" altLang="zh-CN" sz="2200" dirty="0"/>
              <a:t>e</a:t>
            </a:r>
            <a:r>
              <a:rPr lang="en-GB" altLang="en-US" sz="2200" dirty="0"/>
              <a:t>: </a:t>
            </a:r>
            <a:r>
              <a:rPr lang="en-US" altLang="zh-CN" sz="2200" dirty="0"/>
              <a:t>3GPP Work Plan review at Plenary #90e  </a:t>
            </a:r>
            <a:r>
              <a:rPr lang="en-GB" altLang="en-US" sz="2200" dirty="0"/>
              <a:t>(SP-201146) </a:t>
            </a:r>
          </a:p>
          <a:p>
            <a:pPr lvl="1"/>
            <a:r>
              <a:rPr lang="en-GB" altLang="en-US" sz="2200" dirty="0"/>
              <a:t>SA#86 3GPP Newcomer Orientation.pdf</a:t>
            </a:r>
          </a:p>
          <a:p>
            <a:endParaRPr lang="en-US" altLang="zh-CN" sz="2400" dirty="0"/>
          </a:p>
          <a:p>
            <a:r>
              <a:rPr lang="en-US" altLang="zh-CN" sz="2600" dirty="0"/>
              <a:t>Comments to the time plan proposal are welcome before SA5#136e.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7560217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" y="698939"/>
            <a:ext cx="9482376" cy="49746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9353" y="5951866"/>
            <a:ext cx="3756093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altLang="en-US" sz="1400" dirty="0">
                <a:solidFill>
                  <a:schemeClr val="bg1"/>
                </a:solidFill>
              </a:rPr>
              <a:t>Ref: SA#86 3GPP Newcomer Orientation.pdf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7526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9605" y="228600"/>
            <a:ext cx="9585583" cy="1143000"/>
          </a:xfrm>
        </p:spPr>
        <p:txBody>
          <a:bodyPr/>
          <a:lstStyle/>
          <a:p>
            <a:r>
              <a:rPr lang="en-US" altLang="zh-CN" sz="4000" dirty="0"/>
              <a:t>Detailed view of SA5 OAM relation with other groups</a:t>
            </a:r>
            <a:endParaRPr lang="en-US" sz="4000" dirty="0"/>
          </a:p>
        </p:txBody>
      </p:sp>
      <p:sp>
        <p:nvSpPr>
          <p:cNvPr id="3" name="Rounded Rectangle 43"/>
          <p:cNvSpPr/>
          <p:nvPr/>
        </p:nvSpPr>
        <p:spPr>
          <a:xfrm>
            <a:off x="1394366" y="1789389"/>
            <a:ext cx="1219479" cy="710413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SA1</a:t>
            </a:r>
          </a:p>
          <a:p>
            <a:pPr algn="ctr"/>
            <a:r>
              <a:rPr lang="en-US" dirty="0"/>
              <a:t>Requirements</a:t>
            </a:r>
          </a:p>
        </p:txBody>
      </p:sp>
      <p:sp>
        <p:nvSpPr>
          <p:cNvPr id="5" name="Rounded Rectangle 46"/>
          <p:cNvSpPr/>
          <p:nvPr/>
        </p:nvSpPr>
        <p:spPr>
          <a:xfrm>
            <a:off x="1750899" y="4205193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SA2</a:t>
            </a:r>
          </a:p>
          <a:p>
            <a:pPr algn="ctr">
              <a:defRPr/>
            </a:pPr>
            <a:r>
              <a:rPr lang="en-US" dirty="0"/>
              <a:t>Architecture</a:t>
            </a:r>
          </a:p>
        </p:txBody>
      </p:sp>
      <p:sp>
        <p:nvSpPr>
          <p:cNvPr id="6" name="Rounded Rectangle 47"/>
          <p:cNvSpPr/>
          <p:nvPr/>
        </p:nvSpPr>
        <p:spPr>
          <a:xfrm>
            <a:off x="2988876" y="4208407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SA3</a:t>
            </a:r>
          </a:p>
          <a:p>
            <a:pPr algn="ctr"/>
            <a:r>
              <a:rPr lang="en-US" dirty="0"/>
              <a:t>Security</a:t>
            </a:r>
          </a:p>
        </p:txBody>
      </p:sp>
      <p:sp>
        <p:nvSpPr>
          <p:cNvPr id="7" name="Rounded Rectangle 48"/>
          <p:cNvSpPr/>
          <p:nvPr/>
        </p:nvSpPr>
        <p:spPr>
          <a:xfrm>
            <a:off x="4226853" y="4219112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SA4</a:t>
            </a:r>
          </a:p>
          <a:p>
            <a:pPr algn="ctr"/>
            <a:r>
              <a:rPr lang="en-US" dirty="0"/>
              <a:t>Media</a:t>
            </a:r>
          </a:p>
        </p:txBody>
      </p:sp>
      <p:sp>
        <p:nvSpPr>
          <p:cNvPr id="8" name="Rounded Rectangle 49"/>
          <p:cNvSpPr/>
          <p:nvPr/>
        </p:nvSpPr>
        <p:spPr>
          <a:xfrm>
            <a:off x="5754028" y="4205193"/>
            <a:ext cx="1087775" cy="433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3</a:t>
            </a:r>
            <a:endParaRPr lang="en-US" dirty="0"/>
          </a:p>
        </p:txBody>
      </p:sp>
      <p:sp>
        <p:nvSpPr>
          <p:cNvPr id="9" name="Rounded Rectangle 50"/>
          <p:cNvSpPr/>
          <p:nvPr/>
        </p:nvSpPr>
        <p:spPr>
          <a:xfrm>
            <a:off x="6993510" y="4205193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SA6</a:t>
            </a:r>
          </a:p>
          <a:p>
            <a:pPr algn="ctr"/>
            <a:r>
              <a:rPr lang="en-US" dirty="0"/>
              <a:t>Apps/MC</a:t>
            </a:r>
          </a:p>
        </p:txBody>
      </p:sp>
      <p:cxnSp>
        <p:nvCxnSpPr>
          <p:cNvPr id="13" name="Curved Connector 56"/>
          <p:cNvCxnSpPr>
            <a:stCxn id="3" idx="3"/>
            <a:endCxn id="38" idx="0"/>
          </p:cNvCxnSpPr>
          <p:nvPr/>
        </p:nvCxnSpPr>
        <p:spPr>
          <a:xfrm>
            <a:off x="2613845" y="2144596"/>
            <a:ext cx="3657403" cy="3916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5"/>
          <p:cNvSpPr/>
          <p:nvPr/>
        </p:nvSpPr>
        <p:spPr>
          <a:xfrm>
            <a:off x="8631458" y="2933087"/>
            <a:ext cx="969486" cy="25897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RAN</a:t>
            </a:r>
          </a:p>
          <a:p>
            <a:pPr algn="ctr"/>
            <a:r>
              <a:rPr lang="en-US" dirty="0"/>
              <a:t>Radio Access</a:t>
            </a:r>
          </a:p>
        </p:txBody>
      </p:sp>
      <p:sp>
        <p:nvSpPr>
          <p:cNvPr id="17" name="Rounded Rectangle 117"/>
          <p:cNvSpPr/>
          <p:nvPr/>
        </p:nvSpPr>
        <p:spPr>
          <a:xfrm>
            <a:off x="2278262" y="5178503"/>
            <a:ext cx="6090716" cy="344315"/>
          </a:xfrm>
          <a:prstGeom prst="round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CT – Protocols &amp;  Coding</a:t>
            </a:r>
          </a:p>
        </p:txBody>
      </p:sp>
      <p:cxnSp>
        <p:nvCxnSpPr>
          <p:cNvPr id="21" name="Curved Connector 132"/>
          <p:cNvCxnSpPr/>
          <p:nvPr/>
        </p:nvCxnSpPr>
        <p:spPr>
          <a:xfrm rot="16200000" flipH="1">
            <a:off x="6057531" y="4907004"/>
            <a:ext cx="460393" cy="8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6"/>
          <p:cNvSpPr txBox="1">
            <a:spLocks noChangeArrowheads="1"/>
          </p:cNvSpPr>
          <p:nvPr/>
        </p:nvSpPr>
        <p:spPr bwMode="auto">
          <a:xfrm>
            <a:off x="452436" y="1975127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1</a:t>
            </a:r>
          </a:p>
        </p:txBody>
      </p:sp>
      <p:sp>
        <p:nvSpPr>
          <p:cNvPr id="25" name="TextBox 137"/>
          <p:cNvSpPr txBox="1">
            <a:spLocks noChangeArrowheads="1"/>
          </p:cNvSpPr>
          <p:nvPr/>
        </p:nvSpPr>
        <p:spPr bwMode="auto">
          <a:xfrm>
            <a:off x="458786" y="3900764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2</a:t>
            </a:r>
          </a:p>
        </p:txBody>
      </p:sp>
      <p:sp>
        <p:nvSpPr>
          <p:cNvPr id="26" name="TextBox 138"/>
          <p:cNvSpPr txBox="1">
            <a:spLocks noChangeArrowheads="1"/>
          </p:cNvSpPr>
          <p:nvPr/>
        </p:nvSpPr>
        <p:spPr bwMode="auto">
          <a:xfrm>
            <a:off x="495299" y="5054877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3 </a:t>
            </a:r>
          </a:p>
        </p:txBody>
      </p:sp>
      <p:cxnSp>
        <p:nvCxnSpPr>
          <p:cNvPr id="27" name="Straight Arrow Connector 86"/>
          <p:cNvCxnSpPr/>
          <p:nvPr/>
        </p:nvCxnSpPr>
        <p:spPr>
          <a:xfrm flipH="1">
            <a:off x="239711" y="1789389"/>
            <a:ext cx="11113" cy="379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87"/>
          <p:cNvSpPr txBox="1">
            <a:spLocks noChangeArrowheads="1"/>
          </p:cNvSpPr>
          <p:nvPr/>
        </p:nvSpPr>
        <p:spPr bwMode="auto">
          <a:xfrm rot="16200000">
            <a:off x="-111919" y="1836220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time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cxnSp>
        <p:nvCxnSpPr>
          <p:cNvPr id="29" name="Curved Connector 56"/>
          <p:cNvCxnSpPr>
            <a:stCxn id="5" idx="0"/>
            <a:endCxn id="39" idx="0"/>
          </p:cNvCxnSpPr>
          <p:nvPr/>
        </p:nvCxnSpPr>
        <p:spPr>
          <a:xfrm rot="5400000" flipH="1" flipV="1">
            <a:off x="3853144" y="1787090"/>
            <a:ext cx="859747" cy="3976461"/>
          </a:xfrm>
          <a:prstGeom prst="curvedConnector3">
            <a:avLst>
              <a:gd name="adj1" fmla="val 126589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56"/>
          <p:cNvCxnSpPr>
            <a:stCxn id="15" idx="0"/>
            <a:endCxn id="39" idx="0"/>
          </p:cNvCxnSpPr>
          <p:nvPr/>
        </p:nvCxnSpPr>
        <p:spPr>
          <a:xfrm rot="16200000" flipH="1" flipV="1">
            <a:off x="7487545" y="1716789"/>
            <a:ext cx="412359" cy="2844953"/>
          </a:xfrm>
          <a:prstGeom prst="curvedConnector3">
            <a:avLst>
              <a:gd name="adj1" fmla="val -235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49"/>
          <p:cNvSpPr/>
          <p:nvPr/>
        </p:nvSpPr>
        <p:spPr>
          <a:xfrm>
            <a:off x="5727360" y="2536291"/>
            <a:ext cx="1087775" cy="31857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1</a:t>
            </a:r>
            <a:endParaRPr lang="en-US" dirty="0"/>
          </a:p>
        </p:txBody>
      </p:sp>
      <p:sp>
        <p:nvSpPr>
          <p:cNvPr id="39" name="Rounded Rectangle 49"/>
          <p:cNvSpPr/>
          <p:nvPr/>
        </p:nvSpPr>
        <p:spPr>
          <a:xfrm>
            <a:off x="5727360" y="3345446"/>
            <a:ext cx="1087775" cy="31857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2</a:t>
            </a:r>
            <a:endParaRPr lang="en-US" dirty="0"/>
          </a:p>
        </p:txBody>
      </p:sp>
      <p:cxnSp>
        <p:nvCxnSpPr>
          <p:cNvPr id="47" name="Curved Connector 56"/>
          <p:cNvCxnSpPr>
            <a:stCxn id="38" idx="2"/>
            <a:endCxn id="39" idx="0"/>
          </p:cNvCxnSpPr>
          <p:nvPr/>
        </p:nvCxnSpPr>
        <p:spPr>
          <a:xfrm rot="5400000">
            <a:off x="6025960" y="3100158"/>
            <a:ext cx="490576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132"/>
          <p:cNvCxnSpPr>
            <a:stCxn id="39" idx="2"/>
            <a:endCxn id="17" idx="0"/>
          </p:cNvCxnSpPr>
          <p:nvPr/>
        </p:nvCxnSpPr>
        <p:spPr>
          <a:xfrm rot="5400000">
            <a:off x="5040195" y="3947450"/>
            <a:ext cx="1514478" cy="947628"/>
          </a:xfrm>
          <a:prstGeom prst="curvedConnector3">
            <a:avLst>
              <a:gd name="adj1" fmla="val 293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43"/>
          <p:cNvSpPr/>
          <p:nvPr/>
        </p:nvSpPr>
        <p:spPr>
          <a:xfrm>
            <a:off x="7865642" y="3387857"/>
            <a:ext cx="718060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O-RAN</a:t>
            </a:r>
          </a:p>
        </p:txBody>
      </p:sp>
      <p:sp>
        <p:nvSpPr>
          <p:cNvPr id="82" name="Rounded Rectangle 43"/>
          <p:cNvSpPr/>
          <p:nvPr/>
        </p:nvSpPr>
        <p:spPr>
          <a:xfrm>
            <a:off x="7026892" y="3386703"/>
            <a:ext cx="660998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ONAP</a:t>
            </a:r>
          </a:p>
        </p:txBody>
      </p:sp>
      <p:sp>
        <p:nvSpPr>
          <p:cNvPr id="90" name="Rounded Rectangle 43"/>
          <p:cNvSpPr/>
          <p:nvPr/>
        </p:nvSpPr>
        <p:spPr>
          <a:xfrm>
            <a:off x="6186766" y="1559954"/>
            <a:ext cx="972207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GSMA GST</a:t>
            </a:r>
          </a:p>
        </p:txBody>
      </p:sp>
      <p:sp>
        <p:nvSpPr>
          <p:cNvPr id="91" name="Rounded Rectangle 43"/>
          <p:cNvSpPr/>
          <p:nvPr/>
        </p:nvSpPr>
        <p:spPr>
          <a:xfrm>
            <a:off x="7693724" y="1559954"/>
            <a:ext cx="937734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ETSI ZSM</a:t>
            </a:r>
          </a:p>
        </p:txBody>
      </p:sp>
      <p:cxnSp>
        <p:nvCxnSpPr>
          <p:cNvPr id="92" name="Curved Connector 56"/>
          <p:cNvCxnSpPr>
            <a:stCxn id="91" idx="2"/>
            <a:endCxn id="39" idx="0"/>
          </p:cNvCxnSpPr>
          <p:nvPr/>
        </p:nvCxnSpPr>
        <p:spPr>
          <a:xfrm rot="5400000">
            <a:off x="6474077" y="1656932"/>
            <a:ext cx="1485686" cy="1891343"/>
          </a:xfrm>
          <a:prstGeom prst="curvedConnector3">
            <a:avLst>
              <a:gd name="adj1" fmla="val 641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56"/>
          <p:cNvCxnSpPr>
            <a:stCxn id="90" idx="2"/>
            <a:endCxn id="38" idx="0"/>
          </p:cNvCxnSpPr>
          <p:nvPr/>
        </p:nvCxnSpPr>
        <p:spPr>
          <a:xfrm rot="5400000">
            <a:off x="6133794" y="1997214"/>
            <a:ext cx="676531" cy="40162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56"/>
          <p:cNvCxnSpPr>
            <a:stCxn id="80" idx="2"/>
            <a:endCxn id="8" idx="0"/>
          </p:cNvCxnSpPr>
          <p:nvPr/>
        </p:nvCxnSpPr>
        <p:spPr>
          <a:xfrm rot="5400000">
            <a:off x="7002529" y="2983050"/>
            <a:ext cx="517530" cy="1926756"/>
          </a:xfrm>
          <a:prstGeom prst="curvedConnector3">
            <a:avLst>
              <a:gd name="adj1" fmla="val 611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56"/>
          <p:cNvCxnSpPr>
            <a:stCxn id="82" idx="2"/>
            <a:endCxn id="8" idx="0"/>
          </p:cNvCxnSpPr>
          <p:nvPr/>
        </p:nvCxnSpPr>
        <p:spPr>
          <a:xfrm rot="5400000">
            <a:off x="6568312" y="3416114"/>
            <a:ext cx="518684" cy="10594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32"/>
          <p:cNvCxnSpPr/>
          <p:nvPr/>
        </p:nvCxnSpPr>
        <p:spPr>
          <a:xfrm rot="16200000" flipH="1">
            <a:off x="6034658" y="3954324"/>
            <a:ext cx="460393" cy="8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56"/>
          <p:cNvCxnSpPr>
            <a:stCxn id="7" idx="0"/>
            <a:endCxn id="39" idx="1"/>
          </p:cNvCxnSpPr>
          <p:nvPr/>
        </p:nvCxnSpPr>
        <p:spPr>
          <a:xfrm rot="5400000" flipH="1" flipV="1">
            <a:off x="4891862" y="3383615"/>
            <a:ext cx="714376" cy="956619"/>
          </a:xfrm>
          <a:prstGeom prst="curved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566986" y="1901044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6297915" y="1905626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769110" y="1789389"/>
            <a:ext cx="23177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SA1 Management requirements refer to SA5 specifications.</a:t>
            </a:r>
          </a:p>
          <a:p>
            <a:r>
              <a:rPr lang="en-US" altLang="zh-CN" dirty="0"/>
              <a:t>2. Take GSMA GST deliverables as input</a:t>
            </a:r>
          </a:p>
          <a:p>
            <a:r>
              <a:rPr lang="en-US" altLang="zh-CN" dirty="0"/>
              <a:t>3. Align the </a:t>
            </a:r>
            <a:r>
              <a:rPr lang="en-US" altLang="zh-CN" dirty="0" err="1"/>
              <a:t>MnS</a:t>
            </a:r>
            <a:r>
              <a:rPr lang="en-US" altLang="zh-CN" dirty="0"/>
              <a:t> with ZSM</a:t>
            </a:r>
          </a:p>
          <a:p>
            <a:r>
              <a:rPr lang="en-US" altLang="zh-CN" dirty="0"/>
              <a:t>4. ONAP reuses SA5 </a:t>
            </a:r>
            <a:r>
              <a:rPr lang="en-US" altLang="zh-CN" dirty="0" err="1"/>
              <a:t>MnS</a:t>
            </a:r>
            <a:endParaRPr lang="en-US" altLang="zh-CN" dirty="0"/>
          </a:p>
          <a:p>
            <a:r>
              <a:rPr lang="en-US" altLang="zh-CN" dirty="0"/>
              <a:t>5. Collaboration with SA2 on architecture and CN management</a:t>
            </a:r>
          </a:p>
          <a:p>
            <a:r>
              <a:rPr lang="en-US" altLang="zh-CN" dirty="0"/>
              <a:t>6. Collaboration with SA4 on </a:t>
            </a:r>
            <a:r>
              <a:rPr lang="en-US" altLang="zh-CN" dirty="0" err="1"/>
              <a:t>QoE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7. O-RAN reuse SA5 </a:t>
            </a:r>
            <a:r>
              <a:rPr lang="en-US" altLang="zh-CN" dirty="0" err="1"/>
              <a:t>MnS</a:t>
            </a:r>
            <a:endParaRPr lang="en-US" altLang="zh-CN" dirty="0"/>
          </a:p>
          <a:p>
            <a:r>
              <a:rPr lang="en-US" altLang="zh-CN" dirty="0"/>
              <a:t>8. Provide inputs to CT</a:t>
            </a:r>
          </a:p>
          <a:p>
            <a:r>
              <a:rPr lang="en-US" altLang="zh-CN" dirty="0"/>
              <a:t>9. Collaboration with RAN on RAN management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7574387" y="219343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6497093" y="3745296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4010517" y="3096455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920562" y="3368403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7479884" y="382339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5551409" y="3814260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8191938" y="2552566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093915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6994" y="5990550"/>
            <a:ext cx="2133405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altLang="en-US" sz="1400" dirty="0">
                <a:solidFill>
                  <a:schemeClr val="bg1"/>
                </a:solidFill>
              </a:rPr>
              <a:t>Ref: SA#90e SP-201146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3" y="861848"/>
            <a:ext cx="10024327" cy="5083478"/>
          </a:xfrm>
          <a:prstGeom prst="rect">
            <a:avLst/>
          </a:prstGeom>
        </p:spPr>
      </p:pic>
      <p:sp>
        <p:nvSpPr>
          <p:cNvPr id="81" name="标题 1"/>
          <p:cNvSpPr>
            <a:spLocks noGrp="1"/>
          </p:cNvSpPr>
          <p:nvPr>
            <p:ph type="title"/>
          </p:nvPr>
        </p:nvSpPr>
        <p:spPr>
          <a:xfrm>
            <a:off x="117053" y="44669"/>
            <a:ext cx="9585583" cy="817179"/>
          </a:xfrm>
        </p:spPr>
        <p:txBody>
          <a:bodyPr/>
          <a:lstStyle/>
          <a:p>
            <a:pPr algn="l"/>
            <a:r>
              <a:rPr lang="en-US" altLang="zh-CN" sz="4000" dirty="0"/>
              <a:t>Latest timelines from SA#90e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251631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58" y="1366344"/>
            <a:ext cx="6206300" cy="4177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74" y="1071844"/>
            <a:ext cx="5302263" cy="29553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82" y="4423651"/>
            <a:ext cx="5896006" cy="134423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 bwMode="auto">
          <a:xfrm>
            <a:off x="870089" y="3606744"/>
            <a:ext cx="2682979" cy="54128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5891048" y="2874579"/>
            <a:ext cx="4587766" cy="17962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633035" y="5095769"/>
            <a:ext cx="4974323" cy="6166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17053" y="44669"/>
            <a:ext cx="9585583" cy="817179"/>
          </a:xfrm>
        </p:spPr>
        <p:txBody>
          <a:bodyPr/>
          <a:lstStyle/>
          <a:p>
            <a:pPr algn="l"/>
            <a:r>
              <a:rPr lang="en-US" altLang="zh-CN" sz="4000" dirty="0"/>
              <a:t>Latest timelines from SA#90e</a:t>
            </a:r>
            <a:endParaRPr lang="en-US" sz="4000" dirty="0"/>
          </a:p>
        </p:txBody>
      </p:sp>
      <p:sp>
        <p:nvSpPr>
          <p:cNvPr id="11" name="矩形 10"/>
          <p:cNvSpPr/>
          <p:nvPr/>
        </p:nvSpPr>
        <p:spPr>
          <a:xfrm>
            <a:off x="246994" y="5990550"/>
            <a:ext cx="2133405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altLang="en-US" sz="1400" dirty="0">
                <a:solidFill>
                  <a:schemeClr val="bg1"/>
                </a:solidFill>
              </a:rPr>
              <a:t>Ref: SA#90e SP-201146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2445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0577" y="308280"/>
            <a:ext cx="10177830" cy="817179"/>
          </a:xfrm>
        </p:spPr>
        <p:txBody>
          <a:bodyPr/>
          <a:lstStyle/>
          <a:p>
            <a:pPr algn="l"/>
            <a:r>
              <a:rPr lang="en-US" altLang="zh-CN" sz="3600" dirty="0"/>
              <a:t>Consideration on SA5 OAM time planning</a:t>
            </a:r>
            <a:endParaRPr 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289034" y="1634359"/>
            <a:ext cx="10716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1. We should strictly follow the 3GPP release timelines (especially to align the stage 3 freeze date). </a:t>
            </a:r>
          </a:p>
          <a:p>
            <a:endParaRPr lang="en-US" altLang="zh-CN" sz="1600" dirty="0"/>
          </a:p>
          <a:p>
            <a:r>
              <a:rPr lang="en-US" altLang="zh-CN" sz="1600" dirty="0"/>
              <a:t>2. For the CT related features, we need to provide inputs to CT as early as possible.</a:t>
            </a:r>
          </a:p>
          <a:p>
            <a:endParaRPr lang="en-US" altLang="zh-CN" sz="1600" dirty="0"/>
          </a:p>
          <a:p>
            <a:r>
              <a:rPr lang="en-US" altLang="zh-CN" sz="1600" dirty="0"/>
              <a:t>3. Management aspects which have no Core/RAN dependency should be addressed as early as possible. </a:t>
            </a:r>
          </a:p>
          <a:p>
            <a:endParaRPr lang="en-US" altLang="zh-CN" sz="1600" dirty="0"/>
          </a:p>
          <a:p>
            <a:r>
              <a:rPr lang="en-US" altLang="zh-CN" sz="1600" dirty="0"/>
              <a:t>4. Avoid exception requests as much as possible, </a:t>
            </a:r>
            <a:r>
              <a:rPr lang="en-US" altLang="zh-CN" sz="1600" dirty="0" smtClean="0"/>
              <a:t>in case the work could not be </a:t>
            </a:r>
            <a:r>
              <a:rPr lang="en-US" altLang="zh-CN" sz="1600" dirty="0" smtClean="0"/>
              <a:t>completed according to the time plan, </a:t>
            </a:r>
            <a:r>
              <a:rPr lang="en-US" altLang="zh-CN" sz="1600" dirty="0" smtClean="0"/>
              <a:t>either narrow </a:t>
            </a:r>
            <a:r>
              <a:rPr lang="en-US" altLang="zh-CN" sz="1600" dirty="0"/>
              <a:t>down the scope of the </a:t>
            </a:r>
            <a:r>
              <a:rPr lang="en-US" altLang="zh-CN" sz="1600" dirty="0" smtClean="0"/>
              <a:t>work, or postpone the work to next release.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231500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472560" y="979894"/>
            <a:ext cx="4800890" cy="4947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585" indent="-609585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/>
              <a:t>SA5 </a:t>
            </a:r>
            <a:r>
              <a:rPr lang="en-US" altLang="zh-CN" sz="2400" b="1" kern="0" dirty="0"/>
              <a:t>OAM </a:t>
            </a:r>
            <a:r>
              <a:rPr lang="en-US" sz="2400" b="1" kern="0" dirty="0"/>
              <a:t>Rel-17 plan</a:t>
            </a:r>
          </a:p>
          <a:p>
            <a:pPr lvl="1"/>
            <a:r>
              <a:rPr lang="en-US" sz="1800" kern="0" dirty="0">
                <a:solidFill>
                  <a:srgbClr val="0000FF"/>
                </a:solidFill>
              </a:rPr>
              <a:t>Closure of WI/SI proposal:  no new Rel-17 WI/SI is recommended after SA5 #136e.</a:t>
            </a:r>
          </a:p>
          <a:p>
            <a:pPr lvl="1"/>
            <a:r>
              <a:rPr lang="en-US" sz="1800" kern="0" dirty="0">
                <a:solidFill>
                  <a:schemeClr val="accent6"/>
                </a:solidFill>
              </a:rPr>
              <a:t>Stage 1 freeze: </a:t>
            </a:r>
            <a:r>
              <a:rPr lang="en-US" sz="1800" kern="0" dirty="0" smtClean="0">
                <a:solidFill>
                  <a:schemeClr val="accent6"/>
                </a:solidFill>
              </a:rPr>
              <a:t>Sep.2021</a:t>
            </a:r>
            <a:r>
              <a:rPr lang="en-US" altLang="zh-CN" sz="1800" kern="0" dirty="0" smtClean="0">
                <a:solidFill>
                  <a:srgbClr val="0000FF"/>
                </a:solidFill>
              </a:rPr>
              <a:t> (9 </a:t>
            </a:r>
            <a:r>
              <a:rPr lang="en-US" altLang="zh-CN" sz="1800" kern="0" dirty="0">
                <a:solidFill>
                  <a:srgbClr val="0000FF"/>
                </a:solidFill>
              </a:rPr>
              <a:t>months later than SA/CT Rel-17 plan)</a:t>
            </a:r>
            <a:endParaRPr lang="en-US" sz="1800" kern="0" dirty="0">
              <a:solidFill>
                <a:schemeClr val="accent6"/>
              </a:solidFill>
            </a:endParaRPr>
          </a:p>
          <a:p>
            <a:pPr lvl="1"/>
            <a:r>
              <a:rPr lang="en-US" sz="1800" kern="0" dirty="0">
                <a:solidFill>
                  <a:srgbClr val="0000FF"/>
                </a:solidFill>
              </a:rPr>
              <a:t>Stage 2 freeze: Dec.2021 (6 months later than SA/CT Rel-17 plan)</a:t>
            </a:r>
            <a:endParaRPr lang="en-US" sz="1800" kern="0" dirty="0">
              <a:solidFill>
                <a:srgbClr val="FF0000"/>
              </a:solidFill>
            </a:endParaRPr>
          </a:p>
          <a:p>
            <a:pPr lvl="1"/>
            <a:r>
              <a:rPr lang="en-US" sz="1800" kern="0" dirty="0">
                <a:solidFill>
                  <a:srgbClr val="FF0000"/>
                </a:solidFill>
              </a:rPr>
              <a:t>Stage 3 freeze: Mar.2022</a:t>
            </a:r>
            <a:endParaRPr lang="en-US" sz="2400" kern="0" dirty="0"/>
          </a:p>
          <a:p>
            <a:r>
              <a:rPr lang="en-US" sz="2400" b="1" kern="0" dirty="0"/>
              <a:t>SA5 Rel-18 plan </a:t>
            </a:r>
          </a:p>
          <a:p>
            <a:pPr lvl="1"/>
            <a:r>
              <a:rPr lang="en-US" sz="1800" kern="0" dirty="0">
                <a:solidFill>
                  <a:srgbClr val="0000FF"/>
                </a:solidFill>
              </a:rPr>
              <a:t>Start of WI/SI proposal: new Rel-18 WI/SI is recommended from SA5 #139e.</a:t>
            </a:r>
            <a:endParaRPr lang="en-US" sz="2000" b="1" kern="0" dirty="0"/>
          </a:p>
          <a:p>
            <a:pPr lvl="1"/>
            <a:r>
              <a:rPr lang="en-US" sz="1800" kern="0" dirty="0">
                <a:solidFill>
                  <a:schemeClr val="accent6"/>
                </a:solidFill>
              </a:rPr>
              <a:t>Stage 1 freeze: </a:t>
            </a:r>
            <a:r>
              <a:rPr lang="en-US" altLang="zh-CN" sz="1800" kern="0" dirty="0">
                <a:solidFill>
                  <a:schemeClr val="accent6"/>
                </a:solidFill>
              </a:rPr>
              <a:t>Jun.2022</a:t>
            </a:r>
            <a:endParaRPr lang="en-US" sz="2800" kern="0" dirty="0"/>
          </a:p>
          <a:p>
            <a:pPr lvl="1"/>
            <a:endParaRPr lang="en-US" sz="2000" kern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65" y="105637"/>
            <a:ext cx="9901881" cy="992079"/>
          </a:xfrm>
        </p:spPr>
        <p:txBody>
          <a:bodyPr/>
          <a:lstStyle/>
          <a:p>
            <a:r>
              <a:rPr lang="en-US" sz="3200" dirty="0"/>
              <a:t>OAM</a:t>
            </a:r>
            <a:r>
              <a:rPr lang="en-US" altLang="zh-CN" sz="3200" dirty="0"/>
              <a:t> </a:t>
            </a:r>
            <a:r>
              <a:rPr lang="en-US" sz="3200" dirty="0"/>
              <a:t>Release planning with relation to SA/CT/RAN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65" y="1702285"/>
            <a:ext cx="2914693" cy="39102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SA/CT Rel-17 plan: </a:t>
            </a:r>
          </a:p>
          <a:p>
            <a:pPr>
              <a:defRPr/>
            </a:pPr>
            <a:r>
              <a:rPr lang="en-US" altLang="en-US" sz="1800" dirty="0">
                <a:solidFill>
                  <a:schemeClr val="accent6"/>
                </a:solidFill>
              </a:rPr>
              <a:t>Stage 1 and content definition (already completed for a while)</a:t>
            </a:r>
          </a:p>
          <a:p>
            <a:r>
              <a:rPr lang="en-GB" altLang="zh-CN" sz="1800" dirty="0">
                <a:solidFill>
                  <a:srgbClr val="0000FF"/>
                </a:solidFill>
              </a:rPr>
              <a:t>Rel-17 stage 2 freeze (relevant for SA/CT) – June 2021 (TSGs#92)</a:t>
            </a:r>
            <a:endParaRPr lang="zh-CN" altLang="zh-CN" sz="1800" dirty="0">
              <a:solidFill>
                <a:srgbClr val="0000FF"/>
              </a:solidFill>
            </a:endParaRPr>
          </a:p>
          <a:p>
            <a:r>
              <a:rPr lang="en-GB" altLang="zh-CN" sz="1800" dirty="0">
                <a:solidFill>
                  <a:srgbClr val="FF0000"/>
                </a:solidFill>
              </a:rPr>
              <a:t>Rel-17 stage 3 freeze – March 2022 (TSGs#95)</a:t>
            </a:r>
            <a:endParaRPr lang="zh-CN" altLang="zh-CN" sz="1800" dirty="0">
              <a:solidFill>
                <a:srgbClr val="FF0000"/>
              </a:solidFill>
            </a:endParaRPr>
          </a:p>
          <a:p>
            <a:r>
              <a:rPr lang="en-GB" altLang="zh-CN" sz="1800" dirty="0">
                <a:solidFill>
                  <a:srgbClr val="FF0000"/>
                </a:solidFill>
              </a:rPr>
              <a:t>Rel-17 protocol coding freeze (ASN.1, </a:t>
            </a:r>
            <a:r>
              <a:rPr lang="en-GB" altLang="zh-CN" sz="1800" dirty="0" err="1">
                <a:solidFill>
                  <a:srgbClr val="FF0000"/>
                </a:solidFill>
              </a:rPr>
              <a:t>OpenAPI</a:t>
            </a:r>
            <a:r>
              <a:rPr lang="en-GB" altLang="zh-CN" sz="1800" dirty="0">
                <a:solidFill>
                  <a:srgbClr val="FF0000"/>
                </a:solidFill>
              </a:rPr>
              <a:t>, …) – June 2022 (TSGs#96)</a:t>
            </a:r>
            <a:endParaRPr lang="zh-CN" altLang="zh-CN" sz="1800" dirty="0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8760401" y="2532767"/>
            <a:ext cx="3106931" cy="28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585" indent="-609585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>
                <a:solidFill>
                  <a:prstClr val="black"/>
                </a:solidFill>
                <a:latin typeface="Calibri"/>
              </a:rPr>
              <a:t>RAN Rel-17 plan: </a:t>
            </a:r>
          </a:p>
          <a:p>
            <a:pPr lvl="1"/>
            <a:r>
              <a:rPr lang="en-US" sz="1600" kern="0" dirty="0">
                <a:solidFill>
                  <a:schemeClr val="accent6"/>
                </a:solidFill>
              </a:rPr>
              <a:t>RAN1 freeze: Dec.2021</a:t>
            </a:r>
          </a:p>
          <a:p>
            <a:pPr lvl="1"/>
            <a:endParaRPr lang="en-US" sz="1600" kern="0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600" kern="0" dirty="0">
              <a:solidFill>
                <a:srgbClr val="FF0000"/>
              </a:solidFill>
            </a:endParaRPr>
          </a:p>
          <a:p>
            <a:pPr lvl="1"/>
            <a:r>
              <a:rPr lang="en-US" sz="1600" kern="0" dirty="0">
                <a:solidFill>
                  <a:srgbClr val="FF0000"/>
                </a:solidFill>
              </a:rPr>
              <a:t>Stage </a:t>
            </a:r>
            <a:r>
              <a:rPr lang="en-US" sz="1600" kern="0">
                <a:solidFill>
                  <a:srgbClr val="FF0000"/>
                </a:solidFill>
              </a:rPr>
              <a:t>3 freeze: Mar.2022</a:t>
            </a:r>
            <a:endParaRPr lang="en-US" sz="1600" kern="0" dirty="0">
              <a:solidFill>
                <a:srgbClr val="FF0000"/>
              </a:solidFill>
            </a:endParaRPr>
          </a:p>
          <a:p>
            <a:pPr lvl="1"/>
            <a:r>
              <a:rPr lang="en-US" sz="1600" kern="0">
                <a:solidFill>
                  <a:srgbClr val="FF0000"/>
                </a:solidFill>
              </a:rPr>
              <a:t>ASN.1 freeze:</a:t>
            </a:r>
          </a:p>
          <a:p>
            <a:pPr marL="609600" lvl="1" indent="0">
              <a:buNone/>
            </a:pPr>
            <a:r>
              <a:rPr lang="en-US" sz="1600" kern="0">
                <a:solidFill>
                  <a:srgbClr val="FF0000"/>
                </a:solidFill>
              </a:rPr>
              <a:t>	 Jun.2022</a:t>
            </a:r>
            <a:endParaRPr lang="en-US" sz="1600" kern="0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2911366" y="2711669"/>
            <a:ext cx="1063088" cy="105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肘形连接符 11"/>
          <p:cNvCxnSpPr/>
          <p:nvPr/>
        </p:nvCxnSpPr>
        <p:spPr bwMode="auto">
          <a:xfrm flipV="1">
            <a:off x="7930055" y="4288222"/>
            <a:ext cx="1387366" cy="153211"/>
          </a:xfrm>
          <a:prstGeom prst="bentConnector3">
            <a:avLst>
              <a:gd name="adj1" fmla="val 66667"/>
            </a:avLst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椭圆 12"/>
          <p:cNvSpPr/>
          <p:nvPr/>
        </p:nvSpPr>
        <p:spPr bwMode="auto">
          <a:xfrm>
            <a:off x="9464903" y="2794016"/>
            <a:ext cx="117446" cy="15100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8424667" y="4086980"/>
            <a:ext cx="117446" cy="15100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974454" y="4441433"/>
            <a:ext cx="117446" cy="15100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肘形连接符 22"/>
          <p:cNvCxnSpPr/>
          <p:nvPr/>
        </p:nvCxnSpPr>
        <p:spPr bwMode="auto">
          <a:xfrm flipV="1">
            <a:off x="2972358" y="4086980"/>
            <a:ext cx="967439" cy="631326"/>
          </a:xfrm>
          <a:prstGeom prst="bentConnector3">
            <a:avLst>
              <a:gd name="adj1" fmla="val 31531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直接箭头连接符 17"/>
          <p:cNvCxnSpPr/>
          <p:nvPr/>
        </p:nvCxnSpPr>
        <p:spPr bwMode="auto">
          <a:xfrm>
            <a:off x="2854376" y="3179920"/>
            <a:ext cx="1085421" cy="73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9" name="肘形连接符 18"/>
          <p:cNvCxnSpPr/>
          <p:nvPr/>
        </p:nvCxnSpPr>
        <p:spPr bwMode="auto">
          <a:xfrm>
            <a:off x="7888877" y="3173997"/>
            <a:ext cx="1386502" cy="775936"/>
          </a:xfrm>
          <a:prstGeom prst="bentConnector3">
            <a:avLst>
              <a:gd name="adj1" fmla="val 71604"/>
            </a:avLst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2938915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087109" y="4359815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#135e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81391" y="4360951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/>
              <a:t>#136e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74594" y="4366892"/>
            <a:ext cx="584604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/>
              <a:t>#137e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6620" y="4365014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/>
              <a:t>#139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645584" y="4358180"/>
            <a:ext cx="8874658" cy="1931292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9572" y="4347754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SA5 OAM time plan</a:t>
            </a: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3945732" y="4627003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5978768" y="4362787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/>
              <a:t>#140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 flipH="1">
            <a:off x="6220884" y="4642013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4916204" y="4366892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/>
              <a:t>#138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22163" y="4365014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/>
              <a:t>#141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61543" y="4366892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/>
              <a:t>#142</a:t>
            </a:r>
          </a:p>
        </p:txBody>
      </p:sp>
      <p:sp>
        <p:nvSpPr>
          <p:cNvPr id="21" name="圆角矩形 20"/>
          <p:cNvSpPr/>
          <p:nvPr/>
        </p:nvSpPr>
        <p:spPr bwMode="auto">
          <a:xfrm>
            <a:off x="4124104" y="4665532"/>
            <a:ext cx="872808" cy="343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000" dirty="0">
                <a:solidFill>
                  <a:schemeClr val="dk1"/>
                </a:solidFill>
                <a:latin typeface="+mn-lt"/>
                <a:cs typeface="+mn-cs"/>
              </a:rPr>
              <a:t>No new R17 WI/SI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4575325" y="4636814"/>
            <a:ext cx="5509" cy="1652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860053" y="4633691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Rel-17 </a:t>
            </a:r>
          </a:p>
          <a:p>
            <a:r>
              <a:rPr lang="en-US" sz="1000" dirty="0"/>
              <a:t>Schedule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69572" y="5683702"/>
            <a:ext cx="8980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Rel-18 </a:t>
            </a:r>
          </a:p>
          <a:p>
            <a:r>
              <a:rPr lang="en-US" sz="1000" dirty="0"/>
              <a:t>Schedule</a:t>
            </a:r>
          </a:p>
          <a:p>
            <a:r>
              <a:rPr lang="en-US" sz="1000" dirty="0"/>
              <a:t>(preliminary)</a:t>
            </a: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5196472" y="4643891"/>
            <a:ext cx="17231" cy="1645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 flipH="1">
            <a:off x="7283448" y="4636814"/>
            <a:ext cx="2067" cy="1639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/>
          <p:cNvCxnSpPr/>
          <p:nvPr/>
        </p:nvCxnSpPr>
        <p:spPr bwMode="auto">
          <a:xfrm>
            <a:off x="3438581" y="4613855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57665" y="105637"/>
            <a:ext cx="9901881" cy="825239"/>
          </a:xfrm>
        </p:spPr>
        <p:txBody>
          <a:bodyPr/>
          <a:lstStyle/>
          <a:p>
            <a:r>
              <a:rPr lang="en-US" altLang="zh-CN" sz="2800" dirty="0"/>
              <a:t>OAM Release planning in accordance with 3GPP releases timelines</a:t>
            </a:r>
            <a:endParaRPr lang="en-US" sz="2800" dirty="0"/>
          </a:p>
        </p:txBody>
      </p:sp>
      <p:sp>
        <p:nvSpPr>
          <p:cNvPr id="40" name="文本框 39"/>
          <p:cNvSpPr txBox="1"/>
          <p:nvPr/>
        </p:nvSpPr>
        <p:spPr>
          <a:xfrm>
            <a:off x="7594489" y="4365014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/>
              <a:t>#143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7855622" y="4646566"/>
            <a:ext cx="22727" cy="1611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接连接符 42"/>
          <p:cNvCxnSpPr/>
          <p:nvPr/>
        </p:nvCxnSpPr>
        <p:spPr bwMode="auto">
          <a:xfrm flipH="1">
            <a:off x="5696807" y="4624753"/>
            <a:ext cx="7389" cy="1664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 flipH="1">
            <a:off x="6767236" y="4636814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72" y="723815"/>
            <a:ext cx="9042300" cy="3414363"/>
          </a:xfrm>
          <a:prstGeom prst="rect">
            <a:avLst/>
          </a:prstGeom>
        </p:spPr>
      </p:pic>
      <p:sp>
        <p:nvSpPr>
          <p:cNvPr id="194" name="Chevron 60"/>
          <p:cNvSpPr/>
          <p:nvPr/>
        </p:nvSpPr>
        <p:spPr bwMode="auto">
          <a:xfrm>
            <a:off x="2967041" y="5056402"/>
            <a:ext cx="2213077" cy="200329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ea typeface="ＭＳ Ｐゴシック" charset="-128"/>
              </a:rPr>
              <a:t>R17 stage 1</a:t>
            </a:r>
          </a:p>
        </p:txBody>
      </p:sp>
      <p:sp>
        <p:nvSpPr>
          <p:cNvPr id="196" name="Chevron 60"/>
          <p:cNvSpPr/>
          <p:nvPr/>
        </p:nvSpPr>
        <p:spPr bwMode="auto">
          <a:xfrm>
            <a:off x="3426175" y="5282631"/>
            <a:ext cx="2278021" cy="218180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ea typeface="ＭＳ Ｐゴシック" charset="-128"/>
              </a:rPr>
              <a:t>R17 stage 2</a:t>
            </a:r>
          </a:p>
        </p:txBody>
      </p:sp>
      <p:sp>
        <p:nvSpPr>
          <p:cNvPr id="197" name="Chevron 60"/>
          <p:cNvSpPr/>
          <p:nvPr/>
        </p:nvSpPr>
        <p:spPr bwMode="auto">
          <a:xfrm>
            <a:off x="3448313" y="5526711"/>
            <a:ext cx="3300148" cy="213988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ea typeface="ＭＳ Ｐゴシック" charset="-128"/>
              </a:rPr>
              <a:t>R17 stage 3</a:t>
            </a:r>
          </a:p>
        </p:txBody>
      </p:sp>
      <p:sp>
        <p:nvSpPr>
          <p:cNvPr id="198" name="Chevron 60"/>
          <p:cNvSpPr/>
          <p:nvPr/>
        </p:nvSpPr>
        <p:spPr bwMode="auto">
          <a:xfrm>
            <a:off x="5698221" y="5864120"/>
            <a:ext cx="1558804" cy="218589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ea typeface="ＭＳ Ｐゴシック" charset="-128"/>
              </a:rPr>
              <a:t>R18 stage 1</a:t>
            </a:r>
          </a:p>
        </p:txBody>
      </p:sp>
      <p:sp>
        <p:nvSpPr>
          <p:cNvPr id="33" name="圆角矩形 32"/>
          <p:cNvSpPr/>
          <p:nvPr/>
        </p:nvSpPr>
        <p:spPr bwMode="auto">
          <a:xfrm>
            <a:off x="5293987" y="6155574"/>
            <a:ext cx="872808" cy="343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000" dirty="0">
                <a:solidFill>
                  <a:schemeClr val="dk1"/>
                </a:solidFill>
                <a:latin typeface="+mn-lt"/>
                <a:cs typeface="+mn-cs"/>
              </a:rPr>
              <a:t>Start</a:t>
            </a:r>
            <a:r>
              <a:rPr lang="en-US" sz="1000" dirty="0">
                <a:solidFill>
                  <a:schemeClr val="dk1"/>
                </a:solidFill>
                <a:latin typeface="+mn-lt"/>
                <a:cs typeface="+mn-cs"/>
              </a:rPr>
              <a:t> new R18 WI/SI</a:t>
            </a:r>
          </a:p>
        </p:txBody>
      </p:sp>
    </p:spTree>
    <p:extLst>
      <p:ext uri="{BB962C8B-B14F-4D97-AF65-F5344CB8AC3E}">
        <p14:creationId xmlns:p14="http://schemas.microsoft.com/office/powerpoint/2010/main" val="2066467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136475</TotalTime>
  <Words>833</Words>
  <Application>Microsoft Office PowerPoint</Application>
  <PresentationFormat>宽屏</PresentationFormat>
  <Paragraphs>140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ＭＳ Ｐゴシック</vt:lpstr>
      <vt:lpstr>宋体</vt:lpstr>
      <vt:lpstr>Arial</vt:lpstr>
      <vt:lpstr>Calibri</vt:lpstr>
      <vt:lpstr>Times New Roman</vt:lpstr>
      <vt:lpstr>Office Theme</vt:lpstr>
      <vt:lpstr>   Release-17 Time Plan Proposal for OAM SA5#136e, 1 – 9 March, 2021 </vt:lpstr>
      <vt:lpstr>Background</vt:lpstr>
      <vt:lpstr>PowerPoint 演示文稿</vt:lpstr>
      <vt:lpstr>Detailed view of SA5 OAM relation with other groups</vt:lpstr>
      <vt:lpstr>Latest timelines from SA#90e</vt:lpstr>
      <vt:lpstr>Latest timelines from SA#90e</vt:lpstr>
      <vt:lpstr>Consideration on SA5 OAM time planning</vt:lpstr>
      <vt:lpstr>OAM Release planning with relation to SA/CT/RAN</vt:lpstr>
      <vt:lpstr>OAM Release planning in accordance with 3GPP releases timelines</vt:lpstr>
      <vt:lpstr>Leaders’ recommendation for SA5 OAM time planning  for endorsement</vt:lpstr>
      <vt:lpstr>Thank you!</vt:lpstr>
      <vt:lpstr>Change History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0306</cp:lastModifiedBy>
  <cp:revision>3314</cp:revision>
  <dcterms:created xsi:type="dcterms:W3CDTF">2008-08-30T09:32:10Z</dcterms:created>
  <dcterms:modified xsi:type="dcterms:W3CDTF">2021-03-06T14:53:16Z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(3)AEFeakYjZA2XqNbk/Gjm8yD0+/kmp/l1V9CXA7xWP62r2fzN1NvBhw4ywkDHgUTfBHiMe7dG
nyBuANa/3WRyHo60XndDbF1oXxEg3DiS+sLxLajbUqudeQ9lxR+ffBL8oUs007vd+NQF6+dG
KK277c3HfHSbS0J2WVSxBQ8Ng/junKHc4dXR2Hc55dgXfHWtEWpHdtB9CqlzUN9UbnVqNcpA
i6RQ60IZ6QdrK/x4cz</vt:lpwstr>
  </property>
  <property fmtid="{D5CDD505-2E9C-101B-9397-08002B2CF9AE}" pid="3" name="_2015_ms_pID_7253431">
    <vt:lpwstr>+SfO3GzTFU0EDoSz30HLKk8TQxCc5KgdU6N/XJFz9b+pqqXimp7up+
+AxJXHqTC1pv1oe0KcqC3wkJuY+kVLvlVvRqAGC7eOc7IymAX/+UmeBNo2ExDTnT86nyJ5XQ
i86YjqhO32yufd3MADXSGXB0lTFQ/nuGjAgAuIFEUjH8yzjbqvpN/smSNou92J8Qc7x3y/g6
3QmtRlm/Tjd+6uyI9VLib2btfJFVEgW+HHKz</vt:lpwstr>
  </property>
  <property fmtid="{D5CDD505-2E9C-101B-9397-08002B2CF9AE}" pid="4" name="_2015_ms_pID_7253432">
    <vt:lpwstr>+w==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1577062354</vt:lpwstr>
  </property>
</Properties>
</file>