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25"/>
  </p:notesMasterIdLst>
  <p:handoutMasterIdLst>
    <p:handoutMasterId r:id="rId26"/>
  </p:handoutMasterIdLst>
  <p:sldIdLst>
    <p:sldId id="303" r:id="rId2"/>
    <p:sldId id="893" r:id="rId3"/>
    <p:sldId id="670" r:id="rId4"/>
    <p:sldId id="636" r:id="rId5"/>
    <p:sldId id="726" r:id="rId6"/>
    <p:sldId id="869" r:id="rId7"/>
    <p:sldId id="878" r:id="rId8"/>
    <p:sldId id="877" r:id="rId9"/>
    <p:sldId id="888" r:id="rId10"/>
    <p:sldId id="889" r:id="rId11"/>
    <p:sldId id="883" r:id="rId12"/>
    <p:sldId id="884" r:id="rId13"/>
    <p:sldId id="887" r:id="rId14"/>
    <p:sldId id="885" r:id="rId15"/>
    <p:sldId id="890" r:id="rId16"/>
    <p:sldId id="886" r:id="rId17"/>
    <p:sldId id="891" r:id="rId18"/>
    <p:sldId id="876" r:id="rId19"/>
    <p:sldId id="737" r:id="rId20"/>
    <p:sldId id="859" r:id="rId21"/>
    <p:sldId id="793" r:id="rId22"/>
    <p:sldId id="860" r:id="rId23"/>
    <p:sldId id="704" r:id="rId24"/>
  </p:sldIdLst>
  <p:sldSz cx="12192000" cy="6858000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08013" indent="-1508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17613" indent="-3032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827213" indent="-4556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436813" indent="-6080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1E442"/>
    <a:srgbClr val="FFFFCC"/>
    <a:srgbClr val="FF3300"/>
    <a:srgbClr val="72AF2F"/>
    <a:srgbClr val="C6D254"/>
    <a:srgbClr val="000000"/>
    <a:srgbClr val="5C88D0"/>
    <a:srgbClr val="2A6EA8"/>
    <a:srgbClr val="B1D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09" autoAdjust="0"/>
    <p:restoredTop sz="97931" autoAdjust="0"/>
  </p:normalViewPr>
  <p:slideViewPr>
    <p:cSldViewPr snapToGrid="0">
      <p:cViewPr varScale="1">
        <p:scale>
          <a:sx n="76" d="100"/>
          <a:sy n="76" d="100"/>
        </p:scale>
        <p:origin x="379" y="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200" d="100"/>
          <a:sy n="200" d="100"/>
        </p:scale>
        <p:origin x="1428" y="-363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A78BAD3-FC21-4679-B770-3EA085F20603}" type="datetime1">
              <a:rPr lang="en-US"/>
              <a:pPr>
                <a:defRPr/>
              </a:pPr>
              <a:t>3/18/2021</a:t>
            </a:fld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7FF792-3EB9-44FA-9386-5606498586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1652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E730920-F8FB-4BAB-A0E2-B112E44812FA}" type="datetime1">
              <a:rPr lang="en-US"/>
              <a:pPr>
                <a:defRPr/>
              </a:pPr>
              <a:t>3/18/2021</a:t>
            </a:fld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7BB3565-DE1F-45E8-8B92-B6CEF3A5A9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7830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80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176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272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368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1A0830-7958-478F-A687-980EFBB47EC2}" type="slidenum">
              <a:rPr lang="en-GB" altLang="en-US" sz="1200" smtClean="0"/>
              <a:pPr>
                <a:spcBef>
                  <a:spcPct val="0"/>
                </a:spcBef>
              </a:pPr>
              <a:t>1</a:t>
            </a:fld>
            <a:endParaRPr lang="en-GB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21463" cy="3725863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792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232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12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1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ubbles_ppt_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0"/>
            <a:ext cx="5145087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0043" y="3839308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2318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09585" indent="-609585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233812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112251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IE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10952" y="6483350"/>
            <a:ext cx="527049" cy="222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78E712-7E90-46AF-8873-540771249A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04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4"/>
          <p:cNvSpPr>
            <a:spLocks noChangeArrowheads="1"/>
          </p:cNvSpPr>
          <p:nvPr userDrawn="1"/>
        </p:nvSpPr>
        <p:spPr bwMode="auto">
          <a:xfrm>
            <a:off x="11113" y="6364288"/>
            <a:ext cx="8224837" cy="333374"/>
          </a:xfrm>
          <a:prstGeom prst="homePlate">
            <a:avLst>
              <a:gd name="adj" fmla="val 91600"/>
            </a:avLst>
          </a:prstGeom>
          <a:solidFill>
            <a:srgbClr val="72AF2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333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52463" y="228600"/>
            <a:ext cx="910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7700" y="1454150"/>
            <a:ext cx="11183938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13" y="6502232"/>
            <a:ext cx="7950201" cy="23495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3" spc="400" dirty="0">
                <a:solidFill>
                  <a:schemeClr val="bg1"/>
                </a:solidFill>
              </a:rPr>
              <a:t> </a:t>
            </a:r>
            <a:r>
              <a:rPr lang="en-GB" sz="1100" b="1" spc="300" dirty="0" smtClean="0">
                <a:ea typeface="+mn-ea"/>
                <a:cs typeface="Arial" panose="020B0604020202020204" pitchFamily="34" charset="0"/>
              </a:rPr>
              <a:t>S5-212006, SA5#136e, </a:t>
            </a:r>
            <a:r>
              <a:rPr lang="en-US" sz="1100" b="1" spc="300" dirty="0" smtClean="0">
                <a:ea typeface="+mn-ea"/>
                <a:cs typeface="Arial" panose="020B0604020202020204" pitchFamily="34" charset="0"/>
              </a:rPr>
              <a:t>e-meeting</a:t>
            </a:r>
            <a:r>
              <a:rPr lang="en-GB" sz="1100" b="1" spc="300" dirty="0" smtClean="0">
                <a:ea typeface="+mn-ea"/>
                <a:cs typeface="Arial" panose="020B0604020202020204" pitchFamily="34" charset="0"/>
              </a:rPr>
              <a:t>, 1</a:t>
            </a:r>
            <a:r>
              <a:rPr lang="en-US" sz="1100" b="1" spc="300" dirty="0" smtClean="0">
                <a:ea typeface="+mn-ea"/>
                <a:cs typeface="Arial" panose="020B0604020202020204" pitchFamily="34" charset="0"/>
              </a:rPr>
              <a:t>– 9 </a:t>
            </a:r>
            <a:r>
              <a:rPr lang="en-US" altLang="zh-CN" sz="1100" b="1" spc="300" dirty="0" smtClean="0">
                <a:ea typeface="+mn-ea"/>
                <a:cs typeface="Arial" panose="020B0604020202020204" pitchFamily="34" charset="0"/>
              </a:rPr>
              <a:t>Mar</a:t>
            </a:r>
            <a:r>
              <a:rPr lang="en-US" sz="1100" b="1" spc="300" dirty="0" smtClean="0">
                <a:ea typeface="+mn-ea"/>
                <a:cs typeface="Arial" panose="020B0604020202020204" pitchFamily="34" charset="0"/>
              </a:rPr>
              <a:t> 2021</a:t>
            </a:r>
            <a:endParaRPr lang="en-GB" sz="1100" b="1" spc="300" dirty="0"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endParaRPr lang="en-GB" sz="1067" b="1" spc="400" dirty="0">
              <a:solidFill>
                <a:schemeClr val="bg1"/>
              </a:solidFill>
            </a:endParaRPr>
          </a:p>
        </p:txBody>
      </p:sp>
      <p:sp>
        <p:nvSpPr>
          <p:cNvPr id="1030" name="Rectangle 15"/>
          <p:cNvSpPr>
            <a:spLocks noChangeArrowheads="1"/>
          </p:cNvSpPr>
          <p:nvPr userDrawn="1"/>
        </p:nvSpPr>
        <p:spPr bwMode="auto">
          <a:xfrm>
            <a:off x="5448300" y="3303588"/>
            <a:ext cx="12382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333">
                <a:solidFill>
                  <a:schemeClr val="bg1"/>
                </a:solidFill>
              </a:rPr>
              <a:t>© 3GPP 2012</a:t>
            </a:r>
            <a:endParaRPr lang="en-GB" altLang="en-US" sz="1333"/>
          </a:p>
        </p:txBody>
      </p:sp>
      <p:pic>
        <p:nvPicPr>
          <p:cNvPr id="1031" name="Picture 10" descr="3GPP_TM_RD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88" y="306388"/>
            <a:ext cx="15843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6"/>
          <p:cNvSpPr>
            <a:spLocks noChangeArrowheads="1"/>
          </p:cNvSpPr>
          <p:nvPr userDrawn="1"/>
        </p:nvSpPr>
        <p:spPr bwMode="auto">
          <a:xfrm>
            <a:off x="9918700" y="6462713"/>
            <a:ext cx="1027845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67" dirty="0"/>
              <a:t>© 3GPP </a:t>
            </a:r>
            <a:r>
              <a:rPr lang="en-GB" altLang="en-US" sz="1067" smtClean="0"/>
              <a:t>20</a:t>
            </a:r>
            <a:r>
              <a:rPr lang="en-US" altLang="zh-CN" sz="1067" smtClean="0"/>
              <a:t>21</a:t>
            </a:r>
            <a:endParaRPr lang="en-GB" altLang="en-US" sz="1067" dirty="0"/>
          </a:p>
        </p:txBody>
      </p:sp>
      <p:sp>
        <p:nvSpPr>
          <p:cNvPr id="12" name="Oval 11"/>
          <p:cNvSpPr/>
          <p:nvPr userDrawn="1"/>
        </p:nvSpPr>
        <p:spPr bwMode="auto">
          <a:xfrm>
            <a:off x="11079163" y="6364288"/>
            <a:ext cx="812800" cy="41910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435BA645-663C-49B9-8214-3A0DBAD6F1FF}" type="slidenum">
              <a:rPr lang="en-GB" altLang="en-US" sz="1333" b="1" smtClean="0"/>
              <a:pPr algn="ctr">
                <a:defRPr/>
              </a:pPr>
              <a:t>‹#›</a:t>
            </a:fld>
            <a:endParaRPr lang="en-GB" altLang="en-US" sz="1333" b="1"/>
          </a:p>
          <a:p>
            <a:pPr>
              <a:defRPr/>
            </a:pPr>
            <a:endParaRPr lang="en-GB" altLang="en-US" sz="1333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6" r:id="rId2"/>
    <p:sldLayoutId id="2147483939" r:id="rId3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5pPr>
      <a:lvl6pPr marL="609585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6pPr>
      <a:lvl7pPr marL="1219170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7pPr>
      <a:lvl8pPr marL="1828754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8pPr>
      <a:lvl9pPr marL="2438339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9pPr>
    </p:titleStyle>
    <p:bodyStyle>
      <a:lvl1pPr marL="608013" indent="-608013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Blip>
          <a:blip r:embed="rId7"/>
        </a:buBlip>
        <a:defRPr sz="3200">
          <a:solidFill>
            <a:schemeClr val="tx1"/>
          </a:solidFill>
          <a:latin typeface="+mn-lt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2600">
          <a:solidFill>
            <a:schemeClr val="tx1"/>
          </a:solidFill>
          <a:latin typeface="+mn-lt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</a:defRPr>
      </a:lvl5pPr>
      <a:lvl6pPr marL="335271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6pPr>
      <a:lvl7pPr marL="396230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7pPr>
      <a:lvl8pPr marL="457188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8pPr>
      <a:lvl9pPr marL="5181470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3gpp.org/ftp/TSG_SA/WG5_TM/TSGS5_136e/Docs/S5-212020.zip" TargetMode="External"/><Relationship Id="rId13" Type="http://schemas.openxmlformats.org/officeDocument/2006/relationships/hyperlink" Target="https://www.3gpp.org/ftp/TSG_SA/WG5_TM/TSGS5_136e/Docs/S5-212025.zip" TargetMode="External"/><Relationship Id="rId3" Type="http://schemas.openxmlformats.org/officeDocument/2006/relationships/hyperlink" Target="https://www.3gpp.org/ftp/TSG_SA/WG5_TM/TSGS5_136e/Docs/S5-212015.zip" TargetMode="External"/><Relationship Id="rId7" Type="http://schemas.openxmlformats.org/officeDocument/2006/relationships/hyperlink" Target="https://www.3gpp.org/ftp/TSG_SA/WG5_TM/TSGS5_136e/Docs/S5-212019.zip" TargetMode="External"/><Relationship Id="rId12" Type="http://schemas.openxmlformats.org/officeDocument/2006/relationships/hyperlink" Target="https://www.3gpp.org/ftp/TSG_SA/WG5_TM/TSGS5_136e/Docs/S5-212024.zip" TargetMode="External"/><Relationship Id="rId2" Type="http://schemas.openxmlformats.org/officeDocument/2006/relationships/hyperlink" Target="https://www.3gpp.org/ftp/TSG_SA/WG5_TM/TSGS5_136e/Docs/S5-212014.zip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3gpp.org/ftp/TSG_SA/WG5_TM/TSGS5_136e/Docs/S5-212018.zip" TargetMode="External"/><Relationship Id="rId11" Type="http://schemas.openxmlformats.org/officeDocument/2006/relationships/hyperlink" Target="https://www.3gpp.org/ftp/TSG_SA/WG5_TM/TSGS5_136e/Docs/S5-212023.zip" TargetMode="External"/><Relationship Id="rId5" Type="http://schemas.openxmlformats.org/officeDocument/2006/relationships/hyperlink" Target="https://www.3gpp.org/ftp/TSG_SA/WG5_TM/TSGS5_136e/Docs/S5-212017.zip" TargetMode="External"/><Relationship Id="rId15" Type="http://schemas.openxmlformats.org/officeDocument/2006/relationships/hyperlink" Target="https://www.3gpp.org/ftp/TSG_SA/WG5_TM/TSGS5_136e/Docs/S5-212029.zip" TargetMode="External"/><Relationship Id="rId10" Type="http://schemas.openxmlformats.org/officeDocument/2006/relationships/hyperlink" Target="https://www.3gpp.org/ftp/TSG_SA/WG5_TM/TSGS5_136e/Docs/S5-212022.zip" TargetMode="External"/><Relationship Id="rId4" Type="http://schemas.openxmlformats.org/officeDocument/2006/relationships/hyperlink" Target="https://www.3gpp.org/ftp/TSG_SA/WG5_TM/TSGS5_136e/Docs/S5-212016.zip" TargetMode="External"/><Relationship Id="rId9" Type="http://schemas.openxmlformats.org/officeDocument/2006/relationships/hyperlink" Target="https://www.3gpp.org/ftp/TSG_SA/WG5_TM/TSGS5_136e/Docs/S5-212021.zip" TargetMode="External"/><Relationship Id="rId14" Type="http://schemas.openxmlformats.org/officeDocument/2006/relationships/hyperlink" Target="https://www.3gpp.org/ftp/TSG_SA/WG5_TM/TSGS5_136e/Docs/S5-212026.zip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4990" y="2501576"/>
            <a:ext cx="8621712" cy="14684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4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en-GB" sz="4800" dirty="0"/>
              <a:t> </a:t>
            </a:r>
            <a:r>
              <a:rPr lang="en-GB" altLang="zh-CN" sz="4800" b="1" dirty="0"/>
              <a:t>SA5 </a:t>
            </a:r>
            <a:r>
              <a:rPr lang="en-GB" altLang="zh-CN" sz="4800" b="1" dirty="0" smtClean="0"/>
              <a:t>OAM&amp;P Exec Report</a:t>
            </a:r>
            <a:r>
              <a:rPr lang="en-GB" sz="4800" b="1" i="1" dirty="0"/>
              <a:t/>
            </a:r>
            <a:br>
              <a:rPr lang="en-GB" sz="4800" b="1" i="1" dirty="0"/>
            </a:br>
            <a:r>
              <a:rPr lang="fr-FR" sz="2400" dirty="0" smtClean="0">
                <a:latin typeface="Arial" pitchFamily="34" charset="0"/>
              </a:rPr>
              <a:t>SA5#136e, 1 – 9 </a:t>
            </a:r>
            <a:r>
              <a:rPr lang="en-US" altLang="zh-CN" sz="2400" dirty="0" smtClean="0">
                <a:latin typeface="Arial" pitchFamily="34" charset="0"/>
              </a:rPr>
              <a:t>Mar</a:t>
            </a:r>
            <a:r>
              <a:rPr lang="en-US" sz="2400" dirty="0" smtClean="0">
                <a:latin typeface="Arial" pitchFamily="34" charset="0"/>
              </a:rPr>
              <a:t>,2021</a:t>
            </a:r>
            <a:r>
              <a:rPr lang="fr-FR" sz="2400" dirty="0" smtClean="0">
                <a:latin typeface="Arial" pitchFamily="34" charset="0"/>
              </a:rPr>
              <a:t/>
            </a:r>
            <a:br>
              <a:rPr lang="fr-FR" sz="2400" dirty="0" smtClean="0">
                <a:latin typeface="Arial" pitchFamily="34" charset="0"/>
              </a:rPr>
            </a:br>
            <a:r>
              <a:rPr lang="en-US" sz="2400" dirty="0" smtClean="0">
                <a:latin typeface="Arial" pitchFamily="34" charset="0"/>
              </a:rPr>
              <a:t>e-meeting</a:t>
            </a:r>
            <a:r>
              <a:rPr lang="fr-FR" sz="2400" dirty="0" smtClean="0">
                <a:latin typeface="Arial" pitchFamily="34" charset="0"/>
              </a:rPr>
              <a:t> </a:t>
            </a:r>
            <a:endParaRPr lang="en-GB" sz="4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Subtitle 6"/>
          <p:cNvSpPr>
            <a:spLocks noGrp="1"/>
          </p:cNvSpPr>
          <p:nvPr>
            <p:ph type="subTitle" idx="1"/>
          </p:nvPr>
        </p:nvSpPr>
        <p:spPr>
          <a:xfrm>
            <a:off x="2054990" y="4523069"/>
            <a:ext cx="85344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67" dirty="0"/>
              <a:t/>
            </a:r>
            <a:br>
              <a:rPr lang="en-US" altLang="en-US" sz="2667" dirty="0"/>
            </a:br>
            <a:r>
              <a:rPr lang="en-US" altLang="en-US" sz="2400" dirty="0">
                <a:latin typeface="Arial" charset="0"/>
              </a:rPr>
              <a:t>Zou Lan, </a:t>
            </a:r>
            <a:r>
              <a:rPr lang="en-GB" altLang="zh-CN" sz="2400" dirty="0">
                <a:latin typeface="Arial" charset="0"/>
              </a:rPr>
              <a:t>SA5 </a:t>
            </a:r>
            <a:r>
              <a:rPr lang="en-GB" altLang="zh-CN" sz="2400" dirty="0" smtClean="0">
                <a:latin typeface="Arial" charset="0"/>
              </a:rPr>
              <a:t>Vice-Chair, </a:t>
            </a:r>
            <a:r>
              <a:rPr lang="en-US" altLang="zh-CN" sz="2400" dirty="0">
                <a:latin typeface="Arial" charset="0"/>
              </a:rPr>
              <a:t>HUAWEI</a:t>
            </a:r>
            <a:endParaRPr lang="en-US" altLang="en-US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Arial" charset="0"/>
              </a:rPr>
              <a:t>Thomas </a:t>
            </a:r>
            <a:r>
              <a:rPr lang="en-US" altLang="en-US" sz="2400" dirty="0" smtClean="0">
                <a:latin typeface="Arial" charset="0"/>
              </a:rPr>
              <a:t>Tovinger, </a:t>
            </a:r>
            <a:r>
              <a:rPr lang="en-US" altLang="en-US" sz="2400" dirty="0">
                <a:latin typeface="Arial" charset="0"/>
              </a:rPr>
              <a:t>SA5 Chair, </a:t>
            </a:r>
            <a:r>
              <a:rPr lang="en-US" altLang="zh-CN" sz="2400" dirty="0" smtClean="0">
                <a:latin typeface="Arial" charset="0"/>
              </a:rPr>
              <a:t>ERICSSON</a:t>
            </a:r>
          </a:p>
          <a:p>
            <a:pPr>
              <a:lnSpc>
                <a:spcPct val="80000"/>
              </a:lnSpc>
            </a:pPr>
            <a:r>
              <a:rPr lang="en-US" altLang="zh-CN" sz="2400" dirty="0">
                <a:latin typeface="Arial" charset="0"/>
              </a:rPr>
              <a:t>Mirko Cano </a:t>
            </a:r>
            <a:r>
              <a:rPr lang="en-US" altLang="zh-CN" sz="2400" dirty="0" smtClean="0">
                <a:latin typeface="Arial" charset="0"/>
              </a:rPr>
              <a:t>Soveri, MCC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5572" y="4603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 smtClean="0"/>
              <a:t>Rel-17 WI </a:t>
            </a:r>
            <a:r>
              <a:rPr lang="en-US" altLang="zh-CN" sz="3200" kern="0" dirty="0" err="1" smtClean="0"/>
              <a:t>adNRM</a:t>
            </a:r>
            <a:r>
              <a:rPr lang="en-US" altLang="zh-CN" sz="3200" kern="0" dirty="0" smtClean="0"/>
              <a:t>/MANS</a:t>
            </a:r>
            <a:endParaRPr lang="sv-SE" sz="3200" kern="0" dirty="0"/>
          </a:p>
        </p:txBody>
      </p:sp>
      <p:sp>
        <p:nvSpPr>
          <p:cNvPr id="9" name="矩形 8"/>
          <p:cNvSpPr/>
          <p:nvPr/>
        </p:nvSpPr>
        <p:spPr>
          <a:xfrm>
            <a:off x="301031" y="2389359"/>
            <a:ext cx="4733194" cy="160043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err="1">
                <a:solidFill>
                  <a:prstClr val="black"/>
                </a:solidFill>
                <a:latin typeface="+mj-lt"/>
                <a:cs typeface="Arial" charset="0"/>
              </a:rPr>
              <a:t>adNRM</a:t>
            </a:r>
            <a:r>
              <a:rPr lang="en-US" altLang="zh-CN" sz="1400" b="1" dirty="0">
                <a:solidFill>
                  <a:prstClr val="black"/>
                </a:solidFill>
                <a:latin typeface="+mj-lt"/>
                <a:cs typeface="Arial" charset="0"/>
              </a:rPr>
              <a:t>: </a:t>
            </a:r>
            <a:r>
              <a:rPr lang="en-US" altLang="zh-CN" sz="1400" dirty="0">
                <a:solidFill>
                  <a:prstClr val="black"/>
                </a:solidFill>
                <a:latin typeface="+mj-lt"/>
                <a:cs typeface="Arial" charset="0"/>
              </a:rPr>
              <a:t>The following topics are discussed and </a:t>
            </a:r>
            <a:r>
              <a:rPr lang="en-US" altLang="zh-CN" sz="1400" dirty="0" smtClean="0">
                <a:solidFill>
                  <a:prstClr val="black"/>
                </a:solidFill>
                <a:latin typeface="+mj-lt"/>
                <a:cs typeface="Arial" charset="0"/>
              </a:rPr>
              <a:t>agreed</a:t>
            </a:r>
            <a:endParaRPr lang="en-GB" altLang="zh-CN" sz="1400" dirty="0">
              <a:solidFill>
                <a:prstClr val="black"/>
              </a:solidFill>
              <a:latin typeface="+mj-lt"/>
              <a:cs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+mj-lt"/>
              </a:rPr>
              <a:t> Correct NR endpoint classes containment in </a:t>
            </a:r>
            <a:r>
              <a:rPr lang="en-US" altLang="zh-CN" sz="1400" dirty="0" smtClean="0">
                <a:latin typeface="+mj-lt"/>
              </a:rPr>
              <a:t>YANG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400" dirty="0" smtClean="0">
                <a:latin typeface="+mj-lt"/>
              </a:rPr>
              <a:t> Code </a:t>
            </a:r>
            <a:r>
              <a:rPr lang="en-US" altLang="zh-CN" sz="1400" dirty="0">
                <a:latin typeface="+mj-lt"/>
              </a:rPr>
              <a:t>begin end markers and longer prefix length</a:t>
            </a:r>
          </a:p>
          <a:p>
            <a:endParaRPr lang="en-US" altLang="zh-CN" sz="1400" dirty="0">
              <a:solidFill>
                <a:prstClr val="black"/>
              </a:solidFill>
              <a:latin typeface="+mj-lt"/>
              <a:cs typeface="Arial" charset="0"/>
            </a:endParaRPr>
          </a:p>
          <a:p>
            <a:r>
              <a:rPr lang="en-US" altLang="zh-CN" sz="1400" dirty="0" smtClean="0">
                <a:solidFill>
                  <a:prstClr val="black"/>
                </a:solidFill>
                <a:latin typeface="+mj-lt"/>
                <a:cs typeface="Arial" charset="0"/>
              </a:rPr>
              <a:t>The </a:t>
            </a:r>
            <a:r>
              <a:rPr lang="en-US" altLang="zh-CN" sz="1400" dirty="0">
                <a:solidFill>
                  <a:prstClr val="black"/>
                </a:solidFill>
                <a:latin typeface="+mj-lt"/>
                <a:cs typeface="Arial" charset="0"/>
              </a:rPr>
              <a:t>following topics </a:t>
            </a:r>
            <a:r>
              <a:rPr lang="en-US" altLang="zh-CN" sz="1400" dirty="0" smtClean="0">
                <a:solidFill>
                  <a:prstClr val="black"/>
                </a:solidFill>
                <a:latin typeface="+mj-lt"/>
                <a:cs typeface="Arial" charset="0"/>
              </a:rPr>
              <a:t>need more discussion.</a:t>
            </a:r>
            <a:endParaRPr lang="en-US" altLang="zh-CN" sz="1400" dirty="0">
              <a:latin typeface="+mj-lt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400" dirty="0">
                <a:latin typeface="+mj-lt"/>
              </a:rPr>
              <a:t>Modeling managed management </a:t>
            </a:r>
            <a:r>
              <a:rPr lang="en-US" sz="1400" dirty="0" smtClean="0">
                <a:latin typeface="+mj-lt"/>
              </a:rPr>
              <a:t>entities</a:t>
            </a:r>
            <a:endParaRPr lang="en-US" sz="1400" dirty="0">
              <a:latin typeface="+mj-lt"/>
            </a:endParaRPr>
          </a:p>
          <a:p>
            <a:endParaRPr lang="en-US" altLang="zh-CN" sz="1400" b="1" dirty="0" smtClean="0">
              <a:solidFill>
                <a:prstClr val="black"/>
              </a:solidFill>
              <a:latin typeface="+mj-lt"/>
              <a:cs typeface="Arial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5572" y="2040972"/>
            <a:ext cx="11681824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936257"/>
              </p:ext>
            </p:extLst>
          </p:nvPr>
        </p:nvGraphicFramePr>
        <p:xfrm>
          <a:off x="205572" y="486414"/>
          <a:ext cx="11681825" cy="1487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313"/>
                <a:gridCol w="2216040"/>
                <a:gridCol w="1238250"/>
                <a:gridCol w="2174243"/>
                <a:gridCol w="1007795"/>
                <a:gridCol w="1461649"/>
                <a:gridCol w="771207"/>
                <a:gridCol w="1153299"/>
                <a:gridCol w="871029"/>
              </a:tblGrid>
              <a:tr h="33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Completion</a:t>
                      </a:r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TS/TR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Tdoc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reference</a:t>
                      </a:r>
                      <a:endParaRPr lang="sv-S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date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Rapporteur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</a:t>
                      </a:r>
                      <a:r>
                        <a:rPr lang="sv-SE" altLang="zh-CN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groups</a:t>
                      </a:r>
                      <a:endParaRPr lang="sv-S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</a:t>
                      </a:r>
                      <a:r>
                        <a:rPr lang="sv-S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sv-S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15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adNRM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Additional 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NRM features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5%-&gt;10%-&gt;15%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TS28.540/28.541/28.622/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28.623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SP-200192</a:t>
                      </a:r>
                      <a:endParaRPr lang="en-US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</a:t>
                      </a: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Jun</a:t>
                      </a: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2021) </a:t>
                      </a:r>
                      <a:r>
                        <a:rPr lang="en-GB" sz="10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-&gt; SA#94 (Dec. 2021)</a:t>
                      </a:r>
                      <a:endParaRPr lang="sv-SE" altLang="zh-CN" sz="105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Nokia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5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MANS</a:t>
                      </a: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Management Aspects of 5G Network Sharing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0%-&gt;15%-&gt;20%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TS 28.541/28.552/32.130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SP-201080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Sep 2021 (SA#93)</a:t>
                      </a:r>
                      <a:endParaRPr lang="sv-SE" altLang="zh-CN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China Unicom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RAN2/RAN3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5034225" y="2389359"/>
            <a:ext cx="698517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smtClean="0">
                <a:solidFill>
                  <a:prstClr val="black"/>
                </a:solidFill>
                <a:latin typeface="+mn-lt"/>
                <a:cs typeface="Arial" charset="0"/>
              </a:rPr>
              <a:t>MANS: </a:t>
            </a:r>
            <a:r>
              <a:rPr lang="en-US" altLang="zh-CN" sz="1400" dirty="0">
                <a:solidFill>
                  <a:prstClr val="black"/>
                </a:solidFill>
                <a:latin typeface="+mn-lt"/>
                <a:cs typeface="Arial" charset="0"/>
              </a:rPr>
              <a:t>The following topics are discussed and </a:t>
            </a:r>
            <a:r>
              <a:rPr lang="en-US" altLang="zh-CN" sz="1400" dirty="0" smtClean="0">
                <a:solidFill>
                  <a:prstClr val="black"/>
                </a:solidFill>
                <a:latin typeface="+mn-lt"/>
                <a:cs typeface="Arial" charset="0"/>
              </a:rPr>
              <a:t>agreed</a:t>
            </a:r>
            <a:endParaRPr lang="en-GB" altLang="zh-CN" sz="1400" dirty="0">
              <a:solidFill>
                <a:prstClr val="black"/>
              </a:solidFill>
              <a:latin typeface="+mn-lt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+mn-lt"/>
              </a:rPr>
              <a:t>CR TS 28.552 Add PLMN granularity for  RRC connection number measurements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+mn-lt"/>
              </a:rPr>
              <a:t>CR TS 28.552 Add PLMN granularity for packet delay measurements in split </a:t>
            </a:r>
            <a:r>
              <a:rPr lang="en-US" sz="1400" dirty="0" err="1">
                <a:latin typeface="+mn-lt"/>
              </a:rPr>
              <a:t>gNB</a:t>
            </a:r>
            <a:r>
              <a:rPr lang="en-US" sz="1400" dirty="0">
                <a:latin typeface="+mn-lt"/>
              </a:rPr>
              <a:t> scenario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 smtClean="0">
                <a:latin typeface="+mn-lt"/>
              </a:rPr>
              <a:t>CR </a:t>
            </a:r>
            <a:r>
              <a:rPr lang="en-US" altLang="zh-CN" sz="1400" dirty="0">
                <a:latin typeface="+mn-lt"/>
              </a:rPr>
              <a:t>28.552 Add Filter and Filter naming description</a:t>
            </a:r>
            <a:endParaRPr lang="zh-CN" altLang="zh-CN" sz="14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+mn-lt"/>
              </a:rPr>
              <a:t>CR TS 32.130 Update role definition and business requirements for network sharing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+mn-lt"/>
              </a:rPr>
              <a:t>LS from SA5 to RAN2,RAN3 on network sharing with multiple SSB</a:t>
            </a:r>
          </a:p>
          <a:p>
            <a:endParaRPr lang="en-US" altLang="zh-CN" sz="1400" dirty="0">
              <a:solidFill>
                <a:prstClr val="black"/>
              </a:solidFill>
              <a:latin typeface="+mn-lt"/>
              <a:cs typeface="Arial" charset="0"/>
            </a:endParaRPr>
          </a:p>
          <a:p>
            <a:r>
              <a:rPr lang="en-US" altLang="zh-CN" sz="1400" dirty="0" smtClean="0">
                <a:solidFill>
                  <a:prstClr val="black"/>
                </a:solidFill>
                <a:latin typeface="+mn-lt"/>
                <a:cs typeface="Arial" charset="0"/>
              </a:rPr>
              <a:t>The </a:t>
            </a:r>
            <a:r>
              <a:rPr lang="en-US" altLang="zh-CN" sz="1400" dirty="0">
                <a:solidFill>
                  <a:prstClr val="black"/>
                </a:solidFill>
                <a:latin typeface="+mn-lt"/>
                <a:cs typeface="Arial" charset="0"/>
              </a:rPr>
              <a:t>following topics are discussed and </a:t>
            </a:r>
            <a:r>
              <a:rPr lang="en-US" altLang="zh-CN" sz="1400" dirty="0" smtClean="0">
                <a:solidFill>
                  <a:prstClr val="black"/>
                </a:solidFill>
                <a:latin typeface="+mn-lt"/>
                <a:cs typeface="Arial" charset="0"/>
              </a:rPr>
              <a:t>endorsed.</a:t>
            </a:r>
            <a:endParaRPr lang="en-US" altLang="zh-CN" sz="1400" dirty="0" smtClean="0"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+mn-lt"/>
              </a:rPr>
              <a:t>Discussion on support RRC connection number measurements per PLMN in MOCN network sharing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400" dirty="0">
              <a:latin typeface="+mn-lt"/>
            </a:endParaRPr>
          </a:p>
          <a:p>
            <a:r>
              <a:rPr lang="en-US" altLang="zh-CN" sz="1400" dirty="0">
                <a:solidFill>
                  <a:prstClr val="black"/>
                </a:solidFill>
                <a:latin typeface="+mn-lt"/>
                <a:cs typeface="Arial" charset="0"/>
              </a:rPr>
              <a:t>The following topics </a:t>
            </a:r>
            <a:r>
              <a:rPr lang="en-US" altLang="zh-CN" sz="1400" dirty="0" smtClean="0">
                <a:solidFill>
                  <a:prstClr val="black"/>
                </a:solidFill>
                <a:latin typeface="+mn-lt"/>
                <a:cs typeface="Arial" charset="0"/>
              </a:rPr>
              <a:t>need more discussion.</a:t>
            </a:r>
            <a:endParaRPr lang="en-US" altLang="zh-CN" sz="1400" dirty="0" smtClean="0"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400" dirty="0">
                <a:latin typeface="+mn-lt"/>
              </a:rPr>
              <a:t>Discussion on NRM enhancement to support NG-RAN network sharing</a:t>
            </a:r>
          </a:p>
        </p:txBody>
      </p:sp>
    </p:spTree>
    <p:extLst>
      <p:ext uri="{BB962C8B-B14F-4D97-AF65-F5344CB8AC3E}">
        <p14:creationId xmlns:p14="http://schemas.microsoft.com/office/powerpoint/2010/main" val="30512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05573" y="2611232"/>
            <a:ext cx="11681824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313577"/>
              </p:ext>
            </p:extLst>
          </p:nvPr>
        </p:nvGraphicFramePr>
        <p:xfrm>
          <a:off x="205572" y="532259"/>
          <a:ext cx="11681825" cy="2078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313"/>
                <a:gridCol w="2216040"/>
                <a:gridCol w="1238250"/>
                <a:gridCol w="2174243"/>
                <a:gridCol w="1007795"/>
                <a:gridCol w="1461649"/>
                <a:gridCol w="771207"/>
                <a:gridCol w="1153299"/>
                <a:gridCol w="871029"/>
              </a:tblGrid>
              <a:tr h="33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 code</a:t>
                      </a:r>
                      <a:endParaRPr lang="sv-SE" sz="105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 Title</a:t>
                      </a:r>
                      <a:endParaRPr lang="sv-SE" sz="105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Completion</a:t>
                      </a:r>
                      <a:r>
                        <a:rPr lang="sv-SE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TS/TR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Tdoc</a:t>
                      </a:r>
                      <a:r>
                        <a:rPr lang="en-US" altLang="zh-C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reference</a:t>
                      </a:r>
                      <a:endParaRPr lang="sv-SE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date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Rapporteur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</a:t>
                      </a:r>
                      <a:r>
                        <a:rPr lang="sv-SE" altLang="zh-CN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groups</a:t>
                      </a:r>
                      <a:endParaRPr lang="sv-SE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</a:t>
                      </a:r>
                      <a:r>
                        <a:rPr lang="sv-SE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sv-SE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40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5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ANL</a:t>
                      </a:r>
                      <a:endParaRPr lang="zh-CN" sz="105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Autonomous network levels</a:t>
                      </a:r>
                      <a:endParaRPr lang="zh-CN" sz="105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30%-&gt;40%-&gt;50%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TS 28.100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SP-200464</a:t>
                      </a:r>
                      <a:endParaRPr lang="en-US" sz="105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</a:t>
                      </a:r>
                      <a:r>
                        <a:rPr lang="en-GB" altLang="zh-CN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(Jun. 2021)</a:t>
                      </a:r>
                      <a:endParaRPr lang="sv-SE" altLang="zh-CN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CMCC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SA2/RAN3/ZSM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Autonomous network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2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IDMS_MN</a:t>
                      </a:r>
                      <a:endParaRPr lang="zh-CN" sz="105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Intent driven management service for mobile networks</a:t>
                      </a:r>
                      <a:endParaRPr lang="zh-CN" sz="105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65%-&gt;65%-&gt;70%</a:t>
                      </a:r>
                      <a:endParaRPr lang="sv-SE" altLang="zh-CN" sz="105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TR28.812/TS 28.312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SP-180899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SA#93</a:t>
                      </a:r>
                      <a:r>
                        <a:rPr lang="en-GB" altLang="zh-CN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(Sep. 2021)</a:t>
                      </a:r>
                      <a:endParaRPr lang="sv-SE" altLang="zh-CN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Huawei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SA2/RAN3/ZSM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Intent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1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NPM</a:t>
                      </a:r>
                      <a:endParaRPr lang="zh-CN" sz="105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Network policy management for 5G mobile networks based on NFV scenarios</a:t>
                      </a:r>
                      <a:endParaRPr lang="zh-CN" sz="105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60%-&gt;60%-&gt;65%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TS 28.555/28.556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SP-191211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</a:t>
                      </a:r>
                      <a:r>
                        <a:rPr lang="en-GB" altLang="zh-CN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(Jun. 2021)</a:t>
                      </a:r>
                      <a:r>
                        <a:rPr lang="en-US" sz="10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-&gt;</a:t>
                      </a:r>
                      <a:endParaRPr lang="en-GB" sz="105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0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SA#95 (Mar. 2022)</a:t>
                      </a:r>
                      <a:endParaRPr lang="sv-SE" sz="105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CMCC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SA2/RAN2/RAN3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Policy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1976"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eCOSLA</a:t>
                      </a:r>
                      <a:endParaRPr lang="en-US" altLang="zh-CN" sz="105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Enhanced Closed loop SLS Assurance</a:t>
                      </a:r>
                      <a:endParaRPr lang="zh-CN" sz="105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10%-&gt;20%-&gt;30%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TS28.535/28.536/28.533/28.541/28.546/28.552/28.553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SP-200196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SA#93 (Sep. 2021)</a:t>
                      </a:r>
                      <a:endParaRPr lang="sv-SE" altLang="zh-CN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Ericsson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ZSM/SA2/RAN3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Close loop interaction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05572" y="4603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 smtClean="0"/>
              <a:t>Rel-17 WI ANL/</a:t>
            </a:r>
            <a:r>
              <a:rPr lang="en-GB" altLang="zh-CN" sz="3200" dirty="0"/>
              <a:t>IDMS_MN</a:t>
            </a:r>
            <a:r>
              <a:rPr lang="en-US" altLang="zh-CN" sz="3200" kern="0" dirty="0" smtClean="0"/>
              <a:t>/</a:t>
            </a:r>
            <a:r>
              <a:rPr lang="en-GB" altLang="zh-CN" sz="3200" dirty="0" smtClean="0"/>
              <a:t>NPM</a:t>
            </a:r>
            <a:r>
              <a:rPr lang="en-US" altLang="zh-CN" sz="3200" dirty="0" smtClean="0"/>
              <a:t>/</a:t>
            </a:r>
            <a:r>
              <a:rPr lang="en-US" altLang="zh-CN" sz="3200" dirty="0" err="1" smtClean="0"/>
              <a:t>eCOSLA</a:t>
            </a:r>
            <a:endParaRPr lang="sv-SE" sz="3200" kern="0" dirty="0"/>
          </a:p>
        </p:txBody>
      </p:sp>
      <p:sp>
        <p:nvSpPr>
          <p:cNvPr id="7" name="矩形 6"/>
          <p:cNvSpPr/>
          <p:nvPr/>
        </p:nvSpPr>
        <p:spPr>
          <a:xfrm>
            <a:off x="6249071" y="2872253"/>
            <a:ext cx="5519420" cy="34778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specification level use cases-policy </a:t>
            </a:r>
            <a:r>
              <a:rPr lang="en-US" altLang="zh-CN" sz="11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activation</a:t>
            </a:r>
            <a:endParaRPr lang="en-US" altLang="zh-CN" sz="1100" b="1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1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</a:t>
            </a:r>
            <a:r>
              <a:rPr lang="en-US" altLang="zh-CN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specification level use cases-policy deactivation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specification level use cases-policy query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specification level use cases-policy conflicts notification</a:t>
            </a:r>
            <a:endParaRPr lang="en-US" altLang="zh-CN" sz="1100" dirty="0">
              <a:solidFill>
                <a:prstClr val="black"/>
              </a:solidFill>
              <a:cs typeface="Arial" charset="0"/>
            </a:endParaRPr>
          </a:p>
          <a:p>
            <a:r>
              <a:rPr lang="en-US" altLang="zh-CN" sz="1100" dirty="0" smtClean="0">
                <a:latin typeface="Calibri" pitchFamily="34" charset="0"/>
                <a:cs typeface="Arial" charset="0"/>
              </a:rPr>
              <a:t>The following topics needs more discussion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100" dirty="0" err="1" smtClean="0">
                <a:latin typeface="Calibri" pitchFamily="34" charset="0"/>
                <a:cs typeface="Arial" charset="0"/>
              </a:rPr>
              <a:t>pCR</a:t>
            </a:r>
            <a:r>
              <a:rPr lang="en-US" altLang="zh-CN" sz="1100" dirty="0" smtClean="0">
                <a:latin typeface="Calibri" pitchFamily="34" charset="0"/>
                <a:cs typeface="Arial" charset="0"/>
              </a:rPr>
              <a:t> 28.555 add specification level requirement</a:t>
            </a:r>
          </a:p>
          <a:p>
            <a:r>
              <a:rPr lang="en-US" altLang="zh-CN" sz="1100" b="1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eCOSLA</a:t>
            </a:r>
            <a:r>
              <a:rPr lang="en-US" altLang="zh-CN" sz="11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:</a:t>
            </a:r>
            <a:r>
              <a:rPr lang="en-US" altLang="zh-CN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The following </a:t>
            </a:r>
            <a:r>
              <a:rPr lang="en-US" altLang="zh-CN" sz="11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CR topics </a:t>
            </a:r>
            <a:r>
              <a:rPr lang="en-US" altLang="zh-CN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are </a:t>
            </a:r>
            <a:r>
              <a:rPr lang="en-US" altLang="zh-CN" sz="11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discussed and agreed as input to </a:t>
            </a:r>
            <a:r>
              <a:rPr lang="en-US" altLang="zh-CN" sz="11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draftCR</a:t>
            </a:r>
            <a:r>
              <a:rPr lang="en-US" altLang="zh-CN" sz="11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.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Input </a:t>
            </a:r>
            <a:r>
              <a:rPr lang="en-US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to </a:t>
            </a:r>
            <a:r>
              <a:rPr lang="en-US" sz="11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eCOSLA</a:t>
            </a:r>
            <a:r>
              <a:rPr lang="en-US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draft CR </a:t>
            </a: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S5-211358</a:t>
            </a:r>
            <a:endParaRPr lang="en-US" altLang="zh-CN" sz="110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</a:t>
            </a:r>
            <a:r>
              <a:rPr lang="en-US" altLang="zh-CN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following </a:t>
            </a:r>
            <a:r>
              <a:rPr lang="en-US" altLang="zh-CN" sz="11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topics needs more discussion.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requirements of closed loop SLS assurance</a:t>
            </a:r>
            <a:endParaRPr lang="en-US" sz="11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1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Rel</a:t>
            </a:r>
            <a:r>
              <a:rPr lang="en-GB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17 CR TS28.535 Add Use Case on ACCL Goal translation</a:t>
            </a:r>
            <a:endParaRPr lang="en-US" sz="11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lifecycle of closed control loop and clarify relationship between CSA and intent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Rel-17 Input to </a:t>
            </a:r>
            <a:r>
              <a:rPr lang="en-GB" sz="11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draftCR</a:t>
            </a:r>
            <a:r>
              <a:rPr lang="en-GB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TS 28.535 Configure policies for closed control loop</a:t>
            </a:r>
            <a:endParaRPr lang="en-US" sz="11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DP on assurance policy for closed control loop</a:t>
            </a:r>
            <a:endParaRPr lang="en-US" sz="11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Rel-17 Input to </a:t>
            </a:r>
            <a:r>
              <a:rPr lang="en-GB" sz="11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draftCR</a:t>
            </a:r>
            <a:r>
              <a:rPr lang="en-GB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TS 28.536 Add assurance policy for closed control loop</a:t>
            </a:r>
            <a:endParaRPr lang="en-US" sz="11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DP on assurance report for closed control loop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Rel-17 Input to </a:t>
            </a:r>
            <a:r>
              <a:rPr lang="en-US" sz="11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draftCR</a:t>
            </a:r>
            <a:r>
              <a:rPr lang="en-US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TS 28.536 Add assurance report for closed control loop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1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Rel</a:t>
            </a:r>
            <a:r>
              <a:rPr lang="en-US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17 CR TS28.536 Solution for configuring conditions for ACCL state change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1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Rel</a:t>
            </a:r>
            <a:r>
              <a:rPr lang="en-US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17 draft CR TS28.536 Solution for pausing a closed loop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11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0258" y="2872253"/>
            <a:ext cx="59289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b="1" dirty="0" smtClean="0">
                <a:solidFill>
                  <a:prstClr val="black"/>
                </a:solidFill>
                <a:latin typeface="+mn-lt"/>
                <a:cs typeface="Arial" charset="0"/>
              </a:rPr>
              <a:t>ANL: </a:t>
            </a:r>
            <a:r>
              <a:rPr lang="en-US" altLang="zh-CN" sz="1100" dirty="0">
                <a:solidFill>
                  <a:prstClr val="black"/>
                </a:solidFill>
                <a:latin typeface="+mn-lt"/>
                <a:cs typeface="Arial" charset="0"/>
              </a:rPr>
              <a:t>The following topics for normative phase are discussed and agreed in the meeting.</a:t>
            </a:r>
            <a:endParaRPr lang="en-GB" altLang="zh-CN" sz="1100" dirty="0">
              <a:solidFill>
                <a:prstClr val="black"/>
              </a:solidFill>
              <a:latin typeface="+mn-lt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100" dirty="0" smtClean="0">
                <a:solidFill>
                  <a:prstClr val="black"/>
                </a:solidFill>
                <a:latin typeface="+mn-lt"/>
                <a:cs typeface="Arial" charset="0"/>
              </a:rPr>
              <a:t>Add </a:t>
            </a:r>
            <a:r>
              <a:rPr lang="en-US" altLang="zh-CN" sz="1100" dirty="0">
                <a:solidFill>
                  <a:prstClr val="black"/>
                </a:solidFill>
                <a:latin typeface="+mn-lt"/>
                <a:cs typeface="Arial" charset="0"/>
              </a:rPr>
              <a:t>autonomous network level for RAN NE deployment</a:t>
            </a:r>
            <a:endParaRPr lang="en-US" altLang="zh-CN" sz="1100" dirty="0" smtClean="0">
              <a:solidFill>
                <a:prstClr val="black"/>
              </a:solidFill>
              <a:latin typeface="+mn-lt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100" dirty="0">
                <a:solidFill>
                  <a:prstClr val="black"/>
                </a:solidFill>
                <a:latin typeface="+mn-lt"/>
                <a:cs typeface="Arial" charset="0"/>
              </a:rPr>
              <a:t>Add autonomous network level for RAN UE throughput </a:t>
            </a:r>
            <a:r>
              <a:rPr lang="en-US" altLang="zh-CN" sz="1100" dirty="0" smtClean="0">
                <a:solidFill>
                  <a:prstClr val="black"/>
                </a:solidFill>
                <a:latin typeface="+mn-lt"/>
                <a:cs typeface="Arial" charset="0"/>
              </a:rPr>
              <a:t>optimization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100" dirty="0">
                <a:latin typeface="+mn-lt"/>
              </a:rPr>
              <a:t>Update Clause 4.1 Autonomous network </a:t>
            </a:r>
            <a:r>
              <a:rPr lang="en-GB" altLang="zh-CN" sz="1100" dirty="0" smtClean="0">
                <a:latin typeface="+mn-lt"/>
              </a:rPr>
              <a:t>concept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100" dirty="0" smtClean="0">
                <a:latin typeface="+mn-lt"/>
              </a:rPr>
              <a:t>Add </a:t>
            </a:r>
            <a:r>
              <a:rPr lang="en-GB" sz="1100" dirty="0">
                <a:latin typeface="+mn-lt"/>
              </a:rPr>
              <a:t>generic classification of autonomous network level for network </a:t>
            </a:r>
            <a:r>
              <a:rPr lang="en-GB" sz="1100" dirty="0" smtClean="0">
                <a:latin typeface="+mn-lt"/>
              </a:rPr>
              <a:t>optimization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100" dirty="0">
                <a:latin typeface="+mn-lt"/>
              </a:rPr>
              <a:t>LS to TM Forum on introduction of 3GPP Autonomous Network </a:t>
            </a:r>
            <a:r>
              <a:rPr lang="en-GB" sz="1100" dirty="0" smtClean="0">
                <a:latin typeface="+mn-lt"/>
              </a:rPr>
              <a:t>Levels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needs more discussion</a:t>
            </a:r>
            <a:r>
              <a:rPr lang="en-US" altLang="zh-CN" sz="11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.</a:t>
            </a:r>
            <a:endParaRPr lang="en-GB" sz="1100" dirty="0" smtClean="0">
              <a:latin typeface="+mn-lt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100" dirty="0">
                <a:latin typeface="+mn-lt"/>
              </a:rPr>
              <a:t>Add definition of network and service planning</a:t>
            </a:r>
          </a:p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b="1" dirty="0" smtClean="0">
                <a:solidFill>
                  <a:prstClr val="black"/>
                </a:solidFill>
                <a:latin typeface="+mn-lt"/>
                <a:cs typeface="Arial" charset="0"/>
              </a:rPr>
              <a:t>IDMS_MN</a:t>
            </a:r>
            <a:r>
              <a:rPr lang="en-US" altLang="zh-CN" sz="1100" b="1" dirty="0">
                <a:solidFill>
                  <a:prstClr val="black"/>
                </a:solidFill>
                <a:latin typeface="+mn-lt"/>
                <a:cs typeface="Arial" charset="0"/>
              </a:rPr>
              <a:t>: </a:t>
            </a:r>
            <a:r>
              <a:rPr lang="en-US" altLang="zh-CN" sz="1100" dirty="0">
                <a:solidFill>
                  <a:prstClr val="black"/>
                </a:solidFill>
                <a:latin typeface="+mn-lt"/>
                <a:cs typeface="Arial" charset="0"/>
              </a:rPr>
              <a:t>The following topics for normative work are discussed and agreed in the meeting.</a:t>
            </a:r>
            <a:endParaRPr lang="en-GB" altLang="zh-CN" sz="1100" dirty="0">
              <a:solidFill>
                <a:prstClr val="black"/>
              </a:solidFill>
              <a:latin typeface="+mn-lt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100" dirty="0">
                <a:latin typeface="+mn-lt"/>
              </a:rPr>
              <a:t>Add conceptual description for intent </a:t>
            </a:r>
            <a:r>
              <a:rPr lang="en-GB" sz="1100" dirty="0" err="1" smtClean="0">
                <a:latin typeface="+mn-lt"/>
              </a:rPr>
              <a:t>MnS</a:t>
            </a:r>
            <a:endParaRPr lang="en-GB" sz="1100" dirty="0" smtClean="0">
              <a:latin typeface="+mn-lt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100" dirty="0">
                <a:latin typeface="+mn-lt"/>
              </a:rPr>
              <a:t>Add concept for intent lifecycle </a:t>
            </a:r>
            <a:r>
              <a:rPr lang="en-GB" sz="1100" dirty="0" smtClean="0">
                <a:latin typeface="+mn-lt"/>
              </a:rPr>
              <a:t>management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100" dirty="0" smtClean="0">
                <a:latin typeface="+mn-lt"/>
              </a:rPr>
              <a:t>Add </a:t>
            </a:r>
            <a:r>
              <a:rPr lang="en-GB" sz="1100" dirty="0">
                <a:latin typeface="+mn-lt"/>
              </a:rPr>
              <a:t>stage 2 information model definition for </a:t>
            </a:r>
            <a:r>
              <a:rPr lang="en-GB" sz="1100" dirty="0" smtClean="0">
                <a:latin typeface="+mn-lt"/>
              </a:rPr>
              <a:t>intent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100" dirty="0">
                <a:latin typeface="+mn-lt"/>
              </a:rPr>
              <a:t>Add stage 2 procedure for intent lifecycle </a:t>
            </a:r>
            <a:r>
              <a:rPr lang="en-GB" sz="1100" dirty="0" smtClean="0">
                <a:latin typeface="+mn-lt"/>
              </a:rPr>
              <a:t>management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100" dirty="0">
                <a:latin typeface="+mn-lt"/>
              </a:rPr>
              <a:t>Add stage 2 management operation for </a:t>
            </a:r>
            <a:r>
              <a:rPr lang="en-GB" sz="1100" dirty="0" smtClean="0">
                <a:latin typeface="+mn-lt"/>
              </a:rPr>
              <a:t>intent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100" dirty="0">
                <a:latin typeface="+mn-lt"/>
              </a:rPr>
              <a:t>Requirement of Intent for service at edge</a:t>
            </a:r>
            <a:endParaRPr lang="en-GB" sz="1100" dirty="0" smtClean="0">
              <a:latin typeface="+mn-lt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needs more discussion.</a:t>
            </a:r>
            <a:endParaRPr lang="en-GB" sz="1100" dirty="0" smtClean="0">
              <a:latin typeface="+mn-lt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100" dirty="0" smtClean="0">
                <a:latin typeface="+mn-lt"/>
              </a:rPr>
              <a:t>Add capabilities of an intent Driven </a:t>
            </a:r>
            <a:r>
              <a:rPr lang="en-GB" sz="1100" dirty="0" err="1" smtClean="0">
                <a:latin typeface="+mn-lt"/>
              </a:rPr>
              <a:t>MnS</a:t>
            </a:r>
            <a:endParaRPr lang="en-GB" sz="1100" dirty="0" smtClean="0">
              <a:latin typeface="+mn-lt"/>
            </a:endParaRPr>
          </a:p>
          <a:p>
            <a:r>
              <a:rPr lang="en-US" altLang="zh-CN" sz="1100" b="1" dirty="0" smtClean="0">
                <a:solidFill>
                  <a:prstClr val="black"/>
                </a:solidFill>
                <a:cs typeface="Arial" charset="0"/>
              </a:rPr>
              <a:t>NPM</a:t>
            </a:r>
            <a:r>
              <a:rPr lang="en-US" altLang="zh-CN" sz="1100" b="1" dirty="0">
                <a:solidFill>
                  <a:prstClr val="black"/>
                </a:solidFill>
                <a:cs typeface="Arial" charset="0"/>
              </a:rPr>
              <a:t>: </a:t>
            </a:r>
            <a:r>
              <a:rPr lang="en-US" altLang="zh-CN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CR topics are discussed and agreed.</a:t>
            </a:r>
            <a:r>
              <a:rPr lang="en-US" altLang="zh-CN" sz="1100" dirty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specification level use cases-policy deletion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specification level use cases-policy </a:t>
            </a:r>
            <a:r>
              <a:rPr lang="en-US" altLang="zh-CN" sz="11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</a:t>
            </a:r>
            <a:endParaRPr lang="en-US" altLang="zh-CN" sz="11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24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05573" y="3369611"/>
            <a:ext cx="11681824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069246"/>
              </p:ext>
            </p:extLst>
          </p:nvPr>
        </p:nvGraphicFramePr>
        <p:xfrm>
          <a:off x="205571" y="739755"/>
          <a:ext cx="11681825" cy="2523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313"/>
                <a:gridCol w="2216040"/>
                <a:gridCol w="1238250"/>
                <a:gridCol w="2174243"/>
                <a:gridCol w="1007795"/>
                <a:gridCol w="1461649"/>
                <a:gridCol w="771207"/>
                <a:gridCol w="1153299"/>
                <a:gridCol w="871029"/>
              </a:tblGrid>
              <a:tr h="33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Rapporteur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26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eSON_5G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Enhancements of Self-Organizing Networks (SON) for 5G networks </a:t>
                      </a:r>
                      <a:endParaRPr lang="zh-CN" altLang="zh-CN" sz="1200" dirty="0"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5%-&gt;15%-&gt;15%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TS28.313/28.552/28.541/28.545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SP-200194</a:t>
                      </a:r>
                      <a:endParaRPr lang="en-US" sz="105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 (Jun.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Intel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RAN3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SON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5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E_HOO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Enhancement of Handover Optimization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5%-&gt;10%-&gt;10%</a:t>
                      </a:r>
                      <a:endParaRPr lang="sv-SE" altLang="zh-CN" sz="105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TS28.552/28.313/28.541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SP-200466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 (Jun. 2021)</a:t>
                      </a:r>
                      <a:r>
                        <a:rPr lang="en-US" sz="10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-&gt;</a:t>
                      </a:r>
                      <a:endParaRPr lang="en-GB" sz="105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0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SA#95 (Mar. 2022)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Ericsson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SON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1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EE5GPLUS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Enhancements on EE for 5G networks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10%-&gt;20%-&gt;30%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TS28.310/28.552/28.554/28.541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SP-200188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SA#93 (Sep. 2021)</a:t>
                      </a:r>
                      <a:endParaRPr lang="sv-SE" altLang="zh-CN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Orange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SA2/RAN2/RAN3/ETSI EE/ITU-T/GSMA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Energy saving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1976"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5GD</a:t>
                      </a:r>
                      <a:r>
                        <a:rPr lang="en-US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MS</a:t>
                      </a:r>
                      <a:endParaRPr lang="zh-CN" sz="11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Discovery of management services in 5G  </a:t>
                      </a:r>
                      <a:endParaRPr lang="zh-CN" sz="11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50%</a:t>
                      </a:r>
                      <a:r>
                        <a:rPr lang="sv-SE" altLang="zh-CN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-&gt;60%-&gt;70%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 28.533/28.532/531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SP-181072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SA#93 (Sep-2021)</a:t>
                      </a:r>
                      <a:endParaRPr lang="sv-SE" altLang="zh-CN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Huawei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Service based discovery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05571" y="3661999"/>
            <a:ext cx="547584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eSON_5G: </a:t>
            </a: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need more discussion.</a:t>
            </a:r>
            <a:endParaRPr lang="en-GB" altLang="zh-CN" sz="140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latin typeface="Calibri" pitchFamily="34" charset="0"/>
                <a:cs typeface="Arial" charset="0"/>
              </a:rPr>
              <a:t>Update of PCI configuration for D-SON and C-SON</a:t>
            </a:r>
            <a:endParaRPr lang="en-US" sz="1400" dirty="0">
              <a:latin typeface="Calibri" pitchFamily="34" charset="0"/>
              <a:cs typeface="Arial" charset="0"/>
            </a:endParaRP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Requirements, use cases and services for C-PCI</a:t>
            </a:r>
            <a:endParaRPr lang="en-US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b="1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EE5GPLUS</a:t>
            </a:r>
            <a:r>
              <a:rPr lang="en-US" altLang="zh-CN" sz="1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</a:t>
            </a: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and agreed in this meeting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Rel-17 CR TS 28.310 Add use case and requirements for switching off edge </a:t>
            </a: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UPFs</a:t>
            </a:r>
            <a:endParaRPr lang="en-US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572" y="4603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 smtClean="0"/>
              <a:t>Rel-17 WI eSON_5G/E_HOO/EE5GPLUS/5GDMS</a:t>
            </a:r>
            <a:endParaRPr lang="sv-SE" sz="3200" kern="0" dirty="0"/>
          </a:p>
        </p:txBody>
      </p:sp>
      <p:sp>
        <p:nvSpPr>
          <p:cNvPr id="4" name="矩形 3"/>
          <p:cNvSpPr/>
          <p:nvPr/>
        </p:nvSpPr>
        <p:spPr>
          <a:xfrm>
            <a:off x="6046484" y="3710503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E_HOO</a:t>
            </a:r>
            <a:r>
              <a:rPr lang="en-US" altLang="zh-CN" sz="1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: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following topics </a:t>
            </a: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need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more discussion</a:t>
            </a: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.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CHO </a:t>
            </a:r>
            <a:r>
              <a:rPr lang="en-US" altLang="zh-CN" sz="1400" dirty="0" smtClean="0">
                <a:latin typeface="+mn-lt"/>
              </a:rPr>
              <a:t>measurements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endParaRPr lang="en-US" altLang="zh-CN" sz="140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5GDMS: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</a:t>
            </a: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discussed and agreed</a:t>
            </a:r>
            <a:endParaRPr lang="en-US" altLang="zh-CN" sz="14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latin typeface="+mn-lt"/>
              </a:rPr>
              <a:t>Revised WID on Discovery of management services in 5G</a:t>
            </a:r>
            <a:endParaRPr lang="en-US" altLang="zh-CN" sz="1400" dirty="0">
              <a:latin typeface="+mn-lt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</a:t>
            </a: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need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more discussion.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latin typeface="+mn-lt"/>
              </a:rPr>
              <a:t>TS 28.533 Add Management Service Type</a:t>
            </a:r>
            <a:endParaRPr lang="en-US" sz="1400" dirty="0">
              <a:latin typeface="+mn-lt"/>
            </a:endParaRP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latin typeface="+mn-lt"/>
              </a:rPr>
              <a:t>Discussion on </a:t>
            </a:r>
            <a:r>
              <a:rPr lang="en-GB" sz="1400" dirty="0" err="1">
                <a:latin typeface="+mn-lt"/>
              </a:rPr>
              <a:t>AddMnSType</a:t>
            </a:r>
            <a:endParaRPr lang="en-US" sz="1400" dirty="0">
              <a:latin typeface="+mn-lt"/>
            </a:endParaRP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+mn-lt"/>
              </a:rPr>
              <a:t>Rel-17 CR 28.533 Add operations for discovery of management services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+mn-lt"/>
              </a:rPr>
              <a:t>Rel-17 CR 28.532 Add operations for discovery of management services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828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05573" y="3056728"/>
            <a:ext cx="11681824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3414"/>
              </p:ext>
            </p:extLst>
          </p:nvPr>
        </p:nvGraphicFramePr>
        <p:xfrm>
          <a:off x="205572" y="1116969"/>
          <a:ext cx="11681825" cy="1816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236"/>
                <a:gridCol w="2116117"/>
                <a:gridCol w="1238250"/>
                <a:gridCol w="2174243"/>
                <a:gridCol w="1007795"/>
                <a:gridCol w="1461649"/>
                <a:gridCol w="771207"/>
                <a:gridCol w="1153299"/>
                <a:gridCol w="871029"/>
              </a:tblGrid>
              <a:tr h="33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Rapporteur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40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OAM_NPN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Management of non-public networks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15%-&gt;25%-&gt;35%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TS28.557/</a:t>
                      </a:r>
                      <a:r>
                        <a:rPr lang="sv-SE" altLang="zh-CN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28.541/28.531/28.533/28.552/28.554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SP-200189</a:t>
                      </a:r>
                      <a:endParaRPr lang="en-US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 (Jun.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Huawei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NPN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5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EMA5SLA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Enhancement on Management Aspects of 5G Service-Level Agreement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40%-&gt;50%-&gt;60%</a:t>
                      </a:r>
                      <a:endParaRPr lang="sv-SE" altLang="zh-CN" sz="105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TS28.531/28.541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SP-200190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</a:t>
                      </a: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</a:t>
                      </a: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2021)</a:t>
                      </a:r>
                      <a:r>
                        <a:rPr lang="en-GB" sz="10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-&gt; SA#92 (Jun.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China Mobile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SLA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1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eMEMTANE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Management of the enhanced tenant concept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5%-&gt;5%-&gt;5%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TS28.531/28.532/28.533/28.541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SP-200463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SA#94 (Dec.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Huawei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SA2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Tenant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05572" y="3393057"/>
            <a:ext cx="522922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OAM_NPN: </a:t>
            </a: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</a:t>
            </a:r>
            <a:endParaRPr lang="en-GB" altLang="zh-CN" sz="140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+mn-lt"/>
              </a:rPr>
              <a:t> </a:t>
            </a:r>
            <a:r>
              <a:rPr lang="en-US" altLang="zh-CN" sz="1400" dirty="0" smtClean="0">
                <a:latin typeface="+mn-lt"/>
              </a:rPr>
              <a:t> 28.557 </a:t>
            </a:r>
            <a:r>
              <a:rPr lang="en-US" altLang="zh-CN" sz="1400" dirty="0">
                <a:latin typeface="+mn-lt"/>
              </a:rPr>
              <a:t>Add 5GLAN group management in UE related management aspects </a:t>
            </a:r>
            <a:endParaRPr lang="en-US" altLang="zh-CN" sz="1400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28.557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Applicability of management modes considering the deployment options of individual NPN functions. </a:t>
            </a:r>
            <a:endParaRPr lang="en-US" altLang="zh-CN" sz="140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28.557 Add requirements for management of PNI-NPN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28.557 Add requirements for management of SNPN</a:t>
            </a:r>
            <a:endParaRPr lang="en-US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need more discussion</a:t>
            </a: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.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pCR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28.557 Exposure of management capabilities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b="1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eMEMTANE</a:t>
            </a:r>
            <a:r>
              <a:rPr lang="en-US" altLang="zh-CN" sz="1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No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contribution submitted to this meeting.</a:t>
            </a:r>
            <a:endParaRPr lang="en-US" altLang="zh-CN" sz="1400" dirty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572" y="4603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 smtClean="0"/>
              <a:t>Rel-17 WI </a:t>
            </a:r>
            <a:r>
              <a:rPr lang="en-US" altLang="zh-CN" sz="3200" kern="0" dirty="0"/>
              <a:t>OAM_NPN/EMA5SLA/</a:t>
            </a:r>
            <a:r>
              <a:rPr lang="en-US" altLang="zh-CN" sz="3200" kern="0" dirty="0" err="1"/>
              <a:t>eMEMTANE</a:t>
            </a:r>
            <a:endParaRPr lang="sv-SE" sz="3200" kern="0" dirty="0"/>
          </a:p>
        </p:txBody>
      </p:sp>
      <p:sp>
        <p:nvSpPr>
          <p:cNvPr id="4" name="矩形 3"/>
          <p:cNvSpPr/>
          <p:nvPr/>
        </p:nvSpPr>
        <p:spPr>
          <a:xfrm>
            <a:off x="5643880" y="3349116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EMA5SLA: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</a:t>
            </a: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agreed.</a:t>
            </a:r>
            <a:endParaRPr lang="en-US" altLang="zh-CN" sz="14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Updated WID Enhancement on Management Aspects of 5G Service-Level </a:t>
            </a:r>
            <a:r>
              <a:rPr lang="en-US" altLang="zh-CN" sz="1400" dirty="0" smtClean="0">
                <a:latin typeface="+mn-lt"/>
              </a:rPr>
              <a:t>Agreement</a:t>
            </a: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+mn-lt"/>
              </a:rPr>
              <a:t>Handling of slice input </a:t>
            </a:r>
            <a:r>
              <a:rPr lang="en-US" sz="1400" dirty="0" smtClean="0">
                <a:latin typeface="+mn-lt"/>
              </a:rPr>
              <a:t>data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Input to </a:t>
            </a:r>
            <a:r>
              <a:rPr lang="en-US" altLang="zh-CN" sz="1400" dirty="0" err="1">
                <a:latin typeface="+mn-lt"/>
              </a:rPr>
              <a:t>DraftCR</a:t>
            </a:r>
            <a:r>
              <a:rPr lang="en-US" altLang="zh-CN" sz="1400" dirty="0">
                <a:latin typeface="+mn-lt"/>
              </a:rPr>
              <a:t> 28.541 Discussion including </a:t>
            </a:r>
            <a:r>
              <a:rPr lang="en-US" altLang="zh-CN" sz="1400" dirty="0" err="1">
                <a:latin typeface="+mn-lt"/>
              </a:rPr>
              <a:t>perfRec</a:t>
            </a:r>
            <a:r>
              <a:rPr lang="en-US" altLang="zh-CN" sz="1400" dirty="0">
                <a:latin typeface="+mn-lt"/>
              </a:rPr>
              <a:t> mapping to domain specific attributes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GB" altLang="zh-CN" sz="1400" dirty="0">
                <a:latin typeface="+mn-lt"/>
              </a:rPr>
              <a:t>Update the information model definitions for network slice NRM</a:t>
            </a:r>
            <a:endParaRPr lang="en-US" sz="1400" dirty="0">
              <a:latin typeface="+mn-lt"/>
            </a:endParaRPr>
          </a:p>
          <a:p>
            <a:pPr defTabSz="1219170">
              <a:defRPr/>
            </a:pPr>
            <a:r>
              <a:rPr lang="en-US" altLang="zh-CN" sz="1400" dirty="0">
                <a:latin typeface="+mn-lt"/>
              </a:rPr>
              <a:t>The following topics need more discussion.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Rel-17 Input to </a:t>
            </a:r>
            <a:r>
              <a:rPr lang="en-US" altLang="zh-CN" sz="1400" dirty="0" err="1">
                <a:latin typeface="+mn-lt"/>
              </a:rPr>
              <a:t>draftCR</a:t>
            </a:r>
            <a:r>
              <a:rPr lang="en-US" altLang="zh-CN" sz="1400" dirty="0">
                <a:latin typeface="+mn-lt"/>
              </a:rPr>
              <a:t> 28.541 Define performance requirements in different domains and update the related slice profile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Rel-17 Input to </a:t>
            </a:r>
            <a:r>
              <a:rPr lang="en-US" altLang="zh-CN" sz="1400" dirty="0" err="1">
                <a:latin typeface="+mn-lt"/>
              </a:rPr>
              <a:t>draftCR</a:t>
            </a:r>
            <a:r>
              <a:rPr lang="en-US" altLang="zh-CN" sz="1400" dirty="0">
                <a:latin typeface="+mn-lt"/>
              </a:rPr>
              <a:t> 28.541 Delete the </a:t>
            </a:r>
            <a:r>
              <a:rPr lang="en-US" altLang="zh-CN" sz="1400" dirty="0" err="1">
                <a:latin typeface="+mn-lt"/>
              </a:rPr>
              <a:t>PerfReq</a:t>
            </a:r>
            <a:r>
              <a:rPr lang="en-US" altLang="zh-CN" sz="1400" dirty="0">
                <a:latin typeface="+mn-lt"/>
              </a:rPr>
              <a:t> and add some attributes of original </a:t>
            </a:r>
            <a:r>
              <a:rPr lang="en-US" altLang="zh-CN" sz="1400" dirty="0" err="1">
                <a:latin typeface="+mn-lt"/>
              </a:rPr>
              <a:t>perfReq</a:t>
            </a:r>
            <a:r>
              <a:rPr lang="en-US" altLang="zh-CN" sz="1400" dirty="0">
                <a:latin typeface="+mn-lt"/>
              </a:rPr>
              <a:t> to </a:t>
            </a:r>
            <a:r>
              <a:rPr lang="en-US" altLang="zh-CN" sz="1400" dirty="0" err="1">
                <a:latin typeface="+mn-lt"/>
              </a:rPr>
              <a:t>RANSliceSubnetProfile</a:t>
            </a:r>
            <a:endParaRPr lang="en-US" altLang="zh-CN" sz="1400" dirty="0">
              <a:latin typeface="+mn-lt"/>
            </a:endParaRP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GB" sz="1400" dirty="0" smtClean="0">
                <a:latin typeface="+mn-lt"/>
              </a:rPr>
              <a:t>Rel-17 </a:t>
            </a:r>
            <a:r>
              <a:rPr lang="en-GB" sz="1400" dirty="0">
                <a:latin typeface="+mn-lt"/>
              </a:rPr>
              <a:t>Input to </a:t>
            </a:r>
            <a:r>
              <a:rPr lang="en-GB" sz="1400" dirty="0" err="1">
                <a:latin typeface="+mn-lt"/>
              </a:rPr>
              <a:t>DraftCR</a:t>
            </a:r>
            <a:r>
              <a:rPr lang="en-GB" sz="1400" dirty="0">
                <a:latin typeface="+mn-lt"/>
              </a:rPr>
              <a:t> 28.541 Define </a:t>
            </a:r>
            <a:r>
              <a:rPr lang="en-GB" sz="1400" dirty="0" err="1">
                <a:latin typeface="+mn-lt"/>
              </a:rPr>
              <a:t>perfRec</a:t>
            </a:r>
            <a:r>
              <a:rPr lang="en-GB" sz="1400" dirty="0">
                <a:latin typeface="+mn-lt"/>
              </a:rPr>
              <a:t> domain specific </a:t>
            </a:r>
            <a:r>
              <a:rPr lang="en-GB" sz="1400" dirty="0" smtClean="0">
                <a:latin typeface="+mn-lt"/>
              </a:rPr>
              <a:t>attributes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endParaRPr lang="en-US" altLang="zh-CN" sz="1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10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30456" y="2145959"/>
            <a:ext cx="11681824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158404"/>
              </p:ext>
            </p:extLst>
          </p:nvPr>
        </p:nvGraphicFramePr>
        <p:xfrm>
          <a:off x="230456" y="749285"/>
          <a:ext cx="11681825" cy="1406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313"/>
                <a:gridCol w="2216040"/>
                <a:gridCol w="1238250"/>
                <a:gridCol w="2174243"/>
                <a:gridCol w="1007795"/>
                <a:gridCol w="1461649"/>
                <a:gridCol w="771207"/>
                <a:gridCol w="1153299"/>
                <a:gridCol w="871029"/>
              </a:tblGrid>
              <a:tr h="416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Completion</a:t>
                      </a:r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TS/TR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Tdoc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reference</a:t>
                      </a:r>
                      <a:endParaRPr lang="sv-S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date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Rapporteur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</a:t>
                      </a:r>
                      <a:r>
                        <a:rPr lang="sv-SE" altLang="zh-CN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groups</a:t>
                      </a:r>
                      <a:endParaRPr lang="sv-S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</a:t>
                      </a:r>
                      <a:r>
                        <a:rPr lang="sv-S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sv-S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4697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FS_eMDAS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Study on enhancement of Management Data Analytics Service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90%-&gt;95%-&gt;</a:t>
                      </a: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  <a:endParaRPr lang="sv-SE" altLang="zh-CN" sz="1050" b="0" kern="1200" dirty="0" smtClean="0">
                        <a:solidFill>
                          <a:schemeClr val="tx1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 28.809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SP-190930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SA#91 (Mar.2021)</a:t>
                      </a:r>
                      <a:endParaRPr lang="sv-SE" altLang="zh-CN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Intel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Data analytics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97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FS_EE5G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Study on new aspects of EE for 5G networks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45%-&gt;50%-&gt;70%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TR 28.813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SP-200188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SA#93 (Sep. 2021)</a:t>
                      </a:r>
                      <a:endParaRPr lang="sv-SE" altLang="zh-CN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Orange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SA2/EE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Energy saving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4603"/>
            <a:ext cx="10344778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/>
              <a:t>Rel-17 SI </a:t>
            </a:r>
            <a:r>
              <a:rPr lang="en-US" altLang="zh-CN" sz="3200" kern="0" dirty="0" err="1"/>
              <a:t>FS_eMDAS</a:t>
            </a:r>
            <a:r>
              <a:rPr lang="en-US" altLang="zh-CN" sz="3200" kern="0" dirty="0"/>
              <a:t>/FS_EE5G</a:t>
            </a:r>
          </a:p>
          <a:p>
            <a:endParaRPr lang="sv-SE" sz="3200" kern="0" dirty="0"/>
          </a:p>
        </p:txBody>
      </p:sp>
      <p:sp>
        <p:nvSpPr>
          <p:cNvPr id="4" name="矩形 3"/>
          <p:cNvSpPr/>
          <p:nvPr/>
        </p:nvSpPr>
        <p:spPr>
          <a:xfrm>
            <a:off x="230455" y="2438347"/>
            <a:ext cx="53591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FS_eMDAS</a:t>
            </a:r>
            <a:r>
              <a:rPr lang="en-US" altLang="zh-CN" sz="1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agreed.</a:t>
            </a:r>
            <a:endParaRPr lang="en-US" altLang="zh-CN" sz="1400" b="1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re-arranging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paging </a:t>
            </a: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UC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re-arranging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traffic projection UC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Report Validation </a:t>
            </a:r>
            <a:endParaRPr lang="en-US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4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Enahancing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analytics request and reporting use case</a:t>
            </a:r>
            <a:endParaRPr lang="en-US" sz="140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evaluation for cross-slice resource optimization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evaluation for RAN user plane congestion analysis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evaluation for UE throughput in network slice analysis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and evaluate the solution for jitter analysis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and evaluate the mobility performance analysis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Presentation of TR 28.809 for approval</a:t>
            </a:r>
            <a:endParaRPr lang="en-US" sz="140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general conclusions and recommendations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Summary of discussion on MDAS use cases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on MDA assisted energy saving</a:t>
            </a:r>
            <a:endParaRPr lang="en-GB" sz="140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group agreed to claim completion of the study.</a:t>
            </a:r>
            <a:endParaRPr lang="en-US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53733" y="2469124"/>
            <a:ext cx="6096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FS_EE5G: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 in this meeting: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28.813: Update Resource Consumption Estimation Methods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TR 28.813 EE KPI definition for RAN-only </a:t>
            </a:r>
            <a:r>
              <a:rPr lang="en-GB" sz="14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eMBB</a:t>
            </a:r>
            <a:r>
              <a:rPr lang="en-GB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network slice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TR 28.813 Potential solution for KI#5 (5GC NF Energy Consumption)</a:t>
            </a:r>
            <a:endParaRPr lang="en-US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28.813 Update on EE KPI for URLLC type of network slice</a:t>
            </a:r>
            <a:endParaRPr lang="en-US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need more discussion.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TR 28.813 New Key Issue: SLS assurance for EE</a:t>
            </a:r>
            <a:endParaRPr lang="en-US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78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05573" y="3056728"/>
            <a:ext cx="11681824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821836"/>
              </p:ext>
            </p:extLst>
          </p:nvPr>
        </p:nvGraphicFramePr>
        <p:xfrm>
          <a:off x="205572" y="1048319"/>
          <a:ext cx="11681825" cy="1775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313"/>
                <a:gridCol w="2216040"/>
                <a:gridCol w="1238250"/>
                <a:gridCol w="2174243"/>
                <a:gridCol w="1007795"/>
                <a:gridCol w="1461649"/>
                <a:gridCol w="771207"/>
                <a:gridCol w="1153299"/>
                <a:gridCol w="871029"/>
              </a:tblGrid>
              <a:tr h="33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Completion</a:t>
                      </a:r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TS/TR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Tdoc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reference</a:t>
                      </a:r>
                      <a:endParaRPr lang="sv-S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date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Rapporteur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</a:t>
                      </a:r>
                      <a:r>
                        <a:rPr lang="sv-SE" altLang="zh-CN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groups</a:t>
                      </a:r>
                      <a:endParaRPr lang="sv-S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</a:t>
                      </a:r>
                      <a:r>
                        <a:rPr lang="sv-S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sv-S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40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FS_5GSAT_MO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Study on management and orchestration aspects with integrated satellite components in a 5G network</a:t>
                      </a:r>
                      <a:endParaRPr lang="zh-CN" altLang="zh-CN" sz="16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90%-&gt;95%-&gt;</a:t>
                      </a: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 28.808</a:t>
                      </a:r>
                      <a:endParaRPr lang="sv-SE" altLang="zh-CN" sz="1050" kern="120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SP-190138</a:t>
                      </a:r>
                      <a:endParaRPr lang="en-US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SA#90 (Dec.2020)</a:t>
                      </a:r>
                      <a:endParaRPr lang="sv-SE" altLang="zh-CN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TNO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NPN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1976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FS_eEDGE_Mgt</a:t>
                      </a:r>
                      <a:endParaRPr lang="zh-CN" altLang="zh-CN" sz="1600" dirty="0" smtClean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Study on management aspects of edge computing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25%-&gt;50%-&gt;75%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 28.814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050" kern="120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SP-200195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SA#90 (Dec. 2020)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Intel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SA6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edge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05572" y="3472144"/>
            <a:ext cx="559515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FS_5GSAT_MO: </a:t>
            </a: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</a:t>
            </a:r>
            <a:endParaRPr lang="en-GB" altLang="zh-CN" sz="140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+mn-lt"/>
              </a:rPr>
              <a:t>Reference architecture for the management of integrated satellite transport network for </a:t>
            </a:r>
            <a:r>
              <a:rPr lang="en-US" sz="1400" dirty="0" smtClean="0">
                <a:latin typeface="+mn-lt"/>
              </a:rPr>
              <a:t>backhaul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+mn-lt"/>
              </a:rPr>
              <a:t>Two architecture scenarios for 5G networks with an integrated satellite transport network for backhaul</a:t>
            </a:r>
            <a:endParaRPr lang="en-GB" altLang="zh-CN" sz="1400" dirty="0" smtClean="0">
              <a:latin typeface="+mn-lt"/>
            </a:endParaRP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+mn-lt"/>
              </a:rPr>
              <a:t>Presentation sheet for approval of TR28.808</a:t>
            </a:r>
            <a:endParaRPr lang="en-US" altLang="zh-CN" sz="1400" dirty="0" smtClean="0">
              <a:latin typeface="+mn-lt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603"/>
            <a:ext cx="10344778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 smtClean="0"/>
              <a:t>Rel-17 SI FS_5GSAT_MO/</a:t>
            </a:r>
            <a:r>
              <a:rPr lang="en-US" altLang="zh-CN" sz="3200" kern="0" dirty="0" err="1" smtClean="0"/>
              <a:t>FS_eEDGE_Mgt</a:t>
            </a:r>
            <a:endParaRPr lang="sv-SE" sz="3200" kern="0" dirty="0"/>
          </a:p>
        </p:txBody>
      </p:sp>
      <p:sp>
        <p:nvSpPr>
          <p:cNvPr id="4" name="矩形 3"/>
          <p:cNvSpPr/>
          <p:nvPr/>
        </p:nvSpPr>
        <p:spPr>
          <a:xfrm>
            <a:off x="6119027" y="3417317"/>
            <a:ext cx="56198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err="1" smtClean="0">
                <a:solidFill>
                  <a:prstClr val="black"/>
                </a:solidFill>
                <a:latin typeface="+mj-lt"/>
                <a:cs typeface="Arial" charset="0"/>
              </a:rPr>
              <a:t>FS_eEDGE_Mgt</a:t>
            </a:r>
            <a:r>
              <a:rPr lang="en-US" altLang="zh-CN" sz="1400" b="1" dirty="0" smtClean="0">
                <a:solidFill>
                  <a:prstClr val="black"/>
                </a:solidFill>
                <a:latin typeface="+mj-lt"/>
                <a:cs typeface="Arial" charset="0"/>
              </a:rPr>
              <a:t>: </a:t>
            </a:r>
            <a:r>
              <a:rPr lang="en-US" altLang="zh-CN" sz="1400" dirty="0" smtClean="0">
                <a:solidFill>
                  <a:prstClr val="black"/>
                </a:solidFill>
                <a:latin typeface="+mj-lt"/>
                <a:cs typeface="Arial" charset="0"/>
              </a:rPr>
              <a:t>The following topics are discussed and agreed.</a:t>
            </a:r>
            <a:endParaRPr lang="en-US" altLang="zh-CN" sz="1400" b="1" dirty="0" smtClean="0">
              <a:solidFill>
                <a:prstClr val="black"/>
              </a:solidFill>
              <a:latin typeface="+mj-lt"/>
              <a:cs typeface="Arial" charset="0"/>
            </a:endParaRP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+mj-lt"/>
              </a:rPr>
              <a:t>28.814 UC of UPF selection to support EAS </a:t>
            </a:r>
            <a:r>
              <a:rPr lang="en-US" sz="1400" dirty="0" smtClean="0">
                <a:latin typeface="+mj-lt"/>
              </a:rPr>
              <a:t>deployment</a:t>
            </a: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+mj-lt"/>
              </a:rPr>
              <a:t>28.814 add solutions for UPF selection to assist EAS deployment</a:t>
            </a:r>
            <a:endParaRPr lang="en-US" altLang="zh-CN" sz="1400" dirty="0" smtClean="0">
              <a:latin typeface="+mj-lt"/>
            </a:endParaRP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sz="1400" dirty="0" smtClean="0">
                <a:latin typeface="+mj-lt"/>
              </a:rPr>
              <a:t>28.814 5GC </a:t>
            </a:r>
            <a:r>
              <a:rPr lang="en-US" sz="1400" dirty="0">
                <a:latin typeface="+mj-lt"/>
              </a:rPr>
              <a:t>NF performance assurance use </a:t>
            </a:r>
            <a:r>
              <a:rPr lang="en-US" sz="1400" dirty="0" smtClean="0">
                <a:latin typeface="+mj-lt"/>
              </a:rPr>
              <a:t>case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+mj-lt"/>
              </a:rPr>
              <a:t>28.814 5GC NF performance assurance solution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latin typeface="+mj-lt"/>
              </a:rPr>
              <a:t>28.814 5GC NF fault supervision use case</a:t>
            </a:r>
            <a:endParaRPr lang="en-US" sz="1400" dirty="0">
              <a:latin typeface="+mj-lt"/>
            </a:endParaRP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latin typeface="+mj-lt"/>
              </a:rPr>
              <a:t>28.814 5GC NF fault supervision solution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latin typeface="+mj-lt"/>
              </a:rPr>
              <a:t>28.814 correct EAS deployment UC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+mj-lt"/>
              </a:rPr>
              <a:t>28.814 clarification of 3GPP management system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+mj-lt"/>
              </a:rPr>
              <a:t>28.814 correct EES and ECS deployment requirement</a:t>
            </a: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endParaRPr lang="en-US" sz="1400" dirty="0">
              <a:latin typeface="+mj-lt"/>
            </a:endParaRPr>
          </a:p>
          <a:p>
            <a:pPr defTabSz="1219170">
              <a:defRPr/>
            </a:pPr>
            <a:r>
              <a:rPr lang="en-US" altLang="zh-CN" sz="1400" dirty="0" smtClean="0">
                <a:solidFill>
                  <a:prstClr val="black"/>
                </a:solidFill>
                <a:latin typeface="+mj-lt"/>
                <a:cs typeface="Arial" charset="0"/>
              </a:rPr>
              <a:t>The </a:t>
            </a:r>
            <a:r>
              <a:rPr lang="en-US" altLang="zh-CN" sz="1400" dirty="0">
                <a:solidFill>
                  <a:prstClr val="black"/>
                </a:solidFill>
                <a:latin typeface="+mj-lt"/>
                <a:cs typeface="Arial" charset="0"/>
              </a:rPr>
              <a:t>following topics need more discussion.</a:t>
            </a: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latin typeface="+mj-lt"/>
              </a:rPr>
              <a:t>28.814 correct EAS deployment solution</a:t>
            </a:r>
          </a:p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 smtClean="0">
              <a:solidFill>
                <a:prstClr val="black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05573" y="3157109"/>
            <a:ext cx="11681824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793190"/>
              </p:ext>
            </p:extLst>
          </p:nvPr>
        </p:nvGraphicFramePr>
        <p:xfrm>
          <a:off x="205573" y="1353185"/>
          <a:ext cx="11681825" cy="1859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313"/>
                <a:gridCol w="2216040"/>
                <a:gridCol w="1238250"/>
                <a:gridCol w="2174243"/>
                <a:gridCol w="1007795"/>
                <a:gridCol w="1461649"/>
                <a:gridCol w="771207"/>
                <a:gridCol w="1153299"/>
                <a:gridCol w="871029"/>
              </a:tblGrid>
              <a:tr h="33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Rapporteur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407031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FS_NSMEN</a:t>
                      </a:r>
                      <a:endParaRPr lang="zh-CN" altLang="zh-CN" sz="1600" dirty="0" smtClean="0"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Study on network slice management enhancements </a:t>
                      </a:r>
                      <a:endParaRPr lang="zh-CN" altLang="zh-CN" sz="1600" dirty="0" smtClean="0"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20%-&gt;30%-&gt;40%</a:t>
                      </a:r>
                      <a:endParaRPr lang="sv-SE" altLang="zh-CN" sz="105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 28.811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SP-191192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 (Jun.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Huawei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SLA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5135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FS_YANG</a:t>
                      </a:r>
                      <a:endParaRPr lang="zh-CN" sz="1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Study on YANG PUSH </a:t>
                      </a:r>
                      <a:endParaRPr lang="zh-CN" sz="1200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5%-&gt;5%-&gt;10%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 28.818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SP-200765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SA#91 (Mar.2021)</a:t>
                      </a:r>
                      <a:r>
                        <a:rPr lang="en-GB" sz="10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-&gt;  SA#93 (Sep. 2021)</a:t>
                      </a:r>
                      <a:endParaRPr lang="sv-SE" altLang="zh-CN" sz="105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Ericsson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ONAP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YANG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1976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FS_MNSAC</a:t>
                      </a:r>
                      <a:endParaRPr lang="zh-CN" sz="1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Study on access control for management service</a:t>
                      </a:r>
                      <a:endParaRPr lang="zh-CN" sz="1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5%-&gt;30%-&gt;35%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TR 28.817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SP-200853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SA#91 (Mar.2021)</a:t>
                      </a:r>
                      <a:r>
                        <a:rPr lang="en-GB" sz="10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-&gt;  SA#93 (Sep. 2021)</a:t>
                      </a:r>
                      <a:endParaRPr lang="sv-SE" altLang="zh-CN" sz="105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105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Nokia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SA3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security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05573" y="3545255"/>
            <a:ext cx="559515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smtClean="0">
                <a:solidFill>
                  <a:prstClr val="black"/>
                </a:solidFill>
                <a:latin typeface="+mn-lt"/>
                <a:cs typeface="Arial" charset="0"/>
              </a:rPr>
              <a:t>FS_NSMEN: </a:t>
            </a:r>
            <a:r>
              <a:rPr lang="en-US" altLang="zh-CN" sz="1400" dirty="0" smtClean="0">
                <a:solidFill>
                  <a:prstClr val="black"/>
                </a:solidFill>
                <a:latin typeface="+mn-lt"/>
                <a:cs typeface="Arial" charset="0"/>
              </a:rPr>
              <a:t>The </a:t>
            </a:r>
            <a:r>
              <a:rPr lang="en-US" altLang="zh-CN" sz="1400" dirty="0">
                <a:solidFill>
                  <a:prstClr val="black"/>
                </a:solidFill>
                <a:latin typeface="+mn-lt"/>
                <a:cs typeface="Arial" charset="0"/>
              </a:rPr>
              <a:t>following topics are discussed and agreed</a:t>
            </a:r>
            <a:endParaRPr lang="en-GB" altLang="zh-CN" sz="1400" dirty="0">
              <a:solidFill>
                <a:prstClr val="black"/>
              </a:solidFill>
              <a:latin typeface="+mn-lt"/>
              <a:cs typeface="Arial" charset="0"/>
            </a:endParaRP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latin typeface="+mn-lt"/>
              </a:rPr>
              <a:t>28.811 Addition of national roaming scenario</a:t>
            </a:r>
          </a:p>
          <a:p>
            <a:pPr defTabSz="1219170">
              <a:defRPr/>
            </a:pPr>
            <a:endParaRPr lang="en-GB" altLang="zh-CN" sz="1400" dirty="0">
              <a:solidFill>
                <a:prstClr val="black"/>
              </a:solidFill>
              <a:latin typeface="+mn-lt"/>
              <a:cs typeface="Arial" charset="0"/>
            </a:endParaRPr>
          </a:p>
          <a:p>
            <a:pPr defTabSz="1219170">
              <a:defRPr/>
            </a:pPr>
            <a:r>
              <a:rPr lang="en-US" altLang="zh-CN" sz="1400" dirty="0" smtClean="0">
                <a:solidFill>
                  <a:prstClr val="black"/>
                </a:solidFill>
                <a:latin typeface="+mn-lt"/>
                <a:cs typeface="Arial" charset="0"/>
              </a:rPr>
              <a:t>The </a:t>
            </a:r>
            <a:r>
              <a:rPr lang="en-US" altLang="zh-CN" sz="1400" dirty="0">
                <a:solidFill>
                  <a:prstClr val="black"/>
                </a:solidFill>
                <a:latin typeface="+mn-lt"/>
                <a:cs typeface="Arial" charset="0"/>
              </a:rPr>
              <a:t>following topics need more discussion</a:t>
            </a:r>
            <a:r>
              <a:rPr lang="en-US" altLang="zh-CN" sz="1400" dirty="0" smtClean="0">
                <a:solidFill>
                  <a:prstClr val="black"/>
                </a:solidFill>
                <a:latin typeface="+mn-lt"/>
                <a:cs typeface="Arial" charset="0"/>
              </a:rPr>
              <a:t>.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latin typeface="+mn-lt"/>
              </a:rPr>
              <a:t>28.811 Enhancement of operations for network slice management</a:t>
            </a:r>
            <a:endParaRPr lang="en-US" altLang="zh-CN" sz="1400" dirty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603"/>
            <a:ext cx="10344778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 smtClean="0"/>
              <a:t>Rel-17 SI FS_NSMEN/</a:t>
            </a:r>
            <a:r>
              <a:rPr lang="en-GB" altLang="zh-CN" sz="3200" dirty="0" smtClean="0"/>
              <a:t>FS_YANG/</a:t>
            </a:r>
            <a:r>
              <a:rPr lang="en-GB" altLang="zh-CN" sz="3200" dirty="0"/>
              <a:t>FS_MNSAC</a:t>
            </a:r>
            <a:endParaRPr lang="sv-SE" sz="3200" kern="0" dirty="0"/>
          </a:p>
        </p:txBody>
      </p:sp>
      <p:sp>
        <p:nvSpPr>
          <p:cNvPr id="4" name="矩形 3"/>
          <p:cNvSpPr/>
          <p:nvPr/>
        </p:nvSpPr>
        <p:spPr>
          <a:xfrm>
            <a:off x="5962469" y="3469892"/>
            <a:ext cx="561984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smtClean="0">
                <a:solidFill>
                  <a:prstClr val="black"/>
                </a:solidFill>
                <a:latin typeface="+mn-lt"/>
                <a:cs typeface="Arial" charset="0"/>
              </a:rPr>
              <a:t>FS_YANG: </a:t>
            </a:r>
            <a:r>
              <a:rPr lang="en-US" altLang="zh-CN" sz="1400" dirty="0" smtClean="0">
                <a:solidFill>
                  <a:prstClr val="black"/>
                </a:solidFill>
                <a:latin typeface="+mn-lt"/>
                <a:cs typeface="Arial" charset="0"/>
              </a:rPr>
              <a:t>The following topics need more discussion</a:t>
            </a: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+mn-lt"/>
              </a:rPr>
              <a:t>Functionality of YANG-Push</a:t>
            </a: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+mn-lt"/>
              </a:rPr>
              <a:t>Using YANG-Push</a:t>
            </a: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+mn-lt"/>
              </a:rPr>
              <a:t>YANG-Push Impact on Specifications</a:t>
            </a:r>
          </a:p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zh-CN" sz="1400" dirty="0" smtClean="0">
              <a:solidFill>
                <a:prstClr val="black"/>
              </a:solidFill>
              <a:latin typeface="+mn-lt"/>
              <a:cs typeface="Arial" charset="0"/>
            </a:endParaRPr>
          </a:p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smtClean="0">
                <a:solidFill>
                  <a:prstClr val="black"/>
                </a:solidFill>
                <a:latin typeface="+mn-lt"/>
                <a:cs typeface="Arial" charset="0"/>
              </a:rPr>
              <a:t>FS_MNSAC: </a:t>
            </a:r>
            <a:r>
              <a:rPr lang="en-US" altLang="zh-CN" sz="1400" dirty="0" smtClean="0">
                <a:solidFill>
                  <a:prstClr val="black"/>
                </a:solidFill>
                <a:latin typeface="+mn-lt"/>
                <a:cs typeface="Arial" charset="0"/>
              </a:rPr>
              <a:t>The following topics are discussed and agreed.</a:t>
            </a:r>
            <a:endParaRPr lang="en-US" altLang="zh-CN" sz="1400" b="1" dirty="0" smtClean="0">
              <a:solidFill>
                <a:prstClr val="black"/>
              </a:solidFill>
              <a:latin typeface="+mn-lt"/>
              <a:cs typeface="Arial" charset="0"/>
            </a:endParaRP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+mn-lt"/>
              </a:rPr>
              <a:t>28.817 use case - trust relationship between </a:t>
            </a:r>
            <a:r>
              <a:rPr lang="en-US" sz="1400" dirty="0" err="1">
                <a:latin typeface="+mn-lt"/>
              </a:rPr>
              <a:t>MnS</a:t>
            </a:r>
            <a:r>
              <a:rPr lang="en-US" sz="1400" dirty="0">
                <a:latin typeface="+mn-lt"/>
              </a:rPr>
              <a:t> producer and consumer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prstClr val="black"/>
                </a:solidFill>
                <a:latin typeface="+mn-lt"/>
                <a:cs typeface="Arial" charset="0"/>
              </a:rPr>
              <a:t>The following topics need more discussion</a:t>
            </a:r>
            <a:r>
              <a:rPr lang="en-US" altLang="zh-CN" sz="1400" dirty="0" smtClean="0">
                <a:solidFill>
                  <a:prstClr val="black"/>
                </a:solidFill>
                <a:latin typeface="+mn-lt"/>
                <a:cs typeface="Arial" charset="0"/>
              </a:rPr>
              <a:t>.</a:t>
            </a:r>
            <a:endParaRPr lang="en-US" sz="1400" dirty="0" smtClean="0">
              <a:latin typeface="+mn-lt"/>
            </a:endParaRP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+mn-lt"/>
              </a:rPr>
              <a:t>28.817 use case - granular access control by operator</a:t>
            </a: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+mn-lt"/>
              </a:rPr>
              <a:t>28.817 use case - integrate with existing AAA system of </a:t>
            </a:r>
            <a:r>
              <a:rPr lang="en-US" sz="1400" dirty="0" smtClean="0">
                <a:latin typeface="+mn-lt"/>
              </a:rPr>
              <a:t>operator</a:t>
            </a:r>
            <a:endParaRPr lang="en-US" altLang="zh-CN" sz="1400" dirty="0" smtClean="0">
              <a:solidFill>
                <a:prstClr val="black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3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7985" y="135742"/>
            <a:ext cx="9112251" cy="1143000"/>
          </a:xfrm>
        </p:spPr>
        <p:txBody>
          <a:bodyPr/>
          <a:lstStyle/>
          <a:p>
            <a:r>
              <a:rPr lang="en-GB" sz="3600" dirty="0"/>
              <a:t>List of </a:t>
            </a:r>
            <a:r>
              <a:rPr lang="en-US" altLang="zh-CN" sz="3600" dirty="0" smtClean="0"/>
              <a:t>latest </a:t>
            </a:r>
            <a:r>
              <a:rPr lang="en-GB" sz="3600" dirty="0" err="1" smtClean="0"/>
              <a:t>DraftCRs</a:t>
            </a:r>
            <a:r>
              <a:rPr lang="en-GB" sz="3600" dirty="0" smtClean="0"/>
              <a:t> </a:t>
            </a:r>
            <a:endParaRPr lang="zh-CN" altLang="en-US" sz="36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715012"/>
              </p:ext>
            </p:extLst>
          </p:nvPr>
        </p:nvGraphicFramePr>
        <p:xfrm>
          <a:off x="386861" y="1383289"/>
          <a:ext cx="11299372" cy="4580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5393"/>
                <a:gridCol w="1523393"/>
                <a:gridCol w="1190148"/>
                <a:gridCol w="1189836"/>
                <a:gridCol w="1737929"/>
                <a:gridCol w="3582673"/>
              </a:tblGrid>
              <a:tr h="337030"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Title</a:t>
                      </a:r>
                      <a:endParaRPr lang="en-US" sz="11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50554" marR="505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100">
                          <a:effectLst/>
                          <a:latin typeface="+mj-lt"/>
                        </a:rPr>
                        <a:t>DraftCR Tdoc#</a:t>
                      </a:r>
                      <a:endParaRPr lang="en-US" sz="11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50554" marR="505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100">
                          <a:effectLst/>
                          <a:latin typeface="+mj-lt"/>
                        </a:rPr>
                        <a:t>Source Company</a:t>
                      </a:r>
                      <a:endParaRPr lang="en-US" sz="11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50554" marR="505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100">
                          <a:effectLst/>
                          <a:latin typeface="+mj-lt"/>
                        </a:rPr>
                        <a:t>Rapporteur</a:t>
                      </a:r>
                      <a:endParaRPr lang="en-US" sz="11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50554" marR="505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100">
                          <a:effectLst/>
                          <a:latin typeface="+mj-lt"/>
                        </a:rPr>
                        <a:t>Included “input to draftCR”</a:t>
                      </a:r>
                      <a:endParaRPr lang="en-US" sz="11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50554" marR="505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100">
                          <a:effectLst/>
                          <a:latin typeface="+mj-lt"/>
                        </a:rPr>
                        <a:t>Description</a:t>
                      </a:r>
                      <a:endParaRPr lang="en-US" sz="11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50554" marR="50554" marT="0" marB="0"/>
                </a:tc>
              </a:tr>
              <a:tr h="337030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US" sz="1000" b="1" kern="1200" dirty="0" err="1">
                          <a:solidFill>
                            <a:schemeClr val="lt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DraftCR</a:t>
                      </a:r>
                      <a:r>
                        <a:rPr lang="en-US" sz="10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 for EMA5SLA - TS 28.540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S5-205277 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-&gt; S5-211356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China Mobile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Xiaowen Sun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5320 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#135e: Updated to latest draftCR S5-211356 (updated for latest TS baseline).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580921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US" sz="1000" b="1" kern="1200">
                          <a:solidFill>
                            <a:schemeClr val="lt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DraftCR for EMA5SLA - TS 28.541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S5-205278</a:t>
                      </a:r>
                      <a:endParaRPr lang="en-US" sz="1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-&gt; S5-211357 </a:t>
                      </a:r>
                      <a:endParaRPr lang="en-US" sz="1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China Mobile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Xiaowen Sun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- S5-205292</a:t>
                      </a:r>
                      <a:r>
                        <a:rPr lang="en-GB" sz="1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,- 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S5-205283</a:t>
                      </a:r>
                      <a:r>
                        <a:rPr lang="en-GB" sz="1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,- 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S5-205293</a:t>
                      </a:r>
                      <a:r>
                        <a:rPr lang="en-GB" sz="1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,- 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S5-205294</a:t>
                      </a:r>
                      <a:r>
                        <a:rPr lang="en-GB" sz="1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;- 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S5-205295</a:t>
                      </a:r>
                      <a:r>
                        <a:rPr lang="en-GB" sz="1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,- 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S5-211359</a:t>
                      </a:r>
                      <a:r>
                        <a:rPr lang="en-GB" sz="1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;- 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S5-211446</a:t>
                      </a:r>
                      <a:r>
                        <a:rPr lang="en-GB" sz="1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;- 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S5-211504</a:t>
                      </a:r>
                      <a:r>
                        <a:rPr lang="en-GB" sz="1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;- 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S5-211505</a:t>
                      </a:r>
                      <a:endParaRPr lang="en-US" sz="1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#135e: Updated to latest </a:t>
                      </a:r>
                      <a:r>
                        <a:rPr lang="en-GB" sz="10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draftCR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 S5-211357: 1357rev1 updated for latest TS baseline, continue with SA5#135e email approval in rev2(d2) to include all approved “input to </a:t>
                      </a:r>
                      <a:r>
                        <a:rPr lang="en-GB" sz="10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DraftCR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” </a:t>
                      </a:r>
                      <a:endParaRPr lang="en-US" sz="1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37030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GB" sz="1000" b="1" kern="1200">
                          <a:solidFill>
                            <a:schemeClr val="lt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DraftCR for  e_5GMDT - TS 32.441</a:t>
                      </a:r>
                      <a:endParaRPr lang="en-US" sz="1000" b="1" kern="1200">
                        <a:solidFill>
                          <a:schemeClr val="lt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S5-205279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Ericsson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Zhulia Ayani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5302 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#135e: Confirmed no need to update.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24687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US" sz="1000" b="1" kern="1200">
                          <a:solidFill>
                            <a:schemeClr val="lt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DraftCR for eQoE - TS 28.404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S5-205281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Ericsson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Robert Petersen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5305 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#135e: Confirmed no need to update.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506884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GB" sz="1000" b="1" kern="1200" dirty="0" err="1">
                          <a:solidFill>
                            <a:schemeClr val="lt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DraftCR</a:t>
                      </a: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 for ePM_KPI_5G - TS 28.552</a:t>
                      </a:r>
                      <a:endParaRPr lang="en-US" sz="10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S5-205282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-&gt;S5-211355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Intel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Yizhi Yao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5310, 5311, 5306, 5307, 5308,</a:t>
                      </a:r>
                      <a:endParaRPr lang="en-US" sz="1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S5-211102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, </a:t>
                      </a:r>
                      <a:r>
                        <a:rPr lang="en-GB" sz="10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S5-211103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, S5-211104</a:t>
                      </a:r>
                      <a:endParaRPr lang="en-US" sz="1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#135e: Confirmed no update on the content, the baseline version needs to be updated on the cover page – done in d1.  Continue with SA5#135e email approval in d2 to include all approved “input to </a:t>
                      </a:r>
                      <a:r>
                        <a:rPr lang="en-GB" sz="10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DraftCR</a:t>
                      </a:r>
                      <a:r>
                        <a:rPr lang="en-GB" sz="1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”.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 </a:t>
                      </a:r>
                      <a:endParaRPr lang="en-US" sz="1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461164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GB" sz="1000" b="1" kern="1200">
                          <a:solidFill>
                            <a:schemeClr val="lt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DraftCR for  eCOSLA - TS 28.535</a:t>
                      </a:r>
                      <a:endParaRPr lang="en-US" sz="1000" b="1" kern="1200">
                        <a:solidFill>
                          <a:schemeClr val="lt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GB" sz="1000" b="1" kern="1200">
                          <a:solidFill>
                            <a:schemeClr val="lt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 </a:t>
                      </a:r>
                      <a:endParaRPr lang="en-US" sz="1000" b="1" kern="1200">
                        <a:solidFill>
                          <a:schemeClr val="lt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S5-206345-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&gt;S5-211358 -&gt;</a:t>
                      </a:r>
                      <a:r>
                        <a:rPr lang="en-US" sz="1000" dirty="0">
                          <a:effectLst/>
                          <a:latin typeface="+mj-lt"/>
                          <a:ea typeface="宋体" panose="02010600030101010101" pitchFamily="2" charset="-122"/>
                        </a:rPr>
                        <a:t> S5-212439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Ericsson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Jan Groenendijk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6326, </a:t>
                      </a:r>
                      <a:r>
                        <a:rPr lang="en-GB" sz="1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6366, </a:t>
                      </a:r>
                      <a:r>
                        <a:rPr lang="en-GB" sz="1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2397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 </a:t>
                      </a:r>
                      <a:endParaRPr lang="en-US" sz="1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#135e: Confirmed no update on the content, the baseline version needs to be updated. Updated to latest </a:t>
                      </a:r>
                      <a:r>
                        <a:rPr lang="en-GB" sz="10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draftCR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 S5-211358.</a:t>
                      </a:r>
                      <a:endParaRPr lang="en-US" sz="1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449373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GB" sz="1000" b="1" kern="1200">
                          <a:solidFill>
                            <a:schemeClr val="lt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DraftCR for 5GDMS  - TS 28.533</a:t>
                      </a:r>
                      <a:endParaRPr lang="en-US" sz="1000" b="1" kern="1200">
                        <a:solidFill>
                          <a:schemeClr val="lt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S5-206348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-&gt;</a:t>
                      </a:r>
                      <a:r>
                        <a:rPr lang="en-GB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S5-211069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Huawei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Brendan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6374 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 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#135e: DraftCR needs to make synchronization update with latest TS 28.533. Updated to latest draftCR S5-211069.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37030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GB" sz="1000" b="1" kern="1200" dirty="0" err="1">
                          <a:solidFill>
                            <a:schemeClr val="lt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DraftCR</a:t>
                      </a: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 for eSON_5G – TS 28.313</a:t>
                      </a:r>
                      <a:endParaRPr lang="en-US" sz="10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S5-211487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Intel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Joey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1431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 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14841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GB" sz="1000" b="1" kern="1200" dirty="0" err="1">
                          <a:solidFill>
                            <a:schemeClr val="lt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DraftCR</a:t>
                      </a: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 for </a:t>
                      </a:r>
                      <a:r>
                        <a:rPr lang="en-GB" sz="1000" b="1" kern="1200" dirty="0" err="1">
                          <a:solidFill>
                            <a:schemeClr val="lt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eQoE</a:t>
                      </a: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 - TS 28.405</a:t>
                      </a:r>
                      <a:endParaRPr lang="en-US" sz="10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S5-211510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-&gt;</a:t>
                      </a: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 S5-212440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Ericsson LM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Robert Petersen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宋体" panose="02010600030101010101" pitchFamily="2" charset="-122"/>
                        </a:rPr>
                        <a:t>1232, </a:t>
                      </a:r>
                    </a:p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 dirty="0" smtClean="0">
                          <a:effectLst/>
                          <a:latin typeface="+mj-lt"/>
                          <a:ea typeface="宋体" panose="02010600030101010101" pitchFamily="2" charset="-122"/>
                        </a:rPr>
                        <a:t>2273</a:t>
                      </a:r>
                      <a:r>
                        <a:rPr lang="en-US" sz="1000" dirty="0">
                          <a:effectLst/>
                          <a:latin typeface="+mj-lt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 </a:t>
                      </a:r>
                      <a:endParaRPr lang="en-US" sz="1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24687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GB" sz="1000" b="1" kern="1200" dirty="0" err="1">
                          <a:solidFill>
                            <a:schemeClr val="lt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DraftCR</a:t>
                      </a: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 for TS 28.537</a:t>
                      </a:r>
                      <a:endParaRPr lang="en-US" sz="10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S5-212441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Nokia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Olaf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宋体" panose="02010600030101010101" pitchFamily="2" charset="-122"/>
                        </a:rPr>
                        <a:t>2080, 2081,2085,2086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 </a:t>
                      </a:r>
                      <a:endParaRPr lang="en-US" sz="1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1547" y="1080410"/>
            <a:ext cx="71561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List of approved </a:t>
            </a:r>
            <a:r>
              <a:rPr kumimoji="0" lang="en-GB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DraftCRs</a:t>
            </a: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 to be used as baseline</a:t>
            </a:r>
            <a:r>
              <a:rPr lang="en-GB" altLang="en-US" sz="1200" b="1" dirty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en-US" sz="1200" b="1" dirty="0" smtClean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(S5-212062)</a:t>
            </a: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341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Rapporteur calls (draft plan after SA5#136e)</a:t>
            </a:r>
            <a:endParaRPr lang="zh-CN" altLang="en-US" sz="36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786920"/>
              </p:ext>
            </p:extLst>
          </p:nvPr>
        </p:nvGraphicFramePr>
        <p:xfrm>
          <a:off x="698694" y="1417638"/>
          <a:ext cx="10710985" cy="2712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7120"/>
                <a:gridCol w="2723768"/>
                <a:gridCol w="6170097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</a:rPr>
                        <a:t>Rapporteur calls</a:t>
                      </a:r>
                      <a:endParaRPr lang="zh-CN" sz="1800" dirty="0">
                        <a:effectLst/>
                        <a:latin typeface="Calibri" panose="020F0502020204030204" pitchFamily="34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Date Time</a:t>
                      </a:r>
                      <a:endParaRPr lang="zh-CN" sz="1800">
                        <a:effectLst/>
                        <a:latin typeface="Calibri" panose="020F0502020204030204" pitchFamily="34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7150"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</a:rPr>
                        <a:t>Potential Topics</a:t>
                      </a:r>
                      <a:endParaRPr lang="zh-CN" sz="1800" dirty="0">
                        <a:effectLst/>
                        <a:latin typeface="Calibri" panose="020F0502020204030204" pitchFamily="34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#136e.1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Mar.25</a:t>
                      </a:r>
                      <a:r>
                        <a:rPr lang="en-GB" sz="1600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14:00 CET~16:00 CET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1. Clarification of MnS component typeA and type B in TS 28.532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/>
                        <a:cs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2. Model management functions (e.g. MDAF, NWDAF, data collection function etc</a:t>
                      </a:r>
                      <a:r>
                        <a:rPr lang="zh-CN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.)  (2088/2089)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#136e.2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Apr.8</a:t>
                      </a:r>
                      <a:r>
                        <a:rPr lang="en-GB" sz="1600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14:00 CET~16:00 CET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1. 5GDMS, Discussion on IOC for 5GDMS (GROUP#2 (S5-212223/S5-212224) Add operations for discovery of management services) (Confirmed)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/>
                        <a:cs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2. S5-212129 Discussion paper on Use Case template/S5-212131 Rel-17 CR TS 32.160 Update on template for requirement specifications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#136e.3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Apr.15</a:t>
                      </a:r>
                      <a:r>
                        <a:rPr lang="en-GB" sz="1600" baseline="3000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14:00 CET~16:00 CET 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altLang="zh-CN" sz="160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TBD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#136e.4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Apr.22</a:t>
                      </a:r>
                      <a:r>
                        <a:rPr lang="en-GB" sz="1600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14:00 CET~16:00 CET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altLang="zh-CN" sz="160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TBD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03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16142"/>
            <a:ext cx="9112251" cy="1143000"/>
          </a:xfrm>
        </p:spPr>
        <p:txBody>
          <a:bodyPr/>
          <a:lstStyle/>
          <a:p>
            <a:r>
              <a:rPr lang="sv-SE" dirty="0" smtClean="0"/>
              <a:t>TRs / TSs to be sent to SA#91e</a:t>
            </a:r>
            <a:br>
              <a:rPr lang="sv-SE" dirty="0" smtClean="0"/>
            </a:br>
            <a:endParaRPr lang="sv-SE" dirty="0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07121797"/>
              </p:ext>
            </p:extLst>
          </p:nvPr>
        </p:nvGraphicFramePr>
        <p:xfrm>
          <a:off x="269458" y="1259142"/>
          <a:ext cx="11776295" cy="1297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414">
                  <a:extLst>
                    <a:ext uri="{9D8B030D-6E8A-4147-A177-3AD203B41FA5}">
                      <a16:colId xmlns:a16="http://schemas.microsoft.com/office/drawing/2014/main" xmlns="" val="570476699"/>
                    </a:ext>
                  </a:extLst>
                </a:gridCol>
                <a:gridCol w="6101020">
                  <a:extLst>
                    <a:ext uri="{9D8B030D-6E8A-4147-A177-3AD203B41FA5}">
                      <a16:colId xmlns:a16="http://schemas.microsoft.com/office/drawing/2014/main" xmlns="" val="2618836924"/>
                    </a:ext>
                  </a:extLst>
                </a:gridCol>
                <a:gridCol w="1560475"/>
                <a:gridCol w="2932386">
                  <a:extLst>
                    <a:ext uri="{9D8B030D-6E8A-4147-A177-3AD203B41FA5}">
                      <a16:colId xmlns:a16="http://schemas.microsoft.com/office/drawing/2014/main" xmlns="" val="3016348962"/>
                    </a:ext>
                  </a:extLst>
                </a:gridCol>
              </a:tblGrid>
              <a:tr h="687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Tdoc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sv-S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Source</a:t>
                      </a:r>
                      <a:endParaRPr lang="sv-S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Sent for</a:t>
                      </a:r>
                      <a:endParaRPr lang="sv-S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3687663"/>
                  </a:ext>
                </a:extLst>
              </a:tr>
              <a:tr h="294844"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S5-212232</a:t>
                      </a: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Presentation sheet for approval of TR28.808</a:t>
                      </a: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TNO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Approval</a:t>
                      </a:r>
                      <a:endParaRPr lang="sv-S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844"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S5-212054</a:t>
                      </a: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Presentation of TR 28.809 for approval</a:t>
                      </a: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Intel Sweden AB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Approval </a:t>
                      </a:r>
                      <a:endParaRPr lang="sv-S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544" y="54245"/>
            <a:ext cx="8973312" cy="768101"/>
          </a:xfrm>
        </p:spPr>
        <p:txBody>
          <a:bodyPr/>
          <a:lstStyle/>
          <a:p>
            <a:r>
              <a:rPr lang="sv-SE" dirty="0"/>
              <a:t>Incoming </a:t>
            </a:r>
            <a:r>
              <a:rPr lang="sv-SE" dirty="0" smtClean="0"/>
              <a:t>LSs</a:t>
            </a:r>
            <a:endParaRPr lang="sv-SE" dirty="0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14416616"/>
              </p:ext>
            </p:extLst>
          </p:nvPr>
        </p:nvGraphicFramePr>
        <p:xfrm>
          <a:off x="139908" y="1291032"/>
          <a:ext cx="11946577" cy="3528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8">
                  <a:extLst>
                    <a:ext uri="{9D8B030D-6E8A-4147-A177-3AD203B41FA5}">
                      <a16:colId xmlns="" xmlns:a16="http://schemas.microsoft.com/office/drawing/2014/main" val="570476699"/>
                    </a:ext>
                  </a:extLst>
                </a:gridCol>
                <a:gridCol w="6940244">
                  <a:extLst>
                    <a:ext uri="{9D8B030D-6E8A-4147-A177-3AD203B41FA5}">
                      <a16:colId xmlns="" xmlns:a16="http://schemas.microsoft.com/office/drawing/2014/main" val="2618836924"/>
                    </a:ext>
                  </a:extLst>
                </a:gridCol>
                <a:gridCol w="1467868">
                  <a:extLst>
                    <a:ext uri="{9D8B030D-6E8A-4147-A177-3AD203B41FA5}">
                      <a16:colId xmlns="" xmlns:a16="http://schemas.microsoft.com/office/drawing/2014/main" val="3016348962"/>
                    </a:ext>
                  </a:extLst>
                </a:gridCol>
                <a:gridCol w="1157504">
                  <a:extLst>
                    <a:ext uri="{9D8B030D-6E8A-4147-A177-3AD203B41FA5}">
                      <a16:colId xmlns="" xmlns:a16="http://schemas.microsoft.com/office/drawing/2014/main" val="3690116950"/>
                    </a:ext>
                  </a:extLst>
                </a:gridCol>
                <a:gridCol w="1228953">
                  <a:extLst>
                    <a:ext uri="{9D8B030D-6E8A-4147-A177-3AD203B41FA5}">
                      <a16:colId xmlns="" xmlns:a16="http://schemas.microsoft.com/office/drawing/2014/main" val="2952368263"/>
                    </a:ext>
                  </a:extLst>
                </a:gridCol>
              </a:tblGrid>
              <a:tr h="323121">
                <a:tc>
                  <a:txBody>
                    <a:bodyPr/>
                    <a:lstStyle/>
                    <a:p>
                      <a:pPr algn="ctr"/>
                      <a:r>
                        <a:rPr lang="sv-SE" sz="10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Tdoc</a:t>
                      </a:r>
                      <a:endParaRPr lang="sv-SE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00" b="1" kern="120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Title</a:t>
                      </a:r>
                      <a:endParaRPr lang="sv-SE" sz="10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Source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Decision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00" b="1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Reply In</a:t>
                      </a:r>
                      <a:endParaRPr lang="sv-SE" sz="10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687663"/>
                  </a:ext>
                </a:extLst>
              </a:tr>
              <a:tr h="19460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S5-212014</a:t>
                      </a:r>
                      <a:endParaRPr lang="en-US" sz="1000" b="1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Resubmitted LS reply to 3GPP SA5 on the relation between EDGEAPP and ETSI MEC architectures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ETSI ISG MEC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noted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981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S5-212015</a:t>
                      </a:r>
                      <a:endParaRPr lang="en-US" sz="1000" b="1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Resubmitted LS New Whitepaper: “Operator Platform Telco Edge proposal"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GSMA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replied to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S5-212319 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41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4"/>
                        </a:rPr>
                        <a:t>S5-212016</a:t>
                      </a:r>
                      <a:endParaRPr lang="en-US" sz="1000" b="1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Resubmitted LS to SA5 on Relation between 3GPP EDGEAPP and ETSI MEC architectures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S6-202355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noted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9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5"/>
                        </a:rPr>
                        <a:t>S5-212017</a:t>
                      </a:r>
                      <a:endParaRPr lang="en-US" sz="1000" b="1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Resubmitted LS on O-RAN – 3GPP Cooperation on Management Services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O-RAN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replied to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S5-212328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60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6"/>
                        </a:rPr>
                        <a:t>S5-212018</a:t>
                      </a:r>
                      <a:endParaRPr lang="en-US" sz="1000" b="1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Resubmitted LS/r on methodology harmonization and REST-based network management framework (reply to 3GPP TSG SA5-S5-204647)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ITU-T SG2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postponed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60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7"/>
                        </a:rPr>
                        <a:t>S5-212019</a:t>
                      </a:r>
                      <a:endParaRPr lang="en-US" sz="1000" b="1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Resubmitted LS/r on work progress on M.resm-AI "Requirements for energy saving management of 5G RAN system with AI" (reply to 3GPP SA5-LS1225)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ITU-T SG2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postponed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60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8"/>
                        </a:rPr>
                        <a:t>S5-212020</a:t>
                      </a:r>
                      <a:endParaRPr lang="en-US" sz="1000" b="1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Liaison reply to 3GPP SA5/SA2 on relation between ENI and MDAF/NWDAF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ETSI ISG ENI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noted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60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9"/>
                        </a:rPr>
                        <a:t>S5-212021</a:t>
                      </a:r>
                      <a:endParaRPr lang="en-US" sz="1000" b="1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Reply LS ccSA5 on SA WG2 assumptions from conclusion of study on architecture aspects for using satellite access in 5G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R2-2102498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noted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60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10"/>
                        </a:rPr>
                        <a:t>S5-212022</a:t>
                      </a:r>
                      <a:endParaRPr lang="en-US" sz="1000" b="1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LS reply to SA5 on QoE Measurement Collection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R2-2102500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noted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60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11"/>
                        </a:rPr>
                        <a:t>S5-212023</a:t>
                      </a:r>
                      <a:endParaRPr lang="en-US" sz="1000" b="1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Reply LS to SA5 on MDT Stage 2 and Stage 3 alignment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R3-211140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noted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60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12"/>
                        </a:rPr>
                        <a:t>S5-212024</a:t>
                      </a:r>
                      <a:endParaRPr lang="en-US" sz="1000" b="1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LS to SA5 on the details of logging forms reported by the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gNB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-CU-CP,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gNB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-CU-UP and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gNB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-DU under measurement pollution conditions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R3-211334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postponed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60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13"/>
                        </a:rPr>
                        <a:t>S5-212025</a:t>
                      </a:r>
                      <a:endParaRPr lang="en-US" sz="1000" b="1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Reply LS to SA5 on limitation of Propagation of immediate MDT configuration in case of Xn inter-RAT HO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R3-211335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noted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60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14"/>
                        </a:rPr>
                        <a:t>S5-212026</a:t>
                      </a:r>
                      <a:endParaRPr lang="en-US" sz="1000" b="1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Progressing the Multi SDO Autonomous Network coordination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 Forum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replied to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S5-212310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60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15"/>
                        </a:rPr>
                        <a:t>S5-212029</a:t>
                      </a:r>
                      <a:endParaRPr lang="en-US" sz="1000" b="1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LS on NG.116 support of service categories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GSMA 5G Joint-Activity (5GJA)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replied to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S5-212320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67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16142"/>
            <a:ext cx="9112251" cy="1143000"/>
          </a:xfrm>
        </p:spPr>
        <p:txBody>
          <a:bodyPr/>
          <a:lstStyle/>
          <a:p>
            <a:r>
              <a:rPr lang="sv-SE" dirty="0" smtClean="0"/>
              <a:t>Exception to be sent to SA#91e</a:t>
            </a:r>
            <a:br>
              <a:rPr lang="sv-SE" dirty="0" smtClean="0"/>
            </a:br>
            <a:endParaRPr lang="sv-SE" dirty="0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62602121"/>
              </p:ext>
            </p:extLst>
          </p:nvPr>
        </p:nvGraphicFramePr>
        <p:xfrm>
          <a:off x="1062537" y="1137204"/>
          <a:ext cx="8843909" cy="186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256">
                  <a:extLst>
                    <a:ext uri="{9D8B030D-6E8A-4147-A177-3AD203B41FA5}">
                      <a16:colId xmlns:a16="http://schemas.microsoft.com/office/drawing/2014/main" xmlns="" val="570476699"/>
                    </a:ext>
                  </a:extLst>
                </a:gridCol>
                <a:gridCol w="4972178">
                  <a:extLst>
                    <a:ext uri="{9D8B030D-6E8A-4147-A177-3AD203B41FA5}">
                      <a16:colId xmlns:a16="http://schemas.microsoft.com/office/drawing/2014/main" xmlns="" val="2618836924"/>
                    </a:ext>
                  </a:extLst>
                </a:gridCol>
                <a:gridCol w="1560475"/>
              </a:tblGrid>
              <a:tr h="710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Tdoc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sv-S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Source</a:t>
                      </a:r>
                      <a:endParaRPr lang="sv-S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3687663"/>
                  </a:ext>
                </a:extLst>
              </a:tr>
              <a:tr h="303790"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indent="0" algn="l" defTabSz="1219170" rtl="0" eaLnBrk="1" latinLnBrk="0" hangingPunct="1"/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indent="0" algn="l" defTabSz="1219170" rtl="0" eaLnBrk="1" latinLnBrk="0" hangingPunct="1">
                        <a:spcAft>
                          <a:spcPts val="0"/>
                        </a:spcAft>
                      </a:pPr>
                      <a:endParaRPr lang="sv-SE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indent="0" algn="l" defTabSz="1219170" rtl="0" eaLnBrk="1" latinLnBrk="0" hangingPunct="1"/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indent="0" algn="l" defTabSz="1219170" rtl="0" eaLnBrk="1" latinLnBrk="0" hangingPunct="1">
                        <a:spcAft>
                          <a:spcPts val="0"/>
                        </a:spcAft>
                      </a:pPr>
                      <a:endParaRPr lang="sv-SE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269">
                <a:tc>
                  <a:txBody>
                    <a:bodyPr/>
                    <a:lstStyle/>
                    <a:p>
                      <a:pPr marL="95250" marR="0" indent="0" algn="l" defTabSz="1219170" rtl="0" eaLnBrk="1" latinLnBrk="0" hangingPunct="1">
                        <a:spcAft>
                          <a:spcPts val="0"/>
                        </a:spcAft>
                      </a:pPr>
                      <a:endParaRPr lang="sv-SE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indent="0" algn="l" defTabSz="1219170" rtl="0" eaLnBrk="1" latinLnBrk="0" hangingPunct="1"/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indent="0" algn="l" defTabSz="1219170" rtl="0" eaLnBrk="1" latinLnBrk="0" hangingPunct="1">
                        <a:spcAft>
                          <a:spcPts val="0"/>
                        </a:spcAft>
                      </a:pPr>
                      <a:endParaRPr lang="sv-SE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2759">
                <a:tc>
                  <a:txBody>
                    <a:bodyPr/>
                    <a:lstStyle/>
                    <a:p>
                      <a:pPr marL="95250" marR="0" indent="0" algn="l" defTabSz="1219170" rtl="0" eaLnBrk="1" latinLnBrk="0" hangingPunct="1">
                        <a:spcAft>
                          <a:spcPts val="0"/>
                        </a:spcAft>
                      </a:pPr>
                      <a:endParaRPr lang="sv-SE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indent="0" algn="l" defTabSz="1219170" rtl="0" eaLnBrk="1" latinLnBrk="0" hangingPunct="1"/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indent="0" algn="l" defTabSz="1219170" rtl="0" eaLnBrk="1" latinLnBrk="0" hangingPunct="1">
                        <a:spcAft>
                          <a:spcPts val="0"/>
                        </a:spcAft>
                      </a:pPr>
                      <a:endParaRPr lang="sv-SE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19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16142"/>
            <a:ext cx="9112251" cy="1143000"/>
          </a:xfrm>
        </p:spPr>
        <p:txBody>
          <a:bodyPr/>
          <a:lstStyle/>
          <a:p>
            <a:r>
              <a:rPr lang="sv-SE" dirty="0" smtClean="0"/>
              <a:t>TRs / TSs to be sent to Edithelp </a:t>
            </a:r>
            <a:br>
              <a:rPr lang="sv-SE" dirty="0" smtClean="0"/>
            </a:br>
            <a:endParaRPr lang="sv-SE" dirty="0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2085998"/>
              </p:ext>
            </p:extLst>
          </p:nvPr>
        </p:nvGraphicFramePr>
        <p:xfrm>
          <a:off x="487680" y="1392687"/>
          <a:ext cx="10981978" cy="4028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4747">
                  <a:extLst>
                    <a:ext uri="{9D8B030D-6E8A-4147-A177-3AD203B41FA5}">
                      <a16:colId xmlns:a16="http://schemas.microsoft.com/office/drawing/2014/main" xmlns="" val="2618836924"/>
                    </a:ext>
                  </a:extLst>
                </a:gridCol>
                <a:gridCol w="2417231"/>
              </a:tblGrid>
              <a:tr h="710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sv-S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Source</a:t>
                      </a:r>
                      <a:endParaRPr lang="sv-S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3687663"/>
                  </a:ext>
                </a:extLst>
              </a:tr>
              <a:tr h="552871"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2871"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baseline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2871"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2871"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2871"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2871"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baseline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83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7680" y="116142"/>
            <a:ext cx="9112251" cy="1143000"/>
          </a:xfrm>
        </p:spPr>
        <p:txBody>
          <a:bodyPr/>
          <a:lstStyle/>
          <a:p>
            <a:r>
              <a:rPr lang="en-US" altLang="zh-CN" dirty="0" smtClean="0"/>
              <a:t>New action items from this meeting</a:t>
            </a:r>
            <a:endParaRPr lang="sv-SE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844324"/>
              </p:ext>
            </p:extLst>
          </p:nvPr>
        </p:nvGraphicFramePr>
        <p:xfrm>
          <a:off x="231228" y="1163510"/>
          <a:ext cx="11619185" cy="1737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4477"/>
                <a:gridCol w="6103219"/>
                <a:gridCol w="888124"/>
                <a:gridCol w="1649545"/>
                <a:gridCol w="1014827"/>
                <a:gridCol w="1008993"/>
              </a:tblGrid>
              <a:tr h="0"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zh-CN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lang="zh-CN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Rel.</a:t>
                      </a:r>
                      <a:endParaRPr lang="zh-CN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Owner</a:t>
                      </a:r>
                      <a:endParaRPr lang="zh-CN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 </a:t>
                      </a:r>
                      <a:endParaRPr lang="zh-CN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Target </a:t>
                      </a:r>
                      <a:endParaRPr lang="zh-CN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136e.1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Improve the use case and requirements in 5.1.3 and 5.1.4 of TS 28.535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Rel-17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Ericsson LM, Deutsche Telekom AG, Huawei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Open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SA5#137e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endParaRPr lang="en-US" sz="18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endParaRPr lang="en-US" sz="18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endParaRPr lang="en-US" sz="18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8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890" y="5333619"/>
            <a:ext cx="8221835" cy="519616"/>
          </a:xfrm>
        </p:spPr>
        <p:txBody>
          <a:bodyPr/>
          <a:lstStyle/>
          <a:p>
            <a:r>
              <a:rPr lang="sv-SE" sz="4400" dirty="0" err="1"/>
              <a:t>Thank</a:t>
            </a:r>
            <a:r>
              <a:rPr lang="sv-SE" sz="4400" dirty="0"/>
              <a:t> </a:t>
            </a:r>
            <a:r>
              <a:rPr lang="sv-SE" sz="4400" dirty="0" err="1"/>
              <a:t>you</a:t>
            </a:r>
            <a:r>
              <a:rPr lang="sv-SE" sz="4400" dirty="0"/>
              <a:t>!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1" y="904240"/>
            <a:ext cx="6111240" cy="4343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882" y="904240"/>
            <a:ext cx="598423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16142"/>
            <a:ext cx="9112251" cy="760744"/>
          </a:xfrm>
        </p:spPr>
        <p:txBody>
          <a:bodyPr/>
          <a:lstStyle/>
          <a:p>
            <a:r>
              <a:rPr lang="sv-SE" dirty="0"/>
              <a:t>Outgoing </a:t>
            </a:r>
            <a:r>
              <a:rPr lang="sv-SE" dirty="0" smtClean="0"/>
              <a:t>LSs</a:t>
            </a:r>
            <a:endParaRPr lang="sv-SE" dirty="0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92676095"/>
              </p:ext>
            </p:extLst>
          </p:nvPr>
        </p:nvGraphicFramePr>
        <p:xfrm>
          <a:off x="184334" y="1392263"/>
          <a:ext cx="11778017" cy="4444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340">
                  <a:extLst>
                    <a:ext uri="{9D8B030D-6E8A-4147-A177-3AD203B41FA5}">
                      <a16:colId xmlns="" xmlns:a16="http://schemas.microsoft.com/office/drawing/2014/main" val="570476699"/>
                    </a:ext>
                  </a:extLst>
                </a:gridCol>
                <a:gridCol w="5195668">
                  <a:extLst>
                    <a:ext uri="{9D8B030D-6E8A-4147-A177-3AD203B41FA5}">
                      <a16:colId xmlns="" xmlns:a16="http://schemas.microsoft.com/office/drawing/2014/main" val="2618836924"/>
                    </a:ext>
                  </a:extLst>
                </a:gridCol>
                <a:gridCol w="1913206">
                  <a:extLst>
                    <a:ext uri="{9D8B030D-6E8A-4147-A177-3AD203B41FA5}">
                      <a16:colId xmlns="" xmlns:a16="http://schemas.microsoft.com/office/drawing/2014/main" val="3016348962"/>
                    </a:ext>
                  </a:extLst>
                </a:gridCol>
                <a:gridCol w="2234338">
                  <a:extLst>
                    <a:ext uri="{9D8B030D-6E8A-4147-A177-3AD203B41FA5}">
                      <a16:colId xmlns="" xmlns:a16="http://schemas.microsoft.com/office/drawing/2014/main" val="3690116950"/>
                    </a:ext>
                  </a:extLst>
                </a:gridCol>
                <a:gridCol w="1301465">
                  <a:extLst>
                    <a:ext uri="{9D8B030D-6E8A-4147-A177-3AD203B41FA5}">
                      <a16:colId xmlns="" xmlns:a16="http://schemas.microsoft.com/office/drawing/2014/main" val="2952368263"/>
                    </a:ext>
                  </a:extLst>
                </a:gridCol>
              </a:tblGrid>
              <a:tr h="429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Tdoc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sv-S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</a:t>
                      </a:r>
                      <a:endParaRPr lang="sv-S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Reply To</a:t>
                      </a:r>
                      <a:endParaRPr lang="sv-S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687663"/>
                  </a:ext>
                </a:extLst>
              </a:tr>
              <a:tr h="245389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S5-212319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Reply LS on New Whitepaper: “Operator Platform Telco Edge proposal" from GSMA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GSMA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3GPP TSG SA WG2, TSG SA WG6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S5-212015</a:t>
                      </a:r>
                    </a:p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547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S5-212328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Reply LS on O-RAN – 3GPP Cooperation on Management Services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O-RAN WG1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S5-212017</a:t>
                      </a:r>
                    </a:p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4356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S5-212310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Reply LS on Progressing the Multi SDO Autonomous Network coordination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TM Forum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3GPP SA, ETSI (AN initiative, ZSM, NFV, ENI, F5G), GSMA, NGMN, CCSA TC7,ITU-T, IETF, IEEE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S5-212026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6445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S5-212320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Reply LS to GSMA on NG.116 support of service categories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GSMA 5G Joint-Activity (5GJA)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3GPP SA2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S5-212029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049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S5-212403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LS from SA5 to RAN2,RAN3 on network sharing with multiple SSB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RAN2, RAN3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宋体" panose="02010600030101010101" pitchFamily="2" charset="-122"/>
                        </a:rPr>
                        <a:t>New</a:t>
                      </a:r>
                      <a:endParaRPr lang="en-US" sz="16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S5-212390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LS to TM Forum on introduction of 3GPP Autonomous Network Levels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TM Forum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3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GPP SA,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ITU-T (FG-AN), ETSI (AN initiative, ZSM, NFV, ENI, F5G), IETF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宋体" panose="02010600030101010101" pitchFamily="2" charset="-122"/>
                        </a:rPr>
                        <a:t>new</a:t>
                      </a:r>
                      <a:endParaRPr lang="en-US" sz="16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63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73206" y="260350"/>
            <a:ext cx="9253182" cy="7905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3200" kern="0" dirty="0" smtClean="0">
                <a:solidFill>
                  <a:srgbClr val="FF0000"/>
                </a:solidFill>
                <a:latin typeface="Calibri"/>
                <a:cs typeface="+mj-cs"/>
              </a:rPr>
              <a:t>New or Revised Work Items / Study Items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477500"/>
              </p:ext>
            </p:extLst>
          </p:nvPr>
        </p:nvGraphicFramePr>
        <p:xfrm>
          <a:off x="150642" y="1468217"/>
          <a:ext cx="11902965" cy="4198170"/>
        </p:xfrm>
        <a:graphic>
          <a:graphicData uri="http://schemas.openxmlformats.org/drawingml/2006/table">
            <a:tbl>
              <a:tblPr/>
              <a:tblGrid>
                <a:gridCol w="1203025"/>
                <a:gridCol w="1014248"/>
                <a:gridCol w="966952"/>
                <a:gridCol w="4485330"/>
                <a:gridCol w="1917895"/>
                <a:gridCol w="2315515"/>
              </a:tblGrid>
              <a:tr h="519264"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Tdoc</a:t>
                      </a:r>
                      <a:endParaRPr kumimoji="0" lang="en-GB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Type</a:t>
                      </a:r>
                      <a:endParaRPr kumimoji="0" lang="en-GB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Release</a:t>
                      </a:r>
                      <a:endParaRPr kumimoji="0" lang="en-GB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Title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Source</a:t>
                      </a:r>
                      <a:endParaRPr kumimoji="0" lang="en-GB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Potential related groups</a:t>
                      </a:r>
                      <a:endParaRPr kumimoji="0" lang="en-GB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495150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S5-212368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New SID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Rel-17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New SID on management aspects of network slice management capability exposure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Alibaba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Group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150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S5-212369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New WID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Rel-17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New WID Enhancements of Management Data Analytics Service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Intel, NEC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SA2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150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S5-212331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New WID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Rel-17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New WID on File Management</a:t>
                      </a:r>
                    </a:p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Nokia, Nokia Shanghai Bell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150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S5-212332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New SID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Rel-17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New WID on enhancement of service based management architecture</a:t>
                      </a:r>
                    </a:p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Huawei, China Telecom, China Unicom, China Mobile, Ericsson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150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S5-212399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Revised WID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Rel-17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Revised WID on Discovery of management services in 5G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Huawei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150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S5-212373 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Revised WID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Rel-17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Updated WID Enhancement on Management Aspects of 5G Service-Level Agreement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Ericsson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9525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73206" y="260350"/>
            <a:ext cx="9253182" cy="7905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3200" kern="0" dirty="0" smtClean="0">
                <a:solidFill>
                  <a:srgbClr val="FF0000"/>
                </a:solidFill>
                <a:latin typeface="Calibri"/>
                <a:cs typeface="+mj-cs"/>
              </a:rPr>
              <a:t>Documents endorsed </a:t>
            </a:r>
            <a:r>
              <a:rPr lang="en-US" altLang="zh-CN" sz="3200" kern="0" smtClean="0">
                <a:solidFill>
                  <a:srgbClr val="FF0000"/>
                </a:solidFill>
                <a:latin typeface="Calibri"/>
                <a:cs typeface="+mj-cs"/>
              </a:rPr>
              <a:t>by OA&amp;M</a:t>
            </a:r>
            <a:endParaRPr lang="en-US" altLang="zh-CN" sz="3200" kern="0" dirty="0" smtClean="0">
              <a:solidFill>
                <a:srgbClr val="FF0000"/>
              </a:solidFill>
              <a:latin typeface="Calibri"/>
              <a:cs typeface="+mj-cs"/>
            </a:endParaRPr>
          </a:p>
        </p:txBody>
      </p:sp>
      <p:graphicFrame>
        <p:nvGraphicFramePr>
          <p:cNvPr id="6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823219"/>
              </p:ext>
            </p:extLst>
          </p:nvPr>
        </p:nvGraphicFramePr>
        <p:xfrm>
          <a:off x="270035" y="1387498"/>
          <a:ext cx="11537378" cy="2692300"/>
        </p:xfrm>
        <a:graphic>
          <a:graphicData uri="http://schemas.openxmlformats.org/drawingml/2006/table">
            <a:tbl>
              <a:tblPr/>
              <a:tblGrid>
                <a:gridCol w="10405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01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33373"/>
                <a:gridCol w="2733373"/>
              </a:tblGrid>
              <a:tr h="603931">
                <a:tc>
                  <a:txBody>
                    <a:bodyPr/>
                    <a:lstStyle/>
                    <a:p>
                      <a:pPr marL="0" marR="0" lvl="0" indent="0" algn="ctr" defTabSz="121917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zh-CN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TDoc</a:t>
                      </a:r>
                      <a:endParaRPr lang="en-GB" altLang="zh-CN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zh-CN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zh-CN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Source</a:t>
                      </a:r>
                      <a:endParaRPr lang="en-GB" altLang="zh-CN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zh-CN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Potential related topics and related groups</a:t>
                      </a:r>
                      <a:endParaRPr lang="en-GB" altLang="zh-CN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2335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S5-212330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Rel-17 time plan proposal for OAM</a:t>
                      </a:r>
                    </a:p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SA5 Vice chair (Huawei), SA5 chair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9185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S5-212347</a:t>
                      </a:r>
                      <a:endParaRPr lang="zh-CN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Discussion on issues with NSI and NSSI state management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Huawei, Orange,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Telefónica</a:t>
                      </a:r>
                      <a:endParaRPr lang="zh-CN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209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S5-212272</a:t>
                      </a:r>
                      <a:endParaRPr lang="zh-CN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Input to 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DraftCR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28.541 Discussion including 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perfRec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mapping to domain specific attributes</a:t>
                      </a:r>
                      <a:endParaRPr lang="zh-CN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Ericsson LM</a:t>
                      </a:r>
                      <a:endParaRPr lang="zh-CN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8705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S5-212055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Proposal to stop using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draftCR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for WI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ePM_KPI_5G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Intel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1520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S5-212382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Simplified Request for Data Collection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Nokia, Nokia Shanghai Bell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9048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S5-212234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Discussion on support RRC connection number measurements per PLMN in MOCN network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sharing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China Telecom Corporation Ltd.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5969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20651" y="0"/>
            <a:ext cx="9759950" cy="1016000"/>
          </a:xfrm>
        </p:spPr>
        <p:txBody>
          <a:bodyPr/>
          <a:lstStyle/>
          <a:p>
            <a:pPr algn="l"/>
            <a:r>
              <a:rPr lang="en-US" sz="3600" dirty="0" smtClean="0"/>
              <a:t>Overview of SA5 OAM ongoing WIs/SIs</a:t>
            </a:r>
            <a:endParaRPr lang="en-US" sz="3600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959117"/>
              </p:ext>
            </p:extLst>
          </p:nvPr>
        </p:nvGraphicFramePr>
        <p:xfrm>
          <a:off x="5601956" y="740319"/>
          <a:ext cx="6456065" cy="5620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914"/>
                <a:gridCol w="3934797"/>
                <a:gridCol w="1046109"/>
                <a:gridCol w="1090245"/>
              </a:tblGrid>
              <a:tr h="202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000" b="1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Rel-17 </a:t>
                      </a:r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Operations, Administration, Maintenance and Provisioning (OAM&amp;P</a:t>
                      </a:r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zh-CN" sz="2000" b="1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Additional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NRM features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adNRM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870026</a:t>
                      </a:r>
                      <a:endParaRPr lang="zh-CN" altLang="zh-CN" sz="12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Enhancements of 5G performance measurements and KPIs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ePM_KPI_5G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880025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Management of MDT enhancement in 5G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e_5GMDT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870025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Enhancement of 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QoE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Measurement Collection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eQoE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870027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Management data collection control and discovery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MADCOL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880028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624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  <a:endParaRPr lang="zh-CN" sz="1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Management Aspects of 5G Network Sharing</a:t>
                      </a:r>
                      <a:endParaRPr lang="zh-CN" sz="1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MANS</a:t>
                      </a:r>
                      <a:endParaRPr lang="zh-CN" sz="1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900021</a:t>
                      </a:r>
                      <a:endParaRPr lang="zh-CN" sz="1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624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New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Generic Plug and connect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PACMAN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Wait for SA approval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624"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New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New WID on File Management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FIMA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Wait for SA approval</a:t>
                      </a:r>
                      <a:endParaRPr lang="zh-CN" altLang="zh-CN" sz="1200" kern="1200" dirty="0" smtClean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47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Autonomous network levels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ANL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880027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47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Intent driven management service for mobile networks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IDMS_MN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810027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47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Network policy management for 5G mobile networks 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NPM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860024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Enhanced Closed loop SLS Assurance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eCOSLA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870030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11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Enhancements of Self-Organizing Networks (SON) for 5G networks 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eSON_5G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870028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Enhancement of Handover Optimization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E_HOO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880029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13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Enhancements on EE for 5G networks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EE5GPLUS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870022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14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Discovery of management services in 5G  </a:t>
                      </a:r>
                      <a:endParaRPr lang="zh-CN" sz="1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5G</a:t>
                      </a:r>
                      <a:r>
                        <a:rPr lang="en-US" altLang="zh-CN" sz="12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MS</a:t>
                      </a:r>
                      <a:endParaRPr lang="zh-CN" sz="1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820035</a:t>
                      </a:r>
                      <a:endParaRPr lang="zh-CN" sz="1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New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New WID Enhancements of Management Data Analytics </a:t>
                      </a: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Service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err="1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eMDAS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Wait for SA approval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15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Management of non-public networks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OAM_NPN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870023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16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Enhancement on Management Aspects of 5G Service-Level Agreement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EMA5SLA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870024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17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Management of the enhanced tenant concept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eMEMTANE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880026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425177"/>
              </p:ext>
            </p:extLst>
          </p:nvPr>
        </p:nvGraphicFramePr>
        <p:xfrm>
          <a:off x="120651" y="1861540"/>
          <a:ext cx="5330580" cy="43291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480"/>
                <a:gridCol w="3197168"/>
                <a:gridCol w="982110"/>
                <a:gridCol w="788822"/>
              </a:tblGrid>
              <a:tr h="2880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Rel-17 OAM&amp;P Studies </a:t>
                      </a:r>
                      <a:endParaRPr lang="zh-CN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Study on management and orchestration aspects with integrated satellite components in a 5G network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FS_5GSAT_MO</a:t>
                      </a:r>
                      <a:endParaRPr lang="zh-CN" sz="16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830025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Study on enhancement of Management Data Analytics Service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FS_eMDAS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850028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Study on new aspects of EE for 5G networks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FS_EE5G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870021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Study on network slice management enhancements 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FS_NSMEN</a:t>
                      </a:r>
                      <a:endParaRPr lang="zh-CN" sz="16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860022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Study on enhancements of edge computing management 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FS_eEDGE_Mgt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870029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</a:tr>
              <a:tr h="0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Study on YANG PUSH 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FS_YANG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890017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</a:tr>
              <a:tr h="0"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Study on access control for management service 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FS_MNSAC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890016</a:t>
                      </a:r>
                      <a:endParaRPr lang="zh-CN" altLang="zh-CN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</a:tr>
              <a:tr h="0"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New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New SID on continuous integration continuous delivery support for 3GPP NFs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FS_CICDNS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Wait</a:t>
                      </a:r>
                      <a:r>
                        <a:rPr lang="en-US" altLang="zh-CN" sz="1200" kern="1200" baseline="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for SA approval</a:t>
                      </a:r>
                      <a:endParaRPr lang="zh-CN" altLang="zh-CN" sz="1200" kern="1200" dirty="0" smtClean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</a:tr>
              <a:tr h="0"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New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New WID on enhancement of service based management architecture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err="1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FS_eSBMA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Wait</a:t>
                      </a:r>
                      <a:r>
                        <a:rPr lang="en-US" altLang="zh-CN" sz="1200" kern="1200" baseline="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for SA approval</a:t>
                      </a:r>
                      <a:endParaRPr lang="zh-CN" altLang="zh-CN" sz="1200" kern="1200" dirty="0" smtClean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</a:tr>
              <a:tr h="0"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New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New SID on management aspects of network slice management capability </a:t>
                      </a: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exposure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FS_NSCE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Wait</a:t>
                      </a:r>
                      <a:r>
                        <a:rPr lang="en-US" altLang="zh-CN" sz="1200" kern="1200" baseline="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for SA approval</a:t>
                      </a:r>
                      <a:endParaRPr lang="zh-CN" altLang="zh-CN" sz="1200" kern="1200" dirty="0" smtClean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kern="1200" dirty="0" smtClean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</a:tr>
              <a:tr h="0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Study on autonomous network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levels (finished)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FS_ANL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850032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95531" y="740319"/>
            <a:ext cx="53808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+mn-lt"/>
              </a:rPr>
              <a:t>Rel-17: 24 ongoing WIs/SIs, 1 finished SI, 3 WI and 3 SI for SA approval</a:t>
            </a:r>
            <a:endParaRPr lang="en-US" altLang="zh-CN" sz="1600" b="1" dirty="0">
              <a:solidFill>
                <a:srgbClr val="0000FF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b="1" dirty="0" smtClean="0">
                <a:solidFill>
                  <a:srgbClr val="0000FF"/>
                </a:solidFill>
                <a:latin typeface="+mn-lt"/>
              </a:rPr>
              <a:t>17 </a:t>
            </a:r>
            <a:r>
              <a:rPr lang="en-US" altLang="zh-CN" sz="1600" b="1" dirty="0">
                <a:solidFill>
                  <a:srgbClr val="0000FF"/>
                </a:solidFill>
                <a:latin typeface="+mn-lt"/>
              </a:rPr>
              <a:t>ongoing </a:t>
            </a:r>
            <a:r>
              <a:rPr lang="en-US" altLang="zh-CN" sz="1600" b="1" dirty="0" smtClean="0">
                <a:solidFill>
                  <a:srgbClr val="0000FF"/>
                </a:solidFill>
                <a:latin typeface="+mn-lt"/>
              </a:rPr>
              <a:t>WIs</a:t>
            </a:r>
            <a:r>
              <a:rPr lang="en-US" altLang="zh-CN" sz="1600" b="1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altLang="zh-CN" sz="1600" b="1" dirty="0" smtClean="0">
                <a:solidFill>
                  <a:srgbClr val="0000FF"/>
                </a:solidFill>
                <a:latin typeface="+mn-lt"/>
              </a:rPr>
              <a:t>3 </a:t>
            </a:r>
            <a:r>
              <a:rPr lang="en-US" altLang="zh-CN" sz="1600" b="1" dirty="0">
                <a:solidFill>
                  <a:srgbClr val="0000FF"/>
                </a:solidFill>
                <a:latin typeface="+mn-lt"/>
              </a:rPr>
              <a:t>WI wait for SA approval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b="1" dirty="0" smtClean="0">
                <a:solidFill>
                  <a:srgbClr val="0000FF"/>
                </a:solidFill>
                <a:latin typeface="+mn-lt"/>
              </a:rPr>
              <a:t>7 ongoing SIs, 1 finished </a:t>
            </a:r>
            <a:r>
              <a:rPr lang="en-US" altLang="zh-CN" sz="1600" b="1" dirty="0">
                <a:solidFill>
                  <a:srgbClr val="0000FF"/>
                </a:solidFill>
                <a:latin typeface="+mn-lt"/>
              </a:rPr>
              <a:t>SI, </a:t>
            </a:r>
            <a:r>
              <a:rPr lang="en-US" altLang="zh-CN" sz="1600" b="1" dirty="0" smtClean="0">
                <a:solidFill>
                  <a:srgbClr val="0000FF"/>
                </a:solidFill>
                <a:latin typeface="+mn-lt"/>
              </a:rPr>
              <a:t>3 SI </a:t>
            </a:r>
            <a:r>
              <a:rPr lang="en-US" altLang="zh-CN" sz="1600" b="1" dirty="0">
                <a:solidFill>
                  <a:srgbClr val="0000FF"/>
                </a:solidFill>
                <a:latin typeface="+mn-lt"/>
              </a:rPr>
              <a:t>wait for SA approval</a:t>
            </a:r>
          </a:p>
        </p:txBody>
      </p:sp>
    </p:spTree>
    <p:extLst>
      <p:ext uri="{BB962C8B-B14F-4D97-AF65-F5344CB8AC3E}">
        <p14:creationId xmlns:p14="http://schemas.microsoft.com/office/powerpoint/2010/main" val="255020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5572" y="4603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 smtClean="0"/>
              <a:t>OAM General </a:t>
            </a:r>
            <a:r>
              <a:rPr lang="en-US" altLang="zh-CN" sz="3200" kern="0" dirty="0"/>
              <a:t>T</a:t>
            </a:r>
            <a:r>
              <a:rPr lang="en-US" altLang="zh-CN" sz="3200" kern="0" dirty="0" smtClean="0"/>
              <a:t>opics</a:t>
            </a:r>
            <a:endParaRPr lang="sv-SE" sz="3200" kern="0" dirty="0"/>
          </a:p>
        </p:txBody>
      </p:sp>
      <p:sp>
        <p:nvSpPr>
          <p:cNvPr id="10" name="文本框 9"/>
          <p:cNvSpPr txBox="1"/>
          <p:nvPr/>
        </p:nvSpPr>
        <p:spPr>
          <a:xfrm>
            <a:off x="604911" y="1405700"/>
            <a:ext cx="10873444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8113" y="1801533"/>
            <a:ext cx="10607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 smtClean="0">
                <a:solidFill>
                  <a:prstClr val="black"/>
                </a:solidFill>
                <a:latin typeface="+mj-lt"/>
                <a:cs typeface="Arial" charset="0"/>
              </a:rPr>
              <a:t>The </a:t>
            </a:r>
            <a:r>
              <a:rPr lang="en-US" altLang="zh-CN" sz="1800" b="1" dirty="0">
                <a:solidFill>
                  <a:prstClr val="black"/>
                </a:solidFill>
                <a:latin typeface="+mj-lt"/>
                <a:cs typeface="Arial" charset="0"/>
              </a:rPr>
              <a:t>following topics are discussed </a:t>
            </a:r>
            <a:r>
              <a:rPr lang="en-US" altLang="zh-CN" sz="1800" b="1" dirty="0" smtClean="0">
                <a:solidFill>
                  <a:prstClr val="black"/>
                </a:solidFill>
                <a:latin typeface="+mj-lt"/>
                <a:cs typeface="Arial" charset="0"/>
              </a:rPr>
              <a:t>in </a:t>
            </a:r>
            <a:r>
              <a:rPr lang="en-US" altLang="zh-CN" sz="1800" b="1" dirty="0">
                <a:solidFill>
                  <a:prstClr val="black"/>
                </a:solidFill>
                <a:latin typeface="+mj-lt"/>
                <a:cs typeface="Arial" charset="0"/>
              </a:rPr>
              <a:t>the </a:t>
            </a:r>
            <a:r>
              <a:rPr lang="en-US" altLang="zh-CN" sz="1800" b="1" dirty="0" smtClean="0">
                <a:solidFill>
                  <a:prstClr val="black"/>
                </a:solidFill>
                <a:latin typeface="+mj-lt"/>
                <a:cs typeface="Arial" charset="0"/>
              </a:rPr>
              <a:t>meeting: 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800" b="1" dirty="0" smtClean="0">
              <a:solidFill>
                <a:prstClr val="black"/>
              </a:solidFill>
              <a:latin typeface="+mj-lt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800" b="1" dirty="0" smtClean="0">
                <a:solidFill>
                  <a:prstClr val="black"/>
                </a:solidFill>
                <a:latin typeface="+mj-lt"/>
                <a:cs typeface="Arial" charset="0"/>
              </a:rPr>
              <a:t>Collection </a:t>
            </a:r>
            <a:r>
              <a:rPr lang="en-US" altLang="zh-CN" sz="1800" b="1" dirty="0">
                <a:solidFill>
                  <a:prstClr val="black"/>
                </a:solidFill>
                <a:latin typeface="+mj-lt"/>
                <a:cs typeface="Arial" charset="0"/>
              </a:rPr>
              <a:t>of useful endorsed document and external </a:t>
            </a:r>
            <a:r>
              <a:rPr lang="en-US" altLang="zh-CN" sz="1800" b="1">
                <a:solidFill>
                  <a:prstClr val="black"/>
                </a:solidFill>
                <a:latin typeface="+mj-lt"/>
                <a:cs typeface="Arial" charset="0"/>
              </a:rPr>
              <a:t>communication </a:t>
            </a:r>
            <a:r>
              <a:rPr lang="en-US" altLang="zh-CN" sz="1800" b="1" smtClean="0">
                <a:solidFill>
                  <a:prstClr val="black"/>
                </a:solidFill>
                <a:latin typeface="+mj-lt"/>
                <a:cs typeface="Arial" charset="0"/>
              </a:rPr>
              <a:t>documents</a:t>
            </a:r>
            <a:endParaRPr lang="en-US" altLang="zh-CN" sz="1800" b="1" dirty="0" smtClean="0">
              <a:solidFill>
                <a:prstClr val="black"/>
              </a:solidFill>
              <a:latin typeface="+mj-lt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800" b="1" dirty="0" smtClean="0">
                <a:latin typeface="+mj-lt"/>
              </a:rPr>
              <a:t>List </a:t>
            </a:r>
            <a:r>
              <a:rPr lang="en-US" altLang="zh-CN" sz="1800" b="1" dirty="0">
                <a:latin typeface="+mj-lt"/>
              </a:rPr>
              <a:t>of Approved </a:t>
            </a:r>
            <a:r>
              <a:rPr lang="en-US" altLang="zh-CN" sz="1800" b="1" dirty="0" err="1" smtClean="0">
                <a:latin typeface="+mj-lt"/>
              </a:rPr>
              <a:t>DraftCR</a:t>
            </a:r>
            <a:endParaRPr lang="en-US" altLang="zh-CN" sz="1800" b="1" dirty="0" smtClean="0">
              <a:latin typeface="+mj-lt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800" b="1" dirty="0" smtClean="0">
                <a:solidFill>
                  <a:prstClr val="black"/>
                </a:solidFill>
                <a:latin typeface="+mj-lt"/>
                <a:cs typeface="Arial" charset="0"/>
              </a:rPr>
              <a:t>Rel-17 Use case template and requirement template discussion</a:t>
            </a:r>
          </a:p>
          <a:p>
            <a:pPr marL="779463" lvl="1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800" dirty="0" smtClean="0">
                <a:solidFill>
                  <a:prstClr val="black"/>
                </a:solidFill>
                <a:latin typeface="+mj-lt"/>
                <a:cs typeface="Arial" charset="0"/>
              </a:rPr>
              <a:t>Need </a:t>
            </a:r>
            <a:r>
              <a:rPr lang="en-US" altLang="zh-CN" sz="1800" dirty="0">
                <a:solidFill>
                  <a:prstClr val="black"/>
                </a:solidFill>
                <a:latin typeface="+mj-lt"/>
                <a:cs typeface="Arial" charset="0"/>
              </a:rPr>
              <a:t>more discussion</a:t>
            </a:r>
            <a:r>
              <a:rPr lang="en-US" altLang="zh-CN" sz="1800" dirty="0" smtClean="0">
                <a:solidFill>
                  <a:prstClr val="black"/>
                </a:solidFill>
                <a:latin typeface="+mj-lt"/>
                <a:cs typeface="Arial" charset="0"/>
              </a:rPr>
              <a:t>, especially for the requirement to align with the recent SA discussion.</a:t>
            </a:r>
            <a:endParaRPr lang="en-US" altLang="zh-CN" sz="1800" dirty="0">
              <a:solidFill>
                <a:prstClr val="black"/>
              </a:solidFill>
              <a:latin typeface="+mj-lt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800" b="1" dirty="0">
                <a:latin typeface="+mj-lt"/>
              </a:rPr>
              <a:t>Rel-17 time plan proposal for </a:t>
            </a:r>
            <a:r>
              <a:rPr lang="en-US" altLang="zh-CN" sz="1800" b="1" dirty="0" smtClean="0">
                <a:latin typeface="+mj-lt"/>
              </a:rPr>
              <a:t>OAM</a:t>
            </a:r>
          </a:p>
          <a:p>
            <a:pPr marL="779463" lvl="1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800" dirty="0" smtClean="0">
                <a:solidFill>
                  <a:prstClr val="black"/>
                </a:solidFill>
                <a:latin typeface="+mj-lt"/>
                <a:cs typeface="Arial" charset="0"/>
              </a:rPr>
              <a:t>SA5 try to align with overall 3GPP time plan, especially for the stage3 freeze time.</a:t>
            </a:r>
          </a:p>
        </p:txBody>
      </p:sp>
    </p:spTree>
    <p:extLst>
      <p:ext uri="{BB962C8B-B14F-4D97-AF65-F5344CB8AC3E}">
        <p14:creationId xmlns:p14="http://schemas.microsoft.com/office/powerpoint/2010/main" val="13633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5572" y="4603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 smtClean="0"/>
              <a:t>Rel-11/Rel-12/Rel-13/Rel-14/Rel-15/Rel-16/Rel-17 CRs</a:t>
            </a:r>
            <a:endParaRPr lang="sv-SE" sz="3200" kern="0" dirty="0"/>
          </a:p>
        </p:txBody>
      </p:sp>
      <p:sp>
        <p:nvSpPr>
          <p:cNvPr id="10" name="文本框 9"/>
          <p:cNvSpPr txBox="1"/>
          <p:nvPr/>
        </p:nvSpPr>
        <p:spPr>
          <a:xfrm>
            <a:off x="139921" y="632903"/>
            <a:ext cx="9791870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584" y="948484"/>
            <a:ext cx="5540384" cy="5101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b="1" dirty="0" smtClean="0">
                <a:solidFill>
                  <a:prstClr val="black"/>
                </a:solidFill>
                <a:latin typeface="+mj-lt"/>
              </a:rPr>
              <a:t>The following topics are discussed and agreed related CRs in the meeting.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b="1" dirty="0" smtClean="0">
                <a:solidFill>
                  <a:prstClr val="black"/>
                </a:solidFill>
                <a:latin typeface="+mj-lt"/>
              </a:rPr>
              <a:t>Rel-11/Rel-12/Rel-13/Rel-14/Rel-15 CR:</a:t>
            </a:r>
          </a:p>
          <a:p>
            <a:pPr marL="285750" lvl="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zh-CN" sz="1050" b="1" dirty="0" smtClean="0">
                <a:solidFill>
                  <a:prstClr val="black"/>
                </a:solidFill>
                <a:latin typeface="+mj-lt"/>
              </a:rPr>
              <a:t>TS </a:t>
            </a:r>
            <a:r>
              <a:rPr lang="en-US" altLang="zh-CN" sz="1050" b="1" dirty="0" smtClean="0">
                <a:solidFill>
                  <a:prstClr val="black"/>
                </a:solidFill>
                <a:latin typeface="+mj-lt"/>
              </a:rPr>
              <a:t>32.422</a:t>
            </a:r>
            <a:r>
              <a:rPr lang="zh-CN" altLang="zh-CN" sz="1050" b="1" dirty="0" smtClean="0">
                <a:solidFill>
                  <a:prstClr val="black"/>
                </a:solidFill>
                <a:latin typeface="+mj-lt"/>
              </a:rPr>
              <a:t>:</a:t>
            </a:r>
            <a:endParaRPr lang="zh-CN" altLang="zh-CN" sz="1050" dirty="0" smtClean="0">
              <a:solidFill>
                <a:prstClr val="black"/>
              </a:solidFill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050" dirty="0" smtClean="0">
                <a:latin typeface="+mj-lt"/>
              </a:rPr>
              <a:t>Correct MDT collection period in LTE</a:t>
            </a:r>
            <a:endParaRPr lang="en-US" altLang="zh-CN" sz="1050" b="1" dirty="0" smtClean="0">
              <a:solidFill>
                <a:prstClr val="black"/>
              </a:solidFill>
              <a:latin typeface="+mj-lt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b="1" dirty="0" smtClean="0">
                <a:latin typeface="+mj-lt"/>
              </a:rPr>
              <a:t>Rel-15 CR:</a:t>
            </a: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zh-CN" sz="1050" b="1" dirty="0">
                <a:latin typeface="+mj-lt"/>
              </a:rPr>
              <a:t>TS </a:t>
            </a:r>
            <a:r>
              <a:rPr lang="en-US" altLang="zh-CN" sz="1050" b="1" dirty="0">
                <a:latin typeface="+mj-lt"/>
              </a:rPr>
              <a:t>28.541</a:t>
            </a:r>
            <a:r>
              <a:rPr lang="zh-CN" altLang="zh-CN" sz="1050" b="1" dirty="0">
                <a:latin typeface="+mj-lt"/>
              </a:rPr>
              <a:t>:</a:t>
            </a:r>
            <a:endParaRPr lang="zh-CN" altLang="zh-CN" sz="1050" dirty="0"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dirty="0" smtClean="0">
                <a:latin typeface="+mj-lt"/>
              </a:rPr>
              <a:t>CR </a:t>
            </a:r>
            <a:r>
              <a:rPr lang="en-US" altLang="zh-CN" sz="1050" dirty="0">
                <a:latin typeface="+mj-lt"/>
              </a:rPr>
              <a:t>28.541 Correction to NSI and NSSI state management</a:t>
            </a:r>
            <a:endParaRPr lang="zh-CN" altLang="zh-CN" sz="1050" dirty="0">
              <a:latin typeface="+mj-lt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b="1" dirty="0" smtClean="0">
                <a:latin typeface="+mj-lt"/>
              </a:rPr>
              <a:t>Rel-16 CR:</a:t>
            </a: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zh-CN" sz="1050" b="1" dirty="0" smtClean="0">
                <a:latin typeface="+mj-lt"/>
              </a:rPr>
              <a:t>TS </a:t>
            </a:r>
            <a:r>
              <a:rPr lang="zh-CN" altLang="zh-CN" sz="1050" b="1" dirty="0">
                <a:latin typeface="+mj-lt"/>
              </a:rPr>
              <a:t>28.</a:t>
            </a:r>
            <a:r>
              <a:rPr lang="zh-CN" altLang="zh-CN" sz="1050" b="1" dirty="0" smtClean="0">
                <a:latin typeface="+mj-lt"/>
              </a:rPr>
              <a:t>5</a:t>
            </a:r>
            <a:r>
              <a:rPr lang="en-US" altLang="zh-CN" sz="1050" b="1" dirty="0" smtClean="0">
                <a:latin typeface="+mj-lt"/>
              </a:rPr>
              <a:t>32</a:t>
            </a:r>
            <a:r>
              <a:rPr lang="zh-CN" altLang="zh-CN" sz="1050" b="1" dirty="0" smtClean="0">
                <a:latin typeface="+mj-lt"/>
              </a:rPr>
              <a:t>:</a:t>
            </a:r>
            <a:endParaRPr lang="zh-CN" altLang="zh-CN" sz="1050" dirty="0"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050" dirty="0">
                <a:latin typeface="+mj-lt"/>
              </a:rPr>
              <a:t>CR 28.532 Correct definitions for the File </a:t>
            </a:r>
            <a:r>
              <a:rPr lang="en-US" sz="1050" dirty="0" err="1" smtClean="0">
                <a:latin typeface="+mj-lt"/>
              </a:rPr>
              <a:t>Mn</a:t>
            </a:r>
            <a:r>
              <a:rPr lang="en-US" altLang="zh-CN" sz="1050" dirty="0" err="1" smtClean="0">
                <a:latin typeface="+mj-lt"/>
              </a:rPr>
              <a:t>S</a:t>
            </a:r>
            <a:r>
              <a:rPr lang="en-US" altLang="zh-CN" sz="1050" dirty="0" smtClean="0">
                <a:latin typeface="+mj-lt"/>
              </a:rPr>
              <a:t> stag2, REST SS, </a:t>
            </a:r>
            <a:r>
              <a:rPr lang="en-US" altLang="zh-CN" sz="1050" dirty="0" err="1" smtClean="0">
                <a:latin typeface="+mj-lt"/>
              </a:rPr>
              <a:t>OpenAPI</a:t>
            </a:r>
            <a:r>
              <a:rPr lang="en-US" altLang="zh-CN" sz="1050" dirty="0" smtClean="0">
                <a:latin typeface="+mj-lt"/>
              </a:rPr>
              <a:t> definitions.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050" dirty="0">
                <a:latin typeface="+mj-lt"/>
              </a:rPr>
              <a:t>CR 28.532 Correct some minor errors in the Fault </a:t>
            </a:r>
            <a:r>
              <a:rPr lang="en-GB" altLang="zh-CN" sz="1050" dirty="0" err="1">
                <a:latin typeface="+mj-lt"/>
              </a:rPr>
              <a:t>MnS</a:t>
            </a:r>
            <a:r>
              <a:rPr lang="en-GB" altLang="zh-CN" sz="1050" dirty="0">
                <a:latin typeface="+mj-lt"/>
              </a:rPr>
              <a:t> definition (REST SS</a:t>
            </a:r>
            <a:r>
              <a:rPr lang="en-GB" altLang="zh-CN" sz="1050" dirty="0" smtClean="0">
                <a:latin typeface="+mj-lt"/>
              </a:rPr>
              <a:t>)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050" dirty="0">
                <a:latin typeface="+mj-lt"/>
              </a:rPr>
              <a:t>CR 28.532 Correct some minor errors in the </a:t>
            </a:r>
            <a:r>
              <a:rPr lang="en-GB" altLang="zh-CN" sz="1050" dirty="0" err="1">
                <a:latin typeface="+mj-lt"/>
              </a:rPr>
              <a:t>Prov</a:t>
            </a:r>
            <a:r>
              <a:rPr lang="en-GB" altLang="zh-CN" sz="1050" dirty="0">
                <a:latin typeface="+mj-lt"/>
              </a:rPr>
              <a:t> </a:t>
            </a:r>
            <a:r>
              <a:rPr lang="en-GB" altLang="zh-CN" sz="1050" dirty="0" err="1">
                <a:latin typeface="+mj-lt"/>
              </a:rPr>
              <a:t>MnS</a:t>
            </a:r>
            <a:r>
              <a:rPr lang="en-GB" altLang="zh-CN" sz="1050" dirty="0">
                <a:latin typeface="+mj-lt"/>
              </a:rPr>
              <a:t> definition (REST SS</a:t>
            </a:r>
            <a:r>
              <a:rPr lang="en-GB" altLang="zh-CN" sz="1050" dirty="0" smtClean="0">
                <a:latin typeface="+mj-lt"/>
              </a:rPr>
              <a:t>)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050" dirty="0">
                <a:latin typeface="+mj-lt"/>
              </a:rPr>
              <a:t>CR TS 28.532 Correct the misalignment information for stage 2 Fault Supervision </a:t>
            </a:r>
            <a:r>
              <a:rPr lang="en-GB" altLang="zh-CN" sz="1050" dirty="0" err="1">
                <a:latin typeface="+mj-lt"/>
              </a:rPr>
              <a:t>MnS</a:t>
            </a:r>
            <a:endParaRPr lang="en-US" sz="1050" dirty="0" smtClean="0">
              <a:latin typeface="+mj-lt"/>
            </a:endParaRP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050" b="1" dirty="0" smtClean="0">
                <a:latin typeface="+mj-lt"/>
              </a:rPr>
              <a:t>TS 28.535: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050" dirty="0">
                <a:latin typeface="+mj-lt"/>
              </a:rPr>
              <a:t>Update use cases and requirements to replace communication service</a:t>
            </a:r>
            <a:endParaRPr lang="zh-CN" altLang="zh-CN" sz="1050" dirty="0"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050" dirty="0">
                <a:latin typeface="+mj-lt"/>
              </a:rPr>
              <a:t>CR 28.535 Clean up the concepts and background</a:t>
            </a:r>
            <a:endParaRPr lang="en-US" sz="1050" dirty="0" smtClean="0">
              <a:latin typeface="+mj-lt"/>
            </a:endParaRP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b="1" dirty="0" smtClean="0">
                <a:latin typeface="+mj-lt"/>
              </a:rPr>
              <a:t>TS 28.536</a:t>
            </a:r>
            <a:r>
              <a:rPr lang="zh-CN" altLang="zh-CN" sz="1050" b="1" dirty="0" smtClean="0">
                <a:latin typeface="+mj-lt"/>
              </a:rPr>
              <a:t>:</a:t>
            </a:r>
            <a:endParaRPr lang="zh-CN" altLang="zh-CN" sz="1050" dirty="0"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dirty="0">
                <a:latin typeface="+mj-lt"/>
              </a:rPr>
              <a:t>CR TS 28.536 Correct the misalignment information for </a:t>
            </a:r>
            <a:r>
              <a:rPr lang="en-US" altLang="zh-CN" sz="1050" dirty="0" smtClean="0">
                <a:latin typeface="+mj-lt"/>
              </a:rPr>
              <a:t>COSLA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dirty="0">
                <a:latin typeface="+mj-lt"/>
              </a:rPr>
              <a:t>CR TS 28.536 add explanation for Entities in loop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zh-CN" sz="1050" dirty="0" smtClean="0">
                <a:latin typeface="+mj-lt"/>
              </a:rPr>
              <a:t>CR 28.536 Correct OpenAPI definition of the COSLA NRM</a:t>
            </a:r>
            <a:endParaRPr lang="en-US" sz="1050" dirty="0" smtClean="0">
              <a:latin typeface="+mj-lt"/>
            </a:endParaRP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zh-CN" sz="1050" b="1" dirty="0" smtClean="0">
                <a:latin typeface="+mj-lt"/>
              </a:rPr>
              <a:t>TS </a:t>
            </a:r>
            <a:r>
              <a:rPr lang="en-US" altLang="zh-CN" sz="1050" b="1" dirty="0" smtClean="0">
                <a:latin typeface="+mj-lt"/>
              </a:rPr>
              <a:t>28.541</a:t>
            </a:r>
            <a:r>
              <a:rPr lang="zh-CN" altLang="zh-CN" sz="1050" b="1" dirty="0" smtClean="0">
                <a:latin typeface="+mj-lt"/>
              </a:rPr>
              <a:t>:</a:t>
            </a:r>
            <a:endParaRPr lang="zh-CN" altLang="zh-CN" sz="1050" dirty="0"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050" dirty="0" smtClean="0">
                <a:latin typeface="+mj-lt"/>
              </a:rPr>
              <a:t>Update </a:t>
            </a:r>
            <a:r>
              <a:rPr lang="en-US" sz="1050" dirty="0">
                <a:latin typeface="+mj-lt"/>
              </a:rPr>
              <a:t>of the PCI and </a:t>
            </a:r>
            <a:r>
              <a:rPr lang="en-US" sz="1050" dirty="0" err="1" smtClean="0">
                <a:latin typeface="+mj-lt"/>
              </a:rPr>
              <a:t>DESManagementFunction</a:t>
            </a:r>
            <a:endParaRPr lang="en-US" sz="1050" dirty="0" smtClean="0"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050" dirty="0">
                <a:latin typeface="+mj-lt"/>
              </a:rPr>
              <a:t>CR TS 28.541 Correction on misalignment issues on </a:t>
            </a:r>
            <a:r>
              <a:rPr lang="en-GB" altLang="zh-CN" sz="1050" dirty="0" err="1">
                <a:latin typeface="+mj-lt"/>
              </a:rPr>
              <a:t>EP_Transport</a:t>
            </a:r>
            <a:r>
              <a:rPr lang="en-GB" altLang="zh-CN" sz="1050" dirty="0">
                <a:latin typeface="+mj-lt"/>
              </a:rPr>
              <a:t> </a:t>
            </a:r>
            <a:r>
              <a:rPr lang="en-GB" altLang="zh-CN" sz="1050" dirty="0" smtClean="0">
                <a:latin typeface="+mj-lt"/>
              </a:rPr>
              <a:t>IOC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050" dirty="0" smtClean="0">
                <a:latin typeface="+mj-lt"/>
              </a:rPr>
              <a:t>CR </a:t>
            </a:r>
            <a:r>
              <a:rPr lang="en-GB" altLang="zh-CN" sz="1050" dirty="0">
                <a:latin typeface="+mj-lt"/>
              </a:rPr>
              <a:t>TS 28.541 Correct multiplicity issue for several attributes of NR </a:t>
            </a:r>
            <a:r>
              <a:rPr lang="en-GB" altLang="zh-CN" sz="1050" dirty="0" smtClean="0">
                <a:latin typeface="+mj-lt"/>
              </a:rPr>
              <a:t>NRM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050" dirty="0" smtClean="0">
                <a:latin typeface="+mj-lt"/>
              </a:rPr>
              <a:t>CR </a:t>
            </a:r>
            <a:r>
              <a:rPr lang="en-GB" altLang="zh-CN" sz="1050" dirty="0">
                <a:latin typeface="+mj-lt"/>
              </a:rPr>
              <a:t>TS 28.541 Correct the NF name in definition of </a:t>
            </a:r>
            <a:r>
              <a:rPr lang="en-GB" altLang="zh-CN" sz="1050" dirty="0" err="1">
                <a:latin typeface="+mj-lt"/>
              </a:rPr>
              <a:t>EP_NgU</a:t>
            </a:r>
            <a:endParaRPr lang="zh-CN" altLang="zh-CN" sz="1050" dirty="0"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dirty="0" smtClean="0">
                <a:latin typeface="+mj-lt"/>
              </a:rPr>
              <a:t>CR </a:t>
            </a:r>
            <a:r>
              <a:rPr lang="en-US" altLang="zh-CN" sz="1050" dirty="0">
                <a:latin typeface="+mj-lt"/>
              </a:rPr>
              <a:t>28.541 Correction to NSI and NSSI state </a:t>
            </a:r>
            <a:r>
              <a:rPr lang="en-US" altLang="zh-CN" sz="1050" dirty="0" smtClean="0">
                <a:latin typeface="+mj-lt"/>
              </a:rPr>
              <a:t>management(mirror)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dirty="0">
                <a:latin typeface="+mj-lt"/>
              </a:rPr>
              <a:t>CR 28.541 Correction of </a:t>
            </a:r>
            <a:r>
              <a:rPr lang="en-US" altLang="zh-CN" sz="1050" dirty="0" err="1">
                <a:latin typeface="+mj-lt"/>
              </a:rPr>
              <a:t>ServiceProfile</a:t>
            </a:r>
            <a:r>
              <a:rPr lang="en-US" altLang="zh-CN" sz="1050" dirty="0">
                <a:latin typeface="+mj-lt"/>
              </a:rPr>
              <a:t> </a:t>
            </a:r>
            <a:r>
              <a:rPr lang="en-US" altLang="zh-CN" sz="1050" dirty="0" smtClean="0">
                <a:latin typeface="+mj-lt"/>
              </a:rPr>
              <a:t>attributes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dirty="0">
                <a:latin typeface="+mj-lt"/>
              </a:rPr>
              <a:t>fix containment relationship for </a:t>
            </a:r>
            <a:r>
              <a:rPr lang="en-US" altLang="zh-CN" sz="1050" dirty="0" err="1">
                <a:latin typeface="+mj-lt"/>
              </a:rPr>
              <a:t>EP_Transport</a:t>
            </a:r>
            <a:r>
              <a:rPr lang="en-US" altLang="zh-CN" sz="1050" dirty="0">
                <a:latin typeface="+mj-lt"/>
              </a:rPr>
              <a:t> IOC </a:t>
            </a:r>
            <a:endParaRPr lang="en-US" altLang="zh-CN" sz="1050" dirty="0" smtClean="0"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050" dirty="0">
                <a:latin typeface="+mj-lt"/>
              </a:rPr>
              <a:t>“Mega CR”: Rel-16 28.541 </a:t>
            </a:r>
            <a:r>
              <a:rPr lang="en-GB" altLang="zh-CN" sz="1050" dirty="0" err="1">
                <a:latin typeface="+mj-lt"/>
              </a:rPr>
              <a:t>OpenAPI</a:t>
            </a:r>
            <a:r>
              <a:rPr lang="en-GB" altLang="zh-CN" sz="1050" dirty="0">
                <a:latin typeface="+mj-lt"/>
              </a:rPr>
              <a:t> </a:t>
            </a:r>
            <a:r>
              <a:rPr lang="en-GB" altLang="zh-CN" sz="1050" dirty="0" smtClean="0">
                <a:latin typeface="+mj-lt"/>
              </a:rPr>
              <a:t>CR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050" dirty="0">
                <a:latin typeface="+mj-lt"/>
              </a:rPr>
              <a:t>“Mega CR”: Rel-16 28.541 YANG </a:t>
            </a:r>
            <a:r>
              <a:rPr lang="en-GB" altLang="zh-CN" sz="1050" dirty="0" smtClean="0">
                <a:latin typeface="+mj-lt"/>
              </a:rPr>
              <a:t>CR</a:t>
            </a:r>
            <a:endParaRPr lang="zh-CN" altLang="zh-CN" sz="1050" dirty="0"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67400" y="944421"/>
            <a:ext cx="6052751" cy="54245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b="1" dirty="0">
                <a:latin typeface="+mj-lt"/>
              </a:rPr>
              <a:t>TS 28.545: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dirty="0">
                <a:latin typeface="+mj-lt"/>
              </a:rPr>
              <a:t>Add missing Alarm Requirements and Use Cases</a:t>
            </a:r>
          </a:p>
          <a:p>
            <a:pPr marL="285750" lvl="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zh-CN" sz="1050" b="1" dirty="0" smtClean="0">
                <a:solidFill>
                  <a:prstClr val="black"/>
                </a:solidFill>
                <a:latin typeface="+mj-lt"/>
              </a:rPr>
              <a:t>TS </a:t>
            </a:r>
            <a:r>
              <a:rPr lang="zh-CN" altLang="zh-CN" sz="1050" b="1" dirty="0">
                <a:solidFill>
                  <a:prstClr val="black"/>
                </a:solidFill>
                <a:latin typeface="+mj-lt"/>
              </a:rPr>
              <a:t>28.</a:t>
            </a:r>
            <a:r>
              <a:rPr lang="en-US" altLang="zh-CN" sz="1050" b="1" dirty="0">
                <a:solidFill>
                  <a:prstClr val="black"/>
                </a:solidFill>
                <a:latin typeface="+mj-lt"/>
              </a:rPr>
              <a:t>552</a:t>
            </a:r>
            <a:r>
              <a:rPr lang="zh-CN" altLang="zh-CN" sz="1050" b="1" dirty="0">
                <a:solidFill>
                  <a:prstClr val="black"/>
                </a:solidFill>
                <a:latin typeface="+mj-lt"/>
              </a:rPr>
              <a:t>:</a:t>
            </a:r>
            <a:endParaRPr lang="zh-CN" altLang="zh-CN" sz="1050" dirty="0">
              <a:solidFill>
                <a:prstClr val="black"/>
              </a:solidFill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dirty="0">
                <a:solidFill>
                  <a:prstClr val="black"/>
                </a:solidFill>
                <a:latin typeface="+mj-lt"/>
              </a:rPr>
              <a:t>CR 28.552 Update measurements to consider abnormal releases in RRC connected state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dirty="0">
                <a:solidFill>
                  <a:prstClr val="black"/>
                </a:solidFill>
                <a:latin typeface="+mj-lt"/>
              </a:rPr>
              <a:t>CR 28.552 Message names </a:t>
            </a:r>
            <a:r>
              <a:rPr lang="en-US" altLang="zh-CN" sz="1050" dirty="0" smtClean="0">
                <a:solidFill>
                  <a:prstClr val="black"/>
                </a:solidFill>
                <a:latin typeface="+mj-lt"/>
              </a:rPr>
              <a:t>correction</a:t>
            </a:r>
            <a:endParaRPr lang="en-US" altLang="zh-CN" sz="1050" b="1" dirty="0" smtClean="0">
              <a:latin typeface="+mj-lt"/>
            </a:endParaRP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b="1" dirty="0" smtClean="0">
                <a:latin typeface="+mj-lt"/>
              </a:rPr>
              <a:t>TS 28.554</a:t>
            </a:r>
            <a:r>
              <a:rPr lang="zh-CN" altLang="en-US" sz="1050" b="1" dirty="0" smtClean="0">
                <a:latin typeface="+mj-lt"/>
              </a:rPr>
              <a:t>：</a:t>
            </a:r>
            <a:endParaRPr lang="en-US" altLang="zh-CN" sz="1050" b="1" dirty="0" smtClean="0"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050" dirty="0">
                <a:latin typeface="+mj-lt"/>
              </a:rPr>
              <a:t>CR 28.554 Update </a:t>
            </a:r>
            <a:r>
              <a:rPr lang="en-US" sz="1050" dirty="0" err="1">
                <a:latin typeface="+mj-lt"/>
              </a:rPr>
              <a:t>retainability</a:t>
            </a:r>
            <a:r>
              <a:rPr lang="en-US" sz="1050" dirty="0">
                <a:latin typeface="+mj-lt"/>
              </a:rPr>
              <a:t> KPIs to consider abnormal releases in RRC connected state</a:t>
            </a:r>
            <a:endParaRPr lang="en-US" sz="1050" dirty="0" smtClean="0">
              <a:latin typeface="+mj-lt"/>
            </a:endParaRP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b="1" dirty="0">
                <a:latin typeface="+mj-lt"/>
              </a:rPr>
              <a:t>TS </a:t>
            </a:r>
            <a:r>
              <a:rPr lang="en-US" altLang="zh-CN" sz="1050" b="1" dirty="0" smtClean="0">
                <a:latin typeface="+mj-lt"/>
              </a:rPr>
              <a:t>28.622</a:t>
            </a:r>
            <a:r>
              <a:rPr lang="zh-CN" altLang="en-US" sz="1050" b="1" dirty="0" smtClean="0">
                <a:latin typeface="+mj-lt"/>
              </a:rPr>
              <a:t>：</a:t>
            </a:r>
            <a:endParaRPr lang="en-US" altLang="zh-CN" sz="1050" b="1" dirty="0"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050" dirty="0">
                <a:latin typeface="+mj-lt"/>
              </a:rPr>
              <a:t>CR 28.622 Correct notification support table for </a:t>
            </a:r>
            <a:r>
              <a:rPr lang="en-US" sz="1050" dirty="0" err="1">
                <a:latin typeface="+mj-lt"/>
              </a:rPr>
              <a:t>ManagedElement</a:t>
            </a:r>
            <a:r>
              <a:rPr lang="en-US" sz="1050" dirty="0">
                <a:latin typeface="+mj-lt"/>
              </a:rPr>
              <a:t> and </a:t>
            </a:r>
            <a:r>
              <a:rPr lang="en-US" sz="1050" dirty="0" err="1" smtClean="0">
                <a:latin typeface="+mj-lt"/>
              </a:rPr>
              <a:t>ManagementNode</a:t>
            </a:r>
            <a:endParaRPr lang="en-US" sz="1050" dirty="0" smtClean="0"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dirty="0">
                <a:latin typeface="+mj-lt"/>
              </a:rPr>
              <a:t>CR TS 28.622  Some minor correction</a:t>
            </a:r>
            <a:endParaRPr lang="zh-CN" altLang="zh-CN" sz="1050" dirty="0">
              <a:latin typeface="+mj-lt"/>
            </a:endParaRP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050" b="1" dirty="0" smtClean="0">
                <a:latin typeface="+mj-lt"/>
              </a:rPr>
              <a:t>TS 28.623: 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ES" altLang="zh-CN" sz="1050" dirty="0">
                <a:latin typeface="+mj-lt"/>
              </a:rPr>
              <a:t>“Mega CR”: Rel-16 28.623 YANG CR</a:t>
            </a:r>
            <a:endParaRPr lang="en-US" altLang="zh-CN" sz="1050" dirty="0" smtClean="0">
              <a:latin typeface="+mj-lt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b="1" dirty="0" smtClean="0">
                <a:latin typeface="+mj-lt"/>
              </a:rPr>
              <a:t>Rel-17 CRs:</a:t>
            </a:r>
            <a:endParaRPr lang="en-US" altLang="zh-CN" sz="1050" b="1" dirty="0">
              <a:latin typeface="+mj-lt"/>
            </a:endParaRP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zh-CN" sz="1050" b="1" dirty="0">
                <a:latin typeface="+mj-lt"/>
              </a:rPr>
              <a:t>TS 28.</a:t>
            </a:r>
            <a:r>
              <a:rPr lang="en-US" altLang="zh-CN" sz="1050" b="1" dirty="0">
                <a:latin typeface="+mj-lt"/>
              </a:rPr>
              <a:t>5</a:t>
            </a:r>
            <a:r>
              <a:rPr lang="zh-CN" altLang="zh-CN" sz="1050" b="1" dirty="0">
                <a:latin typeface="+mj-lt"/>
              </a:rPr>
              <a:t>3</a:t>
            </a:r>
            <a:r>
              <a:rPr lang="en-US" altLang="zh-CN" sz="1050" b="1" dirty="0">
                <a:latin typeface="+mj-lt"/>
              </a:rPr>
              <a:t>7</a:t>
            </a:r>
            <a:r>
              <a:rPr lang="zh-CN" altLang="zh-CN" sz="1050" b="1" dirty="0">
                <a:latin typeface="+mj-lt"/>
              </a:rPr>
              <a:t>:</a:t>
            </a:r>
            <a:endParaRPr lang="zh-CN" altLang="zh-CN" sz="1050" dirty="0"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050" dirty="0">
                <a:latin typeface="+mj-lt"/>
              </a:rPr>
              <a:t>Rel-17 Input to </a:t>
            </a:r>
            <a:r>
              <a:rPr lang="en-GB" altLang="zh-CN" sz="1050" dirty="0" err="1">
                <a:latin typeface="+mj-lt"/>
              </a:rPr>
              <a:t>DraftCR</a:t>
            </a:r>
            <a:r>
              <a:rPr lang="en-GB" altLang="zh-CN" sz="1050" dirty="0">
                <a:latin typeface="+mj-lt"/>
              </a:rPr>
              <a:t> 28.537 Add requirements for File Management  (input to </a:t>
            </a:r>
            <a:r>
              <a:rPr lang="en-GB" altLang="zh-CN" sz="1050" dirty="0" err="1">
                <a:latin typeface="+mj-lt"/>
              </a:rPr>
              <a:t>draftCR</a:t>
            </a:r>
            <a:r>
              <a:rPr lang="en-GB" altLang="zh-CN" sz="1050" dirty="0" smtClean="0">
                <a:latin typeface="+mj-lt"/>
              </a:rPr>
              <a:t>)</a:t>
            </a: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zh-CN" sz="1050" b="1" dirty="0" smtClean="0">
                <a:latin typeface="+mj-lt"/>
              </a:rPr>
              <a:t>TS </a:t>
            </a:r>
            <a:r>
              <a:rPr lang="en-US" altLang="zh-CN" sz="1050" b="1" dirty="0">
                <a:latin typeface="+mj-lt"/>
              </a:rPr>
              <a:t>28.541</a:t>
            </a:r>
            <a:r>
              <a:rPr lang="zh-CN" altLang="zh-CN" sz="1050" b="1" dirty="0">
                <a:latin typeface="+mj-lt"/>
              </a:rPr>
              <a:t>:</a:t>
            </a:r>
            <a:endParaRPr lang="zh-CN" altLang="zh-CN" sz="1050" dirty="0"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dirty="0">
                <a:latin typeface="+mj-lt"/>
              </a:rPr>
              <a:t>Remove the XML Solution set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dirty="0">
                <a:latin typeface="+mj-lt"/>
              </a:rPr>
              <a:t>Update of the PCI and </a:t>
            </a:r>
            <a:r>
              <a:rPr lang="en-US" altLang="zh-CN" sz="1050" dirty="0" err="1" smtClean="0">
                <a:latin typeface="+mj-lt"/>
              </a:rPr>
              <a:t>DESManagementFunction</a:t>
            </a:r>
            <a:r>
              <a:rPr lang="en-US" altLang="zh-CN" sz="1050" dirty="0" smtClean="0">
                <a:latin typeface="+mj-lt"/>
              </a:rPr>
              <a:t> (mirror)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050" dirty="0">
                <a:latin typeface="+mj-lt"/>
              </a:rPr>
              <a:t>CR TS 28.541 Correction on misalignment issues on </a:t>
            </a:r>
            <a:r>
              <a:rPr lang="en-GB" altLang="zh-CN" sz="1050" dirty="0" err="1">
                <a:latin typeface="+mj-lt"/>
              </a:rPr>
              <a:t>EP_Transport</a:t>
            </a:r>
            <a:r>
              <a:rPr lang="en-GB" altLang="zh-CN" sz="1050" dirty="0">
                <a:latin typeface="+mj-lt"/>
              </a:rPr>
              <a:t> </a:t>
            </a:r>
            <a:r>
              <a:rPr lang="en-GB" altLang="zh-CN" sz="1050" dirty="0" smtClean="0">
                <a:latin typeface="+mj-lt"/>
              </a:rPr>
              <a:t>IOC</a:t>
            </a:r>
            <a:r>
              <a:rPr lang="en-US" altLang="zh-CN" sz="1050" dirty="0">
                <a:latin typeface="+mj-lt"/>
              </a:rPr>
              <a:t> (mirror)</a:t>
            </a:r>
            <a:endParaRPr lang="en-GB" altLang="zh-CN" sz="1050" dirty="0" smtClean="0"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050" dirty="0">
                <a:latin typeface="+mj-lt"/>
              </a:rPr>
              <a:t>CR TS 28.541 Correct multiplicity issue for several attributes of NR </a:t>
            </a:r>
            <a:r>
              <a:rPr lang="en-GB" altLang="zh-CN" sz="1050" dirty="0" smtClean="0">
                <a:latin typeface="+mj-lt"/>
              </a:rPr>
              <a:t>NRM</a:t>
            </a:r>
            <a:r>
              <a:rPr lang="en-US" altLang="zh-CN" sz="1050" dirty="0">
                <a:latin typeface="+mj-lt"/>
              </a:rPr>
              <a:t> (mirror)</a:t>
            </a:r>
            <a:endParaRPr lang="en-GB" altLang="zh-CN" sz="1050" dirty="0" smtClean="0"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050" dirty="0" smtClean="0">
                <a:latin typeface="+mj-lt"/>
              </a:rPr>
              <a:t>CR </a:t>
            </a:r>
            <a:r>
              <a:rPr lang="en-GB" altLang="zh-CN" sz="1050" dirty="0">
                <a:latin typeface="+mj-lt"/>
              </a:rPr>
              <a:t>TS 28.541 Correct the NF name in definition of </a:t>
            </a:r>
            <a:r>
              <a:rPr lang="en-GB" altLang="zh-CN" sz="1050" dirty="0" err="1" smtClean="0">
                <a:latin typeface="+mj-lt"/>
              </a:rPr>
              <a:t>EP_NgU</a:t>
            </a:r>
            <a:r>
              <a:rPr lang="en-US" altLang="zh-CN" sz="1050" dirty="0">
                <a:latin typeface="+mj-lt"/>
              </a:rPr>
              <a:t> (mirror</a:t>
            </a:r>
            <a:r>
              <a:rPr lang="en-US" altLang="zh-CN" sz="1050" dirty="0" smtClean="0">
                <a:latin typeface="+mj-lt"/>
              </a:rPr>
              <a:t>)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dirty="0">
                <a:latin typeface="+mj-lt"/>
              </a:rPr>
              <a:t>CR 28.541 Correction to NSI and NSSI state management(mirror</a:t>
            </a:r>
            <a:r>
              <a:rPr lang="en-US" altLang="zh-CN" sz="1050" dirty="0" smtClean="0">
                <a:latin typeface="+mj-lt"/>
              </a:rPr>
              <a:t>)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dirty="0">
                <a:latin typeface="+mj-lt"/>
              </a:rPr>
              <a:t>CR 28.541 Correction of </a:t>
            </a:r>
            <a:r>
              <a:rPr lang="en-US" altLang="zh-CN" sz="1050" dirty="0" err="1">
                <a:latin typeface="+mj-lt"/>
              </a:rPr>
              <a:t>ServiceProfile</a:t>
            </a:r>
            <a:r>
              <a:rPr lang="en-US" altLang="zh-CN" sz="1050" dirty="0">
                <a:latin typeface="+mj-lt"/>
              </a:rPr>
              <a:t> </a:t>
            </a:r>
            <a:r>
              <a:rPr lang="en-US" altLang="zh-CN" sz="1050" dirty="0" smtClean="0">
                <a:latin typeface="+mj-lt"/>
              </a:rPr>
              <a:t>attributes(mirror)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dirty="0">
                <a:latin typeface="+mj-lt"/>
              </a:rPr>
              <a:t>fix containment relationship for </a:t>
            </a:r>
            <a:r>
              <a:rPr lang="en-US" altLang="zh-CN" sz="1050" dirty="0" err="1">
                <a:latin typeface="+mj-lt"/>
              </a:rPr>
              <a:t>EP_Transport</a:t>
            </a:r>
            <a:r>
              <a:rPr lang="en-US" altLang="zh-CN" sz="1050" dirty="0">
                <a:latin typeface="+mj-lt"/>
              </a:rPr>
              <a:t> IOC </a:t>
            </a:r>
            <a:r>
              <a:rPr lang="en-US" altLang="zh-CN" sz="1050" dirty="0" smtClean="0">
                <a:latin typeface="+mj-lt"/>
              </a:rPr>
              <a:t>(mirror)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050" dirty="0">
                <a:latin typeface="+mj-lt"/>
              </a:rPr>
              <a:t>“Mega CR”: </a:t>
            </a:r>
            <a:r>
              <a:rPr lang="en-GB" altLang="zh-CN" sz="1050" dirty="0" smtClean="0">
                <a:latin typeface="+mj-lt"/>
              </a:rPr>
              <a:t>Rel-17 </a:t>
            </a:r>
            <a:r>
              <a:rPr lang="en-GB" altLang="zh-CN" sz="1050" dirty="0">
                <a:latin typeface="+mj-lt"/>
              </a:rPr>
              <a:t>28.541 </a:t>
            </a:r>
            <a:r>
              <a:rPr lang="en-GB" altLang="zh-CN" sz="1050" dirty="0" err="1">
                <a:latin typeface="+mj-lt"/>
              </a:rPr>
              <a:t>OpenAPI</a:t>
            </a:r>
            <a:r>
              <a:rPr lang="en-GB" altLang="zh-CN" sz="1050" dirty="0">
                <a:latin typeface="+mj-lt"/>
              </a:rPr>
              <a:t> </a:t>
            </a:r>
            <a:r>
              <a:rPr lang="en-GB" altLang="zh-CN" sz="1050" dirty="0" smtClean="0">
                <a:latin typeface="+mj-lt"/>
              </a:rPr>
              <a:t>CR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050" dirty="0">
                <a:latin typeface="+mj-lt"/>
              </a:rPr>
              <a:t>“Mega CR”: </a:t>
            </a:r>
            <a:r>
              <a:rPr lang="en-GB" altLang="zh-CN" sz="1050" dirty="0" smtClean="0">
                <a:latin typeface="+mj-lt"/>
              </a:rPr>
              <a:t>Rel-17 </a:t>
            </a:r>
            <a:r>
              <a:rPr lang="en-GB" altLang="zh-CN" sz="1050" dirty="0">
                <a:latin typeface="+mj-lt"/>
              </a:rPr>
              <a:t>28.541 YANG </a:t>
            </a:r>
            <a:r>
              <a:rPr lang="en-GB" altLang="zh-CN" sz="1050" dirty="0" smtClean="0">
                <a:latin typeface="+mj-lt"/>
              </a:rPr>
              <a:t>CR</a:t>
            </a:r>
          </a:p>
          <a:p>
            <a:pPr marL="285750" lvl="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zh-CN" sz="1050" b="1" dirty="0">
                <a:solidFill>
                  <a:prstClr val="black"/>
                </a:solidFill>
                <a:latin typeface="+mj-lt"/>
              </a:rPr>
              <a:t>TS 28.</a:t>
            </a:r>
            <a:r>
              <a:rPr lang="en-US" altLang="zh-CN" sz="1050" b="1" dirty="0">
                <a:solidFill>
                  <a:prstClr val="black"/>
                </a:solidFill>
                <a:latin typeface="+mj-lt"/>
              </a:rPr>
              <a:t>552</a:t>
            </a:r>
            <a:r>
              <a:rPr lang="zh-CN" altLang="zh-CN" sz="1050" b="1" dirty="0">
                <a:solidFill>
                  <a:prstClr val="black"/>
                </a:solidFill>
                <a:latin typeface="+mj-lt"/>
              </a:rPr>
              <a:t>:</a:t>
            </a:r>
            <a:endParaRPr lang="zh-CN" altLang="zh-CN" sz="1050" dirty="0">
              <a:solidFill>
                <a:prstClr val="black"/>
              </a:solidFill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dirty="0">
                <a:solidFill>
                  <a:prstClr val="black"/>
                </a:solidFill>
                <a:latin typeface="+mj-lt"/>
              </a:rPr>
              <a:t>CR 28.552 Update measurements to consider abnormal releases in RRC connected </a:t>
            </a:r>
            <a:r>
              <a:rPr lang="en-US" altLang="zh-CN" sz="1050" dirty="0" smtClean="0">
                <a:solidFill>
                  <a:prstClr val="black"/>
                </a:solidFill>
                <a:latin typeface="+mj-lt"/>
              </a:rPr>
              <a:t>state (mirror)</a:t>
            </a:r>
            <a:endParaRPr lang="zh-CN" altLang="zh-CN" sz="1050" dirty="0">
              <a:solidFill>
                <a:prstClr val="black"/>
              </a:solidFill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dirty="0">
                <a:latin typeface="+mj-lt"/>
              </a:rPr>
              <a:t>CR 28.552 Message names </a:t>
            </a:r>
            <a:r>
              <a:rPr lang="en-US" altLang="zh-CN" sz="1050" dirty="0" smtClean="0">
                <a:latin typeface="+mj-lt"/>
              </a:rPr>
              <a:t>correction (mirror)</a:t>
            </a:r>
          </a:p>
          <a:p>
            <a:pPr marL="285750" lvl="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+mj-lt"/>
              </a:rPr>
              <a:t>TS 28.554</a:t>
            </a:r>
            <a:r>
              <a:rPr lang="zh-CN" altLang="en-US" sz="1050" b="1" dirty="0">
                <a:solidFill>
                  <a:prstClr val="black"/>
                </a:solidFill>
                <a:latin typeface="+mj-lt"/>
              </a:rPr>
              <a:t>：</a:t>
            </a:r>
            <a:endParaRPr lang="en-US" altLang="zh-CN" sz="1050" b="1" dirty="0">
              <a:solidFill>
                <a:prstClr val="black"/>
              </a:solidFill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dirty="0">
                <a:solidFill>
                  <a:prstClr val="black"/>
                </a:solidFill>
                <a:latin typeface="+mj-lt"/>
              </a:rPr>
              <a:t>CR 28.554 Update </a:t>
            </a:r>
            <a:r>
              <a:rPr lang="en-US" altLang="zh-CN" sz="1050" dirty="0" err="1">
                <a:solidFill>
                  <a:prstClr val="black"/>
                </a:solidFill>
                <a:latin typeface="+mj-lt"/>
              </a:rPr>
              <a:t>retainability</a:t>
            </a:r>
            <a:r>
              <a:rPr lang="en-US" altLang="zh-CN" sz="1050" dirty="0">
                <a:solidFill>
                  <a:prstClr val="black"/>
                </a:solidFill>
                <a:latin typeface="+mj-lt"/>
              </a:rPr>
              <a:t> KPIs to consider abnormal releases in RRC connected </a:t>
            </a:r>
            <a:r>
              <a:rPr lang="en-US" altLang="zh-CN" sz="1050" dirty="0" smtClean="0">
                <a:solidFill>
                  <a:prstClr val="black"/>
                </a:solidFill>
                <a:latin typeface="+mj-lt"/>
              </a:rPr>
              <a:t>state (mirror)</a:t>
            </a:r>
          </a:p>
        </p:txBody>
      </p:sp>
    </p:spTree>
    <p:extLst>
      <p:ext uri="{BB962C8B-B14F-4D97-AF65-F5344CB8AC3E}">
        <p14:creationId xmlns:p14="http://schemas.microsoft.com/office/powerpoint/2010/main" val="19643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5572" y="4603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 smtClean="0"/>
              <a:t>Rel-17 WI MADCOL/ePM_KPI_5G/e_5GMDT/</a:t>
            </a:r>
            <a:r>
              <a:rPr lang="en-US" altLang="zh-CN" sz="3200" kern="0" dirty="0" err="1" smtClean="0"/>
              <a:t>eQoE</a:t>
            </a:r>
            <a:endParaRPr lang="sv-SE" sz="3200" kern="0" dirty="0"/>
          </a:p>
        </p:txBody>
      </p:sp>
      <p:sp>
        <p:nvSpPr>
          <p:cNvPr id="9" name="矩形 8"/>
          <p:cNvSpPr/>
          <p:nvPr/>
        </p:nvSpPr>
        <p:spPr>
          <a:xfrm>
            <a:off x="6063048" y="3685822"/>
            <a:ext cx="5824347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1200" b="1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ePM_KPI_5G: </a:t>
            </a:r>
            <a:r>
              <a:rPr lang="en-US" altLang="zh-CN" sz="12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agreed.</a:t>
            </a:r>
            <a:endParaRPr lang="en-GB" altLang="zh-CN" sz="120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CR Rel-17 28.552 CR for WI ePM_KPI_5G converted from </a:t>
            </a:r>
            <a:r>
              <a:rPr lang="en-US" altLang="zh-CN" sz="12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draftCR</a:t>
            </a: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altLang="zh-CN" sz="12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S5-211355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CR Rel-17 28.552 Add measurements related data management for UDR</a:t>
            </a:r>
            <a:endParaRPr lang="zh-CN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CR Rel-17 28.552 Add measurements related to background data transfer policy control for PCF</a:t>
            </a:r>
            <a:endParaRPr lang="zh-CN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Rel-17 CR 28.552 Add measurements to cover all accessibility types</a:t>
            </a:r>
            <a:endParaRPr lang="zh-CN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</a:t>
            </a:r>
            <a:r>
              <a:rPr lang="en-US" altLang="zh-CN" sz="12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endorsed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Proposal to stop using </a:t>
            </a:r>
            <a:r>
              <a:rPr lang="en-US" sz="12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draftCR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for WI ePM_KPI_5G</a:t>
            </a:r>
            <a:endParaRPr lang="en-US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5571" y="3357108"/>
            <a:ext cx="11681824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862804"/>
              </p:ext>
            </p:extLst>
          </p:nvPr>
        </p:nvGraphicFramePr>
        <p:xfrm>
          <a:off x="205572" y="838103"/>
          <a:ext cx="11681825" cy="2498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313"/>
                <a:gridCol w="2216040"/>
                <a:gridCol w="1238250"/>
                <a:gridCol w="2174243"/>
                <a:gridCol w="1007795"/>
                <a:gridCol w="1461649"/>
                <a:gridCol w="771207"/>
                <a:gridCol w="1153299"/>
                <a:gridCol w="871029"/>
              </a:tblGrid>
              <a:tr h="33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 code</a:t>
                      </a:r>
                      <a:endParaRPr lang="sv-SE" sz="14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 Title</a:t>
                      </a:r>
                      <a:endParaRPr lang="sv-SE" sz="14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Completion</a:t>
                      </a:r>
                      <a:r>
                        <a:rPr lang="sv-S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TS/TR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Tdoc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reference</a:t>
                      </a:r>
                      <a:endParaRPr lang="sv-S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date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Rapporteur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</a:t>
                      </a:r>
                      <a:r>
                        <a:rPr lang="sv-SE" altLang="zh-CN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groups</a:t>
                      </a:r>
                      <a:endParaRPr lang="sv-S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</a:t>
                      </a:r>
                      <a:r>
                        <a:rPr lang="sv-SE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sv-S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4072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MADCOL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Management data collection control and discovery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5%-&gt;10%-&gt;25%</a:t>
                      </a: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TS28.533/28.532/28.622/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28.623</a:t>
                      </a: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SP-200465</a:t>
                      </a: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SA#93 (Sep. 2021)</a:t>
                      </a:r>
                      <a:endParaRPr lang="sv-SE" altLang="zh-CN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Nokia</a:t>
                      </a: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SA2/RAN2/RAN3</a:t>
                      </a: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7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ePM_KPI_5G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Enhancements of 5G performance measurements and KPIs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20%-&gt;30%-&gt;40%</a:t>
                      </a:r>
                      <a:endParaRPr lang="sv-SE" altLang="zh-CN" sz="11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altLang="zh-CN" sz="11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TS28.552/32.425/28.554/32.426/32.450/32.451/32.455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SP-200462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b="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SA#93 (Sep. 2021)</a:t>
                      </a:r>
                      <a:endParaRPr lang="sv-SE" altLang="zh-CN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Intel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SA2/RAN2/RAN3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1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e_5GMDT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Management of MDT enhancement in 5G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50%-&gt;60%-&gt;70%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TS32.421/32.422/32.423/28.622/28.623/28.523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SP-200191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 (Jun. 2021)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-&gt;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SA#94 (Dec. 2021)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Ericsson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SA2/RAN2/RAN3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1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eQoE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Enhancement of QoE Measurement Collection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5%-&gt;10%-&gt;15%</a:t>
                      </a: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TS28.307/28.308/28.309/28.404/28.405/28.406/28.622/28.623/28.533</a:t>
                      </a: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SP-200193</a:t>
                      </a: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b="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SA#93 (Sep. 2021)</a:t>
                      </a:r>
                      <a:endParaRPr lang="sv-SE" altLang="zh-CN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Ericsson</a:t>
                      </a: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RAN2/RAN3/SA4</a:t>
                      </a: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78567" y="3685822"/>
            <a:ext cx="542924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1200" dirty="0" smtClean="0">
              <a:latin typeface="+mn-lt"/>
            </a:endParaRPr>
          </a:p>
          <a:p>
            <a:r>
              <a:rPr lang="en-US" altLang="zh-CN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MADCOL:</a:t>
            </a: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The following topics are discussed and </a:t>
            </a:r>
            <a:r>
              <a:rPr lang="en-US" altLang="zh-CN" sz="12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endorsed.</a:t>
            </a:r>
            <a:endParaRPr lang="en-US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Simplified Request for Data </a:t>
            </a:r>
            <a:r>
              <a:rPr lang="en-US" altLang="zh-CN" sz="12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Collection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agreed as input into </a:t>
            </a:r>
            <a:r>
              <a:rPr lang="en-US" altLang="zh-CN" sz="12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draftCR</a:t>
            </a:r>
            <a:endParaRPr lang="en-US" altLang="zh-CN" sz="120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Rel-17 Input to </a:t>
            </a:r>
            <a:r>
              <a:rPr lang="en-US" altLang="zh-CN" sz="12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DraftCR</a:t>
            </a: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28.537 Add management data management </a:t>
            </a:r>
            <a:r>
              <a:rPr lang="en-US" altLang="zh-CN" sz="12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requirements</a:t>
            </a:r>
            <a:endParaRPr lang="en-US" altLang="zh-CN" sz="1200" b="1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b="1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e_5GMDT</a:t>
            </a:r>
            <a:r>
              <a:rPr lang="en-US" altLang="zh-CN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</a:t>
            </a:r>
            <a:r>
              <a:rPr lang="en-US" altLang="zh-CN" sz="12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agreed</a:t>
            </a:r>
          </a:p>
          <a:p>
            <a:pPr marL="171450" indent="-171450" defTabSz="1219170">
              <a:buFont typeface="Wingdings" panose="05000000000000000000" pitchFamily="2" charset="2"/>
              <a:buChar char="Ø"/>
              <a:defRPr/>
            </a:pPr>
            <a:r>
              <a:rPr lang="en-US" sz="1200" dirty="0">
                <a:latin typeface="+mn-lt"/>
              </a:rPr>
              <a:t>Add new clauses and clarification for MDT collection </a:t>
            </a:r>
            <a:r>
              <a:rPr lang="en-US" sz="1200" dirty="0" err="1">
                <a:latin typeface="+mn-lt"/>
              </a:rPr>
              <a:t>peroid</a:t>
            </a:r>
            <a:r>
              <a:rPr lang="en-US" sz="1200" dirty="0">
                <a:latin typeface="+mn-lt"/>
              </a:rPr>
              <a:t> in </a:t>
            </a:r>
            <a:r>
              <a:rPr lang="en-US" sz="1200" dirty="0" smtClean="0">
                <a:latin typeface="+mn-lt"/>
              </a:rPr>
              <a:t>NR</a:t>
            </a:r>
          </a:p>
          <a:p>
            <a:pPr marL="171450" indent="-1714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latin typeface="+mn-lt"/>
              </a:rPr>
              <a:t>Add new MR-DC related </a:t>
            </a:r>
            <a:r>
              <a:rPr lang="en-US" altLang="zh-CN" sz="1200" dirty="0" smtClean="0">
                <a:latin typeface="+mn-lt"/>
              </a:rPr>
              <a:t>requirements</a:t>
            </a:r>
          </a:p>
          <a:p>
            <a:endParaRPr lang="en-US" altLang="zh-CN" sz="1200" b="1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r>
              <a:rPr lang="en-US" altLang="zh-CN" sz="1200" b="1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eQoE</a:t>
            </a:r>
            <a:r>
              <a:rPr lang="en-US" altLang="zh-CN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:</a:t>
            </a: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The following topics are discussed and agreed</a:t>
            </a:r>
            <a:endParaRPr lang="en-US" altLang="zh-CN" sz="12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Adding </a:t>
            </a:r>
            <a:r>
              <a:rPr lang="en-US" altLang="zh-CN" sz="12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Signalling</a:t>
            </a: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Based Activation for UTRAN and LTE</a:t>
            </a:r>
          </a:p>
          <a:p>
            <a:pPr marL="171450" indent="-171450" defTabSz="1219170">
              <a:buFont typeface="Wingdings" panose="05000000000000000000" pitchFamily="2" charset="2"/>
              <a:buChar char="Ø"/>
              <a:defRPr/>
            </a:pPr>
            <a:endParaRPr lang="en-US" altLang="zh-CN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497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153142</TotalTime>
  <Words>4290</Words>
  <Application>Microsoft Office PowerPoint</Application>
  <PresentationFormat>宽屏</PresentationFormat>
  <Paragraphs>977</Paragraphs>
  <Slides>23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MS Mincho</vt:lpstr>
      <vt:lpstr>宋体</vt:lpstr>
      <vt:lpstr>宋体</vt:lpstr>
      <vt:lpstr>微软雅黑</vt:lpstr>
      <vt:lpstr>Arial</vt:lpstr>
      <vt:lpstr>Calibri</vt:lpstr>
      <vt:lpstr>Times New Roman</vt:lpstr>
      <vt:lpstr>Wingdings</vt:lpstr>
      <vt:lpstr>Office Theme</vt:lpstr>
      <vt:lpstr>    SA5 OAM&amp;P Exec Report SA5#136e, 1 – 9 Mar,2021 e-meeting </vt:lpstr>
      <vt:lpstr>Incoming LSs</vt:lpstr>
      <vt:lpstr>Outgoing LSs</vt:lpstr>
      <vt:lpstr>PowerPoint 演示文稿</vt:lpstr>
      <vt:lpstr>PowerPoint 演示文稿</vt:lpstr>
      <vt:lpstr>Overview of SA5 OAM ongoing WIs/SIs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List of latest DraftCRs </vt:lpstr>
      <vt:lpstr>Rapporteur calls (draft plan after SA5#136e)</vt:lpstr>
      <vt:lpstr>TRs / TSs to be sent to SA#91e </vt:lpstr>
      <vt:lpstr>Exception to be sent to SA#91e </vt:lpstr>
      <vt:lpstr>TRs / TSs to be sent to Edithelp  </vt:lpstr>
      <vt:lpstr>New action items from this meeting</vt:lpstr>
      <vt:lpstr>Thank you!</vt:lpstr>
    </vt:vector>
  </TitlesOfParts>
  <Company>3GPP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Zou Lan</dc:creator>
  <dc:description>© 2009  All rights reserved</dc:description>
  <cp:lastModifiedBy>Huawei</cp:lastModifiedBy>
  <cp:revision>3776</cp:revision>
  <dcterms:created xsi:type="dcterms:W3CDTF">2008-08-30T09:32:10Z</dcterms:created>
  <dcterms:modified xsi:type="dcterms:W3CDTF">2021-03-18T11:46:12Z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(3)uJirdQJmbLNLnp4LZe4cd+HMjxw504IONdr77kiFmcc9PLqIUJ6FUTNgOVC9NCCQCpD49D3A
J3W+vHxalhFwBOmo0AllycREysKOvD4wWsWke0C4f9RfzxIh245QSh92YFPCgQDoSFd2bZvE
nR6c9wb5f9hR9Ra1dyGKeATJFQ5IdZrLEbEvSTeOxarPk7BrV1cnfJzBWLi57hI4noErhkuZ
Nw8BaomVXPLz8uQUkr</vt:lpwstr>
  </property>
  <property fmtid="{D5CDD505-2E9C-101B-9397-08002B2CF9AE}" pid="3" name="_2015_ms_pID_7253431">
    <vt:lpwstr>90HLn0vx4FlCCLv+JGpELsKRkLEwxGt22+ddF6fVZualzr2CeWmILa
PFyONdc98Kc+eWS35iP6tlOZPr4hqKWcetbb/fO/nj7EEN/9Q6cpcpLHuK2a3nqTGHh0O1RA
vPbeuAN7Zxj1sguLjDCVsb62c4u2Svxa3Fc13HHXgfEJywbEg+kgM3VHr1+aw/F02+H/H8Xa
hNOKPlczjAXd0Odh0KZNh7xSOEqo0BoBReoM</vt:lpwstr>
  </property>
  <property fmtid="{D5CDD505-2E9C-101B-9397-08002B2CF9AE}" pid="4" name="_2015_ms_pID_7253432">
    <vt:lpwstr>tQ==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1615867429</vt:lpwstr>
  </property>
</Properties>
</file>