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20"/>
  </p:notesMasterIdLst>
  <p:handoutMasterIdLst>
    <p:handoutMasterId r:id="rId21"/>
  </p:handoutMasterIdLst>
  <p:sldIdLst>
    <p:sldId id="303" r:id="rId2"/>
    <p:sldId id="875" r:id="rId3"/>
    <p:sldId id="670" r:id="rId4"/>
    <p:sldId id="636" r:id="rId5"/>
    <p:sldId id="726" r:id="rId6"/>
    <p:sldId id="869" r:id="rId7"/>
    <p:sldId id="878" r:id="rId8"/>
    <p:sldId id="877" r:id="rId9"/>
    <p:sldId id="879" r:id="rId10"/>
    <p:sldId id="880" r:id="rId11"/>
    <p:sldId id="881" r:id="rId12"/>
    <p:sldId id="882" r:id="rId13"/>
    <p:sldId id="876" r:id="rId14"/>
    <p:sldId id="737" r:id="rId15"/>
    <p:sldId id="859" r:id="rId16"/>
    <p:sldId id="793" r:id="rId17"/>
    <p:sldId id="860" r:id="rId18"/>
    <p:sldId id="704" r:id="rId19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1E442"/>
    <a:srgbClr val="FFFFCC"/>
    <a:srgbClr val="FF3300"/>
    <a:srgbClr val="72AF2F"/>
    <a:srgbClr val="C6D254"/>
    <a:srgbClr val="000000"/>
    <a:srgbClr val="5C88D0"/>
    <a:srgbClr val="2A6EA8"/>
    <a:srgbClr val="B1D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" autoAdjust="0"/>
    <p:restoredTop sz="97931" autoAdjust="0"/>
  </p:normalViewPr>
  <p:slideViewPr>
    <p:cSldViewPr snapToGrid="0">
      <p:cViewPr varScale="1">
        <p:scale>
          <a:sx n="102" d="100"/>
          <a:sy n="102" d="100"/>
        </p:scale>
        <p:origin x="34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68" y="-39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A78BAD3-FC21-4679-B770-3EA085F20603}" type="datetime1">
              <a:rPr lang="en-US"/>
              <a:pPr>
                <a:defRPr/>
              </a:pPr>
              <a:t>10/28/2020</a:t>
            </a:fld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7FF792-3EB9-44FA-9386-5606498586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1652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730920-F8FB-4BAB-A0E2-B112E44812FA}" type="datetime1">
              <a:rPr lang="en-US"/>
              <a:pPr>
                <a:defRPr/>
              </a:pPr>
              <a:t>10/28/2020</a:t>
            </a:fld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BB3565-DE1F-45E8-8B92-B6CEF3A5A9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83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80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176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272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368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1A0830-7958-478F-A687-980EFBB47EC2}" type="slidenum">
              <a:rPr lang="en-GB" altLang="en-US" sz="1200" smtClean="0"/>
              <a:pPr>
                <a:spcBef>
                  <a:spcPct val="0"/>
                </a:spcBef>
              </a:pPr>
              <a:t>1</a:t>
            </a:fld>
            <a:endParaRPr lang="en-GB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21463" cy="3725863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23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1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1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ubbles_ppt_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51450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0043" y="383930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231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09585" indent="-60958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3381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112251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IE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10952" y="6483350"/>
            <a:ext cx="527049" cy="222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78E712-7E90-46AF-8873-540771249A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4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 userDrawn="1"/>
        </p:nvSpPr>
        <p:spPr bwMode="auto">
          <a:xfrm>
            <a:off x="11113" y="6364288"/>
            <a:ext cx="8224837" cy="333374"/>
          </a:xfrm>
          <a:prstGeom prst="homePlate">
            <a:avLst>
              <a:gd name="adj" fmla="val 91600"/>
            </a:avLst>
          </a:prstGeom>
          <a:solidFill>
            <a:srgbClr val="72AF2F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333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52463" y="228600"/>
            <a:ext cx="9102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7700" y="1454150"/>
            <a:ext cx="11183938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13" y="6502232"/>
            <a:ext cx="7950201" cy="23495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33" spc="400" dirty="0">
                <a:solidFill>
                  <a:schemeClr val="bg1"/>
                </a:solidFill>
              </a:rPr>
              <a:t> </a:t>
            </a:r>
            <a:r>
              <a:rPr lang="en-GB" sz="1100" b="1" spc="300" dirty="0" smtClean="0">
                <a:ea typeface="+mn-ea"/>
                <a:cs typeface="Arial" panose="020B0604020202020204" pitchFamily="34" charset="0"/>
              </a:rPr>
              <a:t>S5-205006</a:t>
            </a:r>
            <a:r>
              <a:rPr lang="en-GB" sz="1100" b="1" spc="300" dirty="0" smtClean="0">
                <a:ea typeface="+mn-ea"/>
                <a:cs typeface="Arial" panose="020B0604020202020204" pitchFamily="34" charset="0"/>
              </a:rPr>
              <a:t>, </a:t>
            </a:r>
            <a:r>
              <a:rPr lang="en-GB" sz="1100" b="1" spc="300" dirty="0" smtClean="0">
                <a:ea typeface="+mn-ea"/>
                <a:cs typeface="Arial" panose="020B0604020202020204" pitchFamily="34" charset="0"/>
              </a:rPr>
              <a:t>SA5#133e</a:t>
            </a:r>
            <a:r>
              <a:rPr lang="en-GB" sz="1100" b="1" spc="300" dirty="0" smtClean="0">
                <a:ea typeface="+mn-ea"/>
                <a:cs typeface="Arial" panose="020B0604020202020204" pitchFamily="34" charset="0"/>
              </a:rPr>
              <a:t>, 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e-meeting</a:t>
            </a:r>
            <a:r>
              <a:rPr lang="en-GB" sz="1100" b="1" spc="300" dirty="0" smtClean="0">
                <a:ea typeface="+mn-ea"/>
                <a:cs typeface="Arial" panose="020B0604020202020204" pitchFamily="34" charset="0"/>
              </a:rPr>
              <a:t>, 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12 </a:t>
            </a:r>
            <a:r>
              <a:rPr lang="en-US" altLang="zh-CN" sz="1100" b="1" spc="300" dirty="0" smtClean="0">
                <a:ea typeface="+mn-ea"/>
                <a:cs typeface="Arial" panose="020B0604020202020204" pitchFamily="34" charset="0"/>
              </a:rPr>
              <a:t>Oct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 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– 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21 </a:t>
            </a:r>
            <a:r>
              <a:rPr lang="en-US" altLang="zh-CN" sz="1100" b="1" spc="300" dirty="0" smtClean="0">
                <a:ea typeface="+mn-ea"/>
                <a:cs typeface="Arial" panose="020B0604020202020204" pitchFamily="34" charset="0"/>
              </a:rPr>
              <a:t>Oct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 </a:t>
            </a:r>
            <a:r>
              <a:rPr lang="en-US" sz="1100" b="1" spc="300" dirty="0" smtClean="0">
                <a:ea typeface="+mn-ea"/>
                <a:cs typeface="Arial" panose="020B0604020202020204" pitchFamily="34" charset="0"/>
              </a:rPr>
              <a:t>2020</a:t>
            </a:r>
            <a:endParaRPr lang="en-GB" sz="1100" b="1" spc="300" dirty="0"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lang="en-GB" sz="1067" b="1" spc="400" dirty="0">
              <a:solidFill>
                <a:schemeClr val="bg1"/>
              </a:solidFill>
            </a:endParaRPr>
          </a:p>
        </p:txBody>
      </p:sp>
      <p:sp>
        <p:nvSpPr>
          <p:cNvPr id="1030" name="Rectangle 15"/>
          <p:cNvSpPr>
            <a:spLocks noChangeArrowheads="1"/>
          </p:cNvSpPr>
          <p:nvPr userDrawn="1"/>
        </p:nvSpPr>
        <p:spPr bwMode="auto">
          <a:xfrm>
            <a:off x="5448300" y="3303588"/>
            <a:ext cx="1238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333">
                <a:solidFill>
                  <a:schemeClr val="bg1"/>
                </a:solidFill>
              </a:rPr>
              <a:t>© 3GPP 2012</a:t>
            </a:r>
            <a:endParaRPr lang="en-GB" altLang="en-US" sz="1333"/>
          </a:p>
        </p:txBody>
      </p:sp>
      <p:pic>
        <p:nvPicPr>
          <p:cNvPr id="1031" name="Picture 10" descr="3GPP_TM_RD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88" y="306388"/>
            <a:ext cx="15843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6"/>
          <p:cNvSpPr>
            <a:spLocks noChangeArrowheads="1"/>
          </p:cNvSpPr>
          <p:nvPr userDrawn="1"/>
        </p:nvSpPr>
        <p:spPr bwMode="auto">
          <a:xfrm>
            <a:off x="9918700" y="6462713"/>
            <a:ext cx="1027845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067" dirty="0"/>
              <a:t>© 3GPP </a:t>
            </a:r>
            <a:r>
              <a:rPr lang="en-GB" altLang="en-US" sz="1067" dirty="0" smtClean="0"/>
              <a:t>20</a:t>
            </a:r>
            <a:r>
              <a:rPr lang="en-US" altLang="zh-CN" sz="1067" dirty="0" smtClean="0"/>
              <a:t>20</a:t>
            </a:r>
            <a:endParaRPr lang="en-GB" altLang="en-US" sz="1067" dirty="0"/>
          </a:p>
        </p:txBody>
      </p:sp>
      <p:sp>
        <p:nvSpPr>
          <p:cNvPr id="12" name="Oval 11"/>
          <p:cNvSpPr/>
          <p:nvPr userDrawn="1"/>
        </p:nvSpPr>
        <p:spPr bwMode="auto">
          <a:xfrm>
            <a:off x="11079163" y="6364288"/>
            <a:ext cx="812800" cy="419100"/>
          </a:xfrm>
          <a:prstGeom prst="ellipse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35BA645-663C-49B9-8214-3A0DBAD6F1FF}" type="slidenum">
              <a:rPr lang="en-GB" altLang="en-US" sz="1333" b="1" smtClean="0"/>
              <a:pPr algn="ctr">
                <a:defRPr/>
              </a:pPr>
              <a:t>‹#›</a:t>
            </a:fld>
            <a:endParaRPr lang="en-GB" altLang="en-US" sz="1333" b="1"/>
          </a:p>
          <a:p>
            <a:pPr>
              <a:defRPr/>
            </a:pPr>
            <a:endParaRPr lang="en-GB" altLang="en-US" sz="1333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6" r:id="rId2"/>
    <p:sldLayoutId id="2147483939" r:id="rId3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5pPr>
      <a:lvl6pPr marL="609585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6pPr>
      <a:lvl7pPr marL="1219170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7pPr>
      <a:lvl8pPr marL="1828754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8pPr>
      <a:lvl9pPr marL="2438339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9pPr>
    </p:titleStyle>
    <p:bodyStyle>
      <a:lvl1pPr marL="608013" indent="-6080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Blip>
          <a:blip r:embed="rId7"/>
        </a:buBlip>
        <a:defRPr sz="32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6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>
          <a:solidFill>
            <a:schemeClr val="tx1"/>
          </a:solidFill>
          <a:latin typeface="+mn-lt"/>
        </a:defRPr>
      </a:lvl5pPr>
      <a:lvl6pPr marL="335271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6pPr>
      <a:lvl7pPr marL="396230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7pPr>
      <a:lvl8pPr marL="457188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8pPr>
      <a:lvl9pPr marL="5181470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4990" y="2501576"/>
            <a:ext cx="8621712" cy="14684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sz="4800" dirty="0"/>
              <a:t/>
            </a:r>
            <a:br>
              <a:rPr lang="en-GB" sz="4800" dirty="0"/>
            </a:br>
            <a:r>
              <a:rPr lang="en-GB" sz="4800" dirty="0"/>
              <a:t> </a:t>
            </a:r>
            <a:r>
              <a:rPr lang="en-GB" altLang="zh-CN" sz="4800" b="1" dirty="0"/>
              <a:t>SA5 </a:t>
            </a:r>
            <a:r>
              <a:rPr lang="en-GB" altLang="zh-CN" sz="4800" b="1" dirty="0" smtClean="0"/>
              <a:t>OAM&amp;P Exec Report</a:t>
            </a:r>
            <a:r>
              <a:rPr lang="en-GB" sz="4800" b="1" i="1" dirty="0"/>
              <a:t/>
            </a:r>
            <a:br>
              <a:rPr lang="en-GB" sz="4800" b="1" i="1" dirty="0"/>
            </a:br>
            <a:r>
              <a:rPr lang="fr-FR" sz="2400" dirty="0" smtClean="0">
                <a:latin typeface="Arial" pitchFamily="34" charset="0"/>
              </a:rPr>
              <a:t>SA5#133e, 12 </a:t>
            </a:r>
            <a:r>
              <a:rPr lang="en-US" altLang="zh-CN" sz="2400" dirty="0" smtClean="0">
                <a:latin typeface="Arial" pitchFamily="34" charset="0"/>
              </a:rPr>
              <a:t>October</a:t>
            </a:r>
            <a:r>
              <a:rPr lang="fr-FR" sz="2400" dirty="0" smtClean="0">
                <a:latin typeface="Arial" pitchFamily="34" charset="0"/>
              </a:rPr>
              <a:t> </a:t>
            </a:r>
            <a:r>
              <a:rPr lang="fr-FR" sz="2400" dirty="0">
                <a:latin typeface="Arial" pitchFamily="34" charset="0"/>
              </a:rPr>
              <a:t>– </a:t>
            </a:r>
            <a:r>
              <a:rPr lang="fr-FR" sz="2400" dirty="0" smtClean="0">
                <a:latin typeface="Arial" pitchFamily="34" charset="0"/>
              </a:rPr>
              <a:t>21 </a:t>
            </a:r>
            <a:r>
              <a:rPr lang="en-US" altLang="zh-CN" sz="2400" dirty="0" smtClean="0">
                <a:latin typeface="Arial" pitchFamily="34" charset="0"/>
              </a:rPr>
              <a:t>October</a:t>
            </a:r>
            <a:r>
              <a:rPr lang="en-US" sz="2400" dirty="0" smtClean="0">
                <a:latin typeface="Arial" pitchFamily="34" charset="0"/>
              </a:rPr>
              <a:t>,2020</a:t>
            </a:r>
            <a:r>
              <a:rPr lang="fr-FR" sz="2400" dirty="0" smtClean="0">
                <a:latin typeface="Arial" pitchFamily="34" charset="0"/>
              </a:rPr>
              <a:t/>
            </a:r>
            <a:br>
              <a:rPr lang="fr-FR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e-meeting</a:t>
            </a:r>
            <a:r>
              <a:rPr lang="fr-FR" sz="2400" dirty="0" smtClean="0">
                <a:latin typeface="Arial" pitchFamily="34" charset="0"/>
              </a:rPr>
              <a:t> </a:t>
            </a:r>
            <a:endParaRPr lang="en-GB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Subtitle 6"/>
          <p:cNvSpPr>
            <a:spLocks noGrp="1"/>
          </p:cNvSpPr>
          <p:nvPr>
            <p:ph type="subTitle" idx="1"/>
          </p:nvPr>
        </p:nvSpPr>
        <p:spPr>
          <a:xfrm>
            <a:off x="2054990" y="4523069"/>
            <a:ext cx="85344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667" dirty="0"/>
              <a:t/>
            </a:r>
            <a:br>
              <a:rPr lang="en-US" altLang="en-US" sz="2667" dirty="0"/>
            </a:br>
            <a:r>
              <a:rPr lang="en-US" altLang="en-US" sz="2400" dirty="0">
                <a:latin typeface="Arial" charset="0"/>
              </a:rPr>
              <a:t>Zou Lan, </a:t>
            </a:r>
            <a:r>
              <a:rPr lang="en-GB" altLang="zh-CN" sz="2400" dirty="0">
                <a:latin typeface="Arial" charset="0"/>
              </a:rPr>
              <a:t>SA5 </a:t>
            </a:r>
            <a:r>
              <a:rPr lang="en-GB" altLang="zh-CN" sz="2400" dirty="0" smtClean="0">
                <a:latin typeface="Arial" charset="0"/>
              </a:rPr>
              <a:t>Vice-Chair, </a:t>
            </a:r>
            <a:r>
              <a:rPr lang="en-US" altLang="zh-CN" sz="2400" dirty="0">
                <a:latin typeface="Arial" charset="0"/>
              </a:rPr>
              <a:t>HUAWEI</a:t>
            </a:r>
            <a:endParaRPr lang="en-US" altLang="en-US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Arial" charset="0"/>
              </a:rPr>
              <a:t>Thomas </a:t>
            </a:r>
            <a:r>
              <a:rPr lang="en-US" altLang="en-US" sz="2400" dirty="0" smtClean="0">
                <a:latin typeface="Arial" charset="0"/>
              </a:rPr>
              <a:t>Tovinger, </a:t>
            </a:r>
            <a:r>
              <a:rPr lang="en-US" altLang="en-US" sz="2400" dirty="0">
                <a:latin typeface="Arial" charset="0"/>
              </a:rPr>
              <a:t>SA5 Chair, </a:t>
            </a:r>
            <a:r>
              <a:rPr lang="en-US" altLang="zh-CN" sz="2400" dirty="0" smtClean="0">
                <a:latin typeface="Arial" charset="0"/>
              </a:rPr>
              <a:t>ERICSSON</a:t>
            </a:r>
          </a:p>
          <a:p>
            <a:pPr>
              <a:lnSpc>
                <a:spcPct val="80000"/>
              </a:lnSpc>
            </a:pPr>
            <a:r>
              <a:rPr lang="en-US" altLang="zh-CN" sz="2400" dirty="0">
                <a:latin typeface="Arial" charset="0"/>
              </a:rPr>
              <a:t>Mirko Cano </a:t>
            </a:r>
            <a:r>
              <a:rPr lang="en-US" altLang="zh-CN" sz="2400" dirty="0" smtClean="0">
                <a:latin typeface="Arial" charset="0"/>
              </a:rPr>
              <a:t>Soveri, MCC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572" y="4603"/>
            <a:ext cx="10139206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smtClean="0"/>
              <a:t>Rel-17 WI </a:t>
            </a:r>
            <a:r>
              <a:rPr lang="en-US" altLang="zh-CN" sz="3200" kern="0"/>
              <a:t>adNRM/ePM_KPI_5G/e_5GMDT/eQoE/MADCOL</a:t>
            </a:r>
            <a:endParaRPr lang="sv-SE" sz="3200" kern="0" dirty="0"/>
          </a:p>
        </p:txBody>
      </p:sp>
      <p:sp>
        <p:nvSpPr>
          <p:cNvPr id="9" name="矩形 8"/>
          <p:cNvSpPr/>
          <p:nvPr/>
        </p:nvSpPr>
        <p:spPr>
          <a:xfrm>
            <a:off x="5905500" y="3541905"/>
            <a:ext cx="5981896" cy="249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ePM_KPI_5G: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agreed.</a:t>
            </a:r>
            <a:endParaRPr lang="en-GB" altLang="zh-CN" sz="12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lvl="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measurements on NIDD</a:t>
            </a:r>
            <a:endParaRPr lang="en-US" altLang="zh-CN" sz="12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 Intra and Inter-frequency Handover related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measurements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handover triggering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measurements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New measurement “Mean interruption time interval for 5QI 1 </a:t>
            </a:r>
            <a:r>
              <a:rPr lang="en-US" altLang="zh-CN" sz="1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QoS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Flow released due to double NG (double UE context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)”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Add measurements on AF traffic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influence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measurements on external parameter provisioning</a:t>
            </a:r>
          </a:p>
          <a:p>
            <a:endParaRPr lang="en-US" altLang="zh-CN" sz="12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r>
              <a:rPr lang="en-US" altLang="zh-CN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MADCOL: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The following topics are discussed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and need more discussion.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TD Issues in data collection and discovery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</a:t>
            </a:r>
            <a:r>
              <a:rPr lang="en-GB" altLang="zh-CN" sz="1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PerfMetricStore</a:t>
            </a:r>
            <a:endParaRPr lang="en-GB" altLang="zh-CN" sz="12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 profiles for Trace/MDT control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5572" y="3211605"/>
            <a:ext cx="11681824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04160"/>
              </p:ext>
            </p:extLst>
          </p:nvPr>
        </p:nvGraphicFramePr>
        <p:xfrm>
          <a:off x="205572" y="486414"/>
          <a:ext cx="11681825" cy="2687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313"/>
                <a:gridCol w="2216040"/>
                <a:gridCol w="1238250"/>
                <a:gridCol w="2174243"/>
                <a:gridCol w="1007795"/>
                <a:gridCol w="1461649"/>
                <a:gridCol w="771207"/>
                <a:gridCol w="1153299"/>
                <a:gridCol w="871029"/>
              </a:tblGrid>
              <a:tr h="33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code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Title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err="1"/>
                        <a:t>Completion</a:t>
                      </a:r>
                      <a:r>
                        <a:rPr lang="sv-SE" sz="1200" dirty="0"/>
                        <a:t> rate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TS/TR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Tdoc</a:t>
                      </a:r>
                      <a:r>
                        <a:rPr lang="en-US" altLang="zh-CN" sz="1200" dirty="0"/>
                        <a:t> reference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Target date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Rapporteur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200" dirty="0"/>
                        <a:t>Related</a:t>
                      </a:r>
                      <a:r>
                        <a:rPr lang="sv-SE" altLang="zh-CN" sz="1200" baseline="0" dirty="0"/>
                        <a:t> groups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Related</a:t>
                      </a:r>
                      <a:r>
                        <a:rPr lang="sv-SE" sz="1200" baseline="0" dirty="0"/>
                        <a:t> </a:t>
                      </a:r>
                      <a:r>
                        <a:rPr lang="en-US" altLang="zh-CN" sz="1200" dirty="0"/>
                        <a:t>topic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5262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adNRM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Additional 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NRM features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%-&gt;0%-&gt;5%</a:t>
                      </a:r>
                      <a:endParaRPr lang="sv-SE" altLang="zh-CN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TS28.540/28.541/28.622/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28.623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SP-200192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</a:t>
                      </a: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2021)</a:t>
                      </a:r>
                      <a:endParaRPr lang="sv-SE" altLang="zh-CN" sz="105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SA2/RAN3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5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ePM_KPI_5G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Enhancements of 5G performance measurements and KPIs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%-&gt;10%-&gt;20%</a:t>
                      </a:r>
                      <a:endParaRPr lang="sv-SE" altLang="zh-CN" sz="105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altLang="zh-CN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TS28.552/32.425/28.554/32.426/32.450/32.451/32.455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SP-200462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SA#93 (Sep. 2021)</a:t>
                      </a:r>
                      <a:endParaRPr lang="sv-SE" altLang="zh-CN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Intel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SA2/RAN2/RAN3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e_5GMDT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MDT enhancement in 5G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%-&gt;20%-&gt;50%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TS32.421/32.422/32.423/28.622/28.623/28.523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SP-200191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SA#90 (Dec. 2020)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Ericsson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SA2/RAN2/RAN3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eQoE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 of QoE Measurement Collection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%-&gt;0%-&gt;5%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TS28.307/28.308/28.309/28.404/28.405/28.406/28.622/28.623/28.533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SP-200193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SA#93 (Sep. 2021)</a:t>
                      </a:r>
                      <a:endParaRPr lang="sv-SE" altLang="zh-CN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b="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Ericsson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RAN2/RAN3/SA4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MADCOL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data collection control and discovery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%-&gt;0%-&gt;5%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TS28.533/28.532/28.622/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28.623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SP-200465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SA#93 (Sep. 2021)</a:t>
                      </a:r>
                      <a:endParaRPr lang="sv-SE" altLang="zh-CN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b="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Nokia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SA2/RAN2/RAN3</a:t>
                      </a: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0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38126" y="3655504"/>
            <a:ext cx="54292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adNRM</a:t>
            </a:r>
            <a:r>
              <a:rPr lang="en-US" altLang="zh-CN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: 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endorsed</a:t>
            </a:r>
            <a:endParaRPr lang="en-GB" altLang="zh-CN" sz="12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Discuss on NR NRM update to support MOCN network sharing scenario</a:t>
            </a:r>
          </a:p>
          <a:p>
            <a:endParaRPr lang="en-US" altLang="zh-CN" sz="1200" dirty="0" smtClean="0">
              <a:latin typeface="+mn-lt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e_5GMDT: 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+mn-lt"/>
                <a:cs typeface="Arial" charset="0"/>
              </a:rPr>
              <a:t>Add additional information for MDT specific parameters in NR aligning with RAN </a:t>
            </a:r>
            <a:r>
              <a:rPr lang="en-US" altLang="zh-CN" sz="1200" dirty="0" smtClean="0">
                <a:solidFill>
                  <a:prstClr val="black"/>
                </a:solidFill>
                <a:latin typeface="+mn-lt"/>
                <a:cs typeface="Arial" charset="0"/>
              </a:rPr>
              <a:t>TSs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+mn-lt"/>
                <a:cs typeface="Arial" charset="0"/>
              </a:rPr>
              <a:t>Add new MDT specific parameter collection period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+mn-lt"/>
                <a:cs typeface="Arial" charset="0"/>
              </a:rPr>
              <a:t>Add new MDT requirements for E-UTRAN </a:t>
            </a:r>
            <a:endParaRPr lang="en-US" altLang="zh-CN" sz="1200" dirty="0" smtClean="0">
              <a:solidFill>
                <a:prstClr val="black"/>
              </a:solidFill>
              <a:latin typeface="+mn-lt"/>
              <a:cs typeface="Arial" charset="0"/>
            </a:endParaRPr>
          </a:p>
          <a:p>
            <a:endParaRPr lang="en-US" altLang="zh-CN" sz="1200" b="1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r>
              <a:rPr lang="en-US" altLang="zh-CN" sz="1200" b="1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eQoE</a:t>
            </a:r>
            <a:r>
              <a:rPr lang="en-US" altLang="zh-CN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: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The following topics are discussed and agreed</a:t>
            </a:r>
            <a:endParaRPr lang="en-US" altLang="zh-CN" sz="12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Adding </a:t>
            </a:r>
            <a:r>
              <a:rPr lang="en-US" altLang="zh-CN" sz="1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Signalling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Based Activation.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05573" y="3056728"/>
            <a:ext cx="11681824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945326"/>
              </p:ext>
            </p:extLst>
          </p:nvPr>
        </p:nvGraphicFramePr>
        <p:xfrm>
          <a:off x="205572" y="1048319"/>
          <a:ext cx="11681825" cy="177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313"/>
                <a:gridCol w="2216040"/>
                <a:gridCol w="1238250"/>
                <a:gridCol w="2174243"/>
                <a:gridCol w="1007795"/>
                <a:gridCol w="1461649"/>
                <a:gridCol w="771207"/>
                <a:gridCol w="1153299"/>
                <a:gridCol w="871029"/>
              </a:tblGrid>
              <a:tr h="33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code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Title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err="1"/>
                        <a:t>Completion</a:t>
                      </a:r>
                      <a:r>
                        <a:rPr lang="sv-SE" sz="1200" dirty="0"/>
                        <a:t> rate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TS/TR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Tdoc</a:t>
                      </a:r>
                      <a:r>
                        <a:rPr lang="en-US" altLang="zh-CN" sz="1200" dirty="0"/>
                        <a:t> reference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Target date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Rapporteur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200" dirty="0"/>
                        <a:t>Related</a:t>
                      </a:r>
                      <a:r>
                        <a:rPr lang="sv-SE" altLang="zh-CN" sz="1200" baseline="0" dirty="0"/>
                        <a:t> groups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Related</a:t>
                      </a:r>
                      <a:r>
                        <a:rPr lang="sv-SE" sz="1200" baseline="0" dirty="0"/>
                        <a:t> </a:t>
                      </a:r>
                      <a:r>
                        <a:rPr lang="en-US" altLang="zh-CN" sz="1200" dirty="0"/>
                        <a:t>topic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07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FS_5GSAT_MO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Study on management and orchestration aspects with integrated satellite components in a 5G network</a:t>
                      </a:r>
                      <a:endParaRPr lang="zh-CN" altLang="zh-CN" sz="16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65%-&gt;70%-&gt;90%</a:t>
                      </a:r>
                      <a:endParaRPr lang="sv-SE" altLang="zh-CN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TR 28.808</a:t>
                      </a:r>
                      <a:endParaRPr lang="sv-SE" altLang="zh-CN" sz="1050" kern="120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SP-190138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SA#90 (Dec.2020)</a:t>
                      </a:r>
                      <a:endParaRPr lang="sv-SE" altLang="zh-CN" sz="105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TNO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SA2/RAN3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NPN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>
                          <a:effectLst/>
                          <a:latin typeface="Arial" panose="020B0604020202020204" pitchFamily="34" charset="0"/>
                          <a:ea typeface="+mn-ea"/>
                        </a:rPr>
                        <a:t>FS_eEDGE_Mgt</a:t>
                      </a:r>
                      <a:endParaRPr lang="zh-CN" altLang="zh-CN" sz="1600" dirty="0" smtClean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smtClean="0">
                          <a:effectLst/>
                          <a:latin typeface="Arial" panose="020B0604020202020204" pitchFamily="34" charset="0"/>
                          <a:ea typeface="+mn-ea"/>
                        </a:rPr>
                        <a:t>Study on management aspects of edge computing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%-&gt;15%-&gt;25%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TR 28.814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kern="120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SP-200195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SA#90 (Dec. 2020)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Intel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SA6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edge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05572" y="3472144"/>
            <a:ext cx="55951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FS_5GSAT_MO: </a:t>
            </a:r>
            <a:r>
              <a:rPr lang="en-US" altLang="zh-CN" sz="16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</a:t>
            </a:r>
            <a:endParaRPr lang="en-GB" altLang="zh-CN" sz="16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285750" indent="-285750" defTabSz="1219170"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+mn-lt"/>
              </a:rPr>
              <a:t>multi-RAT load-balancing</a:t>
            </a:r>
          </a:p>
          <a:p>
            <a:pPr marL="285750" indent="-285750" defTabSz="1219170"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+mn-lt"/>
              </a:rPr>
              <a:t> Add a solution to create and manage a network slice associated with satellite components</a:t>
            </a:r>
          </a:p>
          <a:p>
            <a:pPr marL="285750" indent="-285750" defTabSz="1219170"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+mn-lt"/>
              </a:rPr>
              <a:t>Add a solution to manage transparent and regenerative satellite components</a:t>
            </a:r>
          </a:p>
          <a:p>
            <a:pPr marL="285750" indent="-285750" defTabSz="1219170">
              <a:buFont typeface="Wingdings" panose="05000000000000000000" pitchFamily="2" charset="2"/>
              <a:buChar char="Ø"/>
              <a:defRPr/>
            </a:pPr>
            <a:r>
              <a:rPr lang="en-GB" altLang="zh-CN" sz="1600" dirty="0">
                <a:latin typeface="+mn-lt"/>
              </a:rPr>
              <a:t>Add conclusions and recommendations</a:t>
            </a:r>
            <a:endParaRPr lang="en-US" altLang="zh-CN" sz="1600" dirty="0">
              <a:latin typeface="+mn-lt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603"/>
            <a:ext cx="10344778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dirty="0" smtClean="0"/>
              <a:t>Rel-17 SI FS_5GSAT_MO/</a:t>
            </a:r>
            <a:r>
              <a:rPr lang="en-US" altLang="zh-CN" sz="3200" kern="0" dirty="0" err="1" smtClean="0"/>
              <a:t>FS_eEDGE_Mgt</a:t>
            </a:r>
            <a:endParaRPr lang="sv-SE" sz="3200" kern="0" dirty="0"/>
          </a:p>
        </p:txBody>
      </p:sp>
      <p:sp>
        <p:nvSpPr>
          <p:cNvPr id="4" name="矩形 3"/>
          <p:cNvSpPr/>
          <p:nvPr/>
        </p:nvSpPr>
        <p:spPr>
          <a:xfrm>
            <a:off x="6134100" y="3472144"/>
            <a:ext cx="5619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FS_eEDGE_Mgt</a:t>
            </a:r>
            <a:r>
              <a:rPr lang="en-US" altLang="zh-CN" sz="16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: </a:t>
            </a:r>
            <a:r>
              <a:rPr lang="en-US" altLang="zh-CN" sz="16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agreed.</a:t>
            </a:r>
            <a:endParaRPr lang="en-US" altLang="zh-CN" sz="1600" b="1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+mn-lt"/>
              </a:rPr>
              <a:t>Edge Performance Assurance</a:t>
            </a: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+mn-lt"/>
              </a:rPr>
              <a:t>edge computing deployment and LCM</a:t>
            </a: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endParaRPr lang="en-US" altLang="zh-CN" sz="1600" dirty="0">
              <a:latin typeface="+mn-lt"/>
            </a:endParaRPr>
          </a:p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05572" y="1847457"/>
            <a:ext cx="11681824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8573"/>
              </p:ext>
            </p:extLst>
          </p:nvPr>
        </p:nvGraphicFramePr>
        <p:xfrm>
          <a:off x="205572" y="1051167"/>
          <a:ext cx="11681825" cy="796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313"/>
                <a:gridCol w="2216040"/>
                <a:gridCol w="1238250"/>
                <a:gridCol w="2174243"/>
                <a:gridCol w="1007795"/>
                <a:gridCol w="1461649"/>
                <a:gridCol w="771207"/>
                <a:gridCol w="1153299"/>
                <a:gridCol w="871029"/>
              </a:tblGrid>
              <a:tr h="33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code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Title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err="1"/>
                        <a:t>Completion</a:t>
                      </a:r>
                      <a:r>
                        <a:rPr lang="sv-SE" sz="1200" dirty="0"/>
                        <a:t> rate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TS/TR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Tdoc</a:t>
                      </a:r>
                      <a:r>
                        <a:rPr lang="en-US" altLang="zh-CN" sz="1200" dirty="0"/>
                        <a:t> reference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Target date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Rapporteur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200" dirty="0"/>
                        <a:t>Related</a:t>
                      </a:r>
                      <a:r>
                        <a:rPr lang="sv-SE" altLang="zh-CN" sz="1200" baseline="0" dirty="0"/>
                        <a:t> groups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Related</a:t>
                      </a:r>
                      <a:r>
                        <a:rPr lang="sv-SE" sz="1200" baseline="0" dirty="0"/>
                        <a:t> </a:t>
                      </a:r>
                      <a:r>
                        <a:rPr lang="en-US" altLang="zh-CN" sz="1200" dirty="0"/>
                        <a:t>topic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FS_EE5G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new aspects of EE for 5G networks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%-&gt;25%-&gt;45%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TR 28.813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SP-200188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SA#93 (Sep. 2021)</a:t>
                      </a:r>
                      <a:endParaRPr lang="sv-SE" altLang="zh-CN" sz="105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Orange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SA2/EE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Energy saving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983984" y="2360541"/>
            <a:ext cx="7367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FS_EE5G: 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 in this meeting: 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EE KPI for 5GC – Further analysis of N3 based potential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solution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EE KPI for 5GC – Further analysis of the N6 based potential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solution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energySaving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state information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exposure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Key Issue EE KPI for network slice types - Potential solution #3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enhancement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EE 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KPI in case of RAN sharing – Potential solution No.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2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New Key Issue: Network Slice Energy Consumption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603"/>
            <a:ext cx="10344778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dirty="0" smtClean="0"/>
              <a:t>Rel-17 SI FS_EE5G</a:t>
            </a:r>
            <a:endParaRPr lang="sv-SE" sz="3200" kern="0" dirty="0"/>
          </a:p>
        </p:txBody>
      </p:sp>
    </p:spTree>
    <p:extLst>
      <p:ext uri="{BB962C8B-B14F-4D97-AF65-F5344CB8AC3E}">
        <p14:creationId xmlns:p14="http://schemas.microsoft.com/office/powerpoint/2010/main" val="9049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Rapporteur calls (draft plan after SA5#133e)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8E712-7E90-46AF-8873-540771249AD5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442674"/>
              </p:ext>
            </p:extLst>
          </p:nvPr>
        </p:nvGraphicFramePr>
        <p:xfrm>
          <a:off x="679938" y="1506158"/>
          <a:ext cx="1059766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344"/>
                <a:gridCol w="2055849"/>
                <a:gridCol w="4572967"/>
                <a:gridCol w="261450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 dirty="0">
                          <a:effectLst/>
                        </a:rPr>
                        <a:t>Rapporteur calls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Date Time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7150"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Potential Topics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Agenda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r>
                        <a:rPr lang="en-GB" sz="1400" dirty="0" smtClean="0">
                          <a:effectLst/>
                        </a:rPr>
                        <a:t>133e.cc#1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15:00 CET~17:00 CET on Oct.29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1. S5-205198 TD Creation of a new TS with example MnFs and procedures (Olaf)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2. S5-205157 Rel-16 CR 28.532 Extend object creation method with id selection by the MnS producer (stage 2) (Olaf) 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1. 6.1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 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r>
                        <a:rPr lang="en-GB" sz="1400" dirty="0" smtClean="0">
                          <a:effectLst/>
                        </a:rPr>
                        <a:t>133e.cc#2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14:00 CET~16:00 </a:t>
                      </a:r>
                      <a:r>
                        <a:rPr lang="en-GB" sz="1400" dirty="0">
                          <a:effectLst/>
                        </a:rPr>
                        <a:t>CET on Nov. </a:t>
                      </a:r>
                      <a:r>
                        <a:rPr lang="en-GB" sz="1400" dirty="0" smtClean="0">
                          <a:effectLst/>
                        </a:rPr>
                        <a:t>6</a:t>
                      </a:r>
                      <a:r>
                        <a:rPr lang="en-GB" sz="1400" baseline="30000" dirty="0" smtClean="0">
                          <a:effectLst/>
                        </a:rPr>
                        <a:t>th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1. Rel-16 COSLA (Jan groenendijk)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2. S5-205249 TD tenant information to support multi-tenancy for network slice management  (Ping Jing)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3. Discussion on YANG interface for Network Slice Management (Jan Lindblad)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1. eMEMTANE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2. 6.1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>
                          <a:effectLst/>
                        </a:rPr>
                        <a:t>3. COSLA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r>
                        <a:rPr lang="en-GB" sz="1400" dirty="0" smtClean="0">
                          <a:effectLst/>
                        </a:rPr>
                        <a:t>133e.cc#3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14:00 CET~15:00 </a:t>
                      </a:r>
                      <a:r>
                        <a:rPr lang="en-GB" sz="1400" dirty="0">
                          <a:effectLst/>
                        </a:rPr>
                        <a:t>CET on Nov. </a:t>
                      </a:r>
                      <a:r>
                        <a:rPr lang="en-GB" sz="1400" dirty="0" smtClean="0">
                          <a:effectLst/>
                        </a:rPr>
                        <a:t>13</a:t>
                      </a:r>
                      <a:r>
                        <a:rPr lang="en-GB" sz="1400" baseline="30000" dirty="0" smtClean="0">
                          <a:effectLst/>
                        </a:rPr>
                        <a:t>th</a:t>
                      </a:r>
                      <a:r>
                        <a:rPr lang="zh-CN" sz="1400" dirty="0">
                          <a:effectLst/>
                        </a:rPr>
                        <a:t> 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1400">
                          <a:effectLst/>
                        </a:rPr>
                        <a:t>S5-205196 TD Issues in data collection and discovery (Olaf)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1400">
                          <a:effectLst/>
                        </a:rPr>
                        <a:t>5141 Rel-16 CR 28.313 Correct Distributed PCI optimization (Per)</a:t>
                      </a:r>
                      <a:endParaRPr lang="zh-CN" sz="140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400" dirty="0">
                          <a:effectLst/>
                        </a:rPr>
                        <a:t>1. MADCOL</a:t>
                      </a:r>
                      <a:endParaRPr lang="zh-CN" sz="14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032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16142"/>
            <a:ext cx="9112251" cy="1143000"/>
          </a:xfrm>
        </p:spPr>
        <p:txBody>
          <a:bodyPr/>
          <a:lstStyle/>
          <a:p>
            <a:r>
              <a:rPr lang="sv-SE" dirty="0" smtClean="0"/>
              <a:t>TRs / TSs to be sent to SA#90e</a:t>
            </a:r>
            <a:br>
              <a:rPr lang="sv-SE" dirty="0" smtClean="0"/>
            </a:b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84791118"/>
              </p:ext>
            </p:extLst>
          </p:nvPr>
        </p:nvGraphicFramePr>
        <p:xfrm>
          <a:off x="269458" y="1259142"/>
          <a:ext cx="11776295" cy="2913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="" xmlns:a16="http://schemas.microsoft.com/office/drawing/2014/main" val="570476699"/>
                    </a:ext>
                  </a:extLst>
                </a:gridCol>
                <a:gridCol w="6101020">
                  <a:extLst>
                    <a:ext uri="{9D8B030D-6E8A-4147-A177-3AD203B41FA5}">
                      <a16:colId xmlns="" xmlns:a16="http://schemas.microsoft.com/office/drawing/2014/main" val="2618836924"/>
                    </a:ext>
                  </a:extLst>
                </a:gridCol>
                <a:gridCol w="1560475"/>
                <a:gridCol w="2932386">
                  <a:extLst>
                    <a:ext uri="{9D8B030D-6E8A-4147-A177-3AD203B41FA5}">
                      <a16:colId xmlns="" xmlns:a16="http://schemas.microsoft.com/office/drawing/2014/main" val="3016348962"/>
                    </a:ext>
                  </a:extLst>
                </a:gridCol>
              </a:tblGrid>
              <a:tr h="6877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Sent for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3687663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844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altLang="zh-CN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235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10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126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79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16142"/>
            <a:ext cx="9112251" cy="1143000"/>
          </a:xfrm>
        </p:spPr>
        <p:txBody>
          <a:bodyPr/>
          <a:lstStyle/>
          <a:p>
            <a:r>
              <a:rPr lang="sv-SE" dirty="0" smtClean="0"/>
              <a:t>Exception to be sent to SA#90e</a:t>
            </a:r>
            <a:br>
              <a:rPr lang="sv-SE" dirty="0" smtClean="0"/>
            </a:b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62602121"/>
              </p:ext>
            </p:extLst>
          </p:nvPr>
        </p:nvGraphicFramePr>
        <p:xfrm>
          <a:off x="1062537" y="1137204"/>
          <a:ext cx="8843909" cy="186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256">
                  <a:extLst>
                    <a:ext uri="{9D8B030D-6E8A-4147-A177-3AD203B41FA5}">
                      <a16:colId xmlns="" xmlns:a16="http://schemas.microsoft.com/office/drawing/2014/main" val="570476699"/>
                    </a:ext>
                  </a:extLst>
                </a:gridCol>
                <a:gridCol w="4972178">
                  <a:extLst>
                    <a:ext uri="{9D8B030D-6E8A-4147-A177-3AD203B41FA5}">
                      <a16:colId xmlns="" xmlns:a16="http://schemas.microsoft.com/office/drawing/2014/main" val="2618836924"/>
                    </a:ext>
                  </a:extLst>
                </a:gridCol>
                <a:gridCol w="1560475"/>
              </a:tblGrid>
              <a:tr h="710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3687663"/>
                  </a:ext>
                </a:extLst>
              </a:tr>
              <a:tr h="303790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/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310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/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69"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/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759"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l" defTabSz="1219170" rtl="0" eaLnBrk="1" latinLnBrk="0" hangingPunct="1"/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l" defTabSz="1219170" rtl="0" eaLnBrk="1" latinLnBrk="0" hangingPunct="1">
                        <a:spcAft>
                          <a:spcPts val="0"/>
                        </a:spcAft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16142"/>
            <a:ext cx="9112251" cy="1143000"/>
          </a:xfrm>
        </p:spPr>
        <p:txBody>
          <a:bodyPr/>
          <a:lstStyle/>
          <a:p>
            <a:r>
              <a:rPr lang="sv-SE" dirty="0" smtClean="0"/>
              <a:t>TRs / TSs to be sent to Edithelp </a:t>
            </a:r>
            <a:br>
              <a:rPr lang="sv-SE" dirty="0" smtClean="0"/>
            </a:b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2085998"/>
              </p:ext>
            </p:extLst>
          </p:nvPr>
        </p:nvGraphicFramePr>
        <p:xfrm>
          <a:off x="487680" y="1392687"/>
          <a:ext cx="10981978" cy="402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747">
                  <a:extLst>
                    <a:ext uri="{9D8B030D-6E8A-4147-A177-3AD203B41FA5}">
                      <a16:colId xmlns="" xmlns:a16="http://schemas.microsoft.com/office/drawing/2014/main" val="2618836924"/>
                    </a:ext>
                  </a:extLst>
                </a:gridCol>
                <a:gridCol w="2417231"/>
              </a:tblGrid>
              <a:tr h="710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3687663"/>
                  </a:ext>
                </a:extLst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871"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8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8E712-7E90-46AF-8873-540771249AD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680" y="116142"/>
            <a:ext cx="9112251" cy="1143000"/>
          </a:xfrm>
        </p:spPr>
        <p:txBody>
          <a:bodyPr/>
          <a:lstStyle/>
          <a:p>
            <a:r>
              <a:rPr lang="en-US" altLang="zh-CN" dirty="0" smtClean="0"/>
              <a:t>New action items from this meeting</a:t>
            </a:r>
            <a:endParaRPr lang="sv-SE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44907"/>
              </p:ext>
            </p:extLst>
          </p:nvPr>
        </p:nvGraphicFramePr>
        <p:xfrm>
          <a:off x="231228" y="1163510"/>
          <a:ext cx="11619185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682"/>
                <a:gridCol w="6364014"/>
                <a:gridCol w="888124"/>
                <a:gridCol w="1649545"/>
                <a:gridCol w="1014827"/>
                <a:gridCol w="1008993"/>
              </a:tblGrid>
              <a:tr h="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zh-C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zh-C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Rel.</a:t>
                      </a:r>
                      <a:endParaRPr lang="zh-CN" sz="1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Owner</a:t>
                      </a:r>
                      <a:endParaRPr lang="zh-CN" sz="1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 </a:t>
                      </a:r>
                      <a:endParaRPr lang="zh-CN" sz="1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</a:t>
                      </a:r>
                      <a:endParaRPr lang="zh-CN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133e.1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Consider a new UC template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Rel-17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SA5 Leaders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Open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SA5#134e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133e.2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Update the Forge process in S5-204449 considering S5-205395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Rel-17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SA5 Leaders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Open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SA5#134e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90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8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794" y="4817803"/>
            <a:ext cx="8221835" cy="519616"/>
          </a:xfrm>
        </p:spPr>
        <p:txBody>
          <a:bodyPr/>
          <a:lstStyle/>
          <a:p>
            <a:r>
              <a:rPr lang="sv-SE" sz="4400" dirty="0" err="1"/>
              <a:t>Thank</a:t>
            </a:r>
            <a:r>
              <a:rPr lang="sv-SE" sz="4400" dirty="0"/>
              <a:t> </a:t>
            </a:r>
            <a:r>
              <a:rPr lang="sv-SE" sz="4400" dirty="0" err="1"/>
              <a:t>you</a:t>
            </a:r>
            <a:r>
              <a:rPr lang="sv-SE" sz="4400" dirty="0"/>
              <a:t>!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" y="1678281"/>
            <a:ext cx="12004431" cy="26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544" y="54245"/>
            <a:ext cx="8973312" cy="768101"/>
          </a:xfrm>
        </p:spPr>
        <p:txBody>
          <a:bodyPr/>
          <a:lstStyle/>
          <a:p>
            <a:r>
              <a:rPr lang="sv-SE" dirty="0"/>
              <a:t>Incoming </a:t>
            </a:r>
            <a:r>
              <a:rPr lang="sv-SE" dirty="0" smtClean="0"/>
              <a:t>LSs</a:t>
            </a: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94427382"/>
              </p:ext>
            </p:extLst>
          </p:nvPr>
        </p:nvGraphicFramePr>
        <p:xfrm>
          <a:off x="143330" y="1101319"/>
          <a:ext cx="11946577" cy="391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8">
                  <a:extLst>
                    <a:ext uri="{9D8B030D-6E8A-4147-A177-3AD203B41FA5}">
                      <a16:colId xmlns:a16="http://schemas.microsoft.com/office/drawing/2014/main" xmlns="" val="570476699"/>
                    </a:ext>
                  </a:extLst>
                </a:gridCol>
                <a:gridCol w="6940244">
                  <a:extLst>
                    <a:ext uri="{9D8B030D-6E8A-4147-A177-3AD203B41FA5}">
                      <a16:colId xmlns:a16="http://schemas.microsoft.com/office/drawing/2014/main" xmlns="" val="2618836924"/>
                    </a:ext>
                  </a:extLst>
                </a:gridCol>
                <a:gridCol w="1467868">
                  <a:extLst>
                    <a:ext uri="{9D8B030D-6E8A-4147-A177-3AD203B41FA5}">
                      <a16:colId xmlns:a16="http://schemas.microsoft.com/office/drawing/2014/main" xmlns="" val="3016348962"/>
                    </a:ext>
                  </a:extLst>
                </a:gridCol>
                <a:gridCol w="1157504">
                  <a:extLst>
                    <a:ext uri="{9D8B030D-6E8A-4147-A177-3AD203B41FA5}">
                      <a16:colId xmlns:a16="http://schemas.microsoft.com/office/drawing/2014/main" xmlns="" val="3690116950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xmlns="" val="2952368263"/>
                    </a:ext>
                  </a:extLst>
                </a:gridCol>
              </a:tblGrid>
              <a:tr h="323121">
                <a:tc>
                  <a:txBody>
                    <a:bodyPr/>
                    <a:lstStyle/>
                    <a:p>
                      <a:pPr algn="ctr"/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  <a:endParaRPr lang="sv-S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Decision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Reply In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3687663"/>
                  </a:ext>
                </a:extLst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S5-205271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on Counter of UEs Registering Network Slice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C4-204421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Postponed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S5-205024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SA5 on Rel-17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schedule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3GPP TSG SA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81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S5-205020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Reply LS to SA5 on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QoS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requirements for OAM traffic on IAB (reallocate 6.1-&gt;5.3)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S2-2006489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7411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S5-205019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SA5 on URI for streaming trace reporting in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LTE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R3-205798</a:t>
                      </a:r>
                      <a:endParaRPr lang="zh-CN" sz="11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Replied in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S5-205356 </a:t>
                      </a:r>
                      <a:endParaRPr lang="zh-CN" alt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S5-205017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Reply LS to SA5 on energy efficiency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R3-205657</a:t>
                      </a:r>
                      <a:endParaRPr lang="zh-CN" sz="11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Replied in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S5-205357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S5-205021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Resubmitted Reply LS to SA5 on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QoE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Measurement Collection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R2-2005778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Replied in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S5-205347</a:t>
                      </a:r>
                      <a:endParaRPr lang="zh-CN" alt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S5-205022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Resubmitted LS to SA5 on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QoE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Measurement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Collection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S4-200962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Replied in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S5-205347</a:t>
                      </a:r>
                      <a:endParaRPr lang="zh-CN" altLang="zh-CN" sz="11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S5-205013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SA5 on TM Forum implementation experiences 3GPP NRM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Models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TM Forum</a:t>
                      </a:r>
                      <a:endParaRPr lang="zh-CN" sz="1100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Replied in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S5-205348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S5-205015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SA5 for End-to-End Network Slicing Gap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analysis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GSMA NEST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altLang="en-US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S5-205016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Reply LS to SA5 on the clarification of handover and reselection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parameters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R3-205542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S5-205018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ccSA5 on New service type of NR </a:t>
                      </a:r>
                      <a:r>
                        <a:rPr lang="en-US" sz="11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QoE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R3-205724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S5-205023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Resubmitted LS to SA5 on O-RAN – 3GPP Cooperation on Management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Services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O-RAN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Postponed</a:t>
                      </a:r>
                      <a:endParaRPr lang="zh-CN" alt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0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S5-205045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SA5 on Introduction of TM Forum Autonomous Network project and Coordination Proposal 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TM Forum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Noted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3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16142"/>
            <a:ext cx="9112251" cy="760744"/>
          </a:xfrm>
        </p:spPr>
        <p:txBody>
          <a:bodyPr/>
          <a:lstStyle/>
          <a:p>
            <a:r>
              <a:rPr lang="sv-SE" dirty="0"/>
              <a:t>Outgoing </a:t>
            </a:r>
            <a:r>
              <a:rPr lang="sv-SE" dirty="0" smtClean="0"/>
              <a:t>LSs</a:t>
            </a: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00897170"/>
              </p:ext>
            </p:extLst>
          </p:nvPr>
        </p:nvGraphicFramePr>
        <p:xfrm>
          <a:off x="165577" y="1021814"/>
          <a:ext cx="11778017" cy="232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883">
                  <a:extLst>
                    <a:ext uri="{9D8B030D-6E8A-4147-A177-3AD203B41FA5}">
                      <a16:colId xmlns:a16="http://schemas.microsoft.com/office/drawing/2014/main" xmlns="" val="570476699"/>
                    </a:ext>
                  </a:extLst>
                </a:gridCol>
                <a:gridCol w="4660125">
                  <a:extLst>
                    <a:ext uri="{9D8B030D-6E8A-4147-A177-3AD203B41FA5}">
                      <a16:colId xmlns:a16="http://schemas.microsoft.com/office/drawing/2014/main" xmlns="" val="2618836924"/>
                    </a:ext>
                  </a:extLst>
                </a:gridCol>
                <a:gridCol w="1913206">
                  <a:extLst>
                    <a:ext uri="{9D8B030D-6E8A-4147-A177-3AD203B41FA5}">
                      <a16:colId xmlns:a16="http://schemas.microsoft.com/office/drawing/2014/main" xmlns="" val="3016348962"/>
                    </a:ext>
                  </a:extLst>
                </a:gridCol>
                <a:gridCol w="2234338">
                  <a:extLst>
                    <a:ext uri="{9D8B030D-6E8A-4147-A177-3AD203B41FA5}">
                      <a16:colId xmlns:a16="http://schemas.microsoft.com/office/drawing/2014/main" xmlns="" val="3690116950"/>
                    </a:ext>
                  </a:extLst>
                </a:gridCol>
                <a:gridCol w="1301465">
                  <a:extLst>
                    <a:ext uri="{9D8B030D-6E8A-4147-A177-3AD203B41FA5}">
                      <a16:colId xmlns:a16="http://schemas.microsoft.com/office/drawing/2014/main" xmlns="" val="2952368263"/>
                    </a:ext>
                  </a:extLst>
                </a:gridCol>
              </a:tblGrid>
              <a:tr h="388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Reply To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3687663"/>
                  </a:ext>
                </a:extLst>
              </a:tr>
              <a:tr h="31392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S5-205356 </a:t>
                      </a:r>
                      <a:endParaRPr lang="zh-CN" altLang="zh-CN" sz="11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Reply LS on URI for streaming trace reporting in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LTE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Ericsson LM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S5-205019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1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S5-205357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Reply to RAN3 on Energy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Efficiency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RAN3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RAN2, SA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S5-205017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9661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S5-205347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on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QoE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Measurement Collection 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RAN2, RAN3 and SA4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SA and RAN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S5-205021/S5-205022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638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S5-205348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Reply LS on TM Forum implementation experiences 3GPP NRM Models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TM Forum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SA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S5-205013</a:t>
                      </a:r>
                      <a:endParaRPr lang="zh-CN" alt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569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S5-205321 (email approval)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to SA6 on the relation between EDGEAPP and ETSI MEC architectures </a:t>
                      </a:r>
                      <a:endParaRPr lang="en-US" sz="11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SA6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t" latinLnBrk="0" hangingPunct="1">
                        <a:spcAft>
                          <a:spcPts val="0"/>
                        </a:spcAft>
                      </a:pPr>
                      <a:endParaRPr lang="fr-F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New</a:t>
                      </a:r>
                      <a:endParaRPr lang="fr-F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927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S5-205318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LS on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energySaving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state information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exposure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SA2</a:t>
                      </a:r>
                      <a:endParaRPr lang="zh-CN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t" latinLnBrk="0" hangingPunct="1">
                        <a:spcAft>
                          <a:spcPts val="0"/>
                        </a:spcAft>
                      </a:pPr>
                      <a:endParaRPr lang="fr-F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new</a:t>
                      </a:r>
                      <a:endParaRPr lang="fr-F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6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 smtClean="0">
                <a:solidFill>
                  <a:srgbClr val="FF0000"/>
                </a:solidFill>
                <a:latin typeface="Calibri"/>
                <a:cs typeface="+mj-cs"/>
              </a:rPr>
              <a:t>New or Revised Work Items / Study Items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33157" y="1814732"/>
            <a:ext cx="34515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 New </a:t>
            </a:r>
            <a:r>
              <a:rPr lang="en-US" altLang="zh-CN" smtClean="0"/>
              <a:t>or revised </a:t>
            </a:r>
            <a:r>
              <a:rPr lang="en-US" altLang="zh-CN" dirty="0" smtClean="0"/>
              <a:t>WI/SI from this meeting.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5952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 smtClean="0">
                <a:solidFill>
                  <a:srgbClr val="FF0000"/>
                </a:solidFill>
                <a:latin typeface="Calibri"/>
                <a:cs typeface="+mj-cs"/>
              </a:rPr>
              <a:t>Documents endorsed </a:t>
            </a:r>
            <a:r>
              <a:rPr lang="en-US" altLang="zh-CN" sz="3200" kern="0" smtClean="0">
                <a:solidFill>
                  <a:srgbClr val="FF0000"/>
                </a:solidFill>
                <a:latin typeface="Calibri"/>
                <a:cs typeface="+mj-cs"/>
              </a:rPr>
              <a:t>by OA&amp;M</a:t>
            </a:r>
            <a:endParaRPr lang="en-US" altLang="zh-CN" sz="3200" kern="0" dirty="0" smtClean="0">
              <a:solidFill>
                <a:srgbClr val="FF0000"/>
              </a:solidFill>
              <a:latin typeface="Calibri"/>
              <a:cs typeface="+mj-cs"/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821633"/>
              </p:ext>
            </p:extLst>
          </p:nvPr>
        </p:nvGraphicFramePr>
        <p:xfrm>
          <a:off x="199697" y="1050878"/>
          <a:ext cx="11537378" cy="3644761"/>
        </p:xfrm>
        <a:graphic>
          <a:graphicData uri="http://schemas.openxmlformats.org/drawingml/2006/table">
            <a:tbl>
              <a:tblPr/>
              <a:tblGrid>
                <a:gridCol w="1040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301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3373"/>
                <a:gridCol w="2733373"/>
              </a:tblGrid>
              <a:tr h="603931">
                <a:tc>
                  <a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  <a:endParaRPr lang="en-GB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endParaRPr lang="en-GB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related topics and related groups</a:t>
                      </a:r>
                      <a:endParaRPr lang="en-GB" altLang="zh-CN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S5-205354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Discussion paper for discontinuing XML solution set from </a:t>
                      </a:r>
                      <a:r>
                        <a:rPr lang="en-US" sz="105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Rel-16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SA5 Vice Chair(Huawei), SA5 Chair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S5-205359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Specification </a:t>
                      </a:r>
                      <a:r>
                        <a:rPr lang="en-US" sz="105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investigation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Ericsson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93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S5-205405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Proposal on updates to network slice model and procedures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 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Ericsson LM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S5-205287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TD clarify concept of service level </a:t>
                      </a:r>
                      <a:r>
                        <a:rPr lang="en-US" sz="105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specification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Nokia, Nokia Shanghai Bell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MS Mincho"/>
                        <a:cs typeface="MS Mincho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S5-205234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Discussion on updating slice profile according to different network slice subnets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China Mobile Com. Corporation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SA2,</a:t>
                      </a:r>
                      <a:r>
                        <a:rPr lang="en-US" altLang="zh-CN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RAN3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S5-205297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Living document of review of GSMA GST SA5#133e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 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Huawei, China Mobile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GSMA,SA2,</a:t>
                      </a:r>
                      <a:r>
                        <a:rPr lang="zh-CN" alt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RAN3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S5-205304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Discuss on NR NRM update to support MOCN network sharing scenario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 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Huawei, China Telecom, CATT, China Unicom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RAN3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8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S5-205319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Discussion paper on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energySaving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state information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exposure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China Telecom Corporation Ltd.</a:t>
                      </a:r>
                      <a:endParaRPr lang="zh-CN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SA2,</a:t>
                      </a:r>
                      <a:r>
                        <a:rPr lang="zh-CN" altLang="en-US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RAN3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596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20651" y="0"/>
            <a:ext cx="9759950" cy="1016000"/>
          </a:xfrm>
        </p:spPr>
        <p:txBody>
          <a:bodyPr/>
          <a:lstStyle/>
          <a:p>
            <a:pPr algn="l"/>
            <a:r>
              <a:rPr lang="en-US" sz="3600" dirty="0" smtClean="0"/>
              <a:t>Overview of SA5 OAM ongoing WIs/SIs</a:t>
            </a:r>
            <a:endParaRPr lang="en-US" sz="3600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777864"/>
              </p:ext>
            </p:extLst>
          </p:nvPr>
        </p:nvGraphicFramePr>
        <p:xfrm>
          <a:off x="5893956" y="1682688"/>
          <a:ext cx="5871324" cy="4263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950"/>
                <a:gridCol w="3994150"/>
                <a:gridCol w="895350"/>
                <a:gridCol w="657874"/>
              </a:tblGrid>
              <a:tr h="4427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0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Rel-17 </a:t>
                      </a:r>
                      <a:r>
                        <a:rPr lang="en-GB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Operations, Administration, Maintenance and Provisioning (OAM&amp;P</a:t>
                      </a: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GB" sz="1200" b="1" dirty="0">
                          <a:effectLst/>
                        </a:rPr>
                        <a:t> </a:t>
                      </a:r>
                      <a:endParaRPr lang="zh-CN" sz="20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Additional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NRM features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adNRM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Arial" panose="020B0604020202020204" pitchFamily="34" charset="0"/>
                          <a:ea typeface="+mn-ea"/>
                        </a:rPr>
                        <a:t>870026</a:t>
                      </a:r>
                      <a:endParaRPr lang="zh-CN" altLang="zh-CN" sz="1200" dirty="0"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Enhancements of 5G performance measurements and KPIs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ePM_KPI_5G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880025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MDT enhancement in 5G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e_5GMDT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870025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 of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QoE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Measurement Collection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eQoE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870027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data collection control and discovery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MADCOL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880028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47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Autonomous network levels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ANL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880027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7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Intent driven management service for mobile networks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IDMS_MN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810027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7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Network policy management for 5G mobile networks 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NPM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860024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Enhanced Closed loop SLS Assurance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eCOSLA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870030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Enhancements of Self-Organizing Networks (SON) for 5G networks 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eSON_5G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870028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11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 of Handover Optimization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E_HOO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880029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12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Enhancements on EE for 5G networks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EE5GPLUS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870022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13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Discovery of management services in 5G  </a:t>
                      </a:r>
                      <a:endParaRPr lang="zh-CN" sz="12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5G</a:t>
                      </a:r>
                      <a:r>
                        <a:rPr lang="en-US" altLang="zh-CN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D</a:t>
                      </a:r>
                      <a:r>
                        <a:rPr lang="en-GB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MS</a:t>
                      </a:r>
                      <a:endParaRPr lang="zh-CN" sz="12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820035</a:t>
                      </a:r>
                      <a:endParaRPr lang="zh-CN" sz="12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14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non-public networks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OAM_NPN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870023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15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 on Management Aspects of 5G Service-Level Agreement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EMA5SLA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870024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16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the enhanced tenant concept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eMEMTANE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880026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81374"/>
              </p:ext>
            </p:extLst>
          </p:nvPr>
        </p:nvGraphicFramePr>
        <p:xfrm>
          <a:off x="163601" y="2813539"/>
          <a:ext cx="5426146" cy="2480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923"/>
                <a:gridCol w="3285725"/>
                <a:gridCol w="1227603"/>
                <a:gridCol w="638895"/>
              </a:tblGrid>
              <a:tr h="2880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Rel-17 OAM&amp;P Studies </a:t>
                      </a:r>
                      <a:endParaRPr lang="zh-CN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management and orchestration aspects with integrated satellite components in a 5G network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FS_5GSAT_MO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830025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enhancement of Management Data Analytics Service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FS_eMDAS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850028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new aspects of EE for 5G networks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FS_EE5G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870021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network slice management enhancements 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FS_NSMEN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860022</a:t>
                      </a:r>
                      <a:endParaRPr lang="zh-CN" sz="1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Study on enhancements of edge computing management 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FS_eEDGE_Mgt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870029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/>
                </a:tc>
              </a:tr>
              <a:tr h="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6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Study on autonomous network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levels (finished)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FS_ANL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850032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556827" y="1376160"/>
            <a:ext cx="3776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+mn-lt"/>
              </a:rPr>
              <a:t>Rel-17: 21 ongoing WIs/SIs</a:t>
            </a:r>
            <a:r>
              <a:rPr lang="zh-CN" altLang="en-US" sz="1600" b="1" dirty="0" smtClean="0">
                <a:solidFill>
                  <a:srgbClr val="0000FF"/>
                </a:solidFill>
                <a:latin typeface="+mn-lt"/>
              </a:rPr>
              <a:t>， </a:t>
            </a:r>
            <a:r>
              <a:rPr lang="en-US" altLang="zh-CN" sz="1600" b="1" dirty="0" smtClean="0">
                <a:solidFill>
                  <a:srgbClr val="0000FF"/>
                </a:solidFill>
                <a:latin typeface="+mn-lt"/>
              </a:rPr>
              <a:t>1 finished SI</a:t>
            </a:r>
            <a:endParaRPr lang="en-US" altLang="zh-CN" sz="1600" b="1" dirty="0">
              <a:solidFill>
                <a:srgbClr val="0000F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 smtClean="0">
                <a:solidFill>
                  <a:srgbClr val="0000FF"/>
                </a:solidFill>
                <a:latin typeface="+mn-lt"/>
              </a:rPr>
              <a:t>16 </a:t>
            </a:r>
            <a:r>
              <a:rPr lang="en-US" altLang="zh-CN" sz="1600" b="1" dirty="0">
                <a:solidFill>
                  <a:srgbClr val="0000FF"/>
                </a:solidFill>
                <a:latin typeface="+mn-lt"/>
              </a:rPr>
              <a:t>ongoing </a:t>
            </a:r>
            <a:r>
              <a:rPr lang="en-US" altLang="zh-CN" sz="1600" b="1" dirty="0" smtClean="0">
                <a:solidFill>
                  <a:srgbClr val="0000FF"/>
                </a:solidFill>
                <a:latin typeface="+mn-lt"/>
              </a:rPr>
              <a:t>WIs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00FF"/>
                </a:solidFill>
                <a:latin typeface="+mn-lt"/>
              </a:rPr>
              <a:t>5</a:t>
            </a:r>
            <a:r>
              <a:rPr lang="en-US" altLang="zh-CN" sz="1600" b="1" dirty="0" smtClean="0">
                <a:solidFill>
                  <a:srgbClr val="0000FF"/>
                </a:solidFill>
                <a:latin typeface="+mn-lt"/>
              </a:rPr>
              <a:t> ongoing SIs, 1 finished SI</a:t>
            </a:r>
            <a:endParaRPr lang="en-US" altLang="zh-CN" sz="16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2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572" y="4603"/>
            <a:ext cx="10139206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dirty="0" smtClean="0"/>
              <a:t>OAM General </a:t>
            </a:r>
            <a:r>
              <a:rPr lang="en-US" altLang="zh-CN" sz="3200" kern="0" dirty="0"/>
              <a:t>T</a:t>
            </a:r>
            <a:r>
              <a:rPr lang="en-US" altLang="zh-CN" sz="3200" kern="0" dirty="0" smtClean="0"/>
              <a:t>opics</a:t>
            </a:r>
            <a:endParaRPr lang="sv-SE" sz="3200" kern="0" dirty="0"/>
          </a:p>
        </p:txBody>
      </p:sp>
      <p:sp>
        <p:nvSpPr>
          <p:cNvPr id="10" name="文本框 9"/>
          <p:cNvSpPr txBox="1"/>
          <p:nvPr/>
        </p:nvSpPr>
        <p:spPr>
          <a:xfrm>
            <a:off x="604911" y="1405700"/>
            <a:ext cx="10873444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8113" y="1801533"/>
            <a:ext cx="106070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</a:t>
            </a: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following topics are discussed </a:t>
            </a: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 </a:t>
            </a: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</a:t>
            </a: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meeting: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b="1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Collection </a:t>
            </a: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of useful endorsed document and external communication </a:t>
            </a: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documents: </a:t>
            </a:r>
          </a:p>
          <a:p>
            <a:pPr marL="779463" lvl="1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endorsed </a:t>
            </a:r>
            <a:r>
              <a:rPr lang="en-US" altLang="zh-CN" sz="14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tdocs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will be kept in the living document and updated every meeting 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if needed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.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Rel-16 OAM Stage2 and Stage3 Mapping </a:t>
            </a: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Status</a:t>
            </a:r>
          </a:p>
          <a:p>
            <a:pPr marL="779463" lvl="1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mapping information of stage2 and stage3 are kept in the living document 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updated every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meeting if needed.</a:t>
            </a:r>
            <a:endParaRPr lang="zh-CN" altLang="zh-CN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Discussion paper for discontinuing XML solution set from </a:t>
            </a: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Rel-16</a:t>
            </a:r>
          </a:p>
          <a:p>
            <a:pPr marL="779463" lvl="1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Discontinue the XML solution set for management service component B in TS 28.623 and TS 28.541 for Rel-16 and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Rel-17.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Specification investigation</a:t>
            </a:r>
          </a:p>
          <a:p>
            <a:pPr marL="779463" lvl="1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group agreed to investigate the potential issues of 5G specifications and provide further enhancement. </a:t>
            </a:r>
            <a:endParaRPr lang="zh-CN" altLang="zh-CN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TD Creation of a new TS with example </a:t>
            </a:r>
            <a:r>
              <a:rPr lang="en-US" altLang="zh-CN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MnFs</a:t>
            </a: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and procedures</a:t>
            </a:r>
            <a:endParaRPr lang="zh-CN" altLang="zh-CN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779463" lvl="1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Need more discussion, suggest to continue offline during rapporteur call.</a:t>
            </a: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71450" indent="-1714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1400" b="1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572" y="4603"/>
            <a:ext cx="10139206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dirty="0" smtClean="0"/>
              <a:t>Rel-16 CR</a:t>
            </a:r>
            <a:endParaRPr lang="sv-SE" sz="3200" kern="0" dirty="0"/>
          </a:p>
        </p:txBody>
      </p:sp>
      <p:sp>
        <p:nvSpPr>
          <p:cNvPr id="10" name="文本框 9"/>
          <p:cNvSpPr txBox="1"/>
          <p:nvPr/>
        </p:nvSpPr>
        <p:spPr>
          <a:xfrm>
            <a:off x="130543" y="1401010"/>
            <a:ext cx="11554138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5572" y="1792155"/>
            <a:ext cx="6195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following topics are discussed and agreed 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related CRs in </a:t>
            </a:r>
            <a:r>
              <a:rPr lang="en-US" altLang="zh-CN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meeting</a:t>
            </a: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.</a:t>
            </a: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b="1" dirty="0"/>
              <a:t>TS </a:t>
            </a:r>
            <a:r>
              <a:rPr lang="en-GB" altLang="zh-CN" sz="1200" b="1" dirty="0" smtClean="0"/>
              <a:t>28.554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dirty="0"/>
              <a:t>Correct UDM e2e </a:t>
            </a:r>
            <a:r>
              <a:rPr lang="en-GB" altLang="zh-CN" sz="1200" dirty="0" smtClean="0"/>
              <a:t>KPI</a:t>
            </a: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32.422 &amp; 32.</a:t>
            </a:r>
            <a:r>
              <a:rPr lang="zh-CN" altLang="zh-CN" sz="1200" b="1" dirty="0" smtClean="0"/>
              <a:t>423</a:t>
            </a:r>
            <a:endParaRPr lang="en-US" altLang="zh-CN" sz="1200" b="1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smtClean="0"/>
              <a:t>Clarification </a:t>
            </a:r>
            <a:r>
              <a:rPr lang="en-US" altLang="zh-CN" sz="1200" dirty="0"/>
              <a:t>of tracing roaming UE for </a:t>
            </a:r>
            <a:r>
              <a:rPr lang="en-US" altLang="zh-CN" sz="1200" dirty="0" smtClean="0"/>
              <a:t>5GC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Fix inconsistencies in NR positioning method </a:t>
            </a:r>
            <a:endParaRPr lang="en-US" altLang="zh-CN" sz="1200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Add missing inheritance diagram for </a:t>
            </a:r>
            <a:r>
              <a:rPr lang="en-US" altLang="zh-CN" sz="1200" dirty="0" err="1"/>
              <a:t>EUtranFrequency</a:t>
            </a:r>
            <a:r>
              <a:rPr lang="en-US" altLang="zh-CN" sz="1200" dirty="0"/>
              <a:t> and </a:t>
            </a:r>
            <a:r>
              <a:rPr lang="en-US" altLang="zh-CN" sz="1200" dirty="0" err="1" smtClean="0"/>
              <a:t>EUtranFreqRelation</a:t>
            </a:r>
            <a:endParaRPr lang="en-US" altLang="zh-CN" sz="1200" dirty="0" smtClean="0"/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TS 28.541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 the definition for configurable5QI and dynamic5QI </a:t>
            </a:r>
            <a:endParaRPr lang="en-US" altLang="zh-CN" sz="1200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Correction of cell </a:t>
            </a:r>
            <a:r>
              <a:rPr lang="en-US" altLang="zh-CN" sz="1200" dirty="0" err="1"/>
              <a:t>neighbour</a:t>
            </a:r>
            <a:r>
              <a:rPr lang="en-US" altLang="zh-CN" sz="1200" dirty="0"/>
              <a:t> relations related attributes in </a:t>
            </a:r>
            <a:r>
              <a:rPr lang="en-US" altLang="zh-CN" sz="1200" dirty="0" err="1"/>
              <a:t>openAPI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solution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network slice IOC and </a:t>
            </a:r>
            <a:r>
              <a:rPr lang="en-US" altLang="zh-CN" sz="1200" dirty="0" err="1"/>
              <a:t>allocateNsi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operations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add </a:t>
            </a:r>
            <a:r>
              <a:rPr lang="en-US" altLang="zh-CN" sz="1200" dirty="0" err="1"/>
              <a:t>subclause</a:t>
            </a:r>
            <a:r>
              <a:rPr lang="en-US" altLang="zh-CN" sz="1200" dirty="0"/>
              <a:t> reference of MRO related </a:t>
            </a:r>
            <a:r>
              <a:rPr lang="en-US" altLang="zh-CN" sz="1200" dirty="0" smtClean="0"/>
              <a:t>attribute</a:t>
            </a: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28.313&amp;28.541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Change RACH control attributes from beam to </a:t>
            </a:r>
            <a:r>
              <a:rPr lang="en-US" altLang="zh-CN" sz="1200" dirty="0" smtClean="0"/>
              <a:t>cell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Move PCI RACH control IOC from CU to </a:t>
            </a:r>
            <a:r>
              <a:rPr lang="en-US" altLang="zh-CN" sz="1200" dirty="0" smtClean="0"/>
              <a:t>DU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err="1"/>
              <a:t>edithelp</a:t>
            </a:r>
            <a:r>
              <a:rPr lang="en-US" altLang="zh-CN" sz="1200" dirty="0"/>
              <a:t> reference update and correction on notification </a:t>
            </a:r>
            <a:r>
              <a:rPr lang="en-US" altLang="zh-CN" sz="1200" dirty="0" smtClean="0"/>
              <a:t>information</a:t>
            </a: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12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28.532: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 </a:t>
            </a:r>
            <a:r>
              <a:rPr lang="en-US" altLang="zh-CN" sz="1200" dirty="0" err="1"/>
              <a:t>faultMnS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ThresholdLevelInd</a:t>
            </a:r>
            <a:r>
              <a:rPr lang="en-US" altLang="zh-CN" sz="1200" dirty="0"/>
              <a:t> </a:t>
            </a:r>
            <a:r>
              <a:rPr lang="en-US" altLang="zh-CN" sz="1200" dirty="0" err="1" smtClean="0"/>
              <a:t>notifyHeartbeat</a:t>
            </a:r>
            <a:endParaRPr lang="en-US" altLang="zh-CN" sz="1200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 </a:t>
            </a:r>
            <a:r>
              <a:rPr lang="en-US" altLang="zh-CN" sz="1200" dirty="0" err="1" smtClean="0"/>
              <a:t>notifyChangedAlarmGeneral</a:t>
            </a:r>
            <a:endParaRPr lang="en-US" altLang="zh-CN" sz="1200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generic file data report </a:t>
            </a:r>
            <a:r>
              <a:rPr lang="en-US" altLang="zh-CN" sz="1200" dirty="0" err="1"/>
              <a:t>MnS</a:t>
            </a:r>
            <a:r>
              <a:rPr lang="en-US" altLang="zh-CN" sz="1200" dirty="0"/>
              <a:t> and generic streaming </a:t>
            </a:r>
            <a:r>
              <a:rPr lang="en-US" altLang="zh-CN" sz="1200" dirty="0" err="1"/>
              <a:t>MnS</a:t>
            </a:r>
            <a:endParaRPr lang="en-US" altLang="zh-CN" sz="12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33513" y="2053001"/>
            <a:ext cx="5737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zh-CN" sz="1200" b="1" dirty="0" smtClean="0"/>
              <a:t>TS </a:t>
            </a:r>
            <a:r>
              <a:rPr lang="en-GB" altLang="zh-CN" sz="1200" b="1" dirty="0"/>
              <a:t>28.532&amp;28.622&amp;28.623</a:t>
            </a:r>
            <a:r>
              <a:rPr lang="en-GB" altLang="zh-CN" sz="1200" b="1" dirty="0" smtClean="0"/>
              <a:t>: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 </a:t>
            </a:r>
            <a:r>
              <a:rPr lang="en-US" altLang="zh-CN" sz="1200" dirty="0" err="1"/>
              <a:t>notifyThresholdCrossing</a:t>
            </a:r>
            <a:r>
              <a:rPr lang="en-US" altLang="zh-CN" sz="1200" dirty="0"/>
              <a:t> </a:t>
            </a:r>
            <a:r>
              <a:rPr lang="en-US" altLang="zh-CN" sz="1200" dirty="0" err="1" smtClean="0"/>
              <a:t>thresholdLevel</a:t>
            </a:r>
            <a:endParaRPr lang="en-US" altLang="zh-CN" sz="1200" dirty="0" smtClean="0"/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28.530: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Correction of missing Figure 4.1.7.1 Examples of network slice as NOP </a:t>
            </a:r>
            <a:r>
              <a:rPr lang="en-US" altLang="zh-CN" sz="1200" dirty="0" smtClean="0"/>
              <a:t>internals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add abbreviations</a:t>
            </a:r>
            <a:endParaRPr lang="zh-CN" altLang="zh-CN" sz="1200" dirty="0"/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28.533: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Cleanup based on refined slice definition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add abbreviations reference</a:t>
            </a:r>
            <a:endParaRPr lang="zh-CN" altLang="zh-CN" sz="1200" dirty="0"/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28.550: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Clarification on emission of threshold crossing notifications for non-cumulative counters</a:t>
            </a:r>
            <a:endParaRPr lang="zh-CN" altLang="zh-CN" sz="1200" dirty="0"/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28.622&amp;28.623: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err="1"/>
              <a:t>granularityPeriod</a:t>
            </a:r>
            <a:r>
              <a:rPr lang="en-US" altLang="zh-CN" sz="1200" dirty="0"/>
              <a:t> </a:t>
            </a:r>
            <a:r>
              <a:rPr lang="en-US" altLang="zh-CN" sz="1200" dirty="0" err="1"/>
              <a:t>perfMetricJobGroupId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attribute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err="1" smtClean="0"/>
              <a:t>comDefs.yaml</a:t>
            </a:r>
            <a:endParaRPr lang="en-US" altLang="zh-CN" sz="1200" dirty="0" smtClean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Correction of NRM YANG </a:t>
            </a:r>
            <a:r>
              <a:rPr lang="en-US" altLang="zh-CN" sz="1200" dirty="0" smtClean="0"/>
              <a:t>errors</a:t>
            </a:r>
          </a:p>
          <a:p>
            <a:pPr marL="285750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zh-CN" sz="1200" b="1" dirty="0"/>
              <a:t>TS 28.535&amp;28.536:</a:t>
            </a:r>
            <a:endParaRPr lang="zh-CN" altLang="zh-CN" sz="1200" dirty="0"/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Assurance Closed Loop model updates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 smtClean="0"/>
              <a:t>Update </a:t>
            </a:r>
            <a:r>
              <a:rPr lang="en-US" altLang="zh-CN" sz="1200" dirty="0"/>
              <a:t>and make closed control loop term </a:t>
            </a:r>
            <a:r>
              <a:rPr lang="en-US" altLang="zh-CN" sz="1200" dirty="0" smtClean="0"/>
              <a:t>consistent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Update references to other </a:t>
            </a:r>
            <a:r>
              <a:rPr lang="en-US" altLang="zh-CN" sz="1200" dirty="0" smtClean="0"/>
              <a:t>specifications</a:t>
            </a:r>
          </a:p>
          <a:p>
            <a:pPr marL="893763" lvl="1" indent="-285750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200" dirty="0"/>
              <a:t>Clarify predicted value of the </a:t>
            </a:r>
            <a:r>
              <a:rPr lang="en-US" altLang="zh-CN" sz="1200" dirty="0" err="1" smtClean="0"/>
              <a:t>AssuranceGoalStatus</a:t>
            </a:r>
            <a:endParaRPr lang="en-GB" altLang="zh-CN" sz="1200" dirty="0" smtClean="0"/>
          </a:p>
        </p:txBody>
      </p:sp>
    </p:spTree>
    <p:extLst>
      <p:ext uri="{BB962C8B-B14F-4D97-AF65-F5344CB8AC3E}">
        <p14:creationId xmlns:p14="http://schemas.microsoft.com/office/powerpoint/2010/main" val="19643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05573" y="3056728"/>
            <a:ext cx="11681824" cy="2923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Working Progress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885577"/>
              </p:ext>
            </p:extLst>
          </p:nvPr>
        </p:nvGraphicFramePr>
        <p:xfrm>
          <a:off x="205572" y="1116969"/>
          <a:ext cx="11681825" cy="181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313"/>
                <a:gridCol w="2216040"/>
                <a:gridCol w="1238250"/>
                <a:gridCol w="2174243"/>
                <a:gridCol w="1007795"/>
                <a:gridCol w="1461649"/>
                <a:gridCol w="771207"/>
                <a:gridCol w="1153299"/>
                <a:gridCol w="871029"/>
              </a:tblGrid>
              <a:tr h="337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code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 Title</a:t>
                      </a:r>
                      <a:endParaRPr lang="sv-SE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err="1"/>
                        <a:t>Completion</a:t>
                      </a:r>
                      <a:r>
                        <a:rPr lang="sv-SE" sz="1200" dirty="0"/>
                        <a:t> rate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TS/TR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/>
                        <a:t>Tdoc</a:t>
                      </a:r>
                      <a:r>
                        <a:rPr lang="en-US" altLang="zh-CN" sz="1200" dirty="0"/>
                        <a:t> reference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Target date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Rapporteur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200" dirty="0"/>
                        <a:t>Related</a:t>
                      </a:r>
                      <a:r>
                        <a:rPr lang="sv-SE" altLang="zh-CN" sz="1200" baseline="0" dirty="0"/>
                        <a:t> groups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Related</a:t>
                      </a:r>
                      <a:r>
                        <a:rPr lang="sv-SE" sz="1200" baseline="0" dirty="0"/>
                        <a:t> </a:t>
                      </a:r>
                      <a:r>
                        <a:rPr lang="en-US" altLang="zh-CN" sz="1200" dirty="0"/>
                        <a:t>topic</a:t>
                      </a:r>
                      <a:endParaRPr lang="sv-SE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07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OAM_NPN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non-public networks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%-&gt;5%-&gt;15%</a:t>
                      </a:r>
                      <a:endParaRPr lang="sv-SE" altLang="zh-CN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TS28.557/</a:t>
                      </a:r>
                      <a:r>
                        <a:rPr lang="sv-SE" altLang="zh-CN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28.541/28.531/28.533/28.552/28.554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SP-200189</a:t>
                      </a:r>
                      <a:endParaRPr lang="en-US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SA#92 (Jun. 2021)</a:t>
                      </a:r>
                      <a:endParaRPr lang="sv-SE" altLang="zh-CN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SA2/RAN3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NPN</a:t>
                      </a:r>
                      <a:endParaRPr lang="sv-SE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5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EMA5SLA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Enhancement on Management Aspects of 5G Service-Level Agreement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%-&gt;5%-&gt;40%</a:t>
                      </a:r>
                      <a:endParaRPr lang="sv-SE" altLang="zh-CN" sz="105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altLang="zh-CN" sz="105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TS28.531/28.541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SP-200190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</a:t>
                      </a: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2021)</a:t>
                      </a:r>
                      <a:endParaRPr lang="sv-SE" altLang="zh-CN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China Mobile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SA2/RAN3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SLA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eMEMTANE</a:t>
                      </a:r>
                      <a:endParaRPr lang="zh-CN" sz="12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Management of the enhanced tenant concept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%-&gt;0%-&gt;5%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TS28.531/28.532/28.533/28.541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SP-200463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SA#94 (Dec. 2021)</a:t>
                      </a:r>
                      <a:endParaRPr lang="sv-SE" altLang="zh-CN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Huawei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SA2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+mn-cs"/>
                        </a:rPr>
                        <a:t>Tenant</a:t>
                      </a:r>
                      <a:endParaRPr lang="sv-SE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05572" y="3393057"/>
            <a:ext cx="5229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OAM_NPN: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</a:t>
            </a:r>
            <a:endParaRPr lang="en-GB" altLang="zh-CN" sz="14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+mn-lt"/>
              </a:rPr>
              <a:t>Add use case of NPN provisioning by network slice of </a:t>
            </a:r>
            <a:r>
              <a:rPr lang="en-US" altLang="zh-CN" sz="1400" dirty="0" smtClean="0">
                <a:latin typeface="+mn-lt"/>
              </a:rPr>
              <a:t>PLMN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+mn-lt"/>
              </a:rPr>
              <a:t>Add generic requirements for management of </a:t>
            </a:r>
            <a:r>
              <a:rPr lang="en-US" altLang="zh-CN" sz="1400" dirty="0" smtClean="0">
                <a:latin typeface="+mn-lt"/>
              </a:rPr>
              <a:t>NPN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+mn-lt"/>
              </a:rPr>
              <a:t>Add generic management </a:t>
            </a:r>
            <a:r>
              <a:rPr lang="en-US" altLang="zh-CN" sz="1400" dirty="0" smtClean="0">
                <a:latin typeface="+mn-lt"/>
              </a:rPr>
              <a:t>aspects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+mn-lt"/>
              </a:rPr>
              <a:t>Add use case on SNPN provisioning</a:t>
            </a:r>
          </a:p>
          <a:p>
            <a:endParaRPr lang="en-US" altLang="zh-CN" sz="1400" dirty="0" smtClean="0">
              <a:latin typeface="+mn-lt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eMEMTANE:</a:t>
            </a:r>
            <a:r>
              <a:rPr lang="en-US" altLang="zh-CN" sz="14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following topics are discussed and </a:t>
            </a:r>
            <a:r>
              <a:rPr lang="en-US" altLang="zh-CN" sz="1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agreed</a:t>
            </a:r>
            <a:endParaRPr lang="en-US" altLang="zh-CN" sz="1400" b="1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28575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refine tenant information concept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572" y="4603"/>
            <a:ext cx="10139206" cy="9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US" altLang="zh-CN" sz="3200" kern="0" smtClean="0"/>
              <a:t>Rel-17 WI </a:t>
            </a:r>
            <a:r>
              <a:rPr lang="en-US" altLang="zh-CN" sz="3200" kern="0"/>
              <a:t>OAM_NPN/EMA5SLA/eMEMTANE</a:t>
            </a:r>
            <a:endParaRPr lang="sv-SE" sz="3200" kern="0" dirty="0"/>
          </a:p>
        </p:txBody>
      </p:sp>
      <p:sp>
        <p:nvSpPr>
          <p:cNvPr id="4" name="矩形 3"/>
          <p:cNvSpPr/>
          <p:nvPr/>
        </p:nvSpPr>
        <p:spPr>
          <a:xfrm>
            <a:off x="5643880" y="3349116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EMA5SLA: </a:t>
            </a:r>
            <a:r>
              <a:rPr lang="en-US" altLang="zh-CN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 following topics are discussed and agreed, the living document is updated.</a:t>
            </a:r>
            <a:endParaRPr lang="en-US" altLang="zh-CN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concept of service level </a:t>
            </a:r>
            <a:r>
              <a:rPr lang="en-US" altLang="zh-CN" sz="1400" dirty="0" smtClean="0">
                <a:latin typeface="+mn-lt"/>
              </a:rPr>
              <a:t>specification</a:t>
            </a: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NRM modelling of </a:t>
            </a:r>
            <a:r>
              <a:rPr lang="en-US" altLang="zh-CN" sz="1400" dirty="0" err="1" smtClean="0">
                <a:latin typeface="+mn-lt"/>
              </a:rPr>
              <a:t>SliceProfile</a:t>
            </a:r>
            <a:endParaRPr lang="en-US" altLang="zh-CN" sz="1400" dirty="0" smtClean="0">
              <a:latin typeface="+mn-lt"/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Add positioning support in </a:t>
            </a:r>
            <a:r>
              <a:rPr lang="en-US" altLang="zh-CN" sz="1400" dirty="0" err="1" smtClean="0">
                <a:latin typeface="+mn-lt"/>
              </a:rPr>
              <a:t>ServiceProfile</a:t>
            </a:r>
            <a:endParaRPr lang="en-US" altLang="zh-CN" sz="1400" dirty="0" smtClean="0">
              <a:latin typeface="+mn-lt"/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Add synchronicity support in </a:t>
            </a:r>
            <a:r>
              <a:rPr lang="en-US" altLang="zh-CN" sz="1400" dirty="0" err="1" smtClean="0">
                <a:latin typeface="+mn-lt"/>
              </a:rPr>
              <a:t>ServiceProfile</a:t>
            </a:r>
            <a:endParaRPr lang="en-US" altLang="zh-CN" sz="1400" dirty="0" smtClean="0">
              <a:latin typeface="+mn-lt"/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</a:rPr>
              <a:t>GST </a:t>
            </a:r>
            <a:r>
              <a:rPr lang="en-US" altLang="zh-CN" sz="1400" dirty="0" smtClean="0">
                <a:latin typeface="+mn-lt"/>
              </a:rPr>
              <a:t>Configuration</a:t>
            </a:r>
            <a:endParaRPr lang="en-US" altLang="zh-CN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147522</TotalTime>
  <Words>2067</Words>
  <Application>Microsoft Office PowerPoint</Application>
  <PresentationFormat>宽屏</PresentationFormat>
  <Paragraphs>549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MS Mincho</vt:lpstr>
      <vt:lpstr>SimSun</vt:lpstr>
      <vt:lpstr>SimSun</vt:lpstr>
      <vt:lpstr>Arial</vt:lpstr>
      <vt:lpstr>Calibri</vt:lpstr>
      <vt:lpstr>Times New Roman</vt:lpstr>
      <vt:lpstr>Wingdings</vt:lpstr>
      <vt:lpstr>Office Theme</vt:lpstr>
      <vt:lpstr>    SA5 OAM&amp;P Exec Report SA5#133e, 12 October – 21 October,2020 e-meeting </vt:lpstr>
      <vt:lpstr>Incoming LSs</vt:lpstr>
      <vt:lpstr>Outgoing LSs</vt:lpstr>
      <vt:lpstr>PowerPoint 演示文稿</vt:lpstr>
      <vt:lpstr>PowerPoint 演示文稿</vt:lpstr>
      <vt:lpstr>Overview of SA5 OAM ongoing WIs/SIs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Rapporteur calls (draft plan after SA5#133e)</vt:lpstr>
      <vt:lpstr>TRs / TSs to be sent to SA#90e </vt:lpstr>
      <vt:lpstr>Exception to be sent to SA#90e </vt:lpstr>
      <vt:lpstr>TRs / TSs to be sent to Edithelp  </vt:lpstr>
      <vt:lpstr>New action items from this meeting</vt:lpstr>
      <vt:lpstr>Thank you!</vt:lpstr>
    </vt:vector>
  </TitlesOfParts>
  <Company>3GPP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Zou Lan</dc:creator>
  <dc:description>© 2009  All rights reserved</dc:description>
  <cp:lastModifiedBy>1023</cp:lastModifiedBy>
  <cp:revision>3519</cp:revision>
  <dcterms:created xsi:type="dcterms:W3CDTF">2008-08-30T09:32:10Z</dcterms:created>
  <dcterms:modified xsi:type="dcterms:W3CDTF">2020-10-28T03:54:45Z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(3)HW1jx4R+yejR3RIftAWnVDcAoqNktDUfLfmo3dlfQjTf9uZJQ0X7iZK8ivWKcSeWAefLJDqj
KLviBO+QDv7AX6MANmZUBtxLsbusjx/mPOINOTQ/NZyfx6ntNGAw8rYsjumLduthLj+QPTe1
i/OOvYJb3SyJPGsdJ5Yufb7oHUtNWMvPRv49kdwp4JFCvgFpJ+hI2DMTgPIS3CvB1rA5BRzX
yCIfjtsKrY6BgdRY/D</vt:lpwstr>
  </property>
  <property fmtid="{D5CDD505-2E9C-101B-9397-08002B2CF9AE}" pid="3" name="_2015_ms_pID_7253431">
    <vt:lpwstr>TWigb1axgkrDQrTxi6oi7F/PCjU13PS5t85/dPWMgcEcoYkFmPk9O7
vm3EBXhGBh6cIqrtCAH2iUGmp6IWC+/tN1tM5d8eqP+5CtWV+pVw0H7SBOjJrpUQJJRQSjq1
GNBY6/tnTGJwLKjztXkkmsWHaKdfEaLw0CqjG2YgkFCqz8jtttUZkyb0/xsTXMNQ/evKeoE8
ZuBoBzCGfmRKHVPGpQPp1kYUQq2tFcwZHvog</vt:lpwstr>
  </property>
  <property fmtid="{D5CDD505-2E9C-101B-9397-08002B2CF9AE}" pid="4" name="_2015_ms_pID_7253432">
    <vt:lpwstr>Sw==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1574945787</vt:lpwstr>
  </property>
</Properties>
</file>