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55" r:id="rId2"/>
  </p:sldMasterIdLst>
  <p:notesMasterIdLst>
    <p:notesMasterId r:id="rId31"/>
  </p:notesMasterIdLst>
  <p:handoutMasterIdLst>
    <p:handoutMasterId r:id="rId32"/>
  </p:handoutMasterIdLst>
  <p:sldIdLst>
    <p:sldId id="257" r:id="rId3"/>
    <p:sldId id="301" r:id="rId4"/>
    <p:sldId id="302" r:id="rId5"/>
    <p:sldId id="298" r:id="rId6"/>
    <p:sldId id="303" r:id="rId7"/>
    <p:sldId id="304" r:id="rId8"/>
    <p:sldId id="297" r:id="rId9"/>
    <p:sldId id="305" r:id="rId10"/>
    <p:sldId id="306" r:id="rId11"/>
    <p:sldId id="307" r:id="rId12"/>
    <p:sldId id="296" r:id="rId13"/>
    <p:sldId id="308" r:id="rId14"/>
    <p:sldId id="295" r:id="rId15"/>
    <p:sldId id="309" r:id="rId16"/>
    <p:sldId id="310" r:id="rId17"/>
    <p:sldId id="311" r:id="rId18"/>
    <p:sldId id="268" r:id="rId19"/>
    <p:sldId id="283" r:id="rId20"/>
    <p:sldId id="299" r:id="rId21"/>
    <p:sldId id="284" r:id="rId22"/>
    <p:sldId id="291" r:id="rId23"/>
    <p:sldId id="285" r:id="rId24"/>
    <p:sldId id="290" r:id="rId25"/>
    <p:sldId id="286" r:id="rId26"/>
    <p:sldId id="287" r:id="rId27"/>
    <p:sldId id="288" r:id="rId28"/>
    <p:sldId id="300" r:id="rId29"/>
    <p:sldId id="289" r:id="rId30"/>
  </p:sldIdLst>
  <p:sldSz cx="12192000" cy="6858000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343FD988-51A1-4E9B-8046-1F6A22A2C9BD}">
          <p14:sldIdLst>
            <p14:sldId id="257"/>
            <p14:sldId id="301"/>
            <p14:sldId id="302"/>
            <p14:sldId id="298"/>
            <p14:sldId id="303"/>
            <p14:sldId id="304"/>
            <p14:sldId id="297"/>
            <p14:sldId id="305"/>
            <p14:sldId id="306"/>
            <p14:sldId id="307"/>
            <p14:sldId id="296"/>
            <p14:sldId id="308"/>
            <p14:sldId id="295"/>
            <p14:sldId id="309"/>
            <p14:sldId id="310"/>
            <p14:sldId id="311"/>
            <p14:sldId id="268"/>
            <p14:sldId id="283"/>
            <p14:sldId id="299"/>
            <p14:sldId id="284"/>
            <p14:sldId id="291"/>
            <p14:sldId id="285"/>
            <p14:sldId id="290"/>
            <p14:sldId id="286"/>
            <p14:sldId id="287"/>
            <p14:sldId id="288"/>
            <p14:sldId id="300"/>
            <p14:sldId id="28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nghoon/HQ" initials="SH" lastIdx="1" clrIdx="0">
    <p:extLst>
      <p:ext uri="{19B8F6BF-5375-455C-9EA6-DF929625EA0E}">
        <p15:presenceInfo xmlns:p15="http://schemas.microsoft.com/office/powerpoint/2012/main" userId="Sunghoon/HQ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5597"/>
    <a:srgbClr val="3333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17" autoAdjust="0"/>
    <p:restoredTop sz="84660" autoAdjust="0"/>
  </p:normalViewPr>
  <p:slideViewPr>
    <p:cSldViewPr snapToGrid="0">
      <p:cViewPr varScale="1">
        <p:scale>
          <a:sx n="88" d="100"/>
          <a:sy n="88" d="100"/>
        </p:scale>
        <p:origin x="470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798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B26C95-B472-4DF6-A378-04A67FB207E2}" type="doc">
      <dgm:prSet loTypeId="urn:microsoft.com/office/officeart/2005/8/layout/orgChart1" loCatId="hierarchy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651A7D1-14AC-431C-AC40-B0D606C1FDE7}">
      <dgm:prSet phldrT="[Text]"/>
      <dgm:spPr/>
      <dgm:t>
        <a:bodyPr/>
        <a:lstStyle/>
        <a:p>
          <a:r>
            <a:rPr lang="en-US" dirty="0" smtClean="0"/>
            <a:t>GST Attributes</a:t>
          </a:r>
          <a:endParaRPr lang="en-US" dirty="0"/>
        </a:p>
      </dgm:t>
    </dgm:pt>
    <dgm:pt modelId="{88BEDF65-E177-47A0-A6B7-1D0C03A68CE8}" type="parTrans" cxnId="{CC096EF9-E911-445A-9914-012BFDD6D61E}">
      <dgm:prSet/>
      <dgm:spPr/>
      <dgm:t>
        <a:bodyPr/>
        <a:lstStyle/>
        <a:p>
          <a:endParaRPr lang="en-US"/>
        </a:p>
      </dgm:t>
    </dgm:pt>
    <dgm:pt modelId="{0D5188AF-3E5D-4F91-9C86-B0670F3A4085}" type="sibTrans" cxnId="{CC096EF9-E911-445A-9914-012BFDD6D61E}">
      <dgm:prSet/>
      <dgm:spPr/>
      <dgm:t>
        <a:bodyPr/>
        <a:lstStyle/>
        <a:p>
          <a:endParaRPr lang="en-US"/>
        </a:p>
      </dgm:t>
    </dgm:pt>
    <dgm:pt modelId="{5A377B26-7E00-444C-A163-8D6249B85489}">
      <dgm:prSet phldrT="[Text]"/>
      <dgm:spPr/>
      <dgm:t>
        <a:bodyPr/>
        <a:lstStyle/>
        <a:p>
          <a:r>
            <a:rPr lang="en-US" dirty="0" smtClean="0"/>
            <a:t>Performance</a:t>
          </a:r>
          <a:endParaRPr lang="en-US" dirty="0"/>
        </a:p>
      </dgm:t>
    </dgm:pt>
    <dgm:pt modelId="{72CB8094-D6C6-476F-91E2-E6C27507647B}" type="parTrans" cxnId="{C5BD2693-EAA3-487B-8DBB-EE3BF8DA8834}">
      <dgm:prSet/>
      <dgm:spPr/>
      <dgm:t>
        <a:bodyPr/>
        <a:lstStyle/>
        <a:p>
          <a:endParaRPr lang="en-US"/>
        </a:p>
      </dgm:t>
    </dgm:pt>
    <dgm:pt modelId="{6091108C-CC36-4DA6-8ECC-00C0CF2EC9E3}" type="sibTrans" cxnId="{C5BD2693-EAA3-487B-8DBB-EE3BF8DA8834}">
      <dgm:prSet/>
      <dgm:spPr/>
      <dgm:t>
        <a:bodyPr/>
        <a:lstStyle/>
        <a:p>
          <a:endParaRPr lang="en-US"/>
        </a:p>
      </dgm:t>
    </dgm:pt>
    <dgm:pt modelId="{D35A7BD7-3926-4783-973F-925CD26245C7}">
      <dgm:prSet phldrT="[Text]"/>
      <dgm:spPr/>
      <dgm:t>
        <a:bodyPr/>
        <a:lstStyle/>
        <a:p>
          <a:r>
            <a:rPr lang="en-US" dirty="0" smtClean="0"/>
            <a:t>Quality</a:t>
          </a:r>
          <a:endParaRPr lang="en-US" dirty="0"/>
        </a:p>
      </dgm:t>
    </dgm:pt>
    <dgm:pt modelId="{E7924CC8-603D-4AF8-8BCB-E3B71069AE53}" type="parTrans" cxnId="{76572C1B-836C-4C19-8B5D-8F36C62F73D3}">
      <dgm:prSet/>
      <dgm:spPr/>
      <dgm:t>
        <a:bodyPr/>
        <a:lstStyle/>
        <a:p>
          <a:endParaRPr lang="en-US"/>
        </a:p>
      </dgm:t>
    </dgm:pt>
    <dgm:pt modelId="{0ABE8E3D-560F-40EB-9EB3-C5F1992B8423}" type="sibTrans" cxnId="{76572C1B-836C-4C19-8B5D-8F36C62F73D3}">
      <dgm:prSet/>
      <dgm:spPr/>
      <dgm:t>
        <a:bodyPr/>
        <a:lstStyle/>
        <a:p>
          <a:endParaRPr lang="en-US"/>
        </a:p>
      </dgm:t>
    </dgm:pt>
    <dgm:pt modelId="{D1A13151-3D30-467D-A791-52278306DC8D}">
      <dgm:prSet phldrT="[Text]"/>
      <dgm:spPr/>
      <dgm:t>
        <a:bodyPr/>
        <a:lstStyle/>
        <a:p>
          <a:r>
            <a:rPr lang="en-US" dirty="0" smtClean="0"/>
            <a:t>Coverage</a:t>
          </a:r>
          <a:endParaRPr lang="en-US" dirty="0"/>
        </a:p>
      </dgm:t>
    </dgm:pt>
    <dgm:pt modelId="{E5660EA8-ECEE-4C3B-A88E-67D6DDD98693}" type="parTrans" cxnId="{42654ABB-8E8C-4CA9-8F4D-D24648A5688F}">
      <dgm:prSet/>
      <dgm:spPr/>
      <dgm:t>
        <a:bodyPr/>
        <a:lstStyle/>
        <a:p>
          <a:endParaRPr lang="en-US"/>
        </a:p>
      </dgm:t>
    </dgm:pt>
    <dgm:pt modelId="{0CBF61F1-8605-42A3-9450-967907FE34CF}" type="sibTrans" cxnId="{42654ABB-8E8C-4CA9-8F4D-D24648A5688F}">
      <dgm:prSet/>
      <dgm:spPr/>
      <dgm:t>
        <a:bodyPr/>
        <a:lstStyle/>
        <a:p>
          <a:endParaRPr lang="en-US"/>
        </a:p>
      </dgm:t>
    </dgm:pt>
    <dgm:pt modelId="{4FA69EFA-5502-46F7-AA0F-984B7DA6CD66}">
      <dgm:prSet/>
      <dgm:spPr/>
      <dgm:t>
        <a:bodyPr/>
        <a:lstStyle/>
        <a:p>
          <a:r>
            <a:rPr lang="en-US" dirty="0" smtClean="0"/>
            <a:t>Feature</a:t>
          </a:r>
          <a:endParaRPr lang="en-US" dirty="0"/>
        </a:p>
      </dgm:t>
    </dgm:pt>
    <dgm:pt modelId="{44AA6F50-4178-41F3-BBB9-3D8CF1EA3226}" type="parTrans" cxnId="{53FDF44F-0B21-46F3-BC19-CC4EADE3D7D7}">
      <dgm:prSet/>
      <dgm:spPr/>
      <dgm:t>
        <a:bodyPr/>
        <a:lstStyle/>
        <a:p>
          <a:endParaRPr lang="en-US"/>
        </a:p>
      </dgm:t>
    </dgm:pt>
    <dgm:pt modelId="{33583D08-12B6-4119-B817-6BD925EAD925}" type="sibTrans" cxnId="{53FDF44F-0B21-46F3-BC19-CC4EADE3D7D7}">
      <dgm:prSet/>
      <dgm:spPr/>
      <dgm:t>
        <a:bodyPr/>
        <a:lstStyle/>
        <a:p>
          <a:endParaRPr lang="en-US"/>
        </a:p>
      </dgm:t>
    </dgm:pt>
    <dgm:pt modelId="{A84B354A-0DFF-4895-976C-741F158C3B09}" type="pres">
      <dgm:prSet presAssocID="{99B26C95-B472-4DF6-A378-04A67FB207E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8A9DB2D9-0639-4F08-8F02-F60E510ED91F}" type="pres">
      <dgm:prSet presAssocID="{2651A7D1-14AC-431C-AC40-B0D606C1FDE7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F9EB019F-CF31-44C4-ABC1-D774DF0F8D3E}" type="pres">
      <dgm:prSet presAssocID="{2651A7D1-14AC-431C-AC40-B0D606C1FDE7}" presName="rootComposite1" presStyleCnt="0"/>
      <dgm:spPr/>
      <dgm:t>
        <a:bodyPr/>
        <a:lstStyle/>
        <a:p>
          <a:endParaRPr lang="en-US"/>
        </a:p>
      </dgm:t>
    </dgm:pt>
    <dgm:pt modelId="{8AFC080E-0D4A-4EE9-B88B-3F5B5572D683}" type="pres">
      <dgm:prSet presAssocID="{2651A7D1-14AC-431C-AC40-B0D606C1FDE7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FF3F756-A519-41E8-A655-35046B1D41CB}" type="pres">
      <dgm:prSet presAssocID="{2651A7D1-14AC-431C-AC40-B0D606C1FDE7}" presName="rootConnector1" presStyleLbl="node1" presStyleIdx="0" presStyleCnt="0"/>
      <dgm:spPr/>
      <dgm:t>
        <a:bodyPr/>
        <a:lstStyle/>
        <a:p>
          <a:endParaRPr lang="en-US"/>
        </a:p>
      </dgm:t>
    </dgm:pt>
    <dgm:pt modelId="{D350FBE3-2276-4067-B18E-156AFC9E23B8}" type="pres">
      <dgm:prSet presAssocID="{2651A7D1-14AC-431C-AC40-B0D606C1FDE7}" presName="hierChild2" presStyleCnt="0"/>
      <dgm:spPr/>
      <dgm:t>
        <a:bodyPr/>
        <a:lstStyle/>
        <a:p>
          <a:endParaRPr lang="en-US"/>
        </a:p>
      </dgm:t>
    </dgm:pt>
    <dgm:pt modelId="{88FA4BA2-06EC-4027-BE68-1AA62307FB54}" type="pres">
      <dgm:prSet presAssocID="{72CB8094-D6C6-476F-91E2-E6C27507647B}" presName="Name37" presStyleLbl="parChTrans1D2" presStyleIdx="0" presStyleCnt="4"/>
      <dgm:spPr/>
      <dgm:t>
        <a:bodyPr/>
        <a:lstStyle/>
        <a:p>
          <a:endParaRPr lang="en-US"/>
        </a:p>
      </dgm:t>
    </dgm:pt>
    <dgm:pt modelId="{B16330E5-078A-4FE6-BB29-C5CFBE558F2A}" type="pres">
      <dgm:prSet presAssocID="{5A377B26-7E00-444C-A163-8D6249B85489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2763902A-8C70-40F0-AA18-3BF1B7073CE9}" type="pres">
      <dgm:prSet presAssocID="{5A377B26-7E00-444C-A163-8D6249B85489}" presName="rootComposite" presStyleCnt="0"/>
      <dgm:spPr/>
      <dgm:t>
        <a:bodyPr/>
        <a:lstStyle/>
        <a:p>
          <a:endParaRPr lang="en-US"/>
        </a:p>
      </dgm:t>
    </dgm:pt>
    <dgm:pt modelId="{BA25D7C7-88E7-4E86-B312-4970113FCA35}" type="pres">
      <dgm:prSet presAssocID="{5A377B26-7E00-444C-A163-8D6249B85489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DFEE7C0-3199-49F7-8434-2D7B00BE6CFA}" type="pres">
      <dgm:prSet presAssocID="{5A377B26-7E00-444C-A163-8D6249B85489}" presName="rootConnector" presStyleLbl="node2" presStyleIdx="0" presStyleCnt="4"/>
      <dgm:spPr/>
      <dgm:t>
        <a:bodyPr/>
        <a:lstStyle/>
        <a:p>
          <a:endParaRPr lang="en-US"/>
        </a:p>
      </dgm:t>
    </dgm:pt>
    <dgm:pt modelId="{0C4911B6-BCA1-4FD6-A206-FCBB84C9D831}" type="pres">
      <dgm:prSet presAssocID="{5A377B26-7E00-444C-A163-8D6249B85489}" presName="hierChild4" presStyleCnt="0"/>
      <dgm:spPr/>
      <dgm:t>
        <a:bodyPr/>
        <a:lstStyle/>
        <a:p>
          <a:endParaRPr lang="en-US"/>
        </a:p>
      </dgm:t>
    </dgm:pt>
    <dgm:pt modelId="{B9E94813-8F36-46EC-88D5-0C93FEB9D22A}" type="pres">
      <dgm:prSet presAssocID="{5A377B26-7E00-444C-A163-8D6249B85489}" presName="hierChild5" presStyleCnt="0"/>
      <dgm:spPr/>
      <dgm:t>
        <a:bodyPr/>
        <a:lstStyle/>
        <a:p>
          <a:endParaRPr lang="en-US"/>
        </a:p>
      </dgm:t>
    </dgm:pt>
    <dgm:pt modelId="{A4A4E786-AAA9-487E-98A2-6DAC2C48F056}" type="pres">
      <dgm:prSet presAssocID="{E7924CC8-603D-4AF8-8BCB-E3B71069AE53}" presName="Name37" presStyleLbl="parChTrans1D2" presStyleIdx="1" presStyleCnt="4"/>
      <dgm:spPr/>
      <dgm:t>
        <a:bodyPr/>
        <a:lstStyle/>
        <a:p>
          <a:endParaRPr lang="en-US"/>
        </a:p>
      </dgm:t>
    </dgm:pt>
    <dgm:pt modelId="{187AC6F1-B6B2-479F-9E7E-334093D59DB6}" type="pres">
      <dgm:prSet presAssocID="{D35A7BD7-3926-4783-973F-925CD26245C7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CAB89E90-CFEB-43A0-AE57-155285BD8582}" type="pres">
      <dgm:prSet presAssocID="{D35A7BD7-3926-4783-973F-925CD26245C7}" presName="rootComposite" presStyleCnt="0"/>
      <dgm:spPr/>
      <dgm:t>
        <a:bodyPr/>
        <a:lstStyle/>
        <a:p>
          <a:endParaRPr lang="en-US"/>
        </a:p>
      </dgm:t>
    </dgm:pt>
    <dgm:pt modelId="{1D187CEA-24B9-4E90-9DC1-5231B999233E}" type="pres">
      <dgm:prSet presAssocID="{D35A7BD7-3926-4783-973F-925CD26245C7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02119D6-DC8F-4C99-8344-CC92DDF60C36}" type="pres">
      <dgm:prSet presAssocID="{D35A7BD7-3926-4783-973F-925CD26245C7}" presName="rootConnector" presStyleLbl="node2" presStyleIdx="1" presStyleCnt="4"/>
      <dgm:spPr/>
      <dgm:t>
        <a:bodyPr/>
        <a:lstStyle/>
        <a:p>
          <a:endParaRPr lang="en-US"/>
        </a:p>
      </dgm:t>
    </dgm:pt>
    <dgm:pt modelId="{E77F83EB-C970-4E87-AC80-F09E0310388C}" type="pres">
      <dgm:prSet presAssocID="{D35A7BD7-3926-4783-973F-925CD26245C7}" presName="hierChild4" presStyleCnt="0"/>
      <dgm:spPr/>
      <dgm:t>
        <a:bodyPr/>
        <a:lstStyle/>
        <a:p>
          <a:endParaRPr lang="en-US"/>
        </a:p>
      </dgm:t>
    </dgm:pt>
    <dgm:pt modelId="{109BC852-9012-4922-A578-B0A9E7EC7DFE}" type="pres">
      <dgm:prSet presAssocID="{D35A7BD7-3926-4783-973F-925CD26245C7}" presName="hierChild5" presStyleCnt="0"/>
      <dgm:spPr/>
      <dgm:t>
        <a:bodyPr/>
        <a:lstStyle/>
        <a:p>
          <a:endParaRPr lang="en-US"/>
        </a:p>
      </dgm:t>
    </dgm:pt>
    <dgm:pt modelId="{DB975458-E76B-4B5E-98C9-8950EADC313B}" type="pres">
      <dgm:prSet presAssocID="{E5660EA8-ECEE-4C3B-A88E-67D6DDD98693}" presName="Name37" presStyleLbl="parChTrans1D2" presStyleIdx="2" presStyleCnt="4"/>
      <dgm:spPr/>
      <dgm:t>
        <a:bodyPr/>
        <a:lstStyle/>
        <a:p>
          <a:endParaRPr lang="en-US"/>
        </a:p>
      </dgm:t>
    </dgm:pt>
    <dgm:pt modelId="{A1A7A309-7514-4912-B31C-C4231E60F351}" type="pres">
      <dgm:prSet presAssocID="{D1A13151-3D30-467D-A791-52278306DC8D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3FDC3EE1-5519-485E-B3BB-CD54B6A26DFE}" type="pres">
      <dgm:prSet presAssocID="{D1A13151-3D30-467D-A791-52278306DC8D}" presName="rootComposite" presStyleCnt="0"/>
      <dgm:spPr/>
      <dgm:t>
        <a:bodyPr/>
        <a:lstStyle/>
        <a:p>
          <a:endParaRPr lang="en-US"/>
        </a:p>
      </dgm:t>
    </dgm:pt>
    <dgm:pt modelId="{9C52102D-B5F8-4C8E-8808-1D63712E8E02}" type="pres">
      <dgm:prSet presAssocID="{D1A13151-3D30-467D-A791-52278306DC8D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02DE856-8D54-4B16-ABAF-A2C7AD68626E}" type="pres">
      <dgm:prSet presAssocID="{D1A13151-3D30-467D-A791-52278306DC8D}" presName="rootConnector" presStyleLbl="node2" presStyleIdx="2" presStyleCnt="4"/>
      <dgm:spPr/>
      <dgm:t>
        <a:bodyPr/>
        <a:lstStyle/>
        <a:p>
          <a:endParaRPr lang="en-US"/>
        </a:p>
      </dgm:t>
    </dgm:pt>
    <dgm:pt modelId="{E4072B88-796E-4312-BBEF-8CB37469FA33}" type="pres">
      <dgm:prSet presAssocID="{D1A13151-3D30-467D-A791-52278306DC8D}" presName="hierChild4" presStyleCnt="0"/>
      <dgm:spPr/>
      <dgm:t>
        <a:bodyPr/>
        <a:lstStyle/>
        <a:p>
          <a:endParaRPr lang="en-US"/>
        </a:p>
      </dgm:t>
    </dgm:pt>
    <dgm:pt modelId="{4806B5BC-967A-42D6-A181-861C5A7599D7}" type="pres">
      <dgm:prSet presAssocID="{D1A13151-3D30-467D-A791-52278306DC8D}" presName="hierChild5" presStyleCnt="0"/>
      <dgm:spPr/>
      <dgm:t>
        <a:bodyPr/>
        <a:lstStyle/>
        <a:p>
          <a:endParaRPr lang="en-US"/>
        </a:p>
      </dgm:t>
    </dgm:pt>
    <dgm:pt modelId="{60548E0C-5AD4-44B1-B1B1-AC4AFFBFFEA1}" type="pres">
      <dgm:prSet presAssocID="{44AA6F50-4178-41F3-BBB9-3D8CF1EA3226}" presName="Name37" presStyleLbl="parChTrans1D2" presStyleIdx="3" presStyleCnt="4"/>
      <dgm:spPr/>
      <dgm:t>
        <a:bodyPr/>
        <a:lstStyle/>
        <a:p>
          <a:endParaRPr lang="en-US"/>
        </a:p>
      </dgm:t>
    </dgm:pt>
    <dgm:pt modelId="{13DD15A2-6EE9-441E-9DA8-A4A294D7A2FD}" type="pres">
      <dgm:prSet presAssocID="{4FA69EFA-5502-46F7-AA0F-984B7DA6CD66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EF6BE958-1FF2-4A34-B651-E9F4DBC1098A}" type="pres">
      <dgm:prSet presAssocID="{4FA69EFA-5502-46F7-AA0F-984B7DA6CD66}" presName="rootComposite" presStyleCnt="0"/>
      <dgm:spPr/>
      <dgm:t>
        <a:bodyPr/>
        <a:lstStyle/>
        <a:p>
          <a:endParaRPr lang="en-US"/>
        </a:p>
      </dgm:t>
    </dgm:pt>
    <dgm:pt modelId="{C10CDCBB-D74A-4AAE-8CC7-EED0B46940ED}" type="pres">
      <dgm:prSet presAssocID="{4FA69EFA-5502-46F7-AA0F-984B7DA6CD66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94B34F4-CBD0-4BDC-B84F-CACD5464B8FA}" type="pres">
      <dgm:prSet presAssocID="{4FA69EFA-5502-46F7-AA0F-984B7DA6CD66}" presName="rootConnector" presStyleLbl="node2" presStyleIdx="3" presStyleCnt="4"/>
      <dgm:spPr/>
      <dgm:t>
        <a:bodyPr/>
        <a:lstStyle/>
        <a:p>
          <a:endParaRPr lang="en-US"/>
        </a:p>
      </dgm:t>
    </dgm:pt>
    <dgm:pt modelId="{8428F1FF-C80A-488B-8715-4C6D5962F5A2}" type="pres">
      <dgm:prSet presAssocID="{4FA69EFA-5502-46F7-AA0F-984B7DA6CD66}" presName="hierChild4" presStyleCnt="0"/>
      <dgm:spPr/>
      <dgm:t>
        <a:bodyPr/>
        <a:lstStyle/>
        <a:p>
          <a:endParaRPr lang="en-US"/>
        </a:p>
      </dgm:t>
    </dgm:pt>
    <dgm:pt modelId="{0F5CE98C-1E4E-41B3-A244-E90E32FC1C7D}" type="pres">
      <dgm:prSet presAssocID="{4FA69EFA-5502-46F7-AA0F-984B7DA6CD66}" presName="hierChild5" presStyleCnt="0"/>
      <dgm:spPr/>
      <dgm:t>
        <a:bodyPr/>
        <a:lstStyle/>
        <a:p>
          <a:endParaRPr lang="en-US"/>
        </a:p>
      </dgm:t>
    </dgm:pt>
    <dgm:pt modelId="{83AB5CA9-2D05-41D3-ABEC-1B0551E7C536}" type="pres">
      <dgm:prSet presAssocID="{2651A7D1-14AC-431C-AC40-B0D606C1FDE7}" presName="hierChild3" presStyleCnt="0"/>
      <dgm:spPr/>
      <dgm:t>
        <a:bodyPr/>
        <a:lstStyle/>
        <a:p>
          <a:endParaRPr lang="en-US"/>
        </a:p>
      </dgm:t>
    </dgm:pt>
  </dgm:ptLst>
  <dgm:cxnLst>
    <dgm:cxn modelId="{C5BD2693-EAA3-487B-8DBB-EE3BF8DA8834}" srcId="{2651A7D1-14AC-431C-AC40-B0D606C1FDE7}" destId="{5A377B26-7E00-444C-A163-8D6249B85489}" srcOrd="0" destOrd="0" parTransId="{72CB8094-D6C6-476F-91E2-E6C27507647B}" sibTransId="{6091108C-CC36-4DA6-8ECC-00C0CF2EC9E3}"/>
    <dgm:cxn modelId="{AF3F3C4E-6D85-4EA9-BB36-9E8E2F640871}" type="presOf" srcId="{D1A13151-3D30-467D-A791-52278306DC8D}" destId="{9C52102D-B5F8-4C8E-8808-1D63712E8E02}" srcOrd="0" destOrd="0" presId="urn:microsoft.com/office/officeart/2005/8/layout/orgChart1"/>
    <dgm:cxn modelId="{96A5A7F4-D9E0-48DD-B60E-489766955FFF}" type="presOf" srcId="{72CB8094-D6C6-476F-91E2-E6C27507647B}" destId="{88FA4BA2-06EC-4027-BE68-1AA62307FB54}" srcOrd="0" destOrd="0" presId="urn:microsoft.com/office/officeart/2005/8/layout/orgChart1"/>
    <dgm:cxn modelId="{76572C1B-836C-4C19-8B5D-8F36C62F73D3}" srcId="{2651A7D1-14AC-431C-AC40-B0D606C1FDE7}" destId="{D35A7BD7-3926-4783-973F-925CD26245C7}" srcOrd="1" destOrd="0" parTransId="{E7924CC8-603D-4AF8-8BCB-E3B71069AE53}" sibTransId="{0ABE8E3D-560F-40EB-9EB3-C5F1992B8423}"/>
    <dgm:cxn modelId="{C068B8F5-0899-4FE5-A350-CFD1F5136298}" type="presOf" srcId="{4FA69EFA-5502-46F7-AA0F-984B7DA6CD66}" destId="{C10CDCBB-D74A-4AAE-8CC7-EED0B46940ED}" srcOrd="0" destOrd="0" presId="urn:microsoft.com/office/officeart/2005/8/layout/orgChart1"/>
    <dgm:cxn modelId="{BD0AFDDB-6DFE-4582-960B-A55A170C2F01}" type="presOf" srcId="{44AA6F50-4178-41F3-BBB9-3D8CF1EA3226}" destId="{60548E0C-5AD4-44B1-B1B1-AC4AFFBFFEA1}" srcOrd="0" destOrd="0" presId="urn:microsoft.com/office/officeart/2005/8/layout/orgChart1"/>
    <dgm:cxn modelId="{CC096EF9-E911-445A-9914-012BFDD6D61E}" srcId="{99B26C95-B472-4DF6-A378-04A67FB207E2}" destId="{2651A7D1-14AC-431C-AC40-B0D606C1FDE7}" srcOrd="0" destOrd="0" parTransId="{88BEDF65-E177-47A0-A6B7-1D0C03A68CE8}" sibTransId="{0D5188AF-3E5D-4F91-9C86-B0670F3A4085}"/>
    <dgm:cxn modelId="{4E9775A3-440F-4D43-8656-0B73ABCD736A}" type="presOf" srcId="{E7924CC8-603D-4AF8-8BCB-E3B71069AE53}" destId="{A4A4E786-AAA9-487E-98A2-6DAC2C48F056}" srcOrd="0" destOrd="0" presId="urn:microsoft.com/office/officeart/2005/8/layout/orgChart1"/>
    <dgm:cxn modelId="{53FDF44F-0B21-46F3-BC19-CC4EADE3D7D7}" srcId="{2651A7D1-14AC-431C-AC40-B0D606C1FDE7}" destId="{4FA69EFA-5502-46F7-AA0F-984B7DA6CD66}" srcOrd="3" destOrd="0" parTransId="{44AA6F50-4178-41F3-BBB9-3D8CF1EA3226}" sibTransId="{33583D08-12B6-4119-B817-6BD925EAD925}"/>
    <dgm:cxn modelId="{CD6C737A-33E5-4988-894F-14AB402D4469}" type="presOf" srcId="{2651A7D1-14AC-431C-AC40-B0D606C1FDE7}" destId="{5FF3F756-A519-41E8-A655-35046B1D41CB}" srcOrd="1" destOrd="0" presId="urn:microsoft.com/office/officeart/2005/8/layout/orgChart1"/>
    <dgm:cxn modelId="{72B00A83-3698-4BDB-994F-D1231238578F}" type="presOf" srcId="{5A377B26-7E00-444C-A163-8D6249B85489}" destId="{FDFEE7C0-3199-49F7-8434-2D7B00BE6CFA}" srcOrd="1" destOrd="0" presId="urn:microsoft.com/office/officeart/2005/8/layout/orgChart1"/>
    <dgm:cxn modelId="{631C28E4-8B3D-4625-902B-E24204247358}" type="presOf" srcId="{D35A7BD7-3926-4783-973F-925CD26245C7}" destId="{1D187CEA-24B9-4E90-9DC1-5231B999233E}" srcOrd="0" destOrd="0" presId="urn:microsoft.com/office/officeart/2005/8/layout/orgChart1"/>
    <dgm:cxn modelId="{953D8F2E-233E-4F1A-AD2F-34A74CC368FD}" type="presOf" srcId="{99B26C95-B472-4DF6-A378-04A67FB207E2}" destId="{A84B354A-0DFF-4895-976C-741F158C3B09}" srcOrd="0" destOrd="0" presId="urn:microsoft.com/office/officeart/2005/8/layout/orgChart1"/>
    <dgm:cxn modelId="{8715BDD0-F01F-4203-A43A-DEC12A27F56C}" type="presOf" srcId="{2651A7D1-14AC-431C-AC40-B0D606C1FDE7}" destId="{8AFC080E-0D4A-4EE9-B88B-3F5B5572D683}" srcOrd="0" destOrd="0" presId="urn:microsoft.com/office/officeart/2005/8/layout/orgChart1"/>
    <dgm:cxn modelId="{75E5A4D4-2F32-4CE9-BBEF-9022C0C25CD0}" type="presOf" srcId="{D35A7BD7-3926-4783-973F-925CD26245C7}" destId="{A02119D6-DC8F-4C99-8344-CC92DDF60C36}" srcOrd="1" destOrd="0" presId="urn:microsoft.com/office/officeart/2005/8/layout/orgChart1"/>
    <dgm:cxn modelId="{42654ABB-8E8C-4CA9-8F4D-D24648A5688F}" srcId="{2651A7D1-14AC-431C-AC40-B0D606C1FDE7}" destId="{D1A13151-3D30-467D-A791-52278306DC8D}" srcOrd="2" destOrd="0" parTransId="{E5660EA8-ECEE-4C3B-A88E-67D6DDD98693}" sibTransId="{0CBF61F1-8605-42A3-9450-967907FE34CF}"/>
    <dgm:cxn modelId="{18E006DC-116C-465F-9A2C-794FFA0F32A3}" type="presOf" srcId="{5A377B26-7E00-444C-A163-8D6249B85489}" destId="{BA25D7C7-88E7-4E86-B312-4970113FCA35}" srcOrd="0" destOrd="0" presId="urn:microsoft.com/office/officeart/2005/8/layout/orgChart1"/>
    <dgm:cxn modelId="{D3142F09-7744-433F-BAA2-DF30DE167607}" type="presOf" srcId="{4FA69EFA-5502-46F7-AA0F-984B7DA6CD66}" destId="{394B34F4-CBD0-4BDC-B84F-CACD5464B8FA}" srcOrd="1" destOrd="0" presId="urn:microsoft.com/office/officeart/2005/8/layout/orgChart1"/>
    <dgm:cxn modelId="{C28BE38F-5BA9-4DD5-BC46-8D5806C1BD5F}" type="presOf" srcId="{E5660EA8-ECEE-4C3B-A88E-67D6DDD98693}" destId="{DB975458-E76B-4B5E-98C9-8950EADC313B}" srcOrd="0" destOrd="0" presId="urn:microsoft.com/office/officeart/2005/8/layout/orgChart1"/>
    <dgm:cxn modelId="{2DEEB452-ADB6-4A23-81C5-14F6E1B7D534}" type="presOf" srcId="{D1A13151-3D30-467D-A791-52278306DC8D}" destId="{A02DE856-8D54-4B16-ABAF-A2C7AD68626E}" srcOrd="1" destOrd="0" presId="urn:microsoft.com/office/officeart/2005/8/layout/orgChart1"/>
    <dgm:cxn modelId="{BA632031-F55F-45D4-B76B-DEA2CD23AC6A}" type="presParOf" srcId="{A84B354A-0DFF-4895-976C-741F158C3B09}" destId="{8A9DB2D9-0639-4F08-8F02-F60E510ED91F}" srcOrd="0" destOrd="0" presId="urn:microsoft.com/office/officeart/2005/8/layout/orgChart1"/>
    <dgm:cxn modelId="{E7599E94-45B1-4C9D-AAA0-DE9C35C297FD}" type="presParOf" srcId="{8A9DB2D9-0639-4F08-8F02-F60E510ED91F}" destId="{F9EB019F-CF31-44C4-ABC1-D774DF0F8D3E}" srcOrd="0" destOrd="0" presId="urn:microsoft.com/office/officeart/2005/8/layout/orgChart1"/>
    <dgm:cxn modelId="{EA6E39BC-77AF-4FC1-912F-F3744BDE5D5E}" type="presParOf" srcId="{F9EB019F-CF31-44C4-ABC1-D774DF0F8D3E}" destId="{8AFC080E-0D4A-4EE9-B88B-3F5B5572D683}" srcOrd="0" destOrd="0" presId="urn:microsoft.com/office/officeart/2005/8/layout/orgChart1"/>
    <dgm:cxn modelId="{22DD836D-107E-48A3-9090-18EBFE9E0682}" type="presParOf" srcId="{F9EB019F-CF31-44C4-ABC1-D774DF0F8D3E}" destId="{5FF3F756-A519-41E8-A655-35046B1D41CB}" srcOrd="1" destOrd="0" presId="urn:microsoft.com/office/officeart/2005/8/layout/orgChart1"/>
    <dgm:cxn modelId="{60B56A01-74AC-4F99-BB45-88E81A959B3A}" type="presParOf" srcId="{8A9DB2D9-0639-4F08-8F02-F60E510ED91F}" destId="{D350FBE3-2276-4067-B18E-156AFC9E23B8}" srcOrd="1" destOrd="0" presId="urn:microsoft.com/office/officeart/2005/8/layout/orgChart1"/>
    <dgm:cxn modelId="{BC81AD3E-517D-4060-A173-2A0A7142E195}" type="presParOf" srcId="{D350FBE3-2276-4067-B18E-156AFC9E23B8}" destId="{88FA4BA2-06EC-4027-BE68-1AA62307FB54}" srcOrd="0" destOrd="0" presId="urn:microsoft.com/office/officeart/2005/8/layout/orgChart1"/>
    <dgm:cxn modelId="{FF9DFF87-92D9-4DBE-94D4-83398C045D54}" type="presParOf" srcId="{D350FBE3-2276-4067-B18E-156AFC9E23B8}" destId="{B16330E5-078A-4FE6-BB29-C5CFBE558F2A}" srcOrd="1" destOrd="0" presId="urn:microsoft.com/office/officeart/2005/8/layout/orgChart1"/>
    <dgm:cxn modelId="{75D128EE-D1EC-4F4F-B9EB-21F50F5754F6}" type="presParOf" srcId="{B16330E5-078A-4FE6-BB29-C5CFBE558F2A}" destId="{2763902A-8C70-40F0-AA18-3BF1B7073CE9}" srcOrd="0" destOrd="0" presId="urn:microsoft.com/office/officeart/2005/8/layout/orgChart1"/>
    <dgm:cxn modelId="{EC987D31-1763-47C6-8E48-924397DE51B1}" type="presParOf" srcId="{2763902A-8C70-40F0-AA18-3BF1B7073CE9}" destId="{BA25D7C7-88E7-4E86-B312-4970113FCA35}" srcOrd="0" destOrd="0" presId="urn:microsoft.com/office/officeart/2005/8/layout/orgChart1"/>
    <dgm:cxn modelId="{44AB8046-4287-48E9-A57B-2004CD5EE87B}" type="presParOf" srcId="{2763902A-8C70-40F0-AA18-3BF1B7073CE9}" destId="{FDFEE7C0-3199-49F7-8434-2D7B00BE6CFA}" srcOrd="1" destOrd="0" presId="urn:microsoft.com/office/officeart/2005/8/layout/orgChart1"/>
    <dgm:cxn modelId="{A58306AC-BB98-486C-A928-FBCF9037D7B8}" type="presParOf" srcId="{B16330E5-078A-4FE6-BB29-C5CFBE558F2A}" destId="{0C4911B6-BCA1-4FD6-A206-FCBB84C9D831}" srcOrd="1" destOrd="0" presId="urn:microsoft.com/office/officeart/2005/8/layout/orgChart1"/>
    <dgm:cxn modelId="{30CADCD5-3A1C-4832-B840-4F7EBB2D2216}" type="presParOf" srcId="{B16330E5-078A-4FE6-BB29-C5CFBE558F2A}" destId="{B9E94813-8F36-46EC-88D5-0C93FEB9D22A}" srcOrd="2" destOrd="0" presId="urn:microsoft.com/office/officeart/2005/8/layout/orgChart1"/>
    <dgm:cxn modelId="{A540E180-BEDF-4DAC-8588-7098C2EC1E95}" type="presParOf" srcId="{D350FBE3-2276-4067-B18E-156AFC9E23B8}" destId="{A4A4E786-AAA9-487E-98A2-6DAC2C48F056}" srcOrd="2" destOrd="0" presId="urn:microsoft.com/office/officeart/2005/8/layout/orgChart1"/>
    <dgm:cxn modelId="{96D8E024-4C10-44D6-A7F5-F9A3C4A9A11C}" type="presParOf" srcId="{D350FBE3-2276-4067-B18E-156AFC9E23B8}" destId="{187AC6F1-B6B2-479F-9E7E-334093D59DB6}" srcOrd="3" destOrd="0" presId="urn:microsoft.com/office/officeart/2005/8/layout/orgChart1"/>
    <dgm:cxn modelId="{B389AD3A-069E-4E92-A160-42B86FECF108}" type="presParOf" srcId="{187AC6F1-B6B2-479F-9E7E-334093D59DB6}" destId="{CAB89E90-CFEB-43A0-AE57-155285BD8582}" srcOrd="0" destOrd="0" presId="urn:microsoft.com/office/officeart/2005/8/layout/orgChart1"/>
    <dgm:cxn modelId="{0CA79FDD-6085-41B9-AAA0-9CD9558D1FE5}" type="presParOf" srcId="{CAB89E90-CFEB-43A0-AE57-155285BD8582}" destId="{1D187CEA-24B9-4E90-9DC1-5231B999233E}" srcOrd="0" destOrd="0" presId="urn:microsoft.com/office/officeart/2005/8/layout/orgChart1"/>
    <dgm:cxn modelId="{330ECE0A-A489-461F-A822-63E248CAFB62}" type="presParOf" srcId="{CAB89E90-CFEB-43A0-AE57-155285BD8582}" destId="{A02119D6-DC8F-4C99-8344-CC92DDF60C36}" srcOrd="1" destOrd="0" presId="urn:microsoft.com/office/officeart/2005/8/layout/orgChart1"/>
    <dgm:cxn modelId="{F3918D0A-791D-4CF1-B6FD-4DB14614C42A}" type="presParOf" srcId="{187AC6F1-B6B2-479F-9E7E-334093D59DB6}" destId="{E77F83EB-C970-4E87-AC80-F09E0310388C}" srcOrd="1" destOrd="0" presId="urn:microsoft.com/office/officeart/2005/8/layout/orgChart1"/>
    <dgm:cxn modelId="{969CFD63-C735-40E4-83DF-CD95A4BC6372}" type="presParOf" srcId="{187AC6F1-B6B2-479F-9E7E-334093D59DB6}" destId="{109BC852-9012-4922-A578-B0A9E7EC7DFE}" srcOrd="2" destOrd="0" presId="urn:microsoft.com/office/officeart/2005/8/layout/orgChart1"/>
    <dgm:cxn modelId="{BD476FD8-C993-4BB2-9EE4-AB525A8A9C6D}" type="presParOf" srcId="{D350FBE3-2276-4067-B18E-156AFC9E23B8}" destId="{DB975458-E76B-4B5E-98C9-8950EADC313B}" srcOrd="4" destOrd="0" presId="urn:microsoft.com/office/officeart/2005/8/layout/orgChart1"/>
    <dgm:cxn modelId="{3210CCB4-2F2C-4BCD-B0F8-98F29F94C330}" type="presParOf" srcId="{D350FBE3-2276-4067-B18E-156AFC9E23B8}" destId="{A1A7A309-7514-4912-B31C-C4231E60F351}" srcOrd="5" destOrd="0" presId="urn:microsoft.com/office/officeart/2005/8/layout/orgChart1"/>
    <dgm:cxn modelId="{03CA3136-C2F2-45D3-BC46-2A45F0FCD3A9}" type="presParOf" srcId="{A1A7A309-7514-4912-B31C-C4231E60F351}" destId="{3FDC3EE1-5519-485E-B3BB-CD54B6A26DFE}" srcOrd="0" destOrd="0" presId="urn:microsoft.com/office/officeart/2005/8/layout/orgChart1"/>
    <dgm:cxn modelId="{1E2F8720-9D06-44CD-B8B0-465CE7DBBA59}" type="presParOf" srcId="{3FDC3EE1-5519-485E-B3BB-CD54B6A26DFE}" destId="{9C52102D-B5F8-4C8E-8808-1D63712E8E02}" srcOrd="0" destOrd="0" presId="urn:microsoft.com/office/officeart/2005/8/layout/orgChart1"/>
    <dgm:cxn modelId="{8142B58D-7A19-4BD5-8244-9A9436CA122E}" type="presParOf" srcId="{3FDC3EE1-5519-485E-B3BB-CD54B6A26DFE}" destId="{A02DE856-8D54-4B16-ABAF-A2C7AD68626E}" srcOrd="1" destOrd="0" presId="urn:microsoft.com/office/officeart/2005/8/layout/orgChart1"/>
    <dgm:cxn modelId="{2E94CB1C-1145-4B55-80FE-77EF5F13AFB4}" type="presParOf" srcId="{A1A7A309-7514-4912-B31C-C4231E60F351}" destId="{E4072B88-796E-4312-BBEF-8CB37469FA33}" srcOrd="1" destOrd="0" presId="urn:microsoft.com/office/officeart/2005/8/layout/orgChart1"/>
    <dgm:cxn modelId="{044059E3-D4C2-4321-917B-3C86A9190F12}" type="presParOf" srcId="{A1A7A309-7514-4912-B31C-C4231E60F351}" destId="{4806B5BC-967A-42D6-A181-861C5A7599D7}" srcOrd="2" destOrd="0" presId="urn:microsoft.com/office/officeart/2005/8/layout/orgChart1"/>
    <dgm:cxn modelId="{1189D18E-D068-4614-9F9A-180E36F49015}" type="presParOf" srcId="{D350FBE3-2276-4067-B18E-156AFC9E23B8}" destId="{60548E0C-5AD4-44B1-B1B1-AC4AFFBFFEA1}" srcOrd="6" destOrd="0" presId="urn:microsoft.com/office/officeart/2005/8/layout/orgChart1"/>
    <dgm:cxn modelId="{3793F406-6F18-46C9-9466-51F2A284526B}" type="presParOf" srcId="{D350FBE3-2276-4067-B18E-156AFC9E23B8}" destId="{13DD15A2-6EE9-441E-9DA8-A4A294D7A2FD}" srcOrd="7" destOrd="0" presId="urn:microsoft.com/office/officeart/2005/8/layout/orgChart1"/>
    <dgm:cxn modelId="{CFF2A203-008D-4100-A1F5-C48EB3166DDE}" type="presParOf" srcId="{13DD15A2-6EE9-441E-9DA8-A4A294D7A2FD}" destId="{EF6BE958-1FF2-4A34-B651-E9F4DBC1098A}" srcOrd="0" destOrd="0" presId="urn:microsoft.com/office/officeart/2005/8/layout/orgChart1"/>
    <dgm:cxn modelId="{0193D457-7A29-490A-8CE6-9AC1A0540CCE}" type="presParOf" srcId="{EF6BE958-1FF2-4A34-B651-E9F4DBC1098A}" destId="{C10CDCBB-D74A-4AAE-8CC7-EED0B46940ED}" srcOrd="0" destOrd="0" presId="urn:microsoft.com/office/officeart/2005/8/layout/orgChart1"/>
    <dgm:cxn modelId="{D1FF88D9-E531-4875-97DA-D4E6AF69BC76}" type="presParOf" srcId="{EF6BE958-1FF2-4A34-B651-E9F4DBC1098A}" destId="{394B34F4-CBD0-4BDC-B84F-CACD5464B8FA}" srcOrd="1" destOrd="0" presId="urn:microsoft.com/office/officeart/2005/8/layout/orgChart1"/>
    <dgm:cxn modelId="{4756CA7E-0290-44DE-A7D4-765F4A9D15FE}" type="presParOf" srcId="{13DD15A2-6EE9-441E-9DA8-A4A294D7A2FD}" destId="{8428F1FF-C80A-488B-8715-4C6D5962F5A2}" srcOrd="1" destOrd="0" presId="urn:microsoft.com/office/officeart/2005/8/layout/orgChart1"/>
    <dgm:cxn modelId="{581DDC60-600B-4E1F-9444-FA64CC79AA70}" type="presParOf" srcId="{13DD15A2-6EE9-441E-9DA8-A4A294D7A2FD}" destId="{0F5CE98C-1E4E-41B3-A244-E90E32FC1C7D}" srcOrd="2" destOrd="0" presId="urn:microsoft.com/office/officeart/2005/8/layout/orgChart1"/>
    <dgm:cxn modelId="{BC67DE55-AA54-49F4-8F2C-5B603B53BF70}" type="presParOf" srcId="{8A9DB2D9-0639-4F08-8F02-F60E510ED91F}" destId="{83AB5CA9-2D05-41D3-ABEC-1B0551E7C53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548E0C-5AD4-44B1-B1B1-AC4AFFBFFEA1}">
      <dsp:nvSpPr>
        <dsp:cNvPr id="0" name=""/>
        <dsp:cNvSpPr/>
      </dsp:nvSpPr>
      <dsp:spPr>
        <a:xfrm>
          <a:off x="2309614" y="1888640"/>
          <a:ext cx="1808903" cy="2092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647"/>
              </a:lnTo>
              <a:lnTo>
                <a:pt x="1808903" y="104647"/>
              </a:lnTo>
              <a:lnTo>
                <a:pt x="1808903" y="209294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975458-E76B-4B5E-98C9-8950EADC313B}">
      <dsp:nvSpPr>
        <dsp:cNvPr id="0" name=""/>
        <dsp:cNvSpPr/>
      </dsp:nvSpPr>
      <dsp:spPr>
        <a:xfrm>
          <a:off x="2309614" y="1888640"/>
          <a:ext cx="602967" cy="2092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647"/>
              </a:lnTo>
              <a:lnTo>
                <a:pt x="602967" y="104647"/>
              </a:lnTo>
              <a:lnTo>
                <a:pt x="602967" y="209294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A4E786-AAA9-487E-98A2-6DAC2C48F056}">
      <dsp:nvSpPr>
        <dsp:cNvPr id="0" name=""/>
        <dsp:cNvSpPr/>
      </dsp:nvSpPr>
      <dsp:spPr>
        <a:xfrm>
          <a:off x="1706646" y="1888640"/>
          <a:ext cx="602967" cy="209294"/>
        </a:xfrm>
        <a:custGeom>
          <a:avLst/>
          <a:gdLst/>
          <a:ahLst/>
          <a:cxnLst/>
          <a:rect l="0" t="0" r="0" b="0"/>
          <a:pathLst>
            <a:path>
              <a:moveTo>
                <a:pt x="602967" y="0"/>
              </a:moveTo>
              <a:lnTo>
                <a:pt x="602967" y="104647"/>
              </a:lnTo>
              <a:lnTo>
                <a:pt x="0" y="104647"/>
              </a:lnTo>
              <a:lnTo>
                <a:pt x="0" y="209294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FA4BA2-06EC-4027-BE68-1AA62307FB54}">
      <dsp:nvSpPr>
        <dsp:cNvPr id="0" name=""/>
        <dsp:cNvSpPr/>
      </dsp:nvSpPr>
      <dsp:spPr>
        <a:xfrm>
          <a:off x="500710" y="1888640"/>
          <a:ext cx="1808903" cy="209294"/>
        </a:xfrm>
        <a:custGeom>
          <a:avLst/>
          <a:gdLst/>
          <a:ahLst/>
          <a:cxnLst/>
          <a:rect l="0" t="0" r="0" b="0"/>
          <a:pathLst>
            <a:path>
              <a:moveTo>
                <a:pt x="1808903" y="0"/>
              </a:moveTo>
              <a:lnTo>
                <a:pt x="1808903" y="104647"/>
              </a:lnTo>
              <a:lnTo>
                <a:pt x="0" y="104647"/>
              </a:lnTo>
              <a:lnTo>
                <a:pt x="0" y="209294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FC080E-0D4A-4EE9-B88B-3F5B5572D683}">
      <dsp:nvSpPr>
        <dsp:cNvPr id="0" name=""/>
        <dsp:cNvSpPr/>
      </dsp:nvSpPr>
      <dsp:spPr>
        <a:xfrm>
          <a:off x="1811293" y="1390319"/>
          <a:ext cx="996641" cy="4983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GST Attributes</a:t>
          </a:r>
          <a:endParaRPr lang="en-US" sz="1200" kern="1200" dirty="0"/>
        </a:p>
      </dsp:txBody>
      <dsp:txXfrm>
        <a:off x="1811293" y="1390319"/>
        <a:ext cx="996641" cy="498320"/>
      </dsp:txXfrm>
    </dsp:sp>
    <dsp:sp modelId="{BA25D7C7-88E7-4E86-B312-4970113FCA35}">
      <dsp:nvSpPr>
        <dsp:cNvPr id="0" name=""/>
        <dsp:cNvSpPr/>
      </dsp:nvSpPr>
      <dsp:spPr>
        <a:xfrm>
          <a:off x="2389" y="2097934"/>
          <a:ext cx="996641" cy="4983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Performance</a:t>
          </a:r>
          <a:endParaRPr lang="en-US" sz="1200" kern="1200" dirty="0"/>
        </a:p>
      </dsp:txBody>
      <dsp:txXfrm>
        <a:off x="2389" y="2097934"/>
        <a:ext cx="996641" cy="498320"/>
      </dsp:txXfrm>
    </dsp:sp>
    <dsp:sp modelId="{1D187CEA-24B9-4E90-9DC1-5231B999233E}">
      <dsp:nvSpPr>
        <dsp:cNvPr id="0" name=""/>
        <dsp:cNvSpPr/>
      </dsp:nvSpPr>
      <dsp:spPr>
        <a:xfrm>
          <a:off x="1208325" y="2097934"/>
          <a:ext cx="996641" cy="4983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Quality</a:t>
          </a:r>
          <a:endParaRPr lang="en-US" sz="1200" kern="1200" dirty="0"/>
        </a:p>
      </dsp:txBody>
      <dsp:txXfrm>
        <a:off x="1208325" y="2097934"/>
        <a:ext cx="996641" cy="498320"/>
      </dsp:txXfrm>
    </dsp:sp>
    <dsp:sp modelId="{9C52102D-B5F8-4C8E-8808-1D63712E8E02}">
      <dsp:nvSpPr>
        <dsp:cNvPr id="0" name=""/>
        <dsp:cNvSpPr/>
      </dsp:nvSpPr>
      <dsp:spPr>
        <a:xfrm>
          <a:off x="2414261" y="2097934"/>
          <a:ext cx="996641" cy="4983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Coverage</a:t>
          </a:r>
          <a:endParaRPr lang="en-US" sz="1200" kern="1200" dirty="0"/>
        </a:p>
      </dsp:txBody>
      <dsp:txXfrm>
        <a:off x="2414261" y="2097934"/>
        <a:ext cx="996641" cy="498320"/>
      </dsp:txXfrm>
    </dsp:sp>
    <dsp:sp modelId="{C10CDCBB-D74A-4AAE-8CC7-EED0B46940ED}">
      <dsp:nvSpPr>
        <dsp:cNvPr id="0" name=""/>
        <dsp:cNvSpPr/>
      </dsp:nvSpPr>
      <dsp:spPr>
        <a:xfrm>
          <a:off x="3620197" y="2097934"/>
          <a:ext cx="996641" cy="4983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Feature</a:t>
          </a:r>
          <a:endParaRPr lang="en-US" sz="1200" kern="1200" dirty="0"/>
        </a:p>
      </dsp:txBody>
      <dsp:txXfrm>
        <a:off x="3620197" y="2097934"/>
        <a:ext cx="996641" cy="4983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F2DEE5-1835-4147-8ACA-836263F83F1D}" type="datetimeFigureOut">
              <a:rPr lang="ko-KR" altLang="en-US" smtClean="0"/>
              <a:t>2020-08-07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2AE782-D0EA-4250-81EF-F00DECDA8C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85062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25AF5C-A5A7-4667-9412-8F4C1BAB859E}" type="datetimeFigureOut">
              <a:rPr lang="ko-KR" altLang="en-US" smtClean="0"/>
              <a:t>2020-08-07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9AD039-08E5-4549-AD86-1391DDEC42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2702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D039-08E5-4549-AD86-1391DDEC42A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9534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3gpp.org/IMG/jpg/3GPP_TM_RD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96" y="208305"/>
            <a:ext cx="712354" cy="41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직선 연결선 10"/>
          <p:cNvCxnSpPr/>
          <p:nvPr userDrawn="1"/>
        </p:nvCxnSpPr>
        <p:spPr>
          <a:xfrm>
            <a:off x="314796" y="769070"/>
            <a:ext cx="11547836" cy="0"/>
          </a:xfrm>
          <a:prstGeom prst="line">
            <a:avLst/>
          </a:prstGeom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제목 1"/>
          <p:cNvSpPr txBox="1">
            <a:spLocks/>
          </p:cNvSpPr>
          <p:nvPr userDrawn="1"/>
        </p:nvSpPr>
        <p:spPr>
          <a:xfrm>
            <a:off x="1081125" y="166657"/>
            <a:ext cx="7072275" cy="5607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endParaRPr lang="en-US" altLang="ko-KR" sz="1600" kern="1200" baseline="0" dirty="0" smtClean="0">
              <a:solidFill>
                <a:schemeClr val="accent5">
                  <a:lumMod val="75000"/>
                </a:schemeClr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585" y="701265"/>
            <a:ext cx="1308047" cy="621322"/>
          </a:xfrm>
          <a:prstGeom prst="rect">
            <a:avLst/>
          </a:prstGeom>
        </p:spPr>
      </p:pic>
      <p:sp>
        <p:nvSpPr>
          <p:cNvPr id="6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fld id="{FDE1E526-75C6-430B-A03D-CBA31CC43797}" type="datetime1">
              <a:rPr lang="en-US" altLang="ko-KR" smtClean="0"/>
              <a:t>8/7/2020</a:t>
            </a:fld>
            <a:endParaRPr lang="ko-KR" altLang="en-US" dirty="0"/>
          </a:p>
        </p:txBody>
      </p:sp>
      <p:sp>
        <p:nvSpPr>
          <p:cNvPr id="7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altLang="ko-KR" dirty="0" smtClean="0"/>
              <a:t>© Samsung Research (SRIB)</a:t>
            </a:r>
            <a:endParaRPr lang="ko-KR" altLang="en-US" dirty="0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ko-KR" altLang="en-US" dirty="0" smtClean="0"/>
              <a:t> </a:t>
            </a:r>
            <a:r>
              <a:rPr lang="en-US" altLang="ko-KR" dirty="0" smtClean="0"/>
              <a:t>Page </a:t>
            </a:r>
            <a:fld id="{25F5DF48-2534-4513-BD43-E3E90888DDC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71040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6999A-1D49-458D-8B4D-18A74CB2C99B}" type="datetimeFigureOut">
              <a:rPr lang="en-IN" smtClean="0"/>
              <a:t>07-08-2020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 smtClean="0"/>
              <a:t>© Samsung Research (SRIB)</a:t>
            </a:r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4F030-4DFA-41CF-BDB3-EA079E72D9F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6721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6999A-1D49-458D-8B4D-18A74CB2C99B}" type="datetimeFigureOut">
              <a:rPr lang="en-IN" smtClean="0"/>
              <a:t>07-08-2020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 smtClean="0"/>
              <a:t>© Samsung Research (SRIB)</a:t>
            </a:r>
            <a:endParaRPr lang="en-IN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4F030-4DFA-41CF-BDB3-EA079E72D9F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642608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6999A-1D49-458D-8B4D-18A74CB2C99B}" type="datetimeFigureOut">
              <a:rPr lang="en-IN" smtClean="0"/>
              <a:t>07-08-2020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 smtClean="0"/>
              <a:t>© Samsung Research (SRIB)</a:t>
            </a:r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4F030-4DFA-41CF-BDB3-EA079E72D9F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44687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6999A-1D49-458D-8B4D-18A74CB2C99B}" type="datetimeFigureOut">
              <a:rPr lang="en-IN" smtClean="0"/>
              <a:t>07-08-2020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 smtClean="0"/>
              <a:t>© Samsung Research (SRIB)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4F030-4DFA-41CF-BDB3-EA079E72D9F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14696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6999A-1D49-458D-8B4D-18A74CB2C99B}" type="datetimeFigureOut">
              <a:rPr lang="en-IN" smtClean="0"/>
              <a:t>07-08-2020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 smtClean="0"/>
              <a:t>© Samsung Research (SRIB)</a:t>
            </a:r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4F030-4DFA-41CF-BDB3-EA079E72D9F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682342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6999A-1D49-458D-8B4D-18A74CB2C99B}" type="datetimeFigureOut">
              <a:rPr lang="en-IN" smtClean="0"/>
              <a:t>07-08-2020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 smtClean="0"/>
              <a:t>© Samsung Research (SRIB)</a:t>
            </a:r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4F030-4DFA-41CF-BDB3-EA079E72D9F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296247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6999A-1D49-458D-8B4D-18A74CB2C99B}" type="datetimeFigureOut">
              <a:rPr lang="en-IN" smtClean="0"/>
              <a:t>07-08-2020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 smtClean="0"/>
              <a:t>© Samsung Research (SRIB)</a:t>
            </a:r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4F030-4DFA-41CF-BDB3-EA079E72D9F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08096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6999A-1D49-458D-8B4D-18A74CB2C99B}" type="datetimeFigureOut">
              <a:rPr lang="en-IN" smtClean="0"/>
              <a:t>07-08-2020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 smtClean="0"/>
              <a:t>© Samsung Research (SRIB)</a:t>
            </a:r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4F030-4DFA-41CF-BDB3-EA079E72D9F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320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/>
            </a:lvl1pPr>
          </a:lstStyle>
          <a:p>
            <a:fld id="{36A09656-B8A7-4E76-B746-3BB483CECA3B}" type="datetime1">
              <a:rPr lang="en-US" altLang="ko-KR" smtClean="0"/>
              <a:t>8/7/2020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r>
              <a:rPr lang="en-US" altLang="ko-KR" dirty="0" smtClean="0"/>
              <a:t>© Samsung Research (SRIB)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fld id="{25F5DF48-2534-4513-BD43-E3E90888DDC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10" name="그림 4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633" y="2361"/>
            <a:ext cx="1560445" cy="864096"/>
          </a:xfrm>
          <a:prstGeom prst="rect">
            <a:avLst/>
          </a:prstGeom>
        </p:spPr>
      </p:pic>
      <p:pic>
        <p:nvPicPr>
          <p:cNvPr id="9218" name="Picture 2" descr="http://www.3gpp.org/IMG/jpg/3GPP_TM_RD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8422" y="578120"/>
            <a:ext cx="712354" cy="41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585" y="-117412"/>
            <a:ext cx="1308047" cy="62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375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831850" y="629085"/>
            <a:ext cx="7121979" cy="851372"/>
          </a:xfrm>
        </p:spPr>
        <p:txBody>
          <a:bodyPr anchor="b">
            <a:normAutofit/>
          </a:bodyPr>
          <a:lstStyle>
            <a:lvl1pPr>
              <a:defRPr sz="4800" b="1" baseline="0"/>
            </a:lvl1pPr>
          </a:lstStyle>
          <a:p>
            <a:r>
              <a:rPr lang="en-US" altLang="ko-KR" dirty="0" smtClean="0"/>
              <a:t>Table of Contents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2348345" y="1953491"/>
            <a:ext cx="1155" cy="3837709"/>
          </a:xfrm>
          <a:prstGeom prst="line">
            <a:avLst/>
          </a:prstGeom>
          <a:ln w="508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내용 개체 틀 2"/>
          <p:cNvSpPr>
            <a:spLocks noGrp="1"/>
          </p:cNvSpPr>
          <p:nvPr>
            <p:ph idx="10"/>
          </p:nvPr>
        </p:nvSpPr>
        <p:spPr>
          <a:xfrm>
            <a:off x="2736233" y="1953491"/>
            <a:ext cx="7950818" cy="3837709"/>
          </a:xfrm>
        </p:spPr>
        <p:txBody>
          <a:bodyPr/>
          <a:lstStyle>
            <a:lvl1pPr marL="514350" indent="-514350" latinLnBrk="0">
              <a:lnSpc>
                <a:spcPct val="150000"/>
              </a:lnSpc>
              <a:buFont typeface="+mj-lt"/>
              <a:buAutoNum type="arabicPeriod"/>
              <a:defRPr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585" y="-117412"/>
            <a:ext cx="1308047" cy="621322"/>
          </a:xfrm>
          <a:prstGeom prst="rect">
            <a:avLst/>
          </a:prstGeom>
        </p:spPr>
      </p:pic>
      <p:sp>
        <p:nvSpPr>
          <p:cNvPr id="6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fld id="{FDE1E526-75C6-430B-A03D-CBA31CC43797}" type="datetime1">
              <a:rPr lang="en-US" altLang="ko-KR" smtClean="0"/>
              <a:t>8/7/2020</a:t>
            </a:fld>
            <a:endParaRPr lang="ko-KR" altLang="en-US" dirty="0"/>
          </a:p>
        </p:txBody>
      </p:sp>
      <p:sp>
        <p:nvSpPr>
          <p:cNvPr id="9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altLang="ko-KR" dirty="0" smtClean="0"/>
              <a:t>© Samsung Research (SRIB)</a:t>
            </a:r>
            <a:endParaRPr lang="ko-KR" altLang="en-US" dirty="0"/>
          </a:p>
        </p:txBody>
      </p:sp>
      <p:sp>
        <p:nvSpPr>
          <p:cNvPr id="10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ko-KR" altLang="en-US" dirty="0" smtClean="0"/>
              <a:t> </a:t>
            </a:r>
            <a:r>
              <a:rPr lang="en-US" altLang="ko-KR" dirty="0" smtClean="0"/>
              <a:t>Page </a:t>
            </a:r>
            <a:fld id="{25F5DF48-2534-4513-BD43-E3E90888DDC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099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585" y="-117412"/>
            <a:ext cx="1308047" cy="62132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20511" y="320511"/>
            <a:ext cx="11547836" cy="829559"/>
          </a:xfrm>
        </p:spPr>
        <p:txBody>
          <a:bodyPr>
            <a:normAutofit/>
          </a:bodyPr>
          <a:lstStyle>
            <a:lvl1pPr>
              <a:defRPr lang="ko-KR" altLang="en-US" sz="4000" b="1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 smtClean="0"/>
              <a:t>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20510" y="1404594"/>
            <a:ext cx="11547837" cy="4772369"/>
          </a:xfrm>
        </p:spPr>
        <p:txBody>
          <a:bodyPr/>
          <a:lstStyle>
            <a:lvl1pPr marL="228600" indent="-228600">
              <a:lnSpc>
                <a:spcPct val="100000"/>
              </a:lnSpc>
              <a:buFont typeface="Wingdings" panose="05000000000000000000" pitchFamily="2" charset="2"/>
              <a:buChar char="§"/>
              <a:defRPr lang="ko-KR" altLang="en-US" sz="24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  <a:cs typeface="Calibri" pitchFamily="34" charset="0"/>
              </a:defRPr>
            </a:lvl1pPr>
            <a:lvl2pPr>
              <a:lnSpc>
                <a:spcPct val="100000"/>
              </a:lnSpc>
              <a:defRPr sz="2000">
                <a:solidFill>
                  <a:schemeClr val="accent5">
                    <a:lumMod val="7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buFont typeface="맑은 고딕" panose="020B0503020000020004" pitchFamily="50" charset="-127"/>
              <a:buChar char="-"/>
              <a:defRPr sz="1800"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314796" y="1165310"/>
            <a:ext cx="11547836" cy="0"/>
          </a:xfrm>
          <a:prstGeom prst="line">
            <a:avLst/>
          </a:prstGeom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rgbClr val="2F5597"/>
                </a:solidFill>
              </a:defRPr>
            </a:lvl1pPr>
          </a:lstStyle>
          <a:p>
            <a:fld id="{FDE1E526-75C6-430B-A03D-CBA31CC43797}" type="datetime1">
              <a:rPr lang="en-US" altLang="ko-KR" smtClean="0"/>
              <a:pPr/>
              <a:t>8/7/2020</a:t>
            </a:fld>
            <a:endParaRPr lang="ko-KR" altLang="en-US" dirty="0"/>
          </a:p>
        </p:txBody>
      </p:sp>
      <p:sp>
        <p:nvSpPr>
          <p:cNvPr id="9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en-US" altLang="ko-KR" sz="1400" kern="1200" dirty="0" smtClean="0">
                <a:solidFill>
                  <a:srgbClr val="2F5597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IN" dirty="0" smtClean="0"/>
              <a:t>© Samsung Research (SRIB)</a:t>
            </a:r>
            <a:endParaRPr lang="en-IN" dirty="0"/>
          </a:p>
        </p:txBody>
      </p:sp>
      <p:sp>
        <p:nvSpPr>
          <p:cNvPr id="10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2F5597"/>
                </a:solidFill>
              </a:defRPr>
            </a:lvl1pPr>
          </a:lstStyle>
          <a:p>
            <a:r>
              <a:rPr lang="ko-KR" altLang="en-US" dirty="0" smtClean="0"/>
              <a:t> </a:t>
            </a:r>
            <a:r>
              <a:rPr lang="en-US" altLang="ko-KR" dirty="0" smtClean="0"/>
              <a:t>Page </a:t>
            </a:r>
            <a:fld id="{25F5DF48-2534-4513-BD43-E3E90888DDC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64900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>
                <a:solidFill>
                  <a:srgbClr val="2F5597"/>
                </a:solidFill>
              </a:defRPr>
            </a:lvl1pPr>
          </a:lstStyle>
          <a:p>
            <a:fld id="{2C94792A-F6FD-4EC4-8EE4-135300EE1302}" type="datetime1">
              <a:rPr lang="en-US" altLang="ko-KR" smtClean="0"/>
              <a:pPr/>
              <a:t>8/7/2020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r>
              <a:rPr lang="en-US" altLang="ko-KR" dirty="0" smtClean="0"/>
              <a:t>© Samsung Research (SRIB)</a:t>
            </a:r>
            <a:endParaRPr lang="ko-KR" altLang="en-US" dirty="0" smtClean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r>
              <a:rPr lang="en-US" altLang="ko-KR" dirty="0" smtClean="0"/>
              <a:t>Page </a:t>
            </a:r>
            <a:fld id="{25F5DF48-2534-4513-BD43-E3E90888DDC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585" y="-117412"/>
            <a:ext cx="1308047" cy="62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915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14796" y="365125"/>
            <a:ext cx="11547836" cy="800185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 hasCustomPrompt="1"/>
          </p:nvPr>
        </p:nvSpPr>
        <p:spPr>
          <a:xfrm>
            <a:off x="314796" y="1344697"/>
            <a:ext cx="5705004" cy="4832266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 b="1"/>
            </a:lvl1pPr>
            <a:lvl3pPr marL="1143000" indent="-228600">
              <a:buFont typeface="맑은 고딕" panose="020B0503020000020004" pitchFamily="50" charset="-127"/>
              <a:buChar char="-"/>
              <a:defRPr/>
            </a:lvl3pPr>
          </a:lstStyle>
          <a:p>
            <a:pPr lvl="0"/>
            <a:r>
              <a:rPr lang="ko-KR" altLang="en-US" dirty="0" smtClean="0"/>
              <a:t>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172200" y="1344697"/>
            <a:ext cx="5690432" cy="4832266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 b="1"/>
            </a:lvl1pPr>
            <a:lvl3pPr marL="1143000" indent="-228600">
              <a:buFont typeface="맑은 고딕" panose="020B0503020000020004" pitchFamily="50" charset="-127"/>
              <a:buChar char="-"/>
              <a:defRPr/>
            </a:lvl3pPr>
          </a:lstStyle>
          <a:p>
            <a:pPr lvl="0"/>
            <a:r>
              <a:rPr lang="ko-KR" altLang="en-US" dirty="0" smtClean="0"/>
              <a:t>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314796" y="6356350"/>
            <a:ext cx="3266604" cy="365125"/>
          </a:xfrm>
        </p:spPr>
        <p:txBody>
          <a:bodyPr/>
          <a:lstStyle>
            <a:lvl1pPr>
              <a:defRPr sz="1400"/>
            </a:lvl1pPr>
          </a:lstStyle>
          <a:p>
            <a:fld id="{4400EBC5-CA41-46E5-8242-3BB2B944D770}" type="datetime1">
              <a:rPr lang="en-US" altLang="ko-KR" smtClean="0"/>
              <a:t>8/7/2020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r>
              <a:rPr lang="en-US" altLang="ko-KR" dirty="0" smtClean="0"/>
              <a:t>© Samsung Research (SRIB)</a:t>
            </a:r>
            <a:endParaRPr lang="ko-KR" altLang="en-US" dirty="0" smtClean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252032" cy="365125"/>
          </a:xfrm>
        </p:spPr>
        <p:txBody>
          <a:bodyPr/>
          <a:lstStyle>
            <a:lvl1pPr>
              <a:defRPr sz="1400"/>
            </a:lvl1pPr>
          </a:lstStyle>
          <a:p>
            <a:r>
              <a:rPr lang="ko-KR" altLang="en-US" dirty="0" smtClean="0"/>
              <a:t> </a:t>
            </a:r>
            <a:r>
              <a:rPr lang="en-US" altLang="ko-KR" dirty="0" smtClean="0"/>
              <a:t>Page </a:t>
            </a:r>
            <a:fld id="{25F5DF48-2534-4513-BD43-E3E90888DDC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314796" y="1165310"/>
            <a:ext cx="11547836" cy="0"/>
          </a:xfrm>
          <a:prstGeom prst="line">
            <a:avLst/>
          </a:prstGeom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4104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6999A-1D49-458D-8B4D-18A74CB2C99B}" type="datetimeFigureOut">
              <a:rPr lang="en-IN" smtClean="0"/>
              <a:t>07-08-2020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 smtClean="0"/>
              <a:t>© Samsung Research (SRIB)</a:t>
            </a:r>
            <a:endParaRPr lang="ko-KR" alt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4F030-4DFA-41CF-BDB3-EA079E72D9F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4322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6999A-1D49-458D-8B4D-18A74CB2C99B}" type="datetimeFigureOut">
              <a:rPr lang="en-IN" smtClean="0"/>
              <a:t>07-08-2020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 smtClean="0"/>
              <a:t>© Samsung Research (SRIB)</a:t>
            </a:r>
            <a:endParaRPr lang="ko-KR" alt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4F030-4DFA-41CF-BDB3-EA079E72D9F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44932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6999A-1D49-458D-8B4D-18A74CB2C99B}" type="datetimeFigureOut">
              <a:rPr lang="en-IN" smtClean="0"/>
              <a:t>07-08-2020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 smtClean="0"/>
              <a:t>© Samsung Research (SRIB)</a:t>
            </a:r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4F030-4DFA-41CF-BDB3-EA079E72D9F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72770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fld id="{FDE1E526-75C6-430B-A03D-CBA31CC43797}" type="datetime1">
              <a:rPr lang="en-US" altLang="ko-KR" smtClean="0"/>
              <a:t>8/7/2020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altLang="ko-KR" dirty="0" smtClean="0"/>
              <a:t>© Samsung Research (SRIB)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ko-KR" altLang="en-US" dirty="0" smtClean="0"/>
              <a:t> </a:t>
            </a:r>
            <a:r>
              <a:rPr lang="en-US" altLang="ko-KR" dirty="0" smtClean="0"/>
              <a:t>Page </a:t>
            </a:r>
            <a:fld id="{25F5DF48-2534-4513-BD43-E3E90888DDC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06384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49" r:id="rId2"/>
    <p:sldLayoutId id="2147483653" r:id="rId3"/>
    <p:sldLayoutId id="2147483650" r:id="rId4"/>
    <p:sldLayoutId id="2147483651" r:id="rId5"/>
    <p:sldLayoutId id="2147483652" r:id="rId6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5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6999A-1D49-458D-8B4D-18A74CB2C99B}" type="datetimeFigureOut">
              <a:rPr lang="en-IN" smtClean="0"/>
              <a:t>07-08-2020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 smtClean="0"/>
              <a:t>© Samsung Research (SRIB)</a:t>
            </a:r>
            <a:endParaRPr lang="ko-KR" alt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04F030-4DFA-41CF-BDB3-EA079E72D9F4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21043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2598" y="88769"/>
            <a:ext cx="66149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altLang="ko-KR" b="1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3GPP TSG SA </a:t>
            </a:r>
            <a:r>
              <a:rPr lang="en-GB" altLang="ko-KR" b="1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WG5 </a:t>
            </a:r>
            <a:r>
              <a:rPr lang="en-GB" altLang="ko-KR" b="1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#</a:t>
            </a:r>
            <a:r>
              <a:rPr lang="en-GB" altLang="ko-KR" b="1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132e</a:t>
            </a:r>
            <a:endParaRPr lang="en-GB" altLang="ko-KR" b="1" dirty="0">
              <a:solidFill>
                <a:schemeClr val="accent5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 hangingPunct="0"/>
            <a:r>
              <a:rPr lang="en-GB" altLang="ko-KR" b="1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August 17</a:t>
            </a:r>
            <a:r>
              <a:rPr lang="en-GB" altLang="ko-KR" b="1" baseline="300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th</a:t>
            </a:r>
            <a:r>
              <a:rPr lang="en-GB" altLang="ko-KR" b="1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GB" altLang="ko-KR" b="1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- </a:t>
            </a:r>
            <a:r>
              <a:rPr lang="en-GB" altLang="ko-KR" b="1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28</a:t>
            </a:r>
            <a:r>
              <a:rPr lang="en-GB" altLang="ko-KR" b="1" baseline="300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th</a:t>
            </a:r>
            <a:r>
              <a:rPr lang="en-GB" altLang="ko-KR" b="1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GB" altLang="ko-KR" b="1" baseline="300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GB" altLang="ko-KR" b="1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2020, Online</a:t>
            </a:r>
            <a:endParaRPr lang="ko-KR" altLang="en-US" b="1" dirty="0">
              <a:solidFill>
                <a:schemeClr val="accent5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202474"/>
              </p:ext>
            </p:extLst>
          </p:nvPr>
        </p:nvGraphicFramePr>
        <p:xfrm>
          <a:off x="314796" y="1498580"/>
          <a:ext cx="11547836" cy="18237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824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5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593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ea"/>
                          <a:ea typeface="+mj-ea"/>
                          <a:cs typeface="+mj-cs"/>
                        </a:rPr>
                        <a:t>Source:</a:t>
                      </a:r>
                      <a:endParaRPr lang="ko-KR" altLang="en-US" sz="1800" b="1" kern="1200" baseline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ea"/>
                        <a:ea typeface="+mj-ea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lt"/>
                          <a:ea typeface="+mj-ea"/>
                          <a:cs typeface="+mj-cs"/>
                        </a:rPr>
                        <a:t>Samsung</a:t>
                      </a:r>
                      <a:endParaRPr lang="ko-KR" altLang="en-US" sz="1800" b="1" kern="1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593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ea"/>
                          <a:ea typeface="+mj-ea"/>
                          <a:cs typeface="+mj-cs"/>
                        </a:rPr>
                        <a:t>Title:</a:t>
                      </a:r>
                      <a:endParaRPr lang="ko-KR" altLang="en-US" sz="1800" b="1" kern="1200" baseline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ea"/>
                        <a:ea typeface="+mj-ea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lt"/>
                          <a:ea typeface="+mj-ea"/>
                          <a:cs typeface="+mj-cs"/>
                        </a:rPr>
                        <a:t>GST Translation and Configuration</a:t>
                      </a:r>
                      <a:endParaRPr lang="ko-KR" altLang="en-US" sz="1800" b="1" kern="1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593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ea"/>
                          <a:ea typeface="+mj-ea"/>
                          <a:cs typeface="+mj-cs"/>
                        </a:rPr>
                        <a:t>Document for:</a:t>
                      </a:r>
                      <a:endParaRPr lang="ko-KR" altLang="en-US" sz="1800" b="1" kern="1200" baseline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ea"/>
                        <a:ea typeface="+mj-ea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ea"/>
                          <a:ea typeface="+mj-ea"/>
                          <a:cs typeface="+mj-cs"/>
                        </a:rPr>
                        <a:t>Discussion</a:t>
                      </a:r>
                      <a:endParaRPr lang="ko-KR" altLang="en-US" sz="1800" b="1" kern="1200" baseline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ea"/>
                        <a:ea typeface="+mj-ea"/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593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ea"/>
                          <a:ea typeface="+mj-ea"/>
                          <a:cs typeface="+mj-cs"/>
                        </a:rPr>
                        <a:t>Agenda Item:</a:t>
                      </a:r>
                      <a:endParaRPr lang="ko-KR" altLang="en-US" sz="1800" b="1" kern="1200" baseline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ea"/>
                        <a:ea typeface="+mj-ea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IN" altLang="ko-KR" sz="18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lt"/>
                          <a:ea typeface="+mj-ea"/>
                          <a:cs typeface="+mj-cs"/>
                        </a:rPr>
                        <a:t>6.5.5</a:t>
                      </a:r>
                      <a:endParaRPr lang="ko-KR" altLang="en-US" sz="1800" b="1" kern="1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14796" y="4155440"/>
            <a:ext cx="11308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kern="1200" baseline="0" dirty="0" smtClean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j-cs"/>
              </a:rPr>
              <a:t>Abstract of the contribution: </a:t>
            </a:r>
            <a:r>
              <a:rPr lang="en-US" altLang="ko-KR" sz="1600" i="1" kern="1200" baseline="0" dirty="0" smtClean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j-cs"/>
              </a:rPr>
              <a:t>This document</a:t>
            </a:r>
            <a:r>
              <a:rPr lang="en-US" altLang="ko-KR" sz="1600" i="1" kern="1200" dirty="0" smtClean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j-cs"/>
              </a:rPr>
              <a:t> discusses </a:t>
            </a:r>
            <a:r>
              <a:rPr lang="en-US" altLang="ko-KR" sz="1600" i="1" dirty="0" smtClean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j-cs"/>
              </a:rPr>
              <a:t>the handling of GST in network slice management including its translation into </a:t>
            </a:r>
            <a:r>
              <a:rPr lang="en-US" altLang="ko-KR" sz="1600" i="1" dirty="0" err="1" smtClean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j-cs"/>
              </a:rPr>
              <a:t>ServiceProfile</a:t>
            </a:r>
            <a:r>
              <a:rPr lang="en-US" altLang="ko-KR" sz="1600" i="1" dirty="0" smtClean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j-cs"/>
              </a:rPr>
              <a:t>, </a:t>
            </a:r>
            <a:r>
              <a:rPr lang="en-US" altLang="ko-KR" sz="1600" i="1" dirty="0" err="1" smtClean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j-cs"/>
              </a:rPr>
              <a:t>SliceProfile</a:t>
            </a:r>
            <a:r>
              <a:rPr lang="en-US" altLang="ko-KR" sz="1600" i="1" dirty="0" smtClean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j-cs"/>
              </a:rPr>
              <a:t> and configurable parameters for NFs.</a:t>
            </a:r>
            <a:endParaRPr lang="en-US" altLang="ko-KR" sz="1600" i="1" kern="1200" dirty="0" smtClean="0">
              <a:solidFill>
                <a:schemeClr val="accent5">
                  <a:lumMod val="75000"/>
                </a:schemeClr>
              </a:solidFill>
              <a:latin typeface="+mj-ea"/>
              <a:ea typeface="+mj-ea"/>
              <a:cs typeface="+mj-cs"/>
            </a:endParaRPr>
          </a:p>
          <a:p>
            <a:r>
              <a:rPr lang="en-US" altLang="ko-KR" sz="1800" kern="1200" dirty="0" smtClean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j-cs"/>
              </a:rPr>
              <a:t> </a:t>
            </a:r>
            <a:endParaRPr lang="ko-KR" altLang="en-US" sz="1800" kern="1200" baseline="0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  <a:cs typeface="+mj-cs"/>
            </a:endParaRPr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10424160" y="175863"/>
            <a:ext cx="1438472" cy="2711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1600" b="1" dirty="0" smtClean="0"/>
              <a:t>S5-204347</a:t>
            </a:r>
            <a:endParaRPr lang="ko-KR" altLang="en-US" sz="1600" b="1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47244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94792A-F6FD-4EC4-8EE4-135300EE1302}" type="datetime1">
              <a:rPr lang="en-US" altLang="ko-KR" sz="1400">
                <a:solidFill>
                  <a:schemeClr val="accent5">
                    <a:lumMod val="75000"/>
                  </a:schemeClr>
                </a:solidFill>
              </a:rPr>
              <a:pPr/>
              <a:t>8/7/2020</a:t>
            </a:fld>
            <a:endParaRPr lang="ko-KR" altLang="en-US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3782781" y="6356349"/>
            <a:ext cx="4114800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ko-KR" sz="1400" dirty="0">
                <a:solidFill>
                  <a:schemeClr val="accent5">
                    <a:lumMod val="75000"/>
                  </a:schemeClr>
                </a:solidFill>
              </a:rPr>
              <a:t>© Samsung Research (SRIB)</a:t>
            </a:r>
            <a:endParaRPr lang="ko-KR" altLang="en-US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altLang="ko-KR" sz="1400" dirty="0">
                <a:solidFill>
                  <a:schemeClr val="accent5">
                    <a:lumMod val="75000"/>
                  </a:schemeClr>
                </a:solidFill>
              </a:rPr>
              <a:t>Page </a:t>
            </a:r>
            <a:fld id="{25F5DF48-2534-4513-BD43-E3E90888DDC1}" type="slidenum">
              <a:rPr lang="ko-KR" altLang="en-US" sz="1400">
                <a:solidFill>
                  <a:schemeClr val="accent5">
                    <a:lumMod val="75000"/>
                  </a:schemeClr>
                </a:solidFill>
              </a:rPr>
              <a:pPr algn="r"/>
              <a:t>1</a:t>
            </a:fld>
            <a:endParaRPr lang="ko-KR" altLang="en-US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21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err="1"/>
              <a:t>SliceProfile</a:t>
            </a:r>
            <a:r>
              <a:rPr lang="en-IN" dirty="0"/>
              <a:t> to Configurable Parameter Translation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DE1E526-75C6-430B-A03D-CBA31CC43797}" type="datetime1">
              <a:rPr lang="en-US" altLang="ko-KR" smtClean="0"/>
              <a:t>8/7/2020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ko-KR" smtClean="0"/>
              <a:t>© Samsung Research (SRIB)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ko-KR" altLang="en-US" smtClean="0"/>
              <a:t> </a:t>
            </a:r>
            <a:r>
              <a:rPr lang="en-US" altLang="ko-KR" smtClean="0"/>
              <a:t>Page </a:t>
            </a:r>
            <a:fld id="{25F5DF48-2534-4513-BD43-E3E90888DDC1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663954"/>
              </p:ext>
            </p:extLst>
          </p:nvPr>
        </p:nvGraphicFramePr>
        <p:xfrm>
          <a:off x="372045" y="1332951"/>
          <a:ext cx="11444768" cy="4870797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2387855">
                  <a:extLst>
                    <a:ext uri="{9D8B030D-6E8A-4147-A177-3AD203B41FA5}">
                      <a16:colId xmlns:a16="http://schemas.microsoft.com/office/drawing/2014/main" val="3969703213"/>
                    </a:ext>
                  </a:extLst>
                </a:gridCol>
                <a:gridCol w="2404283">
                  <a:extLst>
                    <a:ext uri="{9D8B030D-6E8A-4147-A177-3AD203B41FA5}">
                      <a16:colId xmlns:a16="http://schemas.microsoft.com/office/drawing/2014/main" val="4161829114"/>
                    </a:ext>
                  </a:extLst>
                </a:gridCol>
                <a:gridCol w="2447108">
                  <a:extLst>
                    <a:ext uri="{9D8B030D-6E8A-4147-A177-3AD203B41FA5}">
                      <a16:colId xmlns:a16="http://schemas.microsoft.com/office/drawing/2014/main" val="1616513502"/>
                    </a:ext>
                  </a:extLst>
                </a:gridCol>
                <a:gridCol w="2272938">
                  <a:extLst>
                    <a:ext uri="{9D8B030D-6E8A-4147-A177-3AD203B41FA5}">
                      <a16:colId xmlns:a16="http://schemas.microsoft.com/office/drawing/2014/main" val="4040185133"/>
                    </a:ext>
                  </a:extLst>
                </a:gridCol>
                <a:gridCol w="1932584">
                  <a:extLst>
                    <a:ext uri="{9D8B030D-6E8A-4147-A177-3AD203B41FA5}">
                      <a16:colId xmlns:a16="http://schemas.microsoft.com/office/drawing/2014/main" val="366732975"/>
                    </a:ext>
                  </a:extLst>
                </a:gridCol>
              </a:tblGrid>
              <a:tr h="266975"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>
                          <a:effectLst/>
                        </a:rPr>
                        <a:t> </a:t>
                      </a:r>
                      <a:r>
                        <a:rPr lang="en-IN" sz="1600" dirty="0">
                          <a:effectLst/>
                        </a:rPr>
                        <a:t>GST Attributes</a:t>
                      </a:r>
                      <a:endParaRPr lang="en-IN" sz="20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600" dirty="0" err="1">
                          <a:effectLst/>
                        </a:rPr>
                        <a:t>ServiceProfile</a:t>
                      </a:r>
                      <a:r>
                        <a:rPr lang="en-IN" sz="1600" dirty="0">
                          <a:effectLst/>
                        </a:rPr>
                        <a:t> </a:t>
                      </a:r>
                      <a:r>
                        <a:rPr lang="en-IN" sz="1600" dirty="0" smtClean="0">
                          <a:effectLst/>
                        </a:rPr>
                        <a:t>Attribute</a:t>
                      </a:r>
                      <a:endParaRPr lang="en-IN" sz="20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600" dirty="0" err="1">
                          <a:effectLst/>
                        </a:rPr>
                        <a:t>SliceProfile</a:t>
                      </a:r>
                      <a:r>
                        <a:rPr lang="en-IN" sz="1600" dirty="0">
                          <a:effectLst/>
                        </a:rPr>
                        <a:t> </a:t>
                      </a:r>
                      <a:r>
                        <a:rPr lang="en-IN" sz="1600" dirty="0" smtClean="0">
                          <a:effectLst/>
                        </a:rPr>
                        <a:t>Attribute</a:t>
                      </a:r>
                      <a:endParaRPr lang="en-IN" sz="20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</a:rPr>
                        <a:t>Configurable Parameter</a:t>
                      </a:r>
                      <a:endParaRPr lang="en-IN" sz="20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600" dirty="0">
                          <a:effectLst/>
                        </a:rPr>
                        <a:t>Configured/Enforcing Entity IOC</a:t>
                      </a:r>
                      <a:endParaRPr lang="en-IN" sz="20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extLst>
                  <a:ext uri="{0D108BD9-81ED-4DB2-BD59-A6C34878D82A}">
                    <a16:rowId xmlns:a16="http://schemas.microsoft.com/office/drawing/2014/main" val="1274006732"/>
                  </a:ext>
                </a:extLst>
              </a:tr>
              <a:tr h="240257"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b="0">
                          <a:effectLst/>
                        </a:rPr>
                        <a:t>Number of terminals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maxNumberofUE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maxNumberofUE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maxNumberofUE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5GC Function</a:t>
                      </a:r>
                      <a:endParaRPr lang="en-I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5189908"/>
                  </a:ext>
                </a:extLst>
              </a:tr>
              <a:tr h="240257"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b="0">
                          <a:effectLst/>
                        </a:rPr>
                        <a:t>Number of connections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maxNumberofConns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maxNumofPDUSessionPerSlice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maxNumofPDUSessionPerSlice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5GC Function</a:t>
                      </a:r>
                      <a:endParaRPr lang="en-I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9863542"/>
                  </a:ext>
                </a:extLst>
              </a:tr>
              <a:tr h="480513"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b="0">
                          <a:effectLst/>
                        </a:rPr>
                        <a:t>Downlink throughput per network slice: guaranteed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minDlThptPerSlice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minDlThptPerSlice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 err="1">
                          <a:effectLst/>
                        </a:rPr>
                        <a:t>minDlThptPerSlice</a:t>
                      </a:r>
                      <a:endParaRPr lang="en-IN" sz="18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 UP Function</a:t>
                      </a:r>
                      <a:endParaRPr lang="en-I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4521568"/>
                  </a:ext>
                </a:extLst>
              </a:tr>
              <a:tr h="480513"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b="0" dirty="0">
                          <a:effectLst/>
                        </a:rPr>
                        <a:t>Uplink throughput per network slice: guaranteed</a:t>
                      </a:r>
                      <a:endParaRPr lang="en-IN" sz="18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uLThptPerSlice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minUlThptPerSlice 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minUlThptPerSlice 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 UP Function</a:t>
                      </a:r>
                      <a:endParaRPr lang="en-I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3049162"/>
                  </a:ext>
                </a:extLst>
              </a:tr>
              <a:tr h="480513"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b="0" dirty="0" smtClean="0">
                          <a:effectLst/>
                        </a:rPr>
                        <a:t>Downlink </a:t>
                      </a:r>
                      <a:r>
                        <a:rPr lang="en-IN" sz="1400" b="0" dirty="0">
                          <a:effectLst/>
                        </a:rPr>
                        <a:t>throughput per network slice: maximum</a:t>
                      </a:r>
                      <a:endParaRPr lang="en-IN" sz="18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dLThptPerSlice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maxDlThptPerSlice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maxDlThptPerSlice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5GC Functions</a:t>
                      </a:r>
                      <a:endParaRPr lang="en-I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8212919"/>
                  </a:ext>
                </a:extLst>
              </a:tr>
              <a:tr h="480513"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b="0" dirty="0" smtClean="0">
                          <a:effectLst/>
                        </a:rPr>
                        <a:t>Uplink </a:t>
                      </a:r>
                      <a:r>
                        <a:rPr lang="en-IN" sz="1400" b="0" dirty="0">
                          <a:effectLst/>
                        </a:rPr>
                        <a:t>throughput per network slice: maximum</a:t>
                      </a:r>
                      <a:endParaRPr lang="en-IN" sz="18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uLThptPerSlice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maxUlThptPerSlice 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maxUlThptPerSlice 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5GC Functions</a:t>
                      </a:r>
                      <a:endParaRPr lang="en-I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5363148"/>
                  </a:ext>
                </a:extLst>
              </a:tr>
              <a:tr h="360385"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b="0" dirty="0" smtClean="0">
                          <a:effectLst/>
                        </a:rPr>
                        <a:t>Simultaneous </a:t>
                      </a:r>
                      <a:r>
                        <a:rPr lang="en-IN" sz="1400" b="0" dirty="0">
                          <a:effectLst/>
                        </a:rPr>
                        <a:t>use of the network slice</a:t>
                      </a:r>
                      <a:endParaRPr lang="en-IN" sz="18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sliceSimultaneousUse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sliceSimultaneousUse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sliceSimultaneousUse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5GC Function</a:t>
                      </a:r>
                      <a:endParaRPr lang="en-I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341053"/>
                  </a:ext>
                </a:extLst>
              </a:tr>
              <a:tr h="360385"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b="0" dirty="0" smtClean="0">
                          <a:effectLst/>
                        </a:rPr>
                        <a:t>Downlink </a:t>
                      </a:r>
                      <a:r>
                        <a:rPr lang="en-IN" sz="1400" b="0" dirty="0">
                          <a:effectLst/>
                        </a:rPr>
                        <a:t>throughput per UE</a:t>
                      </a:r>
                      <a:endParaRPr lang="en-IN" sz="18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 err="1">
                          <a:effectLst/>
                        </a:rPr>
                        <a:t>dLThptPerUe</a:t>
                      </a:r>
                      <a:endParaRPr lang="en-IN" sz="18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 err="1">
                          <a:effectLst/>
                        </a:rPr>
                        <a:t>maxDlThptPerUe</a:t>
                      </a:r>
                      <a:endParaRPr lang="en-IN" sz="18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maxDlThptPerUe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 UP Function</a:t>
                      </a:r>
                      <a:endParaRPr lang="en-I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5351544"/>
                  </a:ext>
                </a:extLst>
              </a:tr>
              <a:tr h="360385"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b="0" dirty="0" smtClean="0">
                          <a:effectLst/>
                        </a:rPr>
                        <a:t>Uplink </a:t>
                      </a:r>
                      <a:r>
                        <a:rPr lang="en-IN" sz="1400" b="0" dirty="0">
                          <a:effectLst/>
                        </a:rPr>
                        <a:t>throughput per UE</a:t>
                      </a:r>
                      <a:endParaRPr lang="en-IN" sz="18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uLThptPerUe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 err="1">
                          <a:effectLst/>
                        </a:rPr>
                        <a:t>maxULThptPerUe</a:t>
                      </a:r>
                      <a:endParaRPr lang="en-IN" sz="18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 err="1">
                          <a:effectLst/>
                        </a:rPr>
                        <a:t>maxULThptPerUe</a:t>
                      </a:r>
                      <a:endParaRPr lang="en-IN" sz="18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 UP Function</a:t>
                      </a:r>
                      <a:endParaRPr lang="en-I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0450213"/>
                  </a:ext>
                </a:extLst>
              </a:tr>
              <a:tr h="360385"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b="0" dirty="0" smtClean="0">
                          <a:effectLst/>
                        </a:rPr>
                        <a:t>Maximum </a:t>
                      </a:r>
                      <a:r>
                        <a:rPr lang="en-IN" sz="1400" b="0" dirty="0">
                          <a:effectLst/>
                        </a:rPr>
                        <a:t>supported packet size</a:t>
                      </a:r>
                      <a:endParaRPr lang="en-IN" sz="18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maxPktSize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</a:rPr>
                        <a:t>maxMTUSize</a:t>
                      </a:r>
                      <a:endParaRPr lang="en-IN" sz="18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 err="1">
                          <a:effectLst/>
                        </a:rPr>
                        <a:t>maxMTUSize</a:t>
                      </a:r>
                      <a:endParaRPr lang="en-IN" sz="18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56140" marR="561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5GC Functions</a:t>
                      </a:r>
                      <a:endParaRPr lang="en-I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66130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753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Configuration</a:t>
            </a:r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792A-F6FD-4EC4-8EE4-135300EE1302}" type="datetime1">
              <a:rPr lang="en-US" altLang="ko-KR" smtClean="0"/>
              <a:t>8/7/2020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© Samsung Research (SRIB)</a:t>
            </a:r>
            <a:endParaRPr lang="ko-KR" alt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smtClean="0"/>
              <a:t>Page </a:t>
            </a:r>
            <a:fld id="{25F5DF48-2534-4513-BD43-E3E90888DDC1}" type="slidenum">
              <a:rPr lang="ko-KR" altLang="en-US" smtClean="0"/>
              <a:pPr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1709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Configuration based on Traffic Projections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/>
            <a:r>
              <a:rPr lang="en-IN" dirty="0"/>
              <a:t>MDAS assisted division of available Quota.</a:t>
            </a:r>
          </a:p>
          <a:p>
            <a:pPr lvl="1" latinLnBrk="0"/>
            <a:r>
              <a:rPr lang="en-IN" dirty="0"/>
              <a:t>Traffic analytics report from MDAS can be used to segregate available quota among different instances of a NF present in a slice.</a:t>
            </a:r>
          </a:p>
          <a:p>
            <a:pPr lvl="2" latinLnBrk="0"/>
            <a:r>
              <a:rPr lang="en-GB" dirty="0"/>
              <a:t>For example, MDAS can provide total number of projected terminal or subscription for each </a:t>
            </a:r>
            <a:r>
              <a:rPr lang="en-GB" dirty="0" smtClean="0"/>
              <a:t>NF instance </a:t>
            </a:r>
            <a:r>
              <a:rPr lang="en-GB" dirty="0"/>
              <a:t>in the slice. Based on the projections the total available quota can be divided among the multiple </a:t>
            </a:r>
            <a:r>
              <a:rPr lang="en-GB" dirty="0" smtClean="0"/>
              <a:t>NF instances </a:t>
            </a:r>
            <a:r>
              <a:rPr lang="en-GB" dirty="0"/>
              <a:t>in the slice. The </a:t>
            </a:r>
            <a:r>
              <a:rPr lang="en-GB" dirty="0" smtClean="0"/>
              <a:t>NF instance serving </a:t>
            </a:r>
            <a:r>
              <a:rPr lang="en-GB" dirty="0"/>
              <a:t>more users or require to serve more users in future will have more quota then other </a:t>
            </a:r>
            <a:r>
              <a:rPr lang="en-GB" dirty="0" smtClean="0"/>
              <a:t>NF instances </a:t>
            </a:r>
            <a:r>
              <a:rPr lang="en-GB" dirty="0"/>
              <a:t>in the slice.</a:t>
            </a:r>
          </a:p>
          <a:p>
            <a:pPr latinLnBrk="0"/>
            <a:r>
              <a:rPr lang="en-GB" dirty="0"/>
              <a:t>Provisioning of Configurable Parameter</a:t>
            </a:r>
          </a:p>
          <a:p>
            <a:pPr lvl="1" latinLnBrk="0"/>
            <a:r>
              <a:rPr lang="en-IN" dirty="0"/>
              <a:t>NRM shall enable capturing GST requirements/restrictions for appropriate NFs.</a:t>
            </a:r>
          </a:p>
          <a:p>
            <a:pPr lvl="1" latinLnBrk="0"/>
            <a:r>
              <a:rPr lang="en-IN" dirty="0"/>
              <a:t>Generic provisioning management service should be used for provisioning.</a:t>
            </a:r>
          </a:p>
          <a:p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DE1E526-75C6-430B-A03D-CBA31CC43797}" type="datetime1">
              <a:rPr lang="en-US" altLang="ko-KR" smtClean="0"/>
              <a:t>8/7/2020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ko-KR" smtClean="0"/>
              <a:t>© Samsung Research (SRIB)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ko-KR" altLang="en-US" smtClean="0"/>
              <a:t> </a:t>
            </a:r>
            <a:r>
              <a:rPr lang="en-US" altLang="ko-KR" smtClean="0"/>
              <a:t>Page </a:t>
            </a:r>
            <a:fld id="{25F5DF48-2534-4513-BD43-E3E90888DDC1}" type="slidenum">
              <a:rPr lang="ko-KR" altLang="en-US" smtClean="0"/>
              <a:pPr/>
              <a:t>12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7843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Enforcement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792A-F6FD-4EC4-8EE4-135300EE1302}" type="datetime1">
              <a:rPr lang="en-US" altLang="ko-KR" smtClean="0"/>
              <a:t>8/7/2020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© Samsung Research (SRIB)</a:t>
            </a:r>
            <a:endParaRPr lang="ko-KR" alt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smtClean="0"/>
              <a:t>Page </a:t>
            </a:r>
            <a:fld id="{25F5DF48-2534-4513-BD43-E3E90888DDC1}" type="slidenum">
              <a:rPr lang="ko-KR" altLang="en-US" smtClean="0"/>
              <a:pPr/>
              <a:t>13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5339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Configurable Attribute Enforcement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/>
            <a:r>
              <a:rPr lang="en-IN" dirty="0"/>
              <a:t>Configurable Attributes</a:t>
            </a:r>
          </a:p>
          <a:p>
            <a:pPr lvl="1" latinLnBrk="0"/>
            <a:r>
              <a:rPr lang="en-IN" dirty="0"/>
              <a:t>Enforcement will be done by </a:t>
            </a:r>
            <a:r>
              <a:rPr lang="en-IN" dirty="0" smtClean="0"/>
              <a:t>NF </a:t>
            </a:r>
            <a:r>
              <a:rPr lang="en-IN" dirty="0"/>
              <a:t>at the run time. </a:t>
            </a:r>
            <a:r>
              <a:rPr lang="en-IN" b="1" dirty="0"/>
              <a:t>The details of enforcement procedure is out-of-scope for SA5</a:t>
            </a:r>
            <a:r>
              <a:rPr lang="en-IN" dirty="0"/>
              <a:t>.</a:t>
            </a:r>
          </a:p>
          <a:p>
            <a:pPr lvl="1" latinLnBrk="0"/>
            <a:r>
              <a:rPr lang="en-IN" dirty="0"/>
              <a:t>The initial configuration can be changed any time based on measurement and KPIs, if required.</a:t>
            </a:r>
          </a:p>
          <a:p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DE1E526-75C6-430B-A03D-CBA31CC43797}" type="datetime1">
              <a:rPr lang="en-US" altLang="ko-KR" smtClean="0"/>
              <a:t>8/7/2020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ko-KR" smtClean="0"/>
              <a:t>© Samsung Research (SRIB)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ko-KR" altLang="en-US" smtClean="0"/>
              <a:t> </a:t>
            </a:r>
            <a:r>
              <a:rPr lang="en-US" altLang="ko-KR" smtClean="0"/>
              <a:t>Page </a:t>
            </a:r>
            <a:fld id="{25F5DF48-2534-4513-BD43-E3E90888DDC1}" type="slidenum">
              <a:rPr lang="ko-KR" altLang="en-US" smtClean="0"/>
              <a:pPr/>
              <a:t>14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9942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Non-Configurable Attribute Enforcement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/>
            <a:r>
              <a:rPr lang="en-IN" dirty="0"/>
              <a:t>Non-configurable attributes</a:t>
            </a:r>
          </a:p>
          <a:p>
            <a:pPr lvl="1" latinLnBrk="0"/>
            <a:r>
              <a:rPr lang="en-IN" dirty="0"/>
              <a:t>Enforcement will be done by NSMS/NSSMS at the time of Slice Provisioning. The Slice subnet will be allocated only if it can satisfy the requirements provided in </a:t>
            </a:r>
            <a:r>
              <a:rPr lang="en-IN" dirty="0" err="1"/>
              <a:t>SliceProfile</a:t>
            </a:r>
            <a:r>
              <a:rPr lang="en-IN" dirty="0"/>
              <a:t>.</a:t>
            </a:r>
          </a:p>
          <a:p>
            <a:pPr lvl="1" latinLnBrk="0"/>
            <a:r>
              <a:rPr lang="en-IN" dirty="0"/>
              <a:t>The available slice-subnet inventory need to be maintained with respect to support for each Non-configurable Attribute.</a:t>
            </a:r>
          </a:p>
          <a:p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DE1E526-75C6-430B-A03D-CBA31CC43797}" type="datetime1">
              <a:rPr lang="en-US" altLang="ko-KR" smtClean="0"/>
              <a:t>8/7/2020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ko-KR" smtClean="0"/>
              <a:t>© Samsung Research (SRIB)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ko-KR" altLang="en-US" smtClean="0"/>
              <a:t> </a:t>
            </a:r>
            <a:r>
              <a:rPr lang="en-US" altLang="ko-KR" smtClean="0"/>
              <a:t>Page </a:t>
            </a:r>
            <a:fld id="{25F5DF48-2534-4513-BD43-E3E90888DDC1}" type="slidenum">
              <a:rPr lang="ko-KR" altLang="en-US" smtClean="0"/>
              <a:pPr/>
              <a:t>15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0615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For Endorsement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/>
            <a:r>
              <a:rPr lang="en-IN" dirty="0"/>
              <a:t>The group is requested to endorse the following</a:t>
            </a:r>
          </a:p>
          <a:p>
            <a:pPr marL="914400" lvl="1" indent="-457200" latinLnBrk="0">
              <a:buFont typeface="+mj-lt"/>
              <a:buAutoNum type="arabicPeriod"/>
            </a:pPr>
            <a:r>
              <a:rPr lang="en-IN" dirty="0"/>
              <a:t>Having an ANNEX to define the configurable parameters resulting from the </a:t>
            </a:r>
            <a:r>
              <a:rPr lang="en-IN" dirty="0" err="1"/>
              <a:t>SliceProfile</a:t>
            </a:r>
            <a:r>
              <a:rPr lang="en-IN" dirty="0"/>
              <a:t> translations. [</a:t>
            </a:r>
            <a:r>
              <a:rPr lang="en-IN" dirty="0" smtClean="0"/>
              <a:t>S5-204379]</a:t>
            </a:r>
            <a:endParaRPr lang="en-IN" dirty="0"/>
          </a:p>
          <a:p>
            <a:pPr marL="914400" lvl="1" indent="-457200" latinLnBrk="0">
              <a:buFont typeface="+mj-lt"/>
              <a:buAutoNum type="arabicPeriod"/>
            </a:pPr>
            <a:r>
              <a:rPr lang="en-IN" dirty="0"/>
              <a:t>To document configurable parameters as part of 5G NRM. </a:t>
            </a:r>
            <a:endParaRPr lang="en-IN" dirty="0" smtClean="0"/>
          </a:p>
          <a:p>
            <a:pPr marL="1371600" lvl="2" indent="-457200" latinLnBrk="0">
              <a:buFont typeface="+mj-lt"/>
              <a:buAutoNum type="arabicPeriod"/>
            </a:pPr>
            <a:r>
              <a:rPr lang="en-IN" dirty="0" smtClean="0"/>
              <a:t>Either S-NSSAI &lt;&lt;dataType&gt; can include all configurable parameters </a:t>
            </a:r>
            <a:r>
              <a:rPr lang="en-IN" dirty="0"/>
              <a:t>[</a:t>
            </a:r>
            <a:r>
              <a:rPr lang="en-IN" dirty="0" smtClean="0"/>
              <a:t>S5-204359] </a:t>
            </a:r>
            <a:r>
              <a:rPr lang="en-IN" dirty="0" smtClean="0"/>
              <a:t>Or,</a:t>
            </a:r>
          </a:p>
          <a:p>
            <a:pPr marL="1371600" lvl="2" indent="-457200" latinLnBrk="0">
              <a:buFont typeface="+mj-lt"/>
              <a:buAutoNum type="arabicPeriod"/>
            </a:pPr>
            <a:r>
              <a:rPr lang="en-IN" dirty="0" err="1" smtClean="0"/>
              <a:t>sNSSAIList</a:t>
            </a:r>
            <a:r>
              <a:rPr lang="en-IN" dirty="0"/>
              <a:t> </a:t>
            </a:r>
            <a:r>
              <a:rPr lang="en-IN" dirty="0" smtClean="0"/>
              <a:t>can be replaced with </a:t>
            </a:r>
            <a:r>
              <a:rPr lang="en-IN" dirty="0" err="1" smtClean="0"/>
              <a:t>sNSSAIInfo</a:t>
            </a:r>
            <a:r>
              <a:rPr lang="en-IN" dirty="0" smtClean="0"/>
              <a:t> containing S-NSSAI and configurable parameters </a:t>
            </a:r>
            <a:r>
              <a:rPr lang="en-IN" dirty="0"/>
              <a:t>[</a:t>
            </a:r>
            <a:r>
              <a:rPr lang="en-IN" dirty="0" smtClean="0"/>
              <a:t>S5-204364]</a:t>
            </a:r>
            <a:endParaRPr lang="en-IN" dirty="0"/>
          </a:p>
          <a:p>
            <a:pPr marL="914400" lvl="1" indent="-457200" latinLnBrk="0">
              <a:buFont typeface="+mj-lt"/>
              <a:buAutoNum type="arabicPeriod"/>
            </a:pPr>
            <a:r>
              <a:rPr lang="en-IN" dirty="0"/>
              <a:t>To expand </a:t>
            </a:r>
            <a:r>
              <a:rPr lang="en-IN" dirty="0" err="1"/>
              <a:t>SliceProfile</a:t>
            </a:r>
            <a:r>
              <a:rPr lang="en-IN" dirty="0"/>
              <a:t> to get attributes from </a:t>
            </a:r>
            <a:r>
              <a:rPr lang="en-IN" dirty="0" err="1"/>
              <a:t>ServiceProfile</a:t>
            </a:r>
            <a:endParaRPr lang="en-IN" dirty="0"/>
          </a:p>
          <a:p>
            <a:pPr marL="1257300" lvl="2" indent="-342900" latinLnBrk="0">
              <a:buFont typeface="+mj-lt"/>
              <a:buAutoNum type="alphaLcParenR"/>
            </a:pPr>
            <a:r>
              <a:rPr lang="en-IN" dirty="0" smtClean="0"/>
              <a:t>Either respective </a:t>
            </a:r>
            <a:r>
              <a:rPr lang="en-IN" dirty="0" err="1"/>
              <a:t>SliceProfile</a:t>
            </a:r>
            <a:r>
              <a:rPr lang="en-IN" dirty="0"/>
              <a:t> for CN and RAN should be defined with appropriate attributes from </a:t>
            </a:r>
            <a:r>
              <a:rPr lang="en-IN" dirty="0" err="1"/>
              <a:t>ServiceProfile</a:t>
            </a:r>
            <a:r>
              <a:rPr lang="en-IN" dirty="0"/>
              <a:t> for each [S5-204348</a:t>
            </a:r>
            <a:r>
              <a:rPr lang="en-IN" dirty="0" smtClean="0"/>
              <a:t>] Or,</a:t>
            </a:r>
            <a:endParaRPr lang="en-IN" dirty="0" smtClean="0"/>
          </a:p>
          <a:p>
            <a:pPr marL="1257300" lvl="2" indent="-342900" latinLnBrk="0">
              <a:buFont typeface="+mj-lt"/>
              <a:buAutoNum type="alphaLcParenR"/>
            </a:pPr>
            <a:r>
              <a:rPr lang="en-IN" dirty="0" smtClean="0"/>
              <a:t>All </a:t>
            </a:r>
            <a:r>
              <a:rPr lang="en-IN" dirty="0" err="1"/>
              <a:t>ServiceProfile</a:t>
            </a:r>
            <a:r>
              <a:rPr lang="en-IN" dirty="0"/>
              <a:t> attributes will go into </a:t>
            </a:r>
            <a:r>
              <a:rPr lang="en-IN" dirty="0" err="1"/>
              <a:t>SliceProfile</a:t>
            </a:r>
            <a:r>
              <a:rPr lang="en-IN" dirty="0"/>
              <a:t>, [</a:t>
            </a:r>
            <a:r>
              <a:rPr lang="en-IN" dirty="0" smtClean="0"/>
              <a:t>S5-204350]</a:t>
            </a:r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DE1E526-75C6-430B-A03D-CBA31CC43797}" type="datetime1">
              <a:rPr lang="en-US" altLang="ko-KR" smtClean="0"/>
              <a:t>8/7/2020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ko-KR" smtClean="0"/>
              <a:t>© Samsung Research (SRIB)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ko-KR" altLang="en-US" smtClean="0"/>
              <a:t> </a:t>
            </a:r>
            <a:r>
              <a:rPr lang="en-US" altLang="ko-KR" smtClean="0"/>
              <a:t>Page </a:t>
            </a:r>
            <a:fld id="{25F5DF48-2534-4513-BD43-E3E90888DDC1}" type="slidenum">
              <a:rPr lang="ko-KR" altLang="en-US" smtClean="0"/>
              <a:pPr/>
              <a:t>16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0609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71405" y="3039291"/>
            <a:ext cx="285206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6600" dirty="0">
                <a:solidFill>
                  <a:schemeClr val="accent5">
                    <a:lumMod val="75000"/>
                  </a:schemeClr>
                </a:solidFill>
              </a:rPr>
              <a:t>Thanks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47244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94792A-F6FD-4EC4-8EE4-135300EE1302}" type="datetime1">
              <a:rPr lang="en-US" altLang="ko-KR" sz="1400">
                <a:solidFill>
                  <a:schemeClr val="accent5">
                    <a:lumMod val="75000"/>
                  </a:schemeClr>
                </a:solidFill>
              </a:rPr>
              <a:pPr/>
              <a:t>8/7/2020</a:t>
            </a:fld>
            <a:endParaRPr lang="ko-KR" altLang="en-US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3782781" y="6356349"/>
            <a:ext cx="4114800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ko-KR" sz="1400" dirty="0">
                <a:solidFill>
                  <a:schemeClr val="accent5">
                    <a:lumMod val="75000"/>
                  </a:schemeClr>
                </a:solidFill>
              </a:rPr>
              <a:t>© Samsung Research (SRIB)</a:t>
            </a:r>
            <a:endParaRPr lang="ko-KR" altLang="en-US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altLang="ko-KR" sz="1400" dirty="0">
                <a:solidFill>
                  <a:schemeClr val="accent5">
                    <a:lumMod val="75000"/>
                  </a:schemeClr>
                </a:solidFill>
              </a:rPr>
              <a:t>Page </a:t>
            </a:r>
            <a:fld id="{25F5DF48-2534-4513-BD43-E3E90888DDC1}" type="slidenum">
              <a:rPr lang="ko-KR" altLang="en-US" sz="1400">
                <a:solidFill>
                  <a:schemeClr val="accent5">
                    <a:lumMod val="75000"/>
                  </a:schemeClr>
                </a:solidFill>
              </a:rPr>
              <a:pPr algn="r"/>
              <a:t>17</a:t>
            </a:fld>
            <a:endParaRPr lang="ko-KR" altLang="en-US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46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Back-up</a:t>
            </a:r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9656-B8A7-4E76-B746-3BB483CECA3B}" type="datetime1">
              <a:rPr lang="en-US" altLang="ko-KR" smtClean="0"/>
              <a:t>8/7/2020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© Samsung Electronics</a:t>
            </a: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5DF48-2534-4513-BD43-E3E90888DDC1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576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atinLnBrk="0"/>
            <a:r>
              <a:rPr lang="en-IN" dirty="0" smtClean="0"/>
              <a:t>Enforcement of Configurable Attributes/Parameters</a:t>
            </a:r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792A-F6FD-4EC4-8EE4-135300EE1302}" type="datetime1">
              <a:rPr lang="en-US" altLang="ko-KR" smtClean="0"/>
              <a:t>8/7/2020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© Samsung Research (SRIB)</a:t>
            </a:r>
            <a:endParaRPr lang="ko-KR" alt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smtClean="0"/>
              <a:t>Page </a:t>
            </a:r>
            <a:fld id="{25F5DF48-2534-4513-BD43-E3E90888DDC1}" type="slidenum">
              <a:rPr lang="ko-KR" altLang="en-US" smtClean="0"/>
              <a:pPr/>
              <a:t>19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708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What we have now…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510" y="1404594"/>
            <a:ext cx="6759559" cy="4772369"/>
          </a:xfrm>
        </p:spPr>
        <p:txBody>
          <a:bodyPr/>
          <a:lstStyle/>
          <a:p>
            <a:pPr latinLnBrk="0"/>
            <a:r>
              <a:rPr lang="en-IN" sz="2000" dirty="0"/>
              <a:t>GST capture:</a:t>
            </a:r>
          </a:p>
          <a:p>
            <a:pPr lvl="1" latinLnBrk="0"/>
            <a:r>
              <a:rPr lang="en-IN" sz="1800" dirty="0"/>
              <a:t>All GST attributes should be captured in </a:t>
            </a:r>
            <a:r>
              <a:rPr lang="en-IN" sz="1800" dirty="0" err="1"/>
              <a:t>ServiceProfile</a:t>
            </a:r>
            <a:endParaRPr lang="en-IN" sz="1800" dirty="0"/>
          </a:p>
          <a:p>
            <a:pPr latinLnBrk="0"/>
            <a:r>
              <a:rPr lang="en-IN" sz="2000" dirty="0" err="1"/>
              <a:t>Serviceprofile</a:t>
            </a:r>
            <a:endParaRPr lang="en-IN" sz="2000" dirty="0"/>
          </a:p>
          <a:p>
            <a:pPr lvl="1" latinLnBrk="0"/>
            <a:r>
              <a:rPr lang="en-IN" sz="1800" dirty="0" err="1"/>
              <a:t>Serviceprofile</a:t>
            </a:r>
            <a:r>
              <a:rPr lang="en-IN" sz="1800" dirty="0"/>
              <a:t> is the requirement for a service</a:t>
            </a:r>
          </a:p>
          <a:p>
            <a:pPr latinLnBrk="0"/>
            <a:r>
              <a:rPr lang="en-IN" sz="2000" dirty="0" err="1"/>
              <a:t>Sliceprofile</a:t>
            </a:r>
            <a:endParaRPr lang="en-IN" sz="2000" dirty="0"/>
          </a:p>
          <a:p>
            <a:pPr lvl="1" latinLnBrk="0"/>
            <a:r>
              <a:rPr lang="en-IN" sz="1800" dirty="0" err="1"/>
              <a:t>Sliceprofile</a:t>
            </a:r>
            <a:r>
              <a:rPr lang="en-IN" sz="1800" dirty="0"/>
              <a:t> is the requirement for a slice</a:t>
            </a:r>
          </a:p>
          <a:p>
            <a:pPr latinLnBrk="0"/>
            <a:r>
              <a:rPr lang="en-IN" sz="2000" dirty="0"/>
              <a:t>Domain (CN, RAN, TN) </a:t>
            </a:r>
            <a:r>
              <a:rPr lang="en-IN" sz="2000" dirty="0" err="1"/>
              <a:t>Sliceprofile</a:t>
            </a:r>
            <a:endParaRPr lang="en-IN" sz="2000" dirty="0"/>
          </a:p>
          <a:p>
            <a:pPr lvl="1" latinLnBrk="0"/>
            <a:r>
              <a:rPr lang="en-IN" sz="1800" dirty="0"/>
              <a:t>Domain </a:t>
            </a:r>
            <a:r>
              <a:rPr lang="en-IN" sz="1800" dirty="0" err="1"/>
              <a:t>sliceprofile</a:t>
            </a:r>
            <a:r>
              <a:rPr lang="en-IN" sz="1800" dirty="0"/>
              <a:t> holds the requirements for a Domain </a:t>
            </a:r>
            <a:r>
              <a:rPr lang="en-IN" sz="1800" dirty="0" err="1"/>
              <a:t>Sliceprofile</a:t>
            </a:r>
            <a:endParaRPr lang="en-IN" sz="1800" dirty="0"/>
          </a:p>
          <a:p>
            <a:pPr lvl="1" latinLnBrk="0"/>
            <a:r>
              <a:rPr lang="en-IN" sz="1800" i="1" dirty="0"/>
              <a:t>Example: CN </a:t>
            </a:r>
            <a:r>
              <a:rPr lang="en-IN" sz="1800" i="1" dirty="0" err="1"/>
              <a:t>SliceProfile</a:t>
            </a:r>
            <a:r>
              <a:rPr lang="en-IN" sz="1800" i="1" dirty="0"/>
              <a:t>:- Number of Terminals</a:t>
            </a:r>
          </a:p>
          <a:p>
            <a:pPr latinLnBrk="0"/>
            <a:r>
              <a:rPr lang="en-IN" sz="2000" dirty="0"/>
              <a:t>Configurable Parameters</a:t>
            </a:r>
          </a:p>
          <a:p>
            <a:pPr lvl="1" latinLnBrk="0"/>
            <a:r>
              <a:rPr lang="en-IN" sz="1800" dirty="0"/>
              <a:t>Managed Function configurable parameters</a:t>
            </a:r>
          </a:p>
          <a:p>
            <a:pPr lvl="1" latinLnBrk="0"/>
            <a:r>
              <a:rPr lang="en-IN" sz="1800" i="1" dirty="0"/>
              <a:t>Example: Number of Terminal per AMF.</a:t>
            </a:r>
          </a:p>
          <a:p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DE1E526-75C6-430B-A03D-CBA31CC43797}" type="datetime1">
              <a:rPr lang="en-US" altLang="ko-KR" smtClean="0"/>
              <a:t>8/7/2020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ko-KR" smtClean="0"/>
              <a:t>© Samsung Research (SRIB)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ko-KR" altLang="en-US" dirty="0" smtClean="0"/>
              <a:t> </a:t>
            </a:r>
            <a:r>
              <a:rPr lang="en-US" altLang="ko-KR" dirty="0" smtClean="0"/>
              <a:t>Page </a:t>
            </a:r>
            <a:fld id="{25F5DF48-2534-4513-BD43-E3E90888DDC1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8446" y="1292891"/>
            <a:ext cx="4536075" cy="4745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72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atinLnBrk="0"/>
            <a:r>
              <a:rPr lang="en-GB" altLang="en-US" sz="2800" dirty="0" smtClean="0"/>
              <a:t>Enforcement: Downlink </a:t>
            </a:r>
            <a:r>
              <a:rPr lang="en-GB" altLang="en-US" sz="2800" dirty="0"/>
              <a:t>throughput per network </a:t>
            </a:r>
            <a:r>
              <a:rPr lang="en-GB" altLang="en-US" sz="2800" dirty="0" err="1" smtClean="0"/>
              <a:t>slice.Maximum</a:t>
            </a:r>
            <a:endParaRPr lang="en-IN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11" y="1209533"/>
            <a:ext cx="8036701" cy="56484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994200" y="6187830"/>
            <a:ext cx="404104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/>
            <a:r>
              <a:rPr lang="en-GB" altLang="en-US" sz="1100" dirty="0" smtClean="0"/>
              <a:t>Enforcement of “Uplink throughput </a:t>
            </a:r>
            <a:r>
              <a:rPr lang="en-GB" altLang="en-US" sz="1100" dirty="0"/>
              <a:t>per network </a:t>
            </a:r>
            <a:r>
              <a:rPr lang="en-GB" altLang="en-US" sz="1100" dirty="0" err="1" smtClean="0"/>
              <a:t>slice.Maximum</a:t>
            </a:r>
            <a:r>
              <a:rPr lang="en-GB" altLang="en-US" sz="1100" dirty="0" smtClean="0"/>
              <a:t>” will be done in the same way and it is not shown for brevity. </a:t>
            </a:r>
            <a:endParaRPr lang="en-IN" sz="1100" dirty="0"/>
          </a:p>
        </p:txBody>
      </p:sp>
    </p:spTree>
    <p:extLst>
      <p:ext uri="{BB962C8B-B14F-4D97-AF65-F5344CB8AC3E}">
        <p14:creationId xmlns:p14="http://schemas.microsoft.com/office/powerpoint/2010/main" val="291345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atinLnBrk="0"/>
            <a:r>
              <a:rPr lang="en-GB" altLang="en-US" sz="2800" dirty="0" smtClean="0"/>
              <a:t>Enforcement: Downlink </a:t>
            </a:r>
            <a:r>
              <a:rPr lang="en-GB" altLang="en-US" sz="2800" dirty="0"/>
              <a:t>throughput per network </a:t>
            </a:r>
            <a:r>
              <a:rPr lang="en-GB" altLang="en-US" sz="2800" dirty="0" err="1" smtClean="0"/>
              <a:t>slice.Guaranteed</a:t>
            </a:r>
            <a:endParaRPr lang="en-IN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087" y="1280208"/>
            <a:ext cx="5547001" cy="550778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827301" y="6187830"/>
            <a:ext cx="404104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/>
            <a:r>
              <a:rPr lang="en-GB" altLang="en-US" sz="1100" dirty="0" smtClean="0"/>
              <a:t>Enforcement of “Uplink throughput </a:t>
            </a:r>
            <a:r>
              <a:rPr lang="en-GB" altLang="en-US" sz="1100" dirty="0"/>
              <a:t>per network </a:t>
            </a:r>
            <a:r>
              <a:rPr lang="en-GB" altLang="en-US" sz="1100" dirty="0" err="1"/>
              <a:t>slice.Guaranteed</a:t>
            </a:r>
            <a:r>
              <a:rPr lang="en-GB" altLang="en-US" sz="1100" dirty="0" smtClean="0"/>
              <a:t>” will be done in the same way and it is not shown for brevity. </a:t>
            </a:r>
            <a:endParaRPr lang="en-IN" sz="1100" dirty="0"/>
          </a:p>
        </p:txBody>
      </p:sp>
    </p:spTree>
    <p:extLst>
      <p:ext uri="{BB962C8B-B14F-4D97-AF65-F5344CB8AC3E}">
        <p14:creationId xmlns:p14="http://schemas.microsoft.com/office/powerpoint/2010/main" val="1984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Enforcement: </a:t>
            </a:r>
            <a:r>
              <a:rPr lang="en-IN" altLang="en-US" dirty="0"/>
              <a:t>Number of terminals</a:t>
            </a:r>
            <a:endParaRPr lang="en-I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778" y="1150070"/>
            <a:ext cx="8114101" cy="558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93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Enforcement: </a:t>
            </a:r>
            <a:r>
              <a:rPr lang="en-IN" altLang="en-US" dirty="0"/>
              <a:t>Number of </a:t>
            </a:r>
            <a:r>
              <a:rPr lang="en-IN" altLang="en-US" dirty="0" smtClean="0"/>
              <a:t>connections</a:t>
            </a:r>
            <a:endParaRPr lang="en-IN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878" y="1150069"/>
            <a:ext cx="8243101" cy="5633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38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Enforcement: </a:t>
            </a:r>
            <a:r>
              <a:rPr lang="en-IN" altLang="en-US" dirty="0"/>
              <a:t>Downlink throughput per UE</a:t>
            </a:r>
            <a:endParaRPr lang="en-IN" dirty="0"/>
          </a:p>
        </p:txBody>
      </p:sp>
      <p:sp>
        <p:nvSpPr>
          <p:cNvPr id="5" name="Rectangle 4"/>
          <p:cNvSpPr/>
          <p:nvPr/>
        </p:nvSpPr>
        <p:spPr>
          <a:xfrm>
            <a:off x="320512" y="5599884"/>
            <a:ext cx="114273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/>
            <a:r>
              <a:rPr lang="en-IN" dirty="0">
                <a:latin typeface="Calibri" panose="020F0502020204030204" pitchFamily="34" charset="0"/>
                <a:ea typeface="Yu Mincho"/>
                <a:cs typeface="Times New Roman" panose="02020603050405020304" pitchFamily="18" charset="0"/>
              </a:rPr>
              <a:t>It is expected that Slice-AMBR will be configured as another attribute per S-NSSAI in Slice Selection Information - indicating per-UE-per-Slice maximum throughput allowed for the UE (across all its PDU Sessions belonging to that slice). The Slice-AMBER will include both Uplink and Downlink throughput</a:t>
            </a:r>
            <a:endParaRPr lang="en-IN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6724" y="1733816"/>
            <a:ext cx="8378551" cy="3390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93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Enforcement: </a:t>
            </a:r>
            <a:r>
              <a:rPr lang="en-GB" altLang="en-US" dirty="0"/>
              <a:t>Maximum supported packet size</a:t>
            </a:r>
            <a:endParaRPr lang="en-IN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73" y="2070700"/>
            <a:ext cx="5168203" cy="1996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56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3200" dirty="0" smtClean="0"/>
              <a:t>Enforcement: </a:t>
            </a:r>
            <a:r>
              <a:rPr lang="en-GB" altLang="en-US" sz="3200" dirty="0"/>
              <a:t>Simultaneous use of the network slice</a:t>
            </a:r>
            <a:endParaRPr lang="en-IN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7471" y="1365469"/>
            <a:ext cx="6913916" cy="5019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82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atinLnBrk="0"/>
            <a:r>
              <a:rPr lang="en-IN" dirty="0" smtClean="0"/>
              <a:t>Enforcement of Non-Configurable Attributes/Parameters</a:t>
            </a:r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792A-F6FD-4EC4-8EE4-135300EE1302}" type="datetime1">
              <a:rPr lang="en-US" altLang="ko-KR" smtClean="0"/>
              <a:t>8/7/2020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© Samsung Research (SRIB)</a:t>
            </a:r>
            <a:endParaRPr lang="ko-KR" alt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smtClean="0"/>
              <a:t>Page </a:t>
            </a:r>
            <a:fld id="{25F5DF48-2534-4513-BD43-E3E90888DDC1}" type="slidenum">
              <a:rPr lang="ko-KR" altLang="en-US" smtClean="0"/>
              <a:pPr/>
              <a:t>27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909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Enforcement: Non-Configurable Attributes</a:t>
            </a:r>
            <a:endParaRPr lang="en-I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01" y="1473895"/>
            <a:ext cx="7930128" cy="471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49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Additional Mechanisms to be defined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atinLnBrk="0"/>
            <a:r>
              <a:rPr lang="en-IN" altLang="en-US" b="0" dirty="0"/>
              <a:t>Categorization</a:t>
            </a:r>
          </a:p>
          <a:p>
            <a:pPr lvl="1" latinLnBrk="0"/>
            <a:r>
              <a:rPr lang="en-IN" altLang="en-US" dirty="0"/>
              <a:t>Differentiating </a:t>
            </a:r>
            <a:r>
              <a:rPr lang="en-IN" altLang="en-US" dirty="0" err="1"/>
              <a:t>ServiceProfile</a:t>
            </a:r>
            <a:r>
              <a:rPr lang="en-IN" altLang="en-US" dirty="0"/>
              <a:t> attributes among those which will results in configuration parameter with those which will not.</a:t>
            </a:r>
          </a:p>
          <a:p>
            <a:pPr latinLnBrk="0"/>
            <a:r>
              <a:rPr lang="en-IN" altLang="en-US" b="0" dirty="0"/>
              <a:t>Translation</a:t>
            </a:r>
          </a:p>
          <a:p>
            <a:pPr lvl="1" latinLnBrk="0"/>
            <a:r>
              <a:rPr lang="en-IN" altLang="en-US" dirty="0"/>
              <a:t>Translation of </a:t>
            </a:r>
            <a:r>
              <a:rPr lang="en-IN" altLang="en-US" dirty="0" err="1"/>
              <a:t>ServiceProfile</a:t>
            </a:r>
            <a:r>
              <a:rPr lang="en-IN" altLang="en-US" dirty="0"/>
              <a:t> attributes into </a:t>
            </a:r>
            <a:r>
              <a:rPr lang="en-IN" altLang="en-US" dirty="0" err="1"/>
              <a:t>SliceProfile</a:t>
            </a:r>
            <a:r>
              <a:rPr lang="en-IN" altLang="en-US" dirty="0"/>
              <a:t> attributes. In presence of multiple </a:t>
            </a:r>
            <a:r>
              <a:rPr lang="en-IN" altLang="en-US" dirty="0" err="1"/>
              <a:t>SliceProfile</a:t>
            </a:r>
            <a:r>
              <a:rPr lang="en-IN" altLang="en-US" dirty="0"/>
              <a:t>, identifying which </a:t>
            </a:r>
            <a:r>
              <a:rPr lang="en-IN" altLang="en-US" dirty="0" err="1"/>
              <a:t>SliceProfile</a:t>
            </a:r>
            <a:r>
              <a:rPr lang="en-IN" altLang="en-US" dirty="0"/>
              <a:t>(s) will get the requirements.</a:t>
            </a:r>
          </a:p>
          <a:p>
            <a:pPr lvl="1" latinLnBrk="0"/>
            <a:r>
              <a:rPr lang="en-IN" altLang="en-US" dirty="0"/>
              <a:t>Defining the mechanism to convert appropriate </a:t>
            </a:r>
            <a:r>
              <a:rPr lang="en-IN" altLang="en-US" dirty="0" err="1"/>
              <a:t>SliceProfile</a:t>
            </a:r>
            <a:r>
              <a:rPr lang="en-IN" altLang="en-US" dirty="0"/>
              <a:t> attributes into configuration parameters including: identifying the existing methodology (</a:t>
            </a:r>
            <a:r>
              <a:rPr lang="en-IN" altLang="en-US" dirty="0" err="1"/>
              <a:t>e.g</a:t>
            </a:r>
            <a:r>
              <a:rPr lang="en-IN" altLang="en-US" dirty="0"/>
              <a:t> TAC, MTU) to which the attribute could map and </a:t>
            </a:r>
            <a:r>
              <a:rPr lang="en-IN" altLang="en-US" dirty="0" smtClean="0"/>
              <a:t>configuring </a:t>
            </a:r>
            <a:r>
              <a:rPr lang="en-IN" altLang="en-US" dirty="0"/>
              <a:t>the entity </a:t>
            </a:r>
            <a:r>
              <a:rPr lang="en-IN" altLang="en-US" dirty="0" smtClean="0"/>
              <a:t>with </a:t>
            </a:r>
            <a:r>
              <a:rPr lang="en-IN" altLang="en-US" dirty="0"/>
              <a:t>the appropriate parameter/requirement.</a:t>
            </a:r>
          </a:p>
          <a:p>
            <a:pPr lvl="1" latinLnBrk="0"/>
            <a:r>
              <a:rPr lang="en-IN" altLang="en-US" dirty="0"/>
              <a:t>The segregation of the requirements among the multiple instances of target entity </a:t>
            </a:r>
            <a:r>
              <a:rPr lang="en-IN" altLang="en-US" dirty="0" smtClean="0"/>
              <a:t>in </a:t>
            </a:r>
            <a:r>
              <a:rPr lang="en-IN" altLang="en-US" dirty="0"/>
              <a:t>a particular slice.</a:t>
            </a:r>
          </a:p>
          <a:p>
            <a:pPr latinLnBrk="0"/>
            <a:r>
              <a:rPr lang="en-IN" altLang="en-US" b="0" dirty="0"/>
              <a:t>Configuration</a:t>
            </a:r>
          </a:p>
          <a:p>
            <a:pPr lvl="1" latinLnBrk="0"/>
            <a:r>
              <a:rPr lang="en-IN" altLang="en-US" dirty="0"/>
              <a:t>Defining the mechanism to configure </a:t>
            </a:r>
          </a:p>
          <a:p>
            <a:pPr latinLnBrk="0"/>
            <a:r>
              <a:rPr lang="en-IN" altLang="en-US" b="0" dirty="0"/>
              <a:t>Enforcement</a:t>
            </a:r>
          </a:p>
          <a:p>
            <a:pPr lvl="1" latinLnBrk="0"/>
            <a:r>
              <a:rPr lang="en-IN" altLang="en-US" dirty="0"/>
              <a:t>Defining the enforcement mechanism for all the attributes present in </a:t>
            </a:r>
            <a:r>
              <a:rPr lang="en-IN" altLang="en-US" dirty="0" err="1"/>
              <a:t>ServiceProfile</a:t>
            </a:r>
            <a:r>
              <a:rPr lang="en-IN" altLang="en-US" dirty="0"/>
              <a:t>/</a:t>
            </a:r>
            <a:r>
              <a:rPr lang="en-IN" altLang="en-US" dirty="0" err="1"/>
              <a:t>SliceProfile</a:t>
            </a:r>
            <a:r>
              <a:rPr lang="en-IN" altLang="en-US" dirty="0"/>
              <a:t>.</a:t>
            </a:r>
          </a:p>
          <a:p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DE1E526-75C6-430B-A03D-CBA31CC43797}" type="datetime1">
              <a:rPr lang="en-US" altLang="ko-KR" smtClean="0"/>
              <a:t>8/7/2020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ko-KR" smtClean="0"/>
              <a:t>© Samsung Research (SRIB)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ko-KR" altLang="en-US" smtClean="0"/>
              <a:t> </a:t>
            </a:r>
            <a:r>
              <a:rPr lang="en-US" altLang="ko-KR" smtClean="0"/>
              <a:t>Page </a:t>
            </a:r>
            <a:fld id="{25F5DF48-2534-4513-BD43-E3E90888DDC1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16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Categorization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792A-F6FD-4EC4-8EE4-135300EE1302}" type="datetime1">
              <a:rPr lang="en-US" altLang="ko-KR" smtClean="0"/>
              <a:t>8/7/2020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 smtClean="0"/>
              <a:t>© Samsung Research (SRIB)</a:t>
            </a:r>
            <a:endParaRPr lang="ko-KR" alt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Page </a:t>
            </a:r>
            <a:fld id="{25F5DF48-2534-4513-BD43-E3E90888DDC1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8206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GST Categorization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511" y="1404594"/>
            <a:ext cx="6309894" cy="4772369"/>
          </a:xfrm>
        </p:spPr>
        <p:txBody>
          <a:bodyPr>
            <a:normAutofit fontScale="85000" lnSpcReduction="20000"/>
          </a:bodyPr>
          <a:lstStyle/>
          <a:p>
            <a:pPr latinLnBrk="0"/>
            <a:r>
              <a:rPr lang="en-IN" dirty="0"/>
              <a:t>Categorizing GST attributes into two categories: Configurable and Non-configurable Attributes</a:t>
            </a:r>
          </a:p>
          <a:p>
            <a:pPr lvl="1" latinLnBrk="0"/>
            <a:r>
              <a:rPr lang="en-IN" dirty="0"/>
              <a:t>Configurable Attributes: Downlink throughput per network slice, Number of terminals, Maximum supported packet size etc.</a:t>
            </a:r>
          </a:p>
          <a:p>
            <a:pPr lvl="1" latinLnBrk="0"/>
            <a:r>
              <a:rPr lang="en-IN" dirty="0"/>
              <a:t>Non-configurable Attributes: Group communication support, Session and Service Continuity support, Supported device velocity, Area of Service etc.</a:t>
            </a:r>
          </a:p>
          <a:p>
            <a:pPr latinLnBrk="0"/>
            <a:r>
              <a:rPr lang="en-IN" dirty="0"/>
              <a:t>Attribute Translation.</a:t>
            </a:r>
          </a:p>
          <a:p>
            <a:pPr lvl="1" latinLnBrk="0"/>
            <a:r>
              <a:rPr lang="en-IN" dirty="0"/>
              <a:t>Configurable Attributes will be translated into configuration parameter for NF.</a:t>
            </a:r>
          </a:p>
          <a:p>
            <a:pPr lvl="1" latinLnBrk="0"/>
            <a:r>
              <a:rPr lang="en-IN" dirty="0"/>
              <a:t>Non-configurable Attributes will be translated into slice subnet feature/capability.</a:t>
            </a:r>
          </a:p>
          <a:p>
            <a:pPr latinLnBrk="0"/>
            <a:r>
              <a:rPr lang="en-IN" dirty="0"/>
              <a:t>Attribute Enforcement</a:t>
            </a:r>
          </a:p>
          <a:p>
            <a:pPr lvl="1" latinLnBrk="0"/>
            <a:r>
              <a:rPr lang="en-IN" dirty="0"/>
              <a:t>Configurable Attributes will be enforced at runtime by individual </a:t>
            </a:r>
            <a:r>
              <a:rPr lang="en-IN" dirty="0" smtClean="0"/>
              <a:t>NF</a:t>
            </a:r>
            <a:r>
              <a:rPr lang="en-IN" dirty="0"/>
              <a:t>.</a:t>
            </a:r>
          </a:p>
          <a:p>
            <a:pPr lvl="1" latinLnBrk="0"/>
            <a:r>
              <a:rPr lang="en-IN" dirty="0"/>
              <a:t>Non-configurable Attributes will be enforced at slice provisioning by OSM (NSMF/NSSMF).</a:t>
            </a:r>
          </a:p>
          <a:p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DE1E526-75C6-430B-A03D-CBA31CC43797}" type="datetime1">
              <a:rPr lang="en-US" altLang="ko-KR" smtClean="0"/>
              <a:t>8/7/2020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ko-KR" smtClean="0"/>
              <a:t>© Samsung Research (SRIB)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ko-KR" altLang="en-US" smtClean="0"/>
              <a:t> </a:t>
            </a:r>
            <a:r>
              <a:rPr lang="en-US" altLang="ko-KR" smtClean="0"/>
              <a:t>Page </a:t>
            </a:r>
            <a:fld id="{25F5DF48-2534-4513-BD43-E3E90888DDC1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751238320"/>
              </p:ext>
            </p:extLst>
          </p:nvPr>
        </p:nvGraphicFramePr>
        <p:xfrm>
          <a:off x="6796273" y="575304"/>
          <a:ext cx="4619228" cy="3986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Left Brace 7"/>
          <p:cNvSpPr/>
          <p:nvPr/>
        </p:nvSpPr>
        <p:spPr>
          <a:xfrm rot="16200000">
            <a:off x="7715776" y="2409529"/>
            <a:ext cx="350520" cy="2189525"/>
          </a:xfrm>
          <a:prstGeom prst="leftBrac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Left Brace 8"/>
          <p:cNvSpPr/>
          <p:nvPr/>
        </p:nvSpPr>
        <p:spPr>
          <a:xfrm rot="16200000">
            <a:off x="10135798" y="2448439"/>
            <a:ext cx="399113" cy="2160295"/>
          </a:xfrm>
          <a:prstGeom prst="leftBrac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TextBox 9"/>
          <p:cNvSpPr txBox="1"/>
          <p:nvPr/>
        </p:nvSpPr>
        <p:spPr>
          <a:xfrm>
            <a:off x="6982102" y="3684521"/>
            <a:ext cx="1817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200" dirty="0" smtClean="0"/>
              <a:t>Configurable Attributes</a:t>
            </a:r>
            <a:endParaRPr lang="en-IN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9177170" y="3684521"/>
            <a:ext cx="2180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200" dirty="0" smtClean="0"/>
              <a:t>Non-Configurable Attributes</a:t>
            </a:r>
            <a:endParaRPr lang="en-IN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6939130" y="4556970"/>
            <a:ext cx="1907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200" dirty="0" smtClean="0"/>
              <a:t>Configurable Parameters</a:t>
            </a:r>
            <a:endParaRPr lang="en-IN" sz="1200" dirty="0"/>
          </a:p>
        </p:txBody>
      </p:sp>
      <p:cxnSp>
        <p:nvCxnSpPr>
          <p:cNvPr id="13" name="Straight Arrow Connector 12"/>
          <p:cNvCxnSpPr/>
          <p:nvPr/>
        </p:nvCxnSpPr>
        <p:spPr bwMode="auto">
          <a:xfrm>
            <a:off x="7891036" y="4057823"/>
            <a:ext cx="0" cy="49914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" name="Rectangle 13"/>
          <p:cNvSpPr/>
          <p:nvPr/>
        </p:nvSpPr>
        <p:spPr bwMode="auto">
          <a:xfrm>
            <a:off x="7304359" y="5415228"/>
            <a:ext cx="1173354" cy="286877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IN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rPr>
              <a:t>Network</a:t>
            </a:r>
            <a:r>
              <a:rPr kumimoji="1" lang="en-IN" sz="105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rPr>
              <a:t> Function</a:t>
            </a:r>
            <a:endParaRPr kumimoji="1" lang="en-I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cxnSp>
        <p:nvCxnSpPr>
          <p:cNvPr id="15" name="Straight Arrow Connector 14"/>
          <p:cNvCxnSpPr>
            <a:stCxn id="12" idx="2"/>
          </p:cNvCxnSpPr>
          <p:nvPr/>
        </p:nvCxnSpPr>
        <p:spPr bwMode="auto">
          <a:xfrm flipH="1">
            <a:off x="7891036" y="4833969"/>
            <a:ext cx="1721" cy="49914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7891036" y="4979608"/>
            <a:ext cx="80342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800" dirty="0" smtClean="0"/>
              <a:t>configuration</a:t>
            </a:r>
            <a:endParaRPr lang="en-IN" sz="800" dirty="0"/>
          </a:p>
        </p:txBody>
      </p:sp>
      <p:sp>
        <p:nvSpPr>
          <p:cNvPr id="17" name="Freeform 16"/>
          <p:cNvSpPr/>
          <p:nvPr/>
        </p:nvSpPr>
        <p:spPr bwMode="auto">
          <a:xfrm>
            <a:off x="8474844" y="5310130"/>
            <a:ext cx="325150" cy="412936"/>
          </a:xfrm>
          <a:custGeom>
            <a:avLst/>
            <a:gdLst>
              <a:gd name="connsiteX0" fmla="*/ 0 w 325150"/>
              <a:gd name="connsiteY0" fmla="*/ 165080 h 412936"/>
              <a:gd name="connsiteX1" fmla="*/ 269965 w 325150"/>
              <a:gd name="connsiteY1" fmla="*/ 8326 h 412936"/>
              <a:gd name="connsiteX2" fmla="*/ 304800 w 325150"/>
              <a:gd name="connsiteY2" fmla="*/ 391503 h 412936"/>
              <a:gd name="connsiteX3" fmla="*/ 26125 w 325150"/>
              <a:gd name="connsiteY3" fmla="*/ 330543 h 41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150" h="412936">
                <a:moveTo>
                  <a:pt x="0" y="165080"/>
                </a:moveTo>
                <a:cubicBezTo>
                  <a:pt x="109582" y="67834"/>
                  <a:pt x="219165" y="-29411"/>
                  <a:pt x="269965" y="8326"/>
                </a:cubicBezTo>
                <a:cubicBezTo>
                  <a:pt x="320765" y="46063"/>
                  <a:pt x="345440" y="337800"/>
                  <a:pt x="304800" y="391503"/>
                </a:cubicBezTo>
                <a:cubicBezTo>
                  <a:pt x="264160" y="445206"/>
                  <a:pt x="145142" y="387874"/>
                  <a:pt x="26125" y="330543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I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743240" y="5403589"/>
            <a:ext cx="76976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800" dirty="0" smtClean="0"/>
              <a:t>enforcement</a:t>
            </a:r>
            <a:endParaRPr lang="en-IN" sz="800" dirty="0"/>
          </a:p>
        </p:txBody>
      </p:sp>
      <p:sp>
        <p:nvSpPr>
          <p:cNvPr id="19" name="Rectangle 18"/>
          <p:cNvSpPr/>
          <p:nvPr/>
        </p:nvSpPr>
        <p:spPr bwMode="auto">
          <a:xfrm>
            <a:off x="9748677" y="4484972"/>
            <a:ext cx="1173354" cy="286877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IN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rPr>
              <a:t>OAM </a:t>
            </a:r>
          </a:p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IN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rPr>
              <a:t>(NSMF/NSSMF)</a:t>
            </a:r>
          </a:p>
        </p:txBody>
      </p:sp>
      <p:cxnSp>
        <p:nvCxnSpPr>
          <p:cNvPr id="20" name="Straight Arrow Connector 19"/>
          <p:cNvCxnSpPr/>
          <p:nvPr/>
        </p:nvCxnSpPr>
        <p:spPr bwMode="auto">
          <a:xfrm>
            <a:off x="10335354" y="3961520"/>
            <a:ext cx="0" cy="49914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1" name="Freeform 20"/>
          <p:cNvSpPr/>
          <p:nvPr/>
        </p:nvSpPr>
        <p:spPr bwMode="auto">
          <a:xfrm>
            <a:off x="10924482" y="4391513"/>
            <a:ext cx="325150" cy="412936"/>
          </a:xfrm>
          <a:custGeom>
            <a:avLst/>
            <a:gdLst>
              <a:gd name="connsiteX0" fmla="*/ 0 w 325150"/>
              <a:gd name="connsiteY0" fmla="*/ 165080 h 412936"/>
              <a:gd name="connsiteX1" fmla="*/ 269965 w 325150"/>
              <a:gd name="connsiteY1" fmla="*/ 8326 h 412936"/>
              <a:gd name="connsiteX2" fmla="*/ 304800 w 325150"/>
              <a:gd name="connsiteY2" fmla="*/ 391503 h 412936"/>
              <a:gd name="connsiteX3" fmla="*/ 26125 w 325150"/>
              <a:gd name="connsiteY3" fmla="*/ 330543 h 41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150" h="412936">
                <a:moveTo>
                  <a:pt x="0" y="165080"/>
                </a:moveTo>
                <a:cubicBezTo>
                  <a:pt x="109582" y="67834"/>
                  <a:pt x="219165" y="-29411"/>
                  <a:pt x="269965" y="8326"/>
                </a:cubicBezTo>
                <a:cubicBezTo>
                  <a:pt x="320765" y="46063"/>
                  <a:pt x="345440" y="337800"/>
                  <a:pt x="304800" y="391503"/>
                </a:cubicBezTo>
                <a:cubicBezTo>
                  <a:pt x="264160" y="445206"/>
                  <a:pt x="145142" y="387874"/>
                  <a:pt x="26125" y="330543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I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841943" y="4828754"/>
            <a:ext cx="76976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800" dirty="0" smtClean="0"/>
              <a:t>enforcement</a:t>
            </a:r>
            <a:endParaRPr lang="en-IN" sz="800" dirty="0"/>
          </a:p>
        </p:txBody>
      </p:sp>
    </p:spTree>
    <p:extLst>
      <p:ext uri="{BB962C8B-B14F-4D97-AF65-F5344CB8AC3E}">
        <p14:creationId xmlns:p14="http://schemas.microsoft.com/office/powerpoint/2010/main" val="82776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GST Categorization (</a:t>
            </a:r>
            <a:r>
              <a:rPr lang="en-IN" dirty="0" err="1"/>
              <a:t>Contd</a:t>
            </a:r>
            <a:r>
              <a:rPr lang="en-IN" dirty="0"/>
              <a:t>…)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DE1E526-75C6-430B-A03D-CBA31CC43797}" type="datetime1">
              <a:rPr lang="en-US" altLang="ko-KR" smtClean="0"/>
              <a:t>8/7/2020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ko-KR" smtClean="0"/>
              <a:t>© Samsung Research (SRIB)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ko-KR" altLang="en-US" smtClean="0"/>
              <a:t> </a:t>
            </a:r>
            <a:r>
              <a:rPr lang="en-US" altLang="ko-KR" smtClean="0"/>
              <a:t>Page </a:t>
            </a:r>
            <a:fld id="{25F5DF48-2534-4513-BD43-E3E90888DDC1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64" y="1332949"/>
            <a:ext cx="10943130" cy="5012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45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Translation</a:t>
            </a:r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792A-F6FD-4EC4-8EE4-135300EE1302}" type="datetime1">
              <a:rPr lang="en-US" altLang="ko-KR" smtClean="0"/>
              <a:t>8/7/2020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 smtClean="0"/>
              <a:t>© Samsung Research (SRIB)</a:t>
            </a:r>
            <a:endParaRPr lang="ko-KR" alt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smtClean="0"/>
              <a:t>Page </a:t>
            </a:r>
            <a:fld id="{25F5DF48-2534-4513-BD43-E3E90888DDC1}" type="slidenum">
              <a:rPr lang="ko-KR" altLang="en-US" smtClean="0"/>
              <a:pPr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0170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GST Translation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atinLnBrk="0"/>
            <a:r>
              <a:rPr lang="en-IN" dirty="0"/>
              <a:t>GST to </a:t>
            </a:r>
            <a:r>
              <a:rPr lang="en-IN" dirty="0" err="1"/>
              <a:t>ServiceProfile</a:t>
            </a:r>
            <a:r>
              <a:rPr lang="en-IN" dirty="0"/>
              <a:t> Translation</a:t>
            </a:r>
          </a:p>
          <a:p>
            <a:pPr lvl="1" latinLnBrk="0"/>
            <a:r>
              <a:rPr lang="en-IN" dirty="0"/>
              <a:t>All GST attribute should be captured in the </a:t>
            </a:r>
            <a:r>
              <a:rPr lang="en-IN" dirty="0" err="1"/>
              <a:t>SeviceProfile</a:t>
            </a:r>
            <a:endParaRPr lang="en-IN" dirty="0"/>
          </a:p>
          <a:p>
            <a:pPr latinLnBrk="0"/>
            <a:r>
              <a:rPr lang="en-IN" dirty="0" err="1"/>
              <a:t>ServiceProfile</a:t>
            </a:r>
            <a:r>
              <a:rPr lang="en-IN" dirty="0"/>
              <a:t> to </a:t>
            </a:r>
            <a:r>
              <a:rPr lang="en-IN" dirty="0" err="1"/>
              <a:t>SliceProfile</a:t>
            </a:r>
            <a:r>
              <a:rPr lang="en-IN" dirty="0"/>
              <a:t> Translation</a:t>
            </a:r>
          </a:p>
          <a:p>
            <a:pPr lvl="1" latinLnBrk="0"/>
            <a:r>
              <a:rPr lang="en-IN" dirty="0"/>
              <a:t>All </a:t>
            </a:r>
            <a:r>
              <a:rPr lang="en-IN" dirty="0" err="1"/>
              <a:t>ServiceProfile</a:t>
            </a:r>
            <a:r>
              <a:rPr lang="en-IN" dirty="0"/>
              <a:t> attribute should be captured in one or multiple </a:t>
            </a:r>
            <a:r>
              <a:rPr lang="en-IN" dirty="0" err="1"/>
              <a:t>SliceProfile</a:t>
            </a:r>
            <a:r>
              <a:rPr lang="en-IN" dirty="0"/>
              <a:t>. </a:t>
            </a:r>
            <a:r>
              <a:rPr lang="en-IN" u="sng" dirty="0"/>
              <a:t>This is because a slice-subnet (root NSSI) is a reflection of </a:t>
            </a:r>
            <a:r>
              <a:rPr lang="en-IN" u="sng" dirty="0" smtClean="0"/>
              <a:t>the slice itself</a:t>
            </a:r>
            <a:r>
              <a:rPr lang="en-IN" dirty="0" smtClean="0"/>
              <a:t>. </a:t>
            </a:r>
            <a:r>
              <a:rPr lang="en-IN" dirty="0"/>
              <a:t>Following are some examples.</a:t>
            </a:r>
          </a:p>
          <a:p>
            <a:pPr lvl="2" latinLnBrk="0"/>
            <a:r>
              <a:rPr lang="en-IN" dirty="0"/>
              <a:t>Attribute “Radio spectrum” will be translated into RAN-</a:t>
            </a:r>
            <a:r>
              <a:rPr lang="en-IN" dirty="0" err="1"/>
              <a:t>SliceProfile</a:t>
            </a:r>
            <a:r>
              <a:rPr lang="en-IN" dirty="0"/>
              <a:t> only.</a:t>
            </a:r>
          </a:p>
          <a:p>
            <a:pPr lvl="2" latinLnBrk="0"/>
            <a:r>
              <a:rPr lang="en-IN" dirty="0"/>
              <a:t>Attribute “Number of terminals” will be translated into CN-</a:t>
            </a:r>
            <a:r>
              <a:rPr lang="en-IN" dirty="0" err="1"/>
              <a:t>SliceProfile</a:t>
            </a:r>
            <a:r>
              <a:rPr lang="en-IN" dirty="0"/>
              <a:t> only.</a:t>
            </a:r>
          </a:p>
          <a:p>
            <a:pPr lvl="2" latinLnBrk="0"/>
            <a:r>
              <a:rPr lang="en-IN" dirty="0"/>
              <a:t>Attribute “Isolation” will be translated into all CN-</a:t>
            </a:r>
            <a:r>
              <a:rPr lang="en-IN" dirty="0" err="1"/>
              <a:t>SliceProfile</a:t>
            </a:r>
            <a:r>
              <a:rPr lang="en-IN" dirty="0"/>
              <a:t>, RAN-</a:t>
            </a:r>
            <a:r>
              <a:rPr lang="en-IN" dirty="0" err="1"/>
              <a:t>SliceProfile</a:t>
            </a:r>
            <a:r>
              <a:rPr lang="en-IN" dirty="0"/>
              <a:t> and TN-</a:t>
            </a:r>
            <a:r>
              <a:rPr lang="en-IN" dirty="0" err="1"/>
              <a:t>SliceProfile</a:t>
            </a:r>
            <a:r>
              <a:rPr lang="en-IN" dirty="0"/>
              <a:t>.</a:t>
            </a:r>
          </a:p>
          <a:p>
            <a:pPr latinLnBrk="0"/>
            <a:r>
              <a:rPr lang="en-IN" dirty="0" err="1"/>
              <a:t>SliceProfile</a:t>
            </a:r>
            <a:r>
              <a:rPr lang="en-IN" dirty="0"/>
              <a:t> to Configurable Parameter Translation</a:t>
            </a:r>
          </a:p>
          <a:p>
            <a:pPr lvl="1" latinLnBrk="0"/>
            <a:r>
              <a:rPr lang="en-IN" dirty="0"/>
              <a:t>Not all </a:t>
            </a:r>
            <a:r>
              <a:rPr lang="en-IN" dirty="0" err="1"/>
              <a:t>SliceProfile</a:t>
            </a:r>
            <a:r>
              <a:rPr lang="en-IN" dirty="0"/>
              <a:t> attribute will be translated into configurable parameter. Following are some examples</a:t>
            </a:r>
          </a:p>
          <a:p>
            <a:pPr lvl="2" latinLnBrk="0"/>
            <a:r>
              <a:rPr lang="en-IN" dirty="0"/>
              <a:t>Attribute “Number of terminals” will be translated into “</a:t>
            </a:r>
            <a:r>
              <a:rPr lang="en-IN" dirty="0" err="1"/>
              <a:t>maxNumberofUE</a:t>
            </a:r>
            <a:r>
              <a:rPr lang="en-IN" dirty="0"/>
              <a:t>” per slice for AMF.</a:t>
            </a:r>
          </a:p>
          <a:p>
            <a:pPr lvl="2" latinLnBrk="0"/>
            <a:r>
              <a:rPr lang="en-IN" dirty="0"/>
              <a:t>Attribute “Downlink throughput per network slice: maximum” will be translated into “</a:t>
            </a:r>
            <a:r>
              <a:rPr lang="en-IN" dirty="0" err="1"/>
              <a:t>maxDlThptPerSlice</a:t>
            </a:r>
            <a:r>
              <a:rPr lang="en-IN" dirty="0"/>
              <a:t>” for UPF.</a:t>
            </a:r>
          </a:p>
          <a:p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DE1E526-75C6-430B-A03D-CBA31CC43797}" type="datetime1">
              <a:rPr lang="en-US" altLang="ko-KR" smtClean="0"/>
              <a:t>8/7/2020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ko-KR" smtClean="0"/>
              <a:t>© Samsung Research (SRIB)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ko-KR" altLang="en-US" smtClean="0"/>
              <a:t> </a:t>
            </a:r>
            <a:r>
              <a:rPr lang="en-US" altLang="ko-KR" smtClean="0"/>
              <a:t>Page </a:t>
            </a:r>
            <a:fld id="{25F5DF48-2534-4513-BD43-E3E90888DDC1}" type="slidenum">
              <a:rPr lang="ko-KR" altLang="en-US" smtClean="0"/>
              <a:pPr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109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err="1"/>
              <a:t>ServiceProfile</a:t>
            </a:r>
            <a:r>
              <a:rPr lang="en-IN" dirty="0"/>
              <a:t> to </a:t>
            </a:r>
            <a:r>
              <a:rPr lang="en-IN" dirty="0" err="1"/>
              <a:t>SliceProfileTranslation</a:t>
            </a:r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DE1E526-75C6-430B-A03D-CBA31CC43797}" type="datetime1">
              <a:rPr lang="en-US" altLang="ko-KR" smtClean="0"/>
              <a:t>8/7/2020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ko-KR" smtClean="0"/>
              <a:t>© Samsung Research (SRIB)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ko-KR" altLang="en-US" smtClean="0"/>
              <a:t> </a:t>
            </a:r>
            <a:r>
              <a:rPr lang="en-US" altLang="ko-KR" smtClean="0"/>
              <a:t>Page </a:t>
            </a:r>
            <a:fld id="{25F5DF48-2534-4513-BD43-E3E90888DDC1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sp>
        <p:nvSpPr>
          <p:cNvPr id="7" name="Folded Corner 6"/>
          <p:cNvSpPr/>
          <p:nvPr/>
        </p:nvSpPr>
        <p:spPr>
          <a:xfrm>
            <a:off x="5328353" y="1366637"/>
            <a:ext cx="1532152" cy="1584960"/>
          </a:xfrm>
          <a:prstGeom prst="foldedCorner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en-IN" sz="1400" dirty="0" smtClean="0"/>
              <a:t>Root-</a:t>
            </a:r>
            <a:r>
              <a:rPr lang="en-IN" sz="1400" dirty="0" err="1" smtClean="0"/>
              <a:t>SliceProfile</a:t>
            </a:r>
            <a:endParaRPr lang="en-IN" sz="1400" dirty="0" smtClean="0"/>
          </a:p>
          <a:p>
            <a:r>
              <a:rPr lang="en-IN" sz="800" i="1" dirty="0"/>
              <a:t>Area of Service</a:t>
            </a:r>
          </a:p>
          <a:p>
            <a:r>
              <a:rPr lang="en-IN" sz="800" i="1" dirty="0" err="1"/>
              <a:t>energyEfficiency</a:t>
            </a:r>
            <a:endParaRPr lang="en-IN" sz="800" i="1" dirty="0"/>
          </a:p>
          <a:p>
            <a:r>
              <a:rPr lang="en-IN" sz="800" i="1" dirty="0"/>
              <a:t>Isolation</a:t>
            </a:r>
          </a:p>
          <a:p>
            <a:r>
              <a:rPr lang="en-IN" sz="800" i="1" dirty="0"/>
              <a:t>MC Support</a:t>
            </a:r>
          </a:p>
          <a:p>
            <a:r>
              <a:rPr lang="en-IN" sz="800" i="1" dirty="0"/>
              <a:t>User </a:t>
            </a:r>
            <a:r>
              <a:rPr lang="en-IN" sz="800" i="1" dirty="0" err="1"/>
              <a:t>Mgmt</a:t>
            </a:r>
            <a:r>
              <a:rPr lang="en-IN" sz="800" i="1" dirty="0"/>
              <a:t> Open</a:t>
            </a:r>
          </a:p>
          <a:p>
            <a:r>
              <a:rPr lang="en-IN" sz="800" i="1" dirty="0" err="1"/>
              <a:t>dLThptPerSlice</a:t>
            </a:r>
            <a:endParaRPr lang="en-IN" sz="800" i="1" dirty="0"/>
          </a:p>
          <a:p>
            <a:r>
              <a:rPr lang="en-IN" sz="800" i="1" dirty="0"/>
              <a:t>Number of terminals</a:t>
            </a:r>
          </a:p>
          <a:p>
            <a:r>
              <a:rPr lang="en-IN" sz="800" i="1" dirty="0"/>
              <a:t>Deterministic comm.</a:t>
            </a:r>
          </a:p>
          <a:p>
            <a:r>
              <a:rPr lang="en-IN" sz="800" i="1" dirty="0"/>
              <a:t>Radio spectrum</a:t>
            </a:r>
          </a:p>
          <a:p>
            <a:r>
              <a:rPr lang="en-IN" sz="800" i="1" dirty="0"/>
              <a:t>…</a:t>
            </a:r>
          </a:p>
          <a:p>
            <a:pPr algn="ctr"/>
            <a:endParaRPr lang="en-IN" dirty="0"/>
          </a:p>
        </p:txBody>
      </p:sp>
      <p:sp>
        <p:nvSpPr>
          <p:cNvPr id="8" name="Folded Corner 7"/>
          <p:cNvSpPr/>
          <p:nvPr/>
        </p:nvSpPr>
        <p:spPr>
          <a:xfrm>
            <a:off x="3391140" y="3237651"/>
            <a:ext cx="1375954" cy="1584960"/>
          </a:xfrm>
          <a:prstGeom prst="foldedCorner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en-IN" sz="1200" dirty="0" smtClean="0"/>
              <a:t>CN-</a:t>
            </a:r>
            <a:r>
              <a:rPr lang="en-IN" sz="1200" dirty="0" err="1" smtClean="0"/>
              <a:t>SliceProfile</a:t>
            </a:r>
            <a:endParaRPr lang="en-IN" sz="1200" dirty="0" smtClean="0"/>
          </a:p>
          <a:p>
            <a:r>
              <a:rPr lang="en-IN" sz="800" i="1" dirty="0">
                <a:solidFill>
                  <a:schemeClr val="bg1">
                    <a:lumMod val="75000"/>
                  </a:schemeClr>
                </a:solidFill>
              </a:rPr>
              <a:t>Area of </a:t>
            </a:r>
            <a:r>
              <a:rPr lang="en-IN" sz="800" i="1" dirty="0" smtClean="0">
                <a:solidFill>
                  <a:schemeClr val="bg1">
                    <a:lumMod val="75000"/>
                  </a:schemeClr>
                </a:solidFill>
              </a:rPr>
              <a:t>Service</a:t>
            </a:r>
            <a:endParaRPr lang="en-IN" sz="800" i="1" dirty="0" smtClean="0"/>
          </a:p>
          <a:p>
            <a:r>
              <a:rPr lang="en-IN" sz="800" i="1" dirty="0" err="1" smtClean="0"/>
              <a:t>energyEfficiency</a:t>
            </a:r>
            <a:endParaRPr lang="en-IN" sz="800" i="1" dirty="0"/>
          </a:p>
          <a:p>
            <a:r>
              <a:rPr lang="en-IN" sz="800" i="1" dirty="0"/>
              <a:t>Isolation</a:t>
            </a:r>
          </a:p>
          <a:p>
            <a:r>
              <a:rPr lang="en-IN" sz="800" i="1" dirty="0"/>
              <a:t>MC Support</a:t>
            </a:r>
          </a:p>
          <a:p>
            <a:r>
              <a:rPr lang="en-IN" sz="800" i="1" dirty="0"/>
              <a:t>User </a:t>
            </a:r>
            <a:r>
              <a:rPr lang="en-IN" sz="800" i="1" dirty="0" err="1"/>
              <a:t>Mgmt</a:t>
            </a:r>
            <a:r>
              <a:rPr lang="en-IN" sz="800" i="1" dirty="0"/>
              <a:t> Open</a:t>
            </a:r>
          </a:p>
          <a:p>
            <a:r>
              <a:rPr lang="en-IN" sz="800" i="1" dirty="0" err="1"/>
              <a:t>dLThptPerSlice</a:t>
            </a:r>
            <a:endParaRPr lang="en-IN" sz="800" i="1" dirty="0"/>
          </a:p>
          <a:p>
            <a:r>
              <a:rPr lang="en-IN" sz="800" i="1" dirty="0"/>
              <a:t>Number of terminals</a:t>
            </a:r>
          </a:p>
          <a:p>
            <a:r>
              <a:rPr lang="en-IN" sz="800" i="1" dirty="0"/>
              <a:t>Deterministic </a:t>
            </a:r>
            <a:r>
              <a:rPr lang="en-IN" sz="800" i="1" dirty="0" err="1" smtClean="0"/>
              <a:t>comm</a:t>
            </a:r>
            <a:endParaRPr lang="en-IN" sz="800" i="1" dirty="0" smtClean="0"/>
          </a:p>
          <a:p>
            <a:r>
              <a:rPr lang="en-IN" sz="800" i="1" dirty="0">
                <a:solidFill>
                  <a:schemeClr val="bg1">
                    <a:lumMod val="75000"/>
                  </a:schemeClr>
                </a:solidFill>
              </a:rPr>
              <a:t>Radio spectrum</a:t>
            </a:r>
          </a:p>
          <a:p>
            <a:r>
              <a:rPr lang="en-IN" sz="800" i="1" dirty="0" smtClean="0"/>
              <a:t>…</a:t>
            </a:r>
            <a:endParaRPr lang="en-IN" sz="800" i="1" dirty="0"/>
          </a:p>
          <a:p>
            <a:pPr algn="ctr"/>
            <a:endParaRPr lang="en-IN" sz="1100" dirty="0"/>
          </a:p>
        </p:txBody>
      </p:sp>
      <p:sp>
        <p:nvSpPr>
          <p:cNvPr id="9" name="Folded Corner 8"/>
          <p:cNvSpPr/>
          <p:nvPr/>
        </p:nvSpPr>
        <p:spPr>
          <a:xfrm>
            <a:off x="5412869" y="3237650"/>
            <a:ext cx="1375954" cy="1584960"/>
          </a:xfrm>
          <a:prstGeom prst="foldedCorner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en-IN" sz="1200" dirty="0" smtClean="0"/>
              <a:t>RAN-</a:t>
            </a:r>
            <a:r>
              <a:rPr lang="en-IN" sz="1200" dirty="0" err="1" smtClean="0"/>
              <a:t>SliceProfile</a:t>
            </a:r>
            <a:endParaRPr lang="en-IN" sz="1200" dirty="0" smtClean="0"/>
          </a:p>
          <a:p>
            <a:r>
              <a:rPr lang="en-IN" sz="800" i="1" dirty="0"/>
              <a:t>Area of Service</a:t>
            </a:r>
          </a:p>
          <a:p>
            <a:r>
              <a:rPr lang="en-IN" sz="800" i="1" dirty="0" err="1"/>
              <a:t>energyEfficiency</a:t>
            </a:r>
            <a:endParaRPr lang="en-IN" sz="800" i="1" dirty="0"/>
          </a:p>
          <a:p>
            <a:r>
              <a:rPr lang="en-IN" sz="800" i="1" dirty="0"/>
              <a:t>Isolation</a:t>
            </a:r>
          </a:p>
          <a:p>
            <a:r>
              <a:rPr lang="en-IN" sz="800" i="1" dirty="0"/>
              <a:t>MC Support</a:t>
            </a:r>
          </a:p>
          <a:p>
            <a:r>
              <a:rPr lang="en-IN" sz="800" i="1" dirty="0"/>
              <a:t>User </a:t>
            </a:r>
            <a:r>
              <a:rPr lang="en-IN" sz="800" i="1" dirty="0" err="1"/>
              <a:t>Mgmt</a:t>
            </a:r>
            <a:r>
              <a:rPr lang="en-IN" sz="800" i="1" dirty="0"/>
              <a:t> </a:t>
            </a:r>
            <a:r>
              <a:rPr lang="en-IN" sz="800" i="1" dirty="0" smtClean="0"/>
              <a:t>Open</a:t>
            </a:r>
          </a:p>
          <a:p>
            <a:r>
              <a:rPr lang="en-IN" sz="800" i="1" dirty="0" err="1">
                <a:solidFill>
                  <a:schemeClr val="bg1">
                    <a:lumMod val="75000"/>
                  </a:schemeClr>
                </a:solidFill>
              </a:rPr>
              <a:t>dLThptPerSlice</a:t>
            </a:r>
            <a:endParaRPr lang="en-IN" sz="800" i="1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IN" sz="800" i="1" dirty="0">
                <a:solidFill>
                  <a:schemeClr val="bg1">
                    <a:lumMod val="75000"/>
                  </a:schemeClr>
                </a:solidFill>
              </a:rPr>
              <a:t>Number of </a:t>
            </a:r>
            <a:r>
              <a:rPr lang="en-IN" sz="800" i="1" dirty="0" smtClean="0">
                <a:solidFill>
                  <a:schemeClr val="bg1">
                    <a:lumMod val="75000"/>
                  </a:schemeClr>
                </a:solidFill>
              </a:rPr>
              <a:t>terminals</a:t>
            </a:r>
            <a:endParaRPr lang="en-IN" sz="800" i="1" dirty="0"/>
          </a:p>
          <a:p>
            <a:r>
              <a:rPr lang="en-IN" sz="800" i="1" dirty="0" smtClean="0"/>
              <a:t>Deterministic </a:t>
            </a:r>
            <a:r>
              <a:rPr lang="en-IN" sz="800" i="1" dirty="0"/>
              <a:t>comm.</a:t>
            </a:r>
          </a:p>
          <a:p>
            <a:r>
              <a:rPr lang="en-IN" sz="800" i="1" dirty="0"/>
              <a:t>Radio spectrum</a:t>
            </a:r>
          </a:p>
          <a:p>
            <a:r>
              <a:rPr lang="en-IN" sz="800" i="1" dirty="0"/>
              <a:t>…</a:t>
            </a:r>
          </a:p>
          <a:p>
            <a:pPr algn="ctr"/>
            <a:endParaRPr lang="en-IN" sz="2000" dirty="0"/>
          </a:p>
          <a:p>
            <a:pPr algn="ctr"/>
            <a:endParaRPr lang="en-IN" sz="1200" dirty="0"/>
          </a:p>
        </p:txBody>
      </p:sp>
      <p:sp>
        <p:nvSpPr>
          <p:cNvPr id="10" name="Folded Corner 9"/>
          <p:cNvSpPr/>
          <p:nvPr/>
        </p:nvSpPr>
        <p:spPr>
          <a:xfrm>
            <a:off x="1007530" y="1366637"/>
            <a:ext cx="1375954" cy="1584960"/>
          </a:xfrm>
          <a:prstGeom prst="foldedCorner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en-IN" sz="1400" dirty="0" err="1" smtClean="0"/>
              <a:t>ServiceProfile</a:t>
            </a:r>
            <a:endParaRPr lang="en-IN" sz="1400" dirty="0" smtClean="0"/>
          </a:p>
          <a:p>
            <a:r>
              <a:rPr lang="en-IN" sz="800" i="1" dirty="0" smtClean="0"/>
              <a:t>Area of Service</a:t>
            </a:r>
          </a:p>
          <a:p>
            <a:r>
              <a:rPr lang="en-IN" sz="800" i="1" dirty="0" err="1" smtClean="0"/>
              <a:t>energyEfficiency</a:t>
            </a:r>
            <a:endParaRPr lang="en-IN" sz="800" i="1" dirty="0" smtClean="0"/>
          </a:p>
          <a:p>
            <a:r>
              <a:rPr lang="en-IN" sz="800" i="1" dirty="0" smtClean="0"/>
              <a:t>Isolation</a:t>
            </a:r>
          </a:p>
          <a:p>
            <a:r>
              <a:rPr lang="en-IN" sz="800" i="1" dirty="0" smtClean="0"/>
              <a:t>MC Support</a:t>
            </a:r>
            <a:endParaRPr lang="en-IN" sz="800" i="1" dirty="0"/>
          </a:p>
          <a:p>
            <a:r>
              <a:rPr lang="en-IN" sz="800" i="1" dirty="0" smtClean="0"/>
              <a:t>User </a:t>
            </a:r>
            <a:r>
              <a:rPr lang="en-IN" sz="800" i="1" dirty="0" err="1" smtClean="0"/>
              <a:t>Mgmt</a:t>
            </a:r>
            <a:r>
              <a:rPr lang="en-IN" sz="800" i="1" dirty="0" smtClean="0"/>
              <a:t> Open</a:t>
            </a:r>
          </a:p>
          <a:p>
            <a:r>
              <a:rPr lang="en-IN" sz="800" i="1" dirty="0" err="1" smtClean="0"/>
              <a:t>dLThptPerSlice</a:t>
            </a:r>
            <a:endParaRPr lang="en-IN" sz="800" i="1" dirty="0" smtClean="0"/>
          </a:p>
          <a:p>
            <a:r>
              <a:rPr lang="en-IN" sz="800" i="1" dirty="0"/>
              <a:t>Number of </a:t>
            </a:r>
            <a:r>
              <a:rPr lang="en-IN" sz="800" i="1" dirty="0" smtClean="0"/>
              <a:t>terminals</a:t>
            </a:r>
          </a:p>
          <a:p>
            <a:r>
              <a:rPr lang="en-IN" sz="800" i="1" dirty="0" smtClean="0"/>
              <a:t>Deterministic comm.</a:t>
            </a:r>
          </a:p>
          <a:p>
            <a:r>
              <a:rPr lang="en-IN" sz="800" i="1" dirty="0" smtClean="0"/>
              <a:t>Radio spectrum</a:t>
            </a:r>
          </a:p>
          <a:p>
            <a:r>
              <a:rPr lang="en-IN" sz="800" i="1" dirty="0" smtClean="0"/>
              <a:t>…</a:t>
            </a:r>
            <a:endParaRPr lang="en-IN" sz="800" i="1" dirty="0"/>
          </a:p>
        </p:txBody>
      </p:sp>
      <p:cxnSp>
        <p:nvCxnSpPr>
          <p:cNvPr id="11" name="Straight Arrow Connector 10"/>
          <p:cNvCxnSpPr>
            <a:stCxn id="10" idx="3"/>
            <a:endCxn id="7" idx="1"/>
          </p:cNvCxnSpPr>
          <p:nvPr/>
        </p:nvCxnSpPr>
        <p:spPr>
          <a:xfrm>
            <a:off x="2383484" y="2159117"/>
            <a:ext cx="294486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7" idx="2"/>
            <a:endCxn id="8" idx="0"/>
          </p:cNvCxnSpPr>
          <p:nvPr/>
        </p:nvCxnSpPr>
        <p:spPr>
          <a:xfrm flipH="1">
            <a:off x="4079117" y="2951597"/>
            <a:ext cx="2015312" cy="2860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7" idx="2"/>
            <a:endCxn id="9" idx="0"/>
          </p:cNvCxnSpPr>
          <p:nvPr/>
        </p:nvCxnSpPr>
        <p:spPr>
          <a:xfrm>
            <a:off x="6094429" y="2951597"/>
            <a:ext cx="6417" cy="2860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lded Corner 13"/>
          <p:cNvSpPr/>
          <p:nvPr/>
        </p:nvSpPr>
        <p:spPr>
          <a:xfrm>
            <a:off x="7434598" y="3237650"/>
            <a:ext cx="1375954" cy="1584960"/>
          </a:xfrm>
          <a:prstGeom prst="foldedCorner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en-IN" sz="1200" dirty="0" smtClean="0"/>
              <a:t>TN-</a:t>
            </a:r>
            <a:r>
              <a:rPr lang="en-IN" sz="1200" dirty="0" err="1" smtClean="0"/>
              <a:t>SliceProfile</a:t>
            </a:r>
            <a:endParaRPr lang="en-IN" sz="1200" dirty="0" smtClean="0"/>
          </a:p>
          <a:p>
            <a:r>
              <a:rPr lang="en-IN" sz="800" i="1" dirty="0" smtClean="0">
                <a:solidFill>
                  <a:schemeClr val="bg1">
                    <a:lumMod val="75000"/>
                  </a:schemeClr>
                </a:solidFill>
              </a:rPr>
              <a:t>Area of Service</a:t>
            </a:r>
          </a:p>
          <a:p>
            <a:r>
              <a:rPr lang="en-IN" sz="800" i="1" dirty="0" err="1" smtClean="0"/>
              <a:t>energyEfficiency</a:t>
            </a:r>
            <a:endParaRPr lang="en-IN" sz="800" i="1" dirty="0"/>
          </a:p>
          <a:p>
            <a:r>
              <a:rPr lang="en-IN" sz="800" i="1" dirty="0"/>
              <a:t>Isolation</a:t>
            </a:r>
          </a:p>
          <a:p>
            <a:r>
              <a:rPr lang="en-IN" sz="800" i="1" dirty="0"/>
              <a:t>MC Support</a:t>
            </a:r>
          </a:p>
          <a:p>
            <a:r>
              <a:rPr lang="en-IN" sz="800" i="1" dirty="0"/>
              <a:t>User </a:t>
            </a:r>
            <a:r>
              <a:rPr lang="en-IN" sz="800" i="1" dirty="0" err="1"/>
              <a:t>Mgmt</a:t>
            </a:r>
            <a:r>
              <a:rPr lang="en-IN" sz="800" i="1" dirty="0"/>
              <a:t> </a:t>
            </a:r>
            <a:r>
              <a:rPr lang="en-IN" sz="800" i="1" dirty="0" smtClean="0"/>
              <a:t>Open</a:t>
            </a:r>
          </a:p>
          <a:p>
            <a:r>
              <a:rPr lang="en-IN" sz="800" i="1" dirty="0" err="1">
                <a:solidFill>
                  <a:schemeClr val="bg1">
                    <a:lumMod val="75000"/>
                  </a:schemeClr>
                </a:solidFill>
              </a:rPr>
              <a:t>dLThptPerSlice</a:t>
            </a:r>
            <a:endParaRPr lang="en-IN" sz="800" i="1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IN" sz="800" i="1" dirty="0">
                <a:solidFill>
                  <a:schemeClr val="bg1">
                    <a:lumMod val="75000"/>
                  </a:schemeClr>
                </a:solidFill>
              </a:rPr>
              <a:t>Number of terminals</a:t>
            </a:r>
          </a:p>
          <a:p>
            <a:r>
              <a:rPr lang="en-IN" sz="800" i="1" dirty="0" smtClean="0"/>
              <a:t>Deterministic </a:t>
            </a:r>
            <a:r>
              <a:rPr lang="en-IN" sz="800" i="1" dirty="0" err="1" smtClean="0"/>
              <a:t>comm</a:t>
            </a:r>
            <a:endParaRPr lang="en-IN" sz="800" i="1" dirty="0" smtClean="0"/>
          </a:p>
          <a:p>
            <a:r>
              <a:rPr lang="en-IN" sz="800" i="1" dirty="0">
                <a:solidFill>
                  <a:schemeClr val="bg1">
                    <a:lumMod val="75000"/>
                  </a:schemeClr>
                </a:solidFill>
              </a:rPr>
              <a:t>Radio spectrum</a:t>
            </a:r>
          </a:p>
          <a:p>
            <a:r>
              <a:rPr lang="en-IN" sz="800" i="1" dirty="0" smtClean="0"/>
              <a:t>…</a:t>
            </a:r>
            <a:endParaRPr lang="en-IN" sz="800" i="1" dirty="0"/>
          </a:p>
          <a:p>
            <a:pPr algn="ctr"/>
            <a:endParaRPr lang="en-IN" sz="2000" dirty="0"/>
          </a:p>
          <a:p>
            <a:pPr algn="ctr"/>
            <a:endParaRPr lang="en-IN" sz="1200" dirty="0"/>
          </a:p>
        </p:txBody>
      </p:sp>
      <p:cxnSp>
        <p:nvCxnSpPr>
          <p:cNvPr id="15" name="Straight Arrow Connector 14"/>
          <p:cNvCxnSpPr>
            <a:stCxn id="7" idx="2"/>
            <a:endCxn id="14" idx="0"/>
          </p:cNvCxnSpPr>
          <p:nvPr/>
        </p:nvCxnSpPr>
        <p:spPr>
          <a:xfrm>
            <a:off x="6094429" y="2951597"/>
            <a:ext cx="2028146" cy="2860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Vertical Scroll 15"/>
          <p:cNvSpPr/>
          <p:nvPr/>
        </p:nvSpPr>
        <p:spPr>
          <a:xfrm>
            <a:off x="3112603" y="5144164"/>
            <a:ext cx="1925682" cy="1040194"/>
          </a:xfrm>
          <a:prstGeom prst="verticalScrol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IN" sz="900" b="1" dirty="0" smtClean="0">
                <a:solidFill>
                  <a:schemeClr val="tx1"/>
                </a:solidFill>
              </a:rPr>
              <a:t>Configurable Parameters</a:t>
            </a:r>
          </a:p>
          <a:p>
            <a:pPr fontAlgn="t" latinLnBrk="0"/>
            <a:r>
              <a:rPr lang="en-IN" sz="700" dirty="0" err="1">
                <a:solidFill>
                  <a:schemeClr val="tx1"/>
                </a:solidFill>
              </a:rPr>
              <a:t>maxNumberofUE</a:t>
            </a:r>
            <a:endParaRPr lang="en-IN" sz="700" dirty="0">
              <a:solidFill>
                <a:schemeClr val="tx1"/>
              </a:solidFill>
            </a:endParaRPr>
          </a:p>
          <a:p>
            <a:pPr fontAlgn="t" latinLnBrk="0"/>
            <a:r>
              <a:rPr lang="en-IN" sz="700" dirty="0" err="1">
                <a:solidFill>
                  <a:schemeClr val="tx1"/>
                </a:solidFill>
              </a:rPr>
              <a:t>maxNumofPDUSessionPerSlice</a:t>
            </a:r>
            <a:endParaRPr lang="en-IN" sz="700" dirty="0">
              <a:solidFill>
                <a:schemeClr val="tx1"/>
              </a:solidFill>
            </a:endParaRPr>
          </a:p>
          <a:p>
            <a:pPr fontAlgn="t" latinLnBrk="0"/>
            <a:r>
              <a:rPr lang="en-IN" sz="700" dirty="0" err="1">
                <a:solidFill>
                  <a:schemeClr val="tx1"/>
                </a:solidFill>
              </a:rPr>
              <a:t>minDlThptPerSlice</a:t>
            </a:r>
            <a:endParaRPr lang="en-IN" sz="700" dirty="0">
              <a:solidFill>
                <a:schemeClr val="tx1"/>
              </a:solidFill>
            </a:endParaRPr>
          </a:p>
          <a:p>
            <a:pPr fontAlgn="t" latinLnBrk="0"/>
            <a:r>
              <a:rPr lang="en-IN" sz="700" dirty="0" err="1">
                <a:solidFill>
                  <a:schemeClr val="tx1"/>
                </a:solidFill>
              </a:rPr>
              <a:t>minUlThptPerSlice</a:t>
            </a:r>
            <a:r>
              <a:rPr lang="en-IN" sz="700" dirty="0">
                <a:solidFill>
                  <a:schemeClr val="tx1"/>
                </a:solidFill>
              </a:rPr>
              <a:t> </a:t>
            </a:r>
          </a:p>
          <a:p>
            <a:pPr fontAlgn="t" latinLnBrk="0"/>
            <a:r>
              <a:rPr lang="en-IN" sz="700" dirty="0" err="1">
                <a:solidFill>
                  <a:schemeClr val="tx1"/>
                </a:solidFill>
              </a:rPr>
              <a:t>maxDlThptPerSlice</a:t>
            </a:r>
            <a:endParaRPr lang="en-IN" sz="700" dirty="0">
              <a:solidFill>
                <a:schemeClr val="tx1"/>
              </a:solidFill>
            </a:endParaRPr>
          </a:p>
          <a:p>
            <a:pPr fontAlgn="t" latinLnBrk="0"/>
            <a:r>
              <a:rPr lang="en-IN" sz="700" dirty="0" smtClean="0">
                <a:solidFill>
                  <a:schemeClr val="tx1"/>
                </a:solidFill>
              </a:rPr>
              <a:t>…</a:t>
            </a:r>
            <a:endParaRPr lang="en-IN" sz="900" dirty="0">
              <a:solidFill>
                <a:schemeClr val="tx1"/>
              </a:solidFill>
            </a:endParaRPr>
          </a:p>
        </p:txBody>
      </p:sp>
      <p:sp>
        <p:nvSpPr>
          <p:cNvPr id="17" name="Vertical Scroll 16"/>
          <p:cNvSpPr/>
          <p:nvPr/>
        </p:nvSpPr>
        <p:spPr>
          <a:xfrm>
            <a:off x="5131588" y="5144164"/>
            <a:ext cx="1925682" cy="1040194"/>
          </a:xfrm>
          <a:prstGeom prst="verticalScrol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IN" sz="900" b="1" dirty="0" smtClean="0">
                <a:solidFill>
                  <a:schemeClr val="tx1"/>
                </a:solidFill>
              </a:rPr>
              <a:t>Configurable Parameters</a:t>
            </a:r>
          </a:p>
          <a:p>
            <a:pPr fontAlgn="t" latinLnBrk="0"/>
            <a:r>
              <a:rPr lang="en-IN" sz="700" dirty="0" err="1" smtClean="0">
                <a:solidFill>
                  <a:schemeClr val="tx1"/>
                </a:solidFill>
              </a:rPr>
              <a:t>minDlThptPerSlice</a:t>
            </a:r>
            <a:endParaRPr lang="en-IN" sz="700" dirty="0" smtClean="0">
              <a:solidFill>
                <a:schemeClr val="tx1"/>
              </a:solidFill>
            </a:endParaRPr>
          </a:p>
          <a:p>
            <a:pPr fontAlgn="t" latinLnBrk="0"/>
            <a:r>
              <a:rPr lang="en-IN" sz="700" dirty="0" err="1" smtClean="0">
                <a:solidFill>
                  <a:schemeClr val="tx1"/>
                </a:solidFill>
              </a:rPr>
              <a:t>minUlThptPerSlice</a:t>
            </a:r>
            <a:endParaRPr lang="en-IN" sz="700" dirty="0" smtClean="0">
              <a:solidFill>
                <a:schemeClr val="tx1"/>
              </a:solidFill>
            </a:endParaRPr>
          </a:p>
          <a:p>
            <a:pPr fontAlgn="t" latinLnBrk="0"/>
            <a:r>
              <a:rPr lang="en-GB" sz="700" dirty="0" err="1" smtClean="0">
                <a:solidFill>
                  <a:schemeClr val="tx1"/>
                </a:solidFill>
              </a:rPr>
              <a:t>maxDlThptPerUe</a:t>
            </a:r>
            <a:endParaRPr lang="en-GB" sz="700" dirty="0">
              <a:solidFill>
                <a:schemeClr val="tx1"/>
              </a:solidFill>
            </a:endParaRPr>
          </a:p>
          <a:p>
            <a:pPr fontAlgn="t" latinLnBrk="0"/>
            <a:r>
              <a:rPr lang="en-GB" sz="700" dirty="0" err="1">
                <a:solidFill>
                  <a:schemeClr val="tx1"/>
                </a:solidFill>
              </a:rPr>
              <a:t>maxULThptPerUe</a:t>
            </a:r>
            <a:endParaRPr lang="en-GB" sz="700" dirty="0">
              <a:solidFill>
                <a:schemeClr val="tx1"/>
              </a:solidFill>
            </a:endParaRPr>
          </a:p>
          <a:p>
            <a:pPr fontAlgn="t" latinLnBrk="0"/>
            <a:r>
              <a:rPr lang="en-GB" sz="700" dirty="0">
                <a:solidFill>
                  <a:schemeClr val="tx1"/>
                </a:solidFill>
              </a:rPr>
              <a:t>…</a:t>
            </a:r>
            <a:endParaRPr lang="en-IN" sz="700" dirty="0">
              <a:solidFill>
                <a:schemeClr val="tx1"/>
              </a:solidFill>
            </a:endParaRPr>
          </a:p>
          <a:p>
            <a:pPr fontAlgn="t" latinLnBrk="0"/>
            <a:endParaRPr lang="en-IN" sz="800" dirty="0">
              <a:solidFill>
                <a:schemeClr val="tx1"/>
              </a:solidFill>
            </a:endParaRPr>
          </a:p>
          <a:p>
            <a:pPr algn="ctr"/>
            <a:endParaRPr lang="en-IN" sz="900" dirty="0">
              <a:solidFill>
                <a:schemeClr val="tx1"/>
              </a:solidFill>
            </a:endParaRPr>
          </a:p>
        </p:txBody>
      </p:sp>
      <p:cxnSp>
        <p:nvCxnSpPr>
          <p:cNvPr id="18" name="Straight Arrow Connector 17"/>
          <p:cNvCxnSpPr>
            <a:stCxn id="8" idx="2"/>
            <a:endCxn id="16" idx="0"/>
          </p:cNvCxnSpPr>
          <p:nvPr/>
        </p:nvCxnSpPr>
        <p:spPr>
          <a:xfrm flipH="1">
            <a:off x="4075444" y="4822611"/>
            <a:ext cx="3673" cy="3215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9" idx="2"/>
            <a:endCxn id="17" idx="0"/>
          </p:cNvCxnSpPr>
          <p:nvPr/>
        </p:nvCxnSpPr>
        <p:spPr>
          <a:xfrm flipH="1">
            <a:off x="6094429" y="4822610"/>
            <a:ext cx="6417" cy="3215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8238309" y="5922748"/>
            <a:ext cx="4082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IN" sz="1400" dirty="0" smtClean="0">
                <a:solidFill>
                  <a:srgbClr val="3333FF"/>
                </a:solidFill>
              </a:rPr>
              <a:t>Note: The list of attributes is not show as exhaustive list for the sake of brevity</a:t>
            </a:r>
            <a:endParaRPr lang="en-IN" sz="1400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47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11893</TotalTime>
  <Words>1473</Words>
  <Application>Microsoft Office PowerPoint</Application>
  <PresentationFormat>Widescreen</PresentationFormat>
  <Paragraphs>304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8" baseType="lpstr">
      <vt:lpstr>굴림</vt:lpstr>
      <vt:lpstr>맑은 고딕</vt:lpstr>
      <vt:lpstr>Yu Mincho</vt:lpstr>
      <vt:lpstr>Arial</vt:lpstr>
      <vt:lpstr>Calibri</vt:lpstr>
      <vt:lpstr>Calibri Light</vt:lpstr>
      <vt:lpstr>Times New Roman</vt:lpstr>
      <vt:lpstr>Wingdings</vt:lpstr>
      <vt:lpstr>Office 테마</vt:lpstr>
      <vt:lpstr>Custom Design</vt:lpstr>
      <vt:lpstr>PowerPoint Presentation</vt:lpstr>
      <vt:lpstr>What we have now…</vt:lpstr>
      <vt:lpstr>Additional Mechanisms to be defined</vt:lpstr>
      <vt:lpstr>Categorization</vt:lpstr>
      <vt:lpstr>GST Categorization</vt:lpstr>
      <vt:lpstr>GST Categorization (Contd…)</vt:lpstr>
      <vt:lpstr>Translation</vt:lpstr>
      <vt:lpstr>GST Translation</vt:lpstr>
      <vt:lpstr>ServiceProfile to SliceProfileTranslation</vt:lpstr>
      <vt:lpstr>SliceProfile to Configurable Parameter Translation</vt:lpstr>
      <vt:lpstr>Configuration</vt:lpstr>
      <vt:lpstr>Configuration based on Traffic Projections</vt:lpstr>
      <vt:lpstr>Enforcement</vt:lpstr>
      <vt:lpstr>Configurable Attribute Enforcement</vt:lpstr>
      <vt:lpstr>Non-Configurable Attribute Enforcement</vt:lpstr>
      <vt:lpstr>For Endorsement</vt:lpstr>
      <vt:lpstr>PowerPoint Presentation</vt:lpstr>
      <vt:lpstr>Back-up</vt:lpstr>
      <vt:lpstr>Enforcement of Configurable Attributes/Parameters</vt:lpstr>
      <vt:lpstr>Enforcement: Downlink throughput per network slice.Maximum</vt:lpstr>
      <vt:lpstr>Enforcement: Downlink throughput per network slice.Guaranteed</vt:lpstr>
      <vt:lpstr>Enforcement: Number of terminals</vt:lpstr>
      <vt:lpstr>Enforcement: Number of connections</vt:lpstr>
      <vt:lpstr>Enforcement: Downlink throughput per UE</vt:lpstr>
      <vt:lpstr>Enforcement: Maximum supported packet size</vt:lpstr>
      <vt:lpstr>Enforcement: Simultaneous use of the network slice</vt:lpstr>
      <vt:lpstr>Enforcement of Non-Configurable Attributes/Parameters</vt:lpstr>
      <vt:lpstr>Enforcement: Non-Configurable Attributes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이지철/선행Protocol Lab.(IM)/E6(수석)/삼성전자</dc:creator>
  <cp:lastModifiedBy>Deepanshu Gautam</cp:lastModifiedBy>
  <cp:revision>1276</cp:revision>
  <cp:lastPrinted>2019-04-01T01:13:34Z</cp:lastPrinted>
  <dcterms:created xsi:type="dcterms:W3CDTF">2016-10-31T05:44:52Z</dcterms:created>
  <dcterms:modified xsi:type="dcterms:W3CDTF">2020-08-07T14:55:21Z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1D64B9D1A7686908A4413F926BCED79C9612FEAD475ACD5CD08D4D19C3AAC13B</vt:lpwstr>
  </property>
  <property fmtid="{D5CDD505-2E9C-101B-9397-08002B2CF9AE}" pid="2" name="NSCPROP">
    <vt:lpwstr>NSCCustomProperty</vt:lpwstr>
  </property>
  <property fmtid="{D5CDD505-2E9C-101B-9397-08002B2CF9AE}" pid="3" name="NSCPROP_SA">
    <vt:lpwstr>D:\Documents\My Work\21. Project - 5G Network Design (2016.05 ~ )\5G System Architecture.pptx</vt:lpwstr>
  </property>
</Properties>
</file>