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1"/>
  </p:notesMasterIdLst>
  <p:handoutMasterIdLst>
    <p:handoutMasterId r:id="rId22"/>
  </p:handoutMasterIdLst>
  <p:sldIdLst>
    <p:sldId id="303" r:id="rId2"/>
    <p:sldId id="814" r:id="rId3"/>
    <p:sldId id="670" r:id="rId4"/>
    <p:sldId id="636" r:id="rId5"/>
    <p:sldId id="726" r:id="rId6"/>
    <p:sldId id="858" r:id="rId7"/>
    <p:sldId id="857" r:id="rId8"/>
    <p:sldId id="845" r:id="rId9"/>
    <p:sldId id="846" r:id="rId10"/>
    <p:sldId id="861" r:id="rId11"/>
    <p:sldId id="849" r:id="rId12"/>
    <p:sldId id="850" r:id="rId13"/>
    <p:sldId id="851" r:id="rId14"/>
    <p:sldId id="737" r:id="rId15"/>
    <p:sldId id="859" r:id="rId16"/>
    <p:sldId id="793" r:id="rId17"/>
    <p:sldId id="860" r:id="rId18"/>
    <p:sldId id="704" r:id="rId19"/>
    <p:sldId id="815" r:id="rId2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1E442"/>
    <a:srgbClr val="FFFFCC"/>
    <a:srgbClr val="FF3300"/>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6" autoAdjust="0"/>
    <p:restoredTop sz="97931" autoAdjust="0"/>
  </p:normalViewPr>
  <p:slideViewPr>
    <p:cSldViewPr snapToGrid="0">
      <p:cViewPr varScale="1">
        <p:scale>
          <a:sx n="91" d="100"/>
          <a:sy n="91" d="100"/>
        </p:scale>
        <p:origin x="72" y="30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68" y="-39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5/14/2020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5/14/2020</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S5-20</a:t>
            </a:r>
            <a:r>
              <a:rPr lang="en-US" altLang="zh-CN" sz="1100" b="1" spc="300" dirty="0" smtClean="0">
                <a:ea typeface="+mn-ea"/>
                <a:cs typeface="Arial" panose="020B0604020202020204" pitchFamily="34" charset="0"/>
              </a:rPr>
              <a:t>2244</a:t>
            </a:r>
            <a:r>
              <a:rPr lang="en-GB" sz="1100" b="1" spc="300" dirty="0" smtClean="0">
                <a:ea typeface="+mn-ea"/>
                <a:cs typeface="Arial" panose="020B0604020202020204" pitchFamily="34" charset="0"/>
              </a:rPr>
              <a:t>, SA5#130e, </a:t>
            </a:r>
            <a:r>
              <a:rPr lang="en-US" sz="1100" b="1" spc="300" dirty="0" smtClean="0">
                <a:ea typeface="+mn-ea"/>
                <a:cs typeface="Arial" panose="020B0604020202020204" pitchFamily="34" charset="0"/>
              </a:rPr>
              <a:t>e-meeting</a:t>
            </a:r>
            <a:r>
              <a:rPr lang="en-GB" sz="1100" b="1" spc="300" dirty="0" smtClean="0">
                <a:ea typeface="+mn-ea"/>
                <a:cs typeface="Arial" panose="020B0604020202020204" pitchFamily="34" charset="0"/>
              </a:rPr>
              <a:t>, </a:t>
            </a:r>
            <a:r>
              <a:rPr lang="en-US" sz="1100" b="1" spc="300" dirty="0" smtClean="0">
                <a:ea typeface="+mn-ea"/>
                <a:cs typeface="Arial" panose="020B0604020202020204" pitchFamily="34" charset="0"/>
              </a:rPr>
              <a:t>20 April – 28 April 2020</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a:t>
            </a:r>
            <a:r>
              <a:rPr lang="en-US" altLang="zh-CN" sz="1067" dirty="0" smtClean="0"/>
              <a:t>20</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TSG_SA/TSGS_83/Docs/SP-190140.zip"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82/Docs/SP-181073.zip" TargetMode="External"/><Relationship Id="rId7" Type="http://schemas.openxmlformats.org/officeDocument/2006/relationships/hyperlink" Target="https://www.3gpp.org/ftp/TSG_SA/TSG_SA/TSGS_80/Docs/SP-180597.zip" TargetMode="External"/><Relationship Id="rId2" Type="http://schemas.openxmlformats.org/officeDocument/2006/relationships/hyperlink" Target="https://www.3gpp.org/ftp/TSG_SA/TSG_SA/TSGS_83/Docs/SP-190247.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82/Docs/SP-181072.zip" TargetMode="External"/><Relationship Id="rId5" Type="http://schemas.openxmlformats.org/officeDocument/2006/relationships/hyperlink" Target="https://www.3gpp.org/ftp/TSG_SA/TSG_SA/TSGS_82/Docs/SP-181069.zip" TargetMode="External"/><Relationship Id="rId4" Type="http://schemas.openxmlformats.org/officeDocument/2006/relationships/hyperlink" Target="https://www.3gpp.org/ftp/TSG_SA/TSG_SA/TSGS_85/Docs/SP-190782.zi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TSG_SA/TSGS_85/Docs/SP-190786.zip" TargetMode="External"/><Relationship Id="rId2" Type="http://schemas.openxmlformats.org/officeDocument/2006/relationships/hyperlink" Target="https://www.3gpp.org/ftp/TSG_SA/TSG_SA/TSGS_85/Docs/SP-190781.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83/Docs/SP-190137.zip"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SA/TSG_SA/TSGS_85/Docs/SP-190928.zip"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81/Docs/SP-180819.zip" TargetMode="External"/><Relationship Id="rId2" Type="http://schemas.openxmlformats.org/officeDocument/2006/relationships/hyperlink" Target="https://www.3gpp.org/ftp/TSG_SA/TSG_SA/TSGS_85/Docs/SP-190785.zip"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SA5#130e, 20 </a:t>
            </a:r>
            <a:r>
              <a:rPr lang="en-US" altLang="zh-CN" sz="2400" dirty="0" smtClean="0">
                <a:latin typeface="Arial" pitchFamily="34" charset="0"/>
              </a:rPr>
              <a:t>April</a:t>
            </a:r>
            <a:r>
              <a:rPr lang="fr-FR" sz="2400" dirty="0" smtClean="0">
                <a:latin typeface="Arial" pitchFamily="34" charset="0"/>
              </a:rPr>
              <a:t> </a:t>
            </a:r>
            <a:r>
              <a:rPr lang="fr-FR" sz="2400" dirty="0">
                <a:latin typeface="Arial" pitchFamily="34" charset="0"/>
              </a:rPr>
              <a:t>– </a:t>
            </a:r>
            <a:r>
              <a:rPr lang="fr-FR" sz="2400" dirty="0" smtClean="0">
                <a:latin typeface="Arial" pitchFamily="34" charset="0"/>
              </a:rPr>
              <a:t>28 </a:t>
            </a:r>
            <a:r>
              <a:rPr lang="en-US" sz="2400" dirty="0" smtClean="0">
                <a:latin typeface="Arial" pitchFamily="34" charset="0"/>
              </a:rPr>
              <a:t>April,2020</a:t>
            </a:r>
            <a:r>
              <a:rPr lang="fr-FR" sz="2400" dirty="0" smtClean="0">
                <a:latin typeface="Arial" pitchFamily="34" charset="0"/>
              </a:rPr>
              <a:t/>
            </a:r>
            <a:br>
              <a:rPr lang="fr-FR" sz="2400" dirty="0" smtClean="0">
                <a:latin typeface="Arial" pitchFamily="34" charset="0"/>
              </a:rPr>
            </a:br>
            <a:r>
              <a:rPr lang="en-US" sz="2400" dirty="0" smtClean="0">
                <a:latin typeface="Arial" pitchFamily="34" charset="0"/>
              </a:rPr>
              <a:t>e-meeting</a:t>
            </a:r>
            <a:r>
              <a:rPr lang="fr-FR" sz="2400" dirty="0" smtClean="0">
                <a:latin typeface="Arial" pitchFamily="34" charset="0"/>
              </a:rPr>
              <a:t> </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US" altLang="en-US" sz="2400" dirty="0">
                <a:latin typeface="Arial" charset="0"/>
              </a:rPr>
              <a:t>Zou Lan, </a:t>
            </a:r>
            <a:r>
              <a:rPr lang="en-GB" altLang="zh-CN" sz="2400" dirty="0">
                <a:latin typeface="Arial" charset="0"/>
              </a:rPr>
              <a:t>SA5 </a:t>
            </a:r>
            <a:r>
              <a:rPr lang="en-GB" altLang="zh-CN" sz="2400" dirty="0" smtClean="0">
                <a:latin typeface="Arial" charset="0"/>
              </a:rPr>
              <a:t>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a:t>
            </a:r>
            <a:r>
              <a:rPr lang="en-US" altLang="en-US" sz="2400" dirty="0" smtClean="0">
                <a:latin typeface="Arial" charset="0"/>
              </a:rPr>
              <a:t>Tovinger, </a:t>
            </a:r>
            <a:r>
              <a:rPr lang="en-US" altLang="en-US" sz="2400" dirty="0">
                <a:latin typeface="Arial" charset="0"/>
              </a:rPr>
              <a:t>SA5 Chair, </a:t>
            </a:r>
            <a:r>
              <a:rPr lang="en-US" altLang="zh-CN" sz="2400" dirty="0" smtClean="0">
                <a:latin typeface="Arial" charset="0"/>
              </a:rPr>
              <a:t>ERICSSON</a:t>
            </a:r>
          </a:p>
          <a:p>
            <a:pPr>
              <a:lnSpc>
                <a:spcPct val="80000"/>
              </a:lnSpc>
            </a:pPr>
            <a:r>
              <a:rPr lang="en-US" altLang="zh-CN" sz="2400" dirty="0">
                <a:latin typeface="Arial" charset="0"/>
              </a:rPr>
              <a:t>Mirko Cano </a:t>
            </a:r>
            <a:r>
              <a:rPr lang="en-US" altLang="zh-CN" sz="2400" dirty="0" smtClean="0">
                <a:latin typeface="Arial" charset="0"/>
              </a:rPr>
              <a:t>Soveri,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9387" y="2680895"/>
            <a:ext cx="10225473" cy="2893100"/>
          </a:xfrm>
          <a:prstGeom prst="rect">
            <a:avLst/>
          </a:prstGeom>
          <a:noFill/>
          <a:ln>
            <a:noFill/>
          </a:ln>
        </p:spPr>
        <p:txBody>
          <a:bodyPr wrap="square">
            <a:spAutoFit/>
          </a:bodyPr>
          <a:lstStyle/>
          <a:p>
            <a:pPr lvl="0"/>
            <a:r>
              <a:rPr lang="en-GB" altLang="zh-CN" sz="1800" b="1" dirty="0" err="1">
                <a:solidFill>
                  <a:prstClr val="black"/>
                </a:solidFill>
                <a:latin typeface="Calibri"/>
                <a:cs typeface="Arial" charset="0"/>
              </a:rPr>
              <a:t>eNRM</a:t>
            </a:r>
            <a:r>
              <a:rPr lang="zh-CN" altLang="en-US" sz="1800" b="1" dirty="0">
                <a:solidFill>
                  <a:prstClr val="black"/>
                </a:solidFill>
                <a:latin typeface="Calibri"/>
                <a:cs typeface="Arial" charset="0"/>
              </a:rPr>
              <a:t>：</a:t>
            </a:r>
            <a:r>
              <a:rPr lang="en-US" altLang="zh-CN" sz="1800" b="1" dirty="0">
                <a:solidFill>
                  <a:prstClr val="black"/>
                </a:solidFill>
                <a:latin typeface="Calibri"/>
                <a:cs typeface="Arial" charset="0"/>
              </a:rPr>
              <a:t>The following topics are agreed</a:t>
            </a:r>
            <a:r>
              <a:rPr lang="en-GB" altLang="zh-CN" sz="1800" b="1" dirty="0">
                <a:solidFill>
                  <a:prstClr val="black"/>
                </a:solidFill>
                <a:latin typeface="Calibri"/>
                <a:cs typeface="Arial" charset="0"/>
              </a:rPr>
              <a:t>: </a:t>
            </a:r>
            <a:endParaRPr lang="zh-CN" altLang="zh-CN" sz="1800" b="1" dirty="0">
              <a:solidFill>
                <a:prstClr val="black"/>
              </a:solidFill>
              <a:latin typeface="Calibri"/>
              <a:cs typeface="Arial" charset="0"/>
            </a:endParaRPr>
          </a:p>
          <a:p>
            <a:pPr marL="628650" lvl="0" indent="-171450">
              <a:spcAft>
                <a:spcPts val="300"/>
              </a:spcAft>
              <a:buFont typeface="Wingdings" panose="05000000000000000000" pitchFamily="2" charset="2"/>
              <a:buChar char="Ø"/>
            </a:pPr>
            <a:r>
              <a:rPr lang="en-US" altLang="zh-CN" sz="1600" dirty="0">
                <a:solidFill>
                  <a:prstClr val="black"/>
                </a:solidFill>
                <a:latin typeface="Calibri"/>
              </a:rPr>
              <a:t>Update the NR RRM Policy </a:t>
            </a:r>
          </a:p>
          <a:p>
            <a:pPr marL="628650" lvl="0" indent="-171450">
              <a:spcAft>
                <a:spcPts val="300"/>
              </a:spcAft>
              <a:buFont typeface="Wingdings" panose="05000000000000000000" pitchFamily="2" charset="2"/>
              <a:buChar char="Ø"/>
            </a:pPr>
            <a:r>
              <a:rPr lang="en-US" altLang="zh-CN" sz="1600" dirty="0">
                <a:solidFill>
                  <a:prstClr val="black"/>
                </a:solidFill>
                <a:latin typeface="Calibri"/>
              </a:rPr>
              <a:t>Update NRM change to support RIM</a:t>
            </a:r>
          </a:p>
          <a:p>
            <a:pPr marL="628650" lvl="0" indent="-171450">
              <a:spcAft>
                <a:spcPts val="300"/>
              </a:spcAft>
              <a:buFont typeface="Wingdings" panose="05000000000000000000" pitchFamily="2" charset="2"/>
              <a:buChar char="Ø"/>
            </a:pPr>
            <a:r>
              <a:rPr lang="en-US" altLang="zh-CN" sz="1600" dirty="0">
                <a:solidFill>
                  <a:prstClr val="black"/>
                </a:solidFill>
                <a:latin typeface="Calibri"/>
              </a:rPr>
              <a:t>NR-Inheritance diagram update</a:t>
            </a:r>
          </a:p>
          <a:p>
            <a:pPr marL="628650" lvl="0" indent="-171450">
              <a:spcAft>
                <a:spcPts val="300"/>
              </a:spcAft>
              <a:buFont typeface="Wingdings" panose="05000000000000000000" pitchFamily="2" charset="2"/>
              <a:buChar char="Ø"/>
            </a:pPr>
            <a:r>
              <a:rPr lang="en-US" altLang="zh-CN" sz="1600" dirty="0">
                <a:solidFill>
                  <a:prstClr val="black"/>
                </a:solidFill>
                <a:latin typeface="Calibri"/>
              </a:rPr>
              <a:t>control of </a:t>
            </a:r>
            <a:r>
              <a:rPr lang="en-US" altLang="zh-CN" sz="1600" dirty="0" err="1">
                <a:solidFill>
                  <a:prstClr val="black"/>
                </a:solidFill>
                <a:latin typeface="Calibri"/>
              </a:rPr>
              <a:t>QoS</a:t>
            </a:r>
            <a:r>
              <a:rPr lang="en-US" altLang="zh-CN" sz="1600" dirty="0">
                <a:solidFill>
                  <a:prstClr val="black"/>
                </a:solidFill>
                <a:latin typeface="Calibri"/>
              </a:rPr>
              <a:t> monitoring per </a:t>
            </a:r>
            <a:r>
              <a:rPr lang="en-US" altLang="zh-CN" sz="1600" dirty="0" err="1">
                <a:solidFill>
                  <a:prstClr val="black"/>
                </a:solidFill>
                <a:latin typeface="Calibri"/>
              </a:rPr>
              <a:t>QoS</a:t>
            </a:r>
            <a:r>
              <a:rPr lang="en-US" altLang="zh-CN" sz="1600" dirty="0">
                <a:solidFill>
                  <a:prstClr val="black"/>
                </a:solidFill>
                <a:latin typeface="Calibri"/>
              </a:rPr>
              <a:t> flow per UE</a:t>
            </a:r>
          </a:p>
          <a:p>
            <a:pPr marL="628650" lvl="0" indent="-171450">
              <a:spcAft>
                <a:spcPts val="300"/>
              </a:spcAft>
              <a:buFont typeface="Wingdings" panose="05000000000000000000" pitchFamily="2" charset="2"/>
              <a:buChar char="Ø"/>
            </a:pPr>
            <a:r>
              <a:rPr lang="en-US" altLang="zh-CN" sz="1600" dirty="0" err="1">
                <a:solidFill>
                  <a:prstClr val="black"/>
                </a:solidFill>
                <a:latin typeface="Calibri"/>
              </a:rPr>
              <a:t>OpenAPI</a:t>
            </a:r>
            <a:r>
              <a:rPr lang="en-US" altLang="zh-CN" sz="1600" dirty="0">
                <a:solidFill>
                  <a:prstClr val="black"/>
                </a:solidFill>
                <a:latin typeface="Calibri"/>
              </a:rPr>
              <a:t> definitions for the FM control fragment and </a:t>
            </a:r>
            <a:r>
              <a:rPr lang="en-US" altLang="zh-CN" sz="1600" dirty="0" err="1">
                <a:solidFill>
                  <a:prstClr val="black"/>
                </a:solidFill>
                <a:latin typeface="Calibri"/>
              </a:rPr>
              <a:t>notificationTypes</a:t>
            </a:r>
            <a:endParaRPr lang="en-US" altLang="zh-CN" sz="1600" dirty="0">
              <a:solidFill>
                <a:prstClr val="black"/>
              </a:solidFill>
              <a:latin typeface="Calibri"/>
            </a:endParaRPr>
          </a:p>
          <a:p>
            <a:pPr marL="628650" lvl="0" indent="-171450">
              <a:spcAft>
                <a:spcPts val="300"/>
              </a:spcAft>
              <a:buFont typeface="Wingdings" panose="05000000000000000000" pitchFamily="2" charset="2"/>
              <a:buChar char="Ø"/>
            </a:pPr>
            <a:r>
              <a:rPr lang="en-US" altLang="zh-CN" sz="1600" dirty="0">
                <a:solidFill>
                  <a:prstClr val="black"/>
                </a:solidFill>
                <a:latin typeface="Calibri"/>
              </a:rPr>
              <a:t>TOP_ as parent class</a:t>
            </a:r>
          </a:p>
          <a:p>
            <a:pPr marL="628650" lvl="0" indent="-171450">
              <a:spcAft>
                <a:spcPts val="300"/>
              </a:spcAft>
              <a:buFont typeface="Wingdings" panose="05000000000000000000" pitchFamily="2" charset="2"/>
              <a:buChar char="Ø"/>
            </a:pPr>
            <a:r>
              <a:rPr lang="en-US" altLang="zh-CN" sz="1600" dirty="0">
                <a:solidFill>
                  <a:prstClr val="black"/>
                </a:solidFill>
                <a:latin typeface="Calibri"/>
              </a:rPr>
              <a:t>Update concept of ME and MF</a:t>
            </a:r>
          </a:p>
          <a:p>
            <a:pPr marL="628650" lvl="0" indent="-171450">
              <a:spcAft>
                <a:spcPts val="300"/>
              </a:spcAft>
              <a:buFont typeface="Wingdings" panose="05000000000000000000" pitchFamily="2" charset="2"/>
              <a:buChar char="Ø"/>
            </a:pPr>
            <a:r>
              <a:rPr lang="en-US" altLang="zh-CN" sz="1600" dirty="0">
                <a:solidFill>
                  <a:prstClr val="black"/>
                </a:solidFill>
                <a:latin typeface="Calibri"/>
              </a:rPr>
              <a:t>Clarify the NR NRM used for different deployment scenarios</a:t>
            </a:r>
          </a:p>
          <a:p>
            <a:pPr marL="628650" lvl="0" indent="-171450">
              <a:spcAft>
                <a:spcPts val="300"/>
              </a:spcAft>
              <a:buFont typeface="Wingdings" panose="05000000000000000000" pitchFamily="2" charset="2"/>
              <a:buChar char="Ø"/>
            </a:pPr>
            <a:r>
              <a:rPr lang="en-US" altLang="zh-CN" sz="1600" dirty="0">
                <a:solidFill>
                  <a:prstClr val="black"/>
                </a:solidFill>
                <a:latin typeface="Calibri"/>
              </a:rPr>
              <a:t>Update YANG Guidelines</a:t>
            </a:r>
            <a:endParaRPr lang="zh-CN" altLang="zh-CN" sz="1600" dirty="0">
              <a:solidFill>
                <a:prstClr val="black"/>
              </a:solidFill>
              <a:latin typeface="Calibri"/>
            </a:endParaRPr>
          </a:p>
        </p:txBody>
      </p:sp>
      <p:sp>
        <p:nvSpPr>
          <p:cNvPr id="7"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smtClean="0"/>
              <a:t>eNRM</a:t>
            </a:r>
            <a:endParaRPr lang="sv-SE" sz="3200" kern="0" dirty="0"/>
          </a:p>
        </p:txBody>
      </p:sp>
      <p:sp>
        <p:nvSpPr>
          <p:cNvPr id="8" name="文本框 7"/>
          <p:cNvSpPr txBox="1"/>
          <p:nvPr/>
        </p:nvSpPr>
        <p:spPr>
          <a:xfrm>
            <a:off x="274583" y="2280340"/>
            <a:ext cx="11599616" cy="292388"/>
          </a:xfrm>
          <a:prstGeom prst="rect">
            <a:avLst/>
          </a:prstGeom>
          <a:solidFill>
            <a:srgbClr val="92D050"/>
          </a:solidFill>
        </p:spPr>
        <p:txBody>
          <a:bodyPr wrap="square" rtlCol="0">
            <a:spAutoFit/>
          </a:bodyPr>
          <a:lstStyle/>
          <a:p>
            <a:pPr algn="ctr"/>
            <a:r>
              <a:rPr lang="en-US" altLang="zh-CN" b="1" dirty="0" smtClean="0"/>
              <a:t>Working Progress</a:t>
            </a:r>
            <a:endParaRPr lang="zh-CN" altLang="en-US" b="1" dirty="0"/>
          </a:p>
        </p:txBody>
      </p:sp>
      <p:graphicFrame>
        <p:nvGraphicFramePr>
          <p:cNvPr id="2" name="表格 1"/>
          <p:cNvGraphicFramePr>
            <a:graphicFrameLocks noGrp="1"/>
          </p:cNvGraphicFramePr>
          <p:nvPr>
            <p:extLst>
              <p:ext uri="{D42A27DB-BD31-4B8C-83A1-F6EECF244321}">
                <p14:modId xmlns:p14="http://schemas.microsoft.com/office/powerpoint/2010/main" val="2376342696"/>
              </p:ext>
            </p:extLst>
          </p:nvPr>
        </p:nvGraphicFramePr>
        <p:xfrm>
          <a:off x="274583" y="1406853"/>
          <a:ext cx="11644808" cy="792480"/>
        </p:xfrm>
        <a:graphic>
          <a:graphicData uri="http://schemas.openxmlformats.org/drawingml/2006/table">
            <a:tbl>
              <a:tblPr firstRow="1" bandRow="1">
                <a:tableStyleId>{5C22544A-7EE6-4342-B048-85BDC9FD1C3A}</a:tableStyleId>
              </a:tblPr>
              <a:tblGrid>
                <a:gridCol w="1004810"/>
                <a:gridCol w="2249792"/>
                <a:gridCol w="1040463"/>
                <a:gridCol w="1327610"/>
                <a:gridCol w="892593"/>
                <a:gridCol w="1426464"/>
                <a:gridCol w="934476"/>
                <a:gridCol w="1506744"/>
                <a:gridCol w="1261856"/>
              </a:tblGrid>
              <a:tr h="299524">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err="1">
                          <a:solidFill>
                            <a:schemeClr val="lt1"/>
                          </a:solidFill>
                          <a:latin typeface="+mn-lt"/>
                          <a:ea typeface="+mn-ea"/>
                          <a:cs typeface="+mn-cs"/>
                        </a:rPr>
                        <a:t>Completion</a:t>
                      </a:r>
                      <a:r>
                        <a:rPr lang="sv-SE" sz="1200" b="1" kern="1200" dirty="0">
                          <a:solidFill>
                            <a:schemeClr val="lt1"/>
                          </a:solidFill>
                          <a:latin typeface="+mn-lt"/>
                          <a:ea typeface="+mn-ea"/>
                          <a:cs typeface="+mn-cs"/>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a:solidFill>
                            <a:schemeClr val="lt1"/>
                          </a:solidFill>
                          <a:latin typeface="+mn-lt"/>
                          <a:ea typeface="+mn-ea"/>
                          <a:cs typeface="+mn-cs"/>
                        </a:rPr>
                        <a:t>TS/TR</a:t>
                      </a:r>
                    </a:p>
                  </a:txBody>
                  <a:tcPr anchor="ctr">
                    <a:solidFill>
                      <a:srgbClr val="92D050"/>
                    </a:solidFill>
                  </a:tcPr>
                </a:tc>
                <a:tc>
                  <a:txBody>
                    <a:bodyPr/>
                    <a:lstStyle/>
                    <a:p>
                      <a:pPr marL="0" algn="ctr" defTabSz="1219170" rtl="0" eaLnBrk="1" latinLnBrk="0" hangingPunct="1"/>
                      <a:r>
                        <a:rPr lang="sv-SE" sz="1200" b="1" kern="1200" dirty="0">
                          <a:solidFill>
                            <a:schemeClr val="lt1"/>
                          </a:solidFill>
                          <a:latin typeface="+mn-lt"/>
                          <a:ea typeface="+mn-ea"/>
                          <a:cs typeface="+mn-cs"/>
                        </a:rPr>
                        <a:t>reference</a:t>
                      </a:r>
                    </a:p>
                  </a:txBody>
                  <a:tcPr anchor="ctr">
                    <a:solidFill>
                      <a:srgbClr val="92D050"/>
                    </a:solidFill>
                  </a:tcPr>
                </a:tc>
                <a:tc>
                  <a:txBody>
                    <a:bodyPr/>
                    <a:lstStyle/>
                    <a:p>
                      <a:pPr marL="0" algn="ctr" defTabSz="1219170" rtl="0" eaLnBrk="1" latinLnBrk="0" hangingPunct="1"/>
                      <a:r>
                        <a:rPr lang="sv-SE" sz="1200" b="1" kern="1200" dirty="0">
                          <a:solidFill>
                            <a:schemeClr val="lt1"/>
                          </a:solidFill>
                          <a:latin typeface="+mn-lt"/>
                          <a:ea typeface="+mn-ea"/>
                          <a:cs typeface="+mn-cs"/>
                        </a:rPr>
                        <a:t>Target date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marL="0" algn="ctr" defTabSz="1219170" rtl="0" eaLnBrk="1" latinLnBrk="0" hangingPunct="1"/>
                      <a:endParaRPr lang="sv-SE" sz="1200" b="1" kern="1200" dirty="0">
                        <a:solidFill>
                          <a:schemeClr val="lt1"/>
                        </a:solidFill>
                        <a:latin typeface="+mn-lt"/>
                        <a:ea typeface="+mn-ea"/>
                        <a:cs typeface="+mn-cs"/>
                      </a:endParaRPr>
                    </a:p>
                  </a:txBody>
                  <a:tcPr anchor="ctr">
                    <a:solidFill>
                      <a:srgbClr val="92D050"/>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a:t>
                      </a:r>
                      <a:r>
                        <a:rPr lang="sv-SE" sz="1200" b="1" kern="1200" baseline="0" dirty="0">
                          <a:solidFill>
                            <a:schemeClr val="lt1"/>
                          </a:solidFill>
                          <a:latin typeface="+mn-lt"/>
                          <a:ea typeface="+mn-ea"/>
                          <a:cs typeface="+mn-cs"/>
                        </a:rPr>
                        <a:t> groups</a:t>
                      </a:r>
                      <a:endParaRPr lang="sv-SE" sz="1200" b="1" kern="1200" dirty="0">
                        <a:solidFill>
                          <a:schemeClr val="lt1"/>
                        </a:solidFill>
                        <a:latin typeface="+mn-lt"/>
                        <a:ea typeface="+mn-ea"/>
                        <a:cs typeface="+mn-cs"/>
                      </a:endParaRPr>
                    </a:p>
                  </a:txBody>
                  <a:tcPr anchor="ctr">
                    <a:solidFill>
                      <a:srgbClr val="92D050"/>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 </a:t>
                      </a:r>
                      <a:r>
                        <a:rPr lang="en-US" altLang="zh-CN" sz="1200" dirty="0"/>
                        <a:t>topic</a:t>
                      </a:r>
                      <a:endParaRPr lang="sv-SE" sz="1200" b="1" kern="1200" dirty="0">
                        <a:solidFill>
                          <a:schemeClr val="lt1"/>
                        </a:solidFill>
                        <a:latin typeface="+mn-lt"/>
                        <a:ea typeface="+mn-ea"/>
                        <a:cs typeface="+mn-cs"/>
                      </a:endParaRPr>
                    </a:p>
                  </a:txBody>
                  <a:tcPr anchor="ctr">
                    <a:solidFill>
                      <a:srgbClr val="92D050"/>
                    </a:solidFill>
                  </a:tcPr>
                </a:tc>
              </a:tr>
              <a:tr h="329477">
                <a:tc>
                  <a:txBody>
                    <a:bodyPr/>
                    <a:lstStyle/>
                    <a:p>
                      <a:pPr algn="ctr">
                        <a:spcAft>
                          <a:spcPts val="0"/>
                        </a:spcAft>
                      </a:pPr>
                      <a:r>
                        <a:rPr lang="en-GB" sz="1100" b="0" kern="1200" dirty="0" err="1">
                          <a:solidFill>
                            <a:schemeClr val="tx1"/>
                          </a:solidFill>
                          <a:effectLst/>
                          <a:latin typeface="Arial" panose="020B0604020202020204" pitchFamily="34" charset="0"/>
                          <a:ea typeface="+mn-ea"/>
                          <a:cs typeface="Arial" panose="020B0604020202020204" pitchFamily="34" charset="0"/>
                        </a:rPr>
                        <a:t>eNRM</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NRM enhancements</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9</a:t>
                      </a:r>
                      <a:r>
                        <a:rPr lang="sv-SE" sz="1100" b="0" kern="1200" dirty="0">
                          <a:solidFill>
                            <a:schemeClr val="tx1"/>
                          </a:solidFill>
                          <a:effectLst/>
                          <a:latin typeface="Arial" panose="020B0604020202020204" pitchFamily="34" charset="0"/>
                          <a:ea typeface="+mn-ea"/>
                          <a:cs typeface="Arial" panose="020B0604020202020204" pitchFamily="34" charset="0"/>
                        </a:rPr>
                        <a:t>0%-&gt;92</a:t>
                      </a:r>
                      <a:r>
                        <a:rPr lang="sv-SE" sz="1100" b="0" kern="1200" dirty="0" smtClean="0">
                          <a:solidFill>
                            <a:schemeClr val="tx1"/>
                          </a:solidFill>
                          <a:effectLst/>
                          <a:latin typeface="Arial" panose="020B0604020202020204" pitchFamily="34" charset="0"/>
                          <a:ea typeface="+mn-ea"/>
                          <a:cs typeface="Arial" panose="020B0604020202020204" pitchFamily="34" charset="0"/>
                        </a:rPr>
                        <a:t>%-&gt;95%</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chemeClr val="dk1"/>
                          </a:solidFill>
                          <a:effectLst/>
                          <a:latin typeface="Arial" panose="020B0604020202020204" pitchFamily="34" charset="0"/>
                          <a:ea typeface="SimSun" panose="02010600030101010101" pitchFamily="2" charset="-122"/>
                          <a:cs typeface="+mn-cs"/>
                        </a:rPr>
                        <a:t>TS 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hlinkClick r:id="rId2"/>
                        </a:rPr>
                        <a:t>SP-190140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SA#88 </a:t>
                      </a:r>
                      <a:r>
                        <a:rPr lang="en-GB" altLang="zh-CN" sz="1100" b="0" kern="1200" dirty="0">
                          <a:solidFill>
                            <a:schemeClr val="tx1"/>
                          </a:solidFill>
                          <a:effectLst/>
                          <a:latin typeface="Arial" panose="020B0604020202020204" pitchFamily="34" charset="0"/>
                          <a:ea typeface="+mn-ea"/>
                          <a:cs typeface="Arial" panose="020B0604020202020204" pitchFamily="34" charset="0"/>
                        </a:rPr>
                        <a:t>(</a:t>
                      </a: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06/2020</a:t>
                      </a:r>
                      <a:r>
                        <a:rPr lang="en-GB" altLang="zh-CN" sz="1100" b="0" kern="1200" dirty="0">
                          <a:solidFill>
                            <a:schemeClr val="tx1"/>
                          </a:solidFill>
                          <a:effectLst/>
                          <a:latin typeface="Arial" panose="020B0604020202020204" pitchFamily="34" charset="0"/>
                          <a:ea typeface="+mn-ea"/>
                          <a:cs typeface="Arial" panose="020B0604020202020204" pitchFamily="34" charset="0"/>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 RAN3, ORAN </a:t>
                      </a:r>
                      <a:r>
                        <a:rPr lang="sv-SE" altLang="zh-CN" sz="1100" kern="1200" dirty="0">
                          <a:solidFill>
                            <a:schemeClr val="dk1"/>
                          </a:solidFill>
                          <a:effectLst/>
                          <a:latin typeface="Arial" panose="020B0604020202020204" pitchFamily="34" charset="0"/>
                          <a:ea typeface="SimSun" panose="02010600030101010101" pitchFamily="2" charset="-122"/>
                          <a:cs typeface="+mn-cs"/>
                        </a:rPr>
                        <a:t>(potentially)</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NR, 5GC modelling</a:t>
                      </a:r>
                    </a:p>
                  </a:txBody>
                  <a:tcPr marL="68580" marR="68580" marT="0" marB="0" anchor="ctr">
                    <a:solidFill>
                      <a:schemeClr val="tx2">
                        <a:lumMod val="20000"/>
                        <a:lumOff val="80000"/>
                      </a:schemeClr>
                    </a:solidFill>
                  </a:tcPr>
                </a:tc>
              </a:tr>
            </a:tbl>
          </a:graphicData>
        </a:graphic>
      </p:graphicFrame>
    </p:spTree>
    <p:extLst>
      <p:ext uri="{BB962C8B-B14F-4D97-AF65-F5344CB8AC3E}">
        <p14:creationId xmlns:p14="http://schemas.microsoft.com/office/powerpoint/2010/main" val="40499465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741080244"/>
              </p:ext>
            </p:extLst>
          </p:nvPr>
        </p:nvGraphicFramePr>
        <p:xfrm>
          <a:off x="205572" y="1045359"/>
          <a:ext cx="11644808" cy="3352960"/>
        </p:xfrm>
        <a:graphic>
          <a:graphicData uri="http://schemas.openxmlformats.org/drawingml/2006/table">
            <a:tbl>
              <a:tblPr firstRow="1" bandRow="1">
                <a:tableStyleId>{5C22544A-7EE6-4342-B048-85BDC9FD1C3A}</a:tableStyleId>
              </a:tblPr>
              <a:tblGrid>
                <a:gridCol w="1004810">
                  <a:extLst>
                    <a:ext uri="{9D8B030D-6E8A-4147-A177-3AD203B41FA5}">
                      <a16:colId xmlns="" xmlns:a16="http://schemas.microsoft.com/office/drawing/2014/main" val="20000"/>
                    </a:ext>
                  </a:extLst>
                </a:gridCol>
                <a:gridCol w="2249792">
                  <a:extLst>
                    <a:ext uri="{9D8B030D-6E8A-4147-A177-3AD203B41FA5}">
                      <a16:colId xmlns="" xmlns:a16="http://schemas.microsoft.com/office/drawing/2014/main" val="20001"/>
                    </a:ext>
                  </a:extLst>
                </a:gridCol>
                <a:gridCol w="1040463">
                  <a:extLst>
                    <a:ext uri="{9D8B030D-6E8A-4147-A177-3AD203B41FA5}">
                      <a16:colId xmlns="" xmlns:a16="http://schemas.microsoft.com/office/drawing/2014/main" val="20002"/>
                    </a:ext>
                  </a:extLst>
                </a:gridCol>
                <a:gridCol w="1327610">
                  <a:extLst>
                    <a:ext uri="{9D8B030D-6E8A-4147-A177-3AD203B41FA5}">
                      <a16:colId xmlns="" xmlns:a16="http://schemas.microsoft.com/office/drawing/2014/main" val="20006"/>
                    </a:ext>
                  </a:extLst>
                </a:gridCol>
                <a:gridCol w="892593">
                  <a:extLst>
                    <a:ext uri="{9D8B030D-6E8A-4147-A177-3AD203B41FA5}">
                      <a16:colId xmlns="" xmlns:a16="http://schemas.microsoft.com/office/drawing/2014/main" val="20007"/>
                    </a:ext>
                  </a:extLst>
                </a:gridCol>
                <a:gridCol w="1426464">
                  <a:extLst>
                    <a:ext uri="{9D8B030D-6E8A-4147-A177-3AD203B41FA5}">
                      <a16:colId xmlns="" xmlns:a16="http://schemas.microsoft.com/office/drawing/2014/main" val="20003"/>
                    </a:ext>
                  </a:extLst>
                </a:gridCol>
                <a:gridCol w="934476">
                  <a:extLst>
                    <a:ext uri="{9D8B030D-6E8A-4147-A177-3AD203B41FA5}">
                      <a16:colId xmlns="" xmlns:a16="http://schemas.microsoft.com/office/drawing/2014/main" val="20008"/>
                    </a:ext>
                  </a:extLst>
                </a:gridCol>
                <a:gridCol w="1506744">
                  <a:extLst>
                    <a:ext uri="{9D8B030D-6E8A-4147-A177-3AD203B41FA5}">
                      <a16:colId xmlns="" xmlns:a16="http://schemas.microsoft.com/office/drawing/2014/main" val="20004"/>
                    </a:ext>
                  </a:extLst>
                </a:gridCol>
                <a:gridCol w="1261856">
                  <a:extLst>
                    <a:ext uri="{9D8B030D-6E8A-4147-A177-3AD203B41FA5}">
                      <a16:colId xmlns="" xmlns:a16="http://schemas.microsoft.com/office/drawing/2014/main" val="20005"/>
                    </a:ext>
                  </a:extLst>
                </a:gridCol>
              </a:tblGrid>
              <a:tr h="299524">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err="1">
                          <a:solidFill>
                            <a:schemeClr val="lt1"/>
                          </a:solidFill>
                          <a:latin typeface="+mn-lt"/>
                          <a:ea typeface="+mn-ea"/>
                          <a:cs typeface="+mn-cs"/>
                        </a:rPr>
                        <a:t>Completion</a:t>
                      </a:r>
                      <a:r>
                        <a:rPr lang="sv-SE" sz="1200" b="1" kern="1200" dirty="0">
                          <a:solidFill>
                            <a:schemeClr val="lt1"/>
                          </a:solidFill>
                          <a:latin typeface="+mn-lt"/>
                          <a:ea typeface="+mn-ea"/>
                          <a:cs typeface="+mn-cs"/>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a:solidFill>
                            <a:schemeClr val="lt1"/>
                          </a:solidFill>
                          <a:latin typeface="+mn-lt"/>
                          <a:ea typeface="+mn-ea"/>
                          <a:cs typeface="+mn-cs"/>
                        </a:rPr>
                        <a:t>TS/TR</a:t>
                      </a:r>
                    </a:p>
                  </a:txBody>
                  <a:tcPr anchor="ctr">
                    <a:solidFill>
                      <a:srgbClr val="92D050"/>
                    </a:solidFill>
                  </a:tcPr>
                </a:tc>
                <a:tc>
                  <a:txBody>
                    <a:bodyPr/>
                    <a:lstStyle/>
                    <a:p>
                      <a:pPr marL="0" algn="ctr" defTabSz="1219170" rtl="0" eaLnBrk="1" latinLnBrk="0" hangingPunct="1"/>
                      <a:r>
                        <a:rPr lang="sv-SE" sz="1200" b="1" kern="1200" dirty="0">
                          <a:solidFill>
                            <a:schemeClr val="lt1"/>
                          </a:solidFill>
                          <a:latin typeface="+mn-lt"/>
                          <a:ea typeface="+mn-ea"/>
                          <a:cs typeface="+mn-cs"/>
                        </a:rPr>
                        <a:t>reference</a:t>
                      </a:r>
                    </a:p>
                  </a:txBody>
                  <a:tcPr anchor="ctr">
                    <a:solidFill>
                      <a:srgbClr val="92D050"/>
                    </a:solidFill>
                  </a:tcPr>
                </a:tc>
                <a:tc>
                  <a:txBody>
                    <a:bodyPr/>
                    <a:lstStyle/>
                    <a:p>
                      <a:pPr marL="0" algn="ctr" defTabSz="1219170" rtl="0" eaLnBrk="1" latinLnBrk="0" hangingPunct="1"/>
                      <a:r>
                        <a:rPr lang="sv-SE" sz="1200" b="1" kern="1200" dirty="0">
                          <a:solidFill>
                            <a:schemeClr val="lt1"/>
                          </a:solidFill>
                          <a:latin typeface="+mn-lt"/>
                          <a:ea typeface="+mn-ea"/>
                          <a:cs typeface="+mn-cs"/>
                        </a:rPr>
                        <a:t>Target date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marL="0" algn="ctr" defTabSz="1219170" rtl="0" eaLnBrk="1" latinLnBrk="0" hangingPunct="1"/>
                      <a:endParaRPr lang="sv-SE" sz="1200" b="1" kern="1200" dirty="0">
                        <a:solidFill>
                          <a:schemeClr val="lt1"/>
                        </a:solidFill>
                        <a:latin typeface="+mn-lt"/>
                        <a:ea typeface="+mn-ea"/>
                        <a:cs typeface="+mn-cs"/>
                      </a:endParaRPr>
                    </a:p>
                  </a:txBody>
                  <a:tcPr anchor="ctr">
                    <a:solidFill>
                      <a:srgbClr val="92D050"/>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a:t>
                      </a:r>
                      <a:r>
                        <a:rPr lang="sv-SE" sz="1200" b="1" kern="1200" baseline="0" dirty="0">
                          <a:solidFill>
                            <a:schemeClr val="lt1"/>
                          </a:solidFill>
                          <a:latin typeface="+mn-lt"/>
                          <a:ea typeface="+mn-ea"/>
                          <a:cs typeface="+mn-cs"/>
                        </a:rPr>
                        <a:t> groups</a:t>
                      </a:r>
                      <a:endParaRPr lang="sv-SE" sz="1200" b="1" kern="1200" dirty="0">
                        <a:solidFill>
                          <a:schemeClr val="lt1"/>
                        </a:solidFill>
                        <a:latin typeface="+mn-lt"/>
                        <a:ea typeface="+mn-ea"/>
                        <a:cs typeface="+mn-cs"/>
                      </a:endParaRPr>
                    </a:p>
                  </a:txBody>
                  <a:tcPr anchor="ctr">
                    <a:solidFill>
                      <a:srgbClr val="92D050"/>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 </a:t>
                      </a:r>
                      <a:r>
                        <a:rPr lang="en-US" altLang="zh-CN" sz="1200" dirty="0"/>
                        <a:t>topic</a:t>
                      </a:r>
                      <a:endParaRPr lang="sv-SE" sz="1200" b="1" kern="1200" dirty="0">
                        <a:solidFill>
                          <a:schemeClr val="lt1"/>
                        </a:solidFill>
                        <a:latin typeface="+mn-lt"/>
                        <a:ea typeface="+mn-ea"/>
                        <a:cs typeface="+mn-cs"/>
                      </a:endParaRPr>
                    </a:p>
                  </a:txBody>
                  <a:tcPr anchor="ctr">
                    <a:solidFill>
                      <a:srgbClr val="92D050"/>
                    </a:solidFill>
                  </a:tcPr>
                </a:tc>
                <a:extLst>
                  <a:ext uri="{0D108BD9-81ED-4DB2-BD59-A6C34878D82A}">
                    <a16:rowId xmlns="" xmlns:a16="http://schemas.microsoft.com/office/drawing/2014/main" val="10000"/>
                  </a:ext>
                </a:extLst>
              </a:tr>
              <a:tr h="329477">
                <a:tc>
                  <a:txBody>
                    <a:bodyPr/>
                    <a:lstStyle/>
                    <a:p>
                      <a:pPr algn="ctr">
                        <a:spcAft>
                          <a:spcPts val="0"/>
                        </a:spcAft>
                      </a:pPr>
                      <a:r>
                        <a:rPr lang="en-GB" sz="1100" kern="1200" dirty="0">
                          <a:solidFill>
                            <a:schemeClr val="dk1"/>
                          </a:solidFill>
                          <a:effectLst/>
                          <a:latin typeface="Arial" panose="020B0604020202020204" pitchFamily="34" charset="0"/>
                          <a:ea typeface="SimSun" panose="02010600030101010101" pitchFamily="2" charset="-122"/>
                          <a:cs typeface="+mn-cs"/>
                        </a:rPr>
                        <a:t>5G_SLICE_ePA</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Enhancement of performance assurance for 5G networks including network slicing</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chemeClr val="dk1"/>
                          </a:solidFill>
                          <a:effectLst/>
                          <a:latin typeface="Arial" panose="020B0604020202020204" pitchFamily="34" charset="0"/>
                          <a:ea typeface="SimSun" panose="02010600030101010101" pitchFamily="2" charset="-122"/>
                          <a:cs typeface="+mn-cs"/>
                        </a:rPr>
                        <a:t>90%-&gt;97</a:t>
                      </a:r>
                      <a:r>
                        <a:rPr lang="sv-SE" sz="1100" kern="1200" dirty="0" smtClean="0">
                          <a:solidFill>
                            <a:schemeClr val="dk1"/>
                          </a:solidFill>
                          <a:effectLst/>
                          <a:latin typeface="Arial" panose="020B0604020202020204" pitchFamily="34" charset="0"/>
                          <a:ea typeface="SimSun" panose="02010600030101010101" pitchFamily="2" charset="-122"/>
                          <a:cs typeface="+mn-cs"/>
                        </a:rPr>
                        <a:t>%-&gt;98%</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chemeClr val="dk1"/>
                          </a:solidFill>
                          <a:effectLst/>
                          <a:latin typeface="Arial" panose="020B0604020202020204" pitchFamily="34" charset="0"/>
                          <a:ea typeface="SimSun" panose="02010600030101010101" pitchFamily="2" charset="-122"/>
                          <a:cs typeface="+mn-cs"/>
                        </a:rPr>
                        <a:t>TS 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hlinkClick r:id="rId2"/>
                        </a:rPr>
                        <a:t>SP-190247</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SA#88 (06/2020)</a:t>
                      </a:r>
                      <a:endParaRPr lang="sv-SE"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Intel</a:t>
                      </a:r>
                      <a:r>
                        <a:rPr lang="en-US" sz="1100" kern="1200" dirty="0">
                          <a:solidFill>
                            <a:schemeClr val="dk1"/>
                          </a:solidFill>
                          <a:effectLst/>
                          <a:latin typeface="Arial" panose="020B0604020202020204" pitchFamily="34" charset="0"/>
                          <a:ea typeface="SimSun" panose="02010600030101010101" pitchFamily="2" charset="-122"/>
                          <a:cs typeface="+mn-cs"/>
                        </a:rPr>
                        <a:t>,CMCC</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 RAN2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PM</a:t>
                      </a:r>
                    </a:p>
                  </a:txBody>
                  <a:tcPr marL="68580" marR="68580" marT="0" marB="0" anchor="ctr">
                    <a:solidFill>
                      <a:schemeClr val="tx2">
                        <a:lumMod val="20000"/>
                        <a:lumOff val="80000"/>
                      </a:schemeClr>
                    </a:solidFill>
                  </a:tcPr>
                </a:tc>
                <a:extLst>
                  <a:ext uri="{0D108BD9-81ED-4DB2-BD59-A6C34878D82A}">
                    <a16:rowId xmlns="" xmlns:a16="http://schemas.microsoft.com/office/drawing/2014/main" val="10004"/>
                  </a:ext>
                </a:extLst>
              </a:tr>
              <a:tr h="329477">
                <a:tc>
                  <a:txBody>
                    <a:bodyPr/>
                    <a:lstStyle/>
                    <a:p>
                      <a:pPr algn="ctr">
                        <a:spcAft>
                          <a:spcPts val="0"/>
                        </a:spcAft>
                      </a:pPr>
                      <a:r>
                        <a:rPr lang="en-GB" sz="1100" kern="1200" dirty="0">
                          <a:solidFill>
                            <a:schemeClr val="dk1"/>
                          </a:solidFill>
                          <a:effectLst/>
                          <a:latin typeface="Arial" panose="020B0604020202020204" pitchFamily="34" charset="0"/>
                          <a:ea typeface="+mn-ea"/>
                          <a:cs typeface="+mn-cs"/>
                        </a:rPr>
                        <a:t>TM_SBMA</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l">
                        <a:spcAft>
                          <a:spcPts val="900"/>
                        </a:spcAft>
                      </a:pPr>
                      <a:r>
                        <a:rPr lang="en-US" sz="1100" kern="1200" dirty="0">
                          <a:solidFill>
                            <a:schemeClr val="dk1"/>
                          </a:solidFill>
                          <a:effectLst/>
                          <a:latin typeface="Arial" panose="020B0604020202020204" pitchFamily="34" charset="0"/>
                          <a:ea typeface="+mn-ea"/>
                          <a:cs typeface="+mn-cs"/>
                        </a:rPr>
                        <a:t>Trace Management in the context of Services Based Management Architecture</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smtClean="0">
                          <a:solidFill>
                            <a:srgbClr val="000000"/>
                          </a:solidFill>
                          <a:effectLst/>
                          <a:latin typeface="Arial" panose="020B0604020202020204" pitchFamily="34" charset="0"/>
                          <a:ea typeface="+mn-ea"/>
                          <a:cs typeface="+mn-cs"/>
                        </a:rPr>
                        <a:t>50</a:t>
                      </a:r>
                      <a:r>
                        <a:rPr lang="sv-SE" sz="1100" kern="1200" dirty="0">
                          <a:solidFill>
                            <a:srgbClr val="000000"/>
                          </a:solidFill>
                          <a:effectLst/>
                          <a:latin typeface="Arial" panose="020B0604020202020204" pitchFamily="34" charset="0"/>
                          <a:ea typeface="+mn-ea"/>
                          <a:cs typeface="+mn-cs"/>
                        </a:rPr>
                        <a:t>%-&gt;50</a:t>
                      </a:r>
                      <a:r>
                        <a:rPr lang="sv-SE" sz="1100" kern="1200" dirty="0" smtClean="0">
                          <a:solidFill>
                            <a:srgbClr val="000000"/>
                          </a:solidFill>
                          <a:effectLst/>
                          <a:latin typeface="Arial" panose="020B0604020202020204" pitchFamily="34" charset="0"/>
                          <a:ea typeface="+mn-ea"/>
                          <a:cs typeface="+mn-cs"/>
                        </a:rPr>
                        <a:t>%-&gt;90%</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en-US" sz="1100" kern="1200" dirty="0">
                          <a:solidFill>
                            <a:schemeClr val="dk1"/>
                          </a:solidFill>
                          <a:effectLst/>
                          <a:latin typeface="Arial" panose="020B0604020202020204" pitchFamily="34" charset="0"/>
                          <a:ea typeface="SimSun" panose="02010600030101010101" pitchFamily="2" charset="-122"/>
                          <a:cs typeface="+mn-cs"/>
                        </a:rPr>
                        <a:t>TS 32.421/ 32.422/ 28.530/ 28.532/28.533/ 28.540/28.541</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hlinkClick r:id="rId3"/>
                        </a:rPr>
                        <a:t>SP-181073</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SA#88 (06/2020)</a:t>
                      </a:r>
                      <a:endParaRPr lang="sv-SE"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SimSun" panose="02010600030101010101" pitchFamily="2" charset="-122"/>
                          <a:cs typeface="+mn-cs"/>
                        </a:rPr>
                        <a:t>RAN3, RAN2, SA2</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Trace</a:t>
                      </a:r>
                    </a:p>
                  </a:txBody>
                  <a:tcPr marL="68580" marR="68580" marT="0" marB="0" anchor="ctr">
                    <a:solidFill>
                      <a:schemeClr val="tx2">
                        <a:lumMod val="20000"/>
                        <a:lumOff val="80000"/>
                      </a:schemeClr>
                    </a:solidFill>
                  </a:tcPr>
                </a:tc>
                <a:extLst>
                  <a:ext uri="{0D108BD9-81ED-4DB2-BD59-A6C34878D82A}">
                    <a16:rowId xmlns="" xmlns:a16="http://schemas.microsoft.com/office/drawing/2014/main" val="10002"/>
                  </a:ext>
                </a:extLst>
              </a:tr>
              <a:tr h="329477">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OAM_RTT</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Streaming trace reporting</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Arial" panose="020B0604020202020204" pitchFamily="34" charset="0"/>
                          <a:ea typeface="+mn-ea"/>
                          <a:cs typeface="+mn-cs"/>
                        </a:rPr>
                        <a:t>25</a:t>
                      </a:r>
                      <a:r>
                        <a:rPr lang="en-US" altLang="zh-CN" sz="1100" kern="1200" dirty="0">
                          <a:solidFill>
                            <a:schemeClr val="dk1"/>
                          </a:solidFill>
                          <a:effectLst/>
                          <a:latin typeface="Arial" panose="020B0604020202020204" pitchFamily="34" charset="0"/>
                          <a:ea typeface="+mn-ea"/>
                          <a:cs typeface="+mn-cs"/>
                        </a:rPr>
                        <a:t>%</a:t>
                      </a:r>
                    </a:p>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-&gt;25</a:t>
                      </a:r>
                      <a:r>
                        <a:rPr lang="en-US" altLang="zh-CN" sz="1100" kern="1200" dirty="0" smtClean="0">
                          <a:solidFill>
                            <a:schemeClr val="dk1"/>
                          </a:solidFill>
                          <a:effectLst/>
                          <a:latin typeface="Arial" panose="020B0604020202020204" pitchFamily="34" charset="0"/>
                          <a:ea typeface="+mn-ea"/>
                          <a:cs typeface="+mn-cs"/>
                        </a:rPr>
                        <a:t>%-&gt;90%</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32.421/32.422/32.423/28.532/28.533</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4"/>
                        </a:rPr>
                        <a:t>SP-190782</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SA#88 (06/2020)</a:t>
                      </a:r>
                      <a:endParaRPr lang="sv-SE" altLang="zh-CN" sz="1100" kern="1200" dirty="0" smtClean="0">
                        <a:solidFill>
                          <a:schemeClr val="dk1"/>
                        </a:solidFill>
                        <a:effectLst/>
                        <a:latin typeface="Arial" panose="020B0604020202020204" pitchFamily="34" charset="0"/>
                        <a:ea typeface="SimSun" panose="02010600030101010101" pitchFamily="2" charset="-122"/>
                        <a:cs typeface="+mn-cs"/>
                      </a:endParaRPr>
                    </a:p>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smtClean="0">
                          <a:solidFill>
                            <a:schemeClr val="dk1"/>
                          </a:solidFill>
                          <a:effectLst/>
                          <a:latin typeface="Arial" panose="020B0604020202020204" pitchFamily="34" charset="0"/>
                          <a:ea typeface="+mn-ea"/>
                          <a:cs typeface="+mn-cs"/>
                        </a:rPr>
                        <a:t>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Nokia</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mn-ea"/>
                          <a:cs typeface="+mn-cs"/>
                        </a:rPr>
                        <a:t>Trace</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 xmlns:a16="http://schemas.microsoft.com/office/drawing/2014/main" val="10007"/>
                  </a:ext>
                </a:extLst>
              </a:tr>
              <a:tr h="329477">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QOED</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100" b="0" kern="1200" dirty="0">
                          <a:solidFill>
                            <a:schemeClr val="tx1"/>
                          </a:solidFill>
                          <a:effectLst/>
                          <a:latin typeface="Arial" panose="020B0604020202020204" pitchFamily="34" charset="0"/>
                          <a:ea typeface="+mn-ea"/>
                          <a:cs typeface="Arial" panose="020B0604020202020204" pitchFamily="34" charset="0"/>
                        </a:rPr>
                        <a:t>Management of QoE measurement collection </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75%-&gt;75%-&gt;80</a:t>
                      </a:r>
                      <a:r>
                        <a:rPr lang="en-US" sz="1100" b="0" kern="1200" dirty="0" smtClean="0">
                          <a:solidFill>
                            <a:schemeClr val="tx1"/>
                          </a:solidFill>
                          <a:effectLst/>
                          <a:latin typeface="Arial" panose="020B0604020202020204" pitchFamily="34" charset="0"/>
                          <a:ea typeface="+mn-ea"/>
                          <a:cs typeface="Arial" panose="020B0604020202020204" pitchFamily="34" charset="0"/>
                        </a:rPr>
                        <a:t>%</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TS 28.404/28.405/28.406/28.307/28.308/28.309</a:t>
                      </a: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hlinkClick r:id="rId5"/>
                        </a:rPr>
                        <a:t>SP-181069</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SA#88 (06/2020)</a:t>
                      </a:r>
                      <a:endParaRPr lang="sv-SE" altLang="zh-CN" sz="1100" kern="1200" dirty="0" smtClean="0">
                        <a:solidFill>
                          <a:schemeClr val="dk1"/>
                        </a:solidFill>
                        <a:effectLst/>
                        <a:latin typeface="Arial" panose="020B0604020202020204" pitchFamily="34" charset="0"/>
                        <a:ea typeface="SimSun" panose="02010600030101010101" pitchFamily="2" charset="-122"/>
                        <a:cs typeface="+mn-cs"/>
                      </a:endParaRPr>
                    </a:p>
                    <a:p>
                      <a:pPr algn="ctr">
                        <a:spcAft>
                          <a:spcPts val="0"/>
                        </a:spcAft>
                      </a:pP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algn="ctr">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SA4, CT1, RAN2, RAN3,CT4</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QoE</a:t>
                      </a:r>
                    </a:p>
                  </a:txBody>
                  <a:tcPr marL="68580" marR="68580" marT="0" marB="0" anchor="ctr">
                    <a:solidFill>
                      <a:schemeClr val="tx2">
                        <a:lumMod val="20000"/>
                        <a:lumOff val="80000"/>
                      </a:schemeClr>
                    </a:solidFill>
                  </a:tcPr>
                </a:tc>
                <a:extLst>
                  <a:ext uri="{0D108BD9-81ED-4DB2-BD59-A6C34878D82A}">
                    <a16:rowId xmlns="" xmlns:a16="http://schemas.microsoft.com/office/drawing/2014/main" val="10003"/>
                  </a:ext>
                </a:extLst>
              </a:tr>
              <a:tr h="329477">
                <a:tc>
                  <a:txBody>
                    <a:bodyPr/>
                    <a:lstStyle/>
                    <a:p>
                      <a:pPr marL="0" algn="ctr" defTabSz="1219170" rtl="0" eaLnBrk="1" latinLnBrk="0" hangingPunct="1">
                        <a:spcAft>
                          <a:spcPts val="0"/>
                        </a:spcAft>
                      </a:pPr>
                      <a:r>
                        <a:rPr lang="en-GB" sz="1100" kern="1200" dirty="0">
                          <a:solidFill>
                            <a:schemeClr val="dk1"/>
                          </a:solidFill>
                          <a:effectLst/>
                          <a:latin typeface="Arial" panose="020B0604020202020204" pitchFamily="34" charset="0"/>
                          <a:ea typeface="+mn-ea"/>
                          <a:cs typeface="+mn-cs"/>
                        </a:rPr>
                        <a:t>5GDMS</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Discovery of management services in 5G</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100" kern="1200" dirty="0" smtClean="0">
                          <a:solidFill>
                            <a:schemeClr val="dk1"/>
                          </a:solidFill>
                          <a:effectLst/>
                          <a:latin typeface="Arial" panose="020B0604020202020204" pitchFamily="34" charset="0"/>
                          <a:ea typeface="+mn-ea"/>
                          <a:cs typeface="+mn-cs"/>
                        </a:rPr>
                        <a:t>80</a:t>
                      </a:r>
                      <a:r>
                        <a:rPr lang="sv-SE" sz="1100" kern="1200" dirty="0">
                          <a:solidFill>
                            <a:schemeClr val="dk1"/>
                          </a:solidFill>
                          <a:effectLst/>
                          <a:latin typeface="Arial" panose="020B0604020202020204" pitchFamily="34" charset="0"/>
                          <a:ea typeface="+mn-ea"/>
                          <a:cs typeface="+mn-cs"/>
                        </a:rPr>
                        <a:t>%-&gt;80</a:t>
                      </a:r>
                      <a:r>
                        <a:rPr lang="sv-SE" sz="1100" kern="1200" dirty="0" smtClean="0">
                          <a:solidFill>
                            <a:schemeClr val="dk1"/>
                          </a:solidFill>
                          <a:effectLst/>
                          <a:latin typeface="Arial" panose="020B0604020202020204" pitchFamily="34" charset="0"/>
                          <a:ea typeface="+mn-ea"/>
                          <a:cs typeface="+mn-cs"/>
                        </a:rPr>
                        <a:t>%-&gt;90%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100" kern="1200" dirty="0">
                          <a:solidFill>
                            <a:schemeClr val="dk1"/>
                          </a:solidFill>
                          <a:effectLst/>
                          <a:latin typeface="Arial" panose="020B0604020202020204" pitchFamily="34" charset="0"/>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6"/>
                        </a:rPr>
                        <a:t>SP-181072</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SA#88 (06/2020)</a:t>
                      </a:r>
                      <a:endParaRPr lang="sv-SE"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Service based discovery</a:t>
                      </a:r>
                    </a:p>
                  </a:txBody>
                  <a:tcPr marL="68580" marR="68580" marT="0" marB="0" anchor="ctr">
                    <a:solidFill>
                      <a:schemeClr val="tx2">
                        <a:lumMod val="20000"/>
                        <a:lumOff val="80000"/>
                      </a:schemeClr>
                    </a:solidFill>
                  </a:tcPr>
                </a:tc>
                <a:extLst>
                  <a:ext uri="{0D108BD9-81ED-4DB2-BD59-A6C34878D82A}">
                    <a16:rowId xmlns="" xmlns:a16="http://schemas.microsoft.com/office/drawing/2014/main" val="10005"/>
                  </a:ext>
                </a:extLst>
              </a:tr>
              <a:tr h="381160">
                <a:tc>
                  <a:txBody>
                    <a:bodyPr/>
                    <a:lstStyle/>
                    <a:p>
                      <a:pPr algn="ctr">
                        <a:spcAft>
                          <a:spcPts val="900"/>
                        </a:spcAft>
                      </a:pPr>
                      <a:r>
                        <a:rPr lang="en-US" sz="1100" kern="1200" dirty="0">
                          <a:solidFill>
                            <a:schemeClr val="dk1"/>
                          </a:solidFill>
                          <a:effectLst/>
                          <a:latin typeface="Arial" panose="020B0604020202020204" pitchFamily="34" charset="0"/>
                          <a:ea typeface="+mn-ea"/>
                          <a:cs typeface="+mn-cs"/>
                        </a:rPr>
                        <a:t>FS_PROTIMP</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l">
                        <a:spcAft>
                          <a:spcPts val="0"/>
                        </a:spcAft>
                      </a:pPr>
                      <a:r>
                        <a:rPr lang="en-GB" sz="1100" kern="1200" dirty="0">
                          <a:solidFill>
                            <a:schemeClr val="dk1"/>
                          </a:solidFill>
                          <a:effectLst/>
                          <a:latin typeface="Arial" panose="020B0604020202020204" pitchFamily="34" charset="0"/>
                          <a:ea typeface="+mn-ea"/>
                          <a:cs typeface="+mn-cs"/>
                        </a:rPr>
                        <a:t>Study on protocol enhancement for real time communication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0%-&gt;0%-&gt;0</a:t>
                      </a:r>
                      <a:r>
                        <a:rPr lang="en-GB"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TR 28.823</a:t>
                      </a: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hlinkClick r:id="rId7"/>
                        </a:rPr>
                        <a:t>SP-180597</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kern="1200" dirty="0" smtClean="0">
                          <a:solidFill>
                            <a:schemeClr val="dk1"/>
                          </a:solidFill>
                          <a:effectLst/>
                          <a:latin typeface="Arial" panose="020B0604020202020204" pitchFamily="34" charset="0"/>
                          <a:ea typeface="+mn-ea"/>
                          <a:cs typeface="+mn-cs"/>
                        </a:rPr>
                        <a:t>Decide to stop</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Nokia</a:t>
                      </a: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extLst>
                  <a:ext uri="{0D108BD9-81ED-4DB2-BD59-A6C34878D82A}">
                    <a16:rowId xmlns="" xmlns:a16="http://schemas.microsoft.com/office/drawing/2014/main" val="10008"/>
                  </a:ext>
                </a:extLst>
              </a:tr>
            </a:tbl>
          </a:graphicData>
        </a:graphic>
      </p:graphicFrame>
      <p:sp>
        <p:nvSpPr>
          <p:cNvPr id="5" name="Title 1"/>
          <p:cNvSpPr txBox="1">
            <a:spLocks/>
          </p:cNvSpPr>
          <p:nvPr/>
        </p:nvSpPr>
        <p:spPr>
          <a:xfrm>
            <a:off x="205572" y="199044"/>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400" kern="0" dirty="0" smtClean="0"/>
              <a:t>5G_SLICE_ePA/QOED/TM_SBMA/OAM_RTT/5GDMS/FS_PROTIMP (1/3)</a:t>
            </a:r>
            <a:endParaRPr lang="sv-SE" sz="2400" kern="0" dirty="0"/>
          </a:p>
        </p:txBody>
      </p:sp>
    </p:spTree>
    <p:extLst>
      <p:ext uri="{BB962C8B-B14F-4D97-AF65-F5344CB8AC3E}">
        <p14:creationId xmlns:p14="http://schemas.microsoft.com/office/powerpoint/2010/main" val="38387511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8067" y="1012912"/>
            <a:ext cx="9994216" cy="3854901"/>
          </a:xfrm>
          <a:prstGeom prst="rect">
            <a:avLst/>
          </a:prstGeom>
          <a:noFill/>
          <a:ln>
            <a:noFill/>
          </a:ln>
        </p:spPr>
        <p:txBody>
          <a:bodyPr wrap="square">
            <a:spAutoFit/>
          </a:bodyPr>
          <a:lstStyle/>
          <a:p>
            <a:r>
              <a:rPr lang="en-GB" altLang="zh-CN" sz="1600" b="1" dirty="0" smtClean="0">
                <a:latin typeface="+mj-lt"/>
                <a:cs typeface="Arial" charset="0"/>
              </a:rPr>
              <a:t>5G_SLICE_ePA: </a:t>
            </a:r>
            <a:r>
              <a:rPr lang="en-GB" altLang="zh-CN" sz="1400" dirty="0" smtClean="0">
                <a:latin typeface="+mj-lt"/>
              </a:rPr>
              <a:t>The group discussed and agreed on the following measurements :</a:t>
            </a:r>
          </a:p>
          <a:p>
            <a:pPr marL="628650" lvl="2" indent="-171450">
              <a:spcAft>
                <a:spcPts val="300"/>
              </a:spcAft>
              <a:buFont typeface="Wingdings" panose="05000000000000000000" pitchFamily="2" charset="2"/>
              <a:buChar char="Ø"/>
            </a:pPr>
            <a:r>
              <a:rPr lang="en-US" altLang="zh-CN" sz="1400" dirty="0">
                <a:latin typeface="+mj-lt"/>
              </a:rPr>
              <a:t>Adding Per Slice N3 </a:t>
            </a:r>
            <a:r>
              <a:rPr lang="en-US" altLang="zh-CN" sz="1400" dirty="0" smtClean="0">
                <a:latin typeface="+mj-lt"/>
              </a:rPr>
              <a:t>Measurements</a:t>
            </a:r>
          </a:p>
          <a:p>
            <a:pPr marL="628650" lvl="2" indent="-171450">
              <a:spcAft>
                <a:spcPts val="300"/>
              </a:spcAft>
              <a:buFont typeface="Wingdings" panose="05000000000000000000" pitchFamily="2" charset="2"/>
              <a:buChar char="Ø"/>
            </a:pPr>
            <a:r>
              <a:rPr lang="en-US" altLang="zh-CN" sz="1400" dirty="0">
                <a:latin typeface="+mj-lt"/>
              </a:rPr>
              <a:t>Add measurements on DL delay between PSA UPF and </a:t>
            </a:r>
            <a:r>
              <a:rPr lang="en-US" altLang="zh-CN" sz="1400" dirty="0" smtClean="0">
                <a:latin typeface="+mj-lt"/>
              </a:rPr>
              <a:t>UE</a:t>
            </a:r>
          </a:p>
          <a:p>
            <a:pPr marL="628650" lvl="2" indent="-171450">
              <a:spcAft>
                <a:spcPts val="300"/>
              </a:spcAft>
              <a:buFont typeface="Wingdings" panose="05000000000000000000" pitchFamily="2" charset="2"/>
              <a:buChar char="Ø"/>
            </a:pPr>
            <a:r>
              <a:rPr lang="en-US" altLang="zh-CN" sz="1400" dirty="0">
                <a:latin typeface="+mj-lt"/>
              </a:rPr>
              <a:t>Add measurements on UL delay between PSA UPF and </a:t>
            </a:r>
            <a:r>
              <a:rPr lang="en-US" altLang="zh-CN" sz="1400" dirty="0" smtClean="0">
                <a:latin typeface="+mj-lt"/>
              </a:rPr>
              <a:t>UE</a:t>
            </a:r>
          </a:p>
          <a:p>
            <a:pPr marL="628650" lvl="2" indent="-171450">
              <a:spcAft>
                <a:spcPts val="300"/>
              </a:spcAft>
              <a:buFont typeface="Wingdings" panose="05000000000000000000" pitchFamily="2" charset="2"/>
              <a:buChar char="Ø"/>
            </a:pPr>
            <a:r>
              <a:rPr lang="en-US" altLang="zh-CN" sz="1400" dirty="0">
                <a:latin typeface="+mj-lt"/>
              </a:rPr>
              <a:t>Corrections of Number of Active UEs measurements, Average delay UL on over-the-air interface </a:t>
            </a:r>
            <a:r>
              <a:rPr lang="en-US" altLang="zh-CN" sz="1400" dirty="0" smtClean="0">
                <a:latin typeface="+mj-lt"/>
              </a:rPr>
              <a:t>measurement</a:t>
            </a:r>
          </a:p>
          <a:p>
            <a:pPr marL="628650" lvl="2" indent="-171450">
              <a:spcAft>
                <a:spcPts val="300"/>
              </a:spcAft>
              <a:buFont typeface="Wingdings" panose="05000000000000000000" pitchFamily="2" charset="2"/>
              <a:buChar char="Ø"/>
            </a:pPr>
            <a:r>
              <a:rPr lang="en-US" altLang="zh-CN" sz="1400" dirty="0">
                <a:latin typeface="+mj-lt"/>
              </a:rPr>
              <a:t>Add measurement Average RLC packet delay in the </a:t>
            </a:r>
            <a:r>
              <a:rPr lang="en-US" altLang="zh-CN" sz="1400" dirty="0" smtClean="0">
                <a:latin typeface="+mj-lt"/>
              </a:rPr>
              <a:t>UL</a:t>
            </a:r>
          </a:p>
          <a:p>
            <a:pPr marL="628650" lvl="2" indent="-171450">
              <a:spcAft>
                <a:spcPts val="300"/>
              </a:spcAft>
              <a:buFont typeface="Wingdings" panose="05000000000000000000" pitchFamily="2" charset="2"/>
              <a:buChar char="Ø"/>
            </a:pPr>
            <a:r>
              <a:rPr lang="en-US" altLang="zh-CN" sz="1400" dirty="0">
                <a:latin typeface="+mj-lt"/>
              </a:rPr>
              <a:t>Add measurement Average PDCP re-ordering delay in the </a:t>
            </a:r>
            <a:r>
              <a:rPr lang="en-US" altLang="zh-CN" sz="1400" dirty="0" smtClean="0">
                <a:latin typeface="+mj-lt"/>
              </a:rPr>
              <a:t>UL</a:t>
            </a:r>
          </a:p>
          <a:p>
            <a:pPr marL="628650" lvl="2" indent="-171450">
              <a:spcAft>
                <a:spcPts val="300"/>
              </a:spcAft>
              <a:buFont typeface="Wingdings" panose="05000000000000000000" pitchFamily="2" charset="2"/>
              <a:buChar char="Ø"/>
            </a:pPr>
            <a:r>
              <a:rPr lang="en-US" altLang="zh-CN" sz="1400" dirty="0">
                <a:latin typeface="+mj-lt"/>
              </a:rPr>
              <a:t>Add Number of stored inactive UE contexts measurements</a:t>
            </a:r>
          </a:p>
          <a:p>
            <a:pPr marL="628650" lvl="2" indent="-171450">
              <a:spcAft>
                <a:spcPts val="300"/>
              </a:spcAft>
              <a:buFont typeface="Wingdings" panose="05000000000000000000" pitchFamily="2" charset="2"/>
              <a:buChar char="Ø"/>
            </a:pPr>
            <a:r>
              <a:rPr lang="en-US" altLang="zh-CN" sz="1400" dirty="0">
                <a:latin typeface="+mj-lt"/>
              </a:rPr>
              <a:t>Update the precision of packet </a:t>
            </a:r>
            <a:r>
              <a:rPr lang="en-US" altLang="zh-CN" sz="1400" dirty="0" smtClean="0">
                <a:latin typeface="+mj-lt"/>
              </a:rPr>
              <a:t>delay</a:t>
            </a:r>
          </a:p>
          <a:p>
            <a:pPr marL="628650" lvl="2" indent="-171450">
              <a:spcAft>
                <a:spcPts val="300"/>
              </a:spcAft>
              <a:buFont typeface="Wingdings" panose="05000000000000000000" pitchFamily="2" charset="2"/>
              <a:buChar char="Ø"/>
            </a:pPr>
            <a:r>
              <a:rPr lang="en-US" altLang="zh-CN" sz="1400" dirty="0">
                <a:latin typeface="+mj-lt"/>
              </a:rPr>
              <a:t>Update of KPI </a:t>
            </a:r>
            <a:r>
              <a:rPr lang="en-US" altLang="zh-CN" sz="1400" dirty="0" smtClean="0">
                <a:latin typeface="+mj-lt"/>
              </a:rPr>
              <a:t>template</a:t>
            </a:r>
          </a:p>
          <a:p>
            <a:pPr marL="628650" lvl="2" indent="-171450">
              <a:spcAft>
                <a:spcPts val="300"/>
              </a:spcAft>
              <a:buFont typeface="Wingdings" panose="05000000000000000000" pitchFamily="2" charset="2"/>
              <a:buChar char="Ø"/>
            </a:pPr>
            <a:r>
              <a:rPr lang="en-US" altLang="zh-CN" sz="1400" dirty="0">
                <a:latin typeface="+mj-lt"/>
              </a:rPr>
              <a:t>Correction of Downlink latency in </a:t>
            </a:r>
            <a:r>
              <a:rPr lang="en-US" altLang="zh-CN" sz="1400" dirty="0" err="1">
                <a:latin typeface="+mj-lt"/>
              </a:rPr>
              <a:t>gNB</a:t>
            </a:r>
            <a:r>
              <a:rPr lang="en-US" altLang="zh-CN" sz="1400" dirty="0">
                <a:latin typeface="+mj-lt"/>
              </a:rPr>
              <a:t>-DU </a:t>
            </a:r>
            <a:r>
              <a:rPr lang="en-US" altLang="zh-CN" sz="1400" dirty="0" smtClean="0">
                <a:latin typeface="+mj-lt"/>
              </a:rPr>
              <a:t>KPI</a:t>
            </a:r>
          </a:p>
          <a:p>
            <a:pPr marL="628650" lvl="2" indent="-171450">
              <a:spcAft>
                <a:spcPts val="300"/>
              </a:spcAft>
              <a:buFont typeface="Wingdings" panose="05000000000000000000" pitchFamily="2" charset="2"/>
              <a:buChar char="Ø"/>
            </a:pPr>
            <a:r>
              <a:rPr lang="en-US" altLang="zh-CN" sz="1400" dirty="0">
                <a:latin typeface="+mj-lt"/>
              </a:rPr>
              <a:t>update the definition of UE throughput related </a:t>
            </a:r>
            <a:r>
              <a:rPr lang="en-US" altLang="zh-CN" sz="1400" dirty="0" smtClean="0">
                <a:latin typeface="+mj-lt"/>
              </a:rPr>
              <a:t>measurements</a:t>
            </a:r>
          </a:p>
          <a:p>
            <a:pPr marL="628650" lvl="2" indent="-171450">
              <a:spcAft>
                <a:spcPts val="300"/>
              </a:spcAft>
              <a:buFont typeface="Wingdings" panose="05000000000000000000" pitchFamily="2" charset="2"/>
              <a:buChar char="Ø"/>
            </a:pPr>
            <a:r>
              <a:rPr lang="en-US" altLang="zh-CN" sz="1400" dirty="0">
                <a:latin typeface="+mj-lt"/>
              </a:rPr>
              <a:t>Modify Distribution PRB usage </a:t>
            </a:r>
            <a:r>
              <a:rPr lang="en-US" altLang="zh-CN" sz="1400" dirty="0" smtClean="0">
                <a:latin typeface="+mj-lt"/>
              </a:rPr>
              <a:t>measurements</a:t>
            </a:r>
          </a:p>
          <a:p>
            <a:pPr marL="628650" lvl="2" indent="-171450">
              <a:spcAft>
                <a:spcPts val="300"/>
              </a:spcAft>
              <a:buFont typeface="Wingdings" panose="05000000000000000000" pitchFamily="2" charset="2"/>
              <a:buChar char="Ø"/>
            </a:pPr>
            <a:r>
              <a:rPr lang="en-US" altLang="zh-CN" sz="1400" dirty="0">
                <a:latin typeface="+mj-lt"/>
              </a:rPr>
              <a:t>New </a:t>
            </a:r>
            <a:r>
              <a:rPr lang="en-US" altLang="zh-CN" sz="1400" dirty="0" err="1">
                <a:latin typeface="+mj-lt"/>
              </a:rPr>
              <a:t>measuremenst</a:t>
            </a:r>
            <a:r>
              <a:rPr lang="en-US" altLang="zh-CN" sz="1400" dirty="0">
                <a:latin typeface="+mj-lt"/>
              </a:rPr>
              <a:t> for average call </a:t>
            </a:r>
            <a:r>
              <a:rPr lang="en-US" altLang="zh-CN" sz="1400" dirty="0" smtClean="0">
                <a:latin typeface="+mj-lt"/>
              </a:rPr>
              <a:t>duration</a:t>
            </a:r>
          </a:p>
          <a:p>
            <a:pPr marL="628650" lvl="2" indent="-171450">
              <a:spcAft>
                <a:spcPts val="300"/>
              </a:spcAft>
              <a:buFont typeface="Wingdings" panose="05000000000000000000" pitchFamily="2" charset="2"/>
              <a:buChar char="Ø"/>
            </a:pPr>
            <a:r>
              <a:rPr lang="en-US" altLang="zh-CN" sz="1400" dirty="0">
                <a:latin typeface="+mj-lt"/>
              </a:rPr>
              <a:t>Update the measurements related to the delay of DL air-interface</a:t>
            </a:r>
            <a:endParaRPr lang="zh-CN" altLang="zh-CN" sz="1400" dirty="0">
              <a:latin typeface="+mj-lt"/>
            </a:endParaRPr>
          </a:p>
        </p:txBody>
      </p:sp>
      <p:sp>
        <p:nvSpPr>
          <p:cNvPr id="7" name="文本框 6"/>
          <p:cNvSpPr txBox="1"/>
          <p:nvPr/>
        </p:nvSpPr>
        <p:spPr>
          <a:xfrm>
            <a:off x="205572" y="720524"/>
            <a:ext cx="9776628" cy="292388"/>
          </a:xfrm>
          <a:prstGeom prst="rect">
            <a:avLst/>
          </a:prstGeom>
          <a:solidFill>
            <a:srgbClr val="92D050"/>
          </a:solidFill>
        </p:spPr>
        <p:txBody>
          <a:bodyPr wrap="square" rtlCol="0">
            <a:spAutoFit/>
          </a:bodyPr>
          <a:lstStyle/>
          <a:p>
            <a:pPr algn="ctr"/>
            <a:r>
              <a:rPr lang="en-US" altLang="zh-CN" b="1" dirty="0" smtClean="0"/>
              <a:t>Working Progress</a:t>
            </a:r>
            <a:endParaRPr lang="zh-CN" altLang="en-US" b="1" dirty="0"/>
          </a:p>
        </p:txBody>
      </p:sp>
      <p:sp>
        <p:nvSpPr>
          <p:cNvPr id="9" name="Title 1"/>
          <p:cNvSpPr txBox="1">
            <a:spLocks/>
          </p:cNvSpPr>
          <p:nvPr/>
        </p:nvSpPr>
        <p:spPr>
          <a:xfrm>
            <a:off x="205572" y="92224"/>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400" kern="0" dirty="0" smtClean="0"/>
              <a:t>5G_SLICE_ePA/QOED/TM_SBMA/OAM_RTT/5GDMS/FS_PROTIMP (2/3)</a:t>
            </a:r>
            <a:endParaRPr lang="sv-SE" sz="2400" kern="0" dirty="0"/>
          </a:p>
        </p:txBody>
      </p:sp>
    </p:spTree>
    <p:extLst>
      <p:ext uri="{BB962C8B-B14F-4D97-AF65-F5344CB8AC3E}">
        <p14:creationId xmlns:p14="http://schemas.microsoft.com/office/powerpoint/2010/main" val="7299678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9438" y="1500825"/>
            <a:ext cx="11513880" cy="4401205"/>
          </a:xfrm>
          <a:prstGeom prst="rect">
            <a:avLst/>
          </a:prstGeom>
          <a:noFill/>
          <a:ln>
            <a:noFill/>
          </a:ln>
        </p:spPr>
        <p:txBody>
          <a:bodyPr wrap="square">
            <a:spAutoFit/>
          </a:bodyPr>
          <a:lstStyle/>
          <a:p>
            <a:r>
              <a:rPr lang="en-US" altLang="zh-CN" sz="1400" b="1" dirty="0" smtClean="0">
                <a:latin typeface="+mj-lt"/>
              </a:rPr>
              <a:t>QOED: </a:t>
            </a:r>
            <a:r>
              <a:rPr lang="en-US" altLang="zh-CN" sz="1400" dirty="0" smtClean="0">
                <a:latin typeface="+mj-lt"/>
              </a:rPr>
              <a:t>The group discussed and agreed on the following topics:</a:t>
            </a:r>
          </a:p>
          <a:p>
            <a:pPr marL="893763" lvl="1" indent="-285750">
              <a:buFont typeface="Wingdings" panose="05000000000000000000" pitchFamily="2" charset="2"/>
              <a:buChar char="Ø"/>
            </a:pPr>
            <a:r>
              <a:rPr lang="en-US" altLang="zh-CN" sz="1400" dirty="0" smtClean="0">
                <a:latin typeface="+mj-lt"/>
              </a:rPr>
              <a:t>Reply LS to SA4 and RAN2 on </a:t>
            </a:r>
            <a:r>
              <a:rPr lang="en-US" altLang="zh-CN" sz="1400" dirty="0" err="1" smtClean="0">
                <a:latin typeface="+mj-lt"/>
              </a:rPr>
              <a:t>QoE</a:t>
            </a:r>
            <a:r>
              <a:rPr lang="en-US" altLang="zh-CN" sz="1400" dirty="0" smtClean="0">
                <a:latin typeface="+mj-lt"/>
              </a:rPr>
              <a:t> Measurement Collection</a:t>
            </a:r>
          </a:p>
          <a:p>
            <a:pPr marL="893763" lvl="1" indent="-285750">
              <a:buFont typeface="Wingdings" panose="05000000000000000000" pitchFamily="2" charset="2"/>
              <a:buChar char="Ø"/>
            </a:pPr>
            <a:r>
              <a:rPr lang="en-US" altLang="zh-CN" sz="1400" dirty="0" smtClean="0">
                <a:latin typeface="+mj-lt"/>
              </a:rPr>
              <a:t>Including QMC operations</a:t>
            </a:r>
            <a:endParaRPr lang="en-US" altLang="zh-CN" sz="1400" dirty="0" smtClean="0">
              <a:solidFill>
                <a:prstClr val="black"/>
              </a:solidFill>
              <a:latin typeface="+mj-lt"/>
            </a:endParaRPr>
          </a:p>
          <a:p>
            <a:pPr marL="893763" lvl="1" indent="-285750">
              <a:buFont typeface="Wingdings" panose="05000000000000000000" pitchFamily="2" charset="2"/>
              <a:buChar char="Ø"/>
            </a:pPr>
            <a:r>
              <a:rPr lang="en-US" altLang="zh-CN" sz="1400" dirty="0" smtClean="0">
                <a:solidFill>
                  <a:prstClr val="black"/>
                </a:solidFill>
                <a:latin typeface="+mj-lt"/>
              </a:rPr>
              <a:t>Add </a:t>
            </a:r>
            <a:r>
              <a:rPr lang="en-US" altLang="zh-CN" sz="1400" dirty="0" err="1" smtClean="0">
                <a:solidFill>
                  <a:prstClr val="black"/>
                </a:solidFill>
                <a:latin typeface="+mj-lt"/>
              </a:rPr>
              <a:t>QoE</a:t>
            </a:r>
            <a:r>
              <a:rPr lang="en-US" altLang="zh-CN" sz="1400" dirty="0" smtClean="0">
                <a:solidFill>
                  <a:prstClr val="black"/>
                </a:solidFill>
                <a:latin typeface="+mj-lt"/>
              </a:rPr>
              <a:t> record contents</a:t>
            </a:r>
          </a:p>
          <a:p>
            <a:endParaRPr lang="en-US" altLang="zh-CN" sz="1400" dirty="0" smtClean="0">
              <a:latin typeface="+mj-lt"/>
            </a:endParaRPr>
          </a:p>
          <a:p>
            <a:r>
              <a:rPr lang="en-GB" altLang="zh-CN" sz="1400" b="1" dirty="0" smtClean="0">
                <a:latin typeface="+mj-lt"/>
              </a:rPr>
              <a:t>TM_SBMA: </a:t>
            </a:r>
            <a:r>
              <a:rPr lang="en-US" altLang="zh-CN" sz="1400" dirty="0">
                <a:latin typeface="+mj-lt"/>
              </a:rPr>
              <a:t>The group discussed and agreed on the following topics</a:t>
            </a:r>
            <a:endParaRPr lang="en-GB" altLang="zh-CN" sz="1400" dirty="0">
              <a:latin typeface="+mj-lt"/>
            </a:endParaRPr>
          </a:p>
          <a:p>
            <a:pPr marL="893763" lvl="1" indent="-285750">
              <a:buFont typeface="Wingdings" panose="05000000000000000000" pitchFamily="2" charset="2"/>
              <a:buChar char="Ø"/>
            </a:pPr>
            <a:r>
              <a:rPr lang="en-US" altLang="zh-CN" sz="1400" dirty="0">
                <a:latin typeface="+mj-lt"/>
              </a:rPr>
              <a:t>Add trace control NRM fragment stage </a:t>
            </a:r>
            <a:r>
              <a:rPr lang="en-US" altLang="zh-CN" sz="1400" dirty="0" smtClean="0">
                <a:latin typeface="+mj-lt"/>
              </a:rPr>
              <a:t>2 and stage 3</a:t>
            </a:r>
          </a:p>
          <a:p>
            <a:endParaRPr lang="en-US" altLang="zh-CN" sz="1400" b="1" dirty="0" smtClean="0">
              <a:latin typeface="+mj-lt"/>
            </a:endParaRPr>
          </a:p>
          <a:p>
            <a:r>
              <a:rPr lang="zh-CN" altLang="zh-CN" sz="1400" b="1" dirty="0" smtClean="0">
                <a:latin typeface="+mj-lt"/>
              </a:rPr>
              <a:t>OAM</a:t>
            </a:r>
            <a:r>
              <a:rPr lang="zh-CN" altLang="zh-CN" sz="1400" b="1" dirty="0">
                <a:latin typeface="+mj-lt"/>
              </a:rPr>
              <a:t>_RTT</a:t>
            </a:r>
            <a:r>
              <a:rPr lang="en-US" altLang="zh-CN" sz="1400" b="1" dirty="0">
                <a:latin typeface="+mj-lt"/>
              </a:rPr>
              <a:t>: </a:t>
            </a:r>
            <a:r>
              <a:rPr lang="en-US" altLang="zh-CN" sz="1400" dirty="0">
                <a:latin typeface="+mj-lt"/>
              </a:rPr>
              <a:t>The group discussed and agreed on the following topics</a:t>
            </a:r>
          </a:p>
          <a:p>
            <a:pPr marL="893763" lvl="1" indent="-285750">
              <a:buFont typeface="Wingdings" panose="05000000000000000000" pitchFamily="2" charset="2"/>
              <a:buChar char="Ø"/>
            </a:pPr>
            <a:r>
              <a:rPr lang="en-US" altLang="zh-CN" sz="1400" dirty="0">
                <a:latin typeface="+mj-lt"/>
              </a:rPr>
              <a:t>Add streaming trace data reporting service stage 2 </a:t>
            </a:r>
            <a:r>
              <a:rPr lang="en-US" altLang="zh-CN" sz="1400" dirty="0" smtClean="0">
                <a:latin typeface="+mj-lt"/>
              </a:rPr>
              <a:t>and stage 3</a:t>
            </a:r>
          </a:p>
          <a:p>
            <a:pPr marL="893763" lvl="1" indent="-285750">
              <a:buFont typeface="Wingdings" panose="05000000000000000000" pitchFamily="2" charset="2"/>
              <a:buChar char="Ø"/>
            </a:pPr>
            <a:r>
              <a:rPr lang="en-US" altLang="zh-CN" sz="1400" dirty="0">
                <a:latin typeface="+mj-lt"/>
              </a:rPr>
              <a:t>Add streaming trace data reporting service stage 3 resources, data types and open API definition</a:t>
            </a:r>
            <a:endParaRPr lang="en-GB" altLang="zh-CN" sz="1400" dirty="0">
              <a:latin typeface="+mj-lt"/>
            </a:endParaRPr>
          </a:p>
          <a:p>
            <a:endParaRPr lang="en-GB" altLang="zh-CN" sz="1400" b="1" dirty="0" smtClean="0">
              <a:latin typeface="+mj-lt"/>
            </a:endParaRPr>
          </a:p>
          <a:p>
            <a:r>
              <a:rPr lang="en-GB" altLang="zh-CN" sz="1400" b="1" dirty="0" smtClean="0">
                <a:latin typeface="+mj-lt"/>
              </a:rPr>
              <a:t>5GDMS: </a:t>
            </a:r>
            <a:r>
              <a:rPr lang="en-US" altLang="zh-CN" sz="1400" dirty="0">
                <a:latin typeface="+mj-lt"/>
              </a:rPr>
              <a:t>The group discussed and </a:t>
            </a:r>
            <a:r>
              <a:rPr lang="en-US" altLang="zh-CN" sz="1400" dirty="0" smtClean="0">
                <a:latin typeface="+mj-lt"/>
              </a:rPr>
              <a:t>the </a:t>
            </a:r>
            <a:r>
              <a:rPr lang="en-US" altLang="zh-CN" sz="1400" dirty="0">
                <a:latin typeface="+mj-lt"/>
              </a:rPr>
              <a:t>following </a:t>
            </a:r>
            <a:r>
              <a:rPr lang="en-US" altLang="zh-CN" sz="1400" dirty="0" smtClean="0">
                <a:latin typeface="+mj-lt"/>
              </a:rPr>
              <a:t>topics needs more discussion.</a:t>
            </a:r>
            <a:endParaRPr lang="en-GB" altLang="zh-CN" sz="1400" dirty="0" smtClean="0">
              <a:latin typeface="+mj-lt"/>
            </a:endParaRPr>
          </a:p>
          <a:p>
            <a:endParaRPr lang="zh-CN" altLang="zh-CN" sz="1400" dirty="0">
              <a:latin typeface="+mj-lt"/>
            </a:endParaRPr>
          </a:p>
          <a:p>
            <a:pPr marL="893763" lvl="1" indent="-285750">
              <a:buFont typeface="Wingdings" panose="05000000000000000000" pitchFamily="2" charset="2"/>
              <a:buChar char="Ø"/>
            </a:pPr>
            <a:r>
              <a:rPr lang="en-US" altLang="zh-CN" sz="1400" dirty="0">
                <a:latin typeface="+mj-lt"/>
              </a:rPr>
              <a:t>Clarify the </a:t>
            </a:r>
            <a:r>
              <a:rPr lang="en-US" altLang="zh-CN" sz="1400" dirty="0" err="1">
                <a:latin typeface="+mj-lt"/>
              </a:rPr>
              <a:t>MnS</a:t>
            </a:r>
            <a:r>
              <a:rPr lang="en-US" altLang="zh-CN" sz="1400" dirty="0">
                <a:latin typeface="+mj-lt"/>
              </a:rPr>
              <a:t> producer profile</a:t>
            </a:r>
            <a:r>
              <a:rPr lang="en-US" altLang="zh-CN" sz="1400" dirty="0" smtClean="0">
                <a:latin typeface="+mj-lt"/>
              </a:rPr>
              <a:t>.</a:t>
            </a:r>
          </a:p>
          <a:p>
            <a:pPr marL="893763" lvl="1" indent="-285750">
              <a:buFont typeface="Wingdings" panose="05000000000000000000" pitchFamily="2" charset="2"/>
              <a:buChar char="Ø"/>
            </a:pPr>
            <a:r>
              <a:rPr lang="en-US" altLang="zh-CN" sz="1400" dirty="0">
                <a:latin typeface="+mj-lt"/>
              </a:rPr>
              <a:t>Clarify </a:t>
            </a:r>
            <a:r>
              <a:rPr lang="en-US" altLang="zh-CN" sz="1400" dirty="0" err="1">
                <a:latin typeface="+mj-lt"/>
              </a:rPr>
              <a:t>systemDN</a:t>
            </a:r>
            <a:r>
              <a:rPr lang="en-US" altLang="zh-CN" sz="1400" dirty="0">
                <a:latin typeface="+mj-lt"/>
              </a:rPr>
              <a:t> usage for </a:t>
            </a:r>
            <a:r>
              <a:rPr lang="en-US" altLang="zh-CN" sz="1400" dirty="0" err="1">
                <a:latin typeface="+mj-lt"/>
              </a:rPr>
              <a:t>MnS</a:t>
            </a:r>
            <a:r>
              <a:rPr lang="en-US" altLang="zh-CN" sz="1400" dirty="0">
                <a:latin typeface="+mj-lt"/>
              </a:rPr>
              <a:t> producer profile </a:t>
            </a:r>
            <a:r>
              <a:rPr lang="en-US" altLang="zh-CN" sz="1400" dirty="0" smtClean="0">
                <a:latin typeface="+mj-lt"/>
              </a:rPr>
              <a:t>notification</a:t>
            </a:r>
          </a:p>
          <a:p>
            <a:pPr lvl="1" indent="0"/>
            <a:endParaRPr lang="en-US" altLang="zh-CN" sz="1400" dirty="0" smtClean="0">
              <a:latin typeface="+mj-lt"/>
            </a:endParaRPr>
          </a:p>
          <a:p>
            <a:r>
              <a:rPr lang="en-US" altLang="zh-CN" sz="1400" b="1" dirty="0" smtClean="0">
                <a:latin typeface="+mj-lt"/>
              </a:rPr>
              <a:t>FS_PROTIMP</a:t>
            </a:r>
            <a:r>
              <a:rPr lang="zh-CN" altLang="en-US" sz="1400" b="1" dirty="0" smtClean="0">
                <a:latin typeface="+mj-lt"/>
              </a:rPr>
              <a:t>：</a:t>
            </a:r>
            <a:endParaRPr lang="en-US" altLang="zh-CN" sz="1400" b="1" dirty="0">
              <a:latin typeface="+mj-lt"/>
            </a:endParaRPr>
          </a:p>
          <a:p>
            <a:pPr lvl="1" indent="0"/>
            <a:r>
              <a:rPr lang="en-US" altLang="zh-CN" sz="1400" dirty="0">
                <a:latin typeface="+mj-lt"/>
              </a:rPr>
              <a:t>The group </a:t>
            </a:r>
            <a:r>
              <a:rPr lang="en-US" altLang="zh-CN" sz="1400" dirty="0" smtClean="0">
                <a:latin typeface="+mj-lt"/>
              </a:rPr>
              <a:t>decided </a:t>
            </a:r>
            <a:r>
              <a:rPr lang="en-US" altLang="zh-CN" sz="1400" dirty="0">
                <a:latin typeface="+mj-lt"/>
              </a:rPr>
              <a:t>to not continue the </a:t>
            </a:r>
            <a:r>
              <a:rPr lang="en-US" altLang="zh-CN" sz="1400" dirty="0" smtClean="0">
                <a:latin typeface="+mj-lt"/>
              </a:rPr>
              <a:t>Study </a:t>
            </a:r>
            <a:r>
              <a:rPr lang="en-US" altLang="zh-CN" sz="1400" dirty="0">
                <a:latin typeface="+mj-lt"/>
              </a:rPr>
              <a:t>on protocol enhancement for real time </a:t>
            </a:r>
            <a:r>
              <a:rPr lang="en-US" altLang="zh-CN" sz="1400" dirty="0" smtClean="0">
                <a:latin typeface="+mj-lt"/>
              </a:rPr>
              <a:t>communication in Rel-16. </a:t>
            </a:r>
            <a:endParaRPr lang="en-US" altLang="zh-CN" sz="1400" dirty="0">
              <a:latin typeface="+mj-lt"/>
            </a:endParaRPr>
          </a:p>
          <a:p>
            <a:pPr lvl="1" indent="0"/>
            <a:endParaRPr lang="zh-CN" altLang="zh-CN" sz="1400" dirty="0">
              <a:latin typeface="+mj-lt"/>
            </a:endParaRPr>
          </a:p>
        </p:txBody>
      </p:sp>
      <p:sp>
        <p:nvSpPr>
          <p:cNvPr id="7" name="文本框 6"/>
          <p:cNvSpPr txBox="1"/>
          <p:nvPr/>
        </p:nvSpPr>
        <p:spPr>
          <a:xfrm>
            <a:off x="272652" y="1027041"/>
            <a:ext cx="9776628" cy="292388"/>
          </a:xfrm>
          <a:prstGeom prst="rect">
            <a:avLst/>
          </a:prstGeom>
          <a:solidFill>
            <a:srgbClr val="92D050"/>
          </a:solidFill>
        </p:spPr>
        <p:txBody>
          <a:bodyPr wrap="square" rtlCol="0">
            <a:spAutoFit/>
          </a:bodyPr>
          <a:lstStyle/>
          <a:p>
            <a:pPr algn="ctr"/>
            <a:r>
              <a:rPr lang="en-US" altLang="zh-CN" b="1" dirty="0" smtClean="0"/>
              <a:t>Working Progress</a:t>
            </a:r>
            <a:endParaRPr lang="zh-CN" altLang="en-US" b="1" dirty="0"/>
          </a:p>
        </p:txBody>
      </p:sp>
      <p:sp>
        <p:nvSpPr>
          <p:cNvPr id="9" name="Title 1"/>
          <p:cNvSpPr txBox="1">
            <a:spLocks/>
          </p:cNvSpPr>
          <p:nvPr/>
        </p:nvSpPr>
        <p:spPr>
          <a:xfrm>
            <a:off x="205572" y="92224"/>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400" kern="0" dirty="0" smtClean="0"/>
              <a:t>5G_SLICE_ePA/QOED/TM_SBMA/OAM_RTT/5GDMS/FS_PROTIMP (3/3)</a:t>
            </a:r>
            <a:endParaRPr lang="sv-SE" sz="2400" kern="0" dirty="0"/>
          </a:p>
        </p:txBody>
      </p:sp>
    </p:spTree>
    <p:extLst>
      <p:ext uri="{BB962C8B-B14F-4D97-AF65-F5344CB8AC3E}">
        <p14:creationId xmlns:p14="http://schemas.microsoft.com/office/powerpoint/2010/main" val="9623066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SA#88</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870539266"/>
              </p:ext>
            </p:extLst>
          </p:nvPr>
        </p:nvGraphicFramePr>
        <p:xfrm>
          <a:off x="263778" y="1506687"/>
          <a:ext cx="11776295" cy="2131129"/>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6101020">
                  <a:extLst>
                    <a:ext uri="{9D8B030D-6E8A-4147-A177-3AD203B41FA5}">
                      <a16:colId xmlns="" xmlns:a16="http://schemas.microsoft.com/office/drawing/2014/main" val="2618836924"/>
                    </a:ext>
                  </a:extLst>
                </a:gridCol>
                <a:gridCol w="1560475"/>
                <a:gridCol w="2932386">
                  <a:extLst>
                    <a:ext uri="{9D8B030D-6E8A-4147-A177-3AD203B41FA5}">
                      <a16:colId xmlns="" xmlns:a16="http://schemas.microsoft.com/office/drawing/2014/main"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405512">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S5-202223</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 TS 28.307 </a:t>
                      </a:r>
                      <a:r>
                        <a:rPr lang="en-US" altLang="zh-CN" sz="1400" dirty="0" smtClean="0"/>
                        <a:t>Management of Quality of Experience (</a:t>
                      </a:r>
                      <a:r>
                        <a:rPr lang="en-US" altLang="zh-CN" sz="1400" dirty="0" err="1" smtClean="0"/>
                        <a:t>QoE</a:t>
                      </a:r>
                      <a:r>
                        <a:rPr lang="en-US" altLang="zh-CN" sz="1400" dirty="0" smtClean="0"/>
                        <a:t>) measurement collection Integration Reference Point (IRP); Requirements</a:t>
                      </a: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1560">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Exception to be sent to SA#88</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729858823"/>
              </p:ext>
            </p:extLst>
          </p:nvPr>
        </p:nvGraphicFramePr>
        <p:xfrm>
          <a:off x="1051178" y="1557487"/>
          <a:ext cx="8843909" cy="3474203"/>
        </p:xfrm>
        <a:graphic>
          <a:graphicData uri="http://schemas.openxmlformats.org/drawingml/2006/table">
            <a:tbl>
              <a:tblPr firstRow="1" bandRow="1">
                <a:tableStyleId>{5C22544A-7EE6-4342-B048-85BDC9FD1C3A}</a:tableStyleId>
              </a:tblPr>
              <a:tblGrid>
                <a:gridCol w="2311256">
                  <a:extLst>
                    <a:ext uri="{9D8B030D-6E8A-4147-A177-3AD203B41FA5}">
                      <a16:colId xmlns="" xmlns:a16="http://schemas.microsoft.com/office/drawing/2014/main" val="570476699"/>
                    </a:ext>
                  </a:extLst>
                </a:gridCol>
                <a:gridCol w="4972178">
                  <a:extLst>
                    <a:ext uri="{9D8B030D-6E8A-4147-A177-3AD203B41FA5}">
                      <a16:colId xmlns="" xmlns:a16="http://schemas.microsoft.com/office/drawing/2014/main" val="2618836924"/>
                    </a:ext>
                  </a:extLst>
                </a:gridCol>
                <a:gridCol w="1560475"/>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294357">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379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531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3269">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9">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8">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8">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8">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8">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8">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0411901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 </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10513729"/>
              </p:ext>
            </p:extLst>
          </p:nvPr>
        </p:nvGraphicFramePr>
        <p:xfrm>
          <a:off x="413903" y="2216380"/>
          <a:ext cx="10981978" cy="2369541"/>
        </p:xfrm>
        <a:graphic>
          <a:graphicData uri="http://schemas.openxmlformats.org/drawingml/2006/table">
            <a:tbl>
              <a:tblPr firstRow="1" bandRow="1">
                <a:tableStyleId>{5C22544A-7EE6-4342-B048-85BDC9FD1C3A}</a:tableStyleId>
              </a:tblPr>
              <a:tblGrid>
                <a:gridCol w="8564747">
                  <a:extLst>
                    <a:ext uri="{9D8B030D-6E8A-4147-A177-3AD203B41FA5}">
                      <a16:colId xmlns="" xmlns:a16="http://schemas.microsoft.com/office/drawing/2014/main" val="2618836924"/>
                    </a:ext>
                  </a:extLst>
                </a:gridCol>
                <a:gridCol w="2417231"/>
              </a:tblGrid>
              <a:tr h="710928">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ctr" defTabSz="1219170" rtl="0" eaLnBrk="1" latinLnBrk="0" hangingPunct="1">
                        <a:spcAft>
                          <a:spcPts val="0"/>
                        </a:spcAft>
                      </a:pPr>
                      <a:endPar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ctr" defTabSz="1219170" rtl="0" eaLnBrk="1" latinLnBrk="0" hangingPunct="1">
                        <a:spcAft>
                          <a:spcPts val="0"/>
                        </a:spcAft>
                      </a:pPr>
                      <a:endPar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ctr" defTabSz="1219170" rtl="0" eaLnBrk="1" latinLnBrk="0" hangingPunct="1">
                        <a:spcAft>
                          <a:spcPts val="0"/>
                        </a:spcAft>
                      </a:pPr>
                      <a:endPar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8B78E712-7E90-46AF-8873-540771249AD5}" type="slidenum">
              <a:rPr lang="en-GB" smtClean="0"/>
              <a:pPr>
                <a:defRPr/>
              </a:pPr>
              <a:t>17</a:t>
            </a:fld>
            <a:endParaRPr lang="en-GB" dirty="0"/>
          </a:p>
        </p:txBody>
      </p:sp>
      <p:sp>
        <p:nvSpPr>
          <p:cNvPr id="5" name="Title 1"/>
          <p:cNvSpPr>
            <a:spLocks noGrp="1"/>
          </p:cNvSpPr>
          <p:nvPr>
            <p:ph type="title"/>
          </p:nvPr>
        </p:nvSpPr>
        <p:spPr>
          <a:xfrm>
            <a:off x="487680" y="116142"/>
            <a:ext cx="9112251" cy="1143000"/>
          </a:xfrm>
        </p:spPr>
        <p:txBody>
          <a:bodyPr/>
          <a:lstStyle/>
          <a:p>
            <a:r>
              <a:rPr lang="en-US" altLang="zh-CN" dirty="0" smtClean="0"/>
              <a:t>New action items from this meeting</a:t>
            </a:r>
            <a:endParaRPr lang="sv-SE" dirty="0"/>
          </a:p>
        </p:txBody>
      </p:sp>
      <p:graphicFrame>
        <p:nvGraphicFramePr>
          <p:cNvPr id="6" name="表格 5"/>
          <p:cNvGraphicFramePr>
            <a:graphicFrameLocks noGrp="1"/>
          </p:cNvGraphicFramePr>
          <p:nvPr>
            <p:extLst>
              <p:ext uri="{D42A27DB-BD31-4B8C-83A1-F6EECF244321}">
                <p14:modId xmlns:p14="http://schemas.microsoft.com/office/powerpoint/2010/main" val="2497962034"/>
              </p:ext>
            </p:extLst>
          </p:nvPr>
        </p:nvGraphicFramePr>
        <p:xfrm>
          <a:off x="231228" y="1163510"/>
          <a:ext cx="11619185" cy="4991100"/>
        </p:xfrm>
        <a:graphic>
          <a:graphicData uri="http://schemas.openxmlformats.org/drawingml/2006/table">
            <a:tbl>
              <a:tblPr>
                <a:tableStyleId>{5C22544A-7EE6-4342-B048-85BDC9FD1C3A}</a:tableStyleId>
              </a:tblPr>
              <a:tblGrid>
                <a:gridCol w="693682"/>
                <a:gridCol w="6364014"/>
                <a:gridCol w="888124"/>
                <a:gridCol w="1649545"/>
                <a:gridCol w="1014827"/>
                <a:gridCol w="1008993"/>
              </a:tblGrid>
              <a:tr h="0">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Item</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Description</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Rel.</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Owner</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Status </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Target </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0">
                <a:tc>
                  <a:txBody>
                    <a:bodyPr/>
                    <a:lstStyle/>
                    <a:p>
                      <a:pPr>
                        <a:spcAft>
                          <a:spcPts val="0"/>
                        </a:spcAft>
                      </a:pPr>
                      <a:r>
                        <a:rPr lang="en-GB" sz="1200">
                          <a:solidFill>
                            <a:srgbClr val="000000"/>
                          </a:solidFill>
                          <a:effectLst/>
                          <a:latin typeface="+mj-lt"/>
                          <a:ea typeface="微软雅黑" panose="020B0503020204020204" pitchFamily="34" charset="-122"/>
                        </a:rPr>
                        <a:t>130e.1</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200">
                          <a:solidFill>
                            <a:srgbClr val="000000"/>
                          </a:solidFill>
                          <a:effectLst/>
                          <a:latin typeface="+mj-lt"/>
                          <a:ea typeface="微软雅黑" panose="020B0503020204020204" pitchFamily="34" charset="-122"/>
                        </a:rPr>
                        <a:t>Provide concrete ETSI forge issues to ask help from Michele, For example, changing the name of the project.</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Rel-16</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SA5 leaders</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Open</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SA5#131e</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200">
                          <a:solidFill>
                            <a:srgbClr val="000000"/>
                          </a:solidFill>
                          <a:effectLst/>
                          <a:latin typeface="+mj-lt"/>
                          <a:ea typeface="微软雅黑" panose="020B0503020204020204" pitchFamily="34" charset="-122"/>
                        </a:rPr>
                        <a:t>130e.2</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200">
                          <a:solidFill>
                            <a:srgbClr val="000000"/>
                          </a:solidFill>
                          <a:effectLst/>
                          <a:latin typeface="+mj-lt"/>
                          <a:ea typeface="微软雅黑" panose="020B0503020204020204" pitchFamily="34" charset="-122"/>
                        </a:rPr>
                        <a:t>Need to update Rel-16 CR TS 28.628 Modify TOP as parent class to keep the consistency. (related tdocs S5-202203/S5-202206)</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Rel-16</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Wei Hong Zhu</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Open</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SA5#132</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200">
                          <a:solidFill>
                            <a:srgbClr val="000000"/>
                          </a:solidFill>
                          <a:effectLst/>
                          <a:latin typeface="+mj-lt"/>
                          <a:ea typeface="微软雅黑" panose="020B0503020204020204" pitchFamily="34" charset="-122"/>
                        </a:rPr>
                        <a:t>130e.3</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200">
                          <a:solidFill>
                            <a:srgbClr val="000000"/>
                          </a:solidFill>
                          <a:effectLst/>
                          <a:latin typeface="+mj-lt"/>
                          <a:ea typeface="微软雅黑" panose="020B0503020204020204" pitchFamily="34" charset="-122"/>
                        </a:rPr>
                        <a:t>Modify the stage 2 and stage3 inconsistency for “remoteAddress in EP_Common grouping in _3gpp-common-ep-rp.yang” in TS 28.541</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Rel-16</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Xu Ruiyue</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Open</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SA5#131e</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200">
                          <a:solidFill>
                            <a:srgbClr val="000000"/>
                          </a:solidFill>
                          <a:effectLst/>
                          <a:latin typeface="+mj-lt"/>
                          <a:ea typeface="微软雅黑" panose="020B0503020204020204" pitchFamily="34" charset="-122"/>
                        </a:rPr>
                        <a:t>130e.4</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200">
                          <a:solidFill>
                            <a:srgbClr val="000000"/>
                          </a:solidFill>
                          <a:effectLst/>
                          <a:latin typeface="+mj-lt"/>
                          <a:ea typeface="微软雅黑" panose="020B0503020204020204" pitchFamily="34" charset="-122"/>
                        </a:rPr>
                        <a:t>Check the legal value of error code for all notifications in TS 28.532 (related tdoc S5-202225)</a:t>
                      </a:r>
                      <a:endParaRPr lang="zh-CN" sz="1400">
                        <a:effectLst/>
                        <a:latin typeface="+mj-lt"/>
                        <a:ea typeface="微软雅黑" panose="020B0503020204020204" pitchFamily="34" charset="-122"/>
                      </a:endParaRPr>
                    </a:p>
                    <a:p>
                      <a:pPr>
                        <a:spcAft>
                          <a:spcPts val="900"/>
                        </a:spcAft>
                      </a:pPr>
                      <a:r>
                        <a:rPr lang="en-GB" sz="1200">
                          <a:solidFill>
                            <a:srgbClr val="000000"/>
                          </a:solidFill>
                          <a:effectLst/>
                          <a:latin typeface="+mj-lt"/>
                          <a:ea typeface="微软雅黑" panose="020B0503020204020204" pitchFamily="34" charset="-122"/>
                        </a:rPr>
                        <a:t>Ericsson comment: In S5-202225 why is only the 204: success listed as a result? I imagine other results are also possible. At least add the error result received if notifyMOIChanges is not supported but still received. Also add an error result if ONLY notifyMOIChanges are supported but the 3 individual notifyChanges are not.</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Rel-16</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Olaf Pollakowski</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Open</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SA5#131e</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200">
                          <a:solidFill>
                            <a:srgbClr val="000000"/>
                          </a:solidFill>
                          <a:effectLst/>
                          <a:latin typeface="+mj-lt"/>
                          <a:ea typeface="微软雅黑" panose="020B0503020204020204" pitchFamily="34" charset="-122"/>
                        </a:rPr>
                        <a:t>130e.5</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200">
                          <a:solidFill>
                            <a:srgbClr val="000000"/>
                          </a:solidFill>
                          <a:effectLst/>
                          <a:latin typeface="+mj-lt"/>
                          <a:ea typeface="微软雅黑" panose="020B0503020204020204" pitchFamily="34" charset="-122"/>
                        </a:rPr>
                        <a:t>Add a new annex with diagram in TS 28.530 to show the relation of SA2 network slice/network slice instance concept and SA5 defined slice subnet concept.</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Rel-16</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Zhang Kai/Ping Jing/Jan Önnegren/</a:t>
                      </a:r>
                      <a:r>
                        <a:rPr lang="en-GB" sz="1400">
                          <a:effectLst/>
                          <a:latin typeface="+mj-lt"/>
                          <a:ea typeface="微软雅黑" panose="020B0503020204020204" pitchFamily="34" charset="-122"/>
                        </a:rPr>
                        <a:t> </a:t>
                      </a:r>
                      <a:r>
                        <a:rPr lang="en-GB" sz="1200">
                          <a:solidFill>
                            <a:srgbClr val="000000"/>
                          </a:solidFill>
                          <a:effectLst/>
                          <a:latin typeface="+mj-lt"/>
                          <a:ea typeface="微软雅黑" panose="020B0503020204020204" pitchFamily="34" charset="-122"/>
                        </a:rPr>
                        <a:t>Deepanshu Gautam</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Open</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SA5#131e</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200">
                          <a:solidFill>
                            <a:srgbClr val="000000"/>
                          </a:solidFill>
                          <a:effectLst/>
                          <a:latin typeface="+mj-lt"/>
                          <a:ea typeface="微软雅黑" panose="020B0503020204020204" pitchFamily="34" charset="-122"/>
                        </a:rPr>
                        <a:t>130e.6</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200">
                          <a:solidFill>
                            <a:srgbClr val="000000"/>
                          </a:solidFill>
                          <a:effectLst/>
                          <a:latin typeface="+mj-lt"/>
                          <a:ea typeface="微软雅黑" panose="020B0503020204020204" pitchFamily="34" charset="-122"/>
                        </a:rPr>
                        <a:t>Action point to check the necessary SA5 CRs to support eCall in IMS over NR (with 5G Core) and to prepare the required CRs (related to S5-202029)</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Rel-16</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All</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Open</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SA5#131e</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200">
                          <a:solidFill>
                            <a:srgbClr val="000000"/>
                          </a:solidFill>
                          <a:effectLst/>
                          <a:latin typeface="+mj-lt"/>
                          <a:ea typeface="微软雅黑" panose="020B0503020204020204" pitchFamily="34" charset="-122"/>
                        </a:rPr>
                        <a:t>130e.7</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200">
                          <a:solidFill>
                            <a:srgbClr val="000000"/>
                          </a:solidFill>
                          <a:effectLst/>
                          <a:latin typeface="+mj-lt"/>
                          <a:ea typeface="微软雅黑" panose="020B0503020204020204" pitchFamily="34" charset="-122"/>
                        </a:rPr>
                        <a:t>The resource quota (i.e.  ‘rRMPolicyMaxRatio’ ‘rRMPolicyMinRatio’ and ‘rRMPolicyDedicatedRatio’ ) is represented by percentage or real number or use both needs to be clarified</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Rel-16</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Xuruiyue/Jan Önnegren/ Ping Jing</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Open</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dirty="0">
                          <a:solidFill>
                            <a:srgbClr val="000000"/>
                          </a:solidFill>
                          <a:effectLst/>
                          <a:latin typeface="+mj-lt"/>
                          <a:ea typeface="微软雅黑" panose="020B0503020204020204" pitchFamily="34" charset="-122"/>
                        </a:rPr>
                        <a:t>SA5#131e</a:t>
                      </a:r>
                      <a:endParaRPr lang="zh-CN" sz="1400" dirty="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200">
                          <a:solidFill>
                            <a:srgbClr val="000000"/>
                          </a:solidFill>
                          <a:effectLst/>
                          <a:latin typeface="+mj-lt"/>
                          <a:ea typeface="微软雅黑" panose="020B0503020204020204" pitchFamily="34" charset="-122"/>
                        </a:rPr>
                        <a:t>130e.8</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200">
                          <a:solidFill>
                            <a:srgbClr val="000000"/>
                          </a:solidFill>
                          <a:effectLst/>
                          <a:latin typeface="+mj-lt"/>
                          <a:ea typeface="微软雅黑" panose="020B0503020204020204" pitchFamily="34" charset="-122"/>
                        </a:rPr>
                        <a:t>The fault.yaml needs to be defined in TS 28.532 to complete FM control YAML solution in TS 28.623 (Triggered by S5-202182)</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Rel-16</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Olaf Pollakowski/Xu Ruiyue</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Open</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SA5#131e</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200">
                          <a:solidFill>
                            <a:srgbClr val="000000"/>
                          </a:solidFill>
                          <a:effectLst/>
                          <a:latin typeface="+mj-lt"/>
                          <a:ea typeface="微软雅黑" panose="020B0503020204020204" pitchFamily="34" charset="-122"/>
                        </a:rPr>
                        <a:t>130e.9</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200">
                          <a:solidFill>
                            <a:srgbClr val="000000"/>
                          </a:solidFill>
                          <a:effectLst/>
                          <a:latin typeface="+mj-lt"/>
                          <a:ea typeface="微软雅黑" panose="020B0503020204020204" pitchFamily="34" charset="-122"/>
                        </a:rPr>
                        <a:t>Implement the mechanism to assure the stage 2 and stage3 alignment for one or more solution sets. And decide whether one or more SS has to be provided for every stage 2 items (define the mandatory set). Need to find out what is missing in stage3 first.</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Rel-16</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Olaf Pollakowski/ Leaders/Yi Zhi</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Open</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SA5#131e</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200">
                          <a:solidFill>
                            <a:srgbClr val="000000"/>
                          </a:solidFill>
                          <a:effectLst/>
                          <a:latin typeface="+mj-lt"/>
                          <a:ea typeface="微软雅黑" panose="020B0503020204020204" pitchFamily="34" charset="-122"/>
                        </a:rPr>
                        <a:t>130e.10</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200">
                          <a:solidFill>
                            <a:srgbClr val="000000"/>
                          </a:solidFill>
                          <a:effectLst/>
                          <a:latin typeface="+mj-lt"/>
                          <a:ea typeface="微软雅黑" panose="020B0503020204020204" pitchFamily="34" charset="-122"/>
                        </a:rPr>
                        <a:t>Investigate the need for some CR(s) to support for MRO in UE RLF Report  (related to S5-202027)</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Rel-16</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dirty="0">
                          <a:solidFill>
                            <a:srgbClr val="000000"/>
                          </a:solidFill>
                          <a:effectLst/>
                          <a:latin typeface="+mj-lt"/>
                          <a:ea typeface="微软雅黑" panose="020B0503020204020204" pitchFamily="34" charset="-122"/>
                        </a:rPr>
                        <a:t> </a:t>
                      </a:r>
                      <a:r>
                        <a:rPr lang="en-GB" sz="1200" dirty="0" smtClean="0">
                          <a:solidFill>
                            <a:srgbClr val="000000"/>
                          </a:solidFill>
                          <a:effectLst/>
                          <a:latin typeface="+mj-lt"/>
                          <a:ea typeface="微软雅黑" panose="020B0503020204020204" pitchFamily="34" charset="-122"/>
                        </a:rPr>
                        <a:t>All</a:t>
                      </a:r>
                      <a:endParaRPr lang="zh-CN" sz="1400" dirty="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Open</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SA5#131e</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200">
                          <a:solidFill>
                            <a:srgbClr val="000000"/>
                          </a:solidFill>
                          <a:effectLst/>
                          <a:latin typeface="+mj-lt"/>
                          <a:ea typeface="微软雅黑" panose="020B0503020204020204" pitchFamily="34" charset="-122"/>
                        </a:rPr>
                        <a:t>130e.11</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200">
                          <a:solidFill>
                            <a:srgbClr val="000000"/>
                          </a:solidFill>
                          <a:effectLst/>
                          <a:latin typeface="+mj-lt"/>
                          <a:ea typeface="微软雅黑" panose="020B0503020204020204" pitchFamily="34" charset="-122"/>
                        </a:rPr>
                        <a:t>Investigate the need for some CR(s) related to QoS monitoring for URLLC (related to S5-202028)</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Rel-16</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dirty="0">
                          <a:solidFill>
                            <a:srgbClr val="000000"/>
                          </a:solidFill>
                          <a:effectLst/>
                          <a:latin typeface="+mj-lt"/>
                          <a:ea typeface="微软雅黑" panose="020B0503020204020204" pitchFamily="34" charset="-122"/>
                        </a:rPr>
                        <a:t> </a:t>
                      </a:r>
                      <a:r>
                        <a:rPr lang="en-GB" sz="1200" dirty="0" smtClean="0">
                          <a:solidFill>
                            <a:srgbClr val="000000"/>
                          </a:solidFill>
                          <a:effectLst/>
                          <a:latin typeface="+mj-lt"/>
                          <a:ea typeface="微软雅黑" panose="020B0503020204020204" pitchFamily="34" charset="-122"/>
                        </a:rPr>
                        <a:t>All</a:t>
                      </a:r>
                      <a:endParaRPr lang="zh-CN" sz="1400" dirty="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微软雅黑" panose="020B0503020204020204" pitchFamily="34" charset="-122"/>
                        </a:rPr>
                        <a:t>Open</a:t>
                      </a:r>
                      <a:endParaRPr lang="zh-CN" sz="140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dirty="0">
                          <a:solidFill>
                            <a:srgbClr val="000000"/>
                          </a:solidFill>
                          <a:effectLst/>
                          <a:latin typeface="+mj-lt"/>
                          <a:ea typeface="微软雅黑" panose="020B0503020204020204" pitchFamily="34" charset="-122"/>
                        </a:rPr>
                        <a:t>SA5#131e</a:t>
                      </a:r>
                      <a:endParaRPr lang="zh-CN" sz="1400" dirty="0">
                        <a:effectLst/>
                        <a:latin typeface="+mj-lt"/>
                        <a:ea typeface="微软雅黑" panose="020B0503020204020204" pitchFamily="34"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3198606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85411" y="826475"/>
            <a:ext cx="9927772" cy="3564656"/>
          </a:xfrm>
          <a:prstGeom prst="rect">
            <a:avLst/>
          </a:prstGeom>
        </p:spPr>
      </p:pic>
      <p:sp>
        <p:nvSpPr>
          <p:cNvPr id="7" name="文本框 6"/>
          <p:cNvSpPr txBox="1"/>
          <p:nvPr/>
        </p:nvSpPr>
        <p:spPr>
          <a:xfrm>
            <a:off x="2195859" y="4392766"/>
            <a:ext cx="524503" cy="276999"/>
          </a:xfrm>
          <a:prstGeom prst="rect">
            <a:avLst/>
          </a:prstGeom>
          <a:solidFill>
            <a:srgbClr val="00B050"/>
          </a:solidFill>
        </p:spPr>
        <p:txBody>
          <a:bodyPr wrap="none" rtlCol="0">
            <a:spAutoFit/>
          </a:bodyPr>
          <a:lstStyle/>
          <a:p>
            <a:r>
              <a:rPr lang="en-US" sz="1200" dirty="0" smtClean="0"/>
              <a:t>#127</a:t>
            </a:r>
            <a:endParaRPr lang="en-US" sz="1200" dirty="0"/>
          </a:p>
        </p:txBody>
      </p:sp>
      <p:sp>
        <p:nvSpPr>
          <p:cNvPr id="8" name="文本框 7"/>
          <p:cNvSpPr txBox="1"/>
          <p:nvPr/>
        </p:nvSpPr>
        <p:spPr>
          <a:xfrm>
            <a:off x="2727081" y="4393902"/>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#128</a:t>
            </a:r>
          </a:p>
        </p:txBody>
      </p:sp>
      <p:sp>
        <p:nvSpPr>
          <p:cNvPr id="9" name="文本框 8"/>
          <p:cNvSpPr txBox="1"/>
          <p:nvPr/>
        </p:nvSpPr>
        <p:spPr>
          <a:xfrm>
            <a:off x="3270023" y="4399843"/>
            <a:ext cx="524503" cy="276999"/>
          </a:xfrm>
          <a:prstGeom prst="rect">
            <a:avLst/>
          </a:prstGeom>
          <a:solidFill>
            <a:srgbClr val="00B050"/>
          </a:solidFill>
        </p:spPr>
        <p:txBody>
          <a:bodyPr wrap="square" rtlCol="0">
            <a:spAutoFit/>
          </a:bodyPr>
          <a:lstStyle>
            <a:defPPr>
              <a:defRPr lang="en-GB"/>
            </a:defPPr>
            <a:lvl1pPr>
              <a:defRPr sz="1200"/>
            </a:lvl1pPr>
          </a:lstStyle>
          <a:p>
            <a:r>
              <a:rPr lang="en-US" dirty="0"/>
              <a:t>#129</a:t>
            </a:r>
          </a:p>
        </p:txBody>
      </p:sp>
      <p:sp>
        <p:nvSpPr>
          <p:cNvPr id="10" name="文本框 9"/>
          <p:cNvSpPr txBox="1"/>
          <p:nvPr/>
        </p:nvSpPr>
        <p:spPr>
          <a:xfrm>
            <a:off x="4334654" y="4397965"/>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#131</a:t>
            </a:r>
          </a:p>
        </p:txBody>
      </p:sp>
      <p:sp>
        <p:nvSpPr>
          <p:cNvPr id="11" name="矩形 10"/>
          <p:cNvSpPr/>
          <p:nvPr/>
        </p:nvSpPr>
        <p:spPr bwMode="auto">
          <a:xfrm>
            <a:off x="85411" y="4391131"/>
            <a:ext cx="9250178" cy="1931292"/>
          </a:xfrm>
          <a:prstGeom prst="rect">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2" name="文本框 11"/>
          <p:cNvSpPr txBox="1"/>
          <p:nvPr/>
        </p:nvSpPr>
        <p:spPr>
          <a:xfrm>
            <a:off x="309399" y="4380705"/>
            <a:ext cx="1604927" cy="276999"/>
          </a:xfrm>
          <a:prstGeom prst="rect">
            <a:avLst/>
          </a:prstGeom>
          <a:noFill/>
        </p:spPr>
        <p:txBody>
          <a:bodyPr wrap="none" rtlCol="0">
            <a:spAutoFit/>
          </a:bodyPr>
          <a:lstStyle/>
          <a:p>
            <a:r>
              <a:rPr lang="en-US" sz="1200" b="1" dirty="0" smtClean="0">
                <a:solidFill>
                  <a:srgbClr val="00B050"/>
                </a:solidFill>
              </a:rPr>
              <a:t>SA5 OAM time plan</a:t>
            </a:r>
            <a:endParaRPr lang="en-US" sz="1200" b="1" dirty="0">
              <a:solidFill>
                <a:srgbClr val="00B050"/>
              </a:solidFill>
            </a:endParaRPr>
          </a:p>
        </p:txBody>
      </p:sp>
      <p:sp>
        <p:nvSpPr>
          <p:cNvPr id="13" name="矩形 12"/>
          <p:cNvSpPr/>
          <p:nvPr/>
        </p:nvSpPr>
        <p:spPr>
          <a:xfrm>
            <a:off x="9402662" y="3266540"/>
            <a:ext cx="2607362" cy="2492990"/>
          </a:xfrm>
          <a:prstGeom prst="rect">
            <a:avLst/>
          </a:prstGeom>
          <a:solidFill>
            <a:schemeClr val="bg1"/>
          </a:solidFill>
        </p:spPr>
        <p:txBody>
          <a:bodyPr wrap="square">
            <a:spAutoFit/>
          </a:bodyPr>
          <a:lstStyle/>
          <a:p>
            <a:r>
              <a:rPr lang="nb-NO" sz="1200" b="1" dirty="0" smtClean="0"/>
              <a:t>SA5 Rel-16 timeplan:</a:t>
            </a:r>
          </a:p>
          <a:p>
            <a:pPr marL="285750" indent="-285750">
              <a:buFont typeface="Wingdings" panose="05000000000000000000" pitchFamily="2" charset="2"/>
              <a:buChar char="Ø"/>
            </a:pPr>
            <a:r>
              <a:rPr lang="nb-NO" sz="1200" dirty="0" smtClean="0"/>
              <a:t>Nov </a:t>
            </a:r>
            <a:r>
              <a:rPr lang="nb-NO" sz="1200" dirty="0"/>
              <a:t>2019 (</a:t>
            </a:r>
            <a:r>
              <a:rPr lang="nb-NO" sz="1200" dirty="0" smtClean="0"/>
              <a:t>SA5#128) </a:t>
            </a:r>
            <a:r>
              <a:rPr lang="nb-NO" sz="1200" dirty="0"/>
              <a:t>SA5 stage 1 freeze</a:t>
            </a:r>
          </a:p>
          <a:p>
            <a:pPr marL="285750" indent="-285750">
              <a:buFont typeface="Wingdings" panose="05000000000000000000" pitchFamily="2" charset="2"/>
              <a:buChar char="Ø"/>
            </a:pPr>
            <a:r>
              <a:rPr lang="nb-NO" sz="1200" dirty="0" smtClean="0"/>
              <a:t>Feb 2020 </a:t>
            </a:r>
            <a:r>
              <a:rPr lang="nb-NO" sz="1200" dirty="0"/>
              <a:t>(</a:t>
            </a:r>
            <a:r>
              <a:rPr lang="nb-NO" sz="1200" dirty="0" smtClean="0"/>
              <a:t>SA5#129) </a:t>
            </a:r>
            <a:r>
              <a:rPr lang="nb-NO" sz="1200" dirty="0"/>
              <a:t>SA5 stage </a:t>
            </a:r>
            <a:r>
              <a:rPr lang="nb-NO" sz="1200" dirty="0" smtClean="0"/>
              <a:t>2+3 freeze</a:t>
            </a:r>
          </a:p>
          <a:p>
            <a:pPr marL="285750" indent="-285750">
              <a:buFont typeface="Wingdings" panose="05000000000000000000" pitchFamily="2" charset="2"/>
              <a:buChar char="Ø"/>
            </a:pPr>
            <a:endParaRPr lang="nb-NO" sz="1200" dirty="0"/>
          </a:p>
          <a:p>
            <a:r>
              <a:rPr lang="nb-NO" altLang="zh-CN" sz="1200" b="1" dirty="0"/>
              <a:t>SA5 </a:t>
            </a:r>
            <a:r>
              <a:rPr lang="nb-NO" sz="1200" b="1" dirty="0" smtClean="0"/>
              <a:t>Rel-17 timeplan:</a:t>
            </a:r>
          </a:p>
          <a:p>
            <a:pPr marL="285750" indent="-285750">
              <a:buFont typeface="Wingdings" panose="05000000000000000000" pitchFamily="2" charset="2"/>
              <a:buChar char="Ø"/>
            </a:pPr>
            <a:r>
              <a:rPr lang="en-US" altLang="en-US" sz="1200" dirty="0" smtClean="0"/>
              <a:t>Oct </a:t>
            </a:r>
            <a:r>
              <a:rPr lang="en-US" altLang="en-US" sz="1200" dirty="0"/>
              <a:t>2019 (</a:t>
            </a:r>
            <a:r>
              <a:rPr lang="en-US" altLang="en-US" sz="1200" dirty="0" smtClean="0"/>
              <a:t>SA5#127) </a:t>
            </a:r>
            <a:r>
              <a:rPr lang="en-US" altLang="en-US" sz="1200" dirty="0"/>
              <a:t>SA5 </a:t>
            </a:r>
            <a:r>
              <a:rPr lang="en-US" altLang="en-US" sz="1200" dirty="0" smtClean="0"/>
              <a:t>trigger the discussion </a:t>
            </a:r>
            <a:r>
              <a:rPr lang="en-US" altLang="en-US" sz="1200" dirty="0"/>
              <a:t>of R17 </a:t>
            </a:r>
            <a:r>
              <a:rPr lang="en-US" altLang="en-US" sz="1200" dirty="0" smtClean="0"/>
              <a:t>WIs/SIs</a:t>
            </a:r>
            <a:endParaRPr lang="en-US" altLang="en-US" sz="1200" dirty="0"/>
          </a:p>
          <a:p>
            <a:pPr marL="285750" indent="-285750">
              <a:buFont typeface="Wingdings" panose="05000000000000000000" pitchFamily="2" charset="2"/>
              <a:buChar char="Ø"/>
            </a:pPr>
            <a:r>
              <a:rPr lang="en-US" altLang="en-US" sz="1200" dirty="0" smtClean="0"/>
              <a:t>Aug </a:t>
            </a:r>
            <a:r>
              <a:rPr lang="en-US" altLang="en-US" sz="1200" dirty="0"/>
              <a:t>2020 (</a:t>
            </a:r>
            <a:r>
              <a:rPr lang="en-US" altLang="en-US" sz="1200" dirty="0" smtClean="0"/>
              <a:t>SA5#132) </a:t>
            </a:r>
            <a:r>
              <a:rPr lang="en-US" altLang="en-US" sz="1200" dirty="0"/>
              <a:t>SA5 stage1 freeze </a:t>
            </a:r>
            <a:r>
              <a:rPr lang="en-US" altLang="zh-CN" sz="1200" dirty="0" smtClean="0"/>
              <a:t>(</a:t>
            </a:r>
            <a:r>
              <a:rPr lang="en-US" altLang="zh-CN" sz="1200" dirty="0"/>
              <a:t>TBD)</a:t>
            </a:r>
            <a:endParaRPr lang="en-US" altLang="en-US" sz="1200" dirty="0" smtClean="0"/>
          </a:p>
          <a:p>
            <a:pPr marL="285750" indent="-285750">
              <a:buFont typeface="Wingdings" panose="05000000000000000000" pitchFamily="2" charset="2"/>
              <a:buChar char="Ø"/>
            </a:pPr>
            <a:r>
              <a:rPr lang="en-US" sz="1200" dirty="0" smtClean="0"/>
              <a:t>Stage 2+ stage 3 (TBD)</a:t>
            </a:r>
            <a:endParaRPr lang="nb-NO" sz="1200" dirty="0"/>
          </a:p>
        </p:txBody>
      </p:sp>
      <p:cxnSp>
        <p:nvCxnSpPr>
          <p:cNvPr id="14" name="直接连接符 13"/>
          <p:cNvCxnSpPr/>
          <p:nvPr/>
        </p:nvCxnSpPr>
        <p:spPr bwMode="auto">
          <a:xfrm>
            <a:off x="2959892" y="4659954"/>
            <a:ext cx="9731" cy="166246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5" name="文本框 14"/>
          <p:cNvSpPr txBox="1"/>
          <p:nvPr/>
        </p:nvSpPr>
        <p:spPr>
          <a:xfrm>
            <a:off x="4866802" y="4395738"/>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132</a:t>
            </a:r>
            <a:endParaRPr lang="en-US" dirty="0"/>
          </a:p>
        </p:txBody>
      </p:sp>
      <p:cxnSp>
        <p:nvCxnSpPr>
          <p:cNvPr id="16" name="直接连接符 15"/>
          <p:cNvCxnSpPr/>
          <p:nvPr/>
        </p:nvCxnSpPr>
        <p:spPr bwMode="auto">
          <a:xfrm flipH="1">
            <a:off x="5108918" y="4674964"/>
            <a:ext cx="14594" cy="164745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 name="标题 1"/>
          <p:cNvSpPr>
            <a:spLocks noGrp="1"/>
          </p:cNvSpPr>
          <p:nvPr>
            <p:ph type="title"/>
          </p:nvPr>
        </p:nvSpPr>
        <p:spPr>
          <a:xfrm>
            <a:off x="142851" y="-74509"/>
            <a:ext cx="9602511" cy="1143000"/>
          </a:xfrm>
        </p:spPr>
        <p:txBody>
          <a:bodyPr/>
          <a:lstStyle/>
          <a:p>
            <a:pPr algn="l"/>
            <a:r>
              <a:rPr lang="en-US" sz="2800" dirty="0" smtClean="0"/>
              <a:t>Endorse</a:t>
            </a:r>
            <a:r>
              <a:rPr lang="en-US" altLang="zh-CN" sz="2800" dirty="0" smtClean="0"/>
              <a:t>d</a:t>
            </a:r>
            <a:r>
              <a:rPr lang="en-US" sz="2800" dirty="0" smtClean="0"/>
              <a:t> SA5 </a:t>
            </a:r>
            <a:r>
              <a:rPr lang="en-US" sz="2800" dirty="0"/>
              <a:t>OAM </a:t>
            </a:r>
            <a:r>
              <a:rPr lang="en-US" sz="2800" dirty="0" err="1"/>
              <a:t>timeplan</a:t>
            </a:r>
            <a:r>
              <a:rPr lang="en-US" sz="2800" dirty="0"/>
              <a:t> </a:t>
            </a:r>
            <a:r>
              <a:rPr lang="en-US" sz="2800" dirty="0" smtClean="0"/>
              <a:t>which sync </a:t>
            </a:r>
            <a:r>
              <a:rPr lang="en-US" sz="2800" dirty="0"/>
              <a:t>with the SA plan</a:t>
            </a:r>
          </a:p>
        </p:txBody>
      </p:sp>
      <p:sp>
        <p:nvSpPr>
          <p:cNvPr id="18" name="文本框 17"/>
          <p:cNvSpPr txBox="1"/>
          <p:nvPr/>
        </p:nvSpPr>
        <p:spPr>
          <a:xfrm>
            <a:off x="3804238" y="4399843"/>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130</a:t>
            </a:r>
            <a:endParaRPr lang="en-US" dirty="0"/>
          </a:p>
        </p:txBody>
      </p:sp>
      <p:sp>
        <p:nvSpPr>
          <p:cNvPr id="19" name="文本框 18"/>
          <p:cNvSpPr txBox="1"/>
          <p:nvPr/>
        </p:nvSpPr>
        <p:spPr>
          <a:xfrm>
            <a:off x="5410197" y="4397965"/>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133</a:t>
            </a:r>
            <a:endParaRPr lang="en-US" dirty="0"/>
          </a:p>
        </p:txBody>
      </p:sp>
      <p:sp>
        <p:nvSpPr>
          <p:cNvPr id="20" name="文本框 19"/>
          <p:cNvSpPr txBox="1"/>
          <p:nvPr/>
        </p:nvSpPr>
        <p:spPr>
          <a:xfrm>
            <a:off x="5949577" y="4399843"/>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134</a:t>
            </a:r>
            <a:endParaRPr lang="en-US" dirty="0"/>
          </a:p>
        </p:txBody>
      </p:sp>
      <p:sp>
        <p:nvSpPr>
          <p:cNvPr id="21" name="圆角矩形 20"/>
          <p:cNvSpPr/>
          <p:nvPr/>
        </p:nvSpPr>
        <p:spPr bwMode="auto">
          <a:xfrm>
            <a:off x="2720362" y="4700562"/>
            <a:ext cx="527882" cy="487346"/>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algn="ctr"/>
            <a:r>
              <a:rPr lang="en-US" sz="1000" dirty="0">
                <a:solidFill>
                  <a:schemeClr val="bg1"/>
                </a:solidFill>
              </a:rPr>
              <a:t>R16 </a:t>
            </a:r>
            <a:endParaRPr lang="en-US" sz="1000" dirty="0" smtClean="0">
              <a:solidFill>
                <a:schemeClr val="bg1"/>
              </a:solidFill>
            </a:endParaRPr>
          </a:p>
          <a:p>
            <a:pPr algn="ctr"/>
            <a:r>
              <a:rPr lang="en-US" sz="1000" dirty="0" smtClean="0">
                <a:solidFill>
                  <a:schemeClr val="bg1"/>
                </a:solidFill>
              </a:rPr>
              <a:t>stage </a:t>
            </a:r>
            <a:r>
              <a:rPr lang="en-US" sz="1000" dirty="0">
                <a:solidFill>
                  <a:schemeClr val="bg1"/>
                </a:solidFill>
              </a:rPr>
              <a:t>1 freeze</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000" i="0" u="none" strike="noStrike" cap="none" normalizeH="0" baseline="0" dirty="0" smtClean="0">
              <a:ln>
                <a:noFill/>
              </a:ln>
              <a:solidFill>
                <a:schemeClr val="bg1"/>
              </a:solidFill>
              <a:effectLst/>
              <a:latin typeface="Arial" charset="0"/>
            </a:endParaRPr>
          </a:p>
        </p:txBody>
      </p:sp>
      <p:cxnSp>
        <p:nvCxnSpPr>
          <p:cNvPr id="22" name="直接连接符 21"/>
          <p:cNvCxnSpPr/>
          <p:nvPr/>
        </p:nvCxnSpPr>
        <p:spPr bwMode="auto">
          <a:xfrm>
            <a:off x="3573714" y="4669765"/>
            <a:ext cx="5509" cy="165265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3" name="圆角矩形 22"/>
          <p:cNvSpPr/>
          <p:nvPr/>
        </p:nvSpPr>
        <p:spPr bwMode="auto">
          <a:xfrm>
            <a:off x="3282209" y="4702592"/>
            <a:ext cx="527882" cy="487346"/>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algn="ctr"/>
            <a:r>
              <a:rPr lang="en-US" sz="800" dirty="0">
                <a:solidFill>
                  <a:schemeClr val="bg1"/>
                </a:solidFill>
              </a:rPr>
              <a:t>R16 </a:t>
            </a:r>
            <a:endParaRPr lang="en-US" sz="800" dirty="0" smtClean="0">
              <a:solidFill>
                <a:schemeClr val="bg1"/>
              </a:solidFill>
            </a:endParaRPr>
          </a:p>
          <a:p>
            <a:pPr algn="ctr"/>
            <a:r>
              <a:rPr lang="en-US" sz="800" dirty="0" smtClean="0">
                <a:solidFill>
                  <a:schemeClr val="bg1"/>
                </a:solidFill>
              </a:rPr>
              <a:t>stage 2+3 </a:t>
            </a:r>
            <a:r>
              <a:rPr lang="en-US" sz="800" dirty="0">
                <a:solidFill>
                  <a:schemeClr val="bg1"/>
                </a:solidFill>
              </a:rPr>
              <a:t>freeze</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800" i="0" u="none" strike="noStrike" cap="none" normalizeH="0" baseline="0" dirty="0" smtClean="0">
              <a:ln>
                <a:noFill/>
              </a:ln>
              <a:solidFill>
                <a:schemeClr val="bg1"/>
              </a:solidFill>
              <a:effectLst/>
              <a:latin typeface="Arial" charset="0"/>
            </a:endParaRPr>
          </a:p>
        </p:txBody>
      </p:sp>
      <p:sp>
        <p:nvSpPr>
          <p:cNvPr id="24" name="文本框 23"/>
          <p:cNvSpPr txBox="1"/>
          <p:nvPr/>
        </p:nvSpPr>
        <p:spPr>
          <a:xfrm>
            <a:off x="130985" y="4700562"/>
            <a:ext cx="715260" cy="400110"/>
          </a:xfrm>
          <a:prstGeom prst="rect">
            <a:avLst/>
          </a:prstGeom>
          <a:noFill/>
        </p:spPr>
        <p:txBody>
          <a:bodyPr wrap="none" rtlCol="0">
            <a:spAutoFit/>
          </a:bodyPr>
          <a:lstStyle/>
          <a:p>
            <a:r>
              <a:rPr lang="en-US" sz="1000" dirty="0" smtClean="0"/>
              <a:t>Rel-16 </a:t>
            </a:r>
          </a:p>
          <a:p>
            <a:r>
              <a:rPr lang="en-US" sz="1000" dirty="0" smtClean="0"/>
              <a:t>Schedule</a:t>
            </a:r>
            <a:endParaRPr lang="en-US" sz="1000" dirty="0"/>
          </a:p>
        </p:txBody>
      </p:sp>
      <p:sp>
        <p:nvSpPr>
          <p:cNvPr id="25" name="文本框 24"/>
          <p:cNvSpPr txBox="1"/>
          <p:nvPr/>
        </p:nvSpPr>
        <p:spPr>
          <a:xfrm>
            <a:off x="142851" y="5143530"/>
            <a:ext cx="679994" cy="400110"/>
          </a:xfrm>
          <a:prstGeom prst="rect">
            <a:avLst/>
          </a:prstGeom>
          <a:noFill/>
        </p:spPr>
        <p:txBody>
          <a:bodyPr wrap="none" rtlCol="0">
            <a:spAutoFit/>
          </a:bodyPr>
          <a:lstStyle/>
          <a:p>
            <a:r>
              <a:rPr lang="en-US" sz="1000" dirty="0" smtClean="0"/>
              <a:t>Rel-17 </a:t>
            </a:r>
          </a:p>
          <a:p>
            <a:r>
              <a:rPr lang="en-US" sz="1000" dirty="0" smtClean="0"/>
              <a:t>Planning</a:t>
            </a:r>
            <a:endParaRPr lang="en-US" sz="1000" dirty="0"/>
          </a:p>
        </p:txBody>
      </p:sp>
      <p:sp>
        <p:nvSpPr>
          <p:cNvPr id="26" name="圆角矩形 25"/>
          <p:cNvSpPr/>
          <p:nvPr/>
        </p:nvSpPr>
        <p:spPr bwMode="auto">
          <a:xfrm>
            <a:off x="4833158" y="5717626"/>
            <a:ext cx="671616" cy="54289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r>
              <a:rPr lang="en-US" sz="1050" dirty="0" smtClean="0">
                <a:solidFill>
                  <a:schemeClr val="dk1"/>
                </a:solidFill>
                <a:latin typeface="+mn-lt"/>
                <a:cs typeface="+mn-cs"/>
              </a:rPr>
              <a:t>R17 </a:t>
            </a:r>
            <a:endParaRPr lang="en-US" sz="1050" dirty="0">
              <a:solidFill>
                <a:schemeClr val="dk1"/>
              </a:solidFill>
              <a:latin typeface="+mn-lt"/>
              <a:cs typeface="+mn-cs"/>
            </a:endParaRPr>
          </a:p>
          <a:p>
            <a:pPr algn="ctr"/>
            <a:r>
              <a:rPr lang="en-US" sz="1050" dirty="0">
                <a:solidFill>
                  <a:schemeClr val="dk1"/>
                </a:solidFill>
                <a:latin typeface="+mn-lt"/>
                <a:cs typeface="+mn-cs"/>
              </a:rPr>
              <a:t>stage 1 </a:t>
            </a:r>
            <a:r>
              <a:rPr lang="en-US" sz="1050" dirty="0" smtClean="0">
                <a:solidFill>
                  <a:schemeClr val="dk1"/>
                </a:solidFill>
                <a:latin typeface="+mn-lt"/>
                <a:cs typeface="+mn-cs"/>
              </a:rPr>
              <a:t>freeze</a:t>
            </a:r>
            <a:endParaRPr lang="en-US" sz="1050" dirty="0">
              <a:solidFill>
                <a:schemeClr val="dk1"/>
              </a:solidFill>
              <a:latin typeface="+mn-lt"/>
              <a:cs typeface="+mn-cs"/>
            </a:endParaRPr>
          </a:p>
        </p:txBody>
      </p:sp>
      <p:sp>
        <p:nvSpPr>
          <p:cNvPr id="27" name="文本框 26"/>
          <p:cNvSpPr txBox="1"/>
          <p:nvPr/>
        </p:nvSpPr>
        <p:spPr>
          <a:xfrm>
            <a:off x="142851" y="5604409"/>
            <a:ext cx="898003" cy="553998"/>
          </a:xfrm>
          <a:prstGeom prst="rect">
            <a:avLst/>
          </a:prstGeom>
          <a:noFill/>
        </p:spPr>
        <p:txBody>
          <a:bodyPr wrap="none" rtlCol="0">
            <a:spAutoFit/>
          </a:bodyPr>
          <a:lstStyle/>
          <a:p>
            <a:r>
              <a:rPr lang="en-US" sz="1000" dirty="0" smtClean="0"/>
              <a:t>Rel-17 </a:t>
            </a:r>
          </a:p>
          <a:p>
            <a:r>
              <a:rPr lang="en-US" sz="1000" dirty="0" smtClean="0"/>
              <a:t>Schedule</a:t>
            </a:r>
          </a:p>
          <a:p>
            <a:r>
              <a:rPr lang="en-US" sz="1000" dirty="0" smtClean="0"/>
              <a:t>(preliminary)</a:t>
            </a:r>
            <a:endParaRPr lang="en-US" sz="1000" dirty="0"/>
          </a:p>
        </p:txBody>
      </p:sp>
      <p:cxnSp>
        <p:nvCxnSpPr>
          <p:cNvPr id="28" name="直接连接符 27"/>
          <p:cNvCxnSpPr/>
          <p:nvPr/>
        </p:nvCxnSpPr>
        <p:spPr bwMode="auto">
          <a:xfrm>
            <a:off x="4084506" y="4676842"/>
            <a:ext cx="17231" cy="164558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9" name="圆角矩形 28"/>
          <p:cNvSpPr/>
          <p:nvPr/>
        </p:nvSpPr>
        <p:spPr bwMode="auto">
          <a:xfrm>
            <a:off x="2252919" y="5248212"/>
            <a:ext cx="1026684" cy="411496"/>
          </a:xfrm>
          <a:prstGeom prst="roundRect">
            <a:avLst/>
          </a:prstGeom>
          <a:solidFill>
            <a:srgbClr val="FFCC66"/>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algn="ctr"/>
            <a:r>
              <a:rPr lang="en-US" sz="1000" dirty="0" smtClean="0"/>
              <a:t>R17</a:t>
            </a:r>
          </a:p>
          <a:p>
            <a:pPr algn="ctr"/>
            <a:r>
              <a:rPr lang="en-US" sz="1000" dirty="0" smtClean="0"/>
              <a:t>Initial input</a:t>
            </a:r>
            <a:endParaRPr lang="en-US" sz="1000" dirty="0"/>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000" i="0" u="none" strike="noStrike" cap="none" normalizeH="0" baseline="0" dirty="0" smtClean="0">
              <a:ln>
                <a:noFill/>
              </a:ln>
              <a:effectLst/>
              <a:latin typeface="Arial" charset="0"/>
            </a:endParaRPr>
          </a:p>
        </p:txBody>
      </p:sp>
      <p:sp>
        <p:nvSpPr>
          <p:cNvPr id="30" name="文本框 29"/>
          <p:cNvSpPr txBox="1"/>
          <p:nvPr/>
        </p:nvSpPr>
        <p:spPr>
          <a:xfrm>
            <a:off x="8178463" y="4400182"/>
            <a:ext cx="50847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1xx</a:t>
            </a:r>
            <a:endParaRPr lang="en-US" dirty="0"/>
          </a:p>
        </p:txBody>
      </p:sp>
      <p:cxnSp>
        <p:nvCxnSpPr>
          <p:cNvPr id="31" name="直接连接符 30"/>
          <p:cNvCxnSpPr/>
          <p:nvPr/>
        </p:nvCxnSpPr>
        <p:spPr bwMode="auto">
          <a:xfrm flipH="1">
            <a:off x="6171482" y="4669765"/>
            <a:ext cx="2067" cy="163951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2" name="圆角矩形 31"/>
          <p:cNvSpPr/>
          <p:nvPr/>
        </p:nvSpPr>
        <p:spPr bwMode="auto">
          <a:xfrm>
            <a:off x="5883195" y="5712427"/>
            <a:ext cx="671616" cy="54289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r>
              <a:rPr lang="en-US" sz="1050" dirty="0" smtClean="0">
                <a:solidFill>
                  <a:schemeClr val="dk1"/>
                </a:solidFill>
                <a:latin typeface="+mn-lt"/>
                <a:cs typeface="+mn-cs"/>
              </a:rPr>
              <a:t>R17 </a:t>
            </a:r>
            <a:endParaRPr lang="en-US" sz="1050" dirty="0">
              <a:solidFill>
                <a:schemeClr val="dk1"/>
              </a:solidFill>
              <a:latin typeface="+mn-lt"/>
              <a:cs typeface="+mn-cs"/>
            </a:endParaRPr>
          </a:p>
          <a:p>
            <a:pPr algn="ctr"/>
            <a:r>
              <a:rPr lang="en-US" sz="1050" dirty="0">
                <a:solidFill>
                  <a:schemeClr val="dk1"/>
                </a:solidFill>
                <a:latin typeface="+mn-lt"/>
                <a:cs typeface="+mn-cs"/>
              </a:rPr>
              <a:t>stage </a:t>
            </a:r>
            <a:r>
              <a:rPr lang="en-US" sz="1050" dirty="0" smtClean="0">
                <a:solidFill>
                  <a:schemeClr val="dk1"/>
                </a:solidFill>
                <a:latin typeface="+mn-lt"/>
                <a:cs typeface="+mn-cs"/>
              </a:rPr>
              <a:t>2 freeze</a:t>
            </a:r>
            <a:endParaRPr lang="en-US" sz="1050" dirty="0">
              <a:solidFill>
                <a:schemeClr val="dk1"/>
              </a:solidFill>
              <a:latin typeface="+mn-lt"/>
              <a:cs typeface="+mn-cs"/>
            </a:endParaRPr>
          </a:p>
        </p:txBody>
      </p:sp>
      <p:cxnSp>
        <p:nvCxnSpPr>
          <p:cNvPr id="33" name="曲线连接符 32"/>
          <p:cNvCxnSpPr>
            <a:stCxn id="29" idx="3"/>
            <a:endCxn id="26" idx="0"/>
          </p:cNvCxnSpPr>
          <p:nvPr/>
        </p:nvCxnSpPr>
        <p:spPr bwMode="auto">
          <a:xfrm>
            <a:off x="3279603" y="5453960"/>
            <a:ext cx="1889363" cy="263666"/>
          </a:xfrm>
          <a:prstGeom prst="curvedConnector2">
            <a:avLst/>
          </a:prstGeom>
          <a:solidFill>
            <a:schemeClr val="accent1"/>
          </a:solidFill>
          <a:ln w="3175" cap="flat" cmpd="sng" algn="ctr">
            <a:solidFill>
              <a:schemeClr val="tx2">
                <a:lumMod val="20000"/>
                <a:lumOff val="80000"/>
              </a:schemeClr>
            </a:solidFill>
            <a:prstDash val="solid"/>
            <a:round/>
            <a:headEnd type="none" w="med" len="med"/>
            <a:tailEnd type="triangle"/>
          </a:ln>
          <a:effectLst/>
        </p:spPr>
      </p:cxnSp>
      <p:cxnSp>
        <p:nvCxnSpPr>
          <p:cNvPr id="34" name="曲线连接符 33"/>
          <p:cNvCxnSpPr>
            <a:stCxn id="29" idx="3"/>
            <a:endCxn id="32" idx="0"/>
          </p:cNvCxnSpPr>
          <p:nvPr/>
        </p:nvCxnSpPr>
        <p:spPr bwMode="auto">
          <a:xfrm>
            <a:off x="3279603" y="5453960"/>
            <a:ext cx="2939400" cy="258467"/>
          </a:xfrm>
          <a:prstGeom prst="curvedConnector2">
            <a:avLst/>
          </a:prstGeom>
          <a:solidFill>
            <a:schemeClr val="accent1"/>
          </a:solidFill>
          <a:ln w="3175" cap="flat" cmpd="sng" algn="ctr">
            <a:solidFill>
              <a:schemeClr val="tx2">
                <a:lumMod val="40000"/>
                <a:lumOff val="60000"/>
              </a:schemeClr>
            </a:solidFill>
            <a:prstDash val="solid"/>
            <a:round/>
            <a:headEnd type="none" w="med" len="med"/>
            <a:tailEnd type="triangle"/>
          </a:ln>
          <a:effectLst/>
        </p:spPr>
      </p:cxnSp>
      <p:cxnSp>
        <p:nvCxnSpPr>
          <p:cNvPr id="35" name="曲线连接符 34"/>
          <p:cNvCxnSpPr>
            <a:stCxn id="29" idx="3"/>
            <a:endCxn id="38" idx="0"/>
          </p:cNvCxnSpPr>
          <p:nvPr/>
        </p:nvCxnSpPr>
        <p:spPr bwMode="auto">
          <a:xfrm>
            <a:off x="3279603" y="5453960"/>
            <a:ext cx="5169299" cy="258467"/>
          </a:xfrm>
          <a:prstGeom prst="curvedConnector2">
            <a:avLst/>
          </a:prstGeom>
          <a:solidFill>
            <a:schemeClr val="accent1"/>
          </a:solidFill>
          <a:ln w="3175" cap="flat" cmpd="sng" algn="ctr">
            <a:solidFill>
              <a:schemeClr val="tx2">
                <a:lumMod val="40000"/>
                <a:lumOff val="60000"/>
              </a:schemeClr>
            </a:solidFill>
            <a:prstDash val="solid"/>
            <a:round/>
            <a:headEnd type="none" w="med" len="med"/>
            <a:tailEnd type="triangle"/>
          </a:ln>
          <a:effectLst/>
        </p:spPr>
      </p:cxnSp>
      <p:cxnSp>
        <p:nvCxnSpPr>
          <p:cNvPr id="36" name="直接连接符 35"/>
          <p:cNvCxnSpPr/>
          <p:nvPr/>
        </p:nvCxnSpPr>
        <p:spPr bwMode="auto">
          <a:xfrm>
            <a:off x="2484271" y="4646806"/>
            <a:ext cx="9731" cy="166246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7" name="直接连接符 36"/>
          <p:cNvCxnSpPr/>
          <p:nvPr/>
        </p:nvCxnSpPr>
        <p:spPr bwMode="auto">
          <a:xfrm>
            <a:off x="8439596" y="4698210"/>
            <a:ext cx="22727" cy="1611065"/>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8" name="圆角矩形 37"/>
          <p:cNvSpPr/>
          <p:nvPr/>
        </p:nvSpPr>
        <p:spPr bwMode="auto">
          <a:xfrm>
            <a:off x="8113094" y="5712427"/>
            <a:ext cx="671616" cy="54289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r>
              <a:rPr lang="en-US" sz="1050" dirty="0" smtClean="0">
                <a:solidFill>
                  <a:schemeClr val="dk1"/>
                </a:solidFill>
                <a:latin typeface="+mn-lt"/>
                <a:cs typeface="+mn-cs"/>
              </a:rPr>
              <a:t>R17 </a:t>
            </a:r>
            <a:endParaRPr lang="en-US" sz="1050" dirty="0">
              <a:solidFill>
                <a:schemeClr val="dk1"/>
              </a:solidFill>
              <a:latin typeface="+mn-lt"/>
              <a:cs typeface="+mn-cs"/>
            </a:endParaRPr>
          </a:p>
          <a:p>
            <a:pPr algn="ctr"/>
            <a:r>
              <a:rPr lang="en-US" sz="1050" dirty="0">
                <a:solidFill>
                  <a:schemeClr val="dk1"/>
                </a:solidFill>
                <a:latin typeface="+mn-lt"/>
                <a:cs typeface="+mn-cs"/>
              </a:rPr>
              <a:t>stage </a:t>
            </a:r>
            <a:r>
              <a:rPr lang="en-US" sz="1050" dirty="0"/>
              <a:t>3</a:t>
            </a:r>
            <a:r>
              <a:rPr lang="en-US" sz="1050" dirty="0" smtClean="0">
                <a:solidFill>
                  <a:schemeClr val="dk1"/>
                </a:solidFill>
                <a:latin typeface="+mn-lt"/>
                <a:cs typeface="+mn-cs"/>
              </a:rPr>
              <a:t> freeze</a:t>
            </a:r>
            <a:endParaRPr lang="en-US" sz="1050" dirty="0">
              <a:solidFill>
                <a:schemeClr val="dk1"/>
              </a:solidFill>
              <a:latin typeface="+mn-lt"/>
              <a:cs typeface="+mn-cs"/>
            </a:endParaRPr>
          </a:p>
        </p:txBody>
      </p:sp>
    </p:spTree>
    <p:extLst>
      <p:ext uri="{BB962C8B-B14F-4D97-AF65-F5344CB8AC3E}">
        <p14:creationId xmlns:p14="http://schemas.microsoft.com/office/powerpoint/2010/main" val="37088286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139507715"/>
              </p:ext>
            </p:extLst>
          </p:nvPr>
        </p:nvGraphicFramePr>
        <p:xfrm>
          <a:off x="111072" y="939621"/>
          <a:ext cx="11946577" cy="5054822"/>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6157030">
                  <a:extLst>
                    <a:ext uri="{9D8B030D-6E8A-4147-A177-3AD203B41FA5}">
                      <a16:colId xmlns:a16="http://schemas.microsoft.com/office/drawing/2014/main" xmlns="" val="2618836924"/>
                    </a:ext>
                  </a:extLst>
                </a:gridCol>
                <a:gridCol w="2251082">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396398">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Reply 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388202">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S5-202029</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Reply LS to SA5 on support for </a:t>
                      </a:r>
                      <a:r>
                        <a:rPr lang="en-US" sz="1050" kern="1200" dirty="0" err="1">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eCall</a:t>
                      </a: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over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NR</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SP-200287</a:t>
                      </a:r>
                      <a:endParaRPr lang="zh-CN" sz="1050" kern="120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219170" rtl="0" eaLnBrk="1" latinLnBrk="0" hangingPunct="1">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Postponed</a:t>
                      </a:r>
                      <a:endParaRPr lang="zh-CN" alt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S5-202020</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Resubmitted LS to SA5 on Reply on </a:t>
                      </a:r>
                      <a:r>
                        <a:rPr lang="en-US" sz="1050" kern="1200" dirty="0" err="1">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QoE</a:t>
                      </a: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Measurement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Collection</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S4-200241</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altLang="zh-CN" sz="1400" smtClean="0">
                          <a:solidFill>
                            <a:srgbClr val="000000"/>
                          </a:solidFill>
                          <a:effectLst/>
                          <a:latin typeface="+mj-lt"/>
                          <a:ea typeface="宋体" panose="02010600030101010101" pitchFamily="2" charset="-122"/>
                        </a:rPr>
                        <a:t>replied to</a:t>
                      </a:r>
                      <a:endParaRPr lang="zh-CN" altLang="zh-CN" sz="14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S5-202304</a:t>
                      </a:r>
                      <a:endParaRPr lang="zh-CN"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p>
                      <a:pPr algn="ctr">
                        <a:spcAft>
                          <a:spcPts val="0"/>
                        </a:spcAft>
                      </a:pP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S5-202021</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Resubmitted Reply LS to SA5 on </a:t>
                      </a:r>
                      <a:r>
                        <a:rPr lang="en-US" sz="1050" kern="1200" dirty="0" err="1">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QoE</a:t>
                      </a: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Measurement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Collection</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R2-1916328</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altLang="zh-CN" sz="1400" dirty="0" smtClean="0">
                          <a:solidFill>
                            <a:srgbClr val="000000"/>
                          </a:solidFill>
                          <a:effectLst/>
                          <a:latin typeface="+mj-lt"/>
                          <a:ea typeface="宋体" panose="02010600030101010101" pitchFamily="2" charset="-122"/>
                        </a:rPr>
                        <a:t>replied to</a:t>
                      </a:r>
                      <a:endParaRPr lang="zh-CN" altLang="zh-CN" sz="14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S5-202305</a:t>
                      </a:r>
                      <a:endParaRPr lang="zh-CN"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p>
                      <a:pPr algn="ctr">
                        <a:spcAft>
                          <a:spcPts val="0"/>
                        </a:spcAft>
                      </a:pP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S5-202028</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Reply LS to SA5 on </a:t>
                      </a:r>
                      <a:r>
                        <a:rPr lang="en-US" sz="1050" kern="1200" dirty="0" err="1">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QoS</a:t>
                      </a: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monitoring for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URLLC</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R3-201372</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Noted</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S5-202027</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Reply LS ccSA5 on Information Needed for MRO in UE RLF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Report</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R2-2002393</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219170" rtl="0" eaLnBrk="1" latinLnBrk="0" hangingPunct="1">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Noted</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zh-CN" sz="14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S5-202026</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Reply LS to SA5 on CAG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definition</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R2-2001703</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Noted</a:t>
                      </a:r>
                      <a:endParaRPr lang="zh-CN"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p>
                      <a:pPr marL="0" algn="l" defTabSz="1219170" rtl="0" eaLnBrk="1" latinLnBrk="0" hangingPunct="1">
                        <a:spcAft>
                          <a:spcPts val="0"/>
                        </a:spcAft>
                      </a:pP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S5-202019</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Resubmitted LS to SA5 on EN-DC related MDT configuration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details</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R2-1916579</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219170" rtl="0" eaLnBrk="1" latinLnBrk="0" hangingPunct="1">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replied to</a:t>
                      </a:r>
                    </a:p>
                    <a:p>
                      <a:pPr marL="0" algn="l" defTabSz="1219170" rtl="0" eaLnBrk="1" latinLnBrk="0" hangingPunct="1">
                        <a:spcAft>
                          <a:spcPts val="0"/>
                        </a:spcAft>
                      </a:pP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219170" rtl="0" eaLnBrk="1" latinLnBrk="0" hangingPunct="1">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S5-202052</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S5-202031</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LS to SA5 on removal of Management Based MDT Allowed IE for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NR</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R3-201437</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219170" rtl="0" eaLnBrk="1" latinLnBrk="0" hangingPunct="1">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Postponed</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219170" rtl="0" eaLnBrk="1" latinLnBrk="0" hangingPunct="1">
                        <a:spcAft>
                          <a:spcPts val="0"/>
                        </a:spcAft>
                      </a:pP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S5-202032</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LS ccSA5 on Generic Slice Template with Public Safety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Feedback</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TCCA</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Noted</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S5-202030</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LS reply to SA5 on Technical Community Cooperation: Generic Network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Management</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ONAP</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replied to</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S5-202300</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S5-202024</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LS reply ccSA5 on initiation of a new work item Y.IMT2020-NSC “IMT-2020 network slice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configuration</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GSMA</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219170" rtl="0" eaLnBrk="1" latinLnBrk="0" hangingPunct="1">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Noted</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0" algn="l" defTabSz="1219170" rtl="0" eaLnBrk="1" latinLnBrk="0" hangingPunct="1">
                        <a:spcAft>
                          <a:spcPts val="0"/>
                        </a:spcAft>
                      </a:pPr>
                      <a:r>
                        <a:rPr lang="en-US" sz="1050" kern="120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S5-202023</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Formation of a new ETSI ISG for the Fifth Generation Fixed Network (F5G)</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ETSI ISG F5G</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Noted</a:t>
                      </a:r>
                      <a:endParaRPr lang="zh-CN" altLang="en-US" dirty="0"/>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8495224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336294021"/>
              </p:ext>
            </p:extLst>
          </p:nvPr>
        </p:nvGraphicFramePr>
        <p:xfrm>
          <a:off x="196703" y="1428644"/>
          <a:ext cx="11778017" cy="2849721"/>
        </p:xfrm>
        <a:graphic>
          <a:graphicData uri="http://schemas.openxmlformats.org/drawingml/2006/table">
            <a:tbl>
              <a:tblPr firstRow="1" bandRow="1">
                <a:tableStyleId>{5C22544A-7EE6-4342-B048-85BDC9FD1C3A}</a:tableStyleId>
              </a:tblPr>
              <a:tblGrid>
                <a:gridCol w="1194718">
                  <a:extLst>
                    <a:ext uri="{9D8B030D-6E8A-4147-A177-3AD203B41FA5}">
                      <a16:colId xmlns:a16="http://schemas.microsoft.com/office/drawing/2014/main" xmlns="" val="570476699"/>
                    </a:ext>
                  </a:extLst>
                </a:gridCol>
                <a:gridCol w="5763579">
                  <a:extLst>
                    <a:ext uri="{9D8B030D-6E8A-4147-A177-3AD203B41FA5}">
                      <a16:colId xmlns:a16="http://schemas.microsoft.com/office/drawing/2014/main" xmlns="" val="2618836924"/>
                    </a:ext>
                  </a:extLst>
                </a:gridCol>
                <a:gridCol w="1994255">
                  <a:extLst>
                    <a:ext uri="{9D8B030D-6E8A-4147-A177-3AD203B41FA5}">
                      <a16:colId xmlns:a16="http://schemas.microsoft.com/office/drawing/2014/main" xmlns="" val="3016348962"/>
                    </a:ext>
                  </a:extLst>
                </a:gridCol>
                <a:gridCol w="1283268">
                  <a:extLst>
                    <a:ext uri="{9D8B030D-6E8A-4147-A177-3AD203B41FA5}">
                      <a16:colId xmlns:a16="http://schemas.microsoft.com/office/drawing/2014/main" xmlns="" val="3690116950"/>
                    </a:ext>
                  </a:extLst>
                </a:gridCol>
                <a:gridCol w="1542197">
                  <a:extLst>
                    <a:ext uri="{9D8B030D-6E8A-4147-A177-3AD203B41FA5}">
                      <a16:colId xmlns:a16="http://schemas.microsoft.com/office/drawing/2014/main" xmlns="" val="2952368263"/>
                    </a:ext>
                  </a:extLst>
                </a:gridCol>
              </a:tblGrid>
              <a:tr h="48032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Reply 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349202">
                <a:tc>
                  <a:txBody>
                    <a:bodyPr/>
                    <a:lstStyle/>
                    <a:p>
                      <a:pPr marL="0" algn="l" defTabSz="1219170" rtl="0" eaLnBrk="1" latinLnBrk="0" hangingPunct="1">
                        <a:spcAft>
                          <a:spcPts val="0"/>
                        </a:spcAft>
                      </a:pPr>
                      <a:r>
                        <a:rPr lang="en-GB"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S5-202304</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Reply LS to SA4 on Reply on </a:t>
                      </a:r>
                      <a:r>
                        <a:rPr lang="en-US" sz="1050" kern="1200" dirty="0" err="1">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QoE</a:t>
                      </a: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Measurement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Collection</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SA4, CT1, RAN2 and RAN3</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S5-202020</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7565">
                <a:tc>
                  <a:txBody>
                    <a:bodyPr/>
                    <a:lstStyle/>
                    <a:p>
                      <a:pPr marL="0" algn="l" defTabSz="1219170" rtl="0" eaLnBrk="1" latinLnBrk="0" hangingPunct="1">
                        <a:spcAft>
                          <a:spcPts val="0"/>
                        </a:spcAft>
                      </a:pPr>
                      <a:r>
                        <a:rPr lang="en-GB"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S5-202305</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Reply LS to RAN2 on </a:t>
                      </a:r>
                      <a:r>
                        <a:rPr lang="en-US" sz="1050" kern="1200" dirty="0" err="1">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QoE</a:t>
                      </a: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Measurement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Collection</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219170" rtl="0" eaLnBrk="1" latinLnBrk="0" hangingPunct="1">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RAN2 and RAN3</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CT1 and SA4</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S5-202021</a:t>
                      </a:r>
                      <a:endParaRPr lang="zh-CN"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p>
                      <a:pPr>
                        <a:spcAft>
                          <a:spcPts val="0"/>
                        </a:spcAft>
                      </a:pP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0" algn="l" defTabSz="1219170" rtl="0" eaLnBrk="1" latinLnBrk="0" hangingPunct="1">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S5-202308</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LS to CT4 on SNSSAI support in N4 Session Establishment</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219170" rtl="0" eaLnBrk="1" latinLnBrk="0" hangingPunct="1">
                        <a:spcAft>
                          <a:spcPts val="0"/>
                        </a:spcAft>
                      </a:pP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CT4</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050" kern="120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6285">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S5-202052</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Reply LS to LS on EN-DC related MDT configuration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details</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219170" rtl="0" eaLnBrk="1" latinLnBrk="0" hangingPunct="1">
                        <a:spcAft>
                          <a:spcPts val="0"/>
                        </a:spcAft>
                      </a:pP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RAN2</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defTabSz="1219170" rtl="0" eaLnBrk="1" fontAlgn="t" latinLnBrk="0" hangingPunct="1">
                        <a:spcAft>
                          <a:spcPts val="0"/>
                        </a:spcAft>
                      </a:pPr>
                      <a:r>
                        <a:rPr lang="fr-FR"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RAN3</a:t>
                      </a:r>
                      <a:endParaRPr lang="fr-FR"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S5-202019</a:t>
                      </a:r>
                      <a:endParaRPr lang="zh-CN"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fr-FR"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S5-202300</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US"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Reply LS to ONAP on Technical Community Cooperation: Generic Network </a:t>
                      </a: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Management</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219170" rtl="0" eaLnBrk="1" latinLnBrk="0" hangingPunct="1">
                        <a:spcAft>
                          <a:spcPts val="0"/>
                        </a:spcAft>
                      </a:pPr>
                      <a:r>
                        <a:rPr lang="en-US"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ONAP Technical Community Coordinator – Generic Network Management (Magnus Buhrgard)</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defTabSz="1219170" rtl="0" eaLnBrk="1" fontAlgn="t" latinLnBrk="0" hangingPunct="1">
                        <a:spcAft>
                          <a:spcPts val="0"/>
                        </a:spcAft>
                      </a:pPr>
                      <a:endParaRPr lang="fr-FR"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S5-202030</a:t>
                      </a:r>
                    </a:p>
                    <a:p>
                      <a:pPr marL="0" marR="0" lvl="0" indent="0" algn="l" defTabSz="1219170" rtl="0" eaLnBrk="1" fontAlgn="t" latinLnBrk="0" hangingPunct="1">
                        <a:lnSpc>
                          <a:spcPct val="100000"/>
                        </a:lnSpc>
                        <a:spcBef>
                          <a:spcPts val="0"/>
                        </a:spcBef>
                        <a:spcAft>
                          <a:spcPts val="0"/>
                        </a:spcAft>
                        <a:buClrTx/>
                        <a:buSzTx/>
                        <a:buFontTx/>
                        <a:buNone/>
                        <a:tabLst/>
                        <a:defRPr/>
                      </a:pPr>
                      <a:endParaRPr lang="fr-FR"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marL="0" algn="l" defTabSz="1219170" rtl="0" eaLnBrk="1" latinLnBrk="0" hangingPunct="1">
                        <a:spcAft>
                          <a:spcPts val="0"/>
                        </a:spcAft>
                      </a:pPr>
                      <a:r>
                        <a:rPr lang="en-GB" sz="1050" kern="120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S5-202458  </a:t>
                      </a:r>
                      <a:endParaRPr lang="zh-CN" sz="1050" kern="120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latinLnBrk="0" hangingPunct="1">
                        <a:spcAft>
                          <a:spcPts val="0"/>
                        </a:spcAft>
                      </a:pPr>
                      <a:r>
                        <a:rPr lang="en-GB"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LS to SA2 on </a:t>
                      </a:r>
                      <a:r>
                        <a:rPr lang="en-GB" sz="1050" kern="1200" dirty="0" err="1">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QoS</a:t>
                      </a:r>
                      <a:r>
                        <a:rPr lang="en-GB"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requirements for OAM traffic on </a:t>
                      </a:r>
                      <a:r>
                        <a:rPr lang="en-GB"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IAB</a:t>
                      </a:r>
                    </a:p>
                    <a:p>
                      <a:pPr marL="0" algn="l" defTabSz="1219170" rtl="0" eaLnBrk="1" latinLnBrk="0" hangingPunct="1">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(Email approval)</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219170" rtl="0" eaLnBrk="1" latinLnBrk="0" hangingPunct="1">
                        <a:spcAft>
                          <a:spcPts val="0"/>
                        </a:spcAft>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SA2</a:t>
                      </a:r>
                      <a:endParaRPr lang="zh-CN"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defTabSz="1219170" rtl="0" eaLnBrk="1" fontAlgn="t" latinLnBrk="0" hangingPunct="1">
                        <a:spcAft>
                          <a:spcPts val="0"/>
                        </a:spcAft>
                      </a:pPr>
                      <a:endParaRPr lang="fr-FR"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a:t>
                      </a:r>
                      <a:endParaRPr lang="fr-FR" sz="105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44094414"/>
              </p:ext>
            </p:extLst>
          </p:nvPr>
        </p:nvGraphicFramePr>
        <p:xfrm>
          <a:off x="189596" y="1287352"/>
          <a:ext cx="11902965" cy="1074270"/>
        </p:xfrm>
        <a:graphic>
          <a:graphicData uri="http://schemas.openxmlformats.org/drawingml/2006/table">
            <a:tbl>
              <a:tblPr/>
              <a:tblGrid>
                <a:gridCol w="1203025">
                  <a:extLst>
                    <a:ext uri="{9D8B030D-6E8A-4147-A177-3AD203B41FA5}">
                      <a16:colId xmlns:a16="http://schemas.microsoft.com/office/drawing/2014/main" xmlns="" val="20000"/>
                    </a:ext>
                  </a:extLst>
                </a:gridCol>
                <a:gridCol w="1014248"/>
                <a:gridCol w="1024759"/>
                <a:gridCol w="5502165">
                  <a:extLst>
                    <a:ext uri="{9D8B030D-6E8A-4147-A177-3AD203B41FA5}">
                      <a16:colId xmlns:a16="http://schemas.microsoft.com/office/drawing/2014/main" xmlns="" val="20001"/>
                    </a:ext>
                  </a:extLst>
                </a:gridCol>
                <a:gridCol w="1345324"/>
                <a:gridCol w="1813444"/>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Release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Potential related groups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9515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S5-202335</a:t>
                      </a:r>
                      <a:endParaRPr lang="zh-CN" altLang="zh-CN"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p>
                      <a:pPr marL="0" algn="l" defTabSz="1219170" rtl="0" eaLnBrk="1" latinLnBrk="0" hangingPunct="1">
                        <a:spcAft>
                          <a:spcPts val="0"/>
                        </a:spcAft>
                      </a:pP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WID revised</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Rel-16</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Revised WID on enhancement of 3GPP management system for multiple tenant </a:t>
                      </a:r>
                      <a:r>
                        <a:rPr lang="en-US" sz="1200" kern="1200" dirty="0" err="1">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envorinment</a:t>
                      </a: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a:t>
                      </a: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support</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Huawei</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SA2</a:t>
                      </a:r>
                      <a:endParaRPr lang="fr-FR"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1337029735"/>
              </p:ext>
            </p:extLst>
          </p:nvPr>
        </p:nvGraphicFramePr>
        <p:xfrm>
          <a:off x="199697" y="1050878"/>
          <a:ext cx="11537378" cy="3511669"/>
        </p:xfrm>
        <a:graphic>
          <a:graphicData uri="http://schemas.openxmlformats.org/drawingml/2006/table">
            <a:tbl>
              <a:tblPr/>
              <a:tblGrid>
                <a:gridCol w="1040524">
                  <a:extLst>
                    <a:ext uri="{9D8B030D-6E8A-4147-A177-3AD203B41FA5}">
                      <a16:colId xmlns:a16="http://schemas.microsoft.com/office/drawing/2014/main" xmlns="" val="20000"/>
                    </a:ext>
                  </a:extLst>
                </a:gridCol>
                <a:gridCol w="5030108">
                  <a:extLst>
                    <a:ext uri="{9D8B030D-6E8A-4147-A177-3AD203B41FA5}">
                      <a16:colId xmlns:a16="http://schemas.microsoft.com/office/drawing/2014/main" xmlns="" val="20001"/>
                    </a:ext>
                  </a:extLst>
                </a:gridCol>
                <a:gridCol w="2733373"/>
                <a:gridCol w="2733373"/>
              </a:tblGrid>
              <a:tr h="645638">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err="1" smtClean="0">
                          <a:solidFill>
                            <a:schemeClr val="tx1"/>
                          </a:solidFill>
                          <a:latin typeface="+mn-lt"/>
                          <a:ea typeface="+mn-ea"/>
                          <a:cs typeface="+mn-cs"/>
                        </a:rPr>
                        <a:t>TDoc</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Source</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Potential related topics and related groups</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09433">
                <a:tc>
                  <a:txBody>
                    <a:bodyPr/>
                    <a:lstStyle/>
                    <a:p>
                      <a:pPr marL="0" algn="l" defTabSz="1219170" rtl="0" eaLnBrk="1" latinLnBrk="0" hangingPunct="1">
                        <a:spcAft>
                          <a:spcPts val="0"/>
                        </a:spcAft>
                      </a:pP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S5-202384</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Discussion paper on CSI clarification in close loop control </a:t>
                      </a: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context</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Huawei</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2000" b="0" i="0" u="none" strike="noStrike" kern="1200" dirty="0" smtClean="0">
                          <a:solidFill>
                            <a:srgbClr val="000000"/>
                          </a:solidFill>
                          <a:effectLst/>
                          <a:latin typeface="+mn-lt"/>
                          <a:ea typeface="+mn-ea"/>
                          <a:cs typeface="+mn-cs"/>
                        </a:rPr>
                        <a:t>-</a:t>
                      </a:r>
                      <a:endParaRPr lang="en-US" sz="20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a:spcAft>
                          <a:spcPts val="0"/>
                        </a:spcAft>
                      </a:pP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S5-202457</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Discussion paper on </a:t>
                      </a:r>
                      <a:r>
                        <a:rPr lang="en-US" sz="1200" kern="1200" dirty="0" err="1">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QoS</a:t>
                      </a: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requirements for OAM and Charging traffic on </a:t>
                      </a: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IAB</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Intel Finland </a:t>
                      </a:r>
                      <a:r>
                        <a:rPr lang="en-US" sz="1200" kern="1200" dirty="0" err="1">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Oy</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a:t>
                      </a:r>
                      <a:endPar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marL="0" algn="l" defTabSz="1219170" rtl="0" eaLnBrk="1" latinLnBrk="0" hangingPunct="1">
                        <a:spcAft>
                          <a:spcPts val="0"/>
                        </a:spcAft>
                      </a:pP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S5-202104</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Discussion paper around KPI </a:t>
                      </a: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Template</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Ericsson LM</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a:t>
                      </a:r>
                      <a:endPar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marL="0" algn="l" defTabSz="1219170" rtl="0" eaLnBrk="1" latinLnBrk="0" hangingPunct="1">
                        <a:spcAft>
                          <a:spcPts val="0"/>
                        </a:spcAft>
                      </a:pP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S5-202084</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Replace DN with better identifier for whitelists and blacklists </a:t>
                      </a: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management</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Ericsson France S.A.S</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a:t>
                      </a:r>
                      <a:endPar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marL="0" algn="l" defTabSz="1219170" rtl="0" eaLnBrk="1" latinLnBrk="0" hangingPunct="1">
                        <a:spcAft>
                          <a:spcPts val="0"/>
                        </a:spcAft>
                      </a:pP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S5-202364</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Discussion paper clarification on network slice related </a:t>
                      </a: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identifiers</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Huawei, Nokia, Nokia Shanghai Bell</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a:t>
                      </a:r>
                      <a:endPar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S5-202033</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Discussion on restructure </a:t>
                      </a:r>
                      <a:r>
                        <a:rPr lang="en-US" sz="1200" kern="1200" dirty="0" err="1"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RRMPolicyRatio</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Huawei, </a:t>
                      </a:r>
                      <a:r>
                        <a:rPr lang="en-US" sz="1200" kern="1200" dirty="0" err="1">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Ericsson,CATT,China</a:t>
                      </a: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 Telecom, China Mobile</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a:t>
                      </a:r>
                      <a:endPar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marL="0" algn="l" defTabSz="1219170" rtl="0" eaLnBrk="1" latinLnBrk="0" hangingPunct="1">
                        <a:spcAft>
                          <a:spcPts val="0"/>
                        </a:spcAft>
                      </a:pP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S5-202369</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TD proposal of NRM change to support </a:t>
                      </a: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RIM</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Nokia, Nokia Shanghai Bell</a:t>
                      </a:r>
                      <a:endParaRPr 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a:t>
                      </a:r>
                      <a:endPar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smtClean="0"/>
              <a:t>Overview of SA5 OAM ongoing WIs/SIs progress</a:t>
            </a:r>
            <a:endParaRPr lang="en-US" sz="3600" dirty="0"/>
          </a:p>
        </p:txBody>
      </p:sp>
      <p:sp>
        <p:nvSpPr>
          <p:cNvPr id="4" name="文本框 3"/>
          <p:cNvSpPr txBox="1"/>
          <p:nvPr/>
        </p:nvSpPr>
        <p:spPr>
          <a:xfrm>
            <a:off x="5821091" y="1216519"/>
            <a:ext cx="2255687" cy="738664"/>
          </a:xfrm>
          <a:prstGeom prst="rect">
            <a:avLst/>
          </a:prstGeom>
          <a:noFill/>
        </p:spPr>
        <p:txBody>
          <a:bodyPr wrap="square" rtlCol="0">
            <a:spAutoFit/>
          </a:bodyPr>
          <a:lstStyle/>
          <a:p>
            <a:r>
              <a:rPr lang="en-US" altLang="zh-CN" sz="1400" b="1" dirty="0" smtClean="0">
                <a:solidFill>
                  <a:srgbClr val="0000FF"/>
                </a:solidFill>
              </a:rPr>
              <a:t>Rel-17:(13)</a:t>
            </a:r>
          </a:p>
          <a:p>
            <a:pPr marL="285750" indent="-285750">
              <a:buFont typeface="Wingdings" panose="05000000000000000000" pitchFamily="2" charset="2"/>
              <a:buChar char="Ø"/>
            </a:pPr>
            <a:r>
              <a:rPr lang="en-US" altLang="zh-CN" sz="1400" b="1" dirty="0">
                <a:solidFill>
                  <a:srgbClr val="0000FF"/>
                </a:solidFill>
              </a:rPr>
              <a:t>4</a:t>
            </a:r>
            <a:r>
              <a:rPr lang="en-US" altLang="zh-CN" sz="1400" b="1" dirty="0" smtClean="0">
                <a:solidFill>
                  <a:srgbClr val="0000FF"/>
                </a:solidFill>
              </a:rPr>
              <a:t> ongoing SIs</a:t>
            </a:r>
          </a:p>
          <a:p>
            <a:pPr marL="285750" indent="-285750">
              <a:buFont typeface="Wingdings" panose="05000000000000000000" pitchFamily="2" charset="2"/>
              <a:buChar char="Ø"/>
            </a:pPr>
            <a:r>
              <a:rPr lang="en-US" altLang="zh-CN" sz="1400" b="1" dirty="0">
                <a:solidFill>
                  <a:srgbClr val="0000FF"/>
                </a:solidFill>
              </a:rPr>
              <a:t>9</a:t>
            </a:r>
            <a:r>
              <a:rPr lang="en-US" altLang="zh-CN" sz="1400" b="1" dirty="0" smtClean="0">
                <a:solidFill>
                  <a:srgbClr val="0000FF"/>
                </a:solidFill>
              </a:rPr>
              <a:t> ongoing WIs</a:t>
            </a:r>
            <a:endParaRPr lang="zh-CN" altLang="en-US" sz="1400" b="1" dirty="0">
              <a:solidFill>
                <a:srgbClr val="0000FF"/>
              </a:solidFill>
            </a:endParaRPr>
          </a:p>
        </p:txBody>
      </p:sp>
      <p:graphicFrame>
        <p:nvGraphicFramePr>
          <p:cNvPr id="6" name="表格 5"/>
          <p:cNvGraphicFramePr>
            <a:graphicFrameLocks noGrp="1"/>
          </p:cNvGraphicFramePr>
          <p:nvPr>
            <p:extLst>
              <p:ext uri="{D42A27DB-BD31-4B8C-83A1-F6EECF244321}">
                <p14:modId xmlns:p14="http://schemas.microsoft.com/office/powerpoint/2010/main" val="1894274806"/>
              </p:ext>
            </p:extLst>
          </p:nvPr>
        </p:nvGraphicFramePr>
        <p:xfrm>
          <a:off x="283078" y="2090889"/>
          <a:ext cx="5381696" cy="2815590"/>
        </p:xfrm>
        <a:graphic>
          <a:graphicData uri="http://schemas.openxmlformats.org/drawingml/2006/table">
            <a:tbl>
              <a:tblPr>
                <a:tableStyleId>{5C22544A-7EE6-4342-B048-85BDC9FD1C3A}</a:tableStyleId>
              </a:tblPr>
              <a:tblGrid>
                <a:gridCol w="899336"/>
                <a:gridCol w="3813774"/>
                <a:gridCol w="668586"/>
              </a:tblGrid>
              <a:tr h="316168">
                <a:tc gridSpan="3">
                  <a:txBody>
                    <a:bodyPr/>
                    <a:lstStyle/>
                    <a:p>
                      <a:pPr algn="l">
                        <a:spcAft>
                          <a:spcPts val="0"/>
                        </a:spcAft>
                      </a:pPr>
                      <a:r>
                        <a:rPr lang="en-GB" sz="1400" b="1" dirty="0">
                          <a:effectLst/>
                        </a:rPr>
                        <a:t> </a:t>
                      </a:r>
                      <a:r>
                        <a:rPr lang="en-GB" sz="1400" b="1" dirty="0" smtClean="0">
                          <a:effectLst/>
                        </a:rPr>
                        <a:t>Rel-16 </a:t>
                      </a:r>
                      <a:r>
                        <a:rPr lang="en-GB" sz="1400" b="1" dirty="0">
                          <a:effectLst/>
                        </a:rPr>
                        <a:t>Operations, Administration, Maintenance and Provisioning (OAM&amp;P</a:t>
                      </a:r>
                      <a:r>
                        <a:rPr lang="en-GB" sz="1400" b="1" dirty="0" smtClean="0">
                          <a:effectLst/>
                        </a:rPr>
                        <a:t>)</a:t>
                      </a:r>
                      <a:r>
                        <a:rPr lang="en-GB" sz="1400" b="1" dirty="0">
                          <a:effectLst/>
                        </a:rPr>
                        <a:t> </a:t>
                      </a:r>
                      <a:endParaRPr lang="zh-CN" sz="2400" b="1" dirty="0">
                        <a:effectLst/>
                        <a:latin typeface="Times New Roman" panose="02020603050405020304" pitchFamily="18" charset="0"/>
                        <a:ea typeface="宋体" panose="02010600030101010101" pitchFamily="2" charset="-122"/>
                      </a:endParaRPr>
                    </a:p>
                  </a:txBody>
                  <a:tcPr marL="9525" marR="9525" marT="9525" marB="9525">
                    <a:solidFill>
                      <a:srgbClr val="92D050"/>
                    </a:solidFill>
                  </a:tcPr>
                </a:tc>
                <a:tc hMerge="1">
                  <a:txBody>
                    <a:bodyPr/>
                    <a:lstStyle/>
                    <a:p>
                      <a:pPr algn="l">
                        <a:spcAft>
                          <a:spcPts val="0"/>
                        </a:spcAft>
                      </a:pPr>
                      <a:endParaRPr lang="zh-CN" sz="12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1200" dirty="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100">
                          <a:effectLst/>
                        </a:rPr>
                        <a:t>QOED</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Management of QoE measurement collection </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760058</a:t>
                      </a:r>
                      <a:endParaRPr lang="zh-CN" sz="18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100">
                          <a:effectLst/>
                        </a:rPr>
                        <a:t>EE_5G</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Energy Efficiency of 5G</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810023</a:t>
                      </a:r>
                      <a:endParaRPr lang="zh-CN" sz="18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100">
                          <a:effectLst/>
                        </a:rPr>
                        <a:t>5G_SLICE_ePA</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Enhancement of performance assurance for 5G networks including network slicing</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810031</a:t>
                      </a:r>
                      <a:endParaRPr lang="zh-CN" sz="18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100">
                          <a:effectLst/>
                        </a:rPr>
                        <a:t>5GMSD</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Discovery of management services in 5G  </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820035</a:t>
                      </a:r>
                      <a:endParaRPr lang="zh-CN" sz="18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100">
                          <a:effectLst/>
                        </a:rPr>
                        <a:t>eNRM</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NRM enhancements </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820032</a:t>
                      </a:r>
                      <a:endParaRPr lang="zh-CN" sz="18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100">
                          <a:effectLst/>
                        </a:rPr>
                        <a:t>TM_SBMA </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dirty="0">
                          <a:effectLst/>
                        </a:rPr>
                        <a:t>Trace Management in the context of Services Based Management Architecture</a:t>
                      </a:r>
                      <a:endParaRPr lang="zh-CN" sz="18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820036</a:t>
                      </a:r>
                      <a:endParaRPr lang="zh-CN" sz="18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100">
                          <a:effectLst/>
                        </a:rPr>
                        <a:t>COSLA</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Closed loop SLS Assurance</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850026</a:t>
                      </a:r>
                      <a:endParaRPr lang="zh-CN" sz="18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100">
                          <a:effectLst/>
                        </a:rPr>
                        <a:t>OAM_RTT</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Streaming trace reporting</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850027</a:t>
                      </a:r>
                      <a:endParaRPr lang="zh-CN" sz="18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sz="1100">
                          <a:effectLst/>
                        </a:rPr>
                        <a:t>SON_5G</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100">
                          <a:effectLst/>
                        </a:rPr>
                        <a:t>Self-Organizing Networks (SON) for 5G networks</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100">
                          <a:effectLst/>
                        </a:rPr>
                        <a:t>850030</a:t>
                      </a:r>
                      <a:endParaRPr lang="zh-CN" sz="18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sz="1100">
                          <a:effectLst/>
                        </a:rPr>
                        <a:t>MEMTANE</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100">
                          <a:effectLst/>
                        </a:rPr>
                        <a:t>Enhancement of 3GPP management system for multiple tenant environment support</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100" dirty="0">
                          <a:effectLst/>
                        </a:rPr>
                        <a:t>850031</a:t>
                      </a:r>
                      <a:endParaRPr lang="zh-CN" sz="1800" dirty="0">
                        <a:effectLst/>
                        <a:latin typeface="Times New Roman" panose="02020603050405020304" pitchFamily="18" charset="0"/>
                        <a:ea typeface="宋体" panose="02010600030101010101" pitchFamily="2" charset="-122"/>
                      </a:endParaRPr>
                    </a:p>
                  </a:txBody>
                  <a:tcPr marL="9525" marR="9525" marT="9525" marB="9525"/>
                </a:tc>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969314130"/>
              </p:ext>
            </p:extLst>
          </p:nvPr>
        </p:nvGraphicFramePr>
        <p:xfrm>
          <a:off x="283078" y="4970950"/>
          <a:ext cx="5381696" cy="990600"/>
        </p:xfrm>
        <a:graphic>
          <a:graphicData uri="http://schemas.openxmlformats.org/drawingml/2006/table">
            <a:tbl>
              <a:tblPr>
                <a:tableStyleId>{5C22544A-7EE6-4342-B048-85BDC9FD1C3A}</a:tableStyleId>
              </a:tblPr>
              <a:tblGrid>
                <a:gridCol w="920357"/>
                <a:gridCol w="3792753"/>
                <a:gridCol w="668586"/>
              </a:tblGrid>
              <a:tr h="0">
                <a:tc gridSpan="3">
                  <a:txBody>
                    <a:bodyPr/>
                    <a:lstStyle/>
                    <a:p>
                      <a:pPr algn="l">
                        <a:spcAft>
                          <a:spcPts val="0"/>
                        </a:spcAft>
                      </a:pPr>
                      <a:r>
                        <a:rPr lang="en-GB" sz="1200" b="1" dirty="0">
                          <a:effectLst/>
                        </a:rPr>
                        <a:t> </a:t>
                      </a:r>
                      <a:r>
                        <a:rPr lang="en-GB" sz="1200" b="1" dirty="0" smtClean="0">
                          <a:effectLst/>
                        </a:rPr>
                        <a:t>OAM&amp;P Studies</a:t>
                      </a:r>
                      <a:r>
                        <a:rPr lang="en-GB" sz="1200" b="1" dirty="0">
                          <a:effectLst/>
                        </a:rPr>
                        <a:t> </a:t>
                      </a:r>
                      <a:endParaRPr lang="zh-CN" sz="2000" b="1" dirty="0">
                        <a:effectLst/>
                        <a:latin typeface="Times New Roman" panose="02020603050405020304" pitchFamily="18" charset="0"/>
                        <a:ea typeface="宋体" panose="02010600030101010101" pitchFamily="2" charset="-122"/>
                      </a:endParaRPr>
                    </a:p>
                  </a:txBody>
                  <a:tcPr marL="9525" marR="9525" marT="9525" marB="9525">
                    <a:solidFill>
                      <a:srgbClr val="92D050"/>
                    </a:solidFill>
                  </a:tcPr>
                </a:tc>
                <a:tc hMerge="1">
                  <a:txBody>
                    <a:bodyPr/>
                    <a:lstStyle/>
                    <a:p>
                      <a:pPr algn="l">
                        <a:spcAft>
                          <a:spcPts val="0"/>
                        </a:spcAft>
                      </a:pPr>
                      <a:endParaRPr lang="zh-CN" sz="12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1200" dirty="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sz="1200" dirty="0">
                          <a:effectLst/>
                        </a:rPr>
                        <a:t>FS_OAM_NPN</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Study on non-public networks management</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830024</a:t>
                      </a:r>
                      <a:endParaRPr lang="zh-CN" sz="20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sz="1200">
                          <a:effectLst/>
                        </a:rPr>
                        <a:t>FS_5GSAT_MO</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Study on management and orchestration aspects with integrated satellite components in a 5G network</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830025</a:t>
                      </a:r>
                      <a:endParaRPr lang="zh-CN" sz="20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sz="1200">
                          <a:effectLst/>
                        </a:rPr>
                        <a:t>FS_ANL</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Study on autonomous network levels</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850032</a:t>
                      </a:r>
                      <a:endParaRPr lang="zh-CN" sz="2000" dirty="0">
                        <a:effectLst/>
                        <a:latin typeface="Times New Roman" panose="02020603050405020304" pitchFamily="18" charset="0"/>
                        <a:ea typeface="宋体" panose="02010600030101010101" pitchFamily="2" charset="-122"/>
                      </a:endParaRPr>
                    </a:p>
                  </a:txBody>
                  <a:tcPr marL="9525" marR="9525" marT="9525" marB="9525"/>
                </a:tc>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055101757"/>
              </p:ext>
            </p:extLst>
          </p:nvPr>
        </p:nvGraphicFramePr>
        <p:xfrm>
          <a:off x="5821092" y="2100729"/>
          <a:ext cx="5882175" cy="2827834"/>
        </p:xfrm>
        <a:graphic>
          <a:graphicData uri="http://schemas.openxmlformats.org/drawingml/2006/table">
            <a:tbl>
              <a:tblPr>
                <a:tableStyleId>{5C22544A-7EE6-4342-B048-85BDC9FD1C3A}</a:tableStyleId>
              </a:tblPr>
              <a:tblGrid>
                <a:gridCol w="958080"/>
                <a:gridCol w="4193333"/>
                <a:gridCol w="730762"/>
              </a:tblGrid>
              <a:tr h="442774">
                <a:tc gridSpan="3">
                  <a:txBody>
                    <a:bodyPr/>
                    <a:lstStyle/>
                    <a:p>
                      <a:pPr algn="l">
                        <a:spcAft>
                          <a:spcPts val="0"/>
                        </a:spcAft>
                      </a:pPr>
                      <a:r>
                        <a:rPr lang="en-GB" sz="1200" b="1" dirty="0">
                          <a:effectLst/>
                        </a:rPr>
                        <a:t> </a:t>
                      </a:r>
                      <a:r>
                        <a:rPr lang="en-GB" sz="1400" b="1" kern="1200" dirty="0" smtClean="0">
                          <a:solidFill>
                            <a:schemeClr val="dk1"/>
                          </a:solidFill>
                          <a:effectLst/>
                          <a:latin typeface="+mn-lt"/>
                          <a:ea typeface="+mn-ea"/>
                          <a:cs typeface="+mn-cs"/>
                        </a:rPr>
                        <a:t>Rel-17 </a:t>
                      </a:r>
                      <a:r>
                        <a:rPr lang="en-GB" sz="1400" b="1" kern="1200" dirty="0">
                          <a:solidFill>
                            <a:schemeClr val="dk1"/>
                          </a:solidFill>
                          <a:effectLst/>
                          <a:latin typeface="+mn-lt"/>
                          <a:ea typeface="+mn-ea"/>
                          <a:cs typeface="+mn-cs"/>
                        </a:rPr>
                        <a:t>Operations, Administration, Maintenance and Provisioning (OAM&amp;P</a:t>
                      </a:r>
                      <a:r>
                        <a:rPr lang="en-GB" sz="1400" b="1" kern="1200" dirty="0" smtClean="0">
                          <a:solidFill>
                            <a:schemeClr val="dk1"/>
                          </a:solidFill>
                          <a:effectLst/>
                          <a:latin typeface="+mn-lt"/>
                          <a:ea typeface="+mn-ea"/>
                          <a:cs typeface="+mn-cs"/>
                        </a:rPr>
                        <a:t>)</a:t>
                      </a:r>
                      <a:r>
                        <a:rPr lang="en-GB" sz="1200" b="1" dirty="0">
                          <a:effectLst/>
                        </a:rPr>
                        <a:t> </a:t>
                      </a:r>
                      <a:endParaRPr lang="zh-CN" sz="2000" b="1" dirty="0">
                        <a:effectLst/>
                        <a:latin typeface="Times New Roman" panose="02020603050405020304" pitchFamily="18" charset="0"/>
                        <a:ea typeface="宋体" panose="02010600030101010101" pitchFamily="2" charset="-122"/>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sz="1200">
                          <a:effectLst/>
                        </a:rPr>
                        <a:t>NPM</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Network policy management for 5G mobile networks based on NFV scenarios</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860024</a:t>
                      </a:r>
                      <a:endParaRPr lang="zh-CN" sz="20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200">
                          <a:effectLst/>
                        </a:rPr>
                        <a:t>IDMS_MN</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Intent driven management service for mobile networks</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810027</a:t>
                      </a:r>
                      <a:endParaRPr lang="zh-CN" sz="20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200">
                          <a:effectLst/>
                        </a:rPr>
                        <a:t>EE5GPLUS</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dirty="0">
                          <a:effectLst/>
                        </a:rPr>
                        <a:t>Enhancements on EE for 5G networks</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200">
                          <a:effectLst/>
                        </a:rPr>
                        <a:t>OAM_NPN</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Management of non-public networks</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200">
                          <a:effectLst/>
                        </a:rPr>
                        <a:t>EMA5SLA</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dirty="0">
                          <a:effectLst/>
                        </a:rPr>
                        <a:t>Enhancement on Management Aspects of 5G Service-Level Agreement</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200">
                          <a:effectLst/>
                        </a:rPr>
                        <a:t>e_5GMDT</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dirty="0">
                          <a:effectLst/>
                        </a:rPr>
                        <a:t>Management of MDT enhancement in 5G</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200">
                          <a:effectLst/>
                        </a:rPr>
                        <a:t>adNRM</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Additional NRM features</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200">
                          <a:effectLst/>
                        </a:rPr>
                        <a:t>eQoE</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Enhancement of QoE Measurement Collection</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200">
                          <a:effectLst/>
                        </a:rPr>
                        <a:t>eSON_5G</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Self-Organizing Networks (SON) for 5G networks</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GB" sz="1200">
                          <a:effectLst/>
                        </a:rPr>
                        <a:t>eCOSLA</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Enhanced Closed loop SLS Assurance</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 </a:t>
                      </a:r>
                      <a:endParaRPr lang="zh-CN" sz="2000" dirty="0">
                        <a:effectLst/>
                        <a:latin typeface="Times New Roman" panose="02020603050405020304" pitchFamily="18" charset="0"/>
                        <a:ea typeface="宋体" panose="02010600030101010101" pitchFamily="2" charset="-122"/>
                      </a:endParaRPr>
                    </a:p>
                  </a:txBody>
                  <a:tcPr marL="9525" marR="9525" marT="9525" marB="9525"/>
                </a:tc>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3303678035"/>
              </p:ext>
            </p:extLst>
          </p:nvPr>
        </p:nvGraphicFramePr>
        <p:xfrm>
          <a:off x="5821091" y="5000380"/>
          <a:ext cx="5882175" cy="1009650"/>
        </p:xfrm>
        <a:graphic>
          <a:graphicData uri="http://schemas.openxmlformats.org/drawingml/2006/table">
            <a:tbl>
              <a:tblPr>
                <a:tableStyleId>{5C22544A-7EE6-4342-B048-85BDC9FD1C3A}</a:tableStyleId>
              </a:tblPr>
              <a:tblGrid>
                <a:gridCol w="1058667"/>
                <a:gridCol w="4092746"/>
                <a:gridCol w="730762"/>
              </a:tblGrid>
              <a:tr h="0">
                <a:tc gridSpan="3">
                  <a:txBody>
                    <a:bodyPr/>
                    <a:lstStyle/>
                    <a:p>
                      <a:pPr algn="l">
                        <a:spcAft>
                          <a:spcPts val="0"/>
                        </a:spcAft>
                      </a:pPr>
                      <a:r>
                        <a:rPr lang="en-US" altLang="zh-CN" sz="1200" b="1" kern="1200" dirty="0" smtClean="0">
                          <a:solidFill>
                            <a:schemeClr val="dk1"/>
                          </a:solidFill>
                          <a:effectLst/>
                          <a:latin typeface="+mn-lt"/>
                          <a:ea typeface="+mn-ea"/>
                          <a:cs typeface="+mn-cs"/>
                        </a:rPr>
                        <a:t>OAM&amp;P Studies </a:t>
                      </a:r>
                      <a:endParaRPr lang="zh-CN" sz="1200" b="1" kern="1200" dirty="0">
                        <a:solidFill>
                          <a:schemeClr val="dk1"/>
                        </a:solidFill>
                        <a:effectLst/>
                        <a:latin typeface="+mn-lt"/>
                        <a:ea typeface="+mn-ea"/>
                        <a:cs typeface="+mn-cs"/>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sz="1200" dirty="0" err="1">
                          <a:effectLst/>
                        </a:rPr>
                        <a:t>FS_eMDAS</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Study on enhancement of Management Data Analytics Service</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850028</a:t>
                      </a:r>
                      <a:endParaRPr lang="zh-CN" sz="2000" dirty="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sz="1200">
                          <a:effectLst/>
                        </a:rPr>
                        <a:t>FS_NSMEN</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Study on network slice management enhancements </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860022</a:t>
                      </a:r>
                      <a:endParaRPr lang="zh-CN" sz="20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sz="1200">
                          <a:effectLst/>
                        </a:rPr>
                        <a:t>FS_EE5G</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Study on new aspects of EE for 5G networks</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sz="1200">
                          <a:effectLst/>
                        </a:rPr>
                        <a:t>FS_eECM</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Study on management aspects of edge computing</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 </a:t>
                      </a:r>
                      <a:endParaRPr lang="zh-CN" sz="2000" dirty="0">
                        <a:effectLst/>
                        <a:latin typeface="Times New Roman" panose="02020603050405020304" pitchFamily="18" charset="0"/>
                        <a:ea typeface="宋体" panose="02010600030101010101" pitchFamily="2" charset="-122"/>
                      </a:endParaRPr>
                    </a:p>
                  </a:txBody>
                  <a:tcPr marL="9525" marR="9525" marT="9525" marB="9525"/>
                </a:tc>
              </a:tr>
            </a:tbl>
          </a:graphicData>
        </a:graphic>
      </p:graphicFrame>
      <p:sp>
        <p:nvSpPr>
          <p:cNvPr id="14" name="矩形 13"/>
          <p:cNvSpPr/>
          <p:nvPr/>
        </p:nvSpPr>
        <p:spPr>
          <a:xfrm>
            <a:off x="307077" y="1184112"/>
            <a:ext cx="5333698" cy="738664"/>
          </a:xfrm>
          <a:prstGeom prst="rect">
            <a:avLst/>
          </a:prstGeom>
        </p:spPr>
        <p:txBody>
          <a:bodyPr wrap="square">
            <a:spAutoFit/>
          </a:bodyPr>
          <a:lstStyle/>
          <a:p>
            <a:r>
              <a:rPr lang="en-US" altLang="zh-CN" sz="1400" b="1" dirty="0">
                <a:solidFill>
                  <a:srgbClr val="0000FF"/>
                </a:solidFill>
              </a:rPr>
              <a:t>Rel-16: (13)</a:t>
            </a:r>
          </a:p>
          <a:p>
            <a:pPr marL="285750" indent="-285750">
              <a:buFont typeface="Wingdings" panose="05000000000000000000" pitchFamily="2" charset="2"/>
              <a:buChar char="Ø"/>
            </a:pPr>
            <a:r>
              <a:rPr lang="en-US" altLang="zh-CN" sz="1400" b="1" dirty="0">
                <a:solidFill>
                  <a:srgbClr val="0000FF"/>
                </a:solidFill>
              </a:rPr>
              <a:t>10 ongoing WIs</a:t>
            </a:r>
          </a:p>
          <a:p>
            <a:pPr marL="285750" indent="-285750">
              <a:buFont typeface="Wingdings" panose="05000000000000000000" pitchFamily="2" charset="2"/>
              <a:buChar char="Ø"/>
            </a:pPr>
            <a:r>
              <a:rPr lang="en-US" altLang="zh-CN" sz="1400" b="1" dirty="0">
                <a:solidFill>
                  <a:srgbClr val="0000FF"/>
                </a:solidFill>
              </a:rPr>
              <a:t>3 ongoing SIs </a:t>
            </a:r>
          </a:p>
        </p:txBody>
      </p:sp>
    </p:spTree>
    <p:extLst>
      <p:ext uri="{BB962C8B-B14F-4D97-AF65-F5344CB8AC3E}">
        <p14:creationId xmlns:p14="http://schemas.microsoft.com/office/powerpoint/2010/main" val="36129053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COSLA/MEMTANE/FS_OAM_NPN</a:t>
            </a:r>
            <a:endParaRPr lang="sv-SE" sz="3200" kern="0" dirty="0"/>
          </a:p>
        </p:txBody>
      </p:sp>
      <p:sp>
        <p:nvSpPr>
          <p:cNvPr id="9" name="矩形 8"/>
          <p:cNvSpPr/>
          <p:nvPr/>
        </p:nvSpPr>
        <p:spPr>
          <a:xfrm>
            <a:off x="5433848" y="3036787"/>
            <a:ext cx="6193138" cy="2677656"/>
          </a:xfrm>
          <a:prstGeom prst="rect">
            <a:avLst/>
          </a:prstGeom>
          <a:ln>
            <a:noFill/>
          </a:ln>
        </p:spPr>
        <p:txBody>
          <a:bodyPr wrap="square">
            <a:spAutoFit/>
          </a:bodyPr>
          <a:lstStyle/>
          <a:p>
            <a:pPr defTabSz="1219170" eaLnBrk="1" fontAlgn="auto" hangingPunct="1">
              <a:spcBef>
                <a:spcPts val="0"/>
              </a:spcBef>
              <a:spcAft>
                <a:spcPts val="0"/>
              </a:spcAft>
              <a:defRPr/>
            </a:pPr>
            <a:endParaRPr lang="en-US" altLang="zh-CN" sz="14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MEMTANE: </a:t>
            </a:r>
            <a:r>
              <a:rPr lang="en-US" altLang="zh-CN" sz="1400" dirty="0">
                <a:solidFill>
                  <a:prstClr val="black"/>
                </a:solidFill>
                <a:latin typeface="Calibri" pitchFamily="34" charset="0"/>
                <a:cs typeface="Arial" charset="0"/>
              </a:rPr>
              <a:t>The following topics are discussed and agreed in the meeting: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clarifications to description of tenant concept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Clarify performance measurement for a tenant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Clarify performance indicators exposed to a tenant </a:t>
            </a:r>
          </a:p>
          <a:p>
            <a:pPr defTabSz="1219170" eaLnBrk="1" fontAlgn="auto" hangingPunct="1">
              <a:spcBef>
                <a:spcPts val="0"/>
              </a:spcBef>
              <a:spcAft>
                <a:spcPts val="0"/>
              </a:spcAft>
              <a:defRPr/>
            </a:pPr>
            <a:endParaRPr lang="en-US" altLang="zh-CN" sz="1400" b="1" dirty="0" smtClean="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FS_OAM_NPN: </a:t>
            </a:r>
            <a:r>
              <a:rPr lang="en-US" altLang="zh-CN" sz="1400" dirty="0">
                <a:solidFill>
                  <a:prstClr val="black"/>
                </a:solidFill>
                <a:latin typeface="Calibri" pitchFamily="34" charset="0"/>
                <a:cs typeface="Arial" charset="0"/>
              </a:rPr>
              <a:t>The following topics are discussed and agreed in the meeting</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Add </a:t>
            </a:r>
            <a:r>
              <a:rPr lang="en-US" altLang="zh-CN" sz="1400" dirty="0">
                <a:solidFill>
                  <a:prstClr val="black"/>
                </a:solidFill>
                <a:latin typeface="Calibri" pitchFamily="34" charset="0"/>
                <a:cs typeface="Arial" charset="0"/>
              </a:rPr>
              <a:t>CAG configuration, </a:t>
            </a:r>
            <a:r>
              <a:rPr lang="en-US" altLang="zh-CN" sz="1400" dirty="0" smtClean="0">
                <a:solidFill>
                  <a:prstClr val="black"/>
                </a:solidFill>
                <a:latin typeface="Calibri" pitchFamily="34" charset="0"/>
                <a:cs typeface="Arial" charset="0"/>
              </a:rPr>
              <a:t>management </a:t>
            </a:r>
            <a:r>
              <a:rPr lang="en-US" altLang="zh-CN" sz="1400" dirty="0">
                <a:solidFill>
                  <a:prstClr val="black"/>
                </a:solidFill>
                <a:latin typeface="Calibri" pitchFamily="34" charset="0"/>
                <a:cs typeface="Arial" charset="0"/>
              </a:rPr>
              <a:t>of SNPN and PNI-NPN </a:t>
            </a:r>
            <a:r>
              <a:rPr lang="en-US" altLang="zh-CN" sz="1400" dirty="0" smtClean="0">
                <a:solidFill>
                  <a:prstClr val="black"/>
                </a:solidFill>
                <a:latin typeface="Calibri" pitchFamily="34" charset="0"/>
                <a:cs typeface="Arial" charset="0"/>
              </a:rPr>
              <a:t>requirement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Cleanup on use of NPN terminologies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Model of roles description for management of NPN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Corresponding management work responsibilities for SNPN and PNI-NPN</a:t>
            </a:r>
          </a:p>
          <a:p>
            <a:pPr marL="171450" indent="-171450" defTabSz="1219170" eaLnBrk="1" fontAlgn="auto" hangingPunct="1">
              <a:spcBef>
                <a:spcPts val="0"/>
              </a:spcBef>
              <a:spcAft>
                <a:spcPts val="0"/>
              </a:spcAft>
              <a:buFont typeface="Wingdings" panose="05000000000000000000" pitchFamily="2" charset="2"/>
              <a:buChar char="Ø"/>
              <a:defRPr/>
            </a:pPr>
            <a:endParaRPr lang="en-US" altLang="zh-CN" sz="1400" dirty="0">
              <a:solidFill>
                <a:prstClr val="black"/>
              </a:solidFill>
              <a:latin typeface="Calibri" pitchFamily="34" charset="0"/>
              <a:cs typeface="Arial" charset="0"/>
            </a:endParaRPr>
          </a:p>
        </p:txBody>
      </p:sp>
      <p:sp>
        <p:nvSpPr>
          <p:cNvPr id="10" name="文本框 9"/>
          <p:cNvSpPr txBox="1"/>
          <p:nvPr/>
        </p:nvSpPr>
        <p:spPr>
          <a:xfrm>
            <a:off x="205572" y="2812201"/>
            <a:ext cx="11554138"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966595776"/>
              </p:ext>
            </p:extLst>
          </p:nvPr>
        </p:nvGraphicFramePr>
        <p:xfrm>
          <a:off x="205572" y="548808"/>
          <a:ext cx="11554137" cy="2194560"/>
        </p:xfrm>
        <a:graphic>
          <a:graphicData uri="http://schemas.openxmlformats.org/drawingml/2006/table">
            <a:tbl>
              <a:tblPr firstRow="1" bandRow="1">
                <a:tableStyleId>{5C22544A-7EE6-4342-B048-85BDC9FD1C3A}</a:tableStyleId>
              </a:tblPr>
              <a:tblGrid>
                <a:gridCol w="779696"/>
                <a:gridCol w="2370730"/>
                <a:gridCol w="1372310"/>
                <a:gridCol w="1823971"/>
                <a:gridCol w="996779"/>
                <a:gridCol w="1445673"/>
                <a:gridCol w="762777"/>
                <a:gridCol w="1140693"/>
                <a:gridCol w="861508"/>
              </a:tblGrid>
              <a:tr h="337665">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92D050"/>
                    </a:solidFill>
                  </a:tcPr>
                </a:tc>
                <a:tc>
                  <a:txBody>
                    <a:bodyPr/>
                    <a:lstStyle/>
                    <a:p>
                      <a:pPr algn="ctr"/>
                      <a:r>
                        <a:rPr lang="sv-SE" sz="1400" dirty="0"/>
                        <a:t>Target date</a:t>
                      </a:r>
                    </a:p>
                  </a:txBody>
                  <a:tcPr anchor="ctr">
                    <a:solidFill>
                      <a:srgbClr val="92D050"/>
                    </a:solidFill>
                  </a:tcPr>
                </a:tc>
                <a:tc>
                  <a:txBody>
                    <a:bodyPr/>
                    <a:lstStyle/>
                    <a:p>
                      <a:pPr algn="ctr"/>
                      <a:r>
                        <a:rPr lang="sv-SE" sz="14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Related</a:t>
                      </a:r>
                      <a:r>
                        <a:rPr lang="sv-SE" altLang="zh-CN" sz="1400" baseline="0" dirty="0"/>
                        <a:t> groups</a:t>
                      </a:r>
                      <a:endParaRPr lang="sv-SE" sz="14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t>Related</a:t>
                      </a:r>
                      <a:r>
                        <a:rPr lang="sv-SE" sz="1400" baseline="0" dirty="0"/>
                        <a:t> </a:t>
                      </a:r>
                      <a:r>
                        <a:rPr lang="en-US" altLang="zh-CN" sz="1400" dirty="0"/>
                        <a:t>topic</a:t>
                      </a:r>
                      <a:endParaRPr lang="sv-SE" sz="1400" dirty="0"/>
                    </a:p>
                  </a:txBody>
                  <a:tcPr anchor="ctr">
                    <a:solidFill>
                      <a:srgbClr val="92D050"/>
                    </a:solidFill>
                  </a:tcPr>
                </a:tc>
              </a:tr>
              <a:tr h="526224">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COSLA</a:t>
                      </a:r>
                    </a:p>
                  </a:txBody>
                  <a:tcPr marL="68580" marR="68580" marT="0" marB="0" anchor="ctr">
                    <a:solidFill>
                      <a:schemeClr val="tx2">
                        <a:lumMod val="20000"/>
                        <a:lumOff val="80000"/>
                      </a:schemeClr>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Closed loop SLS assurance</a:t>
                      </a:r>
                    </a:p>
                  </a:txBody>
                  <a:tcPr marL="68580" marR="68580" marT="0" marB="0" anchor="ctr">
                    <a:solidFill>
                      <a:schemeClr val="tx2">
                        <a:lumMod val="20000"/>
                        <a:lumOff val="80000"/>
                      </a:schemeClr>
                    </a:solidFill>
                  </a:tcPr>
                </a:tc>
                <a:tc>
                  <a:txBody>
                    <a:bodyPr/>
                    <a:lstStyle/>
                    <a:p>
                      <a:pPr algn="ctr">
                        <a:spcAft>
                          <a:spcPts val="0"/>
                        </a:spcAft>
                      </a:pPr>
                      <a:r>
                        <a:rPr lang="en-US" altLang="zh-CN" sz="1100" kern="1200" dirty="0" smtClean="0">
                          <a:solidFill>
                            <a:schemeClr val="dk1"/>
                          </a:solidFill>
                          <a:effectLst/>
                          <a:latin typeface="Arial" panose="020B0604020202020204" pitchFamily="34" charset="0"/>
                          <a:ea typeface="+mn-ea"/>
                          <a:cs typeface="+mn-cs"/>
                        </a:rPr>
                        <a:t>45</a:t>
                      </a:r>
                      <a:r>
                        <a:rPr lang="en-US" altLang="zh-CN" sz="1100" kern="1200" dirty="0">
                          <a:solidFill>
                            <a:schemeClr val="dk1"/>
                          </a:solidFill>
                          <a:effectLst/>
                          <a:latin typeface="Arial" panose="020B0604020202020204" pitchFamily="34" charset="0"/>
                          <a:ea typeface="+mn-ea"/>
                          <a:cs typeface="+mn-cs"/>
                        </a:rPr>
                        <a:t>%-&gt;55</a:t>
                      </a:r>
                      <a:r>
                        <a:rPr lang="en-US" altLang="zh-CN" sz="1100" kern="1200" dirty="0" smtClean="0">
                          <a:solidFill>
                            <a:schemeClr val="dk1"/>
                          </a:solidFill>
                          <a:effectLst/>
                          <a:latin typeface="Arial" panose="020B0604020202020204" pitchFamily="34" charset="0"/>
                          <a:ea typeface="+mn-ea"/>
                          <a:cs typeface="+mn-cs"/>
                        </a:rPr>
                        <a:t>%-&gt;65%</a:t>
                      </a:r>
                      <a:endParaRPr lang="sv-SE" sz="1100" kern="1200" dirty="0">
                        <a:solidFill>
                          <a:schemeClr val="dk1"/>
                        </a:solidFill>
                        <a:effectLst/>
                        <a:highlight>
                          <a:srgbClr val="FFFF00"/>
                        </a:highligh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sz="1100" kern="1200" dirty="0">
                          <a:solidFill>
                            <a:schemeClr val="dk1"/>
                          </a:solidFill>
                          <a:effectLst/>
                          <a:latin typeface="Arial" panose="020B0604020202020204" pitchFamily="34" charset="0"/>
                          <a:ea typeface="+mn-ea"/>
                          <a:cs typeface="+mn-cs"/>
                        </a:rPr>
                        <a:t>TS 28.535</a:t>
                      </a:r>
                      <a:r>
                        <a:rPr lang="en-US" altLang="zh-CN" sz="1100" kern="1200" dirty="0">
                          <a:solidFill>
                            <a:schemeClr val="dk1"/>
                          </a:solidFill>
                          <a:effectLst/>
                          <a:latin typeface="Arial" panose="020B0604020202020204" pitchFamily="34" charset="0"/>
                          <a:ea typeface="+mn-ea"/>
                          <a:cs typeface="+mn-cs"/>
                        </a:rPr>
                        <a:t>/28.536</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SP-190781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SA#88 </a:t>
                      </a:r>
                      <a:r>
                        <a:rPr lang="en-GB" altLang="zh-CN" sz="1100" b="0" kern="1200" dirty="0">
                          <a:solidFill>
                            <a:schemeClr val="tx1"/>
                          </a:solidFill>
                          <a:effectLst/>
                          <a:latin typeface="Arial" panose="020B0604020202020204" pitchFamily="34" charset="0"/>
                          <a:ea typeface="+mn-ea"/>
                          <a:cs typeface="Arial" panose="020B0604020202020204" pitchFamily="34" charset="0"/>
                        </a:rPr>
                        <a:t>(</a:t>
                      </a: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06/2020</a:t>
                      </a:r>
                      <a:r>
                        <a:rPr lang="en-GB" altLang="zh-CN" sz="1100" b="0" kern="1200" dirty="0">
                          <a:solidFill>
                            <a:schemeClr val="tx1"/>
                          </a:solidFill>
                          <a:effectLst/>
                          <a:latin typeface="Arial" panose="020B0604020202020204" pitchFamily="34" charset="0"/>
                          <a:ea typeface="+mn-ea"/>
                          <a:cs typeface="Arial" panose="020B0604020202020204" pitchFamily="34" charset="0"/>
                        </a:rPr>
                        <a:t>)</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altLang="zh-CN" sz="1100" kern="1200" dirty="0">
                          <a:solidFill>
                            <a:schemeClr val="dk1"/>
                          </a:solidFill>
                          <a:effectLst/>
                          <a:latin typeface="Arial" panose="020B0604020202020204" pitchFamily="34" charset="0"/>
                          <a:ea typeface="SimSun" panose="02010600030101010101" pitchFamily="2" charset="-122"/>
                          <a:cs typeface="+mn-cs"/>
                        </a:rPr>
                        <a:t>Ericsson</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SA2, </a:t>
                      </a:r>
                      <a:r>
                        <a:rPr lang="sv-SE" sz="1100" kern="1200" dirty="0">
                          <a:solidFill>
                            <a:schemeClr val="dk1"/>
                          </a:solidFill>
                          <a:effectLst/>
                          <a:latin typeface="Arial" panose="020B0604020202020204" pitchFamily="34" charset="0"/>
                          <a:ea typeface="SimSun" panose="02010600030101010101" pitchFamily="2" charset="-122"/>
                          <a:cs typeface="+mn-cs"/>
                        </a:rPr>
                        <a:t>RAN3, ETSI ZSM</a:t>
                      </a:r>
                    </a:p>
                    <a:p>
                      <a:pPr algn="ctr">
                        <a:spcAft>
                          <a:spcPts val="0"/>
                        </a:spcAft>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NWDAF, RAN intelligence</a:t>
                      </a:r>
                      <a:r>
                        <a:rPr lang="sv-SE" altLang="zh-CN" sz="1100" kern="1200" dirty="0">
                          <a:solidFill>
                            <a:schemeClr val="dk1"/>
                          </a:solidFill>
                          <a:effectLst/>
                          <a:latin typeface="Arial" panose="020B0604020202020204" pitchFamily="34" charset="0"/>
                          <a:ea typeface="+mn-ea"/>
                          <a:cs typeface="+mn-cs"/>
                        </a:rPr>
                        <a:t> automation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MEMTANE</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100" kern="1200" dirty="0" err="1">
                          <a:solidFill>
                            <a:schemeClr val="dk1"/>
                          </a:solidFill>
                          <a:effectLst/>
                          <a:latin typeface="Arial" panose="020B0604020202020204" pitchFamily="34" charset="0"/>
                          <a:ea typeface="+mn-ea"/>
                          <a:cs typeface="+mn-cs"/>
                        </a:rPr>
                        <a:t>Enhancement</a:t>
                      </a:r>
                      <a:r>
                        <a:rPr lang="fr-FR" sz="1100" kern="1200" dirty="0">
                          <a:solidFill>
                            <a:schemeClr val="dk1"/>
                          </a:solidFill>
                          <a:effectLst/>
                          <a:latin typeface="Arial" panose="020B0604020202020204" pitchFamily="34" charset="0"/>
                          <a:ea typeface="+mn-ea"/>
                          <a:cs typeface="+mn-cs"/>
                        </a:rPr>
                        <a:t> of 3GPP management system for multiple tenant environnent support</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altLang="zh-CN" sz="1100" kern="1200" dirty="0" smtClean="0">
                          <a:solidFill>
                            <a:schemeClr val="dk1"/>
                          </a:solidFill>
                          <a:effectLst/>
                          <a:latin typeface="Arial" panose="020B0604020202020204" pitchFamily="34" charset="0"/>
                          <a:ea typeface="+mn-ea"/>
                          <a:cs typeface="+mn-cs"/>
                        </a:rPr>
                        <a:t>35</a:t>
                      </a:r>
                      <a:r>
                        <a:rPr lang="en-US" altLang="zh-CN" sz="1100" kern="1200" dirty="0">
                          <a:solidFill>
                            <a:schemeClr val="dk1"/>
                          </a:solidFill>
                          <a:effectLst/>
                          <a:latin typeface="Arial" panose="020B0604020202020204" pitchFamily="34" charset="0"/>
                          <a:ea typeface="+mn-ea"/>
                          <a:cs typeface="+mn-cs"/>
                        </a:rPr>
                        <a:t>%-&gt;35</a:t>
                      </a:r>
                      <a:r>
                        <a:rPr lang="en-US" altLang="zh-CN" sz="1100" kern="1200" dirty="0" smtClean="0">
                          <a:solidFill>
                            <a:schemeClr val="dk1"/>
                          </a:solidFill>
                          <a:effectLst/>
                          <a:latin typeface="Arial" panose="020B0604020202020204" pitchFamily="34" charset="0"/>
                          <a:ea typeface="+mn-ea"/>
                          <a:cs typeface="+mn-cs"/>
                        </a:rPr>
                        <a:t>%-&gt;70%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Aft>
                          <a:spcPts val="0"/>
                        </a:spcAft>
                      </a:pPr>
                      <a:r>
                        <a:rPr lang="en-GB" sz="1100" kern="1200" dirty="0">
                          <a:solidFill>
                            <a:schemeClr val="dk1"/>
                          </a:solidFill>
                          <a:effectLst/>
                          <a:latin typeface="Arial" panose="020B0604020202020204" pitchFamily="34" charset="0"/>
                          <a:ea typeface="+mn-ea"/>
                          <a:cs typeface="+mn-cs"/>
                        </a:rPr>
                        <a:t>TS 28.531/28.532/28.533/28.541/28.552/28.554</a:t>
                      </a:r>
                      <a:endParaRPr lang="zh-CN" sz="1100" kern="1200" dirty="0">
                        <a:solidFill>
                          <a:schemeClr val="dk1"/>
                        </a:solidFill>
                        <a:effectLst/>
                        <a:latin typeface="Arial" panose="020B0604020202020204" pitchFamily="34" charset="0"/>
                        <a:ea typeface="+mn-ea"/>
                        <a:cs typeface="+mn-cs"/>
                      </a:endParaRPr>
                    </a:p>
                  </a:txBody>
                  <a:tcPr marL="17780" marR="17780" marT="0"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3"/>
                        </a:rPr>
                        <a:t>SP-190786</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SA#88 </a:t>
                      </a:r>
                      <a:r>
                        <a:rPr lang="sv-SE" sz="1100" kern="1200" dirty="0">
                          <a:solidFill>
                            <a:schemeClr val="dk1"/>
                          </a:solidFill>
                          <a:effectLst/>
                          <a:latin typeface="Arial" panose="020B0604020202020204" pitchFamily="34" charset="0"/>
                          <a:ea typeface="+mn-ea"/>
                          <a:cs typeface="+mn-cs"/>
                        </a:rPr>
                        <a:t>(</a:t>
                      </a:r>
                      <a:r>
                        <a:rPr lang="sv-SE" sz="1100" kern="1200" dirty="0" smtClean="0">
                          <a:solidFill>
                            <a:schemeClr val="dk1"/>
                          </a:solidFill>
                          <a:effectLst/>
                          <a:latin typeface="Arial" panose="020B0604020202020204" pitchFamily="34" charset="0"/>
                          <a:ea typeface="+mn-ea"/>
                          <a:cs typeface="+mn-cs"/>
                        </a:rPr>
                        <a:t>06/2020</a:t>
                      </a:r>
                      <a:r>
                        <a:rPr lang="sv-SE" sz="1100" kern="1200" dirty="0">
                          <a:solidFill>
                            <a:schemeClr val="dk1"/>
                          </a:solidFill>
                          <a:effectLst/>
                          <a:latin typeface="Arial" panose="020B0604020202020204" pitchFamily="34" charset="0"/>
                          <a:ea typeface="+mn-ea"/>
                          <a:cs typeface="+mn-cs"/>
                        </a:rPr>
                        <a:t>)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ETSI ZSM, SA2(potentially)</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Tbd</a:t>
                      </a:r>
                    </a:p>
                  </a:txBody>
                  <a:tcPr marL="68580" marR="68580" marT="0" marB="0" anchor="ctr">
                    <a:solidFill>
                      <a:schemeClr val="tx2">
                        <a:lumMod val="20000"/>
                        <a:lumOff val="80000"/>
                      </a:schemeClr>
                    </a:solidFill>
                  </a:tcPr>
                </a:tc>
              </a:tr>
              <a:tr h="251976">
                <a:tc>
                  <a:txBody>
                    <a:bodyPr/>
                    <a:lstStyle/>
                    <a:p>
                      <a:pPr algn="ctr">
                        <a:spcAft>
                          <a:spcPts val="900"/>
                        </a:spcAft>
                      </a:pPr>
                      <a:r>
                        <a:rPr lang="en-GB" sz="1100" kern="1200" dirty="0">
                          <a:solidFill>
                            <a:schemeClr val="dk1"/>
                          </a:solidFill>
                          <a:effectLst/>
                          <a:latin typeface="Arial" panose="020B0604020202020204" pitchFamily="34" charset="0"/>
                          <a:ea typeface="+mn-ea"/>
                          <a:cs typeface="+mn-cs"/>
                        </a:rPr>
                        <a:t>FS_OAM_NPN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non-public networks management</a:t>
                      </a:r>
                      <a:endParaRPr lang="en-GB"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rPr>
                        <a:t>50</a:t>
                      </a:r>
                      <a:r>
                        <a:rPr kumimoji="0" lang="en-GB" altLang="zh-CN" sz="11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%-&gt;70</a:t>
                      </a:r>
                      <a:r>
                        <a:rPr kumimoji="0" lang="en-GB" altLang="zh-CN" sz="11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rPr>
                        <a:t>%-&gt;90%</a:t>
                      </a:r>
                      <a:endParaRPr kumimoji="0" lang="en-GB" altLang="zh-CN" sz="11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1219170" rtl="0" eaLnBrk="1" fontAlgn="auto" latinLnBrk="0" hangingPunct="1">
                        <a:lnSpc>
                          <a:spcPct val="100000"/>
                        </a:lnSpc>
                        <a:spcBef>
                          <a:spcPts val="0"/>
                        </a:spcBef>
                        <a:spcAft>
                          <a:spcPts val="900"/>
                        </a:spcAft>
                        <a:buClrTx/>
                        <a:buSzTx/>
                        <a:buFontTx/>
                        <a:buNone/>
                        <a:tabLst/>
                        <a:defRPr/>
                      </a:pPr>
                      <a:endParaRPr lang="en-GB"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TR 28.807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4"/>
                        </a:rPr>
                        <a:t>SP-190137</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smtClean="0">
                          <a:solidFill>
                            <a:schemeClr val="dk1"/>
                          </a:solidFill>
                          <a:effectLst/>
                          <a:latin typeface="Arial" panose="020B0604020202020204" pitchFamily="34" charset="0"/>
                          <a:ea typeface="+mn-ea"/>
                          <a:cs typeface="+mn-cs"/>
                        </a:rPr>
                        <a:t>SA#88 </a:t>
                      </a:r>
                      <a:r>
                        <a:rPr lang="en-GB" altLang="zh-CN" sz="1100" kern="1200" dirty="0">
                          <a:solidFill>
                            <a:schemeClr val="dk1"/>
                          </a:solidFill>
                          <a:effectLst/>
                          <a:latin typeface="Arial" panose="020B0604020202020204" pitchFamily="34" charset="0"/>
                          <a:ea typeface="+mn-ea"/>
                          <a:cs typeface="+mn-cs"/>
                        </a:rPr>
                        <a:t>(06/2020) </a:t>
                      </a:r>
                      <a:endParaRPr lang="sv-SE" sz="1100" kern="1200" dirty="0">
                        <a:solidFill>
                          <a:schemeClr val="dk1"/>
                        </a:solidFill>
                        <a:effectLst/>
                        <a:latin typeface="Arial" panose="020B0604020202020204" pitchFamily="34"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SA1, SA2, RAN3, 5G-ACIA</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NPN</a:t>
                      </a:r>
                    </a:p>
                  </a:txBody>
                  <a:tcPr marL="68580" marR="68580" marT="0" marB="0" anchor="ctr">
                    <a:solidFill>
                      <a:srgbClr val="FFFFCC"/>
                    </a:solidFill>
                  </a:tcPr>
                </a:tc>
              </a:tr>
            </a:tbl>
          </a:graphicData>
        </a:graphic>
      </p:graphicFrame>
      <p:sp>
        <p:nvSpPr>
          <p:cNvPr id="6" name="矩形 5"/>
          <p:cNvSpPr/>
          <p:nvPr/>
        </p:nvSpPr>
        <p:spPr>
          <a:xfrm>
            <a:off x="271934" y="3245533"/>
            <a:ext cx="5095552" cy="1815882"/>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COSLA: </a:t>
            </a:r>
            <a:r>
              <a:rPr lang="en-US" altLang="zh-CN" sz="1400" dirty="0">
                <a:solidFill>
                  <a:prstClr val="black"/>
                </a:solidFill>
                <a:latin typeface="Calibri" pitchFamily="34" charset="0"/>
                <a:cs typeface="Arial" charset="0"/>
              </a:rPr>
              <a:t>The following topics are discussed and agreed in the meeting.</a:t>
            </a:r>
            <a:endParaRPr lang="en-GB" altLang="zh-CN" sz="1400" dirty="0">
              <a:solidFill>
                <a:prstClr val="black"/>
              </a:solidFill>
              <a:latin typeface="Calibri" pitchFamily="34" charset="0"/>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GB" altLang="zh-CN" sz="1400" dirty="0">
                <a:solidFill>
                  <a:prstClr val="black"/>
                </a:solidFill>
                <a:latin typeface="Calibri" pitchFamily="34" charset="0"/>
                <a:cs typeface="Arial" charset="0"/>
              </a:rPr>
              <a:t>Clarify the scope of the WI in Rel-16 is focusing on the CS closed loop SLS assurance</a:t>
            </a:r>
            <a:r>
              <a:rPr lang="en-US" altLang="zh-CN" sz="1400" dirty="0">
                <a:solidFill>
                  <a:prstClr val="black"/>
                </a:solidFill>
                <a:latin typeface="Calibri" pitchFamily="34" charset="0"/>
                <a:cs typeface="Arial" charset="0"/>
              </a:rPr>
              <a:t>. </a:t>
            </a:r>
          </a:p>
          <a:p>
            <a:pPr lvl="0" defTabSz="1219170" eaLnBrk="1" fontAlgn="auto" hangingPunct="1">
              <a:spcBef>
                <a:spcPts val="0"/>
              </a:spcBef>
              <a:spcAft>
                <a:spcPts val="0"/>
              </a:spcAft>
              <a:defRPr/>
            </a:pPr>
            <a:r>
              <a:rPr lang="en-US" altLang="zh-CN" sz="1400" dirty="0">
                <a:solidFill>
                  <a:prstClr val="black"/>
                </a:solidFill>
                <a:latin typeface="Calibri" pitchFamily="34" charset="0"/>
                <a:cs typeface="Arial" charset="0"/>
              </a:rPr>
              <a:t>The following topics needs further discussion.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Concept of closed loop assurance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Procedure on NWDAF assisted CSI SLS Assurance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Modelling of closed loop assurance</a:t>
            </a:r>
          </a:p>
        </p:txBody>
      </p:sp>
    </p:spTree>
    <p:extLst>
      <p:ext uri="{BB962C8B-B14F-4D97-AF65-F5344CB8AC3E}">
        <p14:creationId xmlns:p14="http://schemas.microsoft.com/office/powerpoint/2010/main" val="37181300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FS_ANL</a:t>
            </a:r>
            <a:endParaRPr lang="sv-SE" sz="3200" kern="0" dirty="0"/>
          </a:p>
        </p:txBody>
      </p:sp>
      <p:graphicFrame>
        <p:nvGraphicFramePr>
          <p:cNvPr id="8" name="Content Placeholder 3"/>
          <p:cNvGraphicFramePr>
            <a:graphicFrameLocks/>
          </p:cNvGraphicFramePr>
          <p:nvPr>
            <p:extLst>
              <p:ext uri="{D42A27DB-BD31-4B8C-83A1-F6EECF244321}">
                <p14:modId xmlns:p14="http://schemas.microsoft.com/office/powerpoint/2010/main" val="3429390899"/>
              </p:ext>
            </p:extLst>
          </p:nvPr>
        </p:nvGraphicFramePr>
        <p:xfrm>
          <a:off x="264727" y="1231042"/>
          <a:ext cx="11625478" cy="518160"/>
        </p:xfrm>
        <a:graphic>
          <a:graphicData uri="http://schemas.openxmlformats.org/drawingml/2006/table">
            <a:tbl>
              <a:tblPr firstRow="1" bandRow="1">
                <a:tableStyleId>{5C22544A-7EE6-4342-B048-85BDC9FD1C3A}</a:tableStyleId>
              </a:tblPr>
              <a:tblGrid>
                <a:gridCol w="801660">
                  <a:extLst>
                    <a:ext uri="{9D8B030D-6E8A-4147-A177-3AD203B41FA5}">
                      <a16:colId xmlns:a16="http://schemas.microsoft.com/office/drawing/2014/main" xmlns="" val="23408469"/>
                    </a:ext>
                  </a:extLst>
                </a:gridCol>
                <a:gridCol w="2146370">
                  <a:extLst>
                    <a:ext uri="{9D8B030D-6E8A-4147-A177-3AD203B41FA5}">
                      <a16:colId xmlns:a16="http://schemas.microsoft.com/office/drawing/2014/main" xmlns="" val="1386727148"/>
                    </a:ext>
                  </a:extLst>
                </a:gridCol>
                <a:gridCol w="1444387">
                  <a:extLst>
                    <a:ext uri="{9D8B030D-6E8A-4147-A177-3AD203B41FA5}">
                      <a16:colId xmlns:a16="http://schemas.microsoft.com/office/drawing/2014/main" xmlns="" val="4240727412"/>
                    </a:ext>
                  </a:extLst>
                </a:gridCol>
                <a:gridCol w="1207360"/>
                <a:gridCol w="1133752"/>
                <a:gridCol w="1723833">
                  <a:extLst>
                    <a:ext uri="{9D8B030D-6E8A-4147-A177-3AD203B41FA5}">
                      <a16:colId xmlns:a16="http://schemas.microsoft.com/office/drawing/2014/main" xmlns="" val="1675550634"/>
                    </a:ext>
                  </a:extLst>
                </a:gridCol>
                <a:gridCol w="1066876"/>
                <a:gridCol w="1050620">
                  <a:extLst>
                    <a:ext uri="{9D8B030D-6E8A-4147-A177-3AD203B41FA5}">
                      <a16:colId xmlns:a16="http://schemas.microsoft.com/office/drawing/2014/main" xmlns="" val="20004"/>
                    </a:ext>
                  </a:extLst>
                </a:gridCol>
                <a:gridCol w="1050620">
                  <a:extLst>
                    <a:ext uri="{9D8B030D-6E8A-4147-A177-3AD203B41FA5}">
                      <a16:colId xmlns:a16="http://schemas.microsoft.com/office/drawing/2014/main" xmlns="" val="20005"/>
                    </a:ext>
                  </a:extLst>
                </a:gridCol>
              </a:tblGrid>
              <a:tr h="446234">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smtClean="0"/>
                        <a:t>TS/TR</a:t>
                      </a:r>
                      <a:endParaRPr lang="sv-SE" sz="14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smtClean="0"/>
                        <a:t>Tdoc</a:t>
                      </a:r>
                      <a:r>
                        <a:rPr lang="en-US" altLang="zh-CN" sz="1400" dirty="0" smtClean="0"/>
                        <a:t> reference</a:t>
                      </a:r>
                      <a:endParaRPr lang="sv-SE" sz="1400" dirty="0"/>
                    </a:p>
                  </a:txBody>
                  <a:tcPr anchor="ctr">
                    <a:solidFill>
                      <a:srgbClr val="92D050"/>
                    </a:solidFill>
                  </a:tcPr>
                </a:tc>
                <a:tc>
                  <a:txBody>
                    <a:bodyPr/>
                    <a:lstStyle/>
                    <a:p>
                      <a:pPr algn="ctr"/>
                      <a:r>
                        <a:rPr lang="sv-SE" sz="1400" dirty="0"/>
                        <a:t>Target date</a:t>
                      </a:r>
                    </a:p>
                  </a:txBody>
                  <a:tcPr anchor="ctr">
                    <a:solidFill>
                      <a:srgbClr val="92D050"/>
                    </a:solidFill>
                  </a:tcPr>
                </a:tc>
                <a:tc>
                  <a:txBody>
                    <a:bodyPr/>
                    <a:lstStyle/>
                    <a:p>
                      <a:pPr algn="ctr"/>
                      <a:r>
                        <a:rPr lang="sv-SE" sz="1400" dirty="0" smtClean="0"/>
                        <a:t>Rapporteur</a:t>
                      </a:r>
                      <a:endParaRPr lang="sv-SE" sz="1400" dirty="0"/>
                    </a:p>
                  </a:txBody>
                  <a:tcPr anchor="ctr">
                    <a:solidFill>
                      <a:srgbClr val="92D050"/>
                    </a:solidFill>
                  </a:tcPr>
                </a:tc>
                <a:tc>
                  <a:txBody>
                    <a:bodyPr/>
                    <a:lstStyle/>
                    <a:p>
                      <a:pPr algn="ctr"/>
                      <a:r>
                        <a:rPr lang="sv-SE" sz="1400" dirty="0"/>
                        <a:t>Related</a:t>
                      </a:r>
                      <a:r>
                        <a:rPr lang="sv-SE" sz="1400" baseline="0" dirty="0"/>
                        <a:t> groups</a:t>
                      </a:r>
                      <a:endParaRPr lang="sv-SE" sz="1400" dirty="0"/>
                    </a:p>
                  </a:txBody>
                  <a:tcPr anchor="ctr">
                    <a:solidFill>
                      <a:srgbClr val="92D050"/>
                    </a:solidFill>
                  </a:tcPr>
                </a:tc>
                <a:tc>
                  <a:txBody>
                    <a:bodyPr/>
                    <a:lstStyle/>
                    <a:p>
                      <a:pPr algn="ctr"/>
                      <a:r>
                        <a:rPr lang="sv-SE" sz="1400" dirty="0"/>
                        <a:t>Related </a:t>
                      </a:r>
                      <a:r>
                        <a:rPr lang="en-US" altLang="zh-CN" sz="1400" dirty="0"/>
                        <a:t>topic</a:t>
                      </a:r>
                      <a:endParaRPr lang="sv-SE" sz="1400" dirty="0"/>
                    </a:p>
                  </a:txBody>
                  <a:tcPr anchor="ctr">
                    <a:solidFill>
                      <a:srgbClr val="92D050"/>
                    </a:solidFill>
                  </a:tcPr>
                </a:tc>
                <a:extLst>
                  <a:ext uri="{0D108BD9-81ED-4DB2-BD59-A6C34878D82A}">
                    <a16:rowId xmlns:a16="http://schemas.microsoft.com/office/drawing/2014/main" xmlns="" val="2515750895"/>
                  </a:ext>
                </a:extLst>
              </a:tr>
            </a:tbl>
          </a:graphicData>
        </a:graphic>
      </p:graphicFrame>
      <p:sp>
        <p:nvSpPr>
          <p:cNvPr id="9" name="文本框 8"/>
          <p:cNvSpPr txBox="1"/>
          <p:nvPr/>
        </p:nvSpPr>
        <p:spPr>
          <a:xfrm>
            <a:off x="284343" y="2378065"/>
            <a:ext cx="11554138" cy="292388"/>
          </a:xfrm>
          <a:prstGeom prst="rect">
            <a:avLst/>
          </a:prstGeom>
          <a:solidFill>
            <a:srgbClr val="92D050"/>
          </a:solidFill>
        </p:spPr>
        <p:txBody>
          <a:bodyPr wrap="square" rtlCol="0">
            <a:spAutoFit/>
          </a:bodyPr>
          <a:lstStyle/>
          <a:p>
            <a:pPr algn="ctr"/>
            <a:r>
              <a:rPr lang="en-US" altLang="zh-CN" b="1" dirty="0" smtClean="0"/>
              <a:t>Working Progress</a:t>
            </a:r>
            <a:endParaRPr lang="zh-CN" altLang="en-US" b="1" dirty="0"/>
          </a:p>
        </p:txBody>
      </p:sp>
      <p:graphicFrame>
        <p:nvGraphicFramePr>
          <p:cNvPr id="11" name="Content Placeholder 3"/>
          <p:cNvGraphicFramePr>
            <a:graphicFrameLocks/>
          </p:cNvGraphicFramePr>
          <p:nvPr>
            <p:extLst>
              <p:ext uri="{D42A27DB-BD31-4B8C-83A1-F6EECF244321}">
                <p14:modId xmlns:p14="http://schemas.microsoft.com/office/powerpoint/2010/main" val="359461053"/>
              </p:ext>
            </p:extLst>
          </p:nvPr>
        </p:nvGraphicFramePr>
        <p:xfrm>
          <a:off x="264727" y="1749202"/>
          <a:ext cx="11573754" cy="502920"/>
        </p:xfrm>
        <a:graphic>
          <a:graphicData uri="http://schemas.openxmlformats.org/drawingml/2006/table">
            <a:tbl>
              <a:tblPr firstRow="1" bandRow="1">
                <a:tableStyleId>{5C22544A-7EE6-4342-B048-85BDC9FD1C3A}</a:tableStyleId>
              </a:tblPr>
              <a:tblGrid>
                <a:gridCol w="792956">
                  <a:extLst>
                    <a:ext uri="{9D8B030D-6E8A-4147-A177-3AD203B41FA5}">
                      <a16:colId xmlns:a16="http://schemas.microsoft.com/office/drawing/2014/main" xmlns="" val="23408469"/>
                    </a:ext>
                  </a:extLst>
                </a:gridCol>
                <a:gridCol w="2283021">
                  <a:extLst>
                    <a:ext uri="{9D8B030D-6E8A-4147-A177-3AD203B41FA5}">
                      <a16:colId xmlns:a16="http://schemas.microsoft.com/office/drawing/2014/main" xmlns="" val="1386727148"/>
                    </a:ext>
                  </a:extLst>
                </a:gridCol>
                <a:gridCol w="1268749">
                  <a:extLst>
                    <a:ext uri="{9D8B030D-6E8A-4147-A177-3AD203B41FA5}">
                      <a16:colId xmlns:a16="http://schemas.microsoft.com/office/drawing/2014/main" xmlns="" val="4240727412"/>
                    </a:ext>
                  </a:extLst>
                </a:gridCol>
                <a:gridCol w="1268749"/>
                <a:gridCol w="1121443"/>
                <a:gridCol w="1723490">
                  <a:extLst>
                    <a:ext uri="{9D8B030D-6E8A-4147-A177-3AD203B41FA5}">
                      <a16:colId xmlns:a16="http://schemas.microsoft.com/office/drawing/2014/main" xmlns="" val="1675550634"/>
                    </a:ext>
                  </a:extLst>
                </a:gridCol>
                <a:gridCol w="1070919"/>
                <a:gridCol w="1005214">
                  <a:extLst>
                    <a:ext uri="{9D8B030D-6E8A-4147-A177-3AD203B41FA5}">
                      <a16:colId xmlns:a16="http://schemas.microsoft.com/office/drawing/2014/main" xmlns="" val="20004"/>
                    </a:ext>
                  </a:extLst>
                </a:gridCol>
                <a:gridCol w="1039213">
                  <a:extLst>
                    <a:ext uri="{9D8B030D-6E8A-4147-A177-3AD203B41FA5}">
                      <a16:colId xmlns:a16="http://schemas.microsoft.com/office/drawing/2014/main" xmlns="" val="20005"/>
                    </a:ext>
                  </a:extLst>
                </a:gridCol>
              </a:tblGrid>
              <a:tr h="339511">
                <a:tc>
                  <a:txBody>
                    <a:bodyPr/>
                    <a:lstStyle/>
                    <a:p>
                      <a:pPr algn="ctr">
                        <a:spcAft>
                          <a:spcPts val="900"/>
                        </a:spcAft>
                      </a:pPr>
                      <a:r>
                        <a:rPr lang="sv-SE" sz="1100" b="0" kern="1200" dirty="0" smtClean="0">
                          <a:solidFill>
                            <a:schemeClr val="dk1"/>
                          </a:solidFill>
                          <a:effectLst/>
                          <a:latin typeface="Arial" panose="020B0604020202020204" pitchFamily="34" charset="0"/>
                          <a:ea typeface="+mn-ea"/>
                          <a:cs typeface="+mn-cs"/>
                        </a:rPr>
                        <a:t>FS_ANL</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smtClean="0">
                          <a:solidFill>
                            <a:schemeClr val="tx1"/>
                          </a:solidFill>
                          <a:effectLst/>
                          <a:latin typeface="Arial" panose="020B0604020202020204" pitchFamily="34" charset="0"/>
                          <a:ea typeface="+mn-ea"/>
                          <a:cs typeface="Arial" panose="020B0604020202020204" pitchFamily="34" charset="0"/>
                        </a:rPr>
                        <a:t>Study </a:t>
                      </a:r>
                      <a:r>
                        <a:rPr lang="en-US" sz="1100" b="0" kern="1200" dirty="0">
                          <a:solidFill>
                            <a:schemeClr val="tx1"/>
                          </a:solidFill>
                          <a:effectLst/>
                          <a:latin typeface="Arial" panose="020B0604020202020204" pitchFamily="34" charset="0"/>
                          <a:ea typeface="+mn-ea"/>
                          <a:cs typeface="Arial" panose="020B0604020202020204" pitchFamily="34" charset="0"/>
                        </a:rPr>
                        <a:t>on levels of autonomous network</a:t>
                      </a:r>
                    </a:p>
                  </a:txBody>
                  <a:tcPr marL="68580" marR="68580" marT="0" marB="0" anchor="ctr">
                    <a:solidFill>
                      <a:srgbClr val="FFFFCC"/>
                    </a:solidFill>
                  </a:tcPr>
                </a:tc>
                <a:tc>
                  <a:txBody>
                    <a:bodyPr/>
                    <a:lstStyle/>
                    <a:p>
                      <a:pPr algn="ctr">
                        <a:spcAft>
                          <a:spcPts val="0"/>
                        </a:spcAft>
                      </a:pPr>
                      <a:r>
                        <a:rPr lang="en-US" altLang="zh-CN" sz="1100" b="0" kern="1200" dirty="0" smtClean="0">
                          <a:solidFill>
                            <a:schemeClr val="dk1"/>
                          </a:solidFill>
                          <a:effectLst/>
                          <a:latin typeface="Arial" panose="020B0604020202020204" pitchFamily="34" charset="0"/>
                          <a:ea typeface="+mn-ea"/>
                          <a:cs typeface="+mn-cs"/>
                        </a:rPr>
                        <a:t>25%-&gt;50%-&gt;75%</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smtClean="0">
                          <a:solidFill>
                            <a:schemeClr val="dk1"/>
                          </a:solidFill>
                          <a:effectLst/>
                          <a:latin typeface="Arial" panose="020B0604020202020204" pitchFamily="34" charset="0"/>
                          <a:ea typeface="+mn-ea"/>
                          <a:cs typeface="+mn-cs"/>
                        </a:rPr>
                        <a:t>TR 28.810</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hlinkClick r:id="rId2"/>
                        </a:rPr>
                        <a:t>SP-190928</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SA#88 (06/2020)</a:t>
                      </a:r>
                      <a:r>
                        <a:rPr lang="en-GB" altLang="zh-CN" sz="1100" b="0" kern="1200" dirty="0" smtClean="0">
                          <a:solidFill>
                            <a:schemeClr val="dk1"/>
                          </a:solidFill>
                          <a:effectLst/>
                          <a:latin typeface="Arial" panose="020B0604020202020204" pitchFamily="34" charset="0"/>
                          <a:ea typeface="+mn-ea"/>
                          <a:cs typeface="+mn-cs"/>
                        </a:rPr>
                        <a:t> </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rPr>
                        <a:t>CMCC,Huawei</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ETSI ZSM, SA2, RAN3, RAN2</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rPr>
                        <a:t>Tbd</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r>
            </a:tbl>
          </a:graphicData>
        </a:graphic>
      </p:graphicFrame>
      <p:sp>
        <p:nvSpPr>
          <p:cNvPr id="12" name="矩形 11"/>
          <p:cNvSpPr/>
          <p:nvPr/>
        </p:nvSpPr>
        <p:spPr>
          <a:xfrm>
            <a:off x="284343" y="2751845"/>
            <a:ext cx="11448459" cy="1815882"/>
          </a:xfrm>
          <a:prstGeom prst="rect">
            <a:avLst/>
          </a:prstGeom>
        </p:spPr>
        <p:txBody>
          <a:bodyPr wrap="square">
            <a:spAutoFit/>
          </a:bodyPr>
          <a:lstStyle/>
          <a:p>
            <a:pPr defTabSz="1219170" eaLnBrk="1" fontAlgn="auto" hangingPunct="1">
              <a:spcBef>
                <a:spcPts val="0"/>
              </a:spcBef>
              <a:spcAft>
                <a:spcPts val="0"/>
              </a:spcAft>
              <a:defRPr/>
            </a:pPr>
            <a:r>
              <a:rPr lang="sv-SE" altLang="zh-CN" sz="1600" b="1" dirty="0" smtClean="0">
                <a:solidFill>
                  <a:schemeClr val="dk1"/>
                </a:solidFill>
                <a:latin typeface="+mn-lt"/>
              </a:rPr>
              <a:t>FS_ANL</a:t>
            </a:r>
            <a:r>
              <a:rPr lang="zh-CN" altLang="en-US" sz="1600" b="1" dirty="0" smtClean="0">
                <a:solidFill>
                  <a:schemeClr val="dk1"/>
                </a:solidFill>
                <a:latin typeface="+mn-lt"/>
              </a:rPr>
              <a:t>：</a:t>
            </a:r>
            <a:r>
              <a:rPr lang="en-US" altLang="zh-CN" sz="1600" dirty="0" smtClean="0">
                <a:solidFill>
                  <a:prstClr val="black"/>
                </a:solidFill>
                <a:latin typeface="Calibri" pitchFamily="34" charset="0"/>
                <a:cs typeface="Arial" charset="0"/>
              </a:rPr>
              <a:t>The </a:t>
            </a:r>
            <a:r>
              <a:rPr lang="en-US" altLang="zh-CN" sz="1600" dirty="0">
                <a:solidFill>
                  <a:prstClr val="black"/>
                </a:solidFill>
                <a:latin typeface="Calibri" pitchFamily="34" charset="0"/>
                <a:cs typeface="Arial" charset="0"/>
              </a:rPr>
              <a:t>following topics are discussed and agreed in the meeting: </a:t>
            </a:r>
            <a:endParaRPr lang="en-US" altLang="zh-CN" sz="1600" b="1" dirty="0" smtClean="0">
              <a:solidFill>
                <a:schemeClr val="dk1"/>
              </a:solidFill>
              <a:latin typeface="+mn-lt"/>
            </a:endParaRPr>
          </a:p>
          <a:p>
            <a:pPr marL="285750" lvl="0" indent="-285750">
              <a:buFont typeface="Wingdings" panose="05000000000000000000" pitchFamily="2" charset="2"/>
              <a:buChar char="Ø"/>
            </a:pPr>
            <a:r>
              <a:rPr lang="en-US" altLang="zh-CN" sz="1600" dirty="0">
                <a:solidFill>
                  <a:prstClr val="black"/>
                </a:solidFill>
                <a:latin typeface="Calibri"/>
              </a:rPr>
              <a:t>Potential dimensions for classification of network autonomy</a:t>
            </a:r>
          </a:p>
          <a:p>
            <a:pPr defTabSz="1219170" eaLnBrk="1" fontAlgn="auto" hangingPunct="1">
              <a:spcBef>
                <a:spcPts val="0"/>
              </a:spcBef>
              <a:spcAft>
                <a:spcPts val="0"/>
              </a:spcAft>
              <a:defRPr/>
            </a:pPr>
            <a:r>
              <a:rPr lang="en-GB" altLang="zh-CN" sz="1600" dirty="0">
                <a:latin typeface="+mn-lt"/>
              </a:rPr>
              <a:t>A</a:t>
            </a:r>
            <a:r>
              <a:rPr lang="en-GB" altLang="zh-CN" sz="1600" dirty="0" smtClean="0">
                <a:latin typeface="+mn-lt"/>
              </a:rPr>
              <a:t>utonomy levels description for the following scenario examples are </a:t>
            </a:r>
            <a:r>
              <a:rPr lang="en-GB" altLang="zh-CN" sz="1600" dirty="0">
                <a:latin typeface="+mn-lt"/>
              </a:rPr>
              <a:t>discussed and </a:t>
            </a:r>
            <a:r>
              <a:rPr lang="en-GB" altLang="zh-CN" sz="1600" dirty="0" smtClean="0">
                <a:latin typeface="+mn-lt"/>
              </a:rPr>
              <a:t>agreed</a:t>
            </a:r>
          </a:p>
          <a:p>
            <a:pPr marL="285750" indent="-285750">
              <a:buFont typeface="Wingdings" panose="05000000000000000000" pitchFamily="2" charset="2"/>
              <a:buChar char="Ø"/>
            </a:pPr>
            <a:r>
              <a:rPr lang="en-US" altLang="zh-CN" sz="1600" dirty="0">
                <a:latin typeface="+mn-lt"/>
              </a:rPr>
              <a:t>NE deployment scenario example for classification of network autonomy </a:t>
            </a:r>
            <a:r>
              <a:rPr lang="en-US" altLang="zh-CN" sz="1600" dirty="0" smtClean="0">
                <a:latin typeface="+mn-lt"/>
              </a:rPr>
              <a:t>levels</a:t>
            </a:r>
          </a:p>
          <a:p>
            <a:pPr marL="285750" indent="-285750">
              <a:buFont typeface="Wingdings" panose="05000000000000000000" pitchFamily="2" charset="2"/>
              <a:buChar char="Ø"/>
            </a:pPr>
            <a:r>
              <a:rPr lang="en-US" altLang="zh-CN" sz="1600" dirty="0" smtClean="0">
                <a:latin typeface="+mn-lt"/>
              </a:rPr>
              <a:t>Capacity </a:t>
            </a:r>
            <a:r>
              <a:rPr lang="en-US" altLang="zh-CN" sz="1600" dirty="0">
                <a:latin typeface="+mn-lt"/>
              </a:rPr>
              <a:t>optimization scenario example for network autonomy </a:t>
            </a:r>
            <a:r>
              <a:rPr lang="en-US" altLang="zh-CN" sz="1600" dirty="0" smtClean="0">
                <a:latin typeface="+mn-lt"/>
              </a:rPr>
              <a:t>level</a:t>
            </a:r>
          </a:p>
          <a:p>
            <a:pPr marL="285750" indent="-285750">
              <a:buFont typeface="Wingdings" panose="05000000000000000000" pitchFamily="2" charset="2"/>
              <a:buChar char="Ø"/>
            </a:pPr>
            <a:r>
              <a:rPr lang="en-US" altLang="zh-CN" sz="1600" dirty="0" smtClean="0">
                <a:latin typeface="+mn-lt"/>
              </a:rPr>
              <a:t>Coverage </a:t>
            </a:r>
            <a:r>
              <a:rPr lang="en-US" altLang="zh-CN" sz="1600" dirty="0">
                <a:latin typeface="+mn-lt"/>
              </a:rPr>
              <a:t>optimization scenario example for classification of network autonomy levels</a:t>
            </a:r>
            <a:endParaRPr lang="zh-CN" altLang="zh-CN" sz="1600" dirty="0">
              <a:latin typeface="+mn-lt"/>
            </a:endParaRPr>
          </a:p>
          <a:p>
            <a:pPr marL="285750" indent="-285750">
              <a:buFont typeface="Wingdings" panose="05000000000000000000" pitchFamily="2" charset="2"/>
              <a:buChar char="Ø"/>
            </a:pPr>
            <a:r>
              <a:rPr lang="en-US" altLang="zh-CN" sz="1600" dirty="0" smtClean="0">
                <a:latin typeface="+mn-lt"/>
              </a:rPr>
              <a:t>Fault </a:t>
            </a:r>
            <a:r>
              <a:rPr lang="en-US" altLang="zh-CN" sz="1600" dirty="0">
                <a:latin typeface="+mn-lt"/>
              </a:rPr>
              <a:t>RCA and recovery scenario example for classification of network autonomy</a:t>
            </a:r>
            <a:endParaRPr lang="zh-CN" altLang="zh-CN" sz="1600" dirty="0">
              <a:latin typeface="+mn-lt"/>
            </a:endParaRPr>
          </a:p>
        </p:txBody>
      </p:sp>
    </p:spTree>
    <p:extLst>
      <p:ext uri="{BB962C8B-B14F-4D97-AF65-F5344CB8AC3E}">
        <p14:creationId xmlns:p14="http://schemas.microsoft.com/office/powerpoint/2010/main" val="33122622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06532" y="3279993"/>
            <a:ext cx="10225473" cy="2800767"/>
          </a:xfrm>
          <a:prstGeom prst="rect">
            <a:avLst/>
          </a:prstGeom>
          <a:noFill/>
          <a:ln>
            <a:noFill/>
          </a:ln>
        </p:spPr>
        <p:txBody>
          <a:bodyPr wrap="square">
            <a:spAutoFit/>
          </a:bodyPr>
          <a:lstStyle/>
          <a:p>
            <a:r>
              <a:rPr lang="en-US" altLang="zh-CN" sz="1600" b="1" dirty="0" smtClean="0">
                <a:latin typeface="+mj-lt"/>
              </a:rPr>
              <a:t>SON_5G</a:t>
            </a:r>
            <a:r>
              <a:rPr lang="zh-CN" altLang="en-US" sz="1600" b="1" dirty="0">
                <a:latin typeface="+mj-lt"/>
              </a:rPr>
              <a:t>：</a:t>
            </a:r>
            <a:r>
              <a:rPr lang="en-GB" altLang="zh-CN" sz="1600" b="1" dirty="0">
                <a:latin typeface="+mj-lt"/>
              </a:rPr>
              <a:t>The group discussed </a:t>
            </a:r>
            <a:r>
              <a:rPr lang="en-GB" altLang="zh-CN" sz="1600" b="1" dirty="0" smtClean="0">
                <a:latin typeface="+mj-lt"/>
              </a:rPr>
              <a:t>and agreed the following </a:t>
            </a:r>
            <a:r>
              <a:rPr lang="en-GB" altLang="zh-CN" sz="1600" b="1" dirty="0">
                <a:latin typeface="+mj-lt"/>
              </a:rPr>
              <a:t>topics:</a:t>
            </a:r>
            <a:endParaRPr lang="zh-CN" altLang="zh-CN" sz="1600" b="1" dirty="0">
              <a:latin typeface="+mj-lt"/>
            </a:endParaRPr>
          </a:p>
          <a:p>
            <a:pPr lvl="1">
              <a:buFont typeface="Wingdings" panose="05000000000000000000" pitchFamily="2" charset="2"/>
              <a:buChar char="Ø"/>
            </a:pPr>
            <a:r>
              <a:rPr lang="en-US" altLang="zh-CN" sz="1600" dirty="0" smtClean="0">
                <a:latin typeface="+mj-lt"/>
              </a:rPr>
              <a:t> </a:t>
            </a:r>
            <a:r>
              <a:rPr lang="en-US" altLang="zh-CN" sz="1600" dirty="0">
                <a:latin typeface="+mj-lt"/>
              </a:rPr>
              <a:t>clarification on RAN-related </a:t>
            </a:r>
            <a:r>
              <a:rPr lang="en-US" altLang="zh-CN" sz="1600" dirty="0" smtClean="0">
                <a:latin typeface="+mj-lt"/>
              </a:rPr>
              <a:t>descriptions </a:t>
            </a:r>
            <a:r>
              <a:rPr lang="en-US" altLang="zh-CN" sz="1600" dirty="0">
                <a:latin typeface="+mj-lt"/>
              </a:rPr>
              <a:t>of SON management </a:t>
            </a:r>
            <a:r>
              <a:rPr lang="en-US" altLang="zh-CN" sz="1600" dirty="0" smtClean="0">
                <a:latin typeface="+mj-lt"/>
              </a:rPr>
              <a:t>service</a:t>
            </a:r>
          </a:p>
          <a:p>
            <a:pPr lvl="1">
              <a:buFont typeface="Wingdings" panose="05000000000000000000" pitchFamily="2" charset="2"/>
              <a:buChar char="Ø"/>
            </a:pPr>
            <a:r>
              <a:rPr lang="en-US" altLang="zh-CN" sz="1600" dirty="0">
                <a:latin typeface="+mj-lt"/>
              </a:rPr>
              <a:t>Add measurements related to RACH </a:t>
            </a:r>
            <a:r>
              <a:rPr lang="en-US" altLang="zh-CN" sz="1600" dirty="0" smtClean="0">
                <a:latin typeface="+mj-lt"/>
              </a:rPr>
              <a:t>optimization</a:t>
            </a:r>
          </a:p>
          <a:p>
            <a:pPr lvl="1">
              <a:buFont typeface="Wingdings" panose="05000000000000000000" pitchFamily="2" charset="2"/>
              <a:buChar char="Ø"/>
            </a:pPr>
            <a:r>
              <a:rPr lang="en-US" altLang="zh-CN" sz="1600" dirty="0">
                <a:latin typeface="+mj-lt"/>
              </a:rPr>
              <a:t>Add handover measurements related to </a:t>
            </a:r>
            <a:r>
              <a:rPr lang="en-US" altLang="zh-CN" sz="1600" dirty="0" smtClean="0">
                <a:latin typeface="+mj-lt"/>
              </a:rPr>
              <a:t>MRO</a:t>
            </a:r>
          </a:p>
          <a:p>
            <a:pPr lvl="1">
              <a:buFont typeface="Wingdings" panose="05000000000000000000" pitchFamily="2" charset="2"/>
              <a:buChar char="Ø"/>
            </a:pPr>
            <a:r>
              <a:rPr lang="en-US" altLang="zh-CN" sz="1600" dirty="0" smtClean="0">
                <a:latin typeface="+mj-lt"/>
              </a:rPr>
              <a:t>Update </a:t>
            </a:r>
            <a:r>
              <a:rPr lang="en-US" altLang="zh-CN" sz="1600" dirty="0">
                <a:latin typeface="+mj-lt"/>
              </a:rPr>
              <a:t>of RACH optimization, PCI </a:t>
            </a:r>
            <a:r>
              <a:rPr lang="en-US" altLang="zh-CN" sz="1600" dirty="0" smtClean="0">
                <a:latin typeface="+mj-lt"/>
              </a:rPr>
              <a:t>configuration</a:t>
            </a:r>
          </a:p>
          <a:p>
            <a:pPr lvl="1">
              <a:buFont typeface="Wingdings" panose="05000000000000000000" pitchFamily="2" charset="2"/>
              <a:buChar char="Ø"/>
            </a:pPr>
            <a:r>
              <a:rPr lang="en-US" altLang="zh-CN" sz="1600" dirty="0">
                <a:latin typeface="+mj-lt"/>
              </a:rPr>
              <a:t>ANR management for EN-DC </a:t>
            </a:r>
            <a:r>
              <a:rPr lang="en-US" altLang="zh-CN" sz="1600" dirty="0" smtClean="0">
                <a:latin typeface="+mj-lt"/>
              </a:rPr>
              <a:t>architecture</a:t>
            </a:r>
          </a:p>
          <a:p>
            <a:pPr lvl="1">
              <a:buFont typeface="Wingdings" panose="05000000000000000000" pitchFamily="2" charset="2"/>
              <a:buChar char="Ø"/>
            </a:pPr>
            <a:r>
              <a:rPr lang="en-US" altLang="zh-CN" sz="1600" dirty="0">
                <a:latin typeface="+mj-lt"/>
              </a:rPr>
              <a:t>Update </a:t>
            </a:r>
            <a:r>
              <a:rPr lang="en-US" altLang="zh-CN" sz="1600" dirty="0" smtClean="0">
                <a:latin typeface="+mj-lt"/>
              </a:rPr>
              <a:t>use case </a:t>
            </a:r>
            <a:r>
              <a:rPr lang="en-US" altLang="zh-CN" sz="1600" dirty="0">
                <a:latin typeface="+mj-lt"/>
              </a:rPr>
              <a:t>and procedures for establishment of a new RAN NE in network</a:t>
            </a:r>
          </a:p>
          <a:p>
            <a:pPr lvl="1">
              <a:buFont typeface="Wingdings" panose="05000000000000000000" pitchFamily="2" charset="2"/>
              <a:buChar char="Ø"/>
            </a:pPr>
            <a:r>
              <a:rPr lang="fr-FR" altLang="zh-CN" sz="1600" dirty="0">
                <a:latin typeface="+mj-lt"/>
              </a:rPr>
              <a:t>NRM fragement for SON </a:t>
            </a:r>
            <a:r>
              <a:rPr lang="fr-FR" altLang="zh-CN" sz="1600" dirty="0" smtClean="0">
                <a:latin typeface="+mj-lt"/>
              </a:rPr>
              <a:t>management including support to ANR, MRO, RACH, PCI</a:t>
            </a:r>
            <a:endParaRPr lang="en-GB" altLang="zh-CN" sz="1600" dirty="0">
              <a:latin typeface="+mj-lt"/>
            </a:endParaRPr>
          </a:p>
          <a:p>
            <a:endParaRPr lang="en-GB" altLang="zh-CN" sz="1600" b="1" dirty="0" smtClean="0">
              <a:latin typeface="+mj-lt"/>
            </a:endParaRPr>
          </a:p>
          <a:p>
            <a:r>
              <a:rPr lang="en-GB" altLang="zh-CN" sz="1600" b="1" dirty="0" smtClean="0">
                <a:latin typeface="+mj-lt"/>
              </a:rPr>
              <a:t>ES_5G: </a:t>
            </a:r>
            <a:r>
              <a:rPr lang="en-US" altLang="zh-CN" sz="1600" b="1" dirty="0">
                <a:latin typeface="+mj-lt"/>
              </a:rPr>
              <a:t>The group discussed and agreed the following topics:</a:t>
            </a:r>
          </a:p>
          <a:p>
            <a:pPr lvl="1">
              <a:buFont typeface="Wingdings" panose="05000000000000000000" pitchFamily="2" charset="2"/>
              <a:buChar char="Ø"/>
            </a:pPr>
            <a:r>
              <a:rPr lang="en-US" altLang="zh-CN" sz="1600" dirty="0">
                <a:latin typeface="+mj-lt"/>
              </a:rPr>
              <a:t>NRM </a:t>
            </a:r>
            <a:r>
              <a:rPr lang="en-US" altLang="zh-CN" sz="1600" dirty="0" smtClean="0">
                <a:latin typeface="+mj-lt"/>
              </a:rPr>
              <a:t>fragment </a:t>
            </a:r>
            <a:r>
              <a:rPr lang="en-US" altLang="zh-CN" sz="1600" dirty="0">
                <a:latin typeface="+mj-lt"/>
              </a:rPr>
              <a:t>for </a:t>
            </a:r>
            <a:r>
              <a:rPr lang="en-US" altLang="zh-CN" sz="1600" dirty="0" smtClean="0">
                <a:latin typeface="+mj-lt"/>
              </a:rPr>
              <a:t>ES management</a:t>
            </a:r>
            <a:endParaRPr lang="fr-FR" altLang="zh-CN" sz="1600" b="1" dirty="0">
              <a:latin typeface="+mj-lt"/>
            </a:endParaRPr>
          </a:p>
        </p:txBody>
      </p:sp>
      <p:sp>
        <p:nvSpPr>
          <p:cNvPr id="7"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SON_5G/EE_5G</a:t>
            </a:r>
            <a:endParaRPr lang="sv-SE" sz="3200" kern="0" dirty="0"/>
          </a:p>
        </p:txBody>
      </p:sp>
      <p:sp>
        <p:nvSpPr>
          <p:cNvPr id="8" name="文本框 7"/>
          <p:cNvSpPr txBox="1"/>
          <p:nvPr/>
        </p:nvSpPr>
        <p:spPr>
          <a:xfrm>
            <a:off x="377506" y="2911645"/>
            <a:ext cx="11599616" cy="292388"/>
          </a:xfrm>
          <a:prstGeom prst="rect">
            <a:avLst/>
          </a:prstGeom>
          <a:solidFill>
            <a:srgbClr val="92D050"/>
          </a:solidFill>
        </p:spPr>
        <p:txBody>
          <a:bodyPr wrap="square" rtlCol="0">
            <a:spAutoFit/>
          </a:bodyPr>
          <a:lstStyle/>
          <a:p>
            <a:pPr algn="ctr"/>
            <a:r>
              <a:rPr lang="en-US" altLang="zh-CN" b="1" dirty="0" smtClean="0"/>
              <a:t>Working Progress</a:t>
            </a:r>
            <a:endParaRPr lang="zh-CN" altLang="en-US" b="1" dirty="0"/>
          </a:p>
        </p:txBody>
      </p:sp>
      <p:graphicFrame>
        <p:nvGraphicFramePr>
          <p:cNvPr id="5" name="Content Placeholder 3"/>
          <p:cNvGraphicFramePr>
            <a:graphicFrameLocks/>
          </p:cNvGraphicFramePr>
          <p:nvPr>
            <p:extLst>
              <p:ext uri="{D42A27DB-BD31-4B8C-83A1-F6EECF244321}">
                <p14:modId xmlns:p14="http://schemas.microsoft.com/office/powerpoint/2010/main" val="3165514001"/>
              </p:ext>
            </p:extLst>
          </p:nvPr>
        </p:nvGraphicFramePr>
        <p:xfrm>
          <a:off x="364575" y="1294844"/>
          <a:ext cx="11625478" cy="518160"/>
        </p:xfrm>
        <a:graphic>
          <a:graphicData uri="http://schemas.openxmlformats.org/drawingml/2006/table">
            <a:tbl>
              <a:tblPr firstRow="1" bandRow="1">
                <a:tableStyleId>{5C22544A-7EE6-4342-B048-85BDC9FD1C3A}</a:tableStyleId>
              </a:tblPr>
              <a:tblGrid>
                <a:gridCol w="801660">
                  <a:extLst>
                    <a:ext uri="{9D8B030D-6E8A-4147-A177-3AD203B41FA5}">
                      <a16:colId xmlns:a16="http://schemas.microsoft.com/office/drawing/2014/main" xmlns="" val="23408469"/>
                    </a:ext>
                  </a:extLst>
                </a:gridCol>
                <a:gridCol w="1955906">
                  <a:extLst>
                    <a:ext uri="{9D8B030D-6E8A-4147-A177-3AD203B41FA5}">
                      <a16:colId xmlns:a16="http://schemas.microsoft.com/office/drawing/2014/main" xmlns="" val="1386727148"/>
                    </a:ext>
                  </a:extLst>
                </a:gridCol>
                <a:gridCol w="1634851">
                  <a:extLst>
                    <a:ext uri="{9D8B030D-6E8A-4147-A177-3AD203B41FA5}">
                      <a16:colId xmlns:a16="http://schemas.microsoft.com/office/drawing/2014/main" xmlns="" val="4240727412"/>
                    </a:ext>
                  </a:extLst>
                </a:gridCol>
                <a:gridCol w="1207360"/>
                <a:gridCol w="1133752"/>
                <a:gridCol w="1723833">
                  <a:extLst>
                    <a:ext uri="{9D8B030D-6E8A-4147-A177-3AD203B41FA5}">
                      <a16:colId xmlns:a16="http://schemas.microsoft.com/office/drawing/2014/main" xmlns="" val="1675550634"/>
                    </a:ext>
                  </a:extLst>
                </a:gridCol>
                <a:gridCol w="1066876"/>
                <a:gridCol w="1050620">
                  <a:extLst>
                    <a:ext uri="{9D8B030D-6E8A-4147-A177-3AD203B41FA5}">
                      <a16:colId xmlns:a16="http://schemas.microsoft.com/office/drawing/2014/main" xmlns="" val="20004"/>
                    </a:ext>
                  </a:extLst>
                </a:gridCol>
                <a:gridCol w="1050620">
                  <a:extLst>
                    <a:ext uri="{9D8B030D-6E8A-4147-A177-3AD203B41FA5}">
                      <a16:colId xmlns:a16="http://schemas.microsoft.com/office/drawing/2014/main" xmlns="" val="20005"/>
                    </a:ext>
                  </a:extLst>
                </a:gridCol>
              </a:tblGrid>
              <a:tr h="27820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smtClean="0"/>
                        <a:t>TS/TR</a:t>
                      </a:r>
                      <a:endParaRPr lang="sv-SE" sz="14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smtClean="0"/>
                        <a:t>Tdoc</a:t>
                      </a:r>
                      <a:r>
                        <a:rPr lang="en-US" altLang="zh-CN" sz="1400" dirty="0" smtClean="0"/>
                        <a:t> reference</a:t>
                      </a:r>
                      <a:endParaRPr lang="sv-SE" sz="1400" dirty="0"/>
                    </a:p>
                  </a:txBody>
                  <a:tcPr anchor="ctr">
                    <a:solidFill>
                      <a:srgbClr val="92D050"/>
                    </a:solidFill>
                  </a:tcPr>
                </a:tc>
                <a:tc>
                  <a:txBody>
                    <a:bodyPr/>
                    <a:lstStyle/>
                    <a:p>
                      <a:pPr algn="ctr"/>
                      <a:r>
                        <a:rPr lang="sv-SE" sz="1400" dirty="0"/>
                        <a:t>Target date</a:t>
                      </a:r>
                    </a:p>
                  </a:txBody>
                  <a:tcPr anchor="ctr">
                    <a:solidFill>
                      <a:srgbClr val="92D050"/>
                    </a:solidFill>
                  </a:tcPr>
                </a:tc>
                <a:tc>
                  <a:txBody>
                    <a:bodyPr/>
                    <a:lstStyle/>
                    <a:p>
                      <a:pPr algn="ctr"/>
                      <a:r>
                        <a:rPr lang="sv-SE" sz="1400" dirty="0" smtClean="0"/>
                        <a:t>Rapporteur</a:t>
                      </a:r>
                      <a:endParaRPr lang="sv-SE" sz="1400" dirty="0"/>
                    </a:p>
                  </a:txBody>
                  <a:tcPr anchor="ctr">
                    <a:solidFill>
                      <a:srgbClr val="92D050"/>
                    </a:solidFill>
                  </a:tcPr>
                </a:tc>
                <a:tc>
                  <a:txBody>
                    <a:bodyPr/>
                    <a:lstStyle/>
                    <a:p>
                      <a:pPr algn="ctr"/>
                      <a:r>
                        <a:rPr lang="sv-SE" sz="1400" dirty="0"/>
                        <a:t>Related</a:t>
                      </a:r>
                      <a:r>
                        <a:rPr lang="sv-SE" sz="1400" baseline="0" dirty="0"/>
                        <a:t> groups</a:t>
                      </a:r>
                      <a:endParaRPr lang="sv-SE" sz="1400" dirty="0"/>
                    </a:p>
                  </a:txBody>
                  <a:tcPr anchor="ctr">
                    <a:solidFill>
                      <a:srgbClr val="92D050"/>
                    </a:solidFill>
                  </a:tcPr>
                </a:tc>
                <a:tc>
                  <a:txBody>
                    <a:bodyPr/>
                    <a:lstStyle/>
                    <a:p>
                      <a:pPr algn="ctr"/>
                      <a:r>
                        <a:rPr lang="sv-SE" sz="1400" dirty="0"/>
                        <a:t>Related </a:t>
                      </a:r>
                      <a:r>
                        <a:rPr lang="en-US" altLang="zh-CN" sz="1400" dirty="0"/>
                        <a:t>topic</a:t>
                      </a:r>
                      <a:endParaRPr lang="sv-SE" sz="1400" dirty="0"/>
                    </a:p>
                  </a:txBody>
                  <a:tcPr anchor="ctr">
                    <a:solidFill>
                      <a:srgbClr val="92D050"/>
                    </a:solidFill>
                  </a:tcPr>
                </a:tc>
                <a:extLst>
                  <a:ext uri="{0D108BD9-81ED-4DB2-BD59-A6C34878D82A}">
                    <a16:rowId xmlns:a16="http://schemas.microsoft.com/office/drawing/2014/main" xmlns="" val="2515750895"/>
                  </a:ext>
                </a:extLst>
              </a:tr>
            </a:tbl>
          </a:graphicData>
        </a:graphic>
      </p:graphicFrame>
      <p:graphicFrame>
        <p:nvGraphicFramePr>
          <p:cNvPr id="9" name="Content Placeholder 3"/>
          <p:cNvGraphicFramePr>
            <a:graphicFrameLocks/>
          </p:cNvGraphicFramePr>
          <p:nvPr>
            <p:extLst>
              <p:ext uri="{D42A27DB-BD31-4B8C-83A1-F6EECF244321}">
                <p14:modId xmlns:p14="http://schemas.microsoft.com/office/powerpoint/2010/main" val="2080535904"/>
              </p:ext>
            </p:extLst>
          </p:nvPr>
        </p:nvGraphicFramePr>
        <p:xfrm>
          <a:off x="364576" y="1826809"/>
          <a:ext cx="11599615" cy="1071031"/>
        </p:xfrm>
        <a:graphic>
          <a:graphicData uri="http://schemas.openxmlformats.org/drawingml/2006/table">
            <a:tbl>
              <a:tblPr firstRow="1" bandRow="1">
                <a:tableStyleId>{5C22544A-7EE6-4342-B048-85BDC9FD1C3A}</a:tableStyleId>
              </a:tblPr>
              <a:tblGrid>
                <a:gridCol w="794728">
                  <a:extLst>
                    <a:ext uri="{9D8B030D-6E8A-4147-A177-3AD203B41FA5}">
                      <a16:colId xmlns:a16="http://schemas.microsoft.com/office/drawing/2014/main" xmlns="" val="23408469"/>
                    </a:ext>
                  </a:extLst>
                </a:gridCol>
                <a:gridCol w="1971074">
                  <a:extLst>
                    <a:ext uri="{9D8B030D-6E8A-4147-A177-3AD203B41FA5}">
                      <a16:colId xmlns:a16="http://schemas.microsoft.com/office/drawing/2014/main" xmlns="" val="1386727148"/>
                    </a:ext>
                  </a:extLst>
                </a:gridCol>
                <a:gridCol w="1620298">
                  <a:extLst>
                    <a:ext uri="{9D8B030D-6E8A-4147-A177-3AD203B41FA5}">
                      <a16:colId xmlns:a16="http://schemas.microsoft.com/office/drawing/2014/main" xmlns="" val="4240727412"/>
                    </a:ext>
                  </a:extLst>
                </a:gridCol>
                <a:gridCol w="1239918"/>
                <a:gridCol w="1123949"/>
                <a:gridCol w="1708891">
                  <a:extLst>
                    <a:ext uri="{9D8B030D-6E8A-4147-A177-3AD203B41FA5}">
                      <a16:colId xmlns:a16="http://schemas.microsoft.com/office/drawing/2014/main" xmlns="" val="1675550634"/>
                    </a:ext>
                  </a:extLst>
                </a:gridCol>
                <a:gridCol w="1045780"/>
                <a:gridCol w="1053442">
                  <a:extLst>
                    <a:ext uri="{9D8B030D-6E8A-4147-A177-3AD203B41FA5}">
                      <a16:colId xmlns:a16="http://schemas.microsoft.com/office/drawing/2014/main" xmlns="" val="20004"/>
                    </a:ext>
                  </a:extLst>
                </a:gridCol>
                <a:gridCol w="1041535">
                  <a:extLst>
                    <a:ext uri="{9D8B030D-6E8A-4147-A177-3AD203B41FA5}">
                      <a16:colId xmlns:a16="http://schemas.microsoft.com/office/drawing/2014/main" xmlns="" val="20005"/>
                    </a:ext>
                  </a:extLst>
                </a:gridCol>
              </a:tblGrid>
              <a:tr h="339511">
                <a:tc>
                  <a:txBody>
                    <a:bodyPr/>
                    <a:lstStyle/>
                    <a:p>
                      <a:pPr algn="ctr">
                        <a:spcAft>
                          <a:spcPts val="900"/>
                        </a:spcAft>
                      </a:pPr>
                      <a:r>
                        <a:rPr lang="sv-SE" sz="1100" b="0" kern="1200" dirty="0" smtClean="0">
                          <a:solidFill>
                            <a:schemeClr val="dk1"/>
                          </a:solidFill>
                          <a:effectLst/>
                          <a:latin typeface="Arial" panose="020B0604020202020204" pitchFamily="34" charset="0"/>
                          <a:ea typeface="+mn-ea"/>
                          <a:cs typeface="+mn-cs"/>
                        </a:rPr>
                        <a:t>SON_5G</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smtClean="0">
                          <a:solidFill>
                            <a:schemeClr val="tx1"/>
                          </a:solidFill>
                          <a:effectLst/>
                          <a:latin typeface="Arial" panose="020B0604020202020204" pitchFamily="34" charset="0"/>
                          <a:ea typeface="+mn-ea"/>
                          <a:cs typeface="Arial" panose="020B0604020202020204" pitchFamily="34" charset="0"/>
                        </a:rPr>
                        <a:t>Self-Organizing </a:t>
                      </a:r>
                      <a:r>
                        <a:rPr lang="en-US" sz="1100" b="0" kern="1200" dirty="0">
                          <a:solidFill>
                            <a:schemeClr val="tx1"/>
                          </a:solidFill>
                          <a:effectLst/>
                          <a:latin typeface="Arial" panose="020B0604020202020204" pitchFamily="34" charset="0"/>
                          <a:ea typeface="+mn-ea"/>
                          <a:cs typeface="Arial" panose="020B0604020202020204" pitchFamily="34" charset="0"/>
                        </a:rPr>
                        <a:t>Networks (SON) for 5G networks</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dk1"/>
                          </a:solidFill>
                          <a:effectLst/>
                          <a:latin typeface="Arial" panose="020B0604020202020204" pitchFamily="34" charset="0"/>
                          <a:ea typeface="+mn-ea"/>
                          <a:cs typeface="+mn-cs"/>
                        </a:rPr>
                        <a:t>30%-&gt;40%-&gt;70%</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smtClean="0">
                          <a:solidFill>
                            <a:schemeClr val="dk1"/>
                          </a:solidFill>
                          <a:effectLst/>
                          <a:latin typeface="Arial" panose="020B0604020202020204" pitchFamily="34" charset="0"/>
                          <a:ea typeface="+mn-ea"/>
                          <a:cs typeface="+mn-cs"/>
                        </a:rPr>
                        <a:t>TS 28.313/28.544</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hlinkClick r:id="rId2"/>
                        </a:rPr>
                        <a:t>SP-190785</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SA#88 (6/2020)</a:t>
                      </a:r>
                      <a:r>
                        <a:rPr lang="en-GB" altLang="zh-CN" sz="1100" b="0" kern="1200" dirty="0" smtClean="0">
                          <a:solidFill>
                            <a:schemeClr val="dk1"/>
                          </a:solidFill>
                          <a:effectLst/>
                          <a:latin typeface="Arial" panose="020B0604020202020204" pitchFamily="34" charset="0"/>
                          <a:ea typeface="+mn-ea"/>
                          <a:cs typeface="+mn-cs"/>
                        </a:rPr>
                        <a:t> </a:t>
                      </a:r>
                      <a:endParaRPr lang="sv-SE" altLang="zh-CN" sz="1100" b="0" kern="1200" dirty="0" smtClean="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rPr>
                        <a:t>Intel</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rPr>
                        <a:t>Tbd</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339511">
                <a:tc>
                  <a:txBody>
                    <a:bodyPr/>
                    <a:lstStyle/>
                    <a:p>
                      <a:pPr algn="ctr">
                        <a:spcAft>
                          <a:spcPts val="0"/>
                        </a:spcAft>
                      </a:pPr>
                      <a:r>
                        <a:rPr lang="en-GB" sz="1200" b="0" kern="1200" dirty="0">
                          <a:solidFill>
                            <a:schemeClr val="tx1"/>
                          </a:solidFill>
                          <a:effectLst/>
                          <a:latin typeface="Arial" panose="020B0604020202020204" pitchFamily="34" charset="0"/>
                          <a:ea typeface="+mn-ea"/>
                          <a:cs typeface="Arial" panose="020B0604020202020204" pitchFamily="34" charset="0"/>
                        </a:rPr>
                        <a:t>EE_5G</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200" b="0" kern="1200" dirty="0">
                          <a:solidFill>
                            <a:schemeClr val="tx1"/>
                          </a:solidFill>
                          <a:effectLst/>
                          <a:latin typeface="Arial" panose="020B0604020202020204" pitchFamily="34" charset="0"/>
                          <a:ea typeface="+mn-ea"/>
                          <a:cs typeface="Arial" panose="020B0604020202020204" pitchFamily="34" charset="0"/>
                        </a:rPr>
                        <a:t>Energy efficiency of 5G</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smtClean="0">
                          <a:solidFill>
                            <a:schemeClr val="tx1"/>
                          </a:solidFill>
                          <a:effectLst/>
                          <a:latin typeface="Arial" panose="020B0604020202020204" pitchFamily="34" charset="0"/>
                          <a:ea typeface="+mn-ea"/>
                          <a:cs typeface="Arial" panose="020B0604020202020204" pitchFamily="34" charset="0"/>
                        </a:rPr>
                        <a:t>92%-&gt;95%-&gt;95%</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smtClean="0">
                          <a:solidFill>
                            <a:schemeClr val="tx1"/>
                          </a:solidFill>
                          <a:effectLst/>
                          <a:latin typeface="Arial" panose="020B0604020202020204" pitchFamily="34" charset="0"/>
                          <a:ea typeface="+mn-ea"/>
                          <a:cs typeface="Arial" panose="020B0604020202020204" pitchFamily="34" charset="0"/>
                        </a:rPr>
                        <a:t>TS 28.310</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smtClean="0">
                          <a:solidFill>
                            <a:schemeClr val="tx1"/>
                          </a:solidFill>
                          <a:effectLst/>
                          <a:latin typeface="Arial" panose="020B0604020202020204" pitchFamily="34" charset="0"/>
                          <a:ea typeface="+mn-ea"/>
                          <a:cs typeface="Arial" panose="020B0604020202020204" pitchFamily="34" charset="0"/>
                          <a:hlinkClick r:id="rId3"/>
                        </a:rPr>
                        <a:t>SP-180819</a:t>
                      </a:r>
                      <a:endParaRPr lang="sv-SE" sz="1200" b="0" kern="1200" dirty="0" smtClean="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sz="1200" b="0" kern="1200" dirty="0" smtClean="0">
                          <a:solidFill>
                            <a:schemeClr val="tx1"/>
                          </a:solidFill>
                          <a:effectLst/>
                          <a:latin typeface="Arial" panose="020B0604020202020204" pitchFamily="34" charset="0"/>
                          <a:ea typeface="+mn-ea"/>
                          <a:cs typeface="Arial" panose="020B0604020202020204" pitchFamily="34" charset="0"/>
                        </a:rPr>
                        <a:t>SA#87 (03/2020) </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smtClean="0">
                          <a:solidFill>
                            <a:schemeClr val="tx1"/>
                          </a:solidFill>
                          <a:effectLst/>
                          <a:latin typeface="Arial" panose="020B0604020202020204" pitchFamily="34" charset="0"/>
                          <a:ea typeface="+mn-ea"/>
                          <a:cs typeface="Arial" panose="020B0604020202020204" pitchFamily="34" charset="0"/>
                        </a:rPr>
                        <a:t>Orange</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RAN3, ETSI EE, ITU-T SG5</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Energy</a:t>
                      </a:r>
                      <a:r>
                        <a:rPr lang="sv-SE" sz="1200" b="0" kern="1200" baseline="0" dirty="0">
                          <a:solidFill>
                            <a:schemeClr val="tx1"/>
                          </a:solidFill>
                          <a:effectLst/>
                          <a:latin typeface="Arial" panose="020B0604020202020204" pitchFamily="34" charset="0"/>
                          <a:ea typeface="+mn-ea"/>
                          <a:cs typeface="Arial" panose="020B0604020202020204" pitchFamily="34" charset="0"/>
                        </a:rPr>
                        <a:t> saving, EE measurements</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Tree>
    <p:extLst>
      <p:ext uri="{BB962C8B-B14F-4D97-AF65-F5344CB8AC3E}">
        <p14:creationId xmlns:p14="http://schemas.microsoft.com/office/powerpoint/2010/main" val="20384179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132199</TotalTime>
  <Words>2410</Words>
  <Application>Microsoft Office PowerPoint</Application>
  <PresentationFormat>宽屏</PresentationFormat>
  <Paragraphs>619</Paragraphs>
  <Slides>19</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SimSun</vt:lpstr>
      <vt:lpstr>SimSun</vt:lpstr>
      <vt:lpstr>微软雅黑</vt:lpstr>
      <vt:lpstr>Arial</vt:lpstr>
      <vt:lpstr>Calibri</vt:lpstr>
      <vt:lpstr>Times New Roman</vt:lpstr>
      <vt:lpstr>Wingdings</vt:lpstr>
      <vt:lpstr>Office Theme</vt:lpstr>
      <vt:lpstr>    SA5 OAM&amp;P SWG Exec Report SA5#130e, 20 April – 28 April,2020 e-meeting </vt:lpstr>
      <vt:lpstr>Incoming LSs</vt:lpstr>
      <vt:lpstr>Outgoing LSs</vt:lpstr>
      <vt:lpstr>PowerPoint 演示文稿</vt:lpstr>
      <vt:lpstr>PowerPoint 演示文稿</vt:lpstr>
      <vt:lpstr>Overview of SA5 OAM ongoing WIs/SIs progress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TRs / TSs to be sent to SA#88 </vt:lpstr>
      <vt:lpstr>Exception to be sent to SA#88 </vt:lpstr>
      <vt:lpstr>TRs / TSs to be sent to Edithelp  </vt:lpstr>
      <vt:lpstr>New action items from this meeting</vt:lpstr>
      <vt:lpstr>Thank you!</vt:lpstr>
      <vt:lpstr>Endorsed SA5 OAM timeplan which sync with the SA plan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0512</cp:lastModifiedBy>
  <cp:revision>3288</cp:revision>
  <dcterms:created xsi:type="dcterms:W3CDTF">2008-08-30T09:32:10Z</dcterms:created>
  <dcterms:modified xsi:type="dcterms:W3CDTF">2020-05-14T14:08:30Z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(3)dZaYfon7aCTxGi5YQUxzBd9wuO4Fb0b5ZzWkYIUh5Ll25Yoqm8mAa0QQhW4Bx2CnLyFcM31t
0H5Slmtvdv3TaiHOXOS+XLM97a4ok91M+RqAFb5EG9yh2losn1gO1S6ACTv4RfL9KamRoJsU
IZj3hf0epBjb+QOQ/S7QqRTQXuIESLU/pPrno2PuOffrIpAzZA8ExdX0xWkWKgsct/LN38Uu
Y/lKwuRRoT1SfG9ttR</vt:lpwstr>
  </property>
  <property fmtid="{D5CDD505-2E9C-101B-9397-08002B2CF9AE}" pid="3" name="_2015_ms_pID_7253431">
    <vt:lpwstr>u5Mo4cKYGokqXQbHcDCHJpt2pjMX94+Rnr9525Oc9WHlyvTrjaFZWO
fE2ZfzVAG5VOPOJarEf3NB9pl+pYr3Ueh3SC3tFcIZo06k5GNKa8L+l2EAnqxoqSxu07SowM
xtkIuLGT5RqlcUKcgCUzRcM8jfk/9Mh5GUQdbd85jqBCPNK9zO5Oi4w2Q9g+/FSR2KaaaMgQ
ONV09qCsjZMPFqqVJvMwJ/qMjjWjvzyWEqc6</vt:lpwstr>
  </property>
  <property fmtid="{D5CDD505-2E9C-101B-9397-08002B2CF9AE}" pid="4" name="_2015_ms_pID_7253432">
    <vt:lpwstr>jg==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1574945787</vt:lpwstr>
  </property>
</Properties>
</file>