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37"/>
  </p:notesMasterIdLst>
  <p:handoutMasterIdLst>
    <p:handoutMasterId r:id="rId38"/>
  </p:handoutMasterIdLst>
  <p:sldIdLst>
    <p:sldId id="303" r:id="rId5"/>
    <p:sldId id="621" r:id="rId6"/>
    <p:sldId id="922" r:id="rId7"/>
    <p:sldId id="939" r:id="rId8"/>
    <p:sldId id="933" r:id="rId9"/>
    <p:sldId id="930" r:id="rId10"/>
    <p:sldId id="627" r:id="rId11"/>
    <p:sldId id="635" r:id="rId12"/>
    <p:sldId id="931" r:id="rId13"/>
    <p:sldId id="863" r:id="rId14"/>
    <p:sldId id="864" r:id="rId15"/>
    <p:sldId id="940" r:id="rId16"/>
    <p:sldId id="861" r:id="rId17"/>
    <p:sldId id="865" r:id="rId18"/>
    <p:sldId id="634" r:id="rId19"/>
    <p:sldId id="941" r:id="rId20"/>
    <p:sldId id="869" r:id="rId21"/>
    <p:sldId id="636" r:id="rId22"/>
    <p:sldId id="859" r:id="rId23"/>
    <p:sldId id="867" r:id="rId24"/>
    <p:sldId id="868" r:id="rId25"/>
    <p:sldId id="870" r:id="rId26"/>
    <p:sldId id="871" r:id="rId27"/>
    <p:sldId id="872" r:id="rId28"/>
    <p:sldId id="873" r:id="rId29"/>
    <p:sldId id="874" r:id="rId30"/>
    <p:sldId id="737" r:id="rId31"/>
    <p:sldId id="932" r:id="rId32"/>
    <p:sldId id="935" r:id="rId33"/>
    <p:sldId id="942" r:id="rId34"/>
    <p:sldId id="878" r:id="rId35"/>
    <p:sldId id="883" r:id="rId36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72AF2F"/>
    <a:srgbClr val="C1E442"/>
    <a:srgbClr val="FFFF99"/>
    <a:srgbClr val="C6D254"/>
    <a:srgbClr val="000000"/>
    <a:srgbClr val="5C88D0"/>
    <a:srgbClr val="2A6EA8"/>
    <a:srgbClr val="B1D254"/>
    <a:srgbClr val="727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8B962-F147-4E1E-B0F0-3B2BDF9E0C40}" v="18" dt="2020-09-09T16:04:41.27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2197" autoAdjust="0"/>
  </p:normalViewPr>
  <p:slideViewPr>
    <p:cSldViewPr snapToGrid="0">
      <p:cViewPr varScale="1">
        <p:scale>
          <a:sx n="76" d="100"/>
          <a:sy n="76" d="100"/>
        </p:scale>
        <p:origin x="27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28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ovinger" userId="d52090d9-82c6-45ae-b052-95c46e96cc30" providerId="ADAL" clId="{67BCF34C-74A1-4557-B164-DAED007B1E3E}"/>
    <pc:docChg chg="custSel modSld">
      <pc:chgData name="Thomas Tovinger" userId="d52090d9-82c6-45ae-b052-95c46e96cc30" providerId="ADAL" clId="{67BCF34C-74A1-4557-B164-DAED007B1E3E}" dt="2020-09-09T16:04:41.279" v="224"/>
      <pc:docMkLst>
        <pc:docMk/>
      </pc:docMkLst>
      <pc:sldChg chg="modSp">
        <pc:chgData name="Thomas Tovinger" userId="d52090d9-82c6-45ae-b052-95c46e96cc30" providerId="ADAL" clId="{67BCF34C-74A1-4557-B164-DAED007B1E3E}" dt="2020-09-09T15:54:04.538" v="220" actId="6549"/>
        <pc:sldMkLst>
          <pc:docMk/>
          <pc:sldMk cId="263371627" sldId="737"/>
        </pc:sldMkLst>
        <pc:graphicFrameChg chg="modGraphic">
          <ac:chgData name="Thomas Tovinger" userId="d52090d9-82c6-45ae-b052-95c46e96cc30" providerId="ADAL" clId="{67BCF34C-74A1-4557-B164-DAED007B1E3E}" dt="2020-09-09T15:54:04.538" v="220" actId="6549"/>
          <ac:graphicFrameMkLst>
            <pc:docMk/>
            <pc:sldMk cId="263371627" sldId="737"/>
            <ac:graphicFrameMk id="5" creationId="{00000000-0000-0000-0000-000000000000}"/>
          </ac:graphicFrameMkLst>
        </pc:graphicFrameChg>
      </pc:sldChg>
      <pc:sldChg chg="delSp">
        <pc:chgData name="Thomas Tovinger" userId="d52090d9-82c6-45ae-b052-95c46e96cc30" providerId="ADAL" clId="{67BCF34C-74A1-4557-B164-DAED007B1E3E}" dt="2020-09-09T15:18:06.755" v="0" actId="478"/>
        <pc:sldMkLst>
          <pc:docMk/>
          <pc:sldMk cId="3221513516" sldId="863"/>
        </pc:sldMkLst>
        <pc:graphicFrameChg chg="del">
          <ac:chgData name="Thomas Tovinger" userId="d52090d9-82c6-45ae-b052-95c46e96cc30" providerId="ADAL" clId="{67BCF34C-74A1-4557-B164-DAED007B1E3E}" dt="2020-09-09T15:18:06.755" v="0" actId="478"/>
          <ac:graphicFrameMkLst>
            <pc:docMk/>
            <pc:sldMk cId="3221513516" sldId="863"/>
            <ac:graphicFrameMk id="3" creationId="{E36FD6ED-31BD-4589-8490-29C233B693DA}"/>
          </ac:graphicFrameMkLst>
        </pc:graphicFrameChg>
      </pc:sldChg>
      <pc:sldChg chg="delSp">
        <pc:chgData name="Thomas Tovinger" userId="d52090d9-82c6-45ae-b052-95c46e96cc30" providerId="ADAL" clId="{67BCF34C-74A1-4557-B164-DAED007B1E3E}" dt="2020-09-09T15:18:10.850" v="1" actId="478"/>
        <pc:sldMkLst>
          <pc:docMk/>
          <pc:sldMk cId="679798489" sldId="864"/>
        </pc:sldMkLst>
        <pc:graphicFrameChg chg="del">
          <ac:chgData name="Thomas Tovinger" userId="d52090d9-82c6-45ae-b052-95c46e96cc30" providerId="ADAL" clId="{67BCF34C-74A1-4557-B164-DAED007B1E3E}" dt="2020-09-09T15:18:10.850" v="1" actId="478"/>
          <ac:graphicFrameMkLst>
            <pc:docMk/>
            <pc:sldMk cId="679798489" sldId="864"/>
            <ac:graphicFrameMk id="6" creationId="{DADC6DE1-58EE-4242-8C0B-16B74CA0A923}"/>
          </ac:graphicFrameMkLst>
        </pc:graphicFrameChg>
      </pc:sldChg>
      <pc:sldChg chg="modSp">
        <pc:chgData name="Thomas Tovinger" userId="d52090d9-82c6-45ae-b052-95c46e96cc30" providerId="ADAL" clId="{67BCF34C-74A1-4557-B164-DAED007B1E3E}" dt="2020-09-09T15:52:07.722" v="209" actId="108"/>
        <pc:sldMkLst>
          <pc:docMk/>
          <pc:sldMk cId="2550203543" sldId="869"/>
        </pc:sldMkLst>
        <pc:graphicFrameChg chg="mod modGraphic">
          <ac:chgData name="Thomas Tovinger" userId="d52090d9-82c6-45ae-b052-95c46e96cc30" providerId="ADAL" clId="{67BCF34C-74A1-4557-B164-DAED007B1E3E}" dt="2020-09-09T15:52:07.722" v="209" actId="108"/>
          <ac:graphicFrameMkLst>
            <pc:docMk/>
            <pc:sldMk cId="2550203543" sldId="869"/>
            <ac:graphicFrameMk id="12" creationId="{00000000-0000-0000-0000-000000000000}"/>
          </ac:graphicFrameMkLst>
        </pc:graphicFrameChg>
      </pc:sldChg>
      <pc:sldChg chg="modSp">
        <pc:chgData name="Thomas Tovinger" userId="d52090d9-82c6-45ae-b052-95c46e96cc30" providerId="ADAL" clId="{67BCF34C-74A1-4557-B164-DAED007B1E3E}" dt="2020-09-09T15:57:42.470" v="223"/>
        <pc:sldMkLst>
          <pc:docMk/>
          <pc:sldMk cId="960015084" sldId="878"/>
        </pc:sldMkLst>
        <pc:graphicFrameChg chg="mod modGraphic">
          <ac:chgData name="Thomas Tovinger" userId="d52090d9-82c6-45ae-b052-95c46e96cc30" providerId="ADAL" clId="{67BCF34C-74A1-4557-B164-DAED007B1E3E}" dt="2020-09-09T15:57:42.470" v="223"/>
          <ac:graphicFrameMkLst>
            <pc:docMk/>
            <pc:sldMk cId="960015084" sldId="878"/>
            <ac:graphicFrameMk id="4" creationId="{73EF28D9-587C-43B2-AFA2-340B027A6564}"/>
          </ac:graphicFrameMkLst>
        </pc:graphicFrameChg>
      </pc:sldChg>
      <pc:sldChg chg="modSp">
        <pc:chgData name="Thomas Tovinger" userId="d52090d9-82c6-45ae-b052-95c46e96cc30" providerId="ADAL" clId="{67BCF34C-74A1-4557-B164-DAED007B1E3E}" dt="2020-09-09T15:48:06.785" v="197" actId="108"/>
        <pc:sldMkLst>
          <pc:docMk/>
          <pc:sldMk cId="509050007" sldId="932"/>
        </pc:sldMkLst>
        <pc:graphicFrameChg chg="mod modGraphic">
          <ac:chgData name="Thomas Tovinger" userId="d52090d9-82c6-45ae-b052-95c46e96cc30" providerId="ADAL" clId="{67BCF34C-74A1-4557-B164-DAED007B1E3E}" dt="2020-09-09T15:48:06.785" v="197" actId="108"/>
          <ac:graphicFrameMkLst>
            <pc:docMk/>
            <pc:sldMk cId="509050007" sldId="932"/>
            <ac:graphicFrameMk id="6" creationId="{00000000-0000-0000-0000-000000000000}"/>
          </ac:graphicFrameMkLst>
        </pc:graphicFrameChg>
      </pc:sldChg>
      <pc:sldChg chg="modSp">
        <pc:chgData name="Thomas Tovinger" userId="d52090d9-82c6-45ae-b052-95c46e96cc30" providerId="ADAL" clId="{67BCF34C-74A1-4557-B164-DAED007B1E3E}" dt="2020-09-09T15:21:07.067" v="178" actId="20577"/>
        <pc:sldMkLst>
          <pc:docMk/>
          <pc:sldMk cId="2795310601" sldId="933"/>
        </pc:sldMkLst>
        <pc:spChg chg="mod">
          <ac:chgData name="Thomas Tovinger" userId="d52090d9-82c6-45ae-b052-95c46e96cc30" providerId="ADAL" clId="{67BCF34C-74A1-4557-B164-DAED007B1E3E}" dt="2020-09-09T15:21:07.067" v="178" actId="20577"/>
          <ac:spMkLst>
            <pc:docMk/>
            <pc:sldMk cId="2795310601" sldId="933"/>
            <ac:spMk id="3" creationId="{FA1849AD-0E05-4A08-BB9D-CB91E5D72FFB}"/>
          </ac:spMkLst>
        </pc:spChg>
      </pc:sldChg>
      <pc:sldChg chg="modSp">
        <pc:chgData name="Thomas Tovinger" userId="d52090d9-82c6-45ae-b052-95c46e96cc30" providerId="ADAL" clId="{67BCF34C-74A1-4557-B164-DAED007B1E3E}" dt="2020-09-09T16:04:41.279" v="224"/>
        <pc:sldMkLst>
          <pc:docMk/>
          <pc:sldMk cId="1217253431" sldId="935"/>
        </pc:sldMkLst>
        <pc:graphicFrameChg chg="mod">
          <ac:chgData name="Thomas Tovinger" userId="d52090d9-82c6-45ae-b052-95c46e96cc30" providerId="ADAL" clId="{67BCF34C-74A1-4557-B164-DAED007B1E3E}" dt="2020-09-09T16:04:41.279" v="224"/>
          <ac:graphicFrameMkLst>
            <pc:docMk/>
            <pc:sldMk cId="1217253431" sldId="935"/>
            <ac:graphicFrameMk id="5" creationId="{00000000-0000-0000-0000-000000000000}"/>
          </ac:graphicFrameMkLst>
        </pc:graphicFrameChg>
      </pc:sldChg>
      <pc:sldChg chg="delSp">
        <pc:chgData name="Thomas Tovinger" userId="d52090d9-82c6-45ae-b052-95c46e96cc30" providerId="ADAL" clId="{67BCF34C-74A1-4557-B164-DAED007B1E3E}" dt="2020-09-09T15:18:16.867" v="2" actId="478"/>
        <pc:sldMkLst>
          <pc:docMk/>
          <pc:sldMk cId="3241030921" sldId="940"/>
        </pc:sldMkLst>
        <pc:graphicFrameChg chg="del">
          <ac:chgData name="Thomas Tovinger" userId="d52090d9-82c6-45ae-b052-95c46e96cc30" providerId="ADAL" clId="{67BCF34C-74A1-4557-B164-DAED007B1E3E}" dt="2020-09-09T15:18:16.867" v="2" actId="478"/>
          <ac:graphicFrameMkLst>
            <pc:docMk/>
            <pc:sldMk cId="3241030921" sldId="940"/>
            <ac:graphicFrameMk id="6" creationId="{09FF77A0-3C62-46F9-AAAF-3EF347EC4F2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2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4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1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4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7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6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1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3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06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1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0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075646" y="6376873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12963" y="6511925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SP-200805, TSG SA#89-e,</a:t>
            </a:r>
            <a:r>
              <a:rPr lang="en-GB" sz="1100" b="1" spc="300" baseline="0" dirty="0">
                <a:ea typeface="+mn-ea"/>
                <a:cs typeface="Arial" panose="020B0604020202020204" pitchFamily="34" charset="0"/>
              </a:rPr>
              <a:t> E-meeting, 15-18 September 2020</a:t>
            </a:r>
            <a:endParaRPr lang="en-GB" sz="1100" b="1" spc="300" dirty="0"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2020</a:t>
            </a:r>
          </a:p>
        </p:txBody>
      </p:sp>
      <p:pic>
        <p:nvPicPr>
          <p:cNvPr id="11" name="Picture 13" descr="green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67" y="6423704"/>
            <a:ext cx="365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 bwMode="auto">
          <a:xfrm>
            <a:off x="11157629" y="6330667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 dirty="0"/>
          </a:p>
          <a:p>
            <a:pPr>
              <a:defRPr/>
            </a:pPr>
            <a:endParaRPr lang="en-GB" altLang="en-US" sz="1333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8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sa/TSG_SA/TSGS_85/Docs/SP-190780.zip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sa/TSG_SA/TSGS_85/Docs/SP-190788.zip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sa/TSG_SA/TSGS_11/docs/zip/SP-191187.zip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gpp.org/ftp/tsg_sa/TSG_SA/TSGS_84/Docs/SP-190367.zip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gpp.org/ftp/tsg_sa/TSG_SA/TSGS_88E_Electronic/Docs/SP-200467.zip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82/Docs/SP-181072.zip" TargetMode="External"/><Relationship Id="rId2" Type="http://schemas.openxmlformats.org/officeDocument/2006/relationships/hyperlink" Target="https://www.3gpp.org/ftp/TSG_SA/TSG_SA/TSGS_82/Docs/SP-181069.zip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3gpp.org/ftp/TSG_SA/TSG_SA/TSGS_85/Docs/SP-190785.zip" TargetMode="External"/><Relationship Id="rId4" Type="http://schemas.openxmlformats.org/officeDocument/2006/relationships/hyperlink" Target="https://www.3gpp.org/ftp/TSG_SA/TSG_SA/TSGS_83/Docs/SP-190140.zi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7678" y="2820444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altLang="zh-CN" sz="4800" b="1" dirty="0"/>
              <a:t>SA5 Status Report to SA#89-e</a:t>
            </a:r>
            <a:br>
              <a:rPr lang="en-GB" sz="4800" b="1" i="1" dirty="0"/>
            </a:br>
            <a:r>
              <a:rPr lang="en-GB" sz="4800" dirty="0">
                <a:latin typeface="Arial" pitchFamily="34" charset="0"/>
              </a:rPr>
              <a:t> </a:t>
            </a:r>
            <a:r>
              <a:rPr lang="en-GB" altLang="zh-CN" sz="3200" b="1" dirty="0"/>
              <a:t>Charging Management (CH)</a:t>
            </a:r>
            <a:br>
              <a:rPr lang="en-GB" altLang="zh-CN" sz="3200" b="1" dirty="0"/>
            </a:br>
            <a:r>
              <a:rPr lang="en-GB" altLang="zh-CN" sz="3200" b="1" dirty="0"/>
              <a:t>Operation, Administration, Maintenance &amp; Provisioning (OAM&amp;P)</a:t>
            </a: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54990" y="4523069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US" altLang="en-US" sz="2667" dirty="0"/>
            </a:br>
            <a:r>
              <a:rPr lang="en-GB" sz="2400" dirty="0">
                <a:latin typeface="Arial" charset="0"/>
              </a:rPr>
              <a:t>Thomas TOVINGER, SA5 Chair, Ericsson</a:t>
            </a:r>
          </a:p>
          <a:p>
            <a:pPr>
              <a:lnSpc>
                <a:spcPct val="80000"/>
              </a:lnSpc>
            </a:pPr>
            <a:r>
              <a:rPr lang="de-DE" altLang="de-DE" sz="2400" dirty="0">
                <a:latin typeface="Arial" charset="0"/>
              </a:rPr>
              <a:t>Zou Lan, SA5 Vice Chair, 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Maryse Gardella,</a:t>
            </a:r>
            <a:r>
              <a:rPr lang="de-DE" altLang="de-DE" sz="2400" dirty="0">
                <a:latin typeface="Arial" charset="0"/>
              </a:rPr>
              <a:t> SA5 Vice Chair, </a:t>
            </a:r>
            <a:r>
              <a:rPr lang="en-GB" altLang="zh-CN" sz="2400" dirty="0">
                <a:latin typeface="Arial" charset="0"/>
              </a:rPr>
              <a:t>Nokia</a:t>
            </a:r>
            <a:endParaRPr lang="en-GB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Mirko CANO SOVERI, SA5 Secretary, ETSI MCC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667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en-US" sz="2667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744285"/>
              </p:ext>
            </p:extLst>
          </p:nvPr>
        </p:nvGraphicFramePr>
        <p:xfrm>
          <a:off x="355113" y="1327319"/>
          <a:ext cx="11295212" cy="178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5GS_NSPACH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Network Slice Performance and Analytics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(E.R)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32.240, TS 32.290, TS 32.291, TS 32.298, TS 32.297, TS 28.201 (New)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SP-190780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396491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5GS_NSPACH </a:t>
            </a:r>
          </a:p>
        </p:txBody>
      </p:sp>
      <p:sp>
        <p:nvSpPr>
          <p:cNvPr id="9" name="矩形 8"/>
          <p:cNvSpPr/>
          <p:nvPr/>
        </p:nvSpPr>
        <p:spPr>
          <a:xfrm>
            <a:off x="205572" y="3400931"/>
            <a:ext cx="11444754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pCRs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were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approved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for draft TS 28.201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with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: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Final name for the New Charging Enablement Function (CEF) : consumer of PM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, NWDAF service and CHF service.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Final architecture with CHF, CEF,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Producer and NWDAF for performance and analytics charging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Data Request/Response structure with: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“Tenant Identifier”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umbrella NSPA Charging Information with S-NSSAI 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NSPA Container Information for multiple reporting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Network slice performance and analytics CHF CDR description 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Stage 3 CRs: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 32.298 for NSPA (NS performance and analytics) charging parameter CDRs description and ASN.1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32.291 for NSPA charging attribute for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Nchf_convergedchargingservice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corresponding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OpenAPI</a:t>
            </a: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Draft TS 28.201 (email approvalS5-204603) sent for approval (S5-204604)</a:t>
            </a:r>
          </a:p>
          <a:p>
            <a:pPr marL="1572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5113" y="3108543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2151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729814"/>
              </p:ext>
            </p:extLst>
          </p:nvPr>
        </p:nvGraphicFramePr>
        <p:xfrm>
          <a:off x="380975" y="1426035"/>
          <a:ext cx="11295212" cy="178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83046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02507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5GS_NSMCH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Network Slice Management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(E.R)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32.240, TS 32.290, TS 32.291, TS 32.298, TS 32.297, TS 28.202 (New)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SP-190788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505347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5GS_NSMCH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0975" y="3221848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9A5B14-3902-415B-9C05-6E96FA38AF8F}"/>
              </a:ext>
            </a:extLst>
          </p:cNvPr>
          <p:cNvSpPr/>
          <p:nvPr/>
        </p:nvSpPr>
        <p:spPr>
          <a:xfrm>
            <a:off x="380975" y="3534013"/>
            <a:ext cx="11444754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pCRs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were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approved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for draft TS 28.202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with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: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new Charging Enablement Function (CEF) name consideration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Final architectures with CHF and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Producer for Network Slice Management charging: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Trigger Function (CTF) based: 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Producer (CTF) is a consumer CHF service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Enablement Function (CEF) based: CEF is a consumer of Provisioning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CHF service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Data Request/Response structure with: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“Tenant Identifier” and “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Consumer Identifier”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NSM Charging Information with a list of “Service profile Charging Information“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Network slice Management CHF CDR description 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Stage 3 CRs: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 32.298 for NSM (NS Management) charging parameter CDRs description and ASN.1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32.291 for NSM charging attribute for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Nchf_convergedchargingservice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corresponding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OpenAPI</a:t>
            </a: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Draft TS 28.202 (email approval S5-204613) sent for approval (S5-204614)</a:t>
            </a:r>
          </a:p>
          <a:p>
            <a:pPr marL="609585" lvl="1" indent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9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39726"/>
              </p:ext>
            </p:extLst>
          </p:nvPr>
        </p:nvGraphicFramePr>
        <p:xfrm>
          <a:off x="380975" y="1594564"/>
          <a:ext cx="11295212" cy="149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ATSSS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Charging Access Traffic Steering, Switching and Splitting in 5G system architecture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(E.R)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32.255,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32.290, TS 32.291, TS 32.298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SP-191187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396490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ATSSS</a:t>
            </a:r>
          </a:p>
        </p:txBody>
      </p:sp>
      <p:sp>
        <p:nvSpPr>
          <p:cNvPr id="9" name="矩形 8"/>
          <p:cNvSpPr/>
          <p:nvPr/>
        </p:nvSpPr>
        <p:spPr>
          <a:xfrm>
            <a:off x="297012" y="3527973"/>
            <a:ext cx="1126935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CR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was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agreed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to TS 32.255 on: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Completion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of triggers for 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ATSSS (considering the additional access)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Stage 3 CRs: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 32.298 for full set of ATSSS charging parameter CDRs description and ASN.1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32.291 for full set of ATSSS charging attribute in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PDUsessionInformation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PDUContainerInformation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for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Nchf_convergedchargingservice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corresponding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OpenAPI</a:t>
            </a: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609585" lvl="1" indent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0975" y="3093667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4103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564733"/>
              </p:ext>
            </p:extLst>
          </p:nvPr>
        </p:nvGraphicFramePr>
        <p:xfrm>
          <a:off x="448394" y="1623105"/>
          <a:ext cx="11295212" cy="194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5GSIMSCH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IMS Charging in 5G System Architecture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30%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32.240, TS 32.260, TS 32.275, TS 32.281,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32.290, TS 32.291, TS 32.298, TS 32.297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SP-190367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(06/2021)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Ericsson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44003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5GSIMSCH (Rel-17)</a:t>
            </a:r>
          </a:p>
        </p:txBody>
      </p:sp>
      <p:sp>
        <p:nvSpPr>
          <p:cNvPr id="9" name="矩形 8"/>
          <p:cNvSpPr/>
          <p:nvPr/>
        </p:nvSpPr>
        <p:spPr>
          <a:xfrm>
            <a:off x="205572" y="4013513"/>
            <a:ext cx="1126935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Calibri" pitchFamily="34" charset="0"/>
                <a:ea typeface="宋体" pitchFamily="2" charset="-122"/>
                <a:cs typeface="Arial" charset="0"/>
              </a:rPr>
              <a:t>  (No input)</a:t>
            </a:r>
            <a:endParaRPr lang="en-US" sz="2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5335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0975" y="3571969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6887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907399"/>
              </p:ext>
            </p:extLst>
          </p:nvPr>
        </p:nvGraphicFramePr>
        <p:xfrm>
          <a:off x="380975" y="1594564"/>
          <a:ext cx="11295212" cy="149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FS_EDGE_CH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Study on charging aspects of Edge Computing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 0%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28.815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SP-200467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(03/2021)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 Corporation (UK) Ltd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396490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FS_EDGE_CH</a:t>
            </a:r>
          </a:p>
        </p:txBody>
      </p:sp>
      <p:sp>
        <p:nvSpPr>
          <p:cNvPr id="9" name="矩形 8"/>
          <p:cNvSpPr/>
          <p:nvPr/>
        </p:nvSpPr>
        <p:spPr>
          <a:xfrm>
            <a:off x="297012" y="3527973"/>
            <a:ext cx="1126935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pCR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agreed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to TS 28.815 for structure of the content 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Draft TS 28.815 (email approval S5-204645)</a:t>
            </a:r>
          </a:p>
          <a:p>
            <a:pPr marL="609585" lvl="1" indent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0975" y="3093667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4076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636523" y="670114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Charging TSs &amp; TRs </a:t>
            </a: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to be sent to SA#89</a:t>
            </a: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360459"/>
              </p:ext>
            </p:extLst>
          </p:nvPr>
        </p:nvGraphicFramePr>
        <p:xfrm>
          <a:off x="1128524" y="2073555"/>
          <a:ext cx="9230128" cy="1394224"/>
        </p:xfrm>
        <a:graphic>
          <a:graphicData uri="http://schemas.openxmlformats.org/drawingml/2006/table">
            <a:tbl>
              <a:tblPr/>
              <a:tblGrid>
                <a:gridCol w="110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49">
                  <a:extLst>
                    <a:ext uri="{9D8B030D-6E8A-4147-A177-3AD203B41FA5}">
                      <a16:colId xmlns:a16="http://schemas.microsoft.com/office/drawing/2014/main" val="1307580657"/>
                    </a:ext>
                  </a:extLst>
                </a:gridCol>
              </a:tblGrid>
              <a:tr h="36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For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232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SP-200760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TS 28.201 “Charging management; Network slice performance and analytics charging in the 5G System (5GS); Stage 2”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Approval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281403"/>
                  </a:ext>
                </a:extLst>
              </a:tr>
              <a:tr h="514232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SP-200761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TS 28.202 “Charging management; Network slice management charging in the 5G System (5GS); Stage 2”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Approval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82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94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C1BF-313B-4838-85C8-7573D771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1" y="2454388"/>
            <a:ext cx="9102725" cy="1143000"/>
          </a:xfrm>
        </p:spPr>
        <p:txBody>
          <a:bodyPr/>
          <a:lstStyle/>
          <a:p>
            <a:r>
              <a:rPr lang="sv-SE" dirty="0"/>
              <a:t>OAM&amp;P (OAM) WIs/SIs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41607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0651" y="0"/>
            <a:ext cx="9759950" cy="1016000"/>
          </a:xfrm>
        </p:spPr>
        <p:txBody>
          <a:bodyPr/>
          <a:lstStyle/>
          <a:p>
            <a:pPr algn="l"/>
            <a:r>
              <a:rPr lang="en-US" sz="3600" dirty="0"/>
              <a:t>Overview of SA5 OAM ongoing WIs/SIs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4852" y="2829696"/>
          <a:ext cx="5436450" cy="1375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1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4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Rel-16 Operations, Administration, Maintenance and Provisioning (OAM&amp;P) </a:t>
                      </a:r>
                      <a:endParaRPr lang="zh-CN" sz="24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QoE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measurement collection 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QOED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760058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Discovery of management services in 5G  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5G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MS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820035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NRM enhancements 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eNRM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820032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Self-Organizing Networks (SON) for 5G networks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SON_5G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850030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82929"/>
              </p:ext>
            </p:extLst>
          </p:nvPr>
        </p:nvGraphicFramePr>
        <p:xfrm>
          <a:off x="5842374" y="1935907"/>
          <a:ext cx="5882174" cy="4048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7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Rel-17 Operations, Administration, Maintenance and Provisioning (OAM&amp;P)</a:t>
                      </a: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Additional NRM features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adNRM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810027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of 5G performance measurements and KPIs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ePM_KPI_5G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870025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MDT enhancement in 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e_5GMDT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860024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QoE Measurement Collection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eQoE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870022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data collection control and discovery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MADCOL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870028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ANL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870027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Intent driven management service for mobile networks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IDMS_MN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820035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Network policy management for 5G mobile networks based on NFV scenarios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NPM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760058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Enhanced Closed loop SLS Assurance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eCOSLA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870024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Self-Organizing Networks (SON)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eSON_5G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870023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11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Handover Optimization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E_HOO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870030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12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on EE for 5G networks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EE5GPLUS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870022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non-public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OAM_NPN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850030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14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on Management Aspects of 5G Service-Level Agreement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EMA5SLA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870024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15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the enhanced tenant concept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eMEMTANE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870026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84852" y="4266565"/>
          <a:ext cx="5426146" cy="1718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Rel-17 OAM&amp;P Studies </a:t>
                      </a:r>
                      <a:endParaRPr 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management and orchestration aspects with integrated satellite components in a 5G network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FS_5GSAT_MO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880027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FS_ANL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880028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enhancement of Management Data Analytics Service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FS_eMDAS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880029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new aspects of EE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FS_EE5G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870021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network slice management enhancements 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FS_NSMEN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860022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management aspects of edge computing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FS_eEDGE_Mgt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870029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84852" y="1016000"/>
            <a:ext cx="5333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Rel-16: (4)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3 WIs (</a:t>
            </a:r>
            <a:r>
              <a:rPr lang="en-US" altLang="zh-CN" sz="1400" b="1" dirty="0" err="1">
                <a:solidFill>
                  <a:srgbClr val="0000FF"/>
                </a:solidFill>
                <a:latin typeface="+mn-lt"/>
              </a:rPr>
              <a:t>QOED,eNRM</a:t>
            </a: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, SON_5G) are completed.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1 WI (5GDMS) will be moved to Rel-17. </a:t>
            </a:r>
          </a:p>
          <a:p>
            <a:endParaRPr lang="en-US" altLang="zh-CN" sz="1400" b="1" dirty="0">
              <a:solidFill>
                <a:srgbClr val="0000FF"/>
              </a:solidFill>
              <a:latin typeface="+mn-lt"/>
            </a:endParaRPr>
          </a:p>
          <a:p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Rel-17:(15 WI, 6 SI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15 ongoing WIs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6 SIs ( FS_ANL SI is completed, 5 ongoing SIs)</a:t>
            </a:r>
          </a:p>
        </p:txBody>
      </p:sp>
    </p:spTree>
    <p:extLst>
      <p:ext uri="{BB962C8B-B14F-4D97-AF65-F5344CB8AC3E}">
        <p14:creationId xmlns:p14="http://schemas.microsoft.com/office/powerpoint/2010/main" val="2550203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69459" y="344571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New or Revised OAM WID/SIDs</a:t>
            </a: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717796"/>
              </p:ext>
            </p:extLst>
          </p:nvPr>
        </p:nvGraphicFramePr>
        <p:xfrm>
          <a:off x="144517" y="1660331"/>
          <a:ext cx="11835810" cy="3717960"/>
        </p:xfrm>
        <a:graphic>
          <a:graphicData uri="http://schemas.openxmlformats.org/drawingml/2006/table">
            <a:tbl>
              <a:tblPr/>
              <a:tblGrid>
                <a:gridCol w="113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1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2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9264"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Type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Release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Source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Potential related groups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 for access control of management service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Nokia, Nokia Shanghai Bell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316411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 on YANG PUSH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Ericsson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ONAP, O-RAN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804223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SP-200766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SID on network slice management enhancement to include security aspects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Nokia, Nokia Shanghai Bell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 WG2 Feasibility Study on Enhancement of Network Slicing Phase 2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 WG3 Study on security aspects of network slicing enhancement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064058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 SON_5G</a:t>
                      </a: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sv-SE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Intel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7831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SP-200770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 on Discovery of management services in 5G</a:t>
                      </a: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sv-SE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Huawei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76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95254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51" y="450992"/>
            <a:ext cx="9112251" cy="1143000"/>
          </a:xfrm>
        </p:spPr>
        <p:txBody>
          <a:bodyPr/>
          <a:lstStyle/>
          <a:p>
            <a:r>
              <a:rPr lang="sv-SE" sz="3200" dirty="0"/>
              <a:t>OAM Exception requests</a:t>
            </a:r>
            <a:br>
              <a:rPr lang="sv-SE" sz="3200" dirty="0"/>
            </a:br>
            <a:endParaRPr lang="sv-SE" sz="32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81535967"/>
              </p:ext>
            </p:extLst>
          </p:nvPr>
        </p:nvGraphicFramePr>
        <p:xfrm>
          <a:off x="1513298" y="1897058"/>
          <a:ext cx="7283434" cy="1014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256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497217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71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3790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28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1871302" y="1762526"/>
            <a:ext cx="8449396" cy="473813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zh-CN" sz="2000" dirty="0">
                <a:cs typeface="Times New Roman" pitchFamily="18" charset="0"/>
              </a:rPr>
              <a:t>SA5		</a:t>
            </a: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cs typeface="Times New Roman" pitchFamily="18" charset="0"/>
              </a:rPr>
              <a:t>	Thomas Tovinger (Ericsson) 			Chair 	since 08/2015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de-DE" altLang="de-DE" sz="2000" dirty="0"/>
              <a:t>Zou Lan (Huawei)	</a:t>
            </a:r>
            <a:r>
              <a:rPr lang="en-GB" altLang="zh-CN" sz="2000" dirty="0">
                <a:cs typeface="Times New Roman" pitchFamily="18" charset="0"/>
              </a:rPr>
              <a:t> 			VC 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8/2019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Maryse Gardella (Nokia) 			VC 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8/2019</a:t>
            </a:r>
          </a:p>
          <a:p>
            <a:pPr>
              <a:lnSpc>
                <a:spcPct val="90000"/>
              </a:lnSpc>
              <a:buNone/>
            </a:pPr>
            <a:endParaRPr lang="en-GB" altLang="zh-CN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zh-CN" sz="2000" dirty="0">
                <a:cs typeface="Times New Roman" pitchFamily="18" charset="0"/>
              </a:rPr>
              <a:t>Charging Sub-Working Group (SWG)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zh-CN" sz="2000" dirty="0">
                <a:cs typeface="Times New Roman" pitchFamily="18" charset="0"/>
              </a:rPr>
              <a:t>	Maryse Gardella (Nokia)			Chair	since 08/2013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Chen Shan (Huawei)				VC	since 05/2016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lvl="1" indent="0">
              <a:lnSpc>
                <a:spcPct val="90000"/>
              </a:lnSpc>
              <a:buNone/>
            </a:pPr>
            <a:br>
              <a:rPr lang="en-GB" altLang="zh-CN" sz="1800" dirty="0">
                <a:cs typeface="Times New Roman" pitchFamily="18" charset="0"/>
              </a:rPr>
            </a:br>
            <a:endParaRPr lang="en-GB" altLang="zh-CN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GB" altLang="zh-CN" sz="1600" dirty="0">
                <a:cs typeface="Times New Roman" pitchFamily="18" charset="0"/>
              </a:rPr>
            </a:br>
            <a:endParaRPr lang="en-AU" sz="1600" dirty="0">
              <a:solidFill>
                <a:srgbClr val="FF33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title"/>
          </p:nvPr>
        </p:nvSpPr>
        <p:spPr>
          <a:xfrm>
            <a:off x="2026170" y="357344"/>
            <a:ext cx="6834188" cy="692150"/>
          </a:xfrm>
        </p:spPr>
        <p:txBody>
          <a:bodyPr/>
          <a:lstStyle/>
          <a:p>
            <a:r>
              <a:rPr lang="en-GB" sz="4000" dirty="0"/>
              <a:t>SA5 leadership</a:t>
            </a:r>
          </a:p>
        </p:txBody>
      </p:sp>
    </p:spTree>
    <p:extLst>
      <p:ext uri="{BB962C8B-B14F-4D97-AF65-F5344CB8AC3E}">
        <p14:creationId xmlns:p14="http://schemas.microsoft.com/office/powerpoint/2010/main" val="107006346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Rel-16 WI QOED/5GDMS/</a:t>
            </a:r>
            <a:r>
              <a:rPr lang="en-US" altLang="zh-CN" sz="3200" kern="0" dirty="0" err="1"/>
              <a:t>eNRM</a:t>
            </a:r>
            <a:r>
              <a:rPr lang="en-US" altLang="zh-CN" sz="3200" kern="0" dirty="0"/>
              <a:t>/SON_5G</a:t>
            </a:r>
            <a:endParaRPr lang="sv-SE" sz="3200" kern="0" dirty="0"/>
          </a:p>
        </p:txBody>
      </p:sp>
      <p:sp>
        <p:nvSpPr>
          <p:cNvPr id="9" name="矩形 8"/>
          <p:cNvSpPr/>
          <p:nvPr/>
        </p:nvSpPr>
        <p:spPr>
          <a:xfrm>
            <a:off x="6389473" y="3318473"/>
            <a:ext cx="5625609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QOED: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Solution sets for managing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QoE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measurement collection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FF"/>
                </a:solidFill>
                <a:latin typeface="Calibri"/>
              </a:rPr>
              <a:t>The group agreed to send the remaining TS 28.309 for approval and declare this WI 100% complete.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SON_5G: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measurements related to RACH optimization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SON Management service correction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references for MRO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Corrections of D-SON procedure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FF"/>
                </a:solidFill>
                <a:latin typeface="Calibri"/>
              </a:rPr>
              <a:t>The group agreed to send TS 28.313 for approval and declare this WI 100% complete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5GDMS: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Proposal to move this WI to Rel-17 with a revised WID with reduced scope and more specific.</a:t>
            </a:r>
            <a:endParaRPr lang="en-US" altLang="zh-CN" sz="16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571" y="2953145"/>
            <a:ext cx="11554138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98672"/>
              </p:ext>
            </p:extLst>
          </p:nvPr>
        </p:nvGraphicFramePr>
        <p:xfrm>
          <a:off x="205572" y="596433"/>
          <a:ext cx="11554137" cy="239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0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5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/>
                        <a:t>Completion</a:t>
                      </a:r>
                      <a:r>
                        <a:rPr lang="sv-SE" sz="14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/>
                        <a:t>Tdoc</a:t>
                      </a:r>
                      <a:r>
                        <a:rPr lang="en-US" altLang="zh-CN" sz="1400" dirty="0"/>
                        <a:t> reference</a:t>
                      </a:r>
                      <a:endParaRPr lang="sv-SE" sz="1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400" dirty="0"/>
                        <a:t>Related</a:t>
                      </a:r>
                      <a:r>
                        <a:rPr lang="sv-SE" altLang="zh-CN" sz="1400" baseline="0" dirty="0"/>
                        <a:t> groups</a:t>
                      </a:r>
                      <a:endParaRPr lang="sv-SE" sz="1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Related</a:t>
                      </a:r>
                      <a:r>
                        <a:rPr lang="sv-SE" sz="1400" baseline="0" dirty="0"/>
                        <a:t> </a:t>
                      </a:r>
                      <a:r>
                        <a:rPr lang="en-US" altLang="zh-CN" sz="1400" dirty="0"/>
                        <a:t>topic</a:t>
                      </a:r>
                      <a:endParaRPr lang="sv-SE" sz="1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QOED</a:t>
                      </a:r>
                      <a:endParaRPr lang="zh-CN" sz="11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of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QoE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measurement collection 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80%-&gt;95%-&gt;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sv-SE" altLang="zh-CN" sz="11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 28.404/28.405/28.406/28.307/28.308/28.309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SP-181069</a:t>
                      </a:r>
                      <a:endParaRPr lang="sv-SE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 (E.R.)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Ericsson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SA4, CT1, RAN2, RAN3,CT4</a:t>
                      </a:r>
                      <a:endParaRPr lang="sv-SE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5GD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Discovery of management services in 5G  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 -&gt; 90%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-&gt;postpone to Rel-17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28.533/28.532/531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/>
                        </a:rPr>
                        <a:t>SP-181072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-&gt;SA#93 (Sep-2021)</a:t>
                      </a:r>
                      <a:endParaRPr lang="sv-SE" altLang="zh-CN" sz="11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Service based discovery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eNRM</a:t>
                      </a:r>
                      <a:endParaRPr lang="sv-SE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NRM enhancements</a:t>
                      </a:r>
                      <a:endParaRPr lang="en-GB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95%-&gt;98%-&gt;</a:t>
                      </a: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 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  <a:hlinkClick r:id="rId4"/>
                        </a:rPr>
                        <a:t>SP-190140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 (E.R.)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Nokia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SA2, RAN3, ORAN </a:t>
                      </a: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(potentially)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NR, 5GC modelling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SON_5G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Self-Organizing Networks (SON) for 5G networks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70%-&gt;75%-&gt;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28.313/28.544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5"/>
                        </a:rPr>
                        <a:t>SP-190785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 (E.R.)</a:t>
                      </a:r>
                      <a:r>
                        <a:rPr lang="en-GB" altLang="zh-CN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Intel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RAN3, RAN2, SA2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36336" y="3282003"/>
            <a:ext cx="58959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eNRM</a:t>
            </a: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related CRs in the meeting.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Correction of NRM YANG errors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YANG SS for Trace Control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Correction on NR NRM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openAPI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definition for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localAddress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to align with stage2 definition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IOC for predefined PCC rule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Enable PCF to support configurable 5QIs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IOC for dynamic 5QIs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add TCE mapping info in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GNBCUCPFunction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endParaRPr lang="it-IT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NRM attribute definitions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Cleanup stage 2 editorial issue and stage 3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yaml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error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Addition of attribute for network slice supporting maximum of data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volumn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FF"/>
                </a:solidFill>
                <a:latin typeface="Calibri"/>
              </a:rPr>
              <a:t>The group agreed to declare this WI 100% complete.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4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WI adNRM/ePM_KPI_5G/e_5GMDT/eQoE/MADCOL</a:t>
            </a:r>
            <a:endParaRPr lang="sv-SE" sz="3200" kern="0" dirty="0"/>
          </a:p>
        </p:txBody>
      </p:sp>
      <p:sp>
        <p:nvSpPr>
          <p:cNvPr id="9" name="矩形 8"/>
          <p:cNvSpPr/>
          <p:nvPr/>
        </p:nvSpPr>
        <p:spPr>
          <a:xfrm>
            <a:off x="5905500" y="3541905"/>
            <a:ext cx="5981896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ePM_KPI_5G: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measurements on network slice selection, NSSAI availability service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EPS fallback handover, handover time, redirection 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MU-MIMO related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RSRQ and SINR related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PLMN granularity for UE throughput measurements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RRC establishment failure measurements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incoming and outgoing GTP data packet loss TEI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UDM subscriber profile measurements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Additional KPI Definition for Max Subscriber and PDU Session</a:t>
            </a:r>
          </a:p>
          <a:p>
            <a:endParaRPr lang="en-US" altLang="zh-CN" sz="1200" dirty="0"/>
          </a:p>
          <a:p>
            <a:r>
              <a:rPr lang="en-US" altLang="zh-CN" sz="12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eQoE</a:t>
            </a: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</a:t>
            </a:r>
            <a:r>
              <a:rPr lang="en-US" altLang="zh-CN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tdocs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submitted for this meeting.</a:t>
            </a:r>
          </a:p>
          <a:p>
            <a:endParaRPr lang="en-US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MADCOL: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contribution on TD Issues in data collection and discovery is suggested for offline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572" y="3211605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486414"/>
          <a:ext cx="11681825" cy="268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adNRM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Additional NRM features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TS28.540/28.541/28.622/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28.623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SP-200192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Jun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Nokia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ePM_KPI_5G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of 5G performance measurements and KPIs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%-&gt;10%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TS28.552/32.425/28.554/32.426/32.450/32.451/32.455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SA#93 (Sep. 2021)</a:t>
                      </a:r>
                      <a:endParaRPr lang="sv-SE" altLang="zh-CN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Intel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e_5GMDT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MDT enhancement in 5G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%-&gt;20%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TS32.421/32.422/32.423/28.622/28.623/28.523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SP-200191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eQoE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QoE Measurement Collection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TS28.307/28.308/28.309/28.404/28.405/28.406/28.622/28.623/28.533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SA#93 (Sep. 2021)</a:t>
                      </a:r>
                      <a:endParaRPr lang="sv-SE" altLang="zh-CN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RAN2/RAN3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MADCOL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data collection control and discovery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TS28.533/28.532/28.622/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28.623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SP-200465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SA#93 (Sep. 2021)</a:t>
                      </a:r>
                      <a:endParaRPr lang="sv-SE" altLang="zh-CN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Nokia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38126" y="3655504"/>
            <a:ext cx="542924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adNRM</a:t>
            </a: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+mn-lt"/>
              </a:rPr>
              <a:t>Add requirements for NR NRM to support RAN sharing scenario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400" dirty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need more discussion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+mn-lt"/>
              </a:rPr>
              <a:t>Update NR NRM to support RAN sharing scenario</a:t>
            </a:r>
          </a:p>
          <a:p>
            <a:endParaRPr lang="en-US" altLang="zh-CN" sz="1200" dirty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e_5GMDT: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Exchange LS with RAN3 on stream based MDT/Trace reporting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Exchange LS with RAN3/CT4 on limitation of Propagation of immediate MDT configuration in case of </a:t>
            </a:r>
            <a:r>
              <a:rPr lang="en-US" altLang="zh-CN" sz="1200" dirty="0" err="1">
                <a:solidFill>
                  <a:prstClr val="black"/>
                </a:solidFill>
                <a:latin typeface="+mn-lt"/>
                <a:cs typeface="Arial" charset="0"/>
              </a:rPr>
              <a:t>Xn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 inter-RAT HO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Add handling of </a:t>
            </a:r>
            <a:r>
              <a:rPr lang="en-US" altLang="zh-CN" sz="1200" dirty="0" err="1">
                <a:solidFill>
                  <a:prstClr val="black"/>
                </a:solidFill>
                <a:latin typeface="+mn-lt"/>
                <a:cs typeface="Arial" charset="0"/>
              </a:rPr>
              <a:t>Xn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 handover for inter-RAT and information for mapping between URI of TCE and TCE ID </a:t>
            </a:r>
          </a:p>
        </p:txBody>
      </p:sp>
    </p:spTree>
    <p:extLst>
      <p:ext uri="{BB962C8B-B14F-4D97-AF65-F5344CB8AC3E}">
        <p14:creationId xmlns:p14="http://schemas.microsoft.com/office/powerpoint/2010/main" val="44295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905500" y="3618105"/>
            <a:ext cx="5981896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NPM: </a:t>
            </a: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  <a:endParaRPr lang="en-GB" altLang="zh-CN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Scope, concept, business level requirements and specification level use case and requirements </a:t>
            </a:r>
          </a:p>
          <a:p>
            <a:endParaRPr lang="en-US" altLang="zh-CN" sz="1200"/>
          </a:p>
          <a:p>
            <a:r>
              <a:rPr lang="en-US" altLang="zh-CN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eCOSLA:</a:t>
            </a: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 following topics are discussed but need further discussion.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use case and requirements for close loop execution supervision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use case and requirements for enabling pause of a control loop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use case for disabling actions of an assurance loop</a:t>
            </a:r>
            <a:endParaRPr lang="zh-CN" altLang="zh-CN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Enhance CL model to support pause points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overview of management control loops</a:t>
            </a:r>
            <a:endParaRPr lang="zh-CN" altLang="zh-CN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Management different type of control loops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Coordination between control loops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text and figure in clause 4.1.1 overview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Discussion regarding documenting closed loop interactions</a:t>
            </a:r>
            <a:endParaRPr lang="en-US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572" y="3287805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798834"/>
          <a:ext cx="11681825" cy="245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ANL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28.100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SP-200464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</a:t>
                      </a:r>
                      <a:r>
                        <a:rPr lang="en-GB" altLang="zh-CN" sz="1050" b="0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CMCC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Autonomous network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IDMS_MN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Intent driven management service for mobile networks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TR28.812/TS 28.312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SP-180899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 2021)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</a:t>
                      </a:r>
                      <a:r>
                        <a:rPr lang="en-GB" altLang="zh-CN" sz="1050" b="0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(Sep.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Intent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NPM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Network policy management for 5G mobile networks based on NFV scenarios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 28.555/28.556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SP-191211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-&gt;SA#92</a:t>
                      </a:r>
                      <a:r>
                        <a:rPr lang="en-GB" altLang="zh-CN" sz="1050" b="0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(Jun. 2021)</a:t>
                      </a:r>
                      <a:endParaRPr lang="sv-SE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CMCC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Policy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eCOSLA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Enhanced Closed loop SLS Assurance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TS28.535/28.536/28.533/28.541/28.546/28.552/28.553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SP-200196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ZSM/SA2/RAN3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Close loop interaction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4801" y="3618105"/>
            <a:ext cx="542924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ANL: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for normative phase are discussed and agreed in the meeting.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scope and skeleton of TS 28.100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AN definitions and abbreviations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400" dirty="0">
              <a:latin typeface="+mn-lt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IDMS_MN: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for normative work are discussed and agreed in the meeting.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scope and skeleton of TS 28.312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concept and background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b="1" dirty="0">
              <a:solidFill>
                <a:srgbClr val="0000FF"/>
              </a:solidFill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rgbClr val="0000FF"/>
                </a:solidFill>
              </a:rPr>
              <a:t>The group decided to send the study TR 28.812 to SA for approval and start the normative work.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WI ANL/IDMS_MN/NPM/eCOSLA</a:t>
            </a:r>
            <a:endParaRPr lang="sv-SE" sz="3200" kern="0" dirty="0"/>
          </a:p>
        </p:txBody>
      </p:sp>
    </p:spTree>
    <p:extLst>
      <p:ext uri="{BB962C8B-B14F-4D97-AF65-F5344CB8AC3E}">
        <p14:creationId xmlns:p14="http://schemas.microsoft.com/office/powerpoint/2010/main" val="2631435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1116969"/>
          <a:ext cx="11681825" cy="1883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eSON_5G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Self-Organizing Networks (SON)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%-&gt;2%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TS28.313/28.552/28.541/28.545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SP-200194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E_HOO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Handover Optimization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TS28.552/28.313/28.541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EE5GPLUS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on EE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TS28.310/28.552/28.554/28.541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Orange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SA2/RAN2/RAN3/EE/ITU-T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Energy saving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85802" y="3550729"/>
            <a:ext cx="54292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eSON_5G: </a:t>
            </a:r>
            <a:r>
              <a:rPr lang="en-US" altLang="zh-CN" sz="1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>
                <a:latin typeface="+mn-lt"/>
              </a:rPr>
              <a:t>Add the MLB support indicator in NRcellrelation</a:t>
            </a:r>
            <a:endParaRPr lang="en-US" altLang="zh-CN" sz="1600">
              <a:latin typeface="+mn-lt"/>
            </a:endParaRPr>
          </a:p>
          <a:p>
            <a:endParaRPr lang="en-US" altLang="zh-CN" sz="140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E_HOO: </a:t>
            </a:r>
            <a:r>
              <a:rPr lang="en-US" altLang="zh-CN" sz="1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tdocs submitted for this meeting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EE5GPLUS: </a:t>
            </a:r>
            <a:r>
              <a:rPr lang="en-US" altLang="zh-CN" sz="1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tdocs submitted for this meeting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WI eSON_5G/E_HOO/EE5GPLUS</a:t>
            </a:r>
            <a:endParaRPr lang="sv-SE" sz="3200" kern="0" dirty="0"/>
          </a:p>
        </p:txBody>
      </p:sp>
    </p:spTree>
    <p:extLst>
      <p:ext uri="{BB962C8B-B14F-4D97-AF65-F5344CB8AC3E}">
        <p14:creationId xmlns:p14="http://schemas.microsoft.com/office/powerpoint/2010/main" val="133149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1116969"/>
          <a:ext cx="11681825" cy="181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OAM_NPN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non-public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TS28.557/</a:t>
                      </a: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28.541/28.531/28.533/28.552/28.554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SP-200189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Huawei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EMA5SLA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on Management Aspects of 5G Service-Level Agreement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TS28.552/28.313/28.541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eMEMTANE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the enhanced tenant concept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TS28.310/28.552/28.554/28.541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(Dec.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Tenant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2" y="3393057"/>
            <a:ext cx="5229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OAM_NPN: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Roles related to NPN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concept of NPN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Structuring content on concepts and overview of NPN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NPN terminologies and abbreviations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Add introduction, scope of 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Management of stand-alone non-public networks</a:t>
            </a:r>
          </a:p>
          <a:p>
            <a:endParaRPr lang="en-US" altLang="zh-CN" sz="1400" dirty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eMEMTANE</a:t>
            </a: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tdocs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submitted for this meeting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WI OAM_NPN/EMA5SLA/eMEMTANE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5643880" y="334911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EMA5SLA: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agreed, the living document is updated.</a:t>
            </a: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Update control loop deployed in different layers with SLA decomposition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Update </a:t>
            </a:r>
            <a:r>
              <a:rPr lang="en-US" altLang="zh-CN" sz="1400" dirty="0" err="1">
                <a:latin typeface="+mn-lt"/>
              </a:rPr>
              <a:t>maxNumberofConns</a:t>
            </a:r>
            <a:endParaRPr lang="en-US" altLang="zh-CN" sz="1400" dirty="0">
              <a:latin typeface="+mn-lt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Add NB-</a:t>
            </a:r>
            <a:r>
              <a:rPr lang="en-US" altLang="zh-CN" sz="1400" dirty="0" err="1">
                <a:latin typeface="+mn-lt"/>
              </a:rPr>
              <a:t>IoT</a:t>
            </a:r>
            <a:r>
              <a:rPr lang="en-US" altLang="zh-CN" sz="1400" dirty="0">
                <a:latin typeface="+mn-lt"/>
              </a:rPr>
              <a:t> support in </a:t>
            </a:r>
            <a:r>
              <a:rPr lang="en-US" altLang="zh-CN" sz="1400" dirty="0" err="1">
                <a:latin typeface="+mn-lt"/>
              </a:rPr>
              <a:t>ServiceProfile</a:t>
            </a:r>
            <a:endParaRPr lang="en-US" altLang="zh-CN" sz="1400" dirty="0">
              <a:latin typeface="+mn-lt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Delete reliability and </a:t>
            </a:r>
            <a:r>
              <a:rPr lang="en-US" altLang="zh-CN" sz="1400" dirty="0" err="1">
                <a:latin typeface="+mn-lt"/>
              </a:rPr>
              <a:t>supportAccessTech</a:t>
            </a:r>
            <a:r>
              <a:rPr lang="en-US" altLang="zh-CN" sz="1400" dirty="0">
                <a:latin typeface="+mn-lt"/>
              </a:rPr>
              <a:t> to align with GST</a:t>
            </a: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needs further discussion: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NRM modelling of </a:t>
            </a:r>
            <a:r>
              <a:rPr lang="en-US" altLang="zh-CN" sz="1400" dirty="0" err="1">
                <a:latin typeface="+mn-lt"/>
              </a:rPr>
              <a:t>SliceProfile</a:t>
            </a:r>
            <a:endParaRPr lang="zh-CN" altLang="zh-CN" sz="1400" dirty="0">
              <a:latin typeface="+mn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updating slice profile according to different network slice subnets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GST Translation and Configuration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 err="1">
                <a:latin typeface="+mn-lt"/>
              </a:rPr>
              <a:t>ServiceProfle</a:t>
            </a:r>
            <a:r>
              <a:rPr lang="en-US" altLang="zh-CN" sz="1400" dirty="0">
                <a:latin typeface="+mn-lt"/>
              </a:rPr>
              <a:t> to </a:t>
            </a:r>
            <a:r>
              <a:rPr lang="en-US" altLang="zh-CN" sz="1400" dirty="0" err="1">
                <a:latin typeface="+mn-lt"/>
              </a:rPr>
              <a:t>SliceProfile</a:t>
            </a:r>
            <a:r>
              <a:rPr lang="en-US" altLang="zh-CN" sz="1400" dirty="0">
                <a:latin typeface="+mn-lt"/>
              </a:rPr>
              <a:t> Translation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Configurable Parameters Configuration</a:t>
            </a:r>
            <a:endParaRPr lang="zh-CN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81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28393"/>
              </p:ext>
            </p:extLst>
          </p:nvPr>
        </p:nvGraphicFramePr>
        <p:xfrm>
          <a:off x="205572" y="713578"/>
          <a:ext cx="11681825" cy="234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FS_5GSAT_MO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Study on management and orchestration aspects with integrated satellite components in a 5G network</a:t>
                      </a:r>
                      <a:endParaRPr lang="zh-CN" altLang="zh-CN" sz="1600" dirty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65%-&gt;70%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28.808</a:t>
                      </a:r>
                      <a:endParaRPr lang="sv-SE" altLang="zh-CN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SP-190138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2020/6/12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(Dec.2020)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TNO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FS_NSMEN</a:t>
                      </a:r>
                      <a:endParaRPr lang="zh-CN" altLang="zh-CN" sz="16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Study on network slice management enhancements </a:t>
                      </a:r>
                      <a:endParaRPr lang="zh-CN" altLang="zh-CN" sz="16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SP-191192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effectLst/>
                          <a:latin typeface="Arial" panose="020B0604020202020204" pitchFamily="34" charset="0"/>
                          <a:ea typeface="+mn-ea"/>
                        </a:rPr>
                        <a:t>FS_eEDGE_Mgt</a:t>
                      </a:r>
                      <a:endParaRPr lang="zh-CN" altLang="zh-CN" sz="16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effectLst/>
                          <a:latin typeface="Arial" panose="020B0604020202020204" pitchFamily="34" charset="0"/>
                          <a:ea typeface="+mn-ea"/>
                        </a:rPr>
                        <a:t>Study on management aspects of edge computing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%-&gt;15%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28.814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SP-200195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Intel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edge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2" y="3472144"/>
            <a:ext cx="55951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FS_5GSAT_MO: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Solution to monitor delay on the DL-Air Interface with MEO or GEO satellite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Editorial update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FS_NSMEN: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following topics are discussed and agreed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Skeleton, scope and concept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SI FS_5GSAT_MO/FS_NSMEN/FS_eEDGE_Mgt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6134100" y="3472144"/>
            <a:ext cx="5619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FS_eEDGE_Mgt</a:t>
            </a: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agreed.</a:t>
            </a: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skeleton and scope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edge computing management concept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altLang="zh-CN" sz="1400" dirty="0">
                <a:latin typeface="+mn-lt"/>
              </a:rPr>
              <a:t>use cases and requirements for EAS deployment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use cases and requirements for EES/EDN deployment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use cases and requirements for ECS deployment</a:t>
            </a:r>
            <a:endParaRPr lang="zh-CN" altLang="zh-CN" sz="1400" dirty="0">
              <a:latin typeface="+mn-lt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endParaRPr lang="en-US" altLang="zh-CN" sz="1400" dirty="0">
              <a:latin typeface="+mn-lt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25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2" y="227916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95697"/>
              </p:ext>
            </p:extLst>
          </p:nvPr>
        </p:nvGraphicFramePr>
        <p:xfrm>
          <a:off x="205572" y="560712"/>
          <a:ext cx="11681825" cy="17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FS_ANL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85%-&gt;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28.810</a:t>
                      </a:r>
                      <a:endParaRPr lang="sv-SE" altLang="zh-CN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SP-200189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 2020) 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SA#89 (Sep. 2020)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CMCC,Huawei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Autonomous Network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FS_eMDAS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enhancement of Management Data Analytics Service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%-&gt;70%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28.809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SP-190930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SA#89 (Sep. 2020) 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(Mar.2021)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Intel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Data analytics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FS_EE5G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new aspects of EE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%-&gt;25%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TR 28.813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 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Orange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SA2/EE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Energy saving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1" y="2571556"/>
            <a:ext cx="52292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FS_ANL: </a:t>
            </a: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this meeting: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Clause 6.2.2 Potential relation with autonomous network related standardized features and interfaces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Conclusion and Recommendation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workflow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Remove unnecessary Editor's Note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potential requirements for coverage optimization use case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Editorial improvements </a:t>
            </a:r>
          </a:p>
          <a:p>
            <a:r>
              <a:rPr lang="en-US" altLang="zh-CN" sz="1200" b="1">
                <a:solidFill>
                  <a:srgbClr val="0000FF"/>
                </a:solidFill>
                <a:latin typeface="Calibri"/>
              </a:rPr>
              <a:t>The group agreed to send this study TR 28.810 to SA for approval</a:t>
            </a:r>
            <a:endParaRPr lang="en-US" altLang="zh-CN" sz="120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FS_EE5G: </a:t>
            </a: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this meeting: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5GC EE KPI – Potential solution #1 enhancement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Network data analysis assisted ES - Possible OA&amp;M centric solution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EE KPI for network slice types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VNF energy consumption estimation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 – Service-oriented energy saving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 - Area based energy saving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Discussion paper on 5GC EE KPI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potential solutions for the MDA assisted energy saving analysis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discussion on EE KPI in case of NG-RAN sharing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SI FS_ANL/FS_eMDAS/FS_EE5G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5524598" y="257155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FS_eMDAS</a:t>
            </a:r>
            <a:r>
              <a:rPr lang="en-US" altLang="zh-CN" sz="1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agreed.</a:t>
            </a:r>
            <a:endParaRPr lang="en-US" altLang="zh-CN" sz="1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solution on MDA assisted SON coordination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load balancing optimization use case, mobility performance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inter-</a:t>
            </a:r>
            <a:r>
              <a:rPr lang="en-US" altLang="zh-CN" sz="1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gNB</a:t>
            </a: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beam handover use case solution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Handover use case solution in subclause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Handover use case and solution considering user-trajectory info, resource utilization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Further clarifications relating to network resource allocation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CN related KPI anomaly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KPI anomaly analysis use case and solution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description for analytics report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Subscription/Request to Management Data Analytics Reports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 case and potential solutions of fault prediction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updating fault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updating E2E latency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updating network slice throughput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use case and potential requirements of network slice load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Solution for Paging Optimization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solution for RAN Node software upgrade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MDAS Analysis confidence levels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overview of MDA functionality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possible solution for NAS congestion control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the potential requirements and solutions for service experience related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Security </a:t>
            </a:r>
            <a:r>
              <a:rPr lang="en-US" altLang="zh-CN" sz="1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riak</a:t>
            </a: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assessment analytics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MDAS assisted network slice traffic projections</a:t>
            </a:r>
          </a:p>
        </p:txBody>
      </p:sp>
    </p:spTree>
    <p:extLst>
      <p:ext uri="{BB962C8B-B14F-4D97-AF65-F5344CB8AC3E}">
        <p14:creationId xmlns:p14="http://schemas.microsoft.com/office/powerpoint/2010/main" val="2025562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64" y="320679"/>
            <a:ext cx="9112251" cy="1143000"/>
          </a:xfrm>
        </p:spPr>
        <p:txBody>
          <a:bodyPr/>
          <a:lstStyle/>
          <a:p>
            <a:r>
              <a:rPr lang="sv-SE" dirty="0"/>
              <a:t>TRs / TSs to be sent to SA#89e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03332944"/>
              </p:ext>
            </p:extLst>
          </p:nvPr>
        </p:nvGraphicFramePr>
        <p:xfrm>
          <a:off x="207852" y="1596026"/>
          <a:ext cx="10121161" cy="328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55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101020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  <a:gridCol w="2932386">
                  <a:extLst>
                    <a:ext uri="{9D8B030D-6E8A-4147-A177-3AD203B41FA5}">
                      <a16:colId xmlns:a16="http://schemas.microsoft.com/office/drawing/2014/main" val="3016348962"/>
                    </a:ext>
                  </a:extLst>
                </a:gridCol>
              </a:tblGrid>
              <a:tr h="687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294844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SP-200820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 28.555 </a:t>
                      </a:r>
                      <a:r>
                        <a:rPr lang="en-US" altLang="zh-CN" sz="1400" dirty="0"/>
                        <a:t>Network policy management for 5G mobile networks; Stage 1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44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 28.313 </a:t>
                      </a:r>
                      <a:r>
                        <a:rPr lang="en-US" altLang="zh-CN" sz="1400" dirty="0"/>
                        <a:t>Self-Organizing Networks (SON) for 5G networks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 and approval</a:t>
                      </a:r>
                      <a:endParaRPr lang="sv-SE" altLang="zh-C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marL="95250" marR="0" lvl="0" indent="87313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TS 28.309 </a:t>
                      </a:r>
                      <a:r>
                        <a:rPr lang="en-US" altLang="zh-CN" sz="1400" dirty="0"/>
                        <a:t>Management of Quality of Experience (QoE) measurement collection Integration Reference Point (IRP); Solution Set (SS) definitions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Approval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10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 28.809 </a:t>
                      </a:r>
                      <a:r>
                        <a:rPr lang="en-US" altLang="zh-CN" sz="1400" dirty="0"/>
                        <a:t>Study on enhancement of management data analytics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</a:t>
                      </a:r>
                    </a:p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79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 28.810 </a:t>
                      </a:r>
                      <a:r>
                        <a:rPr lang="en-US" altLang="zh-CN" sz="1400" dirty="0"/>
                        <a:t>Study on concept, requirements and solutions for levels of autonomous network 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Approval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79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 28.812 </a:t>
                      </a: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Study on scenarios for Intent driven management services for mobile networks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 and approval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71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999511" y="822631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sv-SE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TEI</a:t>
            </a:r>
            <a:r>
              <a:rPr lang="sv-SE" sz="3200" kern="0" dirty="0">
                <a:solidFill>
                  <a:srgbClr val="FF0000"/>
                </a:solidFill>
                <a:latin typeface="Calibri"/>
                <a:cs typeface="+mj-cs"/>
              </a:rPr>
              <a:t> </a:t>
            </a: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CRs (</a:t>
            </a:r>
            <a:r>
              <a:rPr lang="en-GB" altLang="zh-CN" sz="3200" kern="0" dirty="0">
                <a:solidFill>
                  <a:srgbClr val="FF0000"/>
                </a:solidFill>
                <a:latin typeface="Calibri"/>
              </a:rPr>
              <a:t>Charging &amp; OAM) </a:t>
            </a:r>
          </a:p>
          <a:p>
            <a:pPr algn="ctr">
              <a:defRPr/>
            </a:pPr>
            <a:endParaRPr lang="en-GB" altLang="zh-CN" sz="3200" kern="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707104"/>
              </p:ext>
            </p:extLst>
          </p:nvPr>
        </p:nvGraphicFramePr>
        <p:xfrm>
          <a:off x="1050914" y="1994758"/>
          <a:ext cx="9000373" cy="3048524"/>
        </p:xfrm>
        <a:graphic>
          <a:graphicData uri="http://schemas.openxmlformats.org/drawingml/2006/table">
            <a:tbl>
              <a:tblPr/>
              <a:tblGrid>
                <a:gridCol w="143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1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2606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SP-200725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551646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SP-200726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Rel-12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489639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SP-200727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Rel-11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027427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Rel-10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60366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SP-200813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TEI batch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76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5000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96" y="-90153"/>
            <a:ext cx="9112251" cy="914400"/>
          </a:xfrm>
        </p:spPr>
        <p:txBody>
          <a:bodyPr/>
          <a:lstStyle/>
          <a:p>
            <a:r>
              <a:rPr lang="sv-SE" sz="3600" dirty="0"/>
              <a:t>OAM CRs (1)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05108255"/>
              </p:ext>
            </p:extLst>
          </p:nvPr>
        </p:nvGraphicFramePr>
        <p:xfrm>
          <a:off x="1836546" y="694354"/>
          <a:ext cx="7290682" cy="472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9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06398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415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46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Streaming trace reporting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NRM enhancements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Network Resource Model (NRM) for 5G networks and network slicing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Performance Assurance for 5G networks including network slicing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4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Self-Organizing Networks (SON) for 5G networks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Energy efficiency of 5G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Provisioning of network slicing for 5G networks and services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Management and orchestration of 5G networks and network slicing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Integration of ONAP and 3GPP 5G management framework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126893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Enhancement of performance assurance for 5G networks including network slicing batch 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384281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Management of MDT in 5G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148943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Management of MDT enhancement in 5G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605436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Enhancements of 5G performance measurements and KPIs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83279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Additional NRM features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225543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Enhancement on Management Aspects of 5G Service-Level Agreement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6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25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8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334409"/>
              </p:ext>
            </p:extLst>
          </p:nvPr>
        </p:nvGraphicFramePr>
        <p:xfrm>
          <a:off x="1378579" y="1398741"/>
          <a:ext cx="8716369" cy="4165026"/>
        </p:xfrm>
        <a:graphic>
          <a:graphicData uri="http://schemas.openxmlformats.org/drawingml/2006/table">
            <a:tbl>
              <a:tblPr/>
              <a:tblGrid>
                <a:gridCol w="116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Date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City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Country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Host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Co-location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SA5#129e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24 Feb – 4 Mar 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E-meeting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SA5#130e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20-28 Apr 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E-meeting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SA5#131e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25 May – 3 June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 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E-meeting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SA5#132e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17-28 Aug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E-meeting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645974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SA5#133e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12-21 Oct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E-meeting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SA5#134e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16-25 Nov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E-meeting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26401"/>
                  </a:ext>
                </a:extLst>
              </a:tr>
            </a:tbl>
          </a:graphicData>
        </a:graphic>
      </p:graphicFrame>
      <p:sp>
        <p:nvSpPr>
          <p:cNvPr id="44092" name="Rectangle 64"/>
          <p:cNvSpPr>
            <a:spLocks noGrp="1"/>
          </p:cNvSpPr>
          <p:nvPr>
            <p:ph type="title"/>
          </p:nvPr>
        </p:nvSpPr>
        <p:spPr>
          <a:xfrm>
            <a:off x="1920379" y="421303"/>
            <a:ext cx="6834188" cy="628650"/>
          </a:xfrm>
        </p:spPr>
        <p:txBody>
          <a:bodyPr/>
          <a:lstStyle/>
          <a:p>
            <a:r>
              <a:rPr lang="en-GB" dirty="0"/>
              <a:t>2020 meeting calendar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019935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25" y="171104"/>
            <a:ext cx="9112251" cy="914400"/>
          </a:xfrm>
        </p:spPr>
        <p:txBody>
          <a:bodyPr/>
          <a:lstStyle/>
          <a:p>
            <a:r>
              <a:rPr lang="sv-SE" sz="3600" dirty="0"/>
              <a:t>OAM CRs (2)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68901228"/>
              </p:ext>
            </p:extLst>
          </p:nvPr>
        </p:nvGraphicFramePr>
        <p:xfrm>
          <a:off x="1954112" y="1429914"/>
          <a:ext cx="7290682" cy="199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9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06398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415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46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Closed loop SLS Assurance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KPI reporting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Enhancements of Self-Organizing Networks (SON) for 5G networks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Trace Management in the context of Services Based Management Architecture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4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Management Aspects of 5G Service-Level Agreement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66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749511" y="644122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Charging CRs </a:t>
            </a:r>
            <a:endParaRPr lang="en-GB" altLang="zh-CN" sz="3200" i="1" dirty="0">
              <a:solidFill>
                <a:srgbClr val="FF0000"/>
              </a:solidFill>
              <a:highlight>
                <a:srgbClr val="FFFF00"/>
              </a:highlight>
              <a:latin typeface="Calibri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4" name="Table Placeholder 4">
            <a:extLst>
              <a:ext uri="{FF2B5EF4-FFF2-40B4-BE49-F238E27FC236}">
                <a16:creationId xmlns:a16="http://schemas.microsoft.com/office/drawing/2014/main" id="{73EF28D9-587C-43B2-AFA2-340B027A656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53585704"/>
              </p:ext>
            </p:extLst>
          </p:nvPr>
        </p:nvGraphicFramePr>
        <p:xfrm>
          <a:off x="1993300" y="1460550"/>
          <a:ext cx="7290682" cy="273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9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06398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415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46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Charging Access of ATSSS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Charging Enhancement of 5GC interworking with EPC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CHF-controlled quota management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Service Based Interface for 5G Charging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4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Network Slice Performance and Analytics Charging in 5G System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Network Slice Management Charging in 5G System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SP-200816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Charging Aspects for 5WWC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219585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SP-200817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Nchf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Online and Offline charging services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90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01508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ABD3F-81B6-4BC4-B6B9-FD7355E2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141" y="201327"/>
            <a:ext cx="5344009" cy="804041"/>
          </a:xfrm>
        </p:spPr>
        <p:txBody>
          <a:bodyPr/>
          <a:lstStyle/>
          <a:p>
            <a:r>
              <a:rPr lang="sv-SE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D938F-9BED-4F1D-9A7D-CFE56A878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3" y="802640"/>
            <a:ext cx="8260080" cy="55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726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8" name="Group 76"/>
          <p:cNvGraphicFramePr>
            <a:graphicFrameLocks noGrp="1"/>
          </p:cNvGraphicFramePr>
          <p:nvPr>
            <p:ph idx="1"/>
          </p:nvPr>
        </p:nvGraphicFramePr>
        <p:xfrm>
          <a:off x="1378579" y="1398741"/>
          <a:ext cx="8716369" cy="4165026"/>
        </p:xfrm>
        <a:graphic>
          <a:graphicData uri="http://schemas.openxmlformats.org/drawingml/2006/table">
            <a:tbl>
              <a:tblPr/>
              <a:tblGrid>
                <a:gridCol w="116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Date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City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Country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Host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Co-location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SA5#135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25-29 Jan.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SA5#136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1-5 Mar.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Kyoto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Japan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JF3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SA5#137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10-14 May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Vilnius TBC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Lithuania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F3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SA5#138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23-27 Aug.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Sophia Antipolis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France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F3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645974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SA5#139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11-15 Oct. 2021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SA5#140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15-19 Nov. 2021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26401"/>
                  </a:ext>
                </a:extLst>
              </a:tr>
            </a:tbl>
          </a:graphicData>
        </a:graphic>
      </p:graphicFrame>
      <p:sp>
        <p:nvSpPr>
          <p:cNvPr id="44092" name="Rectangle 64"/>
          <p:cNvSpPr>
            <a:spLocks noGrp="1"/>
          </p:cNvSpPr>
          <p:nvPr>
            <p:ph type="title"/>
          </p:nvPr>
        </p:nvSpPr>
        <p:spPr>
          <a:xfrm>
            <a:off x="1920379" y="421303"/>
            <a:ext cx="6834188" cy="628650"/>
          </a:xfrm>
        </p:spPr>
        <p:txBody>
          <a:bodyPr/>
          <a:lstStyle/>
          <a:p>
            <a:r>
              <a:rPr lang="en-GB" dirty="0"/>
              <a:t>2021 meeting calendar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011926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62A4-B345-417F-BFA3-BE66644D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E-meeting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49AD-0E05-4A08-BB9D-CB91E5D7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860" y="2086378"/>
            <a:ext cx="9715030" cy="1983346"/>
          </a:xfrm>
        </p:spPr>
        <p:txBody>
          <a:bodyPr/>
          <a:lstStyle/>
          <a:p>
            <a:r>
              <a:rPr lang="sv-SE" sz="2000" dirty="0"/>
              <a:t>Latest version for SA5#132e described and agreed in S5-204002</a:t>
            </a:r>
          </a:p>
          <a:p>
            <a:r>
              <a:rPr lang="sv-SE" sz="2000" dirty="0"/>
              <a:t>Based on experiences from the first three e-meetings</a:t>
            </a:r>
          </a:p>
          <a:p>
            <a:r>
              <a:rPr lang="sv-SE" sz="2000" dirty="0"/>
              <a:t>Expected to be ”fine-tuned” for next meeting</a:t>
            </a:r>
            <a:endParaRPr lang="en-US" sz="2000" dirty="0"/>
          </a:p>
          <a:p>
            <a:r>
              <a:rPr lang="sv-SE" sz="2000" dirty="0">
                <a:solidFill>
                  <a:srgbClr val="FF0000"/>
                </a:solidFill>
              </a:rPr>
              <a:t>Some audio issues occurred with GoToMeeting conf. calls -  from time to time distorted or no audio for some delegates including the chair</a:t>
            </a:r>
          </a:p>
        </p:txBody>
      </p:sp>
    </p:spTree>
    <p:extLst>
      <p:ext uri="{BB962C8B-B14F-4D97-AF65-F5344CB8AC3E}">
        <p14:creationId xmlns:p14="http://schemas.microsoft.com/office/powerpoint/2010/main" val="279531060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C1BF-313B-4838-85C8-7573D771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1" y="2454388"/>
            <a:ext cx="9102725" cy="1143000"/>
          </a:xfrm>
        </p:spPr>
        <p:txBody>
          <a:bodyPr/>
          <a:lstStyle/>
          <a:p>
            <a:r>
              <a:rPr lang="sv-SE" dirty="0"/>
              <a:t>Charging (CH) WIs/SIs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0624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55" y="278490"/>
            <a:ext cx="9102725" cy="828207"/>
          </a:xfrm>
        </p:spPr>
        <p:txBody>
          <a:bodyPr/>
          <a:lstStyle/>
          <a:p>
            <a:r>
              <a:rPr lang="sv-SE" sz="3200" dirty="0"/>
              <a:t>Summary of </a:t>
            </a:r>
            <a:r>
              <a:rPr lang="sv-SE" sz="3200" dirty="0" err="1"/>
              <a:t>ongoing</a:t>
            </a:r>
            <a:r>
              <a:rPr lang="sv-SE" sz="3200" dirty="0"/>
              <a:t> CH </a:t>
            </a:r>
            <a:r>
              <a:rPr lang="sv-SE" sz="3200" dirty="0" err="1"/>
              <a:t>WIs</a:t>
            </a:r>
            <a:r>
              <a:rPr lang="sv-SE" sz="3200" dirty="0"/>
              <a:t>/SIs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474150"/>
              </p:ext>
            </p:extLst>
          </p:nvPr>
        </p:nvGraphicFramePr>
        <p:xfrm>
          <a:off x="1097280" y="1544659"/>
          <a:ext cx="8924101" cy="351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3905905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65283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2044557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</a:tblGrid>
              <a:tr h="771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/>
                        <a:t>Completion</a:t>
                      </a:r>
                      <a:r>
                        <a:rPr lang="sv-SE" sz="16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5GSIMSCH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IMS Charging in 5G System Architecture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30%-&gt;30%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SA#92(12/2021) (Rel-17)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051932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5GS_NSPACH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Slice Performance and Analytics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60%-&gt;100%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SA#87 (03/2020) =&gt; Rel-16 E.R (Exception request)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3681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5GS_NSMCH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Slice Management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50%-&gt;100%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SA#87 (03/2020) </a:t>
                      </a: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=&gt; Rel-16 E.R  </a:t>
                      </a:r>
                      <a:endParaRPr kumimoji="0" lang="en-GB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24987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marL="8255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ATSSS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Charging Access Traffic Steering, Switching and Splitting in 5G system architecture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  100%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 =&gt; Rel-16 E.R  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73200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FS_EDGE_CH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Study on charging aspects of Edge Computing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   0%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(03/2021)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29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8627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847849" y="541566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New Charging SIDs/WIDs</a:t>
            </a: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755667"/>
              </p:ext>
            </p:extLst>
          </p:nvPr>
        </p:nvGraphicFramePr>
        <p:xfrm>
          <a:off x="995680" y="1899704"/>
          <a:ext cx="10025235" cy="2384191"/>
        </p:xfrm>
        <a:graphic>
          <a:graphicData uri="http://schemas.openxmlformats.org/drawingml/2006/table">
            <a:tbl>
              <a:tblPr/>
              <a:tblGrid>
                <a:gridCol w="1064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1853449902"/>
                    </a:ext>
                  </a:extLst>
                </a:gridCol>
              </a:tblGrid>
              <a:tr h="437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Source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SP-200769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WID on charging enhancement for URLLC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Huawei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050895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SP-200771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SID on charging aspects of 5GS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CIoT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Huawei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712055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SP-200767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SID on charging aspects of Proximity-based Services in 5GC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CATT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101755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SP-200768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WID on N40 Interface Enhancements to Support GERAN and UTRAN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China Mobile Com. Corporation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197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75073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847849" y="541566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Charging Exception requests</a:t>
            </a: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219624"/>
              </p:ext>
            </p:extLst>
          </p:nvPr>
        </p:nvGraphicFramePr>
        <p:xfrm>
          <a:off x="1384176" y="1899704"/>
          <a:ext cx="8290169" cy="991501"/>
        </p:xfrm>
        <a:graphic>
          <a:graphicData uri="http://schemas.openxmlformats.org/drawingml/2006/table">
            <a:tbl>
              <a:tblPr/>
              <a:tblGrid>
                <a:gridCol w="119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5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84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6039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7AC0C743A294CADF60F661720E3E6" ma:contentTypeVersion="10" ma:contentTypeDescription="Create a new document." ma:contentTypeScope="" ma:versionID="6292fa44ab954aa0fbadffb20d1b36d7">
  <xsd:schema xmlns:xsd="http://www.w3.org/2001/XMLSchema" xmlns:xs="http://www.w3.org/2001/XMLSchema" xmlns:p="http://schemas.microsoft.com/office/2006/metadata/properties" xmlns:ns3="6f846979-0e6f-42ff-8b87-e1893efeda99" targetNamespace="http://schemas.microsoft.com/office/2006/metadata/properties" ma:root="true" ma:fieldsID="beac905ced2eb3c7f1f983f973c4cb1e" ns3:_="">
    <xsd:import namespace="6f846979-0e6f-42ff-8b87-e1893efeda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46979-0e6f-42ff-8b87-e1893efed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3C568A-0C46-4592-BB68-CDB41342D7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0C5451-E459-4FFF-ABEC-04BA6559B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46979-0e6f-42ff-8b87-e1893efeda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FD60F-3529-4261-B094-766615A336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23880</TotalTime>
  <Words>4505</Words>
  <Application>Microsoft Office PowerPoint</Application>
  <PresentationFormat>Widescreen</PresentationFormat>
  <Paragraphs>1015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微软雅黑</vt:lpstr>
      <vt:lpstr>Arial</vt:lpstr>
      <vt:lpstr>Calibri</vt:lpstr>
      <vt:lpstr>Times New Roman</vt:lpstr>
      <vt:lpstr>Wingdings</vt:lpstr>
      <vt:lpstr>Office Theme</vt:lpstr>
      <vt:lpstr>    SA5 Status Report to SA#89-e  Charging Management (CH) Operation, Administration, Maintenance &amp; Provisioning (OAM&amp;P)  </vt:lpstr>
      <vt:lpstr>SA5 leadership</vt:lpstr>
      <vt:lpstr>2020 meeting calendar</vt:lpstr>
      <vt:lpstr>2021 meeting calendar</vt:lpstr>
      <vt:lpstr>E-meeting process</vt:lpstr>
      <vt:lpstr>Charging (CH) WIs/SIs</vt:lpstr>
      <vt:lpstr>Summary of ongoing CH WIs/SIs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OAM&amp;P (OAM) WIs/SIs</vt:lpstr>
      <vt:lpstr>Overview of SA5 OAM ongoing WIs/SIs</vt:lpstr>
      <vt:lpstr>PowerPoint Presentation</vt:lpstr>
      <vt:lpstr>OAM Exception requests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TRs / TSs to be sent to SA#89e </vt:lpstr>
      <vt:lpstr>PowerPoint Presentation</vt:lpstr>
      <vt:lpstr>OAM CRs (1)</vt:lpstr>
      <vt:lpstr>OAM CRs (2)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SA5 Status Report to SA#83  Charging Management (CH) Operation, Administration, Maintenance &amp; Provisioning (OAM&amp;P)</dc:title>
  <dc:creator>Thomas Tovinger</dc:creator>
  <cp:lastModifiedBy>Thomas Tovinger</cp:lastModifiedBy>
  <cp:revision>150</cp:revision>
  <dcterms:created xsi:type="dcterms:W3CDTF">2019-03-13T01:38:36Z</dcterms:created>
  <dcterms:modified xsi:type="dcterms:W3CDTF">2020-09-09T16:04:50Z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0x0101003AA7AC0C743A294CADF60F661720E3E6</vt:lpwstr>
  </property>
  <property fmtid="{D5CDD505-2E9C-101B-9397-08002B2CF9AE}" pid="3" name="_2015_ms_pID_725343">
    <vt:lpwstr>(3)j5DyKr/9ztn2R3WhsbN2tKLwFsa7oHYXQVnp0tIZ/+0Hze0xIfyIprhkhhCA6/mLnwNF+9Ol
fB76OGGHaQsn4AtAra4o5hGlBf9SGcByym32dnNr8lTDugm9pcwSVqzVLW5t0oMSZcVdHbal
Bljy71TdMU67HjwQgF+NEZfTRH++lwzg/mElTNDOLZ0ccAJYay5QRiY4nTazwaNilIC6gWk4
+Tttt4q5J/KMLVGMrH</vt:lpwstr>
  </property>
  <property fmtid="{D5CDD505-2E9C-101B-9397-08002B2CF9AE}" pid="4" name="_2015_ms_pID_7253431">
    <vt:lpwstr>Ma2CcSAAA8Gnp4sZzsPs6puQz/kEo+IBvY1p+sfE8x0HrVm8jNjr6r
4rSETsFQHBkojDKwboIHtrf6OTxksvbHuFIYnWeemj8/3gVA3AQAOTIYKwgcsZRLkK2o3lYL
HD5/yJSH9MahXmEBP1ZdBAjjuWYmlxpu51eXsWGcXOIaVo+iAE6BJPrAt2KEIUF9pYMR2IWE
y0c10tiUADp3sKbpLKeEREOuxy0Z41x8HsY7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1574815908</vt:lpwstr>
  </property>
  <property fmtid="{D5CDD505-2E9C-101B-9397-08002B2CF9AE}" pid="9" name="_2015_ms_pID_7253432">
    <vt:lpwstr>rSMWCN/yLONsXB4oX7szqmo=</vt:lpwstr>
  </property>
</Properties>
</file>