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9" r:id="rId4"/>
  </p:sldMasterIdLst>
  <p:notesMasterIdLst>
    <p:notesMasterId r:id="rId37"/>
  </p:notesMasterIdLst>
  <p:handoutMasterIdLst>
    <p:handoutMasterId r:id="rId38"/>
  </p:handoutMasterIdLst>
  <p:sldIdLst>
    <p:sldId id="303" r:id="rId5"/>
    <p:sldId id="621" r:id="rId6"/>
    <p:sldId id="922" r:id="rId7"/>
    <p:sldId id="939" r:id="rId8"/>
    <p:sldId id="933" r:id="rId9"/>
    <p:sldId id="930" r:id="rId10"/>
    <p:sldId id="627" r:id="rId11"/>
    <p:sldId id="635" r:id="rId12"/>
    <p:sldId id="931" r:id="rId13"/>
    <p:sldId id="863" r:id="rId14"/>
    <p:sldId id="864" r:id="rId15"/>
    <p:sldId id="940" r:id="rId16"/>
    <p:sldId id="861" r:id="rId17"/>
    <p:sldId id="865" r:id="rId18"/>
    <p:sldId id="634" r:id="rId19"/>
    <p:sldId id="941" r:id="rId20"/>
    <p:sldId id="869" r:id="rId21"/>
    <p:sldId id="636" r:id="rId22"/>
    <p:sldId id="859" r:id="rId23"/>
    <p:sldId id="867" r:id="rId24"/>
    <p:sldId id="868" r:id="rId25"/>
    <p:sldId id="870" r:id="rId26"/>
    <p:sldId id="871" r:id="rId27"/>
    <p:sldId id="872" r:id="rId28"/>
    <p:sldId id="873" r:id="rId29"/>
    <p:sldId id="874" r:id="rId30"/>
    <p:sldId id="737" r:id="rId31"/>
    <p:sldId id="932" r:id="rId32"/>
    <p:sldId id="935" r:id="rId33"/>
    <p:sldId id="942" r:id="rId34"/>
    <p:sldId id="878" r:id="rId35"/>
    <p:sldId id="883" r:id="rId36"/>
  </p:sldIdLst>
  <p:sldSz cx="12192000" cy="6858000"/>
  <p:notesSz cx="6797675" cy="9928225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608013" indent="-150813" algn="l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1217613" indent="-303213" algn="l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827213" indent="-455613" algn="l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2436813" indent="-608013" algn="l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3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13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13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13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CC"/>
    <a:srgbClr val="72AF2F"/>
    <a:srgbClr val="C1E442"/>
    <a:srgbClr val="FFFF99"/>
    <a:srgbClr val="C6D254"/>
    <a:srgbClr val="000000"/>
    <a:srgbClr val="5C88D0"/>
    <a:srgbClr val="2A6EA8"/>
    <a:srgbClr val="B1D254"/>
    <a:srgbClr val="7273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00" autoAdjust="0"/>
    <p:restoredTop sz="92197" autoAdjust="0"/>
  </p:normalViewPr>
  <p:slideViewPr>
    <p:cSldViewPr snapToGrid="0">
      <p:cViewPr varScale="1">
        <p:scale>
          <a:sx n="78" d="100"/>
          <a:sy n="78" d="100"/>
        </p:scale>
        <p:origin x="396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73" d="100"/>
          <a:sy n="73" d="100"/>
        </p:scale>
        <p:origin x="-2280" y="-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as Tovinger" userId="d52090d9-82c6-45ae-b052-95c46e96cc30" providerId="ADAL" clId="{151D8193-56B7-474D-B3A0-294036DA9F52}"/>
    <pc:docChg chg="modSld">
      <pc:chgData name="Thomas Tovinger" userId="d52090d9-82c6-45ae-b052-95c46e96cc30" providerId="ADAL" clId="{151D8193-56B7-474D-B3A0-294036DA9F52}" dt="2020-09-09T11:14:00.859" v="10" actId="14734"/>
      <pc:docMkLst>
        <pc:docMk/>
      </pc:docMkLst>
      <pc:sldChg chg="modSp">
        <pc:chgData name="Thomas Tovinger" userId="d52090d9-82c6-45ae-b052-95c46e96cc30" providerId="ADAL" clId="{151D8193-56B7-474D-B3A0-294036DA9F52}" dt="2020-09-09T11:14:00.859" v="10" actId="14734"/>
        <pc:sldMkLst>
          <pc:docMk/>
          <pc:sldMk cId="455952544" sldId="636"/>
        </pc:sldMkLst>
        <pc:graphicFrameChg chg="modGraphic">
          <ac:chgData name="Thomas Tovinger" userId="d52090d9-82c6-45ae-b052-95c46e96cc30" providerId="ADAL" clId="{151D8193-56B7-474D-B3A0-294036DA9F52}" dt="2020-09-09T11:14:00.859" v="10" actId="14734"/>
          <ac:graphicFrameMkLst>
            <pc:docMk/>
            <pc:sldMk cId="455952544" sldId="636"/>
            <ac:graphicFrameMk id="6" creationId="{00000000-0000-0000-0000-000000000000}"/>
          </ac:graphicFrameMkLst>
        </pc:graphicFrameChg>
      </pc:sldChg>
      <pc:sldChg chg="modSp">
        <pc:chgData name="Thomas Tovinger" userId="d52090d9-82c6-45ae-b052-95c46e96cc30" providerId="ADAL" clId="{151D8193-56B7-474D-B3A0-294036DA9F52}" dt="2020-09-08T20:25:55.914" v="0" actId="13926"/>
        <pc:sldMkLst>
          <pc:docMk/>
          <pc:sldMk cId="2040769281" sldId="865"/>
        </pc:sldMkLst>
        <pc:graphicFrameChg chg="modGraphic">
          <ac:chgData name="Thomas Tovinger" userId="d52090d9-82c6-45ae-b052-95c46e96cc30" providerId="ADAL" clId="{151D8193-56B7-474D-B3A0-294036DA9F52}" dt="2020-09-08T20:25:55.914" v="0" actId="13926"/>
          <ac:graphicFrameMkLst>
            <pc:docMk/>
            <pc:sldMk cId="2040769281" sldId="865"/>
            <ac:graphicFrameMk id="7" creationId="{00000000-0000-0000-0000-000000000000}"/>
          </ac:graphicFrameMkLst>
        </pc:graphicFrame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59" tIns="46430" rIns="92859" bIns="46430" numCol="1" anchor="t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59" tIns="46430" rIns="92859" bIns="46430" numCol="1" anchor="t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AA78BAD3-FC21-4679-B770-3EA085F20603}" type="datetime1">
              <a:rPr lang="en-US"/>
              <a:pPr>
                <a:defRPr/>
              </a:pPr>
              <a:t>9/8/2020</a:t>
            </a:fld>
            <a:endParaRPr lang="en-US" dirty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59" tIns="46430" rIns="92859" bIns="46430" numCol="1" anchor="b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59" tIns="46430" rIns="92859" bIns="46430" numCol="1" anchor="b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17FF792-3EB9-44FA-9386-5606498586B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522078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59" tIns="46430" rIns="92859" bIns="46430" numCol="1" anchor="t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59" tIns="46430" rIns="92859" bIns="46430" numCol="1" anchor="t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E730920-F8FB-4BAB-A0E2-B112E44812FA}" type="datetime1">
              <a:rPr lang="en-US"/>
              <a:pPr>
                <a:defRPr/>
              </a:pPr>
              <a:t>9/8/2020</a:t>
            </a:fld>
            <a:endParaRPr lang="en-US" dirty="0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8900" y="742950"/>
            <a:ext cx="66198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6463"/>
            <a:ext cx="4984750" cy="446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59" tIns="46430" rIns="92859" bIns="464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59" tIns="46430" rIns="92859" bIns="46430" numCol="1" anchor="b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59" tIns="46430" rIns="92859" bIns="46430" numCol="1" anchor="b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7BB3565-DE1F-45E8-8B92-B6CEF3A5A93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564593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608013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217613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827213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436813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31A0830-7958-478F-A687-980EFBB47EC2}" type="slidenum">
              <a:rPr lang="en-GB" altLang="en-US" sz="1200" smtClean="0"/>
              <a:pPr>
                <a:spcBef>
                  <a:spcPct val="0"/>
                </a:spcBef>
              </a:pPr>
              <a:t>1</a:t>
            </a:fld>
            <a:endParaRPr lang="en-GB" altLang="en-US" sz="120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42950"/>
            <a:ext cx="6621463" cy="3725863"/>
          </a:xfrm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18050"/>
            <a:ext cx="4987925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13128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945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470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221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5676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8145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3366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5063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3121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008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bubbles_ppt_cove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3" y="0"/>
            <a:ext cx="5145087" cy="633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10043" y="3839308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9585" indent="0" algn="ctr">
              <a:buNone/>
              <a:defRPr/>
            </a:lvl2pPr>
            <a:lvl3pPr marL="1219170" indent="0" algn="ctr">
              <a:buNone/>
              <a:defRPr/>
            </a:lvl3pPr>
            <a:lvl4pPr marL="1828754" indent="0" algn="ctr">
              <a:buNone/>
              <a:defRPr/>
            </a:lvl4pPr>
            <a:lvl5pPr marL="2438339" indent="0" algn="ctr">
              <a:buNone/>
              <a:defRPr/>
            </a:lvl5pPr>
            <a:lvl6pPr marL="3047924" indent="0" algn="ctr">
              <a:buNone/>
              <a:defRPr/>
            </a:lvl6pPr>
            <a:lvl7pPr marL="3657509" indent="0" algn="ctr">
              <a:buNone/>
              <a:defRPr/>
            </a:lvl7pPr>
            <a:lvl8pPr marL="4267093" indent="0" algn="ctr">
              <a:buNone/>
              <a:defRPr/>
            </a:lvl8pPr>
            <a:lvl9pPr marL="4876678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0231849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609585" indent="-609585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623381228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112251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IE" noProof="0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410952" y="6483350"/>
            <a:ext cx="527049" cy="222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B78E712-7E90-46AF-8873-540771249AD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3046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theme" Target="../theme/theme1.xml"/><Relationship Id="rId9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14"/>
          <p:cNvSpPr>
            <a:spLocks noChangeArrowheads="1"/>
          </p:cNvSpPr>
          <p:nvPr userDrawn="1"/>
        </p:nvSpPr>
        <p:spPr bwMode="auto">
          <a:xfrm>
            <a:off x="1075646" y="6376873"/>
            <a:ext cx="8224837" cy="333374"/>
          </a:xfrm>
          <a:prstGeom prst="homePlate">
            <a:avLst>
              <a:gd name="adj" fmla="val 91600"/>
            </a:avLst>
          </a:prstGeom>
          <a:solidFill>
            <a:srgbClr val="72AF2F">
              <a:alpha val="9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1333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52463" y="228600"/>
            <a:ext cx="91027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47700" y="1454150"/>
            <a:ext cx="11183938" cy="483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  <a:endParaRPr lang="en-GB" alt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212963" y="6511925"/>
            <a:ext cx="7950201" cy="234950"/>
          </a:xfrm>
          <a:prstGeom prst="rect">
            <a:avLst/>
          </a:prstGeom>
          <a:noFill/>
        </p:spPr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33" spc="400" dirty="0">
                <a:solidFill>
                  <a:schemeClr val="bg1"/>
                </a:solidFill>
              </a:rPr>
              <a:t> </a:t>
            </a:r>
            <a:r>
              <a:rPr lang="en-GB" sz="1100" b="1" spc="300" dirty="0">
                <a:ea typeface="+mn-ea"/>
                <a:cs typeface="Arial" panose="020B0604020202020204" pitchFamily="34" charset="0"/>
              </a:rPr>
              <a:t>SP-200805, TSG SA#89-e,</a:t>
            </a:r>
            <a:r>
              <a:rPr lang="en-GB" sz="1100" b="1" spc="300" baseline="0" dirty="0">
                <a:ea typeface="+mn-ea"/>
                <a:cs typeface="Arial" panose="020B0604020202020204" pitchFamily="34" charset="0"/>
              </a:rPr>
              <a:t> E-meeting, 15-18 September 2020</a:t>
            </a:r>
            <a:endParaRPr lang="en-GB" sz="1100" b="1" spc="300" dirty="0">
              <a:ea typeface="+mn-ea"/>
              <a:cs typeface="Arial" panose="020B0604020202020204" pitchFamily="34" charset="0"/>
            </a:endParaRPr>
          </a:p>
          <a:p>
            <a:pPr>
              <a:defRPr/>
            </a:pPr>
            <a:endParaRPr lang="en-GB" sz="1067" b="1" spc="400" dirty="0">
              <a:solidFill>
                <a:schemeClr val="bg1"/>
              </a:solidFill>
            </a:endParaRPr>
          </a:p>
        </p:txBody>
      </p:sp>
      <p:sp>
        <p:nvSpPr>
          <p:cNvPr id="1030" name="Rectangle 15"/>
          <p:cNvSpPr>
            <a:spLocks noChangeArrowheads="1"/>
          </p:cNvSpPr>
          <p:nvPr userDrawn="1"/>
        </p:nvSpPr>
        <p:spPr bwMode="auto">
          <a:xfrm>
            <a:off x="5448300" y="3303588"/>
            <a:ext cx="123825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1333">
                <a:solidFill>
                  <a:schemeClr val="bg1"/>
                </a:solidFill>
              </a:rPr>
              <a:t>© 3GPP 2012</a:t>
            </a:r>
            <a:endParaRPr lang="en-GB" altLang="en-US" sz="1333"/>
          </a:p>
        </p:txBody>
      </p:sp>
      <p:pic>
        <p:nvPicPr>
          <p:cNvPr id="1031" name="Picture 10" descr="3GPP_TM_RD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8088" y="306388"/>
            <a:ext cx="1584325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16"/>
          <p:cNvSpPr>
            <a:spLocks noChangeArrowheads="1"/>
          </p:cNvSpPr>
          <p:nvPr userDrawn="1"/>
        </p:nvSpPr>
        <p:spPr bwMode="auto">
          <a:xfrm>
            <a:off x="9918700" y="6462713"/>
            <a:ext cx="1027845" cy="256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1067" dirty="0"/>
              <a:t>© 3GPP 2020</a:t>
            </a:r>
          </a:p>
        </p:txBody>
      </p:sp>
      <p:pic>
        <p:nvPicPr>
          <p:cNvPr id="11" name="Picture 13" descr="green2.jp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1467" y="6423704"/>
            <a:ext cx="365125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val 11"/>
          <p:cNvSpPr/>
          <p:nvPr userDrawn="1"/>
        </p:nvSpPr>
        <p:spPr bwMode="auto">
          <a:xfrm>
            <a:off x="11157629" y="6330667"/>
            <a:ext cx="812800" cy="419100"/>
          </a:xfrm>
          <a:prstGeom prst="ellipse">
            <a:avLst/>
          </a:prstGeom>
          <a:solidFill>
            <a:schemeClr val="bg1"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fld id="{435BA645-663C-49B9-8214-3A0DBAD6F1FF}" type="slidenum">
              <a:rPr lang="en-GB" altLang="en-US" sz="1333" b="1" smtClean="0"/>
              <a:pPr algn="ctr">
                <a:defRPr/>
              </a:pPr>
              <a:t>‹#›</a:t>
            </a:fld>
            <a:endParaRPr lang="en-GB" altLang="en-US" sz="1333" b="1" dirty="0"/>
          </a:p>
          <a:p>
            <a:pPr>
              <a:defRPr/>
            </a:pPr>
            <a:endParaRPr lang="en-GB" altLang="en-US" sz="1333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6" r:id="rId2"/>
    <p:sldLayoutId id="2147483939" r:id="rId3"/>
  </p:sldLayoutIdLst>
  <p:transition spd="slow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FF000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FF000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FF000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FF0000"/>
          </a:solidFill>
          <a:latin typeface="Calibri" pitchFamily="34" charset="0"/>
        </a:defRPr>
      </a:lvl5pPr>
      <a:lvl6pPr marL="609585" algn="ctr" rtl="0" eaLnBrk="0" fontAlgn="base" hangingPunct="0">
        <a:spcBef>
          <a:spcPct val="0"/>
        </a:spcBef>
        <a:spcAft>
          <a:spcPct val="0"/>
        </a:spcAft>
        <a:defRPr sz="4267">
          <a:solidFill>
            <a:srgbClr val="FF0000"/>
          </a:solidFill>
          <a:latin typeface="Calibri" pitchFamily="34" charset="0"/>
        </a:defRPr>
      </a:lvl6pPr>
      <a:lvl7pPr marL="1219170" algn="ctr" rtl="0" eaLnBrk="0" fontAlgn="base" hangingPunct="0">
        <a:spcBef>
          <a:spcPct val="0"/>
        </a:spcBef>
        <a:spcAft>
          <a:spcPct val="0"/>
        </a:spcAft>
        <a:defRPr sz="4267">
          <a:solidFill>
            <a:srgbClr val="FF0000"/>
          </a:solidFill>
          <a:latin typeface="Calibri" pitchFamily="34" charset="0"/>
        </a:defRPr>
      </a:lvl7pPr>
      <a:lvl8pPr marL="1828754" algn="ctr" rtl="0" eaLnBrk="0" fontAlgn="base" hangingPunct="0">
        <a:spcBef>
          <a:spcPct val="0"/>
        </a:spcBef>
        <a:spcAft>
          <a:spcPct val="0"/>
        </a:spcAft>
        <a:defRPr sz="4267">
          <a:solidFill>
            <a:srgbClr val="FF0000"/>
          </a:solidFill>
          <a:latin typeface="Calibri" pitchFamily="34" charset="0"/>
        </a:defRPr>
      </a:lvl8pPr>
      <a:lvl9pPr marL="2438339" algn="ctr" rtl="0" eaLnBrk="0" fontAlgn="base" hangingPunct="0">
        <a:spcBef>
          <a:spcPct val="0"/>
        </a:spcBef>
        <a:spcAft>
          <a:spcPct val="0"/>
        </a:spcAft>
        <a:defRPr sz="4267">
          <a:solidFill>
            <a:srgbClr val="FF0000"/>
          </a:solidFill>
          <a:latin typeface="Calibri" pitchFamily="34" charset="0"/>
        </a:defRPr>
      </a:lvl9pPr>
    </p:titleStyle>
    <p:bodyStyle>
      <a:lvl1pPr marL="608013" indent="-608013" algn="l" rtl="0" eaLnBrk="0" fontAlgn="base" hangingPunct="0">
        <a:spcBef>
          <a:spcPct val="20000"/>
        </a:spcBef>
        <a:spcAft>
          <a:spcPct val="0"/>
        </a:spcAft>
        <a:buBlip>
          <a:blip r:embed="rId7"/>
        </a:buBlip>
        <a:defRPr sz="3700">
          <a:solidFill>
            <a:schemeClr val="tx1"/>
          </a:solidFill>
          <a:latin typeface="+mn-lt"/>
          <a:ea typeface="+mn-ea"/>
          <a:cs typeface="+mn-cs"/>
        </a:defRPr>
      </a:lvl1pPr>
      <a:lvl2pPr marL="989013" indent="-379413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Blip>
          <a:blip r:embed="rId8"/>
        </a:buBlip>
        <a:defRPr sz="3200">
          <a:solidFill>
            <a:schemeClr val="tx1"/>
          </a:solidFill>
          <a:latin typeface="+mn-lt"/>
        </a:defRPr>
      </a:lvl2pPr>
      <a:lvl3pPr marL="1522413" indent="-303213" algn="l" rtl="0" eaLnBrk="0" fontAlgn="base" hangingPunct="0">
        <a:spcBef>
          <a:spcPct val="20000"/>
        </a:spcBef>
        <a:spcAft>
          <a:spcPct val="0"/>
        </a:spcAft>
        <a:buBlip>
          <a:blip r:embed="rId9"/>
        </a:buBlip>
        <a:defRPr sz="2600">
          <a:solidFill>
            <a:schemeClr val="tx1"/>
          </a:solidFill>
          <a:latin typeface="+mn-lt"/>
        </a:defRPr>
      </a:lvl3pPr>
      <a:lvl4pPr marL="2132013" indent="-3032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00">
          <a:solidFill>
            <a:schemeClr val="tx1"/>
          </a:solidFill>
          <a:latin typeface="+mn-lt"/>
        </a:defRPr>
      </a:lvl4pPr>
      <a:lvl5pPr marL="2741613" indent="-3032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100">
          <a:solidFill>
            <a:schemeClr val="tx1"/>
          </a:solidFill>
          <a:latin typeface="+mn-lt"/>
        </a:defRPr>
      </a:lvl5pPr>
      <a:lvl6pPr marL="3352716" indent="-30479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133">
          <a:solidFill>
            <a:schemeClr val="tx1"/>
          </a:solidFill>
          <a:latin typeface="+mn-lt"/>
        </a:defRPr>
      </a:lvl6pPr>
      <a:lvl7pPr marL="3962301" indent="-30479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133">
          <a:solidFill>
            <a:schemeClr val="tx1"/>
          </a:solidFill>
          <a:latin typeface="+mn-lt"/>
        </a:defRPr>
      </a:lvl7pPr>
      <a:lvl8pPr marL="4571886" indent="-30479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133">
          <a:solidFill>
            <a:schemeClr val="tx1"/>
          </a:solidFill>
          <a:latin typeface="+mn-lt"/>
        </a:defRPr>
      </a:lvl8pPr>
      <a:lvl9pPr marL="5181470" indent="-30479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133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3gpp.org/ftp/tsg_sa/TSG_SA/TSGS_85/Docs/SP-190780.zip" TargetMode="Externa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3gpp.org/ftp/tsg_sa/TSG_SA/TSGS_85/Docs/SP-190788.zip" TargetMode="Externa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3gpp.org/ftp/tsg_sa/TSG_SA/TSGS_11/docs/zip/SP-191187.zip" TargetMode="Externa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3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3gpp.org/ftp/tsg_sa/TSG_SA/TSGS_84/Docs/SP-190367.zip" TargetMode="Externa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3gpp.org/ftp/tsg_sa/TSG_SA/TSGS_88E_Electronic/Docs/SP-200467.zip" TargetMode="Externa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3gpp.org/ftp/TSG_SA/TSG_SA/TSGS_82/Docs/SP-181072.zip" TargetMode="External"/><Relationship Id="rId2" Type="http://schemas.openxmlformats.org/officeDocument/2006/relationships/hyperlink" Target="https://www.3gpp.org/ftp/TSG_SA/TSG_SA/TSGS_82/Docs/SP-181069.zip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3gpp.org/ftp/TSG_SA/TSG_SA/TSGS_85/Docs/SP-190785.zip" TargetMode="External"/><Relationship Id="rId4" Type="http://schemas.openxmlformats.org/officeDocument/2006/relationships/hyperlink" Target="https://www.3gpp.org/ftp/TSG_SA/TSG_SA/TSGS_83/Docs/SP-190140.zip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67678" y="2820444"/>
            <a:ext cx="8621712" cy="146843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sz="48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br>
              <a:rPr lang="en-GB" sz="4800" dirty="0"/>
            </a:br>
            <a:r>
              <a:rPr lang="en-GB" sz="4800" dirty="0"/>
              <a:t> </a:t>
            </a:r>
            <a:r>
              <a:rPr lang="en-GB" altLang="zh-CN" sz="4800" b="1" dirty="0"/>
              <a:t>SA5 Status Report to SA#89-e</a:t>
            </a:r>
            <a:br>
              <a:rPr lang="en-GB" sz="4800" b="1" i="1" dirty="0"/>
            </a:br>
            <a:r>
              <a:rPr lang="en-GB" sz="4800" dirty="0">
                <a:latin typeface="Arial" pitchFamily="34" charset="0"/>
              </a:rPr>
              <a:t> </a:t>
            </a:r>
            <a:r>
              <a:rPr lang="en-GB" altLang="zh-CN" sz="3200" b="1" dirty="0"/>
              <a:t>Charging Management (CH)</a:t>
            </a:r>
            <a:br>
              <a:rPr lang="en-GB" altLang="zh-CN" sz="3200" b="1" dirty="0"/>
            </a:br>
            <a:r>
              <a:rPr lang="en-GB" altLang="zh-CN" sz="3200" b="1" dirty="0"/>
              <a:t>Operation, Administration, Maintenance &amp; Provisioning (OAM&amp;P)</a:t>
            </a:r>
            <a:br>
              <a:rPr lang="en-US" sz="48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</a:br>
            <a:br>
              <a:rPr lang="en-US" sz="4800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GB" sz="4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147" name="Subtitle 6"/>
          <p:cNvSpPr>
            <a:spLocks noGrp="1"/>
          </p:cNvSpPr>
          <p:nvPr>
            <p:ph type="subTitle" idx="1"/>
          </p:nvPr>
        </p:nvSpPr>
        <p:spPr>
          <a:xfrm>
            <a:off x="2054990" y="4523069"/>
            <a:ext cx="8534400" cy="1752600"/>
          </a:xfrm>
        </p:spPr>
        <p:txBody>
          <a:bodyPr/>
          <a:lstStyle/>
          <a:p>
            <a:pPr>
              <a:lnSpc>
                <a:spcPct val="80000"/>
              </a:lnSpc>
            </a:pPr>
            <a:br>
              <a:rPr lang="en-US" altLang="en-US" sz="2667" dirty="0"/>
            </a:br>
            <a:r>
              <a:rPr lang="en-GB" sz="2400" dirty="0">
                <a:latin typeface="Arial" charset="0"/>
              </a:rPr>
              <a:t>Thomas TOVINGER, SA5 Chair, Ericsson</a:t>
            </a:r>
          </a:p>
          <a:p>
            <a:pPr>
              <a:lnSpc>
                <a:spcPct val="80000"/>
              </a:lnSpc>
            </a:pPr>
            <a:r>
              <a:rPr lang="de-DE" altLang="de-DE" sz="2400" dirty="0">
                <a:latin typeface="Arial" charset="0"/>
              </a:rPr>
              <a:t>Zou Lan, SA5 Vice Chair, Huawei</a:t>
            </a:r>
          </a:p>
          <a:p>
            <a:pPr>
              <a:lnSpc>
                <a:spcPct val="80000"/>
              </a:lnSpc>
            </a:pPr>
            <a:r>
              <a:rPr lang="en-GB" altLang="zh-CN" sz="2400" dirty="0">
                <a:latin typeface="Arial" charset="0"/>
              </a:rPr>
              <a:t>Maryse Gardella,</a:t>
            </a:r>
            <a:r>
              <a:rPr lang="de-DE" altLang="de-DE" sz="2400" dirty="0">
                <a:latin typeface="Arial" charset="0"/>
              </a:rPr>
              <a:t> SA5 Vice Chair, </a:t>
            </a:r>
            <a:r>
              <a:rPr lang="en-GB" altLang="zh-CN" sz="2400" dirty="0">
                <a:latin typeface="Arial" charset="0"/>
              </a:rPr>
              <a:t>Nokia</a:t>
            </a:r>
            <a:endParaRPr lang="en-GB" sz="2400" dirty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en-GB" sz="2400" dirty="0">
                <a:latin typeface="Arial" charset="0"/>
              </a:rPr>
              <a:t>Mirko CANO SOVERI, SA5 Secretary, ETSI MCC</a:t>
            </a:r>
            <a:endParaRPr lang="en-US" altLang="en-US" sz="24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defRPr/>
            </a:pPr>
            <a:endParaRPr lang="en-US" altLang="en-US" sz="2667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defRPr/>
            </a:pPr>
            <a:endParaRPr lang="en-GB" altLang="en-US" sz="2667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5744285"/>
              </p:ext>
            </p:extLst>
          </p:nvPr>
        </p:nvGraphicFramePr>
        <p:xfrm>
          <a:off x="355113" y="1327319"/>
          <a:ext cx="11295212" cy="17812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2629">
                  <a:extLst>
                    <a:ext uri="{9D8B030D-6E8A-4147-A177-3AD203B41FA5}">
                      <a16:colId xmlns:a16="http://schemas.microsoft.com/office/drawing/2014/main" val="23408469"/>
                    </a:ext>
                  </a:extLst>
                </a:gridCol>
                <a:gridCol w="2263294">
                  <a:extLst>
                    <a:ext uri="{9D8B030D-6E8A-4147-A177-3AD203B41FA5}">
                      <a16:colId xmlns:a16="http://schemas.microsoft.com/office/drawing/2014/main" val="1386727148"/>
                    </a:ext>
                  </a:extLst>
                </a:gridCol>
                <a:gridCol w="1122259">
                  <a:extLst>
                    <a:ext uri="{9D8B030D-6E8A-4147-A177-3AD203B41FA5}">
                      <a16:colId xmlns:a16="http://schemas.microsoft.com/office/drawing/2014/main" val="4240727412"/>
                    </a:ext>
                  </a:extLst>
                </a:gridCol>
                <a:gridCol w="9358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420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53949">
                  <a:extLst>
                    <a:ext uri="{9D8B030D-6E8A-4147-A177-3AD203B41FA5}">
                      <a16:colId xmlns:a16="http://schemas.microsoft.com/office/drawing/2014/main" val="1675550634"/>
                    </a:ext>
                  </a:extLst>
                </a:gridCol>
                <a:gridCol w="105394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7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463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077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WI code</a:t>
                      </a:r>
                      <a:endParaRPr lang="sv-SE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>
                    <a:solidFill>
                      <a:srgbClr val="C1E44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WI Title</a:t>
                      </a:r>
                      <a:endParaRPr lang="sv-SE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>
                    <a:solidFill>
                      <a:srgbClr val="C1E44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dirty="0" err="1"/>
                        <a:t>Completion</a:t>
                      </a:r>
                      <a:r>
                        <a:rPr lang="sv-SE" sz="1200" dirty="0"/>
                        <a:t> rate</a:t>
                      </a:r>
                    </a:p>
                  </a:txBody>
                  <a:tcPr anchor="ctr">
                    <a:solidFill>
                      <a:srgbClr val="C1E44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dirty="0"/>
                        <a:t>TS/TR</a:t>
                      </a:r>
                    </a:p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200" dirty="0"/>
                    </a:p>
                  </a:txBody>
                  <a:tcPr anchor="ctr">
                    <a:solidFill>
                      <a:srgbClr val="C1E44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err="1"/>
                        <a:t>Tdoc</a:t>
                      </a:r>
                      <a:r>
                        <a:rPr lang="en-US" altLang="zh-CN" sz="1200" dirty="0"/>
                        <a:t> reference</a:t>
                      </a:r>
                      <a:endParaRPr lang="sv-SE" sz="1200" dirty="0"/>
                    </a:p>
                  </a:txBody>
                  <a:tcPr anchor="ctr">
                    <a:solidFill>
                      <a:srgbClr val="C1E4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dirty="0"/>
                        <a:t>Target date</a:t>
                      </a:r>
                    </a:p>
                  </a:txBody>
                  <a:tcPr anchor="ctr">
                    <a:solidFill>
                      <a:srgbClr val="C1E44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altLang="zh-CN" sz="1200" dirty="0"/>
                        <a:t>Rapporteur</a:t>
                      </a:r>
                    </a:p>
                    <a:p>
                      <a:pPr algn="ctr"/>
                      <a:endParaRPr lang="sv-SE" sz="1200" dirty="0"/>
                    </a:p>
                  </a:txBody>
                  <a:tcPr anchor="ctr">
                    <a:solidFill>
                      <a:srgbClr val="C1E44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altLang="zh-CN" sz="1200" dirty="0"/>
                        <a:t>Related</a:t>
                      </a:r>
                      <a:r>
                        <a:rPr lang="sv-SE" altLang="zh-CN" sz="1200" baseline="0" dirty="0"/>
                        <a:t> groups</a:t>
                      </a:r>
                      <a:endParaRPr lang="sv-SE" sz="1200" dirty="0"/>
                    </a:p>
                  </a:txBody>
                  <a:tcPr anchor="ctr">
                    <a:solidFill>
                      <a:srgbClr val="C1E44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dirty="0"/>
                        <a:t>Related</a:t>
                      </a:r>
                      <a:r>
                        <a:rPr lang="sv-SE" sz="1200" baseline="0" dirty="0"/>
                        <a:t> </a:t>
                      </a:r>
                      <a:r>
                        <a:rPr lang="en-US" altLang="zh-CN" sz="1200" dirty="0"/>
                        <a:t>topic</a:t>
                      </a:r>
                      <a:endParaRPr lang="sv-SE" sz="1200" dirty="0"/>
                    </a:p>
                  </a:txBody>
                  <a:tcPr anchor="ctr">
                    <a:solidFill>
                      <a:srgbClr val="C1E4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5750895"/>
                  </a:ext>
                </a:extLst>
              </a:tr>
              <a:tr h="891359">
                <a:tc>
                  <a:txBody>
                    <a:bodyPr/>
                    <a:lstStyle/>
                    <a:p>
                      <a:pPr algn="ctr">
                        <a:spcAft>
                          <a:spcPts val="900"/>
                        </a:spcAft>
                      </a:pPr>
                      <a:r>
                        <a:rPr lang="sv-SE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5GS_NSPACH </a:t>
                      </a: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8255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Network Slice Performance and Analytics Charging in 5G System</a:t>
                      </a: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altLang="zh-CN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60</a:t>
                      </a:r>
                      <a:r>
                        <a:rPr lang="en-US" altLang="zh-CN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%-&gt; </a:t>
                      </a:r>
                      <a:r>
                        <a:rPr lang="en-US" altLang="zh-CN" sz="110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00FF00"/>
                          </a:highlight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100% </a:t>
                      </a:r>
                      <a:r>
                        <a:rPr lang="en-US" altLang="zh-CN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(E.R)</a:t>
                      </a:r>
                      <a:endParaRPr lang="sv-SE" sz="11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TS 32.240, TS 32.290, TS 32.291, TS 32.298, TS 32.297, TS 28.201 (New)</a:t>
                      </a: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altLang="zh-CN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  <a:hlinkClick r:id="rId3"/>
                        </a:rPr>
                        <a:t>SP-190780</a:t>
                      </a:r>
                      <a:endParaRPr lang="sv-SE" altLang="zh-CN" sz="11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1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SA#87 (03/2020)</a:t>
                      </a:r>
                      <a:r>
                        <a:rPr lang="en-GB" altLang="zh-CN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sv-SE" altLang="zh-CN" sz="11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Huawei</a:t>
                      </a:r>
                      <a:endParaRPr kumimoji="0" lang="en-GB" altLang="zh-CN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</a:t>
                      </a:r>
                      <a:endParaRPr lang="sv-SE" sz="11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altLang="zh-CN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</a:t>
                      </a:r>
                      <a:endParaRPr lang="sv-SE" sz="11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2894448"/>
                  </a:ext>
                </a:extLst>
              </a:tr>
            </a:tbl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205572" y="396491"/>
            <a:ext cx="10139206" cy="92068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Calibri" pitchFamily="34" charset="0"/>
              </a:defRPr>
            </a:lvl5pPr>
            <a:lvl6pPr marL="609585" algn="ctr" rtl="0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FF0000"/>
                </a:solidFill>
                <a:latin typeface="Calibri" pitchFamily="34" charset="0"/>
              </a:defRPr>
            </a:lvl6pPr>
            <a:lvl7pPr marL="1219170" algn="ctr" rtl="0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FF0000"/>
                </a:solidFill>
                <a:latin typeface="Calibri" pitchFamily="34" charset="0"/>
              </a:defRPr>
            </a:lvl7pPr>
            <a:lvl8pPr marL="1828754" algn="ctr" rtl="0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FF0000"/>
                </a:solidFill>
                <a:latin typeface="Calibri" pitchFamily="34" charset="0"/>
              </a:defRPr>
            </a:lvl8pPr>
            <a:lvl9pPr marL="2438339" algn="ctr" rtl="0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FF0000"/>
                </a:solidFill>
                <a:latin typeface="Calibri" pitchFamily="34" charset="0"/>
              </a:defRPr>
            </a:lvl9pPr>
          </a:lstStyle>
          <a:p>
            <a:r>
              <a:rPr lang="en-US" altLang="zh-CN" sz="3200" kern="0" dirty="0"/>
              <a:t>5GS_NSPACH </a:t>
            </a:r>
          </a:p>
        </p:txBody>
      </p:sp>
      <p:sp>
        <p:nvSpPr>
          <p:cNvPr id="9" name="矩形 8"/>
          <p:cNvSpPr/>
          <p:nvPr/>
        </p:nvSpPr>
        <p:spPr>
          <a:xfrm>
            <a:off x="205572" y="3400931"/>
            <a:ext cx="11444754" cy="310854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285750" lvl="0" indent="-2857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1400" dirty="0" err="1">
                <a:latin typeface="Calibri" pitchFamily="34" charset="0"/>
                <a:ea typeface="宋体" pitchFamily="2" charset="-122"/>
                <a:cs typeface="Arial" charset="0"/>
              </a:rPr>
              <a:t>pCRs</a:t>
            </a:r>
            <a:r>
              <a:rPr lang="fr-FR" sz="1400" dirty="0">
                <a:latin typeface="Calibri" pitchFamily="34" charset="0"/>
                <a:ea typeface="宋体" pitchFamily="2" charset="-122"/>
                <a:cs typeface="Arial" charset="0"/>
              </a:rPr>
              <a:t> </a:t>
            </a:r>
            <a:r>
              <a:rPr lang="fr-FR" sz="1400" dirty="0" err="1">
                <a:latin typeface="Calibri" pitchFamily="34" charset="0"/>
                <a:ea typeface="宋体" pitchFamily="2" charset="-122"/>
                <a:cs typeface="Arial" charset="0"/>
              </a:rPr>
              <a:t>were</a:t>
            </a:r>
            <a:r>
              <a:rPr lang="fr-FR" sz="1400" dirty="0">
                <a:latin typeface="Calibri" pitchFamily="34" charset="0"/>
                <a:ea typeface="宋体" pitchFamily="2" charset="-122"/>
                <a:cs typeface="Arial" charset="0"/>
              </a:rPr>
              <a:t> </a:t>
            </a:r>
            <a:r>
              <a:rPr lang="fr-FR" sz="1400" dirty="0" err="1">
                <a:latin typeface="Calibri" pitchFamily="34" charset="0"/>
                <a:ea typeface="宋体" pitchFamily="2" charset="-122"/>
                <a:cs typeface="Arial" charset="0"/>
              </a:rPr>
              <a:t>approved</a:t>
            </a:r>
            <a:r>
              <a:rPr lang="fr-FR" sz="1400" dirty="0">
                <a:latin typeface="Calibri" pitchFamily="34" charset="0"/>
                <a:ea typeface="宋体" pitchFamily="2" charset="-122"/>
                <a:cs typeface="Arial" charset="0"/>
              </a:rPr>
              <a:t> for draft TS 28.201 </a:t>
            </a:r>
            <a:r>
              <a:rPr lang="fr-FR" sz="1400" dirty="0" err="1">
                <a:latin typeface="Calibri" pitchFamily="34" charset="0"/>
                <a:ea typeface="宋体" pitchFamily="2" charset="-122"/>
                <a:cs typeface="Arial" charset="0"/>
              </a:rPr>
              <a:t>with</a:t>
            </a:r>
            <a:r>
              <a:rPr lang="fr-FR" sz="1400" dirty="0">
                <a:latin typeface="Calibri" pitchFamily="34" charset="0"/>
                <a:ea typeface="宋体" pitchFamily="2" charset="-122"/>
                <a:cs typeface="Arial" charset="0"/>
              </a:rPr>
              <a:t>: </a:t>
            </a:r>
          </a:p>
          <a:p>
            <a:pPr marL="893763" lvl="1" indent="-285750" defTabSz="121917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Calibri" pitchFamily="34" charset="0"/>
                <a:ea typeface="宋体" pitchFamily="2" charset="-122"/>
                <a:cs typeface="Arial" charset="0"/>
              </a:rPr>
              <a:t>Final name for the New Charging Enablement Function (CEF) : consumer of PM </a:t>
            </a:r>
            <a:r>
              <a:rPr lang="en-US" sz="1400" dirty="0" err="1">
                <a:latin typeface="Calibri" pitchFamily="34" charset="0"/>
                <a:ea typeface="宋体" pitchFamily="2" charset="-122"/>
                <a:cs typeface="Arial" charset="0"/>
              </a:rPr>
              <a:t>MnS</a:t>
            </a:r>
            <a:r>
              <a:rPr lang="en-US" sz="1400" dirty="0">
                <a:latin typeface="Calibri" pitchFamily="34" charset="0"/>
                <a:ea typeface="宋体" pitchFamily="2" charset="-122"/>
                <a:cs typeface="Arial" charset="0"/>
              </a:rPr>
              <a:t>, NWDAF service and CHF service.</a:t>
            </a:r>
          </a:p>
          <a:p>
            <a:pPr marL="893763" lvl="1" indent="-285750" defTabSz="121917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Calibri" pitchFamily="34" charset="0"/>
                <a:ea typeface="宋体" pitchFamily="2" charset="-122"/>
                <a:cs typeface="Arial" charset="0"/>
              </a:rPr>
              <a:t>Final architecture with CHF, CEF, </a:t>
            </a:r>
            <a:r>
              <a:rPr lang="en-US" sz="1400" dirty="0" err="1">
                <a:latin typeface="Calibri" pitchFamily="34" charset="0"/>
                <a:ea typeface="宋体" pitchFamily="2" charset="-122"/>
                <a:cs typeface="Arial" charset="0"/>
              </a:rPr>
              <a:t>MnS</a:t>
            </a:r>
            <a:r>
              <a:rPr lang="en-US" sz="1400" dirty="0">
                <a:latin typeface="Calibri" pitchFamily="34" charset="0"/>
                <a:ea typeface="宋体" pitchFamily="2" charset="-122"/>
                <a:cs typeface="Arial" charset="0"/>
              </a:rPr>
              <a:t> Producer and NWDAF for performance and analytics charging </a:t>
            </a:r>
          </a:p>
          <a:p>
            <a:pPr marL="893763" lvl="1" indent="-285750" defTabSz="121917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Calibri" pitchFamily="34" charset="0"/>
                <a:ea typeface="宋体" pitchFamily="2" charset="-122"/>
                <a:cs typeface="Arial" charset="0"/>
              </a:rPr>
              <a:t>Charging Data Request/Response structure with:</a:t>
            </a:r>
          </a:p>
          <a:p>
            <a:pPr marL="1503363" lvl="2" indent="-285750" defTabSz="121917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Calibri" pitchFamily="34" charset="0"/>
                <a:ea typeface="宋体" pitchFamily="2" charset="-122"/>
                <a:cs typeface="Arial" charset="0"/>
              </a:rPr>
              <a:t>“Tenant Identifier”</a:t>
            </a:r>
          </a:p>
          <a:p>
            <a:pPr marL="1503363" lvl="2" indent="-285750" defTabSz="121917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Calibri" pitchFamily="34" charset="0"/>
                <a:ea typeface="宋体" pitchFamily="2" charset="-122"/>
                <a:cs typeface="Arial" charset="0"/>
              </a:rPr>
              <a:t>umbrella NSPA Charging Information with S-NSSAI </a:t>
            </a:r>
          </a:p>
          <a:p>
            <a:pPr marL="1503363" lvl="2" indent="-285750" defTabSz="121917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Calibri" pitchFamily="34" charset="0"/>
                <a:ea typeface="宋体" pitchFamily="2" charset="-122"/>
                <a:cs typeface="Arial" charset="0"/>
              </a:rPr>
              <a:t>NSPA Container Information for multiple reporting</a:t>
            </a:r>
          </a:p>
          <a:p>
            <a:pPr marL="893763" lvl="1" indent="-285750" defTabSz="121917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Calibri" pitchFamily="34" charset="0"/>
                <a:ea typeface="宋体" pitchFamily="2" charset="-122"/>
                <a:cs typeface="Arial" charset="0"/>
              </a:rPr>
              <a:t>Network slice performance and analytics CHF CDR description </a:t>
            </a:r>
          </a:p>
          <a:p>
            <a:pPr marL="285750" indent="-2857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1400" dirty="0">
                <a:latin typeface="Calibri" pitchFamily="34" charset="0"/>
                <a:ea typeface="宋体" pitchFamily="2" charset="-122"/>
                <a:cs typeface="Arial" charset="0"/>
              </a:rPr>
              <a:t>Stage 3 CRs:</a:t>
            </a:r>
          </a:p>
          <a:p>
            <a:pPr marL="893763" lvl="1" indent="-2857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1400" dirty="0">
                <a:latin typeface="Calibri" pitchFamily="34" charset="0"/>
                <a:ea typeface="宋体" pitchFamily="2" charset="-122"/>
                <a:cs typeface="Arial" charset="0"/>
              </a:rPr>
              <a:t>On TS  32.298 for NSPA (NS performance and analytics) charging parameter CDRs description and ASN.1</a:t>
            </a:r>
          </a:p>
          <a:p>
            <a:pPr marL="893763" lvl="1" indent="-2857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1400" dirty="0">
                <a:latin typeface="Calibri" pitchFamily="34" charset="0"/>
                <a:ea typeface="宋体" pitchFamily="2" charset="-122"/>
                <a:cs typeface="Arial" charset="0"/>
              </a:rPr>
              <a:t>On TS 32.291 for NSPA charging attribute for </a:t>
            </a:r>
            <a:r>
              <a:rPr lang="en-US" sz="1400" dirty="0" err="1">
                <a:latin typeface="Calibri" pitchFamily="34" charset="0"/>
                <a:ea typeface="宋体" pitchFamily="2" charset="-122"/>
                <a:cs typeface="Arial" charset="0"/>
              </a:rPr>
              <a:t>Nchf_convergedchargingservice</a:t>
            </a:r>
            <a:r>
              <a:rPr lang="en-US" sz="1400" dirty="0">
                <a:latin typeface="Calibri" pitchFamily="34" charset="0"/>
                <a:ea typeface="宋体" pitchFamily="2" charset="-122"/>
                <a:cs typeface="Arial" charset="0"/>
              </a:rPr>
              <a:t> and corresponding </a:t>
            </a:r>
            <a:r>
              <a:rPr lang="en-US" sz="1400" dirty="0" err="1">
                <a:latin typeface="Calibri" pitchFamily="34" charset="0"/>
                <a:ea typeface="宋体" pitchFamily="2" charset="-122"/>
                <a:cs typeface="Arial" charset="0"/>
              </a:rPr>
              <a:t>OpenAPI</a:t>
            </a:r>
            <a:endParaRPr lang="en-US" sz="1400" dirty="0">
              <a:latin typeface="Calibri" pitchFamily="34" charset="0"/>
              <a:ea typeface="宋体" pitchFamily="2" charset="-122"/>
              <a:cs typeface="Arial" charset="0"/>
            </a:endParaRPr>
          </a:p>
          <a:p>
            <a:pPr marL="285750" indent="-2857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1400" dirty="0">
                <a:latin typeface="Calibri" pitchFamily="34" charset="0"/>
                <a:ea typeface="宋体" pitchFamily="2" charset="-122"/>
                <a:cs typeface="Arial" charset="0"/>
              </a:rPr>
              <a:t>Draft TS 28.201 (email approvalS5-204603) sent for approval (S5-204604)</a:t>
            </a:r>
          </a:p>
          <a:p>
            <a:pPr marL="1572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Calibri" pitchFamily="34" charset="0"/>
                <a:ea typeface="宋体" pitchFamily="2" charset="-122"/>
                <a:cs typeface="Arial" charset="0"/>
              </a:rPr>
              <a:t> </a:t>
            </a:r>
          </a:p>
          <a:p>
            <a:pPr marL="893763" lvl="1" indent="-285750" defTabSz="121917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1400" dirty="0">
              <a:latin typeface="Calibri" pitchFamily="34" charset="0"/>
              <a:ea typeface="宋体" pitchFamily="2" charset="-122"/>
              <a:cs typeface="Arial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55113" y="3108543"/>
            <a:ext cx="11269350" cy="292388"/>
          </a:xfrm>
          <a:prstGeom prst="rect">
            <a:avLst/>
          </a:prstGeom>
          <a:solidFill>
            <a:srgbClr val="C1E44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/>
              <a:t>Working Progress</a:t>
            </a:r>
            <a:endParaRPr lang="zh-CN" altLang="en-US" b="1" dirty="0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E36FD6ED-31BD-4589-8490-29C233B693D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8140548"/>
              </p:ext>
            </p:extLst>
          </p:nvPr>
        </p:nvGraphicFramePr>
        <p:xfrm>
          <a:off x="9611360" y="4643120"/>
          <a:ext cx="1595120" cy="13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Document" showAsIcon="1" r:id="rId4" imgW="914400" imgH="806400" progId="Word.Document.8">
                  <p:embed/>
                </p:oleObj>
              </mc:Choice>
              <mc:Fallback>
                <p:oleObj name="Document" showAsIcon="1" r:id="rId4" imgW="914400" imgH="806400" progId="Word.Document.8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E36FD6ED-31BD-4589-8490-29C233B693D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611360" y="4643120"/>
                        <a:ext cx="1595120" cy="1355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215135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9729814"/>
              </p:ext>
            </p:extLst>
          </p:nvPr>
        </p:nvGraphicFramePr>
        <p:xfrm>
          <a:off x="380975" y="1426035"/>
          <a:ext cx="11295212" cy="17812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2629">
                  <a:extLst>
                    <a:ext uri="{9D8B030D-6E8A-4147-A177-3AD203B41FA5}">
                      <a16:colId xmlns:a16="http://schemas.microsoft.com/office/drawing/2014/main" val="23408469"/>
                    </a:ext>
                  </a:extLst>
                </a:gridCol>
                <a:gridCol w="2283046">
                  <a:extLst>
                    <a:ext uri="{9D8B030D-6E8A-4147-A177-3AD203B41FA5}">
                      <a16:colId xmlns:a16="http://schemas.microsoft.com/office/drawing/2014/main" val="1386727148"/>
                    </a:ext>
                  </a:extLst>
                </a:gridCol>
                <a:gridCol w="1102507">
                  <a:extLst>
                    <a:ext uri="{9D8B030D-6E8A-4147-A177-3AD203B41FA5}">
                      <a16:colId xmlns:a16="http://schemas.microsoft.com/office/drawing/2014/main" val="4240727412"/>
                    </a:ext>
                  </a:extLst>
                </a:gridCol>
                <a:gridCol w="9358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420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53949">
                  <a:extLst>
                    <a:ext uri="{9D8B030D-6E8A-4147-A177-3AD203B41FA5}">
                      <a16:colId xmlns:a16="http://schemas.microsoft.com/office/drawing/2014/main" val="1675550634"/>
                    </a:ext>
                  </a:extLst>
                </a:gridCol>
                <a:gridCol w="105394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7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463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077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WI code</a:t>
                      </a:r>
                      <a:endParaRPr lang="sv-SE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>
                    <a:solidFill>
                      <a:srgbClr val="C1E44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WI Title</a:t>
                      </a:r>
                      <a:endParaRPr lang="sv-SE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>
                    <a:solidFill>
                      <a:srgbClr val="C1E44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dirty="0" err="1"/>
                        <a:t>Completion</a:t>
                      </a:r>
                      <a:r>
                        <a:rPr lang="sv-SE" sz="1200" dirty="0"/>
                        <a:t> rate</a:t>
                      </a:r>
                    </a:p>
                  </a:txBody>
                  <a:tcPr anchor="ctr">
                    <a:solidFill>
                      <a:srgbClr val="C1E44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dirty="0"/>
                        <a:t>TS/TR</a:t>
                      </a:r>
                    </a:p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200" dirty="0"/>
                    </a:p>
                  </a:txBody>
                  <a:tcPr anchor="ctr">
                    <a:solidFill>
                      <a:srgbClr val="C1E44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err="1"/>
                        <a:t>Tdoc</a:t>
                      </a:r>
                      <a:r>
                        <a:rPr lang="en-US" altLang="zh-CN" sz="1200" dirty="0"/>
                        <a:t> reference</a:t>
                      </a:r>
                      <a:endParaRPr lang="sv-SE" sz="1200" dirty="0"/>
                    </a:p>
                  </a:txBody>
                  <a:tcPr anchor="ctr">
                    <a:solidFill>
                      <a:srgbClr val="C1E4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dirty="0"/>
                        <a:t>Target date</a:t>
                      </a:r>
                    </a:p>
                  </a:txBody>
                  <a:tcPr anchor="ctr">
                    <a:solidFill>
                      <a:srgbClr val="C1E44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altLang="zh-CN" sz="1200" dirty="0"/>
                        <a:t>Rapporteur</a:t>
                      </a:r>
                    </a:p>
                    <a:p>
                      <a:pPr algn="ctr"/>
                      <a:endParaRPr lang="sv-SE" sz="1200" dirty="0"/>
                    </a:p>
                  </a:txBody>
                  <a:tcPr anchor="ctr">
                    <a:solidFill>
                      <a:srgbClr val="C1E44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altLang="zh-CN" sz="1200" dirty="0"/>
                        <a:t>Related</a:t>
                      </a:r>
                      <a:r>
                        <a:rPr lang="sv-SE" altLang="zh-CN" sz="1200" baseline="0" dirty="0"/>
                        <a:t> groups</a:t>
                      </a:r>
                      <a:endParaRPr lang="sv-SE" sz="1200" dirty="0"/>
                    </a:p>
                  </a:txBody>
                  <a:tcPr anchor="ctr">
                    <a:solidFill>
                      <a:srgbClr val="C1E44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dirty="0"/>
                        <a:t>Related</a:t>
                      </a:r>
                      <a:r>
                        <a:rPr lang="sv-SE" sz="1200" baseline="0" dirty="0"/>
                        <a:t> </a:t>
                      </a:r>
                      <a:r>
                        <a:rPr lang="en-US" altLang="zh-CN" sz="1200" dirty="0"/>
                        <a:t>topic</a:t>
                      </a:r>
                      <a:endParaRPr lang="sv-SE" sz="1200" dirty="0"/>
                    </a:p>
                  </a:txBody>
                  <a:tcPr anchor="ctr">
                    <a:solidFill>
                      <a:srgbClr val="C1E4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5750895"/>
                  </a:ext>
                </a:extLst>
              </a:tr>
              <a:tr h="891359">
                <a:tc>
                  <a:txBody>
                    <a:bodyPr/>
                    <a:lstStyle/>
                    <a:p>
                      <a:pPr algn="ctr">
                        <a:spcAft>
                          <a:spcPts val="900"/>
                        </a:spcAft>
                      </a:pPr>
                      <a:r>
                        <a:rPr lang="sv-SE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5GS_NSMCH</a:t>
                      </a: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8255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Network Slice Management Charging in 5G System</a:t>
                      </a: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altLang="zh-CN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50</a:t>
                      </a:r>
                      <a:r>
                        <a:rPr lang="en-US" altLang="zh-CN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%-&gt; </a:t>
                      </a:r>
                      <a:r>
                        <a:rPr lang="en-US" altLang="zh-CN" sz="110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00FF00"/>
                          </a:highlight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100%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(E.R)</a:t>
                      </a:r>
                      <a:endParaRPr lang="sv-SE" sz="11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TS 32.240, TS 32.290, TS 32.291, TS 32.298, TS 32.297, TS 28.202 (New)</a:t>
                      </a: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altLang="zh-CN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  <a:hlinkClick r:id="rId3"/>
                        </a:rPr>
                        <a:t>SP-190788</a:t>
                      </a:r>
                      <a:endParaRPr lang="sv-SE" altLang="zh-CN" sz="11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1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SA#87 (03/2020)</a:t>
                      </a:r>
                      <a:r>
                        <a:rPr lang="en-GB" altLang="zh-CN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sv-SE" altLang="zh-CN" sz="11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Nokia</a:t>
                      </a:r>
                      <a:endParaRPr kumimoji="0" lang="en-GB" altLang="zh-CN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</a:t>
                      </a:r>
                      <a:endParaRPr lang="sv-SE" sz="11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altLang="zh-CN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</a:t>
                      </a:r>
                      <a:endParaRPr lang="sv-SE" sz="11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2894448"/>
                  </a:ext>
                </a:extLst>
              </a:tr>
            </a:tbl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205572" y="505347"/>
            <a:ext cx="10139206" cy="92068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Calibri" pitchFamily="34" charset="0"/>
              </a:defRPr>
            </a:lvl5pPr>
            <a:lvl6pPr marL="609585" algn="ctr" rtl="0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FF0000"/>
                </a:solidFill>
                <a:latin typeface="Calibri" pitchFamily="34" charset="0"/>
              </a:defRPr>
            </a:lvl6pPr>
            <a:lvl7pPr marL="1219170" algn="ctr" rtl="0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FF0000"/>
                </a:solidFill>
                <a:latin typeface="Calibri" pitchFamily="34" charset="0"/>
              </a:defRPr>
            </a:lvl7pPr>
            <a:lvl8pPr marL="1828754" algn="ctr" rtl="0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FF0000"/>
                </a:solidFill>
                <a:latin typeface="Calibri" pitchFamily="34" charset="0"/>
              </a:defRPr>
            </a:lvl8pPr>
            <a:lvl9pPr marL="2438339" algn="ctr" rtl="0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FF0000"/>
                </a:solidFill>
                <a:latin typeface="Calibri" pitchFamily="34" charset="0"/>
              </a:defRPr>
            </a:lvl9pPr>
          </a:lstStyle>
          <a:p>
            <a:r>
              <a:rPr lang="en-US" altLang="zh-CN" sz="3200" kern="0" dirty="0"/>
              <a:t>5GS_NSMCH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80975" y="3221848"/>
            <a:ext cx="11269350" cy="292388"/>
          </a:xfrm>
          <a:prstGeom prst="rect">
            <a:avLst/>
          </a:prstGeom>
          <a:solidFill>
            <a:srgbClr val="C1E44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/>
              <a:t>Working Progress</a:t>
            </a:r>
            <a:endParaRPr lang="zh-CN" altLang="en-US" b="1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709A5B14-3902-415B-9C05-6E96FA38AF8F}"/>
              </a:ext>
            </a:extLst>
          </p:cNvPr>
          <p:cNvSpPr/>
          <p:nvPr/>
        </p:nvSpPr>
        <p:spPr>
          <a:xfrm>
            <a:off x="380975" y="3534013"/>
            <a:ext cx="11444754" cy="332398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285750" lvl="0" indent="-2857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1400" dirty="0" err="1">
                <a:latin typeface="Calibri" pitchFamily="34" charset="0"/>
                <a:ea typeface="宋体" pitchFamily="2" charset="-122"/>
                <a:cs typeface="Arial" charset="0"/>
              </a:rPr>
              <a:t>pCRs</a:t>
            </a:r>
            <a:r>
              <a:rPr lang="fr-FR" sz="1400" dirty="0">
                <a:latin typeface="Calibri" pitchFamily="34" charset="0"/>
                <a:ea typeface="宋体" pitchFamily="2" charset="-122"/>
                <a:cs typeface="Arial" charset="0"/>
              </a:rPr>
              <a:t> </a:t>
            </a:r>
            <a:r>
              <a:rPr lang="fr-FR" sz="1400" dirty="0" err="1">
                <a:latin typeface="Calibri" pitchFamily="34" charset="0"/>
                <a:ea typeface="宋体" pitchFamily="2" charset="-122"/>
                <a:cs typeface="Arial" charset="0"/>
              </a:rPr>
              <a:t>were</a:t>
            </a:r>
            <a:r>
              <a:rPr lang="fr-FR" sz="1400" dirty="0">
                <a:latin typeface="Calibri" pitchFamily="34" charset="0"/>
                <a:ea typeface="宋体" pitchFamily="2" charset="-122"/>
                <a:cs typeface="Arial" charset="0"/>
              </a:rPr>
              <a:t> </a:t>
            </a:r>
            <a:r>
              <a:rPr lang="fr-FR" sz="1400" dirty="0" err="1">
                <a:latin typeface="Calibri" pitchFamily="34" charset="0"/>
                <a:ea typeface="宋体" pitchFamily="2" charset="-122"/>
                <a:cs typeface="Arial" charset="0"/>
              </a:rPr>
              <a:t>approved</a:t>
            </a:r>
            <a:r>
              <a:rPr lang="fr-FR" sz="1400" dirty="0">
                <a:latin typeface="Calibri" pitchFamily="34" charset="0"/>
                <a:ea typeface="宋体" pitchFamily="2" charset="-122"/>
                <a:cs typeface="Arial" charset="0"/>
              </a:rPr>
              <a:t> for draft TS 28.202 </a:t>
            </a:r>
            <a:r>
              <a:rPr lang="fr-FR" sz="1400" dirty="0" err="1">
                <a:latin typeface="Calibri" pitchFamily="34" charset="0"/>
                <a:ea typeface="宋体" pitchFamily="2" charset="-122"/>
                <a:cs typeface="Arial" charset="0"/>
              </a:rPr>
              <a:t>with</a:t>
            </a:r>
            <a:r>
              <a:rPr lang="fr-FR" sz="1400" dirty="0">
                <a:latin typeface="Calibri" pitchFamily="34" charset="0"/>
                <a:ea typeface="宋体" pitchFamily="2" charset="-122"/>
                <a:cs typeface="Arial" charset="0"/>
              </a:rPr>
              <a:t>: </a:t>
            </a:r>
          </a:p>
          <a:p>
            <a:pPr marL="893763" lvl="1" indent="-285750" defTabSz="121917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Calibri" pitchFamily="34" charset="0"/>
                <a:ea typeface="宋体" pitchFamily="2" charset="-122"/>
                <a:cs typeface="Arial" charset="0"/>
              </a:rPr>
              <a:t>new Charging Enablement Function (CEF) name consideration</a:t>
            </a:r>
          </a:p>
          <a:p>
            <a:pPr marL="893763" lvl="1" indent="-285750" defTabSz="121917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Calibri" pitchFamily="34" charset="0"/>
                <a:ea typeface="宋体" pitchFamily="2" charset="-122"/>
                <a:cs typeface="Arial" charset="0"/>
              </a:rPr>
              <a:t>Final architectures with CHF and </a:t>
            </a:r>
            <a:r>
              <a:rPr lang="en-US" sz="1400" dirty="0" err="1">
                <a:latin typeface="Calibri" pitchFamily="34" charset="0"/>
                <a:ea typeface="宋体" pitchFamily="2" charset="-122"/>
                <a:cs typeface="Arial" charset="0"/>
              </a:rPr>
              <a:t>MnS</a:t>
            </a:r>
            <a:r>
              <a:rPr lang="en-US" sz="1400" dirty="0">
                <a:latin typeface="Calibri" pitchFamily="34" charset="0"/>
                <a:ea typeface="宋体" pitchFamily="2" charset="-122"/>
                <a:cs typeface="Arial" charset="0"/>
              </a:rPr>
              <a:t> Producer for Network Slice Management charging:</a:t>
            </a:r>
          </a:p>
          <a:p>
            <a:pPr marL="1503363" lvl="2" indent="-285750" defTabSz="121917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Calibri" pitchFamily="34" charset="0"/>
                <a:ea typeface="宋体" pitchFamily="2" charset="-122"/>
                <a:cs typeface="Arial" charset="0"/>
              </a:rPr>
              <a:t>Charging Trigger Function (CTF) based:  </a:t>
            </a:r>
            <a:r>
              <a:rPr lang="en-US" sz="1400" dirty="0" err="1">
                <a:latin typeface="Calibri" pitchFamily="34" charset="0"/>
                <a:ea typeface="宋体" pitchFamily="2" charset="-122"/>
                <a:cs typeface="Arial" charset="0"/>
              </a:rPr>
              <a:t>MnS</a:t>
            </a:r>
            <a:r>
              <a:rPr lang="en-US" sz="1400" dirty="0">
                <a:latin typeface="Calibri" pitchFamily="34" charset="0"/>
                <a:ea typeface="宋体" pitchFamily="2" charset="-122"/>
                <a:cs typeface="Arial" charset="0"/>
              </a:rPr>
              <a:t> Producer (CTF) is a consumer CHF service</a:t>
            </a:r>
          </a:p>
          <a:p>
            <a:pPr marL="1503363" lvl="2" indent="-285750" defTabSz="121917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Calibri" pitchFamily="34" charset="0"/>
                <a:ea typeface="宋体" pitchFamily="2" charset="-122"/>
                <a:cs typeface="Arial" charset="0"/>
              </a:rPr>
              <a:t>Charging Enablement Function (CEF) based: CEF is a consumer of Provisioning </a:t>
            </a:r>
            <a:r>
              <a:rPr lang="en-US" sz="1400" dirty="0" err="1">
                <a:latin typeface="Calibri" pitchFamily="34" charset="0"/>
                <a:ea typeface="宋体" pitchFamily="2" charset="-122"/>
                <a:cs typeface="Arial" charset="0"/>
              </a:rPr>
              <a:t>MnS</a:t>
            </a:r>
            <a:r>
              <a:rPr lang="en-US" sz="1400" dirty="0">
                <a:latin typeface="Calibri" pitchFamily="34" charset="0"/>
                <a:ea typeface="宋体" pitchFamily="2" charset="-122"/>
                <a:cs typeface="Arial" charset="0"/>
              </a:rPr>
              <a:t> and CHF service</a:t>
            </a:r>
          </a:p>
          <a:p>
            <a:pPr marL="893763" lvl="1" indent="-285750" defTabSz="121917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Calibri" pitchFamily="34" charset="0"/>
                <a:ea typeface="宋体" pitchFamily="2" charset="-122"/>
                <a:cs typeface="Arial" charset="0"/>
              </a:rPr>
              <a:t>Charging Data Request/Response structure with:</a:t>
            </a:r>
          </a:p>
          <a:p>
            <a:pPr marL="1503363" lvl="2" indent="-285750" defTabSz="121917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Calibri" pitchFamily="34" charset="0"/>
                <a:ea typeface="宋体" pitchFamily="2" charset="-122"/>
                <a:cs typeface="Arial" charset="0"/>
              </a:rPr>
              <a:t>“Tenant Identifier” and “</a:t>
            </a:r>
            <a:r>
              <a:rPr lang="en-US" sz="1400" dirty="0" err="1">
                <a:latin typeface="Calibri" pitchFamily="34" charset="0"/>
                <a:ea typeface="宋体" pitchFamily="2" charset="-122"/>
                <a:cs typeface="Arial" charset="0"/>
              </a:rPr>
              <a:t>MnS</a:t>
            </a:r>
            <a:r>
              <a:rPr lang="en-US" sz="1400" dirty="0">
                <a:latin typeface="Calibri" pitchFamily="34" charset="0"/>
                <a:ea typeface="宋体" pitchFamily="2" charset="-122"/>
                <a:cs typeface="Arial" charset="0"/>
              </a:rPr>
              <a:t> Consumer Identifier”</a:t>
            </a:r>
          </a:p>
          <a:p>
            <a:pPr marL="1503363" lvl="2" indent="-285750" defTabSz="121917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Calibri" pitchFamily="34" charset="0"/>
                <a:ea typeface="宋体" pitchFamily="2" charset="-122"/>
                <a:cs typeface="Arial" charset="0"/>
              </a:rPr>
              <a:t>NSM Charging Information with a list of “Service profile Charging Information“</a:t>
            </a:r>
          </a:p>
          <a:p>
            <a:pPr marL="893763" lvl="1" indent="-285750" defTabSz="121917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Calibri" pitchFamily="34" charset="0"/>
                <a:ea typeface="宋体" pitchFamily="2" charset="-122"/>
                <a:cs typeface="Arial" charset="0"/>
              </a:rPr>
              <a:t>Network slice Management CHF CDR description </a:t>
            </a:r>
          </a:p>
          <a:p>
            <a:pPr marL="285750" indent="-2857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1400" dirty="0">
                <a:latin typeface="Calibri" pitchFamily="34" charset="0"/>
                <a:ea typeface="宋体" pitchFamily="2" charset="-122"/>
                <a:cs typeface="Arial" charset="0"/>
              </a:rPr>
              <a:t>Stage 3 CRs:</a:t>
            </a:r>
          </a:p>
          <a:p>
            <a:pPr marL="893763" lvl="1" indent="-285750" defTabSz="121917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Calibri" pitchFamily="34" charset="0"/>
                <a:ea typeface="宋体" pitchFamily="2" charset="-122"/>
                <a:cs typeface="Arial" charset="0"/>
              </a:rPr>
              <a:t>On TS  32.298 for NSM (NS Management) charging parameter CDRs description and ASN.1</a:t>
            </a:r>
          </a:p>
          <a:p>
            <a:pPr marL="893763" lvl="1" indent="-285750" defTabSz="121917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Calibri" pitchFamily="34" charset="0"/>
                <a:ea typeface="宋体" pitchFamily="2" charset="-122"/>
                <a:cs typeface="Arial" charset="0"/>
              </a:rPr>
              <a:t>On TS 32.291 for NSM charging attribute for </a:t>
            </a:r>
            <a:r>
              <a:rPr lang="en-US" sz="1400" dirty="0" err="1">
                <a:latin typeface="Calibri" pitchFamily="34" charset="0"/>
                <a:ea typeface="宋体" pitchFamily="2" charset="-122"/>
                <a:cs typeface="Arial" charset="0"/>
              </a:rPr>
              <a:t>Nchf_convergedchargingservice</a:t>
            </a:r>
            <a:r>
              <a:rPr lang="en-US" sz="1400" dirty="0">
                <a:latin typeface="Calibri" pitchFamily="34" charset="0"/>
                <a:ea typeface="宋体" pitchFamily="2" charset="-122"/>
                <a:cs typeface="Arial" charset="0"/>
              </a:rPr>
              <a:t> and corresponding </a:t>
            </a:r>
            <a:r>
              <a:rPr lang="en-US" sz="1400" dirty="0" err="1">
                <a:latin typeface="Calibri" pitchFamily="34" charset="0"/>
                <a:ea typeface="宋体" pitchFamily="2" charset="-122"/>
                <a:cs typeface="Arial" charset="0"/>
              </a:rPr>
              <a:t>OpenAPI</a:t>
            </a:r>
            <a:endParaRPr lang="en-US" sz="1400" dirty="0">
              <a:latin typeface="Calibri" pitchFamily="34" charset="0"/>
              <a:ea typeface="宋体" pitchFamily="2" charset="-122"/>
              <a:cs typeface="Arial" charset="0"/>
            </a:endParaRPr>
          </a:p>
          <a:p>
            <a:pPr marL="285750" indent="-2857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1400" dirty="0">
                <a:latin typeface="Calibri" pitchFamily="34" charset="0"/>
                <a:ea typeface="宋体" pitchFamily="2" charset="-122"/>
                <a:cs typeface="Arial" charset="0"/>
              </a:rPr>
              <a:t>Draft TS 28.202 (email approval S5-204613) sent for approval (S5-204614)</a:t>
            </a:r>
          </a:p>
          <a:p>
            <a:pPr marL="609585" lvl="1" indent="0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latin typeface="Calibri" pitchFamily="34" charset="0"/>
              <a:ea typeface="宋体" pitchFamily="2" charset="-122"/>
              <a:cs typeface="Arial" charset="0"/>
            </a:endParaRPr>
          </a:p>
          <a:p>
            <a:pPr marL="893763" lvl="1" indent="-285750" defTabSz="121917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1400" dirty="0">
              <a:latin typeface="Calibri" pitchFamily="34" charset="0"/>
              <a:ea typeface="宋体" pitchFamily="2" charset="-122"/>
              <a:cs typeface="Arial" charset="0"/>
            </a:endParaRP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DADC6DE1-58EE-4242-8C0B-16B74CA0A92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611360" y="4643120"/>
          <a:ext cx="1595120" cy="13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Document" showAsIcon="1" r:id="rId4" imgW="914597" imgH="806311" progId="Word.Document.8">
                  <p:embed/>
                </p:oleObj>
              </mc:Choice>
              <mc:Fallback>
                <p:oleObj name="Document" showAsIcon="1" r:id="rId4" imgW="914597" imgH="806311" progId="Word.Document.8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DADC6DE1-58EE-4242-8C0B-16B74CA0A92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611360" y="4643120"/>
                        <a:ext cx="1595120" cy="1355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797984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039726"/>
              </p:ext>
            </p:extLst>
          </p:nvPr>
        </p:nvGraphicFramePr>
        <p:xfrm>
          <a:off x="380975" y="1594564"/>
          <a:ext cx="11295212" cy="14991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2629">
                  <a:extLst>
                    <a:ext uri="{9D8B030D-6E8A-4147-A177-3AD203B41FA5}">
                      <a16:colId xmlns:a16="http://schemas.microsoft.com/office/drawing/2014/main" val="23408469"/>
                    </a:ext>
                  </a:extLst>
                </a:gridCol>
                <a:gridCol w="2263294">
                  <a:extLst>
                    <a:ext uri="{9D8B030D-6E8A-4147-A177-3AD203B41FA5}">
                      <a16:colId xmlns:a16="http://schemas.microsoft.com/office/drawing/2014/main" val="1386727148"/>
                    </a:ext>
                  </a:extLst>
                </a:gridCol>
                <a:gridCol w="1122259">
                  <a:extLst>
                    <a:ext uri="{9D8B030D-6E8A-4147-A177-3AD203B41FA5}">
                      <a16:colId xmlns:a16="http://schemas.microsoft.com/office/drawing/2014/main" val="4240727412"/>
                    </a:ext>
                  </a:extLst>
                </a:gridCol>
                <a:gridCol w="9358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420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53949">
                  <a:extLst>
                    <a:ext uri="{9D8B030D-6E8A-4147-A177-3AD203B41FA5}">
                      <a16:colId xmlns:a16="http://schemas.microsoft.com/office/drawing/2014/main" val="1675550634"/>
                    </a:ext>
                  </a:extLst>
                </a:gridCol>
                <a:gridCol w="105394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7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463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077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WI code</a:t>
                      </a:r>
                      <a:endParaRPr lang="sv-SE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>
                    <a:solidFill>
                      <a:srgbClr val="C1E44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WI Title</a:t>
                      </a:r>
                      <a:endParaRPr lang="sv-SE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>
                    <a:solidFill>
                      <a:srgbClr val="C1E44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dirty="0" err="1"/>
                        <a:t>Completion</a:t>
                      </a:r>
                      <a:r>
                        <a:rPr lang="sv-SE" sz="1200" dirty="0"/>
                        <a:t> rate</a:t>
                      </a:r>
                    </a:p>
                  </a:txBody>
                  <a:tcPr anchor="ctr">
                    <a:solidFill>
                      <a:srgbClr val="C1E44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dirty="0"/>
                        <a:t>TS/TR</a:t>
                      </a:r>
                    </a:p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200" dirty="0"/>
                    </a:p>
                  </a:txBody>
                  <a:tcPr anchor="ctr">
                    <a:solidFill>
                      <a:srgbClr val="C1E44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err="1"/>
                        <a:t>Tdoc</a:t>
                      </a:r>
                      <a:r>
                        <a:rPr lang="en-US" altLang="zh-CN" sz="1200" dirty="0"/>
                        <a:t> reference</a:t>
                      </a:r>
                      <a:endParaRPr lang="sv-SE" sz="1200" dirty="0"/>
                    </a:p>
                  </a:txBody>
                  <a:tcPr anchor="ctr">
                    <a:solidFill>
                      <a:srgbClr val="C1E4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dirty="0"/>
                        <a:t>Target date</a:t>
                      </a:r>
                    </a:p>
                  </a:txBody>
                  <a:tcPr anchor="ctr">
                    <a:solidFill>
                      <a:srgbClr val="C1E44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altLang="zh-CN" sz="1200" dirty="0"/>
                        <a:t>Rapporteur</a:t>
                      </a:r>
                    </a:p>
                    <a:p>
                      <a:pPr algn="ctr"/>
                      <a:endParaRPr lang="sv-SE" sz="1200" dirty="0"/>
                    </a:p>
                  </a:txBody>
                  <a:tcPr anchor="ctr">
                    <a:solidFill>
                      <a:srgbClr val="C1E44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altLang="zh-CN" sz="1200" dirty="0"/>
                        <a:t>Related</a:t>
                      </a:r>
                      <a:r>
                        <a:rPr lang="sv-SE" altLang="zh-CN" sz="1200" baseline="0" dirty="0"/>
                        <a:t> groups</a:t>
                      </a:r>
                      <a:endParaRPr lang="sv-SE" sz="1200" dirty="0"/>
                    </a:p>
                  </a:txBody>
                  <a:tcPr anchor="ctr">
                    <a:solidFill>
                      <a:srgbClr val="C1E44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dirty="0"/>
                        <a:t>Related</a:t>
                      </a:r>
                      <a:r>
                        <a:rPr lang="sv-SE" sz="1200" baseline="0" dirty="0"/>
                        <a:t> </a:t>
                      </a:r>
                      <a:r>
                        <a:rPr lang="en-US" altLang="zh-CN" sz="1200" dirty="0"/>
                        <a:t>topic</a:t>
                      </a:r>
                      <a:endParaRPr lang="sv-SE" sz="1200" dirty="0"/>
                    </a:p>
                  </a:txBody>
                  <a:tcPr anchor="ctr">
                    <a:solidFill>
                      <a:srgbClr val="C1E4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5750895"/>
                  </a:ext>
                </a:extLst>
              </a:tr>
              <a:tr h="891359">
                <a:tc>
                  <a:txBody>
                    <a:bodyPr/>
                    <a:lstStyle/>
                    <a:p>
                      <a:pPr algn="ctr">
                        <a:spcAft>
                          <a:spcPts val="900"/>
                        </a:spcAft>
                      </a:pPr>
                      <a:r>
                        <a:rPr lang="sv-SE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ATSSS</a:t>
                      </a: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8255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Charging Access Traffic Steering, Switching and Splitting in 5G system architecture </a:t>
                      </a: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altLang="zh-CN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70</a:t>
                      </a:r>
                      <a:r>
                        <a:rPr lang="en-US" altLang="zh-CN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%-&gt;  </a:t>
                      </a:r>
                      <a:r>
                        <a:rPr lang="en-US" altLang="zh-CN" sz="110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00FF00"/>
                          </a:highlight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100%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(E.R)</a:t>
                      </a:r>
                      <a:endParaRPr lang="sv-SE" sz="11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TS 32.255,</a:t>
                      </a:r>
                    </a:p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TS 32.290, TS 32.291, TS 32.298</a:t>
                      </a: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altLang="zh-CN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  <a:hlinkClick r:id="rId3"/>
                        </a:rPr>
                        <a:t>SP-191187</a:t>
                      </a:r>
                      <a:endParaRPr lang="sv-SE" altLang="zh-CN" sz="11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1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SA#87 (03/2020)</a:t>
                      </a:r>
                      <a:r>
                        <a:rPr lang="en-GB" altLang="zh-CN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sv-SE" altLang="zh-CN" sz="11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Nokia</a:t>
                      </a:r>
                      <a:endParaRPr kumimoji="0" lang="en-GB" altLang="zh-CN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</a:t>
                      </a:r>
                      <a:endParaRPr lang="sv-SE" sz="11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altLang="zh-CN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</a:t>
                      </a:r>
                      <a:endParaRPr lang="sv-SE" sz="11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2894448"/>
                  </a:ext>
                </a:extLst>
              </a:tr>
            </a:tbl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205572" y="396490"/>
            <a:ext cx="10139206" cy="92068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Calibri" pitchFamily="34" charset="0"/>
              </a:defRPr>
            </a:lvl5pPr>
            <a:lvl6pPr marL="609585" algn="ctr" rtl="0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FF0000"/>
                </a:solidFill>
                <a:latin typeface="Calibri" pitchFamily="34" charset="0"/>
              </a:defRPr>
            </a:lvl6pPr>
            <a:lvl7pPr marL="1219170" algn="ctr" rtl="0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FF0000"/>
                </a:solidFill>
                <a:latin typeface="Calibri" pitchFamily="34" charset="0"/>
              </a:defRPr>
            </a:lvl7pPr>
            <a:lvl8pPr marL="1828754" algn="ctr" rtl="0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FF0000"/>
                </a:solidFill>
                <a:latin typeface="Calibri" pitchFamily="34" charset="0"/>
              </a:defRPr>
            </a:lvl8pPr>
            <a:lvl9pPr marL="2438339" algn="ctr" rtl="0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FF0000"/>
                </a:solidFill>
                <a:latin typeface="Calibri" pitchFamily="34" charset="0"/>
              </a:defRPr>
            </a:lvl9pPr>
          </a:lstStyle>
          <a:p>
            <a:r>
              <a:rPr lang="en-US" altLang="zh-CN" sz="3200" kern="0" dirty="0"/>
              <a:t>ATSSS</a:t>
            </a:r>
          </a:p>
        </p:txBody>
      </p:sp>
      <p:sp>
        <p:nvSpPr>
          <p:cNvPr id="9" name="矩形 8"/>
          <p:cNvSpPr/>
          <p:nvPr/>
        </p:nvSpPr>
        <p:spPr>
          <a:xfrm>
            <a:off x="297012" y="3527973"/>
            <a:ext cx="11269350" cy="181588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285750" lvl="0" indent="-2857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1400" dirty="0">
                <a:latin typeface="Calibri" pitchFamily="34" charset="0"/>
                <a:ea typeface="宋体" pitchFamily="2" charset="-122"/>
                <a:cs typeface="Arial" charset="0"/>
              </a:rPr>
              <a:t>CR </a:t>
            </a:r>
            <a:r>
              <a:rPr lang="fr-FR" sz="1400" dirty="0" err="1">
                <a:latin typeface="Calibri" pitchFamily="34" charset="0"/>
                <a:ea typeface="宋体" pitchFamily="2" charset="-122"/>
                <a:cs typeface="Arial" charset="0"/>
              </a:rPr>
              <a:t>was</a:t>
            </a:r>
            <a:r>
              <a:rPr lang="fr-FR" sz="1400" dirty="0">
                <a:latin typeface="Calibri" pitchFamily="34" charset="0"/>
                <a:ea typeface="宋体" pitchFamily="2" charset="-122"/>
                <a:cs typeface="Arial" charset="0"/>
              </a:rPr>
              <a:t> </a:t>
            </a:r>
            <a:r>
              <a:rPr lang="fr-FR" sz="1400" dirty="0" err="1">
                <a:latin typeface="Calibri" pitchFamily="34" charset="0"/>
                <a:ea typeface="宋体" pitchFamily="2" charset="-122"/>
                <a:cs typeface="Arial" charset="0"/>
              </a:rPr>
              <a:t>agreed</a:t>
            </a:r>
            <a:r>
              <a:rPr lang="fr-FR" sz="1400" dirty="0">
                <a:latin typeface="Calibri" pitchFamily="34" charset="0"/>
                <a:ea typeface="宋体" pitchFamily="2" charset="-122"/>
                <a:cs typeface="Arial" charset="0"/>
              </a:rPr>
              <a:t> to TS 32.255 on:</a:t>
            </a:r>
          </a:p>
          <a:p>
            <a:pPr marL="893763" lvl="1" indent="-285750" defTabSz="121917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1400" dirty="0" err="1">
                <a:latin typeface="Calibri" pitchFamily="34" charset="0"/>
                <a:ea typeface="宋体" pitchFamily="2" charset="-122"/>
                <a:cs typeface="Arial" charset="0"/>
              </a:rPr>
              <a:t>Completion</a:t>
            </a:r>
            <a:r>
              <a:rPr lang="fr-FR" sz="1400" dirty="0">
                <a:latin typeface="Calibri" pitchFamily="34" charset="0"/>
                <a:ea typeface="宋体" pitchFamily="2" charset="-122"/>
                <a:cs typeface="Arial" charset="0"/>
              </a:rPr>
              <a:t> of triggers for </a:t>
            </a:r>
            <a:r>
              <a:rPr lang="en-US" sz="1400" dirty="0">
                <a:latin typeface="Calibri" pitchFamily="34" charset="0"/>
                <a:ea typeface="宋体" pitchFamily="2" charset="-122"/>
                <a:cs typeface="Arial" charset="0"/>
              </a:rPr>
              <a:t>ATSSS (considering the additional access)</a:t>
            </a:r>
          </a:p>
          <a:p>
            <a:pPr marL="285750" indent="-2857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1400" dirty="0">
                <a:latin typeface="Calibri" pitchFamily="34" charset="0"/>
                <a:ea typeface="宋体" pitchFamily="2" charset="-122"/>
                <a:cs typeface="Arial" charset="0"/>
              </a:rPr>
              <a:t>Stage 3 CRs:</a:t>
            </a:r>
          </a:p>
          <a:p>
            <a:pPr marL="893763" lvl="1" indent="-285750" defTabSz="121917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Calibri" pitchFamily="34" charset="0"/>
                <a:ea typeface="宋体" pitchFamily="2" charset="-122"/>
                <a:cs typeface="Arial" charset="0"/>
              </a:rPr>
              <a:t>On TS  32.298 for full set of ATSSS charging parameter CDRs description and ASN.1</a:t>
            </a:r>
          </a:p>
          <a:p>
            <a:pPr marL="893763" lvl="1" indent="-285750" defTabSz="121917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Calibri" pitchFamily="34" charset="0"/>
                <a:ea typeface="宋体" pitchFamily="2" charset="-122"/>
                <a:cs typeface="Arial" charset="0"/>
              </a:rPr>
              <a:t>On TS 32.291 for full set of ATSSS charging attribute in </a:t>
            </a:r>
            <a:r>
              <a:rPr lang="en-US" sz="1400" dirty="0" err="1">
                <a:latin typeface="Calibri" pitchFamily="34" charset="0"/>
                <a:ea typeface="宋体" pitchFamily="2" charset="-122"/>
                <a:cs typeface="Arial" charset="0"/>
              </a:rPr>
              <a:t>PDUsessionInformation</a:t>
            </a:r>
            <a:r>
              <a:rPr lang="en-US" sz="1400" dirty="0">
                <a:latin typeface="Calibri" pitchFamily="34" charset="0"/>
                <a:ea typeface="宋体" pitchFamily="2" charset="-122"/>
                <a:cs typeface="Arial" charset="0"/>
              </a:rPr>
              <a:t> and </a:t>
            </a:r>
            <a:r>
              <a:rPr lang="en-US" sz="1400" dirty="0" err="1">
                <a:latin typeface="Calibri" pitchFamily="34" charset="0"/>
                <a:ea typeface="宋体" pitchFamily="2" charset="-122"/>
                <a:cs typeface="Arial" charset="0"/>
              </a:rPr>
              <a:t>PDUContainerInformation</a:t>
            </a:r>
            <a:r>
              <a:rPr lang="en-US" sz="1400" dirty="0">
                <a:latin typeface="Calibri" pitchFamily="34" charset="0"/>
                <a:ea typeface="宋体" pitchFamily="2" charset="-122"/>
                <a:cs typeface="Arial" charset="0"/>
              </a:rPr>
              <a:t> for </a:t>
            </a:r>
            <a:r>
              <a:rPr lang="en-US" sz="1400" dirty="0" err="1">
                <a:latin typeface="Calibri" pitchFamily="34" charset="0"/>
                <a:ea typeface="宋体" pitchFamily="2" charset="-122"/>
                <a:cs typeface="Arial" charset="0"/>
              </a:rPr>
              <a:t>Nchf_convergedchargingservice</a:t>
            </a:r>
            <a:r>
              <a:rPr lang="en-US" sz="1400" dirty="0">
                <a:latin typeface="Calibri" pitchFamily="34" charset="0"/>
                <a:ea typeface="宋体" pitchFamily="2" charset="-122"/>
                <a:cs typeface="Arial" charset="0"/>
              </a:rPr>
              <a:t> and corresponding </a:t>
            </a:r>
            <a:r>
              <a:rPr lang="en-US" sz="1400" dirty="0" err="1">
                <a:latin typeface="Calibri" pitchFamily="34" charset="0"/>
                <a:ea typeface="宋体" pitchFamily="2" charset="-122"/>
                <a:cs typeface="Arial" charset="0"/>
              </a:rPr>
              <a:t>OpenAPI</a:t>
            </a:r>
            <a:endParaRPr lang="en-US" sz="1400" dirty="0">
              <a:latin typeface="Calibri" pitchFamily="34" charset="0"/>
              <a:ea typeface="宋体" pitchFamily="2" charset="-122"/>
              <a:cs typeface="Arial" charset="0"/>
            </a:endParaRPr>
          </a:p>
          <a:p>
            <a:pPr marL="609585" lvl="1" indent="0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latin typeface="Calibri" pitchFamily="34" charset="0"/>
              <a:ea typeface="宋体" pitchFamily="2" charset="-122"/>
              <a:cs typeface="Arial" charset="0"/>
            </a:endParaRPr>
          </a:p>
          <a:p>
            <a:pPr marL="893763" lvl="1" indent="-285750" defTabSz="121917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1400" dirty="0">
              <a:latin typeface="Calibri" pitchFamily="34" charset="0"/>
              <a:ea typeface="宋体" pitchFamily="2" charset="-122"/>
              <a:cs typeface="Arial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80975" y="3093667"/>
            <a:ext cx="11269350" cy="292388"/>
          </a:xfrm>
          <a:prstGeom prst="rect">
            <a:avLst/>
          </a:prstGeom>
          <a:solidFill>
            <a:srgbClr val="C1E44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/>
              <a:t>Working Progress</a:t>
            </a:r>
            <a:endParaRPr lang="zh-CN" altLang="en-US" b="1" dirty="0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09FF77A0-3C62-46F9-AAAF-3EF347EC4F2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865360" y="4435914"/>
          <a:ext cx="1595120" cy="13657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Document" showAsIcon="1" r:id="rId4" imgW="914597" imgH="806311" progId="Word.Document.8">
                  <p:embed/>
                </p:oleObj>
              </mc:Choice>
              <mc:Fallback>
                <p:oleObj name="Document" showAsIcon="1" r:id="rId4" imgW="914597" imgH="806311" progId="Word.Document.8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09FF77A0-3C62-46F9-AAAF-3EF347EC4F2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865360" y="4435914"/>
                        <a:ext cx="1595120" cy="13657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410309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7564733"/>
              </p:ext>
            </p:extLst>
          </p:nvPr>
        </p:nvGraphicFramePr>
        <p:xfrm>
          <a:off x="448394" y="1623105"/>
          <a:ext cx="11295212" cy="19488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2629">
                  <a:extLst>
                    <a:ext uri="{9D8B030D-6E8A-4147-A177-3AD203B41FA5}">
                      <a16:colId xmlns:a16="http://schemas.microsoft.com/office/drawing/2014/main" val="23408469"/>
                    </a:ext>
                  </a:extLst>
                </a:gridCol>
                <a:gridCol w="2263294">
                  <a:extLst>
                    <a:ext uri="{9D8B030D-6E8A-4147-A177-3AD203B41FA5}">
                      <a16:colId xmlns:a16="http://schemas.microsoft.com/office/drawing/2014/main" val="1386727148"/>
                    </a:ext>
                  </a:extLst>
                </a:gridCol>
                <a:gridCol w="1122259">
                  <a:extLst>
                    <a:ext uri="{9D8B030D-6E8A-4147-A177-3AD203B41FA5}">
                      <a16:colId xmlns:a16="http://schemas.microsoft.com/office/drawing/2014/main" val="4240727412"/>
                    </a:ext>
                  </a:extLst>
                </a:gridCol>
                <a:gridCol w="9358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420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53949">
                  <a:extLst>
                    <a:ext uri="{9D8B030D-6E8A-4147-A177-3AD203B41FA5}">
                      <a16:colId xmlns:a16="http://schemas.microsoft.com/office/drawing/2014/main" val="1675550634"/>
                    </a:ext>
                  </a:extLst>
                </a:gridCol>
                <a:gridCol w="105394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7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463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077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WI code</a:t>
                      </a:r>
                      <a:endParaRPr lang="sv-SE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>
                    <a:solidFill>
                      <a:srgbClr val="C1E44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WI Title</a:t>
                      </a:r>
                      <a:endParaRPr lang="sv-SE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>
                    <a:solidFill>
                      <a:srgbClr val="C1E44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dirty="0" err="1"/>
                        <a:t>Completion</a:t>
                      </a:r>
                      <a:r>
                        <a:rPr lang="sv-SE" sz="1200" dirty="0"/>
                        <a:t> rate</a:t>
                      </a:r>
                    </a:p>
                  </a:txBody>
                  <a:tcPr anchor="ctr">
                    <a:solidFill>
                      <a:srgbClr val="C1E44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dirty="0"/>
                        <a:t>TS/TR</a:t>
                      </a:r>
                    </a:p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200" dirty="0"/>
                    </a:p>
                  </a:txBody>
                  <a:tcPr anchor="ctr">
                    <a:solidFill>
                      <a:srgbClr val="C1E44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err="1"/>
                        <a:t>Tdoc</a:t>
                      </a:r>
                      <a:r>
                        <a:rPr lang="en-US" altLang="zh-CN" sz="1200" dirty="0"/>
                        <a:t> reference</a:t>
                      </a:r>
                      <a:endParaRPr lang="sv-SE" sz="1200" dirty="0"/>
                    </a:p>
                  </a:txBody>
                  <a:tcPr anchor="ctr">
                    <a:solidFill>
                      <a:srgbClr val="C1E4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dirty="0"/>
                        <a:t>Target date</a:t>
                      </a:r>
                    </a:p>
                  </a:txBody>
                  <a:tcPr anchor="ctr">
                    <a:solidFill>
                      <a:srgbClr val="C1E44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altLang="zh-CN" sz="1200" dirty="0"/>
                        <a:t>Rapporteur</a:t>
                      </a:r>
                    </a:p>
                    <a:p>
                      <a:pPr algn="ctr"/>
                      <a:endParaRPr lang="sv-SE" sz="1200" dirty="0"/>
                    </a:p>
                  </a:txBody>
                  <a:tcPr anchor="ctr">
                    <a:solidFill>
                      <a:srgbClr val="C1E44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altLang="zh-CN" sz="1200" dirty="0"/>
                        <a:t>Related</a:t>
                      </a:r>
                      <a:r>
                        <a:rPr lang="sv-SE" altLang="zh-CN" sz="1200" baseline="0" dirty="0"/>
                        <a:t> groups</a:t>
                      </a:r>
                      <a:endParaRPr lang="sv-SE" sz="1200" dirty="0"/>
                    </a:p>
                  </a:txBody>
                  <a:tcPr anchor="ctr">
                    <a:solidFill>
                      <a:srgbClr val="C1E44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dirty="0"/>
                        <a:t>Related</a:t>
                      </a:r>
                      <a:r>
                        <a:rPr lang="sv-SE" sz="1200" baseline="0" dirty="0"/>
                        <a:t> </a:t>
                      </a:r>
                      <a:r>
                        <a:rPr lang="en-US" altLang="zh-CN" sz="1200" dirty="0"/>
                        <a:t>topic</a:t>
                      </a:r>
                      <a:endParaRPr lang="sv-SE" sz="1200" dirty="0"/>
                    </a:p>
                  </a:txBody>
                  <a:tcPr anchor="ctr">
                    <a:solidFill>
                      <a:srgbClr val="C1E4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5750895"/>
                  </a:ext>
                </a:extLst>
              </a:tr>
              <a:tr h="891359">
                <a:tc>
                  <a:txBody>
                    <a:bodyPr/>
                    <a:lstStyle/>
                    <a:p>
                      <a:pPr algn="ctr">
                        <a:spcAft>
                          <a:spcPts val="900"/>
                        </a:spcAft>
                      </a:pPr>
                      <a:r>
                        <a:rPr lang="sv-SE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5GSIMSCH</a:t>
                      </a: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8255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IMS Charging in 5G System Architecture</a:t>
                      </a: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altLang="zh-CN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30</a:t>
                      </a:r>
                      <a:r>
                        <a:rPr lang="en-US" altLang="zh-CN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%-&gt; 30%</a:t>
                      </a:r>
                      <a:endParaRPr lang="sv-SE" sz="11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TS 32.240, TS 32.260, TS 32.275, TS 32.281,</a:t>
                      </a:r>
                    </a:p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TS 32.290, TS 32.291, TS 32.298, TS 32.297</a:t>
                      </a: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altLang="zh-CN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  <a:hlinkClick r:id="rId2"/>
                        </a:rPr>
                        <a:t>SP-190367</a:t>
                      </a:r>
                      <a:endParaRPr lang="sv-SE" altLang="zh-CN" sz="11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1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SA#92 (06/2021)</a:t>
                      </a:r>
                      <a:r>
                        <a:rPr lang="en-GB" altLang="zh-CN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sv-SE" altLang="zh-CN" sz="11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Ericsson</a:t>
                      </a: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</a:t>
                      </a:r>
                      <a:endParaRPr lang="sv-SE" sz="11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altLang="zh-CN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</a:t>
                      </a:r>
                      <a:endParaRPr lang="sv-SE" sz="11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2894448"/>
                  </a:ext>
                </a:extLst>
              </a:tr>
            </a:tbl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205572" y="440033"/>
            <a:ext cx="10139206" cy="92068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Calibri" pitchFamily="34" charset="0"/>
              </a:defRPr>
            </a:lvl5pPr>
            <a:lvl6pPr marL="609585" algn="ctr" rtl="0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FF0000"/>
                </a:solidFill>
                <a:latin typeface="Calibri" pitchFamily="34" charset="0"/>
              </a:defRPr>
            </a:lvl6pPr>
            <a:lvl7pPr marL="1219170" algn="ctr" rtl="0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FF0000"/>
                </a:solidFill>
                <a:latin typeface="Calibri" pitchFamily="34" charset="0"/>
              </a:defRPr>
            </a:lvl7pPr>
            <a:lvl8pPr marL="1828754" algn="ctr" rtl="0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FF0000"/>
                </a:solidFill>
                <a:latin typeface="Calibri" pitchFamily="34" charset="0"/>
              </a:defRPr>
            </a:lvl8pPr>
            <a:lvl9pPr marL="2438339" algn="ctr" rtl="0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FF0000"/>
                </a:solidFill>
                <a:latin typeface="Calibri" pitchFamily="34" charset="0"/>
              </a:defRPr>
            </a:lvl9pPr>
          </a:lstStyle>
          <a:p>
            <a:r>
              <a:rPr lang="en-US" altLang="zh-CN" sz="3200" kern="0" dirty="0"/>
              <a:t>5GSIMSCH (Rel-17)</a:t>
            </a:r>
          </a:p>
        </p:txBody>
      </p:sp>
      <p:sp>
        <p:nvSpPr>
          <p:cNvPr id="9" name="矩形 8"/>
          <p:cNvSpPr/>
          <p:nvPr/>
        </p:nvSpPr>
        <p:spPr>
          <a:xfrm>
            <a:off x="205572" y="4013513"/>
            <a:ext cx="11269350" cy="175432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>
                <a:latin typeface="Calibri" pitchFamily="34" charset="0"/>
                <a:ea typeface="宋体" pitchFamily="2" charset="-122"/>
                <a:cs typeface="Arial" charset="0"/>
              </a:rPr>
              <a:t>  (No input)</a:t>
            </a:r>
            <a:endParaRPr lang="en-US" sz="2400" dirty="0">
              <a:latin typeface="Calibri" pitchFamily="34" charset="0"/>
              <a:ea typeface="宋体" pitchFamily="2" charset="-122"/>
              <a:cs typeface="Arial" charset="0"/>
            </a:endParaRPr>
          </a:p>
          <a:p>
            <a:pPr lvl="0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latin typeface="Calibri" pitchFamily="34" charset="0"/>
              <a:ea typeface="宋体" pitchFamily="2" charset="-122"/>
              <a:cs typeface="Arial" charset="0"/>
            </a:endParaRPr>
          </a:p>
          <a:p>
            <a:pPr marL="895335" lvl="1" indent="-285750" defTabSz="121917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800" dirty="0">
              <a:latin typeface="Calibri" pitchFamily="34" charset="0"/>
              <a:ea typeface="宋体" pitchFamily="2" charset="-122"/>
              <a:cs typeface="Arial" charset="0"/>
            </a:endParaRPr>
          </a:p>
          <a:p>
            <a:pPr marL="893763" lvl="1" indent="-285750" defTabSz="121917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800" dirty="0">
              <a:latin typeface="Calibri" pitchFamily="34" charset="0"/>
              <a:ea typeface="宋体" pitchFamily="2" charset="-122"/>
              <a:cs typeface="Arial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80975" y="3571969"/>
            <a:ext cx="11269350" cy="292388"/>
          </a:xfrm>
          <a:prstGeom prst="rect">
            <a:avLst/>
          </a:prstGeom>
          <a:solidFill>
            <a:srgbClr val="C1E44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/>
              <a:t>Working Progress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18688736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5907399"/>
              </p:ext>
            </p:extLst>
          </p:nvPr>
        </p:nvGraphicFramePr>
        <p:xfrm>
          <a:off x="380975" y="1594564"/>
          <a:ext cx="11295212" cy="14991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2629">
                  <a:extLst>
                    <a:ext uri="{9D8B030D-6E8A-4147-A177-3AD203B41FA5}">
                      <a16:colId xmlns:a16="http://schemas.microsoft.com/office/drawing/2014/main" val="23408469"/>
                    </a:ext>
                  </a:extLst>
                </a:gridCol>
                <a:gridCol w="2263294">
                  <a:extLst>
                    <a:ext uri="{9D8B030D-6E8A-4147-A177-3AD203B41FA5}">
                      <a16:colId xmlns:a16="http://schemas.microsoft.com/office/drawing/2014/main" val="1386727148"/>
                    </a:ext>
                  </a:extLst>
                </a:gridCol>
                <a:gridCol w="1122259">
                  <a:extLst>
                    <a:ext uri="{9D8B030D-6E8A-4147-A177-3AD203B41FA5}">
                      <a16:colId xmlns:a16="http://schemas.microsoft.com/office/drawing/2014/main" val="4240727412"/>
                    </a:ext>
                  </a:extLst>
                </a:gridCol>
                <a:gridCol w="9358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420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53949">
                  <a:extLst>
                    <a:ext uri="{9D8B030D-6E8A-4147-A177-3AD203B41FA5}">
                      <a16:colId xmlns:a16="http://schemas.microsoft.com/office/drawing/2014/main" val="1675550634"/>
                    </a:ext>
                  </a:extLst>
                </a:gridCol>
                <a:gridCol w="105394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7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463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077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WI code</a:t>
                      </a:r>
                      <a:endParaRPr lang="sv-SE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>
                    <a:solidFill>
                      <a:srgbClr val="C1E44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WI Title</a:t>
                      </a:r>
                      <a:endParaRPr lang="sv-SE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>
                    <a:solidFill>
                      <a:srgbClr val="C1E44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dirty="0" err="1"/>
                        <a:t>Completion</a:t>
                      </a:r>
                      <a:r>
                        <a:rPr lang="sv-SE" sz="1200" dirty="0"/>
                        <a:t> rate</a:t>
                      </a:r>
                    </a:p>
                  </a:txBody>
                  <a:tcPr anchor="ctr">
                    <a:solidFill>
                      <a:srgbClr val="C1E44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dirty="0"/>
                        <a:t>TS/TR</a:t>
                      </a:r>
                    </a:p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200" dirty="0"/>
                    </a:p>
                  </a:txBody>
                  <a:tcPr anchor="ctr">
                    <a:solidFill>
                      <a:srgbClr val="C1E44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err="1"/>
                        <a:t>Tdoc</a:t>
                      </a:r>
                      <a:r>
                        <a:rPr lang="en-US" altLang="zh-CN" sz="1200" dirty="0"/>
                        <a:t> reference</a:t>
                      </a:r>
                      <a:endParaRPr lang="sv-SE" sz="1200" dirty="0"/>
                    </a:p>
                  </a:txBody>
                  <a:tcPr anchor="ctr">
                    <a:solidFill>
                      <a:srgbClr val="C1E4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dirty="0"/>
                        <a:t>Target date</a:t>
                      </a:r>
                    </a:p>
                  </a:txBody>
                  <a:tcPr anchor="ctr">
                    <a:solidFill>
                      <a:srgbClr val="C1E44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altLang="zh-CN" sz="1200" dirty="0"/>
                        <a:t>Rapporteur</a:t>
                      </a:r>
                    </a:p>
                    <a:p>
                      <a:pPr algn="ctr"/>
                      <a:endParaRPr lang="sv-SE" sz="1200" dirty="0"/>
                    </a:p>
                  </a:txBody>
                  <a:tcPr anchor="ctr">
                    <a:solidFill>
                      <a:srgbClr val="C1E44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altLang="zh-CN" sz="1200" dirty="0"/>
                        <a:t>Related</a:t>
                      </a:r>
                      <a:r>
                        <a:rPr lang="sv-SE" altLang="zh-CN" sz="1200" baseline="0" dirty="0"/>
                        <a:t> groups</a:t>
                      </a:r>
                      <a:endParaRPr lang="sv-SE" sz="1200" dirty="0"/>
                    </a:p>
                  </a:txBody>
                  <a:tcPr anchor="ctr">
                    <a:solidFill>
                      <a:srgbClr val="C1E44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dirty="0"/>
                        <a:t>Related</a:t>
                      </a:r>
                      <a:r>
                        <a:rPr lang="sv-SE" sz="1200" baseline="0" dirty="0"/>
                        <a:t> </a:t>
                      </a:r>
                      <a:r>
                        <a:rPr lang="en-US" altLang="zh-CN" sz="1200" dirty="0"/>
                        <a:t>topic</a:t>
                      </a:r>
                      <a:endParaRPr lang="sv-SE" sz="1200" dirty="0"/>
                    </a:p>
                  </a:txBody>
                  <a:tcPr anchor="ctr">
                    <a:solidFill>
                      <a:srgbClr val="C1E4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5750895"/>
                  </a:ext>
                </a:extLst>
              </a:tr>
              <a:tr h="891359">
                <a:tc>
                  <a:txBody>
                    <a:bodyPr/>
                    <a:lstStyle/>
                    <a:p>
                      <a:pPr algn="ctr">
                        <a:spcAft>
                          <a:spcPts val="900"/>
                        </a:spcAft>
                      </a:pPr>
                      <a:r>
                        <a:rPr lang="sv-SE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FS_EDGE_CH</a:t>
                      </a: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8255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Study on charging aspects of Edge Computing </a:t>
                      </a: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altLang="zh-CN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</a:t>
                      </a:r>
                      <a:r>
                        <a:rPr lang="en-US" altLang="zh-CN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%-&gt;  0%</a:t>
                      </a:r>
                      <a:endParaRPr lang="sv-SE" sz="11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TR 28.815</a:t>
                      </a: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altLang="zh-CN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  <a:hlinkClick r:id="rId2"/>
                        </a:rPr>
                        <a:t>SP-200467</a:t>
                      </a:r>
                      <a:endParaRPr lang="sv-SE" altLang="zh-CN" sz="11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1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SA#91</a:t>
                      </a:r>
                    </a:p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1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(03/2021)</a:t>
                      </a:r>
                      <a:r>
                        <a:rPr lang="en-GB" altLang="zh-CN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sv-SE" altLang="zh-CN" sz="11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Intel Corporation (UK) Ltd</a:t>
                      </a:r>
                      <a:endParaRPr kumimoji="0" lang="en-GB" altLang="zh-CN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</a:t>
                      </a:r>
                      <a:endParaRPr lang="sv-SE" sz="11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altLang="zh-CN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</a:t>
                      </a:r>
                      <a:endParaRPr lang="sv-SE" sz="11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2894448"/>
                  </a:ext>
                </a:extLst>
              </a:tr>
            </a:tbl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205572" y="396490"/>
            <a:ext cx="10139206" cy="92068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Calibri" pitchFamily="34" charset="0"/>
              </a:defRPr>
            </a:lvl5pPr>
            <a:lvl6pPr marL="609585" algn="ctr" rtl="0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FF0000"/>
                </a:solidFill>
                <a:latin typeface="Calibri" pitchFamily="34" charset="0"/>
              </a:defRPr>
            </a:lvl6pPr>
            <a:lvl7pPr marL="1219170" algn="ctr" rtl="0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FF0000"/>
                </a:solidFill>
                <a:latin typeface="Calibri" pitchFamily="34" charset="0"/>
              </a:defRPr>
            </a:lvl7pPr>
            <a:lvl8pPr marL="1828754" algn="ctr" rtl="0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FF0000"/>
                </a:solidFill>
                <a:latin typeface="Calibri" pitchFamily="34" charset="0"/>
              </a:defRPr>
            </a:lvl8pPr>
            <a:lvl9pPr marL="2438339" algn="ctr" rtl="0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FF0000"/>
                </a:solidFill>
                <a:latin typeface="Calibri" pitchFamily="34" charset="0"/>
              </a:defRPr>
            </a:lvl9pPr>
          </a:lstStyle>
          <a:p>
            <a:r>
              <a:rPr lang="en-US" altLang="zh-CN" sz="3200" kern="0" dirty="0"/>
              <a:t>FS_EDGE_CH</a:t>
            </a:r>
          </a:p>
        </p:txBody>
      </p:sp>
      <p:sp>
        <p:nvSpPr>
          <p:cNvPr id="9" name="矩形 8"/>
          <p:cNvSpPr/>
          <p:nvPr/>
        </p:nvSpPr>
        <p:spPr>
          <a:xfrm>
            <a:off x="297012" y="3527973"/>
            <a:ext cx="11269350" cy="9541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285750" lvl="0" indent="-2857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1400" dirty="0" err="1">
                <a:latin typeface="Calibri" pitchFamily="34" charset="0"/>
                <a:ea typeface="宋体" pitchFamily="2" charset="-122"/>
                <a:cs typeface="Arial" charset="0"/>
              </a:rPr>
              <a:t>pCR</a:t>
            </a:r>
            <a:r>
              <a:rPr lang="fr-FR" sz="1400" dirty="0">
                <a:latin typeface="Calibri" pitchFamily="34" charset="0"/>
                <a:ea typeface="宋体" pitchFamily="2" charset="-122"/>
                <a:cs typeface="Arial" charset="0"/>
              </a:rPr>
              <a:t>  </a:t>
            </a:r>
            <a:r>
              <a:rPr lang="fr-FR" sz="1400" dirty="0" err="1">
                <a:latin typeface="Calibri" pitchFamily="34" charset="0"/>
                <a:ea typeface="宋体" pitchFamily="2" charset="-122"/>
                <a:cs typeface="Arial" charset="0"/>
              </a:rPr>
              <a:t>agreed</a:t>
            </a:r>
            <a:r>
              <a:rPr lang="fr-FR" sz="1400" dirty="0">
                <a:latin typeface="Calibri" pitchFamily="34" charset="0"/>
                <a:ea typeface="宋体" pitchFamily="2" charset="-122"/>
                <a:cs typeface="Arial" charset="0"/>
              </a:rPr>
              <a:t> to TS 28.815 for structure of the content </a:t>
            </a:r>
          </a:p>
          <a:p>
            <a:pPr marL="285750" indent="-2857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1400" dirty="0">
                <a:latin typeface="Calibri" pitchFamily="34" charset="0"/>
                <a:ea typeface="宋体" pitchFamily="2" charset="-122"/>
                <a:cs typeface="Arial" charset="0"/>
              </a:rPr>
              <a:t>Draft TS 28.815 (email approval S5-204645)</a:t>
            </a:r>
          </a:p>
          <a:p>
            <a:pPr marL="609585" lvl="1" indent="0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latin typeface="Calibri" pitchFamily="34" charset="0"/>
              <a:ea typeface="宋体" pitchFamily="2" charset="-122"/>
              <a:cs typeface="Arial" charset="0"/>
            </a:endParaRPr>
          </a:p>
          <a:p>
            <a:pPr marL="893763" lvl="1" indent="-285750" defTabSz="121917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1400" dirty="0">
              <a:latin typeface="Calibri" pitchFamily="34" charset="0"/>
              <a:ea typeface="宋体" pitchFamily="2" charset="-122"/>
              <a:cs typeface="Arial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80975" y="3093667"/>
            <a:ext cx="11269350" cy="292388"/>
          </a:xfrm>
          <a:prstGeom prst="rect">
            <a:avLst/>
          </a:prstGeom>
          <a:solidFill>
            <a:srgbClr val="C1E44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/>
              <a:t>Working Progress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20407692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1636523" y="670114"/>
            <a:ext cx="7362825" cy="68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GB" altLang="zh-CN" sz="3200" kern="0" dirty="0">
                <a:solidFill>
                  <a:srgbClr val="FF0000"/>
                </a:solidFill>
                <a:latin typeface="Calibri"/>
                <a:cs typeface="+mj-cs"/>
              </a:rPr>
              <a:t>Charging TSs &amp; TRs </a:t>
            </a:r>
            <a:r>
              <a:rPr lang="en-US" altLang="zh-CN" sz="3200" kern="0" dirty="0">
                <a:solidFill>
                  <a:srgbClr val="FF0000"/>
                </a:solidFill>
                <a:latin typeface="Calibri"/>
                <a:cs typeface="+mj-cs"/>
              </a:rPr>
              <a:t>to be sent to SA#89</a:t>
            </a:r>
            <a:endParaRPr lang="en-GB" altLang="zh-CN" sz="3200" dirty="0">
              <a:solidFill>
                <a:srgbClr val="FF0000"/>
              </a:solidFill>
              <a:latin typeface="Calibri"/>
              <a:cs typeface="Times New Roman" pitchFamily="18" charset="0"/>
            </a:endParaRPr>
          </a:p>
        </p:txBody>
      </p:sp>
      <p:graphicFrame>
        <p:nvGraphicFramePr>
          <p:cNvPr id="6" name="Group 7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8360459"/>
              </p:ext>
            </p:extLst>
          </p:nvPr>
        </p:nvGraphicFramePr>
        <p:xfrm>
          <a:off x="1128524" y="2073555"/>
          <a:ext cx="9230128" cy="1394224"/>
        </p:xfrm>
        <a:graphic>
          <a:graphicData uri="http://schemas.openxmlformats.org/drawingml/2006/table">
            <a:tbl>
              <a:tblPr/>
              <a:tblGrid>
                <a:gridCol w="11097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603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0049">
                  <a:extLst>
                    <a:ext uri="{9D8B030D-6E8A-4147-A177-3AD203B41FA5}">
                      <a16:colId xmlns:a16="http://schemas.microsoft.com/office/drawing/2014/main" val="1307580657"/>
                    </a:ext>
                  </a:extLst>
                </a:gridCol>
              </a:tblGrid>
              <a:tr h="360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cs typeface="Arial" charset="0"/>
                        </a:rPr>
                        <a:t>Number</a:t>
                      </a:r>
                    </a:p>
                  </a:txBody>
                  <a:tcPr marL="14400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cs typeface="Arial" charset="0"/>
                        </a:rPr>
                        <a:t>Title</a:t>
                      </a:r>
                    </a:p>
                  </a:txBody>
                  <a:tcPr marL="14400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cs typeface="Arial" charset="0"/>
                        </a:rPr>
                        <a:t>For</a:t>
                      </a:r>
                    </a:p>
                  </a:txBody>
                  <a:tcPr marL="14400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4232">
                <a:tc>
                  <a:txBody>
                    <a:bodyPr/>
                    <a:lstStyle/>
                    <a:p>
                      <a:pPr algn="l" fontAlgn="t"/>
                      <a:r>
                        <a:rPr kumimoji="0" lang="en-GB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cs typeface="Arial" charset="0"/>
                        </a:rPr>
                        <a:t>SP-200760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latinLnBrk="0" hangingPunct="1">
                        <a:spcAft>
                          <a:spcPts val="900"/>
                        </a:spcAft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cs typeface="Arial" charset="0"/>
                        </a:rPr>
                        <a:t>TS 28.201 “Charging management; Network slice performance and analytics charging in the 5G System (5GS); Stage 2”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Approval</a:t>
                      </a:r>
                      <a:endParaRPr lang="fr-FR" sz="16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5281403"/>
                  </a:ext>
                </a:extLst>
              </a:tr>
              <a:tr h="514232">
                <a:tc>
                  <a:txBody>
                    <a:bodyPr/>
                    <a:lstStyle/>
                    <a:p>
                      <a:pPr algn="l" fontAlgn="t"/>
                      <a:r>
                        <a:rPr kumimoji="0" lang="en-GB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cs typeface="Arial" charset="0"/>
                        </a:rPr>
                        <a:t>SP-200761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latinLnBrk="0" hangingPunct="1">
                        <a:spcAft>
                          <a:spcPts val="900"/>
                        </a:spcAft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cs typeface="Arial" charset="0"/>
                        </a:rPr>
                        <a:t>TS 28.202 “Charging management; Network slice management charging in the 5G System (5GS); Stage 2”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Approval</a:t>
                      </a:r>
                      <a:endParaRPr lang="fr-FR" sz="16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38235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5739943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8C1BF-313B-4838-85C8-7573D7717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001" y="2454388"/>
            <a:ext cx="9102725" cy="1143000"/>
          </a:xfrm>
        </p:spPr>
        <p:txBody>
          <a:bodyPr/>
          <a:lstStyle/>
          <a:p>
            <a:r>
              <a:rPr lang="sv-SE" dirty="0"/>
              <a:t>OAM&amp;P (OAM) WIs/SIs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6416078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120651" y="0"/>
            <a:ext cx="9759950" cy="1016000"/>
          </a:xfrm>
        </p:spPr>
        <p:txBody>
          <a:bodyPr/>
          <a:lstStyle/>
          <a:p>
            <a:pPr algn="l"/>
            <a:r>
              <a:rPr lang="en-US" sz="3600" dirty="0"/>
              <a:t>Overview of SA5 OAM ongoing WIs/SIs</a:t>
            </a: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284852" y="2829696"/>
          <a:ext cx="5436450" cy="13754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23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91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59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616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zh-CN" sz="2400" b="1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 Rel-16 Operations, Administration, Maintenance and Provisioning (OAM&amp;P) </a:t>
                      </a:r>
                      <a:endParaRPr lang="zh-CN" sz="2400" b="1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zh-CN" sz="12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4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1</a:t>
                      </a:r>
                      <a:endParaRPr lang="zh-CN" sz="14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Management of </a:t>
                      </a:r>
                      <a:r>
                        <a:rPr lang="en-GB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QoE</a:t>
                      </a: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measurement collection </a:t>
                      </a:r>
                      <a:endParaRPr lang="zh-CN" sz="14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QOED</a:t>
                      </a:r>
                      <a:endParaRPr lang="zh-CN" sz="14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760058</a:t>
                      </a:r>
                      <a:endParaRPr lang="zh-CN" sz="14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4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2</a:t>
                      </a:r>
                      <a:endParaRPr lang="zh-CN" sz="14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Discovery of management services in 5G  </a:t>
                      </a:r>
                      <a:endParaRPr lang="zh-CN" sz="14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5G</a:t>
                      </a:r>
                      <a:r>
                        <a:rPr lang="en-US" altLang="zh-CN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D</a:t>
                      </a: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MS</a:t>
                      </a:r>
                      <a:endParaRPr lang="zh-CN" sz="14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820035</a:t>
                      </a:r>
                      <a:endParaRPr lang="zh-CN" sz="14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4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3</a:t>
                      </a:r>
                      <a:endParaRPr lang="zh-CN" sz="14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NRM enhancements </a:t>
                      </a:r>
                      <a:endParaRPr lang="zh-CN" sz="14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eNRM</a:t>
                      </a:r>
                      <a:endParaRPr lang="zh-CN" sz="14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820032</a:t>
                      </a:r>
                      <a:endParaRPr lang="zh-CN" sz="14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4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4</a:t>
                      </a:r>
                      <a:endParaRPr lang="zh-CN" sz="14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Self-Organizing Networks (SON) for 5G networks</a:t>
                      </a:r>
                      <a:endParaRPr lang="zh-CN" sz="14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SON_5G</a:t>
                      </a:r>
                      <a:endParaRPr lang="zh-CN" sz="14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850030</a:t>
                      </a:r>
                      <a:endParaRPr lang="zh-CN" sz="14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2" name="表格 11"/>
          <p:cNvGraphicFramePr>
            <a:graphicFrameLocks noGrp="1"/>
          </p:cNvGraphicFramePr>
          <p:nvPr/>
        </p:nvGraphicFramePr>
        <p:xfrm>
          <a:off x="5842374" y="1935907"/>
          <a:ext cx="5882174" cy="40489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3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94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5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87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277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zh-CN" sz="2000" b="1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 </a:t>
                      </a:r>
                      <a:r>
                        <a:rPr lang="en-GB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Rel-17 Operations, Administration, Maintenance and Provisioning (OAM&amp;P)</a:t>
                      </a:r>
                      <a:r>
                        <a:rPr lang="en-GB" sz="1200" b="1" dirty="0">
                          <a:effectLst/>
                        </a:rPr>
                        <a:t> </a:t>
                      </a:r>
                      <a:endParaRPr lang="zh-CN" sz="2000" b="1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zh-CN" sz="20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/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zh-CN" sz="20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20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1</a:t>
                      </a:r>
                      <a:endParaRPr lang="zh-CN" sz="12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Additional NRM features</a:t>
                      </a:r>
                      <a:endParaRPr lang="zh-CN" sz="12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adNRM</a:t>
                      </a:r>
                      <a:endParaRPr lang="zh-CN" sz="12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810027</a:t>
                      </a:r>
                      <a:endParaRPr lang="zh-CN" sz="12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20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2</a:t>
                      </a:r>
                      <a:endParaRPr lang="zh-CN" sz="12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Enhancements of 5G performance measurements and KPIs</a:t>
                      </a:r>
                      <a:endParaRPr lang="zh-CN" sz="12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ePM_KPI_5G</a:t>
                      </a:r>
                      <a:endParaRPr lang="zh-CN" sz="12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870025</a:t>
                      </a:r>
                      <a:endParaRPr lang="zh-CN" sz="12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20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3</a:t>
                      </a:r>
                      <a:endParaRPr lang="zh-CN" sz="12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Management of MDT enhancement in 5G</a:t>
                      </a:r>
                      <a:endParaRPr lang="zh-CN" sz="12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e_5GMDT</a:t>
                      </a:r>
                      <a:endParaRPr lang="zh-CN" sz="12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860024</a:t>
                      </a:r>
                      <a:endParaRPr lang="zh-CN" sz="12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20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4</a:t>
                      </a:r>
                      <a:endParaRPr lang="zh-CN" sz="12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Enhancement of QoE Measurement Collection</a:t>
                      </a:r>
                      <a:endParaRPr lang="zh-CN" sz="12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eQoE</a:t>
                      </a:r>
                      <a:endParaRPr lang="zh-CN" sz="12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870022</a:t>
                      </a:r>
                      <a:endParaRPr lang="zh-CN" sz="12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5</a:t>
                      </a:r>
                      <a:endParaRPr lang="zh-CN" sz="12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Management data collection control and discovery</a:t>
                      </a:r>
                      <a:endParaRPr lang="zh-CN" sz="12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MADCOL</a:t>
                      </a:r>
                      <a:endParaRPr lang="zh-CN" sz="12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870028</a:t>
                      </a:r>
                      <a:endParaRPr lang="zh-CN" sz="12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473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6</a:t>
                      </a:r>
                      <a:endParaRPr lang="zh-CN" sz="12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Autonomous network levels</a:t>
                      </a:r>
                      <a:endParaRPr lang="zh-CN" sz="12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ANL</a:t>
                      </a:r>
                      <a:endParaRPr lang="zh-CN" sz="12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870027</a:t>
                      </a:r>
                      <a:endParaRPr lang="zh-CN" sz="12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473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7</a:t>
                      </a:r>
                      <a:endParaRPr lang="zh-CN" sz="12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Intent driven management service for mobile networks</a:t>
                      </a:r>
                      <a:endParaRPr lang="zh-CN" sz="12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IDMS_MN</a:t>
                      </a:r>
                      <a:endParaRPr lang="zh-CN" sz="12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820035</a:t>
                      </a:r>
                      <a:endParaRPr lang="zh-CN" sz="12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473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8</a:t>
                      </a:r>
                      <a:endParaRPr lang="zh-CN" sz="12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Network policy management for 5G mobile networks based on NFV scenarios</a:t>
                      </a:r>
                      <a:endParaRPr lang="zh-CN" sz="12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NPM</a:t>
                      </a:r>
                      <a:endParaRPr lang="zh-CN" sz="12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760058</a:t>
                      </a:r>
                      <a:endParaRPr lang="zh-CN" sz="12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9</a:t>
                      </a:r>
                      <a:endParaRPr lang="zh-CN" sz="12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Enhanced Closed loop SLS Assurance</a:t>
                      </a:r>
                      <a:endParaRPr lang="zh-CN" sz="12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eCOSLA</a:t>
                      </a:r>
                      <a:endParaRPr lang="zh-CN" sz="12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870024</a:t>
                      </a:r>
                      <a:endParaRPr lang="zh-CN" sz="12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10</a:t>
                      </a:r>
                      <a:endParaRPr lang="zh-CN" sz="12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Self-Organizing Networks (SON) for 5G networks</a:t>
                      </a:r>
                      <a:endParaRPr lang="zh-CN" sz="12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eSON_5G</a:t>
                      </a:r>
                      <a:endParaRPr lang="zh-CN" sz="12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870023</a:t>
                      </a:r>
                      <a:endParaRPr lang="zh-CN" sz="12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11</a:t>
                      </a:r>
                      <a:endParaRPr lang="zh-CN" sz="12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Enhancement of Handover Optimization</a:t>
                      </a:r>
                      <a:endParaRPr lang="zh-CN" sz="12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E_HOO</a:t>
                      </a:r>
                      <a:endParaRPr lang="zh-CN" sz="12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870030</a:t>
                      </a:r>
                      <a:endParaRPr lang="zh-CN" sz="12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12</a:t>
                      </a:r>
                      <a:endParaRPr lang="zh-CN" sz="12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Enhancements on EE for 5G networks</a:t>
                      </a:r>
                      <a:endParaRPr lang="zh-CN" sz="12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EE5GPLUS</a:t>
                      </a:r>
                      <a:endParaRPr lang="zh-CN" sz="12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820032</a:t>
                      </a:r>
                      <a:endParaRPr lang="zh-CN" sz="12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13</a:t>
                      </a:r>
                      <a:endParaRPr lang="zh-CN" sz="12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Management of non-public networks</a:t>
                      </a:r>
                      <a:endParaRPr lang="zh-CN" sz="12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OAM_NPN</a:t>
                      </a:r>
                      <a:endParaRPr lang="zh-CN" sz="12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850030</a:t>
                      </a:r>
                      <a:endParaRPr lang="zh-CN" sz="12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14</a:t>
                      </a:r>
                      <a:endParaRPr lang="zh-CN" sz="12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Enhancement on Management Aspects of 5G Service-Level Agreement</a:t>
                      </a:r>
                      <a:endParaRPr lang="zh-CN" sz="12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EMA5SLA</a:t>
                      </a:r>
                      <a:endParaRPr lang="zh-CN" sz="12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870024</a:t>
                      </a:r>
                      <a:endParaRPr lang="zh-CN" sz="12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15</a:t>
                      </a:r>
                      <a:endParaRPr lang="zh-CN" sz="12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Management of the enhanced tenant concept</a:t>
                      </a:r>
                      <a:endParaRPr lang="zh-CN" sz="12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eMEMTANE</a:t>
                      </a:r>
                      <a:endParaRPr lang="zh-CN" sz="12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870026</a:t>
                      </a:r>
                      <a:endParaRPr lang="zh-CN" sz="12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graphicFrame>
        <p:nvGraphicFramePr>
          <p:cNvPr id="13" name="表格 12"/>
          <p:cNvGraphicFramePr>
            <a:graphicFrameLocks noGrp="1"/>
          </p:cNvGraphicFramePr>
          <p:nvPr/>
        </p:nvGraphicFramePr>
        <p:xfrm>
          <a:off x="284852" y="4266565"/>
          <a:ext cx="5426146" cy="17183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39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55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74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88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zh-CN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9525"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Rel-17 OAM&amp;P Studies </a:t>
                      </a:r>
                      <a:endParaRPr lang="zh-CN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9525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zh-CN" sz="20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/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zh-CN" sz="20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1</a:t>
                      </a:r>
                      <a:endParaRPr lang="zh-CN" sz="12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Study on management and orchestration aspects with integrated satellite components in a 5G network</a:t>
                      </a:r>
                      <a:endParaRPr lang="zh-CN" sz="12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FS_5GSAT_MO</a:t>
                      </a:r>
                      <a:endParaRPr lang="zh-CN" sz="12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880027</a:t>
                      </a:r>
                      <a:endParaRPr lang="zh-CN" sz="12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2</a:t>
                      </a:r>
                      <a:endParaRPr lang="zh-CN" sz="12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Study on autonomous network levels</a:t>
                      </a:r>
                      <a:endParaRPr lang="zh-CN" sz="12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FS_ANL</a:t>
                      </a:r>
                      <a:endParaRPr lang="zh-CN" sz="12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880028</a:t>
                      </a:r>
                      <a:endParaRPr lang="zh-CN" sz="12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3</a:t>
                      </a:r>
                      <a:endParaRPr lang="zh-CN" sz="12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Study on enhancement of Management Data Analytics Service</a:t>
                      </a:r>
                      <a:endParaRPr lang="zh-CN" sz="12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FS_eMDAS</a:t>
                      </a:r>
                      <a:endParaRPr lang="zh-CN" sz="12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880029</a:t>
                      </a:r>
                      <a:endParaRPr lang="zh-CN" sz="12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 </a:t>
                      </a:r>
                      <a:endParaRPr lang="zh-CN" sz="12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20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4</a:t>
                      </a:r>
                      <a:endParaRPr lang="zh-CN" sz="12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Study on new aspects of EE for 5G networks</a:t>
                      </a:r>
                      <a:endParaRPr lang="zh-CN" sz="12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FS_EE5G</a:t>
                      </a:r>
                      <a:endParaRPr lang="zh-CN" sz="12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870021</a:t>
                      </a:r>
                      <a:endParaRPr lang="zh-CN" sz="12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20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5</a:t>
                      </a:r>
                      <a:endParaRPr lang="zh-CN" sz="12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Study on network slice management enhancements </a:t>
                      </a:r>
                      <a:endParaRPr lang="zh-CN" sz="12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FS_NSMEN</a:t>
                      </a:r>
                      <a:endParaRPr lang="zh-CN" sz="12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860022</a:t>
                      </a:r>
                      <a:endParaRPr lang="zh-CN" sz="12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20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6</a:t>
                      </a:r>
                      <a:endParaRPr lang="zh-CN" sz="12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Study on management aspects of edge computing</a:t>
                      </a:r>
                      <a:endParaRPr lang="zh-CN" sz="12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dirty="0" err="1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FS_eEDGE_Mgt</a:t>
                      </a:r>
                      <a:endParaRPr lang="zh-CN" sz="12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870029</a:t>
                      </a:r>
                      <a:endParaRPr lang="zh-CN" sz="12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4" name="矩形 13"/>
          <p:cNvSpPr/>
          <p:nvPr/>
        </p:nvSpPr>
        <p:spPr>
          <a:xfrm>
            <a:off x="284852" y="1016000"/>
            <a:ext cx="533369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b="1" dirty="0">
                <a:solidFill>
                  <a:srgbClr val="0000FF"/>
                </a:solidFill>
                <a:latin typeface="+mn-lt"/>
              </a:rPr>
              <a:t>Rel-16: (4)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1400" b="1" dirty="0">
                <a:solidFill>
                  <a:srgbClr val="0000FF"/>
                </a:solidFill>
                <a:latin typeface="+mn-lt"/>
              </a:rPr>
              <a:t>3 WIs (</a:t>
            </a:r>
            <a:r>
              <a:rPr lang="en-US" altLang="zh-CN" sz="1400" b="1" dirty="0" err="1">
                <a:solidFill>
                  <a:srgbClr val="0000FF"/>
                </a:solidFill>
                <a:latin typeface="+mn-lt"/>
              </a:rPr>
              <a:t>QOED,eNRM</a:t>
            </a:r>
            <a:r>
              <a:rPr lang="en-US" altLang="zh-CN" sz="1400" b="1" dirty="0">
                <a:solidFill>
                  <a:srgbClr val="0000FF"/>
                </a:solidFill>
                <a:latin typeface="+mn-lt"/>
              </a:rPr>
              <a:t>, SON_5G) are completed.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1400" b="1" dirty="0">
                <a:solidFill>
                  <a:srgbClr val="0000FF"/>
                </a:solidFill>
                <a:latin typeface="+mn-lt"/>
              </a:rPr>
              <a:t>1 WI (5GDMS) will be moved to Rel-17. </a:t>
            </a:r>
          </a:p>
          <a:p>
            <a:endParaRPr lang="en-US" altLang="zh-CN" sz="1400" b="1" dirty="0">
              <a:solidFill>
                <a:srgbClr val="0000FF"/>
              </a:solidFill>
              <a:latin typeface="+mn-lt"/>
            </a:endParaRPr>
          </a:p>
          <a:p>
            <a:r>
              <a:rPr lang="en-US" altLang="zh-CN" sz="1400" b="1" dirty="0">
                <a:solidFill>
                  <a:srgbClr val="0000FF"/>
                </a:solidFill>
                <a:latin typeface="+mn-lt"/>
              </a:rPr>
              <a:t>Rel-17:(15 WI, 6 SI 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1400" b="1" dirty="0">
                <a:solidFill>
                  <a:srgbClr val="0000FF"/>
                </a:solidFill>
                <a:latin typeface="+mn-lt"/>
              </a:rPr>
              <a:t>15 ongoing WIs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1400" b="1" dirty="0">
                <a:solidFill>
                  <a:srgbClr val="0000FF"/>
                </a:solidFill>
                <a:latin typeface="+mn-lt"/>
              </a:rPr>
              <a:t>6 SIs ( FS_ANL SI is completed, 5 ongoing SIs)</a:t>
            </a:r>
          </a:p>
        </p:txBody>
      </p:sp>
    </p:spTree>
    <p:extLst>
      <p:ext uri="{BB962C8B-B14F-4D97-AF65-F5344CB8AC3E}">
        <p14:creationId xmlns:p14="http://schemas.microsoft.com/office/powerpoint/2010/main" val="25502035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669459" y="344571"/>
            <a:ext cx="9253182" cy="7905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altLang="zh-CN" sz="3200" kern="0" dirty="0">
                <a:solidFill>
                  <a:srgbClr val="FF0000"/>
                </a:solidFill>
                <a:latin typeface="Calibri"/>
                <a:cs typeface="+mj-cs"/>
              </a:rPr>
              <a:t>New or Revised OAM WID/SIDs</a:t>
            </a:r>
          </a:p>
        </p:txBody>
      </p:sp>
      <p:graphicFrame>
        <p:nvGraphicFramePr>
          <p:cNvPr id="6" name="Group 7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6717796"/>
              </p:ext>
            </p:extLst>
          </p:nvPr>
        </p:nvGraphicFramePr>
        <p:xfrm>
          <a:off x="144517" y="1660331"/>
          <a:ext cx="11835810" cy="3717960"/>
        </p:xfrm>
        <a:graphic>
          <a:graphicData uri="http://schemas.openxmlformats.org/drawingml/2006/table">
            <a:tbl>
              <a:tblPr/>
              <a:tblGrid>
                <a:gridCol w="1135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42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51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618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58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0278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19264">
                <a:tc>
                  <a:txBody>
                    <a:bodyPr/>
                    <a:lstStyle/>
                    <a:p>
                      <a:pPr marL="720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</a:rPr>
                        <a:t>Number</a:t>
                      </a:r>
                      <a:endParaRPr kumimoji="0" lang="en-GB" altLang="zh-CN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Arial" charset="0"/>
                      </a:endParaRPr>
                    </a:p>
                  </a:txBody>
                  <a:tcPr marL="14400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cs typeface="Arial" charset="0"/>
                        </a:rPr>
                        <a:t>Type</a:t>
                      </a:r>
                    </a:p>
                  </a:txBody>
                  <a:tcPr marL="14400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cs typeface="Arial" charset="0"/>
                        </a:rPr>
                        <a:t>Release</a:t>
                      </a:r>
                    </a:p>
                  </a:txBody>
                  <a:tcPr marL="14400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cs typeface="Arial" charset="0"/>
                        </a:rPr>
                        <a:t>Title</a:t>
                      </a:r>
                    </a:p>
                  </a:txBody>
                  <a:tcPr marL="14400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cs typeface="Arial" charset="0"/>
                        </a:rPr>
                        <a:t>Source</a:t>
                      </a:r>
                    </a:p>
                  </a:txBody>
                  <a:tcPr marL="14400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cs typeface="Arial" charset="0"/>
                        </a:rPr>
                        <a:t>Potential related groups</a:t>
                      </a:r>
                      <a:endParaRPr kumimoji="0" lang="en-GB" altLang="zh-CN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Arial" charset="0"/>
                      </a:endParaRPr>
                    </a:p>
                  </a:txBody>
                  <a:tcPr marL="14400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5150"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SP-200764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20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New WID</a:t>
                      </a:r>
                      <a:endParaRPr lang="en-US" altLang="zh-CN" sz="1200" kern="12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Rel-17</a:t>
                      </a:r>
                      <a:endParaRPr lang="zh-CN" sz="1200" kern="12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New WID for access control of management service</a:t>
                      </a:r>
                      <a:endParaRPr lang="zh-CN" sz="1200" kern="12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Nokia, Nokia Shanghai Bell</a:t>
                      </a:r>
                      <a:endParaRPr lang="zh-CN" sz="1200" kern="12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kern="12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SA3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2316411"/>
                  </a:ext>
                </a:extLst>
              </a:tr>
              <a:tr h="495150"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SP-200765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New SID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Rel-17</a:t>
                      </a:r>
                      <a:endParaRPr lang="zh-CN" sz="1200" kern="12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New SID on YANG PUSH</a:t>
                      </a:r>
                      <a:endParaRPr lang="zh-CN" sz="1200" kern="12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Ericsson</a:t>
                      </a:r>
                      <a:endParaRPr lang="zh-CN" sz="1200" kern="12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kern="12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ONAP, O-RAN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6804223"/>
                  </a:ext>
                </a:extLst>
              </a:tr>
              <a:tr h="495150"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SP-200766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New SID 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Rel-17</a:t>
                      </a:r>
                      <a:endParaRPr lang="zh-CN" altLang="zh-CN" sz="1200" kern="12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Revised SID on network slice management enhancement to include security aspects</a:t>
                      </a:r>
                      <a:endParaRPr lang="zh-CN" sz="1200" kern="12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Nokia, Nokia Shanghai Bell</a:t>
                      </a:r>
                      <a:endParaRPr lang="zh-CN" sz="1200" kern="12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SA WG2 Feasibility Study on Enhancement of Network Slicing Phase 2</a:t>
                      </a:r>
                    </a:p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SA WG3 Study on security aspects of network slicing enhancement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9064058"/>
                  </a:ext>
                </a:extLst>
              </a:tr>
              <a:tr h="495150"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SP-200763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1200" kern="12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Revised WID</a:t>
                      </a:r>
                      <a:endParaRPr lang="en-GB" sz="1200" kern="12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Rel-17</a:t>
                      </a:r>
                      <a:endParaRPr lang="zh-CN" altLang="zh-CN" sz="1200" kern="12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Revised WID SON_5G</a:t>
                      </a:r>
                    </a:p>
                    <a:p>
                      <a:pPr marL="0" algn="l" defTabSz="1219170" rtl="0" eaLnBrk="1" latinLnBrk="0" hangingPunct="1">
                        <a:spcAft>
                          <a:spcPts val="0"/>
                        </a:spcAft>
                      </a:pPr>
                      <a:endParaRPr lang="zh-CN" altLang="en-US" sz="1200" kern="12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latinLnBrk="0" hangingPunct="1">
                        <a:spcAft>
                          <a:spcPts val="0"/>
                        </a:spcAft>
                      </a:pPr>
                      <a:r>
                        <a:rPr lang="sv-SE" altLang="zh-CN" sz="1200" kern="12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Intel</a:t>
                      </a:r>
                      <a:endParaRPr lang="zh-CN" sz="1200" kern="12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007831"/>
                  </a:ext>
                </a:extLst>
              </a:tr>
              <a:tr h="495150"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SP-200770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kern="12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Revised WID</a:t>
                      </a:r>
                      <a:endParaRPr lang="en-GB" sz="1200" kern="12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  <a:p>
                      <a:pPr algn="l" fontAlgn="t"/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Rel-17</a:t>
                      </a:r>
                      <a:endParaRPr lang="zh-CN" altLang="zh-CN" sz="1200" kern="12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Revised WID on Discovery of management services in 5G</a:t>
                      </a:r>
                    </a:p>
                    <a:p>
                      <a:pPr marL="0" algn="l" defTabSz="1219170" rtl="0" eaLnBrk="1" latinLnBrk="0" hangingPunct="1">
                        <a:spcAft>
                          <a:spcPts val="0"/>
                        </a:spcAft>
                      </a:pPr>
                      <a:endParaRPr lang="zh-CN" altLang="en-US" sz="1200" kern="12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latinLnBrk="0" hangingPunct="1">
                        <a:spcAft>
                          <a:spcPts val="0"/>
                        </a:spcAft>
                      </a:pPr>
                      <a:r>
                        <a:rPr lang="sv-SE" altLang="zh-CN" sz="1200" kern="12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Huawei</a:t>
                      </a:r>
                      <a:endParaRPr lang="zh-CN" sz="1200" kern="12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77666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5952544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651" y="450992"/>
            <a:ext cx="9112251" cy="1143000"/>
          </a:xfrm>
        </p:spPr>
        <p:txBody>
          <a:bodyPr/>
          <a:lstStyle/>
          <a:p>
            <a:r>
              <a:rPr lang="sv-SE" sz="3200" dirty="0"/>
              <a:t>OAM Exception requests</a:t>
            </a:r>
            <a:br>
              <a:rPr lang="sv-SE" sz="3200" dirty="0"/>
            </a:br>
            <a:endParaRPr lang="sv-SE" sz="3200" dirty="0"/>
          </a:p>
        </p:txBody>
      </p:sp>
      <p:graphicFrame>
        <p:nvGraphicFramePr>
          <p:cNvPr id="5" name="Table Placeholder 4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281535967"/>
              </p:ext>
            </p:extLst>
          </p:nvPr>
        </p:nvGraphicFramePr>
        <p:xfrm>
          <a:off x="1513298" y="1897058"/>
          <a:ext cx="7283434" cy="10147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1256">
                  <a:extLst>
                    <a:ext uri="{9D8B030D-6E8A-4147-A177-3AD203B41FA5}">
                      <a16:colId xmlns:a16="http://schemas.microsoft.com/office/drawing/2014/main" val="570476699"/>
                    </a:ext>
                  </a:extLst>
                </a:gridCol>
                <a:gridCol w="4972178">
                  <a:extLst>
                    <a:ext uri="{9D8B030D-6E8A-4147-A177-3AD203B41FA5}">
                      <a16:colId xmlns:a16="http://schemas.microsoft.com/office/drawing/2014/main" val="2618836924"/>
                    </a:ext>
                  </a:extLst>
                </a:gridCol>
              </a:tblGrid>
              <a:tr h="7109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n-GB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</a:rPr>
                        <a:t>Number</a:t>
                      </a:r>
                      <a:endParaRPr lang="sv-SE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8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Title</a:t>
                      </a:r>
                      <a:endParaRPr lang="sv-SE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3687663"/>
                  </a:ext>
                </a:extLst>
              </a:tr>
              <a:tr h="303790">
                <a:tc>
                  <a:txBody>
                    <a:bodyPr/>
                    <a:lstStyle/>
                    <a:p>
                      <a:pPr algn="l" fontAlgn="t"/>
                      <a:r>
                        <a:rPr lang="sv-SE" sz="14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</a:t>
                      </a:r>
                      <a:endParaRPr lang="en-GB" sz="1400" b="0" i="0" u="none" strike="noStrike" kern="1200" baseline="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14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</a:t>
                      </a:r>
                      <a:endParaRPr lang="en-GB" sz="1400" b="0" i="0" u="none" strike="noStrike" kern="1200" baseline="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7284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/>
          </p:cNvSpPr>
          <p:nvPr>
            <p:ph type="body" idx="1"/>
          </p:nvPr>
        </p:nvSpPr>
        <p:spPr>
          <a:xfrm>
            <a:off x="1871302" y="1762526"/>
            <a:ext cx="8449396" cy="473813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10000"/>
              </a:spcBef>
            </a:pPr>
            <a:r>
              <a:rPr lang="en-GB" altLang="zh-CN" sz="2000" dirty="0">
                <a:cs typeface="Times New Roman" pitchFamily="18" charset="0"/>
              </a:rPr>
              <a:t>SA5		</a:t>
            </a:r>
            <a:endParaRPr lang="en-GB" altLang="zh-CN" sz="2000" dirty="0">
              <a:solidFill>
                <a:srgbClr val="FF0000"/>
              </a:solidFill>
              <a:cs typeface="Times New Roman" pitchFamily="18" charset="0"/>
            </a:endParaRPr>
          </a:p>
          <a:p>
            <a:pPr>
              <a:lnSpc>
                <a:spcPct val="90000"/>
              </a:lnSpc>
              <a:buNone/>
            </a:pPr>
            <a:r>
              <a:rPr lang="en-GB" altLang="zh-CN" sz="2000" dirty="0">
                <a:cs typeface="Times New Roman" pitchFamily="18" charset="0"/>
              </a:rPr>
              <a:t>	Thomas Tovinger (Ericsson) 			Chair 	since 08/2015</a:t>
            </a:r>
            <a:br>
              <a:rPr lang="en-GB" altLang="zh-CN" sz="2000" dirty="0">
                <a:cs typeface="Times New Roman" pitchFamily="18" charset="0"/>
              </a:rPr>
            </a:br>
            <a:r>
              <a:rPr lang="de-DE" altLang="de-DE" sz="2000" dirty="0"/>
              <a:t>Zou Lan (Huawei)	</a:t>
            </a:r>
            <a:r>
              <a:rPr lang="en-GB" altLang="zh-CN" sz="2000" dirty="0">
                <a:cs typeface="Times New Roman" pitchFamily="18" charset="0"/>
              </a:rPr>
              <a:t> 			VC 	s</a:t>
            </a:r>
            <a:r>
              <a:rPr lang="en-GB" sz="2000" dirty="0">
                <a:ea typeface="宋体" pitchFamily="2" charset="-122"/>
                <a:cs typeface="Times New Roman" pitchFamily="18" charset="0"/>
              </a:rPr>
              <a:t>ince 0</a:t>
            </a:r>
            <a:r>
              <a:rPr lang="en-GB" altLang="zh-CN" sz="2000" dirty="0">
                <a:cs typeface="Times New Roman" pitchFamily="18" charset="0"/>
              </a:rPr>
              <a:t>8/2019</a:t>
            </a:r>
            <a:br>
              <a:rPr lang="en-GB" altLang="zh-CN" sz="2000" dirty="0">
                <a:cs typeface="Times New Roman" pitchFamily="18" charset="0"/>
              </a:rPr>
            </a:br>
            <a:r>
              <a:rPr lang="en-GB" altLang="zh-CN" sz="2000" dirty="0">
                <a:cs typeface="Times New Roman" pitchFamily="18" charset="0"/>
              </a:rPr>
              <a:t>Maryse Gardella (Nokia) 			VC 	s</a:t>
            </a:r>
            <a:r>
              <a:rPr lang="en-GB" sz="2000" dirty="0">
                <a:ea typeface="宋体" pitchFamily="2" charset="-122"/>
                <a:cs typeface="Times New Roman" pitchFamily="18" charset="0"/>
              </a:rPr>
              <a:t>ince 0</a:t>
            </a:r>
            <a:r>
              <a:rPr lang="en-GB" altLang="zh-CN" sz="2000" dirty="0">
                <a:cs typeface="Times New Roman" pitchFamily="18" charset="0"/>
              </a:rPr>
              <a:t>8/2019</a:t>
            </a:r>
          </a:p>
          <a:p>
            <a:pPr>
              <a:lnSpc>
                <a:spcPct val="90000"/>
              </a:lnSpc>
              <a:buNone/>
            </a:pPr>
            <a:endParaRPr lang="en-GB" altLang="zh-CN" sz="2000" dirty="0">
              <a:cs typeface="Times New Roman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GB" altLang="zh-CN" sz="2000" dirty="0">
              <a:solidFill>
                <a:srgbClr val="FF0000"/>
              </a:solidFill>
              <a:cs typeface="Times New Roman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GB" altLang="zh-CN" sz="2000" dirty="0">
                <a:cs typeface="Times New Roman" pitchFamily="18" charset="0"/>
              </a:rPr>
              <a:t>Charging Sub-Working Group (SWG)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zh-CN" sz="2000" dirty="0">
                <a:cs typeface="Times New Roman" pitchFamily="18" charset="0"/>
              </a:rPr>
              <a:t>	Maryse Gardella (Nokia)			Chair	since 08/2013</a:t>
            </a:r>
            <a:br>
              <a:rPr lang="en-GB" altLang="zh-CN" sz="2000" dirty="0">
                <a:cs typeface="Times New Roman" pitchFamily="18" charset="0"/>
              </a:rPr>
            </a:br>
            <a:r>
              <a:rPr lang="en-GB" altLang="zh-CN" sz="2000" dirty="0">
                <a:cs typeface="Times New Roman" pitchFamily="18" charset="0"/>
              </a:rPr>
              <a:t>Chen Shan (Huawei)				VC	since 05/2016</a:t>
            </a:r>
          </a:p>
          <a:p>
            <a:pPr>
              <a:lnSpc>
                <a:spcPct val="90000"/>
              </a:lnSpc>
              <a:buFontTx/>
              <a:buNone/>
            </a:pPr>
            <a:endParaRPr lang="en-GB" altLang="zh-CN" sz="2000" dirty="0">
              <a:solidFill>
                <a:srgbClr val="FF0000"/>
              </a:solidFill>
              <a:cs typeface="Times New Roman" pitchFamily="18" charset="0"/>
            </a:endParaRPr>
          </a:p>
          <a:p>
            <a:pPr marL="609600" lvl="1" indent="0">
              <a:lnSpc>
                <a:spcPct val="90000"/>
              </a:lnSpc>
              <a:buNone/>
            </a:pPr>
            <a:br>
              <a:rPr lang="en-GB" altLang="zh-CN" sz="1800" dirty="0">
                <a:cs typeface="Times New Roman" pitchFamily="18" charset="0"/>
              </a:rPr>
            </a:br>
            <a:endParaRPr lang="en-GB" altLang="zh-CN" sz="1800" dirty="0">
              <a:cs typeface="Times New Roman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br>
              <a:rPr lang="en-GB" altLang="zh-CN" sz="1600" dirty="0">
                <a:cs typeface="Times New Roman" pitchFamily="18" charset="0"/>
              </a:rPr>
            </a:br>
            <a:endParaRPr lang="en-AU" sz="1600" dirty="0">
              <a:solidFill>
                <a:srgbClr val="FF3300"/>
              </a:solidFill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9219" name="Rectangle 4"/>
          <p:cNvSpPr>
            <a:spLocks noGrp="1"/>
          </p:cNvSpPr>
          <p:nvPr>
            <p:ph type="title"/>
          </p:nvPr>
        </p:nvSpPr>
        <p:spPr>
          <a:xfrm>
            <a:off x="2026170" y="357344"/>
            <a:ext cx="6834188" cy="692150"/>
          </a:xfrm>
        </p:spPr>
        <p:txBody>
          <a:bodyPr/>
          <a:lstStyle/>
          <a:p>
            <a:r>
              <a:rPr lang="en-GB" sz="4000" dirty="0"/>
              <a:t>SA5 leadership</a:t>
            </a:r>
          </a:p>
        </p:txBody>
      </p:sp>
    </p:spTree>
    <p:extLst>
      <p:ext uri="{BB962C8B-B14F-4D97-AF65-F5344CB8AC3E}">
        <p14:creationId xmlns:p14="http://schemas.microsoft.com/office/powerpoint/2010/main" val="1070063465"/>
      </p:ext>
    </p:extLst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05572" y="4603"/>
            <a:ext cx="10139206" cy="92068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Calibri" pitchFamily="34" charset="0"/>
              </a:defRPr>
            </a:lvl5pPr>
            <a:lvl6pPr marL="609585" algn="ctr" rtl="0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FF0000"/>
                </a:solidFill>
                <a:latin typeface="Calibri" pitchFamily="34" charset="0"/>
              </a:defRPr>
            </a:lvl6pPr>
            <a:lvl7pPr marL="1219170" algn="ctr" rtl="0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FF0000"/>
                </a:solidFill>
                <a:latin typeface="Calibri" pitchFamily="34" charset="0"/>
              </a:defRPr>
            </a:lvl7pPr>
            <a:lvl8pPr marL="1828754" algn="ctr" rtl="0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FF0000"/>
                </a:solidFill>
                <a:latin typeface="Calibri" pitchFamily="34" charset="0"/>
              </a:defRPr>
            </a:lvl8pPr>
            <a:lvl9pPr marL="2438339" algn="ctr" rtl="0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FF0000"/>
                </a:solidFill>
                <a:latin typeface="Calibri" pitchFamily="34" charset="0"/>
              </a:defRPr>
            </a:lvl9pPr>
          </a:lstStyle>
          <a:p>
            <a:r>
              <a:rPr lang="en-US" altLang="zh-CN" sz="3200" kern="0" dirty="0"/>
              <a:t>Rel-16 WI QOED/5GDMS/</a:t>
            </a:r>
            <a:r>
              <a:rPr lang="en-US" altLang="zh-CN" sz="3200" kern="0" dirty="0" err="1"/>
              <a:t>eNRM</a:t>
            </a:r>
            <a:r>
              <a:rPr lang="en-US" altLang="zh-CN" sz="3200" kern="0" dirty="0"/>
              <a:t>/SON_5G</a:t>
            </a:r>
            <a:endParaRPr lang="sv-SE" sz="3200" kern="0" dirty="0"/>
          </a:p>
        </p:txBody>
      </p:sp>
      <p:sp>
        <p:nvSpPr>
          <p:cNvPr id="9" name="矩形 8"/>
          <p:cNvSpPr/>
          <p:nvPr/>
        </p:nvSpPr>
        <p:spPr>
          <a:xfrm>
            <a:off x="6389473" y="3318473"/>
            <a:ext cx="5625609" cy="313932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b="1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QOED: </a:t>
            </a:r>
            <a:r>
              <a:rPr lang="en-US" altLang="zh-CN" sz="14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The following topics are discussed and agreed in the meeting.</a:t>
            </a:r>
            <a:endParaRPr lang="en-GB" altLang="zh-CN" sz="1400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 marL="171450" lvl="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4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Solution sets for managing </a:t>
            </a:r>
            <a:r>
              <a:rPr lang="en-US" altLang="zh-CN" sz="1400" dirty="0" err="1">
                <a:solidFill>
                  <a:prstClr val="black"/>
                </a:solidFill>
                <a:latin typeface="Calibri" pitchFamily="34" charset="0"/>
                <a:cs typeface="Arial" charset="0"/>
              </a:rPr>
              <a:t>QoE</a:t>
            </a:r>
            <a:r>
              <a:rPr lang="en-US" altLang="zh-CN" sz="14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 measurement collection</a:t>
            </a:r>
          </a:p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b="1" dirty="0">
                <a:solidFill>
                  <a:srgbClr val="0000FF"/>
                </a:solidFill>
                <a:latin typeface="Calibri"/>
              </a:rPr>
              <a:t>The group agreed to send the remaining TS 28.309 for approval and declare this WI 100% complete.</a:t>
            </a:r>
          </a:p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b="1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SON_5G:</a:t>
            </a:r>
            <a:r>
              <a:rPr lang="en-US" altLang="zh-CN" sz="14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The following topics are discussed and agreed in the meeting.</a:t>
            </a:r>
          </a:p>
          <a:p>
            <a:pPr marL="17145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4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measurements related to RACH optimization</a:t>
            </a:r>
          </a:p>
          <a:p>
            <a:pPr marL="17145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4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SON Management service correction</a:t>
            </a:r>
          </a:p>
          <a:p>
            <a:pPr marL="17145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4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add references for MRO measurements</a:t>
            </a:r>
          </a:p>
          <a:p>
            <a:pPr marL="17145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4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Corrections of D-SON procedure</a:t>
            </a:r>
          </a:p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b="1" dirty="0">
                <a:solidFill>
                  <a:srgbClr val="0000FF"/>
                </a:solidFill>
                <a:latin typeface="Calibri"/>
              </a:rPr>
              <a:t>The group agreed to send TS 28.313 for approval and declare this WI 100% complete</a:t>
            </a:r>
          </a:p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400" b="1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b="1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5GDMS: </a:t>
            </a:r>
            <a:r>
              <a:rPr lang="en-US" altLang="zh-CN" sz="14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Proposal to move this WI to Rel-17 with a revised WID with reduced scope and more specific.</a:t>
            </a:r>
            <a:endParaRPr lang="en-US" altLang="zh-CN" sz="1600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05571" y="2953145"/>
            <a:ext cx="11554138" cy="29238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prstClr val="black"/>
                </a:solidFill>
              </a:rPr>
              <a:t>Working Progress</a:t>
            </a:r>
            <a:endParaRPr lang="zh-CN" altLang="en-US" b="1" dirty="0">
              <a:solidFill>
                <a:prstClr val="black"/>
              </a:solidFill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5098672"/>
              </p:ext>
            </p:extLst>
          </p:nvPr>
        </p:nvGraphicFramePr>
        <p:xfrm>
          <a:off x="205572" y="596433"/>
          <a:ext cx="11554137" cy="23977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96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07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23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39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67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567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277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4069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6150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376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WI code</a:t>
                      </a:r>
                      <a:endParaRPr lang="sv-SE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WI Title</a:t>
                      </a:r>
                      <a:endParaRPr lang="sv-SE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dirty="0" err="1"/>
                        <a:t>Completion</a:t>
                      </a:r>
                      <a:r>
                        <a:rPr lang="sv-SE" sz="1400" dirty="0"/>
                        <a:t> rate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dirty="0"/>
                        <a:t>TS/TR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err="1"/>
                        <a:t>Tdoc</a:t>
                      </a:r>
                      <a:r>
                        <a:rPr lang="en-US" altLang="zh-CN" sz="1400" dirty="0"/>
                        <a:t> reference</a:t>
                      </a:r>
                      <a:endParaRPr lang="sv-SE" sz="14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/>
                        <a:t>Target date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/>
                        <a:t>Rapporteur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altLang="zh-CN" sz="1400" dirty="0"/>
                        <a:t>Related</a:t>
                      </a:r>
                      <a:r>
                        <a:rPr lang="sv-SE" altLang="zh-CN" sz="1400" baseline="0" dirty="0"/>
                        <a:t> groups</a:t>
                      </a:r>
                      <a:endParaRPr lang="sv-SE" sz="14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dirty="0"/>
                        <a:t>Related</a:t>
                      </a:r>
                      <a:r>
                        <a:rPr lang="sv-SE" sz="1400" baseline="0" dirty="0"/>
                        <a:t> </a:t>
                      </a:r>
                      <a:r>
                        <a:rPr lang="en-US" altLang="zh-CN" sz="1400" dirty="0"/>
                        <a:t>topic</a:t>
                      </a:r>
                      <a:endParaRPr lang="sv-SE" sz="14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6224">
                <a:tc>
                  <a:txBody>
                    <a:bodyPr/>
                    <a:lstStyle/>
                    <a:p>
                      <a:pPr marL="0" algn="ctr" defTabSz="1219170" rtl="0" eaLnBrk="1" latinLnBrk="0" hangingPunct="1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100" b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QOED</a:t>
                      </a:r>
                      <a:endParaRPr lang="zh-CN" sz="1100" b="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1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Management of </a:t>
                      </a:r>
                      <a:r>
                        <a:rPr lang="en-GB" sz="1100" b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QoE</a:t>
                      </a:r>
                      <a:r>
                        <a:rPr lang="en-GB" sz="11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measurement collection </a:t>
                      </a:r>
                      <a:endParaRPr lang="zh-CN" sz="11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80%-&gt;95%-&gt;</a:t>
                      </a:r>
                      <a:r>
                        <a:rPr lang="en-US" altLang="zh-CN" sz="1100" b="0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00FF00"/>
                          </a:highligh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100%</a:t>
                      </a:r>
                      <a:endParaRPr lang="sv-SE" altLang="zh-CN" sz="1100" b="0" kern="1200" dirty="0">
                        <a:solidFill>
                          <a:schemeClr val="tx1"/>
                        </a:solidFill>
                        <a:effectLst/>
                        <a:highlight>
                          <a:srgbClr val="00FF00"/>
                        </a:highlight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v-SE" sz="11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TS 28.404/28.405/28.406/28.307/28.308/28.309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1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2"/>
                        </a:rPr>
                        <a:t>SP-181069</a:t>
                      </a:r>
                      <a:endParaRPr lang="sv-SE" sz="11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1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SA#88 (Jun.2020) (E.R.)</a:t>
                      </a:r>
                      <a:endParaRPr lang="sv-SE" altLang="zh-CN" sz="11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1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Ericsson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SA4, CT1, RAN2, RAN3,CT4</a:t>
                      </a:r>
                      <a:endParaRPr lang="sv-SE" sz="11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1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QoE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5135">
                <a:tc>
                  <a:txBody>
                    <a:bodyPr/>
                    <a:lstStyle/>
                    <a:p>
                      <a:pPr marL="0" algn="ctr" defTabSz="1219170" rtl="0" eaLnBrk="1" latinLnBrk="0" hangingPunct="1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1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5GD</a:t>
                      </a:r>
                      <a:r>
                        <a:rPr lang="en-US" altLang="zh-CN" sz="11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MS</a:t>
                      </a:r>
                      <a:endParaRPr lang="zh-CN" sz="11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1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Discovery of management services in 5G  </a:t>
                      </a:r>
                      <a:endParaRPr lang="zh-CN" sz="11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altLang="zh-CN" sz="11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90% -&gt; 90%</a:t>
                      </a:r>
                    </a:p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altLang="zh-CN" sz="11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-&gt;postpone to Rel-17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v-SE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TS 28.533/28.532/531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  <a:hlinkClick r:id="rId3"/>
                        </a:rPr>
                        <a:t>SP-181072</a:t>
                      </a:r>
                      <a:endParaRPr lang="sv-SE" sz="11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1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SA#88 (Jun.2020)</a:t>
                      </a:r>
                    </a:p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100" b="0" kern="12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-&gt;SA#93 (Sep-2021)</a:t>
                      </a:r>
                      <a:endParaRPr lang="sv-SE" altLang="zh-CN" sz="1100" kern="1200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Huawei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Service based discovery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9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b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eNRM</a:t>
                      </a:r>
                      <a:endParaRPr lang="sv-SE" sz="11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rPr>
                        <a:t>NRM enhancements</a:t>
                      </a:r>
                      <a:endParaRPr lang="en-GB" altLang="zh-CN" sz="11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v-SE" sz="11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95%-&gt;98%-&gt;</a:t>
                      </a:r>
                      <a:r>
                        <a:rPr lang="sv-SE" sz="1100" b="0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00FF00"/>
                          </a:highligh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100%</a:t>
                      </a:r>
                      <a:endParaRPr lang="sv-SE" sz="1100" kern="1200" dirty="0">
                        <a:solidFill>
                          <a:schemeClr val="dk1"/>
                        </a:solidFill>
                        <a:effectLst/>
                        <a:highlight>
                          <a:srgbClr val="00FF00"/>
                        </a:highlight>
                        <a:latin typeface="Arial" panose="020B0604020202020204" pitchFamily="34" charset="0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v-SE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rPr>
                        <a:t>TS 28.541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  <a:hlinkClick r:id="rId4"/>
                        </a:rPr>
                        <a:t>SP-190140</a:t>
                      </a:r>
                      <a:endParaRPr lang="sv-SE" sz="11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1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SA#88 (Jun.2020) (E.R.)</a:t>
                      </a:r>
                      <a:endParaRPr lang="sv-SE" sz="11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rPr>
                        <a:t>Nokia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rPr>
                        <a:t>SA2, RAN3, ORAN </a:t>
                      </a:r>
                      <a:r>
                        <a:rPr lang="sv-SE" altLang="zh-CN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rPr>
                        <a:t>(potentially)</a:t>
                      </a:r>
                      <a:endParaRPr lang="sv-SE" sz="11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rPr>
                        <a:t>NR, 5GC modelling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1976">
                <a:tc>
                  <a:txBody>
                    <a:bodyPr/>
                    <a:lstStyle/>
                    <a:p>
                      <a:pPr algn="ctr">
                        <a:spcAft>
                          <a:spcPts val="900"/>
                        </a:spcAft>
                      </a:pPr>
                      <a:r>
                        <a:rPr lang="sv-SE" sz="11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SON_5G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Self-Organizing Networks (SON) for 5G networks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70%-&gt;75%-&gt;</a:t>
                      </a:r>
                      <a:r>
                        <a:rPr lang="en-US" altLang="zh-CN" sz="1100" b="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00FF00"/>
                          </a:highlight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100%</a:t>
                      </a:r>
                      <a:endParaRPr lang="sv-SE" sz="1100" b="0" kern="1200" dirty="0">
                        <a:solidFill>
                          <a:schemeClr val="dk1"/>
                        </a:solidFill>
                        <a:effectLst/>
                        <a:highlight>
                          <a:srgbClr val="00FF00"/>
                        </a:highlight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1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TS 28.313/28.544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1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  <a:hlinkClick r:id="rId5"/>
                        </a:rPr>
                        <a:t>SP-190785</a:t>
                      </a:r>
                      <a:endParaRPr lang="sv-SE" sz="110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1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SA#88 (Jun.2020) (E.R.)</a:t>
                      </a:r>
                      <a:r>
                        <a:rPr lang="en-GB" altLang="zh-CN" sz="11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sv-SE" altLang="zh-CN" sz="110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1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Intel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1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RAN3, RAN2, SA2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1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Tbd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336336" y="3282003"/>
            <a:ext cx="5895975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b="1" dirty="0" err="1">
                <a:solidFill>
                  <a:prstClr val="black"/>
                </a:solidFill>
                <a:latin typeface="Calibri" pitchFamily="34" charset="0"/>
                <a:cs typeface="Arial" charset="0"/>
              </a:rPr>
              <a:t>eNRM</a:t>
            </a:r>
            <a:r>
              <a:rPr lang="en-US" altLang="zh-CN" sz="1400" b="1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: </a:t>
            </a:r>
            <a:r>
              <a:rPr lang="en-US" altLang="zh-CN" sz="14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The following topics are discussed and agreed related CRs in the meeting.</a:t>
            </a:r>
          </a:p>
          <a:p>
            <a:pPr marL="17145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4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Correction of NRM YANG errors </a:t>
            </a:r>
          </a:p>
          <a:p>
            <a:pPr marL="17145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4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YANG SS for Trace Control </a:t>
            </a:r>
          </a:p>
          <a:p>
            <a:pPr marL="17145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4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Correction on NR NRM </a:t>
            </a:r>
          </a:p>
          <a:p>
            <a:pPr marL="17145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4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Update </a:t>
            </a:r>
            <a:r>
              <a:rPr lang="en-US" altLang="zh-CN" sz="1400" dirty="0" err="1">
                <a:solidFill>
                  <a:prstClr val="black"/>
                </a:solidFill>
                <a:latin typeface="Calibri" pitchFamily="34" charset="0"/>
                <a:cs typeface="Arial" charset="0"/>
              </a:rPr>
              <a:t>openAPI</a:t>
            </a:r>
            <a:r>
              <a:rPr lang="en-US" altLang="zh-CN" sz="14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 definition for </a:t>
            </a:r>
            <a:r>
              <a:rPr lang="en-US" altLang="zh-CN" sz="1400" dirty="0" err="1">
                <a:solidFill>
                  <a:prstClr val="black"/>
                </a:solidFill>
                <a:latin typeface="Calibri" pitchFamily="34" charset="0"/>
                <a:cs typeface="Arial" charset="0"/>
              </a:rPr>
              <a:t>localAddress</a:t>
            </a:r>
            <a:r>
              <a:rPr lang="en-US" altLang="zh-CN" sz="14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 to align with stage2 definition </a:t>
            </a:r>
          </a:p>
          <a:p>
            <a:pPr marL="17145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4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Add IOC for predefined PCC rule </a:t>
            </a:r>
          </a:p>
          <a:p>
            <a:pPr marL="17145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4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Enable PCF to support configurable 5QIs</a:t>
            </a:r>
          </a:p>
          <a:p>
            <a:pPr marL="17145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4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Add IOC for dynamic 5QIs </a:t>
            </a:r>
          </a:p>
          <a:p>
            <a:pPr marL="17145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4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 add TCE mapping info in </a:t>
            </a:r>
            <a:r>
              <a:rPr lang="en-US" altLang="zh-CN" sz="1400" dirty="0" err="1">
                <a:solidFill>
                  <a:prstClr val="black"/>
                </a:solidFill>
                <a:latin typeface="Calibri" pitchFamily="34" charset="0"/>
                <a:cs typeface="Arial" charset="0"/>
              </a:rPr>
              <a:t>GNBCUCPFunction</a:t>
            </a:r>
            <a:r>
              <a:rPr lang="en-US" altLang="zh-CN" sz="14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 </a:t>
            </a:r>
            <a:endParaRPr lang="it-IT" altLang="zh-CN" sz="1400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 marL="17145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4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Update NRM attribute definitions </a:t>
            </a:r>
          </a:p>
          <a:p>
            <a:pPr marL="17145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4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Cleanup stage 2 editorial issue and stage 3 </a:t>
            </a:r>
            <a:r>
              <a:rPr lang="en-US" altLang="zh-CN" sz="1400" dirty="0" err="1">
                <a:solidFill>
                  <a:prstClr val="black"/>
                </a:solidFill>
                <a:latin typeface="Calibri" pitchFamily="34" charset="0"/>
                <a:cs typeface="Arial" charset="0"/>
              </a:rPr>
              <a:t>yaml</a:t>
            </a:r>
            <a:r>
              <a:rPr lang="en-US" altLang="zh-CN" sz="14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 error </a:t>
            </a:r>
          </a:p>
          <a:p>
            <a:pPr marL="17145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4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Addition of attribute for network slice supporting maximum of data </a:t>
            </a:r>
            <a:r>
              <a:rPr lang="en-US" altLang="zh-CN" sz="1400" dirty="0" err="1">
                <a:solidFill>
                  <a:prstClr val="black"/>
                </a:solidFill>
                <a:latin typeface="Calibri" pitchFamily="34" charset="0"/>
                <a:cs typeface="Arial" charset="0"/>
              </a:rPr>
              <a:t>volumn</a:t>
            </a:r>
            <a:r>
              <a:rPr lang="en-US" altLang="zh-CN" sz="14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 </a:t>
            </a:r>
          </a:p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b="1" dirty="0">
                <a:solidFill>
                  <a:srgbClr val="0000FF"/>
                </a:solidFill>
                <a:latin typeface="Calibri"/>
              </a:rPr>
              <a:t>The group agreed to declare this WI 100% complete.</a:t>
            </a:r>
            <a:endParaRPr lang="en-US" altLang="zh-CN" sz="1400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3477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05572" y="4603"/>
            <a:ext cx="10139206" cy="92068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Calibri" pitchFamily="34" charset="0"/>
              </a:defRPr>
            </a:lvl5pPr>
            <a:lvl6pPr marL="609585" algn="ctr" rtl="0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FF0000"/>
                </a:solidFill>
                <a:latin typeface="Calibri" pitchFamily="34" charset="0"/>
              </a:defRPr>
            </a:lvl6pPr>
            <a:lvl7pPr marL="1219170" algn="ctr" rtl="0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FF0000"/>
                </a:solidFill>
                <a:latin typeface="Calibri" pitchFamily="34" charset="0"/>
              </a:defRPr>
            </a:lvl7pPr>
            <a:lvl8pPr marL="1828754" algn="ctr" rtl="0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FF0000"/>
                </a:solidFill>
                <a:latin typeface="Calibri" pitchFamily="34" charset="0"/>
              </a:defRPr>
            </a:lvl8pPr>
            <a:lvl9pPr marL="2438339" algn="ctr" rtl="0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FF0000"/>
                </a:solidFill>
                <a:latin typeface="Calibri" pitchFamily="34" charset="0"/>
              </a:defRPr>
            </a:lvl9pPr>
          </a:lstStyle>
          <a:p>
            <a:r>
              <a:rPr lang="en-US" altLang="zh-CN" sz="3200" kern="0"/>
              <a:t>Rel-17 WI adNRM/ePM_KPI_5G/e_5GMDT/eQoE/MADCOL</a:t>
            </a:r>
            <a:endParaRPr lang="sv-SE" sz="3200" kern="0" dirty="0"/>
          </a:p>
        </p:txBody>
      </p:sp>
      <p:sp>
        <p:nvSpPr>
          <p:cNvPr id="9" name="矩形 8"/>
          <p:cNvSpPr/>
          <p:nvPr/>
        </p:nvSpPr>
        <p:spPr>
          <a:xfrm>
            <a:off x="5905500" y="3541905"/>
            <a:ext cx="5981896" cy="267765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b="1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ePM_KPI_5G: </a:t>
            </a:r>
            <a:r>
              <a:rPr lang="en-US" altLang="zh-CN" sz="12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The following topics are discussed and agreed in the meeting.</a:t>
            </a:r>
            <a:endParaRPr lang="en-GB" altLang="zh-CN" sz="1200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 marL="171450" lvl="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2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measurements on network slice selection, NSSAI availability service</a:t>
            </a:r>
          </a:p>
          <a:p>
            <a:pPr marL="17145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2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EPS fallback handover, handover time, redirection  measurements</a:t>
            </a:r>
          </a:p>
          <a:p>
            <a:pPr marL="17145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GB" altLang="zh-CN" sz="12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MU-MIMO related measurements</a:t>
            </a:r>
          </a:p>
          <a:p>
            <a:pPr marL="17145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2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RSRQ and SINR related measurements</a:t>
            </a:r>
          </a:p>
          <a:p>
            <a:pPr marL="17145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2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PLMN granularity for UE throughput measurements</a:t>
            </a:r>
            <a:endParaRPr lang="zh-CN" altLang="zh-CN" sz="1200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 marL="17145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2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RRC establishment failure measurements</a:t>
            </a:r>
            <a:endParaRPr lang="zh-CN" altLang="zh-CN" sz="1200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 marL="17145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2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incoming and outgoing GTP data packet loss TEI</a:t>
            </a:r>
            <a:endParaRPr lang="zh-CN" altLang="zh-CN" sz="1200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 marL="17145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2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Add UDM subscriber profile measurements</a:t>
            </a:r>
            <a:endParaRPr lang="zh-CN" altLang="zh-CN" sz="1200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 marL="17145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2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Additional KPI Definition for Max Subscriber and PDU Session</a:t>
            </a:r>
          </a:p>
          <a:p>
            <a:endParaRPr lang="en-US" altLang="zh-CN" sz="1200" dirty="0"/>
          </a:p>
          <a:p>
            <a:r>
              <a:rPr lang="en-US" altLang="zh-CN" sz="1200" b="1" dirty="0" err="1">
                <a:solidFill>
                  <a:prstClr val="black"/>
                </a:solidFill>
                <a:latin typeface="Calibri" pitchFamily="34" charset="0"/>
                <a:cs typeface="Arial" charset="0"/>
              </a:rPr>
              <a:t>eQoE</a:t>
            </a:r>
            <a:r>
              <a:rPr lang="en-US" altLang="zh-CN" sz="1200" b="1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: </a:t>
            </a:r>
            <a:r>
              <a:rPr lang="en-US" altLang="zh-CN" sz="12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No </a:t>
            </a:r>
            <a:r>
              <a:rPr lang="en-US" altLang="zh-CN" sz="1200" dirty="0" err="1">
                <a:solidFill>
                  <a:prstClr val="black"/>
                </a:solidFill>
                <a:latin typeface="Calibri" pitchFamily="34" charset="0"/>
                <a:cs typeface="Arial" charset="0"/>
              </a:rPr>
              <a:t>tdocs</a:t>
            </a:r>
            <a:r>
              <a:rPr lang="en-US" altLang="zh-CN" sz="12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 submitted for this meeting.</a:t>
            </a:r>
          </a:p>
          <a:p>
            <a:endParaRPr lang="en-US" altLang="zh-CN" sz="1200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r>
              <a:rPr lang="en-US" altLang="zh-CN" sz="1200" b="1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MADCOL:</a:t>
            </a:r>
            <a:r>
              <a:rPr lang="en-US" altLang="zh-CN" sz="12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 contribution on TD Issues in data collection and discovery is suggested for offline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205572" y="3211605"/>
            <a:ext cx="11681824" cy="29238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prstClr val="black"/>
                </a:solidFill>
              </a:rPr>
              <a:t>Working Progress</a:t>
            </a:r>
            <a:endParaRPr lang="zh-CN" altLang="en-US" b="1" dirty="0">
              <a:solidFill>
                <a:prstClr val="black"/>
              </a:solidFill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205572" y="486414"/>
          <a:ext cx="11681825" cy="26872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83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6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8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742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77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6164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712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5329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7102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376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WI code</a:t>
                      </a:r>
                      <a:endParaRPr lang="sv-SE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WI Title</a:t>
                      </a:r>
                      <a:endParaRPr lang="sv-SE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dirty="0" err="1"/>
                        <a:t>Completion</a:t>
                      </a:r>
                      <a:r>
                        <a:rPr lang="sv-SE" sz="1200" dirty="0"/>
                        <a:t> rate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dirty="0"/>
                        <a:t>TS/TR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err="1"/>
                        <a:t>Tdoc</a:t>
                      </a:r>
                      <a:r>
                        <a:rPr lang="en-US" altLang="zh-CN" sz="1200" dirty="0"/>
                        <a:t> reference</a:t>
                      </a:r>
                      <a:endParaRPr lang="sv-SE" sz="12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dirty="0"/>
                        <a:t>Target date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dirty="0"/>
                        <a:t>Rapporteur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altLang="zh-CN" sz="1200" dirty="0"/>
                        <a:t>Related</a:t>
                      </a:r>
                      <a:r>
                        <a:rPr lang="sv-SE" altLang="zh-CN" sz="1200" baseline="0" dirty="0"/>
                        <a:t> groups</a:t>
                      </a:r>
                      <a:endParaRPr lang="sv-SE" sz="12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dirty="0"/>
                        <a:t>Related</a:t>
                      </a:r>
                      <a:r>
                        <a:rPr lang="sv-SE" sz="1200" baseline="0" dirty="0"/>
                        <a:t> </a:t>
                      </a:r>
                      <a:r>
                        <a:rPr lang="en-US" altLang="zh-CN" sz="1200" dirty="0"/>
                        <a:t>topic</a:t>
                      </a:r>
                      <a:endParaRPr lang="sv-SE" sz="12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62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adNRM</a:t>
                      </a:r>
                      <a:endParaRPr lang="zh-CN" sz="1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Additional NRM features</a:t>
                      </a:r>
                      <a:endParaRPr lang="zh-CN" sz="1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altLang="zh-CN" sz="1050" b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  <a:r>
                        <a:rPr lang="en-US" altLang="zh-CN" sz="1050" b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%-&gt;0%</a:t>
                      </a:r>
                      <a:endParaRPr lang="sv-SE" altLang="zh-CN" sz="105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altLang="zh-CN" sz="105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TS28.540/28.541/28.622/</a:t>
                      </a:r>
                    </a:p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altLang="zh-CN" sz="105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28.623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kern="120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SP-200192</a:t>
                      </a:r>
                    </a:p>
                  </a:txBody>
                  <a:tcPr marL="9525" marR="9525" marT="9525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05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SA#9</a:t>
                      </a:r>
                      <a:r>
                        <a:rPr lang="en-US" altLang="zh-CN" sz="105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GB" altLang="zh-CN" sz="105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altLang="zh-CN" sz="105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Jun</a:t>
                      </a:r>
                      <a:r>
                        <a:rPr lang="en-GB" altLang="zh-CN" sz="105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2021)</a:t>
                      </a:r>
                      <a:endParaRPr lang="sv-SE" altLang="zh-CN" sz="105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050" b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Nokia</a:t>
                      </a:r>
                      <a:endParaRPr lang="sv-SE" sz="105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050" b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SA2/RAN3</a:t>
                      </a:r>
                      <a:endParaRPr lang="sv-SE" sz="105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v-SE" sz="105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51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ePM_KPI_5G</a:t>
                      </a:r>
                      <a:endParaRPr lang="zh-CN" sz="1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Enhancements of 5G performance measurements and KPIs</a:t>
                      </a:r>
                      <a:endParaRPr lang="zh-CN" sz="1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altLang="zh-CN" sz="1050" b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  <a:r>
                        <a:rPr lang="en-US" altLang="zh-CN" sz="1050" b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%-&gt;10%</a:t>
                      </a:r>
                      <a:endParaRPr lang="sv-SE" altLang="zh-CN" sz="1050" b="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altLang="zh-CN" sz="105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TS28.552/32.425/28.554/32.426/32.450/32.451/32.455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SP-200462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altLang="zh-CN" sz="1050" b="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SA#93 (Sep. 2021)</a:t>
                      </a:r>
                      <a:endParaRPr lang="sv-SE" altLang="zh-CN" sz="105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Intel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altLang="zh-CN" sz="1050" b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SA2/RAN2/RAN3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9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e_5GMDT</a:t>
                      </a:r>
                      <a:endParaRPr lang="zh-CN" sz="1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Management of MDT enhancement in 5G</a:t>
                      </a:r>
                      <a:endParaRPr lang="zh-CN" sz="1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altLang="zh-CN" sz="1050" b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  <a:r>
                        <a:rPr lang="en-US" altLang="zh-CN" sz="1050" b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%-&gt;20%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rPr>
                        <a:t>TS32.421/32.422/32.423/28.622/28.623/28.523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rPr>
                        <a:t>SP-200191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050" b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SA#90 (Dec. 2020)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rPr>
                        <a:t>Ericsson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altLang="zh-CN" sz="1050" b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SA2/RAN2/RAN3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19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eQoE</a:t>
                      </a:r>
                      <a:endParaRPr lang="zh-CN" sz="1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Enhancement of QoE Measurement Collection</a:t>
                      </a:r>
                      <a:endParaRPr lang="zh-CN" sz="1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altLang="zh-CN" sz="1050" b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  <a:r>
                        <a:rPr lang="en-US" altLang="zh-CN" sz="1050" b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%-&gt;0%</a:t>
                      </a:r>
                      <a:endParaRPr lang="sv-SE" sz="105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050" b="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TS28.307/28.308/28.309/28.404/28.405/28.406/28.622/28.623/28.533</a:t>
                      </a:r>
                      <a:endParaRPr lang="sv-SE" sz="105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b="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SP-200193</a:t>
                      </a:r>
                      <a:endParaRPr lang="sv-SE" sz="105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altLang="zh-CN" sz="1050" b="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SA#93 (Sep. 2021)</a:t>
                      </a:r>
                      <a:endParaRPr lang="sv-SE" altLang="zh-CN" sz="105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b="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Ericsson</a:t>
                      </a:r>
                      <a:endParaRPr lang="sv-SE" sz="105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altLang="zh-CN" sz="1050" b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RAN2/RAN3</a:t>
                      </a:r>
                      <a:endParaRPr lang="sv-SE" sz="105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05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19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MADCOL</a:t>
                      </a:r>
                      <a:endParaRPr lang="zh-CN" sz="1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Management data collection control and discovery</a:t>
                      </a:r>
                      <a:endParaRPr lang="zh-CN" sz="1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altLang="zh-CN" sz="1050" b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  <a:r>
                        <a:rPr lang="en-US" altLang="zh-CN" sz="1050" b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%-&gt;0%</a:t>
                      </a:r>
                      <a:endParaRPr lang="sv-SE" sz="105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altLang="zh-CN" sz="1050" b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TS28.533/28.532/28.622/</a:t>
                      </a:r>
                    </a:p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altLang="zh-CN" sz="1050" b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28.623</a:t>
                      </a:r>
                      <a:endParaRPr lang="sv-SE" sz="105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b="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SP-200465</a:t>
                      </a:r>
                      <a:endParaRPr lang="sv-SE" sz="105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altLang="zh-CN" sz="1050" b="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SA#93 (Sep. 2021)</a:t>
                      </a:r>
                      <a:endParaRPr lang="sv-SE" altLang="zh-CN" sz="105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b="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Nokia</a:t>
                      </a:r>
                      <a:endParaRPr lang="sv-SE" sz="105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altLang="zh-CN" sz="1050" b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SA2/RAN2/RAN3</a:t>
                      </a:r>
                      <a:endParaRPr lang="sv-SE" sz="105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05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238126" y="3655504"/>
            <a:ext cx="5429249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b="1" dirty="0" err="1">
                <a:solidFill>
                  <a:prstClr val="black"/>
                </a:solidFill>
                <a:latin typeface="Calibri" pitchFamily="34" charset="0"/>
                <a:cs typeface="Arial" charset="0"/>
              </a:rPr>
              <a:t>adNRM</a:t>
            </a:r>
            <a:r>
              <a:rPr lang="en-US" altLang="zh-CN" sz="1200" b="1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: </a:t>
            </a:r>
            <a:r>
              <a:rPr lang="en-US" altLang="zh-CN" sz="12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The following topics are discussed and agreed</a:t>
            </a:r>
            <a:endParaRPr lang="en-GB" altLang="zh-CN" sz="1200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1200" dirty="0">
                <a:latin typeface="+mn-lt"/>
              </a:rPr>
              <a:t>Add requirements for NR NRM to support RAN sharing scenario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altLang="zh-CN" sz="1400" dirty="0">
              <a:latin typeface="+mn-lt"/>
            </a:endParaRPr>
          </a:p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The following topics are discussed and need more discussion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1200" dirty="0">
                <a:latin typeface="+mn-lt"/>
              </a:rPr>
              <a:t>Update NR NRM to support RAN sharing scenario</a:t>
            </a:r>
          </a:p>
          <a:p>
            <a:endParaRPr lang="en-US" altLang="zh-CN" sz="1200" dirty="0">
              <a:latin typeface="+mn-lt"/>
            </a:endParaRPr>
          </a:p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b="1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e_5GMDT: </a:t>
            </a:r>
            <a:r>
              <a:rPr lang="en-US" altLang="zh-CN" sz="12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The following topics are discussed and agreed</a:t>
            </a:r>
          </a:p>
          <a:p>
            <a:pPr marL="17145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200" dirty="0">
                <a:solidFill>
                  <a:prstClr val="black"/>
                </a:solidFill>
                <a:latin typeface="+mn-lt"/>
                <a:cs typeface="Arial" charset="0"/>
              </a:rPr>
              <a:t>Exchange LS with RAN3 on stream based MDT/Trace reporting</a:t>
            </a:r>
          </a:p>
          <a:p>
            <a:pPr marL="17145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200" dirty="0">
                <a:solidFill>
                  <a:prstClr val="black"/>
                </a:solidFill>
                <a:latin typeface="+mn-lt"/>
                <a:cs typeface="Arial" charset="0"/>
              </a:rPr>
              <a:t>Exchange LS with RAN3/CT4 on limitation of Propagation of immediate MDT configuration in case of </a:t>
            </a:r>
            <a:r>
              <a:rPr lang="en-US" altLang="zh-CN" sz="1200" dirty="0" err="1">
                <a:solidFill>
                  <a:prstClr val="black"/>
                </a:solidFill>
                <a:latin typeface="+mn-lt"/>
                <a:cs typeface="Arial" charset="0"/>
              </a:rPr>
              <a:t>Xn</a:t>
            </a:r>
            <a:r>
              <a:rPr lang="en-US" altLang="zh-CN" sz="1200" dirty="0">
                <a:solidFill>
                  <a:prstClr val="black"/>
                </a:solidFill>
                <a:latin typeface="+mn-lt"/>
                <a:cs typeface="Arial" charset="0"/>
              </a:rPr>
              <a:t> inter-RAT HO</a:t>
            </a:r>
          </a:p>
          <a:p>
            <a:pPr marL="17145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200" dirty="0">
                <a:solidFill>
                  <a:prstClr val="black"/>
                </a:solidFill>
                <a:latin typeface="+mn-lt"/>
                <a:cs typeface="Arial" charset="0"/>
              </a:rPr>
              <a:t>Add handling of </a:t>
            </a:r>
            <a:r>
              <a:rPr lang="en-US" altLang="zh-CN" sz="1200" dirty="0" err="1">
                <a:solidFill>
                  <a:prstClr val="black"/>
                </a:solidFill>
                <a:latin typeface="+mn-lt"/>
                <a:cs typeface="Arial" charset="0"/>
              </a:rPr>
              <a:t>Xn</a:t>
            </a:r>
            <a:r>
              <a:rPr lang="en-US" altLang="zh-CN" sz="1200" dirty="0">
                <a:solidFill>
                  <a:prstClr val="black"/>
                </a:solidFill>
                <a:latin typeface="+mn-lt"/>
                <a:cs typeface="Arial" charset="0"/>
              </a:rPr>
              <a:t> handover for inter-RAT and information for mapping between URI of TCE and TCE ID </a:t>
            </a:r>
          </a:p>
        </p:txBody>
      </p:sp>
    </p:spTree>
    <p:extLst>
      <p:ext uri="{BB962C8B-B14F-4D97-AF65-F5344CB8AC3E}">
        <p14:creationId xmlns:p14="http://schemas.microsoft.com/office/powerpoint/2010/main" val="4429527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5905500" y="3618105"/>
            <a:ext cx="5981896" cy="267765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b="1">
                <a:solidFill>
                  <a:prstClr val="black"/>
                </a:solidFill>
                <a:latin typeface="Calibri" pitchFamily="34" charset="0"/>
                <a:cs typeface="Arial" charset="0"/>
              </a:rPr>
              <a:t>NPM: </a:t>
            </a:r>
            <a:r>
              <a:rPr lang="en-US" altLang="zh-CN" sz="1200">
                <a:solidFill>
                  <a:prstClr val="black"/>
                </a:solidFill>
                <a:latin typeface="Calibri" pitchFamily="34" charset="0"/>
                <a:cs typeface="Arial" charset="0"/>
              </a:rPr>
              <a:t>The following topics are discussed and agreed in the meeting.</a:t>
            </a:r>
            <a:endParaRPr lang="en-GB" altLang="zh-CN" sz="120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 marL="171450" lvl="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200">
                <a:solidFill>
                  <a:prstClr val="black"/>
                </a:solidFill>
                <a:latin typeface="Calibri" pitchFamily="34" charset="0"/>
                <a:cs typeface="Arial" charset="0"/>
              </a:rPr>
              <a:t>Scope, concept, business level requirements and specification level use case and requirements </a:t>
            </a:r>
          </a:p>
          <a:p>
            <a:endParaRPr lang="en-US" altLang="zh-CN" sz="1200"/>
          </a:p>
          <a:p>
            <a:r>
              <a:rPr lang="en-US" altLang="zh-CN" sz="1200" b="1">
                <a:solidFill>
                  <a:prstClr val="black"/>
                </a:solidFill>
                <a:latin typeface="Calibri" pitchFamily="34" charset="0"/>
                <a:cs typeface="Arial" charset="0"/>
              </a:rPr>
              <a:t>eCOSLA:</a:t>
            </a:r>
            <a:r>
              <a:rPr lang="en-US" altLang="zh-CN" sz="1200">
                <a:solidFill>
                  <a:prstClr val="black"/>
                </a:solidFill>
                <a:latin typeface="Calibri" pitchFamily="34" charset="0"/>
                <a:cs typeface="Arial" charset="0"/>
              </a:rPr>
              <a:t> The following topics are discussed but need further discussion.</a:t>
            </a:r>
          </a:p>
          <a:p>
            <a:pPr marL="17145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200">
                <a:solidFill>
                  <a:prstClr val="black"/>
                </a:solidFill>
                <a:latin typeface="Calibri" pitchFamily="34" charset="0"/>
                <a:cs typeface="Arial" charset="0"/>
              </a:rPr>
              <a:t>Add use case and requirements for close loop execution supervision</a:t>
            </a:r>
          </a:p>
          <a:p>
            <a:pPr marL="17145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200">
                <a:solidFill>
                  <a:prstClr val="black"/>
                </a:solidFill>
                <a:latin typeface="Calibri" pitchFamily="34" charset="0"/>
                <a:cs typeface="Arial" charset="0"/>
              </a:rPr>
              <a:t>Add use case and requirements for enabling pause of a control loop</a:t>
            </a:r>
          </a:p>
          <a:p>
            <a:pPr marL="17145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200">
                <a:solidFill>
                  <a:prstClr val="black"/>
                </a:solidFill>
                <a:latin typeface="Calibri" pitchFamily="34" charset="0"/>
                <a:cs typeface="Arial" charset="0"/>
              </a:rPr>
              <a:t>Add use case for disabling actions of an assurance loop</a:t>
            </a:r>
            <a:endParaRPr lang="zh-CN" altLang="zh-CN" sz="120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 marL="17145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200">
                <a:solidFill>
                  <a:prstClr val="black"/>
                </a:solidFill>
                <a:latin typeface="Calibri" pitchFamily="34" charset="0"/>
                <a:cs typeface="Arial" charset="0"/>
              </a:rPr>
              <a:t>Enhance CL model to support pause points</a:t>
            </a:r>
          </a:p>
          <a:p>
            <a:pPr marL="17145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200">
                <a:solidFill>
                  <a:prstClr val="black"/>
                </a:solidFill>
                <a:latin typeface="Calibri" pitchFamily="34" charset="0"/>
                <a:cs typeface="Arial" charset="0"/>
              </a:rPr>
              <a:t>Update overview of management control loops</a:t>
            </a:r>
            <a:endParaRPr lang="zh-CN" altLang="zh-CN" sz="120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 marL="17145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200">
                <a:solidFill>
                  <a:prstClr val="black"/>
                </a:solidFill>
                <a:latin typeface="Calibri" pitchFamily="34" charset="0"/>
                <a:cs typeface="Arial" charset="0"/>
              </a:rPr>
              <a:t>Management different type of control loops</a:t>
            </a:r>
          </a:p>
          <a:p>
            <a:pPr marL="17145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200">
                <a:solidFill>
                  <a:prstClr val="black"/>
                </a:solidFill>
                <a:latin typeface="Calibri" pitchFamily="34" charset="0"/>
                <a:cs typeface="Arial" charset="0"/>
              </a:rPr>
              <a:t>Coordination between control loops</a:t>
            </a:r>
          </a:p>
          <a:p>
            <a:pPr marL="17145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200">
                <a:solidFill>
                  <a:prstClr val="black"/>
                </a:solidFill>
                <a:latin typeface="Calibri" pitchFamily="34" charset="0"/>
                <a:cs typeface="Arial" charset="0"/>
              </a:rPr>
              <a:t>Update text and figure in clause 4.1.1 overview</a:t>
            </a:r>
          </a:p>
          <a:p>
            <a:pPr marL="17145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200">
                <a:solidFill>
                  <a:prstClr val="black"/>
                </a:solidFill>
                <a:latin typeface="Calibri" pitchFamily="34" charset="0"/>
                <a:cs typeface="Arial" charset="0"/>
              </a:rPr>
              <a:t>Discussion regarding documenting closed loop interactions</a:t>
            </a:r>
            <a:endParaRPr lang="en-US" altLang="zh-CN" sz="1200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05572" y="3287805"/>
            <a:ext cx="11681824" cy="29238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prstClr val="black"/>
                </a:solidFill>
              </a:rPr>
              <a:t>Working Progress</a:t>
            </a:r>
            <a:endParaRPr lang="zh-CN" altLang="en-US" b="1" dirty="0">
              <a:solidFill>
                <a:prstClr val="black"/>
              </a:solidFill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205572" y="798834"/>
          <a:ext cx="11681825" cy="24510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83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6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8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742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77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6164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712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5329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7102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376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WI code</a:t>
                      </a:r>
                      <a:endParaRPr lang="sv-SE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WI Title</a:t>
                      </a:r>
                      <a:endParaRPr lang="sv-SE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dirty="0" err="1"/>
                        <a:t>Completion</a:t>
                      </a:r>
                      <a:r>
                        <a:rPr lang="sv-SE" sz="1200" dirty="0"/>
                        <a:t> rate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dirty="0"/>
                        <a:t>TS/TR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err="1"/>
                        <a:t>Tdoc</a:t>
                      </a:r>
                      <a:r>
                        <a:rPr lang="en-US" altLang="zh-CN" sz="1200" dirty="0"/>
                        <a:t> reference</a:t>
                      </a:r>
                      <a:endParaRPr lang="sv-SE" sz="12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dirty="0"/>
                        <a:t>Target date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dirty="0"/>
                        <a:t>Rapporteur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altLang="zh-CN" sz="1200" dirty="0"/>
                        <a:t>Related</a:t>
                      </a:r>
                      <a:r>
                        <a:rPr lang="sv-SE" altLang="zh-CN" sz="1200" baseline="0" dirty="0"/>
                        <a:t> groups</a:t>
                      </a:r>
                      <a:endParaRPr lang="sv-SE" sz="12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dirty="0"/>
                        <a:t>Related</a:t>
                      </a:r>
                      <a:r>
                        <a:rPr lang="sv-SE" sz="1200" baseline="0" dirty="0"/>
                        <a:t> </a:t>
                      </a:r>
                      <a:r>
                        <a:rPr lang="en-US" altLang="zh-CN" sz="1200" dirty="0"/>
                        <a:t>topic</a:t>
                      </a:r>
                      <a:endParaRPr lang="sv-SE" sz="12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62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ANL</a:t>
                      </a:r>
                      <a:endParaRPr lang="zh-CN" sz="12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Autonomous network levels</a:t>
                      </a:r>
                      <a:endParaRPr lang="zh-CN" sz="12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altLang="zh-CN" sz="105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  <a:r>
                        <a:rPr lang="en-US" altLang="zh-CN" sz="105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%-&gt;5%</a:t>
                      </a:r>
                      <a:endParaRPr lang="sv-SE" altLang="zh-CN" sz="105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TS 28.100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kern="120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SP-200464</a:t>
                      </a:r>
                    </a:p>
                  </a:txBody>
                  <a:tcPr marL="9525" marR="9525" marT="9525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05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SA#90 (Dec. 2020)</a:t>
                      </a:r>
                    </a:p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05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-&gt;</a:t>
                      </a:r>
                      <a:r>
                        <a:rPr lang="en-GB" altLang="zh-CN" sz="1050" b="0" kern="12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SA#92</a:t>
                      </a:r>
                      <a:r>
                        <a:rPr lang="en-GB" altLang="zh-CN" sz="1050" b="0" kern="1200" baseline="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altLang="zh-CN" sz="1050" b="0" kern="12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(Jun. 2021)</a:t>
                      </a:r>
                      <a:endParaRPr lang="sv-SE" altLang="zh-CN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050" b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CMCC</a:t>
                      </a:r>
                      <a:endParaRPr lang="sv-SE" sz="105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050" b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SA2/RAN3/ZSM</a:t>
                      </a:r>
                      <a:endParaRPr lang="sv-SE" sz="105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050" b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Autonomous network</a:t>
                      </a:r>
                      <a:endParaRPr lang="sv-SE" sz="105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51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IDMS_MN</a:t>
                      </a:r>
                      <a:endParaRPr lang="zh-CN" sz="12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Intent driven management service for mobile networks</a:t>
                      </a:r>
                      <a:endParaRPr lang="zh-CN" sz="12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altLang="zh-CN" sz="105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  <a:r>
                        <a:rPr lang="en-US" altLang="zh-CN" sz="105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%-&gt;55%</a:t>
                      </a:r>
                      <a:endParaRPr lang="sv-SE" altLang="zh-CN" sz="105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altLang="zh-CN" sz="105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TR28.812/TS 28.312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SP-180899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05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SA#91 (Mar. 2021)</a:t>
                      </a:r>
                    </a:p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-&gt;</a:t>
                      </a:r>
                      <a:r>
                        <a:rPr lang="en-GB" altLang="zh-CN" sz="1050" b="0" kern="12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SA#93</a:t>
                      </a:r>
                      <a:r>
                        <a:rPr lang="en-GB" altLang="zh-CN" sz="1050" b="0" kern="1200" baseline="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altLang="zh-CN" sz="1050" b="0" kern="12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(Sep. 2021)</a:t>
                      </a:r>
                      <a:endParaRPr lang="sv-SE" altLang="zh-CN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Huawei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altLang="zh-CN" sz="1050" b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SA2/RAN3/ZSM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Intent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9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NPM</a:t>
                      </a:r>
                      <a:endParaRPr lang="zh-CN" sz="12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Network policy management for 5G mobile networks based on NFV scenarios</a:t>
                      </a:r>
                      <a:endParaRPr lang="zh-CN" sz="12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altLang="zh-CN" sz="105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  <a:r>
                        <a:rPr lang="en-US" altLang="zh-CN" sz="105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%-&gt;55%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rPr>
                        <a:t>TS 28.555/28.556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rPr>
                        <a:t>SP-191211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05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SA#90 (Dec. 2020)</a:t>
                      </a:r>
                    </a:p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050" b="0" kern="12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-&gt;SA#92</a:t>
                      </a:r>
                      <a:r>
                        <a:rPr lang="en-GB" altLang="zh-CN" sz="1050" b="0" kern="1200" baseline="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altLang="zh-CN" sz="1050" b="0" kern="12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(Jun. 2021)</a:t>
                      </a:r>
                      <a:endParaRPr lang="sv-SE" sz="1050" kern="1200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rPr>
                        <a:t>CMCC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altLang="zh-CN" sz="1050" b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SA2/RAN2/RAN3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rPr>
                        <a:t>Policy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19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eCOSLA</a:t>
                      </a:r>
                      <a:endParaRPr lang="zh-CN" sz="12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Enhanced Closed loop SLS Assurance</a:t>
                      </a:r>
                      <a:endParaRPr lang="zh-CN" sz="12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altLang="zh-CN" sz="105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  <a:r>
                        <a:rPr lang="en-US" altLang="zh-CN" sz="105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%-&gt;5%</a:t>
                      </a:r>
                      <a:endParaRPr lang="sv-SE" sz="105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050" b="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TS28.535/28.536/28.533/28.541/28.546/28.552/28.553</a:t>
                      </a:r>
                      <a:endParaRPr lang="sv-SE" sz="105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b="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SP-200196</a:t>
                      </a:r>
                      <a:endParaRPr lang="sv-SE" sz="105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05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SA#90 (Dec. 2020)</a:t>
                      </a:r>
                      <a:endParaRPr lang="sv-SE" altLang="zh-CN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Ericsson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altLang="zh-CN" sz="105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ZSM/SA2/RAN3</a:t>
                      </a:r>
                      <a:endParaRPr lang="sv-SE" sz="105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Close loop interaction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304801" y="3618105"/>
            <a:ext cx="5429249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b="1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ANL: </a:t>
            </a:r>
            <a:r>
              <a:rPr lang="en-US" altLang="zh-CN" sz="12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The following topics for normative phase are discussed and agreed in the meeting.</a:t>
            </a:r>
            <a:endParaRPr lang="en-GB" altLang="zh-CN" sz="1200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 marL="17145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2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Add scope and skeleton of TS 28.100</a:t>
            </a:r>
          </a:p>
          <a:p>
            <a:pPr marL="17145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2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Add AN definitions and abbreviations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altLang="zh-CN" sz="1400" dirty="0">
              <a:latin typeface="+mn-lt"/>
            </a:endParaRPr>
          </a:p>
          <a:p>
            <a:pPr lvl="0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b="1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IDMS_MN: </a:t>
            </a:r>
            <a:r>
              <a:rPr lang="en-US" altLang="zh-CN" sz="12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The following topics for normative work are discussed and agreed in the meeting.</a:t>
            </a:r>
            <a:endParaRPr lang="en-GB" altLang="zh-CN" sz="1200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 marL="17145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2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Add scope and skeleton of TS 28.312</a:t>
            </a:r>
          </a:p>
          <a:p>
            <a:pPr marL="17145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2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Add concept and background</a:t>
            </a:r>
            <a:endParaRPr lang="en-US" altLang="zh-CN" sz="1400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200" b="1" dirty="0">
              <a:solidFill>
                <a:srgbClr val="0000FF"/>
              </a:solidFill>
            </a:endParaRPr>
          </a:p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b="1" dirty="0">
                <a:solidFill>
                  <a:srgbClr val="0000FF"/>
                </a:solidFill>
              </a:rPr>
              <a:t>The group decided to send the study TR 28.812 to SA for approval and start the normative work. 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05572" y="4603"/>
            <a:ext cx="10139206" cy="92068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Calibri" pitchFamily="34" charset="0"/>
              </a:defRPr>
            </a:lvl5pPr>
            <a:lvl6pPr marL="609585" algn="ctr" rtl="0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FF0000"/>
                </a:solidFill>
                <a:latin typeface="Calibri" pitchFamily="34" charset="0"/>
              </a:defRPr>
            </a:lvl6pPr>
            <a:lvl7pPr marL="1219170" algn="ctr" rtl="0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FF0000"/>
                </a:solidFill>
                <a:latin typeface="Calibri" pitchFamily="34" charset="0"/>
              </a:defRPr>
            </a:lvl7pPr>
            <a:lvl8pPr marL="1828754" algn="ctr" rtl="0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FF0000"/>
                </a:solidFill>
                <a:latin typeface="Calibri" pitchFamily="34" charset="0"/>
              </a:defRPr>
            </a:lvl8pPr>
            <a:lvl9pPr marL="2438339" algn="ctr" rtl="0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FF0000"/>
                </a:solidFill>
                <a:latin typeface="Calibri" pitchFamily="34" charset="0"/>
              </a:defRPr>
            </a:lvl9pPr>
          </a:lstStyle>
          <a:p>
            <a:r>
              <a:rPr lang="en-US" altLang="zh-CN" sz="3200" kern="0"/>
              <a:t>Rel-17 WI ANL/IDMS_MN/NPM/eCOSLA</a:t>
            </a:r>
            <a:endParaRPr lang="sv-SE" sz="3200" kern="0" dirty="0"/>
          </a:p>
        </p:txBody>
      </p:sp>
    </p:spTree>
    <p:extLst>
      <p:ext uri="{BB962C8B-B14F-4D97-AF65-F5344CB8AC3E}">
        <p14:creationId xmlns:p14="http://schemas.microsoft.com/office/powerpoint/2010/main" val="26314357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205573" y="3056728"/>
            <a:ext cx="11681824" cy="29238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prstClr val="black"/>
                </a:solidFill>
              </a:rPr>
              <a:t>Working Progress</a:t>
            </a:r>
            <a:endParaRPr lang="zh-CN" altLang="en-US" b="1" dirty="0">
              <a:solidFill>
                <a:prstClr val="black"/>
              </a:solidFill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205572" y="1116969"/>
          <a:ext cx="11681825" cy="18833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83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6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8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742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77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6164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712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5329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7102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376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WI code</a:t>
                      </a:r>
                      <a:endParaRPr lang="sv-SE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WI Title</a:t>
                      </a:r>
                      <a:endParaRPr lang="sv-SE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dirty="0" err="1"/>
                        <a:t>Completion</a:t>
                      </a:r>
                      <a:r>
                        <a:rPr lang="sv-SE" sz="1200" dirty="0"/>
                        <a:t> rate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dirty="0"/>
                        <a:t>TS/TR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err="1"/>
                        <a:t>Tdoc</a:t>
                      </a:r>
                      <a:r>
                        <a:rPr lang="en-US" altLang="zh-CN" sz="1200" dirty="0"/>
                        <a:t> reference</a:t>
                      </a:r>
                      <a:endParaRPr lang="sv-SE" sz="12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dirty="0"/>
                        <a:t>Target date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dirty="0"/>
                        <a:t>Rapporteur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altLang="zh-CN" sz="1200" dirty="0"/>
                        <a:t>Related</a:t>
                      </a:r>
                      <a:r>
                        <a:rPr lang="sv-SE" altLang="zh-CN" sz="1200" baseline="0" dirty="0"/>
                        <a:t> groups</a:t>
                      </a:r>
                      <a:endParaRPr lang="sv-SE" sz="12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dirty="0"/>
                        <a:t>Related</a:t>
                      </a:r>
                      <a:r>
                        <a:rPr lang="sv-SE" sz="1200" baseline="0" dirty="0"/>
                        <a:t> </a:t>
                      </a:r>
                      <a:r>
                        <a:rPr lang="en-US" altLang="zh-CN" sz="1200" dirty="0"/>
                        <a:t>topic</a:t>
                      </a:r>
                      <a:endParaRPr lang="sv-SE" sz="12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62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eSON_5G</a:t>
                      </a:r>
                      <a:endParaRPr lang="zh-CN" sz="12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Self-Organizing Networks (SON) for 5G networks</a:t>
                      </a:r>
                      <a:endParaRPr lang="zh-CN" sz="12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altLang="zh-CN" sz="1050" b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  <a:r>
                        <a:rPr lang="en-US" altLang="zh-CN" sz="1050" b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%-&gt;2%</a:t>
                      </a:r>
                      <a:endParaRPr lang="sv-SE" altLang="zh-CN" sz="105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altLang="zh-CN" sz="105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TS28.313/28.552/28.541/28.545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kern="120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SP-200194</a:t>
                      </a:r>
                    </a:p>
                  </a:txBody>
                  <a:tcPr marL="9525" marR="9525" marT="9525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050" b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SA#92 (Jun. 2021)</a:t>
                      </a:r>
                      <a:endParaRPr lang="sv-SE" altLang="zh-CN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050" b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Intel</a:t>
                      </a:r>
                      <a:endParaRPr lang="sv-SE" sz="105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050" b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RAN3</a:t>
                      </a:r>
                      <a:endParaRPr lang="sv-SE" sz="105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050" b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SON</a:t>
                      </a:r>
                      <a:endParaRPr lang="sv-SE" sz="105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51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E_HOO</a:t>
                      </a:r>
                      <a:endParaRPr lang="zh-CN" sz="12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Enhancement of Handover Optimization</a:t>
                      </a:r>
                      <a:endParaRPr lang="zh-CN" sz="12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altLang="zh-CN" sz="1050" b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  <a:r>
                        <a:rPr lang="en-US" altLang="zh-CN" sz="1050" b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%-&gt;0%</a:t>
                      </a:r>
                      <a:endParaRPr lang="sv-SE" altLang="zh-CN" sz="1050" b="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altLang="zh-CN" sz="105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TS28.552/28.313/28.541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SP-200466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05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SA#92 (Jun. 2021)</a:t>
                      </a:r>
                      <a:endParaRPr lang="sv-SE" altLang="zh-CN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Ericsson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altLang="zh-CN" sz="1050" b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RAN3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SON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9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EE5GPLUS</a:t>
                      </a:r>
                      <a:endParaRPr lang="zh-CN" sz="12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Enhancements on EE for 5G networks</a:t>
                      </a:r>
                      <a:endParaRPr lang="zh-CN" sz="12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altLang="zh-CN" sz="1050" b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  <a:r>
                        <a:rPr lang="en-US" altLang="zh-CN" sz="1050" b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%-&gt;0%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rPr>
                        <a:t>TS28.310/28.552/28.554/28.541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rPr>
                        <a:t>SP-200188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05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SA#92 (Jun. 2021)</a:t>
                      </a:r>
                      <a:endParaRPr lang="sv-SE" altLang="zh-CN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+mn-cs"/>
                      </a:endParaRPr>
                    </a:p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05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-&gt; </a:t>
                      </a:r>
                      <a:r>
                        <a:rPr lang="en-GB" altLang="zh-CN" sz="1050" b="0" kern="12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SA#93 (Sep. 2021)</a:t>
                      </a:r>
                      <a:endParaRPr lang="sv-SE" altLang="zh-CN" sz="1050" kern="1200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rPr>
                        <a:t>Orange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altLang="zh-CN" sz="1050" b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SA2/RAN2/RAN3/EE/ITU-T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rPr>
                        <a:t>Energy saving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685802" y="3550729"/>
            <a:ext cx="5429249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b="1">
                <a:solidFill>
                  <a:prstClr val="black"/>
                </a:solidFill>
                <a:latin typeface="Calibri" pitchFamily="34" charset="0"/>
                <a:cs typeface="Arial" charset="0"/>
              </a:rPr>
              <a:t>eSON_5G: </a:t>
            </a:r>
            <a:r>
              <a:rPr lang="en-US" altLang="zh-CN" sz="1400">
                <a:solidFill>
                  <a:prstClr val="black"/>
                </a:solidFill>
                <a:latin typeface="Calibri" pitchFamily="34" charset="0"/>
                <a:cs typeface="Arial" charset="0"/>
              </a:rPr>
              <a:t>The following topics are discussed and agreed</a:t>
            </a:r>
            <a:endParaRPr lang="en-GB" altLang="zh-CN" sz="140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1400">
                <a:latin typeface="+mn-lt"/>
              </a:rPr>
              <a:t>Add the MLB support indicator in NRcellrelation</a:t>
            </a:r>
            <a:endParaRPr lang="en-US" altLang="zh-CN" sz="1600">
              <a:latin typeface="+mn-lt"/>
            </a:endParaRPr>
          </a:p>
          <a:p>
            <a:endParaRPr lang="en-US" altLang="zh-CN" sz="1400">
              <a:latin typeface="+mn-lt"/>
            </a:endParaRPr>
          </a:p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b="1">
                <a:solidFill>
                  <a:prstClr val="black"/>
                </a:solidFill>
                <a:latin typeface="Calibri" pitchFamily="34" charset="0"/>
                <a:cs typeface="Arial" charset="0"/>
              </a:rPr>
              <a:t>E_HOO: </a:t>
            </a:r>
            <a:r>
              <a:rPr lang="en-US" altLang="zh-CN" sz="1400">
                <a:solidFill>
                  <a:prstClr val="black"/>
                </a:solidFill>
                <a:latin typeface="Calibri" pitchFamily="34" charset="0"/>
                <a:cs typeface="Arial" charset="0"/>
              </a:rPr>
              <a:t>No tdocs submitted for this meeting</a:t>
            </a:r>
          </a:p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40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b="1">
                <a:solidFill>
                  <a:prstClr val="black"/>
                </a:solidFill>
                <a:latin typeface="Calibri" pitchFamily="34" charset="0"/>
                <a:cs typeface="Arial" charset="0"/>
              </a:rPr>
              <a:t>EE5GPLUS: </a:t>
            </a:r>
            <a:r>
              <a:rPr lang="en-US" altLang="zh-CN" sz="1400">
                <a:solidFill>
                  <a:prstClr val="black"/>
                </a:solidFill>
                <a:latin typeface="Calibri" pitchFamily="34" charset="0"/>
                <a:cs typeface="Arial" charset="0"/>
              </a:rPr>
              <a:t>No tdocs submitted for this meeting</a:t>
            </a:r>
          </a:p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400">
              <a:solidFill>
                <a:prstClr val="black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05572" y="4603"/>
            <a:ext cx="10139206" cy="92068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Calibri" pitchFamily="34" charset="0"/>
              </a:defRPr>
            </a:lvl5pPr>
            <a:lvl6pPr marL="609585" algn="ctr" rtl="0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FF0000"/>
                </a:solidFill>
                <a:latin typeface="Calibri" pitchFamily="34" charset="0"/>
              </a:defRPr>
            </a:lvl6pPr>
            <a:lvl7pPr marL="1219170" algn="ctr" rtl="0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FF0000"/>
                </a:solidFill>
                <a:latin typeface="Calibri" pitchFamily="34" charset="0"/>
              </a:defRPr>
            </a:lvl7pPr>
            <a:lvl8pPr marL="1828754" algn="ctr" rtl="0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FF0000"/>
                </a:solidFill>
                <a:latin typeface="Calibri" pitchFamily="34" charset="0"/>
              </a:defRPr>
            </a:lvl8pPr>
            <a:lvl9pPr marL="2438339" algn="ctr" rtl="0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FF0000"/>
                </a:solidFill>
                <a:latin typeface="Calibri" pitchFamily="34" charset="0"/>
              </a:defRPr>
            </a:lvl9pPr>
          </a:lstStyle>
          <a:p>
            <a:r>
              <a:rPr lang="en-US" altLang="zh-CN" sz="3200" kern="0"/>
              <a:t>Rel-17 WI eSON_5G/E_HOO/EE5GPLUS</a:t>
            </a:r>
            <a:endParaRPr lang="sv-SE" sz="3200" kern="0" dirty="0"/>
          </a:p>
        </p:txBody>
      </p:sp>
    </p:spTree>
    <p:extLst>
      <p:ext uri="{BB962C8B-B14F-4D97-AF65-F5344CB8AC3E}">
        <p14:creationId xmlns:p14="http://schemas.microsoft.com/office/powerpoint/2010/main" val="13314965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205573" y="3056728"/>
            <a:ext cx="11681824" cy="29238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prstClr val="black"/>
                </a:solidFill>
              </a:rPr>
              <a:t>Working Progress</a:t>
            </a:r>
            <a:endParaRPr lang="zh-CN" altLang="en-US" b="1" dirty="0">
              <a:solidFill>
                <a:prstClr val="black"/>
              </a:solidFill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205572" y="1116969"/>
          <a:ext cx="11681825" cy="18167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83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6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8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742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77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6164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712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5329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7102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376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WI code</a:t>
                      </a:r>
                      <a:endParaRPr lang="sv-SE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WI Title</a:t>
                      </a:r>
                      <a:endParaRPr lang="sv-SE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dirty="0" err="1"/>
                        <a:t>Completion</a:t>
                      </a:r>
                      <a:r>
                        <a:rPr lang="sv-SE" sz="1200" dirty="0"/>
                        <a:t> rate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dirty="0"/>
                        <a:t>TS/TR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err="1"/>
                        <a:t>Tdoc</a:t>
                      </a:r>
                      <a:r>
                        <a:rPr lang="en-US" altLang="zh-CN" sz="1200" dirty="0"/>
                        <a:t> reference</a:t>
                      </a:r>
                      <a:endParaRPr lang="sv-SE" sz="12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dirty="0"/>
                        <a:t>Target date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dirty="0"/>
                        <a:t>Rapporteur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altLang="zh-CN" sz="1200" dirty="0"/>
                        <a:t>Related</a:t>
                      </a:r>
                      <a:r>
                        <a:rPr lang="sv-SE" altLang="zh-CN" sz="1200" baseline="0" dirty="0"/>
                        <a:t> groups</a:t>
                      </a:r>
                      <a:endParaRPr lang="sv-SE" sz="12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dirty="0"/>
                        <a:t>Related</a:t>
                      </a:r>
                      <a:r>
                        <a:rPr lang="sv-SE" sz="1200" baseline="0" dirty="0"/>
                        <a:t> </a:t>
                      </a:r>
                      <a:r>
                        <a:rPr lang="en-US" altLang="zh-CN" sz="1200" dirty="0"/>
                        <a:t>topic</a:t>
                      </a:r>
                      <a:endParaRPr lang="sv-SE" sz="12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0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OAM_NPN</a:t>
                      </a:r>
                      <a:endParaRPr lang="zh-CN" sz="12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Management of non-public networks</a:t>
                      </a:r>
                      <a:endParaRPr lang="zh-CN" sz="12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altLang="zh-CN" sz="1050" b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  <a:r>
                        <a:rPr lang="en-US" altLang="zh-CN" sz="1050" b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%-&gt;5%</a:t>
                      </a:r>
                      <a:endParaRPr lang="sv-SE" altLang="zh-CN" sz="105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TS28.557/</a:t>
                      </a:r>
                      <a:r>
                        <a:rPr lang="sv-SE" altLang="zh-CN" sz="105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28.541/28.531/28.533/28.552/28.554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kern="120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SP-200189</a:t>
                      </a:r>
                    </a:p>
                  </a:txBody>
                  <a:tcPr marL="9525" marR="9525" marT="9525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050" b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SA#92 (Jun. 2021)</a:t>
                      </a:r>
                      <a:endParaRPr lang="sv-SE" altLang="zh-CN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050" b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Huawei</a:t>
                      </a:r>
                      <a:endParaRPr lang="sv-SE" sz="105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050" b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SA2/RAN3</a:t>
                      </a:r>
                      <a:endParaRPr lang="sv-SE" sz="105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050" b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NPN</a:t>
                      </a:r>
                      <a:endParaRPr lang="sv-SE" sz="105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51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EMA5SLA</a:t>
                      </a:r>
                      <a:endParaRPr lang="zh-CN" sz="12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Enhancement on Management Aspects of 5G Service-Level Agreement</a:t>
                      </a:r>
                      <a:endParaRPr lang="zh-CN" sz="12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altLang="zh-CN" sz="1050" b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  <a:r>
                        <a:rPr lang="en-US" altLang="zh-CN" sz="1050" b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%-&gt;5%</a:t>
                      </a:r>
                      <a:endParaRPr lang="sv-SE" altLang="zh-CN" sz="1050" b="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altLang="zh-CN" sz="105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TS28.552/28.313/28.541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SP-200466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05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SA#9</a:t>
                      </a:r>
                      <a:r>
                        <a:rPr lang="en-US" altLang="zh-CN" sz="105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GB" altLang="zh-CN" sz="105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altLang="zh-CN" sz="105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Mar</a:t>
                      </a:r>
                      <a:r>
                        <a:rPr lang="en-GB" altLang="zh-CN" sz="105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2021)</a:t>
                      </a:r>
                      <a:endParaRPr lang="sv-SE" altLang="zh-CN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Ericsson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altLang="zh-CN" sz="1050" b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SA2/RAN3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SLA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9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eMEMTANE</a:t>
                      </a:r>
                      <a:endParaRPr lang="zh-CN" sz="12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Management of the enhanced tenant concept</a:t>
                      </a:r>
                      <a:endParaRPr lang="zh-CN" sz="12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altLang="zh-CN" sz="1050" b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  <a:r>
                        <a:rPr lang="en-US" altLang="zh-CN" sz="1050" b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%-&gt;0%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rPr>
                        <a:t>TS28.310/28.552/28.554/28.541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rPr>
                        <a:t>SP-200188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05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SA#93 (Dec. 2021)</a:t>
                      </a:r>
                      <a:endParaRPr lang="sv-SE" altLang="zh-CN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rPr>
                        <a:t>Huawei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rPr>
                        <a:t>SA2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rPr>
                        <a:t>Tenant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205572" y="3393057"/>
            <a:ext cx="522922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b="1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OAM_NPN: </a:t>
            </a:r>
            <a:r>
              <a:rPr lang="en-US" altLang="zh-CN" sz="14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The following topics are discussed and agreed</a:t>
            </a:r>
            <a:endParaRPr lang="en-GB" altLang="zh-CN" sz="1400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1400" dirty="0">
                <a:latin typeface="+mn-lt"/>
              </a:rPr>
              <a:t>Roles related to NPN management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1400" dirty="0">
                <a:latin typeface="+mn-lt"/>
              </a:rPr>
              <a:t>concept of NPN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1400" dirty="0">
                <a:latin typeface="+mn-lt"/>
              </a:rPr>
              <a:t>Structuring content on concepts and overview of NPN management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1400" dirty="0">
                <a:latin typeface="+mn-lt"/>
              </a:rPr>
              <a:t>NPN terminologies and abbreviations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1400" dirty="0">
                <a:latin typeface="+mn-lt"/>
              </a:rPr>
              <a:t>Add introduction, scope of 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1400" dirty="0">
                <a:latin typeface="+mn-lt"/>
              </a:rPr>
              <a:t>Management of stand-alone non-public networks</a:t>
            </a:r>
          </a:p>
          <a:p>
            <a:endParaRPr lang="en-US" altLang="zh-CN" sz="1400" dirty="0">
              <a:latin typeface="+mn-lt"/>
            </a:endParaRPr>
          </a:p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400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400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b="1" dirty="0" err="1">
                <a:solidFill>
                  <a:prstClr val="black"/>
                </a:solidFill>
                <a:latin typeface="Calibri" pitchFamily="34" charset="0"/>
                <a:cs typeface="Arial" charset="0"/>
              </a:rPr>
              <a:t>eMEMTANE</a:t>
            </a:r>
            <a:r>
              <a:rPr lang="en-US" altLang="zh-CN" sz="1400" b="1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: </a:t>
            </a:r>
            <a:r>
              <a:rPr lang="en-US" altLang="zh-CN" sz="14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No </a:t>
            </a:r>
            <a:r>
              <a:rPr lang="en-US" altLang="zh-CN" sz="1400" dirty="0" err="1">
                <a:solidFill>
                  <a:prstClr val="black"/>
                </a:solidFill>
                <a:latin typeface="Calibri" pitchFamily="34" charset="0"/>
                <a:cs typeface="Arial" charset="0"/>
              </a:rPr>
              <a:t>tdocs</a:t>
            </a:r>
            <a:r>
              <a:rPr lang="en-US" altLang="zh-CN" sz="14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 submitted for this meeting</a:t>
            </a:r>
          </a:p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400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05572" y="4603"/>
            <a:ext cx="10139206" cy="92068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Calibri" pitchFamily="34" charset="0"/>
              </a:defRPr>
            </a:lvl5pPr>
            <a:lvl6pPr marL="609585" algn="ctr" rtl="0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FF0000"/>
                </a:solidFill>
                <a:latin typeface="Calibri" pitchFamily="34" charset="0"/>
              </a:defRPr>
            </a:lvl6pPr>
            <a:lvl7pPr marL="1219170" algn="ctr" rtl="0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FF0000"/>
                </a:solidFill>
                <a:latin typeface="Calibri" pitchFamily="34" charset="0"/>
              </a:defRPr>
            </a:lvl7pPr>
            <a:lvl8pPr marL="1828754" algn="ctr" rtl="0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FF0000"/>
                </a:solidFill>
                <a:latin typeface="Calibri" pitchFamily="34" charset="0"/>
              </a:defRPr>
            </a:lvl8pPr>
            <a:lvl9pPr marL="2438339" algn="ctr" rtl="0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FF0000"/>
                </a:solidFill>
                <a:latin typeface="Calibri" pitchFamily="34" charset="0"/>
              </a:defRPr>
            </a:lvl9pPr>
          </a:lstStyle>
          <a:p>
            <a:r>
              <a:rPr lang="en-US" altLang="zh-CN" sz="3200" kern="0"/>
              <a:t>Rel-17 WI OAM_NPN/EMA5SLA/eMEMTANE</a:t>
            </a:r>
            <a:endParaRPr lang="sv-SE" sz="3200" kern="0" dirty="0"/>
          </a:p>
        </p:txBody>
      </p:sp>
      <p:sp>
        <p:nvSpPr>
          <p:cNvPr id="4" name="矩形 3"/>
          <p:cNvSpPr/>
          <p:nvPr/>
        </p:nvSpPr>
        <p:spPr>
          <a:xfrm>
            <a:off x="5643880" y="3349116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b="1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EMA5SLA: </a:t>
            </a:r>
            <a:r>
              <a:rPr lang="en-US" altLang="zh-CN" sz="14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The following topics are discussed and agreed, the living document is updated.</a:t>
            </a:r>
            <a:endParaRPr lang="en-US" altLang="zh-CN" sz="1400" b="1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 marL="285750" lvl="0" indent="-285750" defTabSz="1219170">
              <a:buFont typeface="Wingdings" panose="05000000000000000000" pitchFamily="2" charset="2"/>
              <a:buChar char="Ø"/>
              <a:defRPr/>
            </a:pPr>
            <a:r>
              <a:rPr lang="en-US" altLang="zh-CN" sz="1400" dirty="0">
                <a:latin typeface="+mn-lt"/>
              </a:rPr>
              <a:t>Update control loop deployed in different layers with SLA decomposition</a:t>
            </a:r>
          </a:p>
          <a:p>
            <a:pPr marL="285750" lvl="0" indent="-285750" defTabSz="1219170">
              <a:buFont typeface="Wingdings" panose="05000000000000000000" pitchFamily="2" charset="2"/>
              <a:buChar char="Ø"/>
              <a:defRPr/>
            </a:pPr>
            <a:r>
              <a:rPr lang="en-US" altLang="zh-CN" sz="1400" dirty="0">
                <a:latin typeface="+mn-lt"/>
              </a:rPr>
              <a:t>Update </a:t>
            </a:r>
            <a:r>
              <a:rPr lang="en-US" altLang="zh-CN" sz="1400" dirty="0" err="1">
                <a:latin typeface="+mn-lt"/>
              </a:rPr>
              <a:t>maxNumberofConns</a:t>
            </a:r>
            <a:endParaRPr lang="en-US" altLang="zh-CN" sz="1400" dirty="0">
              <a:latin typeface="+mn-lt"/>
            </a:endParaRPr>
          </a:p>
          <a:p>
            <a:pPr marL="285750" lvl="0" indent="-285750" defTabSz="1219170">
              <a:buFont typeface="Wingdings" panose="05000000000000000000" pitchFamily="2" charset="2"/>
              <a:buChar char="Ø"/>
              <a:defRPr/>
            </a:pPr>
            <a:r>
              <a:rPr lang="en-US" altLang="zh-CN" sz="1400" dirty="0">
                <a:latin typeface="+mn-lt"/>
              </a:rPr>
              <a:t>Add NB-</a:t>
            </a:r>
            <a:r>
              <a:rPr lang="en-US" altLang="zh-CN" sz="1400" dirty="0" err="1">
                <a:latin typeface="+mn-lt"/>
              </a:rPr>
              <a:t>IoT</a:t>
            </a:r>
            <a:r>
              <a:rPr lang="en-US" altLang="zh-CN" sz="1400" dirty="0">
                <a:latin typeface="+mn-lt"/>
              </a:rPr>
              <a:t> support in </a:t>
            </a:r>
            <a:r>
              <a:rPr lang="en-US" altLang="zh-CN" sz="1400" dirty="0" err="1">
                <a:latin typeface="+mn-lt"/>
              </a:rPr>
              <a:t>ServiceProfile</a:t>
            </a:r>
            <a:endParaRPr lang="en-US" altLang="zh-CN" sz="1400" dirty="0">
              <a:latin typeface="+mn-lt"/>
            </a:endParaRPr>
          </a:p>
          <a:p>
            <a:pPr marL="285750" lvl="0" indent="-285750" defTabSz="1219170">
              <a:buFont typeface="Wingdings" panose="05000000000000000000" pitchFamily="2" charset="2"/>
              <a:buChar char="Ø"/>
              <a:defRPr/>
            </a:pPr>
            <a:r>
              <a:rPr lang="en-US" altLang="zh-CN" sz="1400" dirty="0">
                <a:latin typeface="+mn-lt"/>
              </a:rPr>
              <a:t>Delete reliability and </a:t>
            </a:r>
            <a:r>
              <a:rPr lang="en-US" altLang="zh-CN" sz="1400" dirty="0" err="1">
                <a:latin typeface="+mn-lt"/>
              </a:rPr>
              <a:t>supportAccessTech</a:t>
            </a:r>
            <a:r>
              <a:rPr lang="en-US" altLang="zh-CN" sz="1400" dirty="0">
                <a:latin typeface="+mn-lt"/>
              </a:rPr>
              <a:t> to align with GST</a:t>
            </a:r>
          </a:p>
          <a:p>
            <a:pPr lvl="0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The following topics needs further discussion:</a:t>
            </a:r>
          </a:p>
          <a:p>
            <a:pPr marL="285750" indent="-285750" defTabSz="1219170">
              <a:buFont typeface="Wingdings" panose="05000000000000000000" pitchFamily="2" charset="2"/>
              <a:buChar char="Ø"/>
              <a:defRPr/>
            </a:pPr>
            <a:r>
              <a:rPr lang="en-US" altLang="zh-CN" sz="1400" dirty="0">
                <a:latin typeface="+mn-lt"/>
              </a:rPr>
              <a:t>NRM modelling of </a:t>
            </a:r>
            <a:r>
              <a:rPr lang="en-US" altLang="zh-CN" sz="1400" dirty="0" err="1">
                <a:latin typeface="+mn-lt"/>
              </a:rPr>
              <a:t>SliceProfile</a:t>
            </a:r>
            <a:endParaRPr lang="zh-CN" altLang="zh-CN" sz="1400" dirty="0">
              <a:latin typeface="+mn-lt"/>
            </a:endParaRPr>
          </a:p>
          <a:p>
            <a:pPr marL="285750" indent="-285750" defTabSz="1219170">
              <a:buFont typeface="Wingdings" panose="05000000000000000000" pitchFamily="2" charset="2"/>
              <a:buChar char="Ø"/>
              <a:defRPr/>
            </a:pPr>
            <a:r>
              <a:rPr lang="en-US" altLang="zh-CN" sz="1400" dirty="0">
                <a:latin typeface="+mn-lt"/>
              </a:rPr>
              <a:t>updating slice profile according to different network slice subnets</a:t>
            </a:r>
          </a:p>
          <a:p>
            <a:pPr marL="285750" indent="-285750" defTabSz="1219170">
              <a:buFont typeface="Wingdings" panose="05000000000000000000" pitchFamily="2" charset="2"/>
              <a:buChar char="Ø"/>
              <a:defRPr/>
            </a:pPr>
            <a:r>
              <a:rPr lang="en-US" altLang="zh-CN" sz="1400" dirty="0">
                <a:latin typeface="+mn-lt"/>
              </a:rPr>
              <a:t>GST Translation and Configuration</a:t>
            </a:r>
          </a:p>
          <a:p>
            <a:pPr marL="285750" indent="-285750" defTabSz="1219170">
              <a:buFont typeface="Wingdings" panose="05000000000000000000" pitchFamily="2" charset="2"/>
              <a:buChar char="Ø"/>
              <a:defRPr/>
            </a:pPr>
            <a:r>
              <a:rPr lang="en-US" altLang="zh-CN" sz="1400" dirty="0" err="1">
                <a:latin typeface="+mn-lt"/>
              </a:rPr>
              <a:t>ServiceProfle</a:t>
            </a:r>
            <a:r>
              <a:rPr lang="en-US" altLang="zh-CN" sz="1400" dirty="0">
                <a:latin typeface="+mn-lt"/>
              </a:rPr>
              <a:t> to </a:t>
            </a:r>
            <a:r>
              <a:rPr lang="en-US" altLang="zh-CN" sz="1400" dirty="0" err="1">
                <a:latin typeface="+mn-lt"/>
              </a:rPr>
              <a:t>SliceProfile</a:t>
            </a:r>
            <a:r>
              <a:rPr lang="en-US" altLang="zh-CN" sz="1400" dirty="0">
                <a:latin typeface="+mn-lt"/>
              </a:rPr>
              <a:t> Translation</a:t>
            </a:r>
          </a:p>
          <a:p>
            <a:pPr marL="285750" indent="-285750" defTabSz="1219170">
              <a:buFont typeface="Wingdings" panose="05000000000000000000" pitchFamily="2" charset="2"/>
              <a:buChar char="Ø"/>
              <a:defRPr/>
            </a:pPr>
            <a:r>
              <a:rPr lang="en-US" altLang="zh-CN" sz="1400" dirty="0">
                <a:latin typeface="+mn-lt"/>
              </a:rPr>
              <a:t>Configurable Parameters Configuration</a:t>
            </a:r>
            <a:endParaRPr lang="zh-CN" alt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348160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205573" y="3056728"/>
            <a:ext cx="11681824" cy="29238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prstClr val="black"/>
                </a:solidFill>
              </a:rPr>
              <a:t>Working Progress</a:t>
            </a:r>
            <a:endParaRPr lang="zh-CN" altLang="en-US" b="1" dirty="0">
              <a:solidFill>
                <a:prstClr val="black"/>
              </a:solidFill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2728393"/>
              </p:ext>
            </p:extLst>
          </p:nvPr>
        </p:nvGraphicFramePr>
        <p:xfrm>
          <a:off x="205572" y="713578"/>
          <a:ext cx="11681825" cy="23431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83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6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8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742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77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6164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712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5329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7102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376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WI code</a:t>
                      </a:r>
                      <a:endParaRPr lang="sv-SE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WI Title</a:t>
                      </a:r>
                      <a:endParaRPr lang="sv-SE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dirty="0" err="1"/>
                        <a:t>Completion</a:t>
                      </a:r>
                      <a:r>
                        <a:rPr lang="sv-SE" sz="1200" dirty="0"/>
                        <a:t> rate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dirty="0"/>
                        <a:t>TS/TR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err="1"/>
                        <a:t>Tdoc</a:t>
                      </a:r>
                      <a:r>
                        <a:rPr lang="en-US" altLang="zh-CN" sz="1200" dirty="0"/>
                        <a:t> reference</a:t>
                      </a:r>
                      <a:endParaRPr lang="sv-SE" sz="12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dirty="0"/>
                        <a:t>Target date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dirty="0"/>
                        <a:t>Rapporteur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altLang="zh-CN" sz="1200" dirty="0"/>
                        <a:t>Related</a:t>
                      </a:r>
                      <a:r>
                        <a:rPr lang="sv-SE" altLang="zh-CN" sz="1200" baseline="0" dirty="0"/>
                        <a:t> groups</a:t>
                      </a:r>
                      <a:endParaRPr lang="sv-SE" sz="12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dirty="0"/>
                        <a:t>Related</a:t>
                      </a:r>
                      <a:r>
                        <a:rPr lang="sv-SE" sz="1200" baseline="0" dirty="0"/>
                        <a:t> </a:t>
                      </a:r>
                      <a:r>
                        <a:rPr lang="en-US" altLang="zh-CN" sz="1200" dirty="0"/>
                        <a:t>topic</a:t>
                      </a:r>
                      <a:endParaRPr lang="sv-SE" sz="12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0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</a:rPr>
                        <a:t>FS_5GSAT_MO</a:t>
                      </a:r>
                      <a:endParaRPr lang="zh-CN" sz="12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</a:rPr>
                        <a:t>Study on management and orchestration aspects with integrated satellite components in a 5G network</a:t>
                      </a:r>
                      <a:endParaRPr lang="zh-CN" altLang="zh-CN" sz="1600" dirty="0">
                        <a:effectLst/>
                        <a:latin typeface="Calibri" panose="020F0502020204030204" pitchFamily="34" charset="0"/>
                        <a:ea typeface="+mn-ea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65%-&gt;70%</a:t>
                      </a:r>
                      <a:endParaRPr lang="sv-SE" altLang="zh-CN" sz="105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TR 28.808</a:t>
                      </a:r>
                      <a:endParaRPr lang="sv-SE" altLang="zh-CN" sz="1050" kern="120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kern="120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SP-190138</a:t>
                      </a:r>
                    </a:p>
                  </a:txBody>
                  <a:tcPr marL="9525" marR="9525" marT="9525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05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2020/6/12 </a:t>
                      </a:r>
                    </a:p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b="0" kern="12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-&gt; </a:t>
                      </a:r>
                      <a:r>
                        <a:rPr lang="en-GB" altLang="zh-CN" sz="1050" b="0" kern="12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SA#90 (Dec.2020)</a:t>
                      </a:r>
                      <a:endParaRPr lang="sv-SE" altLang="zh-CN" sz="1050" kern="1200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05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THALES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050" b="0" kern="12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-&gt; TNO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050" b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SA2/RAN3</a:t>
                      </a:r>
                      <a:endParaRPr lang="sv-SE" sz="105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050" b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NPN</a:t>
                      </a:r>
                      <a:endParaRPr lang="sv-SE" sz="105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5135"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</a:rPr>
                        <a:t>FS_NSMEN</a:t>
                      </a:r>
                      <a:endParaRPr lang="zh-CN" altLang="zh-CN" sz="1600">
                        <a:effectLst/>
                        <a:latin typeface="Calibri" panose="020F0502020204030204" pitchFamily="34" charset="0"/>
                        <a:ea typeface="+mn-ea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zh-CN" sz="12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</a:rPr>
                        <a:t>Study on network slice management enhancements </a:t>
                      </a:r>
                      <a:endParaRPr lang="zh-CN" altLang="zh-CN" sz="1600">
                        <a:effectLst/>
                        <a:latin typeface="Calibri" panose="020F0502020204030204" pitchFamily="34" charset="0"/>
                        <a:ea typeface="+mn-ea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zh-CN" sz="12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altLang="zh-CN" sz="1050" b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  <a:r>
                        <a:rPr lang="en-US" altLang="zh-CN" sz="1050" b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%-&gt;5%</a:t>
                      </a:r>
                      <a:endParaRPr lang="sv-SE" altLang="zh-CN" sz="1050" b="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altLang="zh-CN" sz="105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TR 28.811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SP-191192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050" b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SA#92 (Jun. 2021)</a:t>
                      </a:r>
                      <a:endParaRPr lang="sv-SE" altLang="zh-CN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Huawei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altLang="zh-CN" sz="1050" b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SA2/RAN3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SLA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976"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>
                          <a:effectLst/>
                          <a:latin typeface="Arial" panose="020B0604020202020204" pitchFamily="34" charset="0"/>
                          <a:ea typeface="+mn-ea"/>
                        </a:rPr>
                        <a:t>FS_eEDGE_Mgt</a:t>
                      </a:r>
                      <a:endParaRPr lang="zh-CN" altLang="zh-CN" sz="1600">
                        <a:effectLst/>
                        <a:latin typeface="Calibri" panose="020F0502020204030204" pitchFamily="34" charset="0"/>
                        <a:ea typeface="+mn-ea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zh-CN" sz="12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>
                          <a:effectLst/>
                          <a:latin typeface="Arial" panose="020B0604020202020204" pitchFamily="34" charset="0"/>
                          <a:ea typeface="+mn-ea"/>
                        </a:rPr>
                        <a:t>Study on management aspects of edge computing</a:t>
                      </a:r>
                      <a:endParaRPr lang="zh-CN" sz="12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altLang="zh-CN" sz="105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  <a:r>
                        <a:rPr lang="en-US" altLang="zh-CN" sz="105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%-&gt;15%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altLang="zh-CN" sz="105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TR 28.814</a:t>
                      </a:r>
                    </a:p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050" kern="120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rPr>
                        <a:t>SP-200195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050" b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SA#90 (Dec. 2020)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rPr>
                        <a:t>Intel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rPr>
                        <a:t>SA6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rPr>
                        <a:t>edge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205572" y="3472144"/>
            <a:ext cx="559515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b="1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FS_5GSAT_MO: </a:t>
            </a:r>
            <a:r>
              <a:rPr lang="en-US" altLang="zh-CN" sz="14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The following topics are discussed and agreed</a:t>
            </a:r>
            <a:endParaRPr lang="en-GB" altLang="zh-CN" sz="1400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1400" dirty="0">
                <a:latin typeface="+mn-lt"/>
              </a:rPr>
              <a:t>Solution to monitor delay on the DL-Air Interface with MEO or GEO satellite components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1400" dirty="0">
                <a:latin typeface="+mn-lt"/>
              </a:rPr>
              <a:t>Editorial update</a:t>
            </a:r>
          </a:p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400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b="1" dirty="0" err="1">
                <a:solidFill>
                  <a:prstClr val="black"/>
                </a:solidFill>
                <a:latin typeface="Calibri" pitchFamily="34" charset="0"/>
                <a:cs typeface="Arial" charset="0"/>
              </a:rPr>
              <a:t>FS_NSMEN:</a:t>
            </a:r>
            <a:r>
              <a:rPr lang="en-US" altLang="zh-CN" sz="1400" dirty="0" err="1">
                <a:solidFill>
                  <a:prstClr val="black"/>
                </a:solidFill>
                <a:latin typeface="Calibri" pitchFamily="34" charset="0"/>
                <a:cs typeface="Arial" charset="0"/>
              </a:rPr>
              <a:t>The</a:t>
            </a:r>
            <a:r>
              <a:rPr lang="en-US" altLang="zh-CN" sz="14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 following topics are discussed and agreed</a:t>
            </a:r>
            <a:endParaRPr lang="en-GB" altLang="zh-CN" sz="1400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 marL="285750" indent="-285750" defTabSz="1219170">
              <a:buFont typeface="Wingdings" panose="05000000000000000000" pitchFamily="2" charset="2"/>
              <a:buChar char="Ø"/>
              <a:defRPr/>
            </a:pPr>
            <a:r>
              <a:rPr lang="en-US" altLang="zh-CN" sz="1400" dirty="0">
                <a:latin typeface="+mn-lt"/>
              </a:rPr>
              <a:t>Skeleton, scope and concept</a:t>
            </a:r>
          </a:p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400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4603"/>
            <a:ext cx="10344778" cy="92068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Calibri" pitchFamily="34" charset="0"/>
              </a:defRPr>
            </a:lvl5pPr>
            <a:lvl6pPr marL="609585" algn="ctr" rtl="0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FF0000"/>
                </a:solidFill>
                <a:latin typeface="Calibri" pitchFamily="34" charset="0"/>
              </a:defRPr>
            </a:lvl6pPr>
            <a:lvl7pPr marL="1219170" algn="ctr" rtl="0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FF0000"/>
                </a:solidFill>
                <a:latin typeface="Calibri" pitchFamily="34" charset="0"/>
              </a:defRPr>
            </a:lvl7pPr>
            <a:lvl8pPr marL="1828754" algn="ctr" rtl="0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FF0000"/>
                </a:solidFill>
                <a:latin typeface="Calibri" pitchFamily="34" charset="0"/>
              </a:defRPr>
            </a:lvl8pPr>
            <a:lvl9pPr marL="2438339" algn="ctr" rtl="0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FF0000"/>
                </a:solidFill>
                <a:latin typeface="Calibri" pitchFamily="34" charset="0"/>
              </a:defRPr>
            </a:lvl9pPr>
          </a:lstStyle>
          <a:p>
            <a:r>
              <a:rPr lang="en-US" altLang="zh-CN" sz="3200" kern="0"/>
              <a:t>Rel-17 SI FS_5GSAT_MO/FS_NSMEN/FS_eEDGE_Mgt</a:t>
            </a:r>
            <a:endParaRPr lang="sv-SE" sz="3200" kern="0" dirty="0"/>
          </a:p>
        </p:txBody>
      </p:sp>
      <p:sp>
        <p:nvSpPr>
          <p:cNvPr id="4" name="矩形 3"/>
          <p:cNvSpPr/>
          <p:nvPr/>
        </p:nvSpPr>
        <p:spPr>
          <a:xfrm>
            <a:off x="6134100" y="3472144"/>
            <a:ext cx="561984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b="1" dirty="0" err="1">
                <a:solidFill>
                  <a:prstClr val="black"/>
                </a:solidFill>
                <a:latin typeface="Calibri" pitchFamily="34" charset="0"/>
                <a:cs typeface="Arial" charset="0"/>
              </a:rPr>
              <a:t>FS_eEDGE_Mgt</a:t>
            </a:r>
            <a:r>
              <a:rPr lang="en-US" altLang="zh-CN" sz="1400" b="1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: </a:t>
            </a:r>
            <a:r>
              <a:rPr lang="en-US" altLang="zh-CN" sz="14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The following topics are discussed and agreed.</a:t>
            </a:r>
            <a:endParaRPr lang="en-US" altLang="zh-CN" sz="1400" b="1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 marL="285750" lvl="0" indent="-285750" defTabSz="1219170">
              <a:buFont typeface="Wingdings" panose="05000000000000000000" pitchFamily="2" charset="2"/>
              <a:buChar char="Ø"/>
              <a:defRPr/>
            </a:pPr>
            <a:r>
              <a:rPr lang="en-US" altLang="zh-CN" sz="1400" dirty="0">
                <a:latin typeface="+mn-lt"/>
              </a:rPr>
              <a:t>skeleton and scope</a:t>
            </a:r>
          </a:p>
          <a:p>
            <a:pPr marL="285750" lvl="0" indent="-285750" defTabSz="1219170">
              <a:buFont typeface="Wingdings" panose="05000000000000000000" pitchFamily="2" charset="2"/>
              <a:buChar char="Ø"/>
              <a:defRPr/>
            </a:pPr>
            <a:r>
              <a:rPr lang="en-US" altLang="zh-CN" sz="1400" dirty="0">
                <a:latin typeface="+mn-lt"/>
              </a:rPr>
              <a:t>edge computing management concept</a:t>
            </a:r>
          </a:p>
          <a:p>
            <a:pPr marL="285750" lvl="0" indent="-285750" defTabSz="1219170">
              <a:buFont typeface="Wingdings" panose="05000000000000000000" pitchFamily="2" charset="2"/>
              <a:buChar char="Ø"/>
              <a:defRPr/>
            </a:pPr>
            <a:r>
              <a:rPr lang="en-GB" altLang="zh-CN" sz="1400" dirty="0">
                <a:latin typeface="+mn-lt"/>
              </a:rPr>
              <a:t>use cases and requirements for EAS deployment</a:t>
            </a:r>
          </a:p>
          <a:p>
            <a:pPr marL="285750" lvl="0" indent="-285750" defTabSz="1219170">
              <a:buFont typeface="Wingdings" panose="05000000000000000000" pitchFamily="2" charset="2"/>
              <a:buChar char="Ø"/>
              <a:defRPr/>
            </a:pPr>
            <a:r>
              <a:rPr lang="en-US" altLang="zh-CN" sz="1400" dirty="0">
                <a:latin typeface="+mn-lt"/>
              </a:rPr>
              <a:t>use cases and requirements for EES/EDN deployment</a:t>
            </a:r>
          </a:p>
          <a:p>
            <a:pPr marL="285750" indent="-285750" defTabSz="1219170">
              <a:buFont typeface="Wingdings" panose="05000000000000000000" pitchFamily="2" charset="2"/>
              <a:buChar char="Ø"/>
              <a:defRPr/>
            </a:pPr>
            <a:r>
              <a:rPr lang="en-US" altLang="zh-CN" sz="1400" dirty="0">
                <a:latin typeface="+mn-lt"/>
              </a:rPr>
              <a:t>use cases and requirements for ECS deployment</a:t>
            </a:r>
            <a:endParaRPr lang="zh-CN" altLang="zh-CN" sz="1400" dirty="0">
              <a:latin typeface="+mn-lt"/>
            </a:endParaRPr>
          </a:p>
          <a:p>
            <a:pPr marL="285750" lvl="0" indent="-285750" defTabSz="1219170">
              <a:buFont typeface="Wingdings" panose="05000000000000000000" pitchFamily="2" charset="2"/>
              <a:buChar char="Ø"/>
              <a:defRPr/>
            </a:pPr>
            <a:endParaRPr lang="en-US" altLang="zh-CN" sz="1400" dirty="0">
              <a:latin typeface="+mn-lt"/>
            </a:endParaRPr>
          </a:p>
          <a:p>
            <a:pPr lvl="0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400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2254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205572" y="2279168"/>
            <a:ext cx="11681824" cy="29238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prstClr val="black"/>
                </a:solidFill>
              </a:rPr>
              <a:t>Working Progress</a:t>
            </a:r>
            <a:endParaRPr lang="zh-CN" altLang="en-US" b="1" dirty="0">
              <a:solidFill>
                <a:prstClr val="black"/>
              </a:solidFill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0895697"/>
              </p:ext>
            </p:extLst>
          </p:nvPr>
        </p:nvGraphicFramePr>
        <p:xfrm>
          <a:off x="205572" y="560712"/>
          <a:ext cx="11681825" cy="1718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83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6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8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742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77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6164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712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5329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7102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376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WI code</a:t>
                      </a:r>
                      <a:endParaRPr lang="sv-SE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WI Title</a:t>
                      </a:r>
                      <a:endParaRPr lang="sv-SE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dirty="0" err="1"/>
                        <a:t>Completion</a:t>
                      </a:r>
                      <a:r>
                        <a:rPr lang="sv-SE" sz="1200" dirty="0"/>
                        <a:t> rate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dirty="0"/>
                        <a:t>TS/TR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err="1"/>
                        <a:t>Tdoc</a:t>
                      </a:r>
                      <a:r>
                        <a:rPr lang="en-US" altLang="zh-CN" sz="1200" dirty="0"/>
                        <a:t> reference</a:t>
                      </a:r>
                      <a:endParaRPr lang="sv-SE" sz="12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dirty="0"/>
                        <a:t>Target date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dirty="0"/>
                        <a:t>Rapporteur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altLang="zh-CN" sz="1200" dirty="0"/>
                        <a:t>Related</a:t>
                      </a:r>
                      <a:r>
                        <a:rPr lang="sv-SE" altLang="zh-CN" sz="1200" baseline="0" dirty="0"/>
                        <a:t> groups</a:t>
                      </a:r>
                      <a:endParaRPr lang="sv-SE" sz="12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dirty="0"/>
                        <a:t>Related</a:t>
                      </a:r>
                      <a:r>
                        <a:rPr lang="sv-SE" sz="1200" baseline="0" dirty="0"/>
                        <a:t> </a:t>
                      </a:r>
                      <a:r>
                        <a:rPr lang="en-US" altLang="zh-CN" sz="1200" dirty="0"/>
                        <a:t>topic</a:t>
                      </a:r>
                      <a:endParaRPr lang="sv-SE" sz="12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03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FS_ANL</a:t>
                      </a:r>
                      <a:endParaRPr lang="zh-CN" sz="12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Study on autonomous network levels</a:t>
                      </a:r>
                      <a:endParaRPr lang="zh-CN" sz="12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85%-&gt;</a:t>
                      </a:r>
                      <a:r>
                        <a:rPr lang="en-US" altLang="zh-CN" sz="1050" b="0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00FF00"/>
                          </a:highligh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100%</a:t>
                      </a:r>
                      <a:endParaRPr lang="sv-SE" altLang="zh-CN" sz="1050" b="0" kern="1200" dirty="0">
                        <a:solidFill>
                          <a:schemeClr val="tx1"/>
                        </a:solidFill>
                        <a:effectLst/>
                        <a:highlight>
                          <a:srgbClr val="00FF00"/>
                        </a:highlight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TR 28.810</a:t>
                      </a:r>
                      <a:endParaRPr lang="sv-SE" altLang="zh-CN" sz="1050" kern="120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kern="120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SP-200189</a:t>
                      </a:r>
                    </a:p>
                  </a:txBody>
                  <a:tcPr marL="9525" marR="9525" marT="9525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05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SA#88 (Jun. 2020) -&gt; </a:t>
                      </a:r>
                      <a:r>
                        <a:rPr lang="en-GB" altLang="zh-CN" sz="1050" b="0" kern="12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SA#89 (Sep. 2020)</a:t>
                      </a:r>
                      <a:endParaRPr lang="sv-SE" altLang="zh-CN" sz="1050" kern="1200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05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CMCC,Huawei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05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SA2/RAN3/ZSM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05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Autonomous Network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513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FS_eMDAS</a:t>
                      </a:r>
                      <a:endParaRPr lang="zh-CN" sz="12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Study on enhancement of Management Data Analytics Service</a:t>
                      </a:r>
                      <a:endParaRPr lang="zh-CN" sz="12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r>
                        <a:rPr lang="sv-SE" altLang="zh-CN" sz="105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  <a:r>
                        <a:rPr lang="en-US" altLang="zh-CN" sz="105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%-&gt;70%</a:t>
                      </a:r>
                      <a:endParaRPr lang="sv-SE" altLang="zh-CN" sz="105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altLang="zh-CN" sz="105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TR 28.809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SP-190930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05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SA#89 (Sep. 2020) </a:t>
                      </a:r>
                      <a:r>
                        <a:rPr lang="en-US" altLang="zh-CN" sz="105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-&gt; </a:t>
                      </a:r>
                      <a:r>
                        <a:rPr lang="en-GB" altLang="zh-CN" sz="1050" b="0" kern="12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SA#91 (Mar.2021)</a:t>
                      </a:r>
                      <a:endParaRPr lang="sv-SE" altLang="zh-CN" sz="1050" kern="1200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Intel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altLang="zh-CN" sz="1050" b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SA2/RAN3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Data analytics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97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FS_EE5G</a:t>
                      </a:r>
                      <a:endParaRPr lang="zh-CN" sz="12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Study on new aspects of EE for 5G networks</a:t>
                      </a:r>
                      <a:endParaRPr lang="zh-CN" sz="12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95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r>
                        <a:rPr lang="sv-SE" altLang="zh-CN" sz="105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  <a:r>
                        <a:rPr lang="en-US" altLang="zh-CN" sz="105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%-&gt;25%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rPr>
                        <a:t>TR 28.813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rPr>
                        <a:t>SP-200188</a:t>
                      </a:r>
                      <a:endParaRPr lang="sv-SE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05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SA#92 (Jun. 2021) -&gt; </a:t>
                      </a:r>
                      <a:r>
                        <a:rPr lang="en-GB" altLang="zh-CN" sz="1050" b="0" kern="12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SA#93 (Sep. 2021)</a:t>
                      </a:r>
                      <a:endParaRPr lang="sv-SE" altLang="zh-CN" sz="105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rPr>
                        <a:t>Orange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rPr>
                        <a:t>SA2/EE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+mn-cs"/>
                        </a:rPr>
                        <a:t>Energy saving</a:t>
                      </a: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205571" y="2571556"/>
            <a:ext cx="522922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b="1">
                <a:solidFill>
                  <a:prstClr val="black"/>
                </a:solidFill>
                <a:latin typeface="Calibri" pitchFamily="34" charset="0"/>
                <a:cs typeface="Arial" charset="0"/>
              </a:rPr>
              <a:t>FS_ANL: </a:t>
            </a:r>
            <a:r>
              <a:rPr lang="en-US" altLang="zh-CN" sz="1200">
                <a:solidFill>
                  <a:prstClr val="black"/>
                </a:solidFill>
                <a:latin typeface="Calibri" pitchFamily="34" charset="0"/>
                <a:cs typeface="Arial" charset="0"/>
              </a:rPr>
              <a:t>The following topics are discussed and agreed in this meeting: </a:t>
            </a:r>
          </a:p>
          <a:p>
            <a:pPr marL="17145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200">
                <a:solidFill>
                  <a:prstClr val="black"/>
                </a:solidFill>
                <a:latin typeface="Calibri" pitchFamily="34" charset="0"/>
                <a:cs typeface="Arial" charset="0"/>
              </a:rPr>
              <a:t>Update Clause 6.2.2 Potential relation with autonomous network related standardized features and interfaces </a:t>
            </a:r>
          </a:p>
          <a:p>
            <a:pPr marL="17145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200">
                <a:solidFill>
                  <a:prstClr val="black"/>
                </a:solidFill>
                <a:latin typeface="Calibri" pitchFamily="34" charset="0"/>
                <a:cs typeface="Arial" charset="0"/>
              </a:rPr>
              <a:t>Add Conclusion and Recommendation</a:t>
            </a:r>
          </a:p>
          <a:p>
            <a:pPr marL="17145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200">
                <a:solidFill>
                  <a:prstClr val="black"/>
                </a:solidFill>
                <a:latin typeface="Calibri" pitchFamily="34" charset="0"/>
                <a:cs typeface="Arial" charset="0"/>
              </a:rPr>
              <a:t>Update workflow </a:t>
            </a:r>
          </a:p>
          <a:p>
            <a:pPr marL="17145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200">
                <a:solidFill>
                  <a:prstClr val="black"/>
                </a:solidFill>
                <a:latin typeface="Calibri" pitchFamily="34" charset="0"/>
                <a:cs typeface="Arial" charset="0"/>
              </a:rPr>
              <a:t>Remove unnecessary Editor's Note </a:t>
            </a:r>
          </a:p>
          <a:p>
            <a:pPr marL="17145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200">
                <a:solidFill>
                  <a:prstClr val="black"/>
                </a:solidFill>
                <a:latin typeface="Calibri" pitchFamily="34" charset="0"/>
                <a:cs typeface="Arial" charset="0"/>
              </a:rPr>
              <a:t>Add potential requirements for coverage optimization use case </a:t>
            </a:r>
          </a:p>
          <a:p>
            <a:pPr marL="17145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200">
                <a:solidFill>
                  <a:prstClr val="black"/>
                </a:solidFill>
                <a:latin typeface="Calibri" pitchFamily="34" charset="0"/>
                <a:cs typeface="Arial" charset="0"/>
              </a:rPr>
              <a:t>Editorial improvements </a:t>
            </a:r>
          </a:p>
          <a:p>
            <a:r>
              <a:rPr lang="en-US" altLang="zh-CN" sz="1200" b="1">
                <a:solidFill>
                  <a:srgbClr val="0000FF"/>
                </a:solidFill>
                <a:latin typeface="Calibri"/>
              </a:rPr>
              <a:t>The group agreed to send this study TR 28.810 to SA for approval</a:t>
            </a:r>
            <a:endParaRPr lang="en-US" altLang="zh-CN" sz="1200">
              <a:latin typeface="+mn-lt"/>
            </a:endParaRPr>
          </a:p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20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b="1">
                <a:solidFill>
                  <a:prstClr val="black"/>
                </a:solidFill>
                <a:latin typeface="Calibri" pitchFamily="34" charset="0"/>
                <a:cs typeface="Arial" charset="0"/>
              </a:rPr>
              <a:t>FS_EE5G: </a:t>
            </a:r>
            <a:r>
              <a:rPr lang="en-US" altLang="zh-CN" sz="1200">
                <a:solidFill>
                  <a:prstClr val="black"/>
                </a:solidFill>
                <a:latin typeface="Calibri" pitchFamily="34" charset="0"/>
                <a:cs typeface="Arial" charset="0"/>
              </a:rPr>
              <a:t>The following topics are discussed and agreed in this meeting: </a:t>
            </a:r>
          </a:p>
          <a:p>
            <a:pPr marL="17145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200">
                <a:solidFill>
                  <a:prstClr val="black"/>
                </a:solidFill>
                <a:latin typeface="Calibri" pitchFamily="34" charset="0"/>
                <a:cs typeface="Arial" charset="0"/>
              </a:rPr>
              <a:t>Key Issue: 5GC EE KPI – Potential solution #1 enhancement</a:t>
            </a:r>
          </a:p>
          <a:p>
            <a:pPr marL="17145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200">
                <a:solidFill>
                  <a:prstClr val="black"/>
                </a:solidFill>
                <a:latin typeface="Calibri" pitchFamily="34" charset="0"/>
                <a:cs typeface="Arial" charset="0"/>
              </a:rPr>
              <a:t>Key Issue: Network data analysis assisted ES - Possible OA&amp;M centric solution</a:t>
            </a:r>
          </a:p>
          <a:p>
            <a:pPr marL="17145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200">
                <a:solidFill>
                  <a:prstClr val="black"/>
                </a:solidFill>
                <a:latin typeface="Calibri" pitchFamily="34" charset="0"/>
                <a:cs typeface="Arial" charset="0"/>
              </a:rPr>
              <a:t>Key Issue: EE KPI for network slice types</a:t>
            </a:r>
          </a:p>
          <a:p>
            <a:pPr marL="17145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200">
                <a:solidFill>
                  <a:prstClr val="black"/>
                </a:solidFill>
                <a:latin typeface="Calibri" pitchFamily="34" charset="0"/>
                <a:cs typeface="Arial" charset="0"/>
              </a:rPr>
              <a:t>Key Issue: VNF energy consumption estimation</a:t>
            </a:r>
          </a:p>
          <a:p>
            <a:pPr marL="17145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200">
                <a:solidFill>
                  <a:prstClr val="black"/>
                </a:solidFill>
                <a:latin typeface="Calibri" pitchFamily="34" charset="0"/>
                <a:cs typeface="Arial" charset="0"/>
              </a:rPr>
              <a:t>Key Issue – Service-oriented energy saving</a:t>
            </a:r>
          </a:p>
          <a:p>
            <a:pPr marL="17145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200">
                <a:solidFill>
                  <a:prstClr val="black"/>
                </a:solidFill>
                <a:latin typeface="Calibri" pitchFamily="34" charset="0"/>
                <a:cs typeface="Arial" charset="0"/>
              </a:rPr>
              <a:t>Key Issue - Area based energy saving</a:t>
            </a:r>
          </a:p>
          <a:p>
            <a:pPr marL="17145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200">
                <a:solidFill>
                  <a:prstClr val="black"/>
                </a:solidFill>
                <a:latin typeface="Calibri" pitchFamily="34" charset="0"/>
                <a:cs typeface="Arial" charset="0"/>
              </a:rPr>
              <a:t>Discussion paper on 5GC EE KPI</a:t>
            </a:r>
          </a:p>
          <a:p>
            <a:pPr marL="17145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200">
                <a:solidFill>
                  <a:prstClr val="black"/>
                </a:solidFill>
                <a:latin typeface="Calibri" pitchFamily="34" charset="0"/>
                <a:cs typeface="Arial" charset="0"/>
              </a:rPr>
              <a:t>Add potential solutions for the MDA assisted energy saving analysis</a:t>
            </a:r>
          </a:p>
          <a:p>
            <a:pPr marL="17145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200">
                <a:solidFill>
                  <a:prstClr val="black"/>
                </a:solidFill>
                <a:latin typeface="Calibri" pitchFamily="34" charset="0"/>
                <a:cs typeface="Arial" charset="0"/>
              </a:rPr>
              <a:t>discussion on EE KPI in case of NG-RAN sharing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4603"/>
            <a:ext cx="10344778" cy="92068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0000"/>
                </a:solidFill>
                <a:latin typeface="Calibri" pitchFamily="34" charset="0"/>
              </a:defRPr>
            </a:lvl5pPr>
            <a:lvl6pPr marL="609585" algn="ctr" rtl="0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FF0000"/>
                </a:solidFill>
                <a:latin typeface="Calibri" pitchFamily="34" charset="0"/>
              </a:defRPr>
            </a:lvl6pPr>
            <a:lvl7pPr marL="1219170" algn="ctr" rtl="0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FF0000"/>
                </a:solidFill>
                <a:latin typeface="Calibri" pitchFamily="34" charset="0"/>
              </a:defRPr>
            </a:lvl7pPr>
            <a:lvl8pPr marL="1828754" algn="ctr" rtl="0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FF0000"/>
                </a:solidFill>
                <a:latin typeface="Calibri" pitchFamily="34" charset="0"/>
              </a:defRPr>
            </a:lvl8pPr>
            <a:lvl9pPr marL="2438339" algn="ctr" rtl="0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rgbClr val="FF0000"/>
                </a:solidFill>
                <a:latin typeface="Calibri" pitchFamily="34" charset="0"/>
              </a:defRPr>
            </a:lvl9pPr>
          </a:lstStyle>
          <a:p>
            <a:r>
              <a:rPr lang="en-US" altLang="zh-CN" sz="3200" kern="0"/>
              <a:t>Rel-17 SI FS_ANL/FS_eMDAS/FS_EE5G</a:t>
            </a:r>
            <a:endParaRPr lang="sv-SE" sz="3200" kern="0" dirty="0"/>
          </a:p>
        </p:txBody>
      </p:sp>
      <p:sp>
        <p:nvSpPr>
          <p:cNvPr id="4" name="矩形 3"/>
          <p:cNvSpPr/>
          <p:nvPr/>
        </p:nvSpPr>
        <p:spPr>
          <a:xfrm>
            <a:off x="5524598" y="2571556"/>
            <a:ext cx="6096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000" b="1" dirty="0" err="1">
                <a:solidFill>
                  <a:prstClr val="black"/>
                </a:solidFill>
                <a:latin typeface="Calibri" pitchFamily="34" charset="0"/>
                <a:cs typeface="Arial" charset="0"/>
              </a:rPr>
              <a:t>FS_eMDAS</a:t>
            </a:r>
            <a:r>
              <a:rPr lang="en-US" altLang="zh-CN" sz="1000" b="1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: </a:t>
            </a:r>
            <a:r>
              <a:rPr lang="en-US" altLang="zh-CN" sz="10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The following topics are discussed and agreed.</a:t>
            </a:r>
            <a:endParaRPr lang="en-US" altLang="zh-CN" sz="1000" b="1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 marL="171450" lvl="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0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Add solution on MDA assisted SON coordination</a:t>
            </a:r>
          </a:p>
          <a:p>
            <a:pPr marL="171450" lvl="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0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Add load balancing optimization use case, mobility performance analysis use case</a:t>
            </a:r>
          </a:p>
          <a:p>
            <a:pPr marL="171450" lvl="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0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Update of inter-</a:t>
            </a:r>
            <a:r>
              <a:rPr lang="en-US" altLang="zh-CN" sz="1000" dirty="0" err="1">
                <a:solidFill>
                  <a:prstClr val="black"/>
                </a:solidFill>
                <a:latin typeface="Calibri" pitchFamily="34" charset="0"/>
                <a:cs typeface="Arial" charset="0"/>
              </a:rPr>
              <a:t>gNB</a:t>
            </a:r>
            <a:r>
              <a:rPr lang="en-US" altLang="zh-CN" sz="10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 beam handover use case solution</a:t>
            </a:r>
          </a:p>
          <a:p>
            <a:pPr marL="171450" lvl="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0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Update of Handover use case solution in subclause</a:t>
            </a:r>
          </a:p>
          <a:p>
            <a:pPr marL="171450" lvl="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0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Update of Handover use case and solution considering user-trajectory info, resource utilization analysis</a:t>
            </a:r>
          </a:p>
          <a:p>
            <a:pPr marL="171450" lvl="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0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Further clarifications relating to network resource allocation</a:t>
            </a:r>
          </a:p>
          <a:p>
            <a:pPr marL="171450" lvl="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0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Add CN related KPI anomaly analysis</a:t>
            </a:r>
          </a:p>
          <a:p>
            <a:pPr marL="171450" lvl="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0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Update of KPI anomaly analysis use case and solution</a:t>
            </a:r>
          </a:p>
          <a:p>
            <a:pPr marL="171450" lvl="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0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Add description for analytics report</a:t>
            </a:r>
          </a:p>
          <a:p>
            <a:pPr marL="171450" lvl="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0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Add Subscription/Request to Management Data Analytics Reports</a:t>
            </a:r>
          </a:p>
          <a:p>
            <a:pPr marL="171450" lvl="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0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Use case and potential solutions of fault prediction analysis</a:t>
            </a:r>
          </a:p>
          <a:p>
            <a:pPr marL="171450" lvl="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0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updating fault analysis use case</a:t>
            </a:r>
          </a:p>
          <a:p>
            <a:pPr marL="171450" lvl="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0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updating E2E latency analysis use case</a:t>
            </a:r>
          </a:p>
          <a:p>
            <a:pPr marL="171450" lvl="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0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updating network slice throughput analysis use case</a:t>
            </a:r>
          </a:p>
          <a:p>
            <a:pPr marL="171450" lvl="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0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Update use case and potential requirements of network slice load analysis</a:t>
            </a:r>
          </a:p>
          <a:p>
            <a:pPr marL="171450" lvl="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0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Solution for Paging Optimization</a:t>
            </a:r>
          </a:p>
          <a:p>
            <a:pPr marL="171450" lvl="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0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solution for RAN Node software upgrade</a:t>
            </a:r>
          </a:p>
          <a:p>
            <a:pPr marL="171450" lvl="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0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MDAS Analysis confidence levels</a:t>
            </a:r>
          </a:p>
          <a:p>
            <a:pPr marL="171450" lvl="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0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Add overview of MDA functionality</a:t>
            </a:r>
          </a:p>
          <a:p>
            <a:pPr marL="171450" lvl="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0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Add possible solution for NAS congestion control</a:t>
            </a:r>
          </a:p>
          <a:p>
            <a:pPr marL="171450" lvl="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0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Add the potential requirements and solutions for service experience related analysis</a:t>
            </a:r>
          </a:p>
          <a:p>
            <a:pPr marL="171450" lvl="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0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Security </a:t>
            </a:r>
            <a:r>
              <a:rPr lang="en-US" altLang="zh-CN" sz="1000" dirty="0" err="1">
                <a:solidFill>
                  <a:prstClr val="black"/>
                </a:solidFill>
                <a:latin typeface="Calibri" pitchFamily="34" charset="0"/>
                <a:cs typeface="Arial" charset="0"/>
              </a:rPr>
              <a:t>riak</a:t>
            </a:r>
            <a:r>
              <a:rPr lang="en-US" altLang="zh-CN" sz="10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 assessment analytics use case</a:t>
            </a:r>
          </a:p>
          <a:p>
            <a:pPr marL="171450" lvl="0" indent="-171450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0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MDAS assisted network slice traffic projections</a:t>
            </a:r>
          </a:p>
        </p:txBody>
      </p:sp>
    </p:spTree>
    <p:extLst>
      <p:ext uri="{BB962C8B-B14F-4D97-AF65-F5344CB8AC3E}">
        <p14:creationId xmlns:p14="http://schemas.microsoft.com/office/powerpoint/2010/main" val="20255621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964" y="320679"/>
            <a:ext cx="9112251" cy="1143000"/>
          </a:xfrm>
        </p:spPr>
        <p:txBody>
          <a:bodyPr/>
          <a:lstStyle/>
          <a:p>
            <a:r>
              <a:rPr lang="sv-SE" dirty="0"/>
              <a:t>TRs / TSs to be sent to SA#89e</a:t>
            </a:r>
            <a:br>
              <a:rPr lang="sv-SE" dirty="0"/>
            </a:br>
            <a:endParaRPr lang="sv-SE" dirty="0"/>
          </a:p>
        </p:txBody>
      </p:sp>
      <p:graphicFrame>
        <p:nvGraphicFramePr>
          <p:cNvPr id="5" name="Table Placeholder 4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970162063"/>
              </p:ext>
            </p:extLst>
          </p:nvPr>
        </p:nvGraphicFramePr>
        <p:xfrm>
          <a:off x="207852" y="1596026"/>
          <a:ext cx="10215820" cy="34939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2414">
                  <a:extLst>
                    <a:ext uri="{9D8B030D-6E8A-4147-A177-3AD203B41FA5}">
                      <a16:colId xmlns:a16="http://schemas.microsoft.com/office/drawing/2014/main" val="570476699"/>
                    </a:ext>
                  </a:extLst>
                </a:gridCol>
                <a:gridCol w="6101020">
                  <a:extLst>
                    <a:ext uri="{9D8B030D-6E8A-4147-A177-3AD203B41FA5}">
                      <a16:colId xmlns:a16="http://schemas.microsoft.com/office/drawing/2014/main" val="2618836924"/>
                    </a:ext>
                  </a:extLst>
                </a:gridCol>
                <a:gridCol w="2932386">
                  <a:extLst>
                    <a:ext uri="{9D8B030D-6E8A-4147-A177-3AD203B41FA5}">
                      <a16:colId xmlns:a16="http://schemas.microsoft.com/office/drawing/2014/main" val="3016348962"/>
                    </a:ext>
                  </a:extLst>
                </a:gridCol>
              </a:tblGrid>
              <a:tr h="6877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n-GB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</a:rPr>
                        <a:t>Number</a:t>
                      </a:r>
                      <a:endParaRPr lang="sv-SE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8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Title</a:t>
                      </a:r>
                      <a:endParaRPr lang="sv-SE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3687663"/>
                  </a:ext>
                </a:extLst>
              </a:tr>
              <a:tr h="294844">
                <a:tc>
                  <a:txBody>
                    <a:bodyPr/>
                    <a:lstStyle/>
                    <a:p>
                      <a:pPr marL="9525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SP-200762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525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TS 28.555 </a:t>
                      </a:r>
                      <a:r>
                        <a:rPr lang="en-US" altLang="zh-CN" sz="1400" dirty="0"/>
                        <a:t>Management and orchestration; Network policy management for 5G mobile networks</a:t>
                      </a:r>
                      <a:endParaRPr lang="en-US" sz="1400" b="0" i="0" u="none" strike="noStrike" kern="1200" baseline="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525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Information and approval</a:t>
                      </a:r>
                      <a:endParaRPr lang="sv-SE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4844">
                <a:tc>
                  <a:txBody>
                    <a:bodyPr/>
                    <a:lstStyle/>
                    <a:p>
                      <a:pPr marL="9525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SP-200758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525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TS 28.313 </a:t>
                      </a:r>
                      <a:r>
                        <a:rPr lang="en-US" altLang="zh-CN" sz="1400" dirty="0"/>
                        <a:t>Self-Organizing Networks (SON) for 5G networks</a:t>
                      </a:r>
                      <a:endParaRPr lang="en-US" sz="1400" b="0" i="0" u="none" strike="noStrike" kern="1200" baseline="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525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Information and approval</a:t>
                      </a:r>
                      <a:endParaRPr lang="sv-SE" altLang="zh-CN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1235">
                <a:tc>
                  <a:txBody>
                    <a:bodyPr/>
                    <a:lstStyle/>
                    <a:p>
                      <a:pPr marL="95250" marR="0" lvl="0" indent="87313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SP-200757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525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TS 28.309 </a:t>
                      </a:r>
                      <a:r>
                        <a:rPr lang="en-US" altLang="zh-CN" sz="1400" dirty="0"/>
                        <a:t>Management of Quality of Experience (QoE) measurement collection Integration Reference Point (IRP); Solution Set (SS) definitions</a:t>
                      </a:r>
                      <a:endParaRPr lang="en-US" sz="1400" b="0" i="0" u="none" strike="noStrike" kern="1200" baseline="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525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Approval</a:t>
                      </a:r>
                      <a:endParaRPr lang="sv-SE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1210">
                <a:tc>
                  <a:txBody>
                    <a:bodyPr/>
                    <a:lstStyle/>
                    <a:p>
                      <a:pPr marL="9525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SP-200755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525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TR 28.809 </a:t>
                      </a:r>
                      <a:r>
                        <a:rPr lang="en-US" altLang="zh-CN" sz="1400" dirty="0"/>
                        <a:t>Study on enhancement of management data analytics</a:t>
                      </a:r>
                      <a:endParaRPr lang="en-US" sz="1400" b="0" i="0" u="none" strike="noStrike" kern="1200" baseline="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525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Information</a:t>
                      </a:r>
                    </a:p>
                    <a:p>
                      <a:pPr marL="9525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7791">
                <a:tc>
                  <a:txBody>
                    <a:bodyPr/>
                    <a:lstStyle/>
                    <a:p>
                      <a:pPr marL="9525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SP-200759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525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TR 28.810 </a:t>
                      </a:r>
                      <a:r>
                        <a:rPr lang="en-US" altLang="zh-CN" sz="1400" dirty="0"/>
                        <a:t>Study on concept, requirements and solutions for levels of autonomous network </a:t>
                      </a:r>
                      <a:endParaRPr lang="en-US" sz="1400" b="0" i="0" u="none" strike="noStrike" kern="1200" baseline="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525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Approval</a:t>
                      </a:r>
                      <a:endParaRPr lang="sv-SE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7791">
                <a:tc>
                  <a:txBody>
                    <a:bodyPr/>
                    <a:lstStyle/>
                    <a:p>
                      <a:pPr marL="9525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SP-200756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525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TR 28.812 </a:t>
                      </a:r>
                      <a:r>
                        <a:rPr lang="en-US" altLang="zh-CN" sz="14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Telecommunication management; Study on scenarios for Intent driven management services for mobile networks</a:t>
                      </a:r>
                      <a:endParaRPr lang="en-US" sz="1400" b="0" i="0" u="none" strike="noStrike" kern="1200" baseline="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525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Information and approval</a:t>
                      </a: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7259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3716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1999511" y="822631"/>
            <a:ext cx="7362825" cy="68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sv-SE" altLang="zh-CN" sz="3200" kern="0" dirty="0">
                <a:solidFill>
                  <a:srgbClr val="FF0000"/>
                </a:solidFill>
                <a:latin typeface="Calibri"/>
                <a:cs typeface="+mj-cs"/>
              </a:rPr>
              <a:t>TEI</a:t>
            </a:r>
            <a:r>
              <a:rPr lang="sv-SE" sz="3200" kern="0" dirty="0">
                <a:solidFill>
                  <a:srgbClr val="FF0000"/>
                </a:solidFill>
                <a:latin typeface="Calibri"/>
                <a:cs typeface="+mj-cs"/>
              </a:rPr>
              <a:t> </a:t>
            </a:r>
            <a:r>
              <a:rPr lang="en-GB" altLang="zh-CN" sz="3200" kern="0" dirty="0">
                <a:solidFill>
                  <a:srgbClr val="FF0000"/>
                </a:solidFill>
                <a:latin typeface="Calibri"/>
                <a:cs typeface="+mj-cs"/>
              </a:rPr>
              <a:t>CRs (</a:t>
            </a:r>
            <a:r>
              <a:rPr lang="en-GB" altLang="zh-CN" sz="3200" kern="0" dirty="0">
                <a:solidFill>
                  <a:srgbClr val="FF0000"/>
                </a:solidFill>
                <a:latin typeface="Calibri"/>
              </a:rPr>
              <a:t>Charging &amp; OAM) </a:t>
            </a:r>
          </a:p>
          <a:p>
            <a:pPr algn="ctr">
              <a:defRPr/>
            </a:pPr>
            <a:endParaRPr lang="en-GB" altLang="zh-CN" sz="3200" kern="0" dirty="0">
              <a:solidFill>
                <a:srgbClr val="FF0000"/>
              </a:solidFill>
              <a:latin typeface="Calibri"/>
            </a:endParaRPr>
          </a:p>
        </p:txBody>
      </p:sp>
      <p:graphicFrame>
        <p:nvGraphicFramePr>
          <p:cNvPr id="6" name="Group 7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5443586"/>
              </p:ext>
            </p:extLst>
          </p:nvPr>
        </p:nvGraphicFramePr>
        <p:xfrm>
          <a:off x="1050914" y="1994758"/>
          <a:ext cx="9000373" cy="2623089"/>
        </p:xfrm>
        <a:graphic>
          <a:graphicData uri="http://schemas.openxmlformats.org/drawingml/2006/table">
            <a:tbl>
              <a:tblPr/>
              <a:tblGrid>
                <a:gridCol w="14391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611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59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cs typeface="Arial" charset="0"/>
                        </a:rPr>
                        <a:t>Number</a:t>
                      </a:r>
                    </a:p>
                  </a:txBody>
                  <a:tcPr marL="14400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cs typeface="Arial" charset="0"/>
                        </a:rPr>
                        <a:t>Title</a:t>
                      </a:r>
                    </a:p>
                  </a:txBody>
                  <a:tcPr marL="14400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5435"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SP-200724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Rel-16 CRs on TEI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32606"/>
                  </a:ext>
                </a:extLst>
              </a:tr>
              <a:tr h="425435"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SP-200725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Rel-15 CRs on TEI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8551646"/>
                  </a:ext>
                </a:extLst>
              </a:tr>
              <a:tr h="425435"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SP-200726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Rel-12 CRs on TEI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3489639"/>
                  </a:ext>
                </a:extLst>
              </a:tr>
              <a:tr h="425435"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SP-200727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Rel-11 CRs on TEI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4027427"/>
                  </a:ext>
                </a:extLst>
              </a:tr>
              <a:tr h="425435"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SP-200728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Rel-10 CRs on TEI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42603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9050007"/>
      </p:ext>
    </p:extLst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696" y="-90153"/>
            <a:ext cx="9112251" cy="914400"/>
          </a:xfrm>
        </p:spPr>
        <p:txBody>
          <a:bodyPr/>
          <a:lstStyle/>
          <a:p>
            <a:r>
              <a:rPr lang="sv-SE" sz="3600" dirty="0"/>
              <a:t>OAM CRs (1)</a:t>
            </a:r>
          </a:p>
        </p:txBody>
      </p:sp>
      <p:graphicFrame>
        <p:nvGraphicFramePr>
          <p:cNvPr id="5" name="Table Placeholder 4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329493497"/>
              </p:ext>
            </p:extLst>
          </p:nvPr>
        </p:nvGraphicFramePr>
        <p:xfrm>
          <a:off x="1836546" y="694354"/>
          <a:ext cx="7290682" cy="52732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6694">
                  <a:extLst>
                    <a:ext uri="{9D8B030D-6E8A-4147-A177-3AD203B41FA5}">
                      <a16:colId xmlns:a16="http://schemas.microsoft.com/office/drawing/2014/main" val="570476699"/>
                    </a:ext>
                  </a:extLst>
                </a:gridCol>
                <a:gridCol w="6063988">
                  <a:extLst>
                    <a:ext uri="{9D8B030D-6E8A-4147-A177-3AD203B41FA5}">
                      <a16:colId xmlns:a16="http://schemas.microsoft.com/office/drawing/2014/main" val="2618836924"/>
                    </a:ext>
                  </a:extLst>
                </a:gridCol>
              </a:tblGrid>
              <a:tr h="4159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n-GB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</a:rPr>
                        <a:t>Number</a:t>
                      </a:r>
                      <a:endParaRPr lang="sv-SE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8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Title</a:t>
                      </a:r>
                      <a:endParaRPr lang="sv-SE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3687663"/>
                  </a:ext>
                </a:extLst>
              </a:tr>
              <a:tr h="304648"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SP-200723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Rel-16 CRs on Streaming trace reporting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4411"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SP-200729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Rel-16 CRs on NRM enhancements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6334"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SP-200730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Rel-15 CRs on Network Resource Model (NRM) for 5G networks and network slicing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2823"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SP-200731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Rel-15 CRs on Performance Assurance for 5G networks including network slicing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1945"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SP-200732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Rel-16 CRs on Self-Organizing Networks (SON) for 5G networks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1944"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SP-200734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Rel-16 CRs on Energy efficiency of 5G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1944"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SP-200735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Rel-15 CRs on Provisioning of network slicing for 5G networks and services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1944"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SP-200736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Rel-15 CRs on Management and orchestration of 5G networks and network slicing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1944"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SP-200737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Rel-16 CRs on Integration of ONAP and 3GPP 5G management framework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6126893"/>
                  </a:ext>
                </a:extLst>
              </a:tr>
              <a:tr h="271944"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SP-200738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Rel-16 CRs on Enhancement of performance assurance for 5G networks including network slicing batch 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1384281"/>
                  </a:ext>
                </a:extLst>
              </a:tr>
              <a:tr h="271944"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SP-200739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Rel-15 CRs on REST Solution Sets (normative work)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1944"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SP-200743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Rel-16 CRs on Network Slice Performance and Analytics Charging in 5G System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1944"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SP-200744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Rel-16 CRs on Management of MDT in 5G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2148943"/>
                  </a:ext>
                </a:extLst>
              </a:tr>
              <a:tr h="271944"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SP-200746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Rel-17 CRs on Management of MDT enhancement in 5G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4605436"/>
                  </a:ext>
                </a:extLst>
              </a:tr>
              <a:tr h="271944"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SP-200747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Rel-17 CRs on Enhancements of 5G performance measurements and KPIs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2383279"/>
                  </a:ext>
                </a:extLst>
              </a:tr>
              <a:tr h="271944"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SP-200748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Rel-17 CRs on Additional NRM features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7225543"/>
                  </a:ext>
                </a:extLst>
              </a:tr>
              <a:tr h="271944"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SP-200749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Rel-17 CRs on Enhancement on Management Aspects of 5G Service-Level Agreement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46683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7253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748" name="Group 7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9334409"/>
              </p:ext>
            </p:extLst>
          </p:nvPr>
        </p:nvGraphicFramePr>
        <p:xfrm>
          <a:off x="1378579" y="1398741"/>
          <a:ext cx="8716369" cy="4165026"/>
        </p:xfrm>
        <a:graphic>
          <a:graphicData uri="http://schemas.openxmlformats.org/drawingml/2006/table">
            <a:tbl>
              <a:tblPr/>
              <a:tblGrid>
                <a:gridCol w="11637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79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7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39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12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3243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005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cs typeface="Arial" charset="0"/>
                        </a:rPr>
                        <a:t>Meeting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cs typeface="Arial" charset="0"/>
                        </a:rPr>
                        <a:t>Date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cs typeface="Arial" charset="0"/>
                        </a:rPr>
                        <a:t>City 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cs typeface="Arial" charset="0"/>
                        </a:rPr>
                        <a:t>Country 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cs typeface="Arial" charset="0"/>
                        </a:rPr>
                        <a:t>Host 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cs typeface="Arial" charset="0"/>
                        </a:rPr>
                        <a:t>Co-location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2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itchFamily="2" charset="-122"/>
                          <a:cs typeface="Arial" panose="020B0604020202020204" pitchFamily="34" charset="0"/>
                        </a:rPr>
                        <a:t>SA5#129e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itchFamily="2" charset="-122"/>
                          <a:cs typeface="Arial" panose="020B0604020202020204" pitchFamily="34" charset="0"/>
                        </a:rPr>
                        <a:t>24 Feb – 4 Mar 2020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E-meeting</a:t>
                      </a:r>
                      <a:endParaRPr kumimoji="0" lang="en-GB" altLang="zh-CN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kumimoji="0" lang="en-GB" altLang="zh-CN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kumimoji="0" lang="en-GB" altLang="zh-CN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zh-CN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81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SA5#130e</a:t>
                      </a:r>
                      <a:endParaRPr kumimoji="0" lang="en-GB" altLang="zh-CN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itchFamily="2" charset="-122"/>
                          <a:cs typeface="Arial" panose="020B0604020202020204" pitchFamily="34" charset="0"/>
                        </a:rPr>
                        <a:t>20-28 Apr 2020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itchFamily="2" charset="-122"/>
                          <a:cs typeface="Arial" panose="020B0604020202020204" pitchFamily="34" charset="0"/>
                        </a:rPr>
                        <a:t>E-meeting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kumimoji="0" lang="en-GB" altLang="zh-CN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kumimoji="0" lang="en-GB" altLang="zh-CN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zh-CN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07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SA5#131e</a:t>
                      </a:r>
                      <a:endParaRPr kumimoji="0" lang="en-GB" altLang="zh-CN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itchFamily="2" charset="-122"/>
                          <a:cs typeface="Arial" panose="020B0604020202020204" pitchFamily="34" charset="0"/>
                        </a:rPr>
                        <a:t>25 May – 3 June </a:t>
                      </a:r>
                      <a:r>
                        <a:rPr kumimoji="0" lang="en-GB" altLang="zh-CN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itchFamily="2" charset="-122"/>
                          <a:cs typeface="Arial" panose="020B0604020202020204" pitchFamily="34" charset="0"/>
                        </a:rPr>
                        <a:t> 2020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E-meeting</a:t>
                      </a:r>
                      <a:endParaRPr kumimoji="0" lang="en-GB" altLang="zh-CN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kumimoji="0" lang="en-GB" altLang="zh-CN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kumimoji="0" lang="en-GB" altLang="zh-CN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zh-CN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42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SA5#132e</a:t>
                      </a:r>
                      <a:endParaRPr kumimoji="0" lang="en-GB" altLang="zh-CN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itchFamily="2" charset="-122"/>
                          <a:cs typeface="Arial" panose="020B0604020202020204" pitchFamily="34" charset="0"/>
                        </a:rPr>
                        <a:t>17-28 Aug </a:t>
                      </a:r>
                      <a:r>
                        <a:rPr kumimoji="0" lang="en-GB" altLang="zh-CN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2020</a:t>
                      </a:r>
                      <a:endParaRPr kumimoji="0" lang="en-GB" altLang="zh-CN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itchFamily="2" charset="-122"/>
                          <a:cs typeface="Arial" panose="020B0604020202020204" pitchFamily="34" charset="0"/>
                        </a:rPr>
                        <a:t>E-meeting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kumimoji="0" lang="en-GB" altLang="zh-CN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kumimoji="0" lang="en-GB" altLang="zh-CN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7645974"/>
                  </a:ext>
                </a:extLst>
              </a:tr>
              <a:tr h="6395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SA5#133e</a:t>
                      </a:r>
                      <a:endParaRPr kumimoji="0" lang="en-GB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itchFamily="2" charset="-122"/>
                          <a:cs typeface="Arial" panose="020B0604020202020204" pitchFamily="34" charset="0"/>
                        </a:rPr>
                        <a:t>12-21 Oct </a:t>
                      </a:r>
                      <a:r>
                        <a:rPr kumimoji="0" lang="en-GB" altLang="zh-CN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2020</a:t>
                      </a:r>
                      <a:endParaRPr kumimoji="0" lang="en-GB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E-meeting</a:t>
                      </a:r>
                      <a:endParaRPr kumimoji="0" lang="en-GB" altLang="zh-CN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kumimoji="0" lang="en-GB" altLang="zh-CN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kumimoji="0" lang="en-GB" altLang="zh-CN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395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SA5#134e</a:t>
                      </a:r>
                      <a:endParaRPr kumimoji="0" lang="en-GB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itchFamily="2" charset="-122"/>
                          <a:cs typeface="Arial" panose="020B0604020202020204" pitchFamily="34" charset="0"/>
                        </a:rPr>
                        <a:t>16-25 Nov </a:t>
                      </a:r>
                      <a:r>
                        <a:rPr kumimoji="0" lang="en-GB" altLang="zh-CN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2020 </a:t>
                      </a:r>
                      <a:endParaRPr kumimoji="0" lang="en-GB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itchFamily="2" charset="-122"/>
                          <a:cs typeface="Arial" panose="020B0604020202020204" pitchFamily="34" charset="0"/>
                        </a:rPr>
                        <a:t>E-meeting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kumimoji="0" lang="en-GB" altLang="zh-CN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kumimoji="0" lang="en-GB" altLang="zh-CN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5226401"/>
                  </a:ext>
                </a:extLst>
              </a:tr>
            </a:tbl>
          </a:graphicData>
        </a:graphic>
      </p:graphicFrame>
      <p:sp>
        <p:nvSpPr>
          <p:cNvPr id="44092" name="Rectangle 64"/>
          <p:cNvSpPr>
            <a:spLocks noGrp="1"/>
          </p:cNvSpPr>
          <p:nvPr>
            <p:ph type="title"/>
          </p:nvPr>
        </p:nvSpPr>
        <p:spPr>
          <a:xfrm>
            <a:off x="1920379" y="421303"/>
            <a:ext cx="6834188" cy="628650"/>
          </a:xfrm>
        </p:spPr>
        <p:txBody>
          <a:bodyPr/>
          <a:lstStyle/>
          <a:p>
            <a:r>
              <a:rPr lang="en-GB" dirty="0"/>
              <a:t>2020 meeting calendar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420199357"/>
      </p:ext>
    </p:extLst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325" y="171104"/>
            <a:ext cx="9112251" cy="914400"/>
          </a:xfrm>
        </p:spPr>
        <p:txBody>
          <a:bodyPr/>
          <a:lstStyle/>
          <a:p>
            <a:r>
              <a:rPr lang="sv-SE" sz="3600" dirty="0"/>
              <a:t>OAM CRs (2)</a:t>
            </a:r>
          </a:p>
        </p:txBody>
      </p:sp>
      <p:graphicFrame>
        <p:nvGraphicFramePr>
          <p:cNvPr id="5" name="Table Placeholder 4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4068901228"/>
              </p:ext>
            </p:extLst>
          </p:nvPr>
        </p:nvGraphicFramePr>
        <p:xfrm>
          <a:off x="1954112" y="1429914"/>
          <a:ext cx="7290682" cy="19990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6694">
                  <a:extLst>
                    <a:ext uri="{9D8B030D-6E8A-4147-A177-3AD203B41FA5}">
                      <a16:colId xmlns:a16="http://schemas.microsoft.com/office/drawing/2014/main" val="570476699"/>
                    </a:ext>
                  </a:extLst>
                </a:gridCol>
                <a:gridCol w="6063988">
                  <a:extLst>
                    <a:ext uri="{9D8B030D-6E8A-4147-A177-3AD203B41FA5}">
                      <a16:colId xmlns:a16="http://schemas.microsoft.com/office/drawing/2014/main" val="2618836924"/>
                    </a:ext>
                  </a:extLst>
                </a:gridCol>
              </a:tblGrid>
              <a:tr h="4159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n-GB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</a:rPr>
                        <a:t>Number</a:t>
                      </a:r>
                      <a:endParaRPr lang="sv-SE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8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Title</a:t>
                      </a:r>
                      <a:endParaRPr lang="sv-SE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3687663"/>
                  </a:ext>
                </a:extLst>
              </a:tr>
              <a:tr h="304648"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SP-200750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Rel-16 CRs on Closed loop SLS Assurance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4411"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SP-200751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Rel-16 CRs on KPI reporting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6334"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SP-200752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Rel-17 CRs on Enhancements of Self-Organizing Networks (SON) for 5G networks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2823"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SP-200753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Rel-16 CRs on Trace Management in the context of Services Based Management Architecture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1945"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SP-200754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Rel-16 CRs on Management Aspects of 5G Service-Level Agreement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42665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1749511" y="644122"/>
            <a:ext cx="7362825" cy="68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hangingPunct="0">
              <a:defRPr/>
            </a:pPr>
            <a:r>
              <a:rPr lang="en-GB" altLang="zh-CN" sz="3200" kern="0" dirty="0">
                <a:solidFill>
                  <a:srgbClr val="FF0000"/>
                </a:solidFill>
                <a:latin typeface="Calibri"/>
                <a:cs typeface="+mj-cs"/>
              </a:rPr>
              <a:t>Charging CRs </a:t>
            </a:r>
            <a:endParaRPr lang="en-GB" altLang="zh-CN" sz="3200" i="1" dirty="0">
              <a:solidFill>
                <a:srgbClr val="FF0000"/>
              </a:solidFill>
              <a:highlight>
                <a:srgbClr val="FFFF00"/>
              </a:highlight>
              <a:latin typeface="Calibri"/>
              <a:cs typeface="Times New Roman" pitchFamily="18" charset="0"/>
            </a:endParaRPr>
          </a:p>
          <a:p>
            <a:pPr algn="ctr" eaLnBrk="0" hangingPunct="0">
              <a:defRPr/>
            </a:pPr>
            <a:endParaRPr lang="en-GB" altLang="zh-CN" sz="3200" dirty="0">
              <a:solidFill>
                <a:srgbClr val="FF0000"/>
              </a:solidFill>
              <a:latin typeface="Calibri"/>
              <a:cs typeface="Times New Roman" pitchFamily="18" charset="0"/>
            </a:endParaRPr>
          </a:p>
        </p:txBody>
      </p:sp>
      <p:graphicFrame>
        <p:nvGraphicFramePr>
          <p:cNvPr id="4" name="Table Placeholder 4">
            <a:extLst>
              <a:ext uri="{FF2B5EF4-FFF2-40B4-BE49-F238E27FC236}">
                <a16:creationId xmlns:a16="http://schemas.microsoft.com/office/drawing/2014/main" id="{73EF28D9-587C-43B2-AFA2-340B027A6564}"/>
              </a:ext>
            </a:extLst>
          </p:cNvPr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244177830"/>
              </p:ext>
            </p:extLst>
          </p:nvPr>
        </p:nvGraphicFramePr>
        <p:xfrm>
          <a:off x="1993300" y="1460550"/>
          <a:ext cx="7290682" cy="21880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6694">
                  <a:extLst>
                    <a:ext uri="{9D8B030D-6E8A-4147-A177-3AD203B41FA5}">
                      <a16:colId xmlns:a16="http://schemas.microsoft.com/office/drawing/2014/main" val="570476699"/>
                    </a:ext>
                  </a:extLst>
                </a:gridCol>
                <a:gridCol w="6063988">
                  <a:extLst>
                    <a:ext uri="{9D8B030D-6E8A-4147-A177-3AD203B41FA5}">
                      <a16:colId xmlns:a16="http://schemas.microsoft.com/office/drawing/2014/main" val="2618836924"/>
                    </a:ext>
                  </a:extLst>
                </a:gridCol>
              </a:tblGrid>
              <a:tr h="4159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n-GB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</a:rPr>
                        <a:t>Number</a:t>
                      </a:r>
                      <a:endParaRPr lang="sv-SE" sz="12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2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Title</a:t>
                      </a:r>
                      <a:endParaRPr lang="sv-SE" sz="12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3687663"/>
                  </a:ext>
                </a:extLst>
              </a:tr>
              <a:tr h="304648"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SP-200733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Rel-16 CRs on Charging Access of ATSSS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4411"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SP-200740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Rel-16 CRs on Charging Enhancement of 5GC interworking with EPC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6334"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SP-200741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Rel-16 CRs on CHF-controlled quota management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2823"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SP-200742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Rel-15 CRs on Service Based Interface for 5G Charging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1945"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SP-200743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Rel-16 CRs on Network Slice Performance and Analytics Charging in 5G System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1944"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SP-200745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Rel-16 CRs on Network Slice Management Charging in 5G System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0015084"/>
      </p:ext>
    </p:extLst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8ABD3F-81B6-4BC4-B6B9-FD7355E2D2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5141" y="201327"/>
            <a:ext cx="5344009" cy="804041"/>
          </a:xfrm>
        </p:spPr>
        <p:txBody>
          <a:bodyPr/>
          <a:lstStyle/>
          <a:p>
            <a:r>
              <a:rPr lang="sv-SE" dirty="0"/>
              <a:t>Thank you!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ED938F-9BED-4F1D-9A7D-CFE56A8782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63" y="802640"/>
            <a:ext cx="8260080" cy="550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117263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748" name="Group 76"/>
          <p:cNvGraphicFramePr>
            <a:graphicFrameLocks noGrp="1"/>
          </p:cNvGraphicFramePr>
          <p:nvPr>
            <p:ph idx="1"/>
          </p:nvPr>
        </p:nvGraphicFramePr>
        <p:xfrm>
          <a:off x="1378579" y="1398741"/>
          <a:ext cx="8716369" cy="4165026"/>
        </p:xfrm>
        <a:graphic>
          <a:graphicData uri="http://schemas.openxmlformats.org/drawingml/2006/table">
            <a:tbl>
              <a:tblPr/>
              <a:tblGrid>
                <a:gridCol w="11637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79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7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39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12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3243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005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cs typeface="Arial" charset="0"/>
                        </a:rPr>
                        <a:t>Meeting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cs typeface="Arial" charset="0"/>
                        </a:rPr>
                        <a:t>Date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cs typeface="Arial" charset="0"/>
                        </a:rPr>
                        <a:t>City 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cs typeface="Arial" charset="0"/>
                        </a:rPr>
                        <a:t>Country 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cs typeface="Arial" charset="0"/>
                        </a:rPr>
                        <a:t>Host 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cs typeface="Arial" charset="0"/>
                        </a:rPr>
                        <a:t>Co-location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2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itchFamily="2" charset="-122"/>
                          <a:cs typeface="Arial" panose="020B0604020202020204" pitchFamily="34" charset="0"/>
                        </a:rPr>
                        <a:t>SA5#135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zh-CN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itchFamily="2" charset="-122"/>
                          <a:cs typeface="Arial" panose="020B0604020202020204" pitchFamily="34" charset="0"/>
                        </a:rPr>
                        <a:t>25-29 Jan. 2021</a:t>
                      </a:r>
                      <a:endParaRPr kumimoji="0" lang="en-GB" altLang="zh-CN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GB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TBD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GB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TBD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GB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TBD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zh-CN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81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itchFamily="2" charset="-122"/>
                          <a:cs typeface="Arial" panose="020B0604020202020204" pitchFamily="34" charset="0"/>
                        </a:rPr>
                        <a:t>SA5#136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zh-CN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itchFamily="2" charset="-122"/>
                          <a:cs typeface="Arial" panose="020B0604020202020204" pitchFamily="34" charset="0"/>
                        </a:rPr>
                        <a:t>1-5 Mar. 2021</a:t>
                      </a:r>
                      <a:endParaRPr kumimoji="0" lang="en-GB" altLang="zh-CN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zh-CN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itchFamily="2" charset="-122"/>
                          <a:cs typeface="Arial" panose="020B0604020202020204" pitchFamily="34" charset="0"/>
                        </a:rPr>
                        <a:t>Kyoto</a:t>
                      </a:r>
                      <a:endParaRPr kumimoji="0" lang="en-GB" altLang="zh-CN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itchFamily="2" charset="-122"/>
                          <a:cs typeface="Arial" panose="020B0604020202020204" pitchFamily="34" charset="0"/>
                        </a:rPr>
                        <a:t>Japan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itchFamily="2" charset="-122"/>
                          <a:cs typeface="Arial" panose="020B0604020202020204" pitchFamily="34" charset="0"/>
                        </a:rPr>
                        <a:t>JF3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zh-CN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itchFamily="2" charset="-122"/>
                          <a:cs typeface="Arial" panose="020B0604020202020204" pitchFamily="34" charset="0"/>
                        </a:rPr>
                        <a:t>SA1</a:t>
                      </a:r>
                      <a:endParaRPr kumimoji="0" lang="en-GB" altLang="zh-CN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07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itchFamily="2" charset="-122"/>
                          <a:cs typeface="Arial" panose="020B0604020202020204" pitchFamily="34" charset="0"/>
                        </a:rPr>
                        <a:t>SA5#137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zh-CN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itchFamily="2" charset="-122"/>
                          <a:cs typeface="Arial" panose="020B0604020202020204" pitchFamily="34" charset="0"/>
                        </a:rPr>
                        <a:t>10-14 May 2021</a:t>
                      </a:r>
                      <a:endParaRPr kumimoji="0" lang="en-GB" altLang="zh-CN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zh-CN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itchFamily="2" charset="-122"/>
                          <a:cs typeface="Arial" panose="020B0604020202020204" pitchFamily="34" charset="0"/>
                        </a:rPr>
                        <a:t>Vilnius TBC</a:t>
                      </a:r>
                      <a:endParaRPr kumimoji="0" lang="en-GB" altLang="zh-CN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zh-CN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Lithuania</a:t>
                      </a:r>
                      <a:endParaRPr kumimoji="0" lang="en-GB" altLang="zh-CN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zh-CN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itchFamily="2" charset="-122"/>
                          <a:cs typeface="Arial" panose="020B0604020202020204" pitchFamily="34" charset="0"/>
                        </a:rPr>
                        <a:t>E</a:t>
                      </a:r>
                      <a:r>
                        <a:rPr kumimoji="0" lang="en-GB" altLang="zh-CN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itchFamily="2" charset="-122"/>
                          <a:cs typeface="Arial" panose="020B0604020202020204" pitchFamily="34" charset="0"/>
                        </a:rPr>
                        <a:t>F3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zh-CN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42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SA5#138</a:t>
                      </a:r>
                      <a:endParaRPr kumimoji="0" lang="en-GB" altLang="zh-CN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zh-CN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itchFamily="2" charset="-122"/>
                          <a:cs typeface="Arial" panose="020B0604020202020204" pitchFamily="34" charset="0"/>
                        </a:rPr>
                        <a:t>23-27 Aug. 2021</a:t>
                      </a:r>
                      <a:endParaRPr kumimoji="0" lang="en-GB" altLang="zh-CN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Sophia Antipolis</a:t>
                      </a:r>
                      <a:endParaRPr kumimoji="0" lang="en-GB" altLang="zh-CN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zh-CN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itchFamily="2" charset="-122"/>
                          <a:cs typeface="Arial" panose="020B0604020202020204" pitchFamily="34" charset="0"/>
                        </a:rPr>
                        <a:t>France</a:t>
                      </a:r>
                      <a:endParaRPr kumimoji="0" lang="en-GB" altLang="zh-CN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zh-CN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</a:t>
                      </a:r>
                      <a:r>
                        <a:rPr kumimoji="0" lang="en-GB" altLang="zh-CN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F3</a:t>
                      </a:r>
                      <a:endParaRPr kumimoji="0" lang="en-GB" altLang="zh-CN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7645974"/>
                  </a:ext>
                </a:extLst>
              </a:tr>
              <a:tr h="6395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SA5#139</a:t>
                      </a:r>
                      <a:endParaRPr kumimoji="0" lang="en-GB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itchFamily="2" charset="-122"/>
                          <a:cs typeface="Arial" panose="020B0604020202020204" pitchFamily="34" charset="0"/>
                        </a:rPr>
                        <a:t>11-15 Oct. 2021</a:t>
                      </a:r>
                      <a:endParaRPr kumimoji="0" lang="en-GB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GB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TBD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GB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TBD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GB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TBD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395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SA5#140</a:t>
                      </a:r>
                      <a:endParaRPr kumimoji="0" lang="en-GB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itchFamily="2" charset="-122"/>
                          <a:cs typeface="Arial" panose="020B0604020202020204" pitchFamily="34" charset="0"/>
                        </a:rPr>
                        <a:t>15-19 Nov. 2021</a:t>
                      </a:r>
                      <a:endParaRPr kumimoji="0" lang="en-GB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GB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TBD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GB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TBD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GB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TBD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5226401"/>
                  </a:ext>
                </a:extLst>
              </a:tr>
            </a:tbl>
          </a:graphicData>
        </a:graphic>
      </p:graphicFrame>
      <p:sp>
        <p:nvSpPr>
          <p:cNvPr id="44092" name="Rectangle 64"/>
          <p:cNvSpPr>
            <a:spLocks noGrp="1"/>
          </p:cNvSpPr>
          <p:nvPr>
            <p:ph type="title"/>
          </p:nvPr>
        </p:nvSpPr>
        <p:spPr>
          <a:xfrm>
            <a:off x="1920379" y="421303"/>
            <a:ext cx="6834188" cy="628650"/>
          </a:xfrm>
        </p:spPr>
        <p:txBody>
          <a:bodyPr/>
          <a:lstStyle/>
          <a:p>
            <a:r>
              <a:rPr lang="en-GB" dirty="0"/>
              <a:t>2021 meeting calendar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20119268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E62A4-B345-417F-BFA3-BE66644DE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E-meeting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1849AD-0E05-4A08-BB9D-CB91E5D72F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860" y="2086378"/>
            <a:ext cx="9715030" cy="1983346"/>
          </a:xfrm>
        </p:spPr>
        <p:txBody>
          <a:bodyPr/>
          <a:lstStyle/>
          <a:p>
            <a:r>
              <a:rPr lang="sv-SE" sz="2000" dirty="0"/>
              <a:t>Latest version for SA5#132e described and agreed in S5-204002</a:t>
            </a:r>
          </a:p>
          <a:p>
            <a:r>
              <a:rPr lang="sv-SE" sz="2000" dirty="0"/>
              <a:t>Based on experiences from the first three e-meetings</a:t>
            </a:r>
          </a:p>
          <a:p>
            <a:r>
              <a:rPr lang="sv-SE" sz="2000" dirty="0"/>
              <a:t>Expected to be ”fine-tuned” for next meeting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95310601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8C1BF-313B-4838-85C8-7573D7717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001" y="2454388"/>
            <a:ext cx="9102725" cy="1143000"/>
          </a:xfrm>
        </p:spPr>
        <p:txBody>
          <a:bodyPr/>
          <a:lstStyle/>
          <a:p>
            <a:r>
              <a:rPr lang="sv-SE" dirty="0"/>
              <a:t>Charging (CH) WIs/SIs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5062416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4655" y="278490"/>
            <a:ext cx="9102725" cy="828207"/>
          </a:xfrm>
        </p:spPr>
        <p:txBody>
          <a:bodyPr/>
          <a:lstStyle/>
          <a:p>
            <a:r>
              <a:rPr lang="sv-SE" sz="3200" dirty="0"/>
              <a:t>Summary of </a:t>
            </a:r>
            <a:r>
              <a:rPr lang="sv-SE" sz="3200" dirty="0" err="1"/>
              <a:t>ongoing</a:t>
            </a:r>
            <a:r>
              <a:rPr lang="sv-SE" sz="3200" dirty="0"/>
              <a:t> CH </a:t>
            </a:r>
            <a:r>
              <a:rPr lang="sv-SE" sz="3200" dirty="0" err="1"/>
              <a:t>WIs</a:t>
            </a:r>
            <a:r>
              <a:rPr lang="sv-SE" sz="3200" dirty="0"/>
              <a:t>/SIs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0474150"/>
              </p:ext>
            </p:extLst>
          </p:nvPr>
        </p:nvGraphicFramePr>
        <p:xfrm>
          <a:off x="1097280" y="1544659"/>
          <a:ext cx="8924101" cy="35197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0800">
                  <a:extLst>
                    <a:ext uri="{9D8B030D-6E8A-4147-A177-3AD203B41FA5}">
                      <a16:colId xmlns:a16="http://schemas.microsoft.com/office/drawing/2014/main" val="23408469"/>
                    </a:ext>
                  </a:extLst>
                </a:gridCol>
                <a:gridCol w="3905905">
                  <a:extLst>
                    <a:ext uri="{9D8B030D-6E8A-4147-A177-3AD203B41FA5}">
                      <a16:colId xmlns:a16="http://schemas.microsoft.com/office/drawing/2014/main" val="1386727148"/>
                    </a:ext>
                  </a:extLst>
                </a:gridCol>
                <a:gridCol w="1652839">
                  <a:extLst>
                    <a:ext uri="{9D8B030D-6E8A-4147-A177-3AD203B41FA5}">
                      <a16:colId xmlns:a16="http://schemas.microsoft.com/office/drawing/2014/main" val="4240727412"/>
                    </a:ext>
                  </a:extLst>
                </a:gridCol>
                <a:gridCol w="2044557">
                  <a:extLst>
                    <a:ext uri="{9D8B030D-6E8A-4147-A177-3AD203B41FA5}">
                      <a16:colId xmlns:a16="http://schemas.microsoft.com/office/drawing/2014/main" val="1675550634"/>
                    </a:ext>
                  </a:extLst>
                </a:gridCol>
              </a:tblGrid>
              <a:tr h="7711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WI code</a:t>
                      </a:r>
                      <a:endParaRPr lang="sv-SE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>
                    <a:solidFill>
                      <a:srgbClr val="C1E44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WI Title</a:t>
                      </a:r>
                      <a:endParaRPr lang="sv-SE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>
                    <a:solidFill>
                      <a:srgbClr val="C1E44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600" dirty="0" err="1"/>
                        <a:t>Completion</a:t>
                      </a:r>
                      <a:r>
                        <a:rPr lang="sv-SE" sz="1600" dirty="0"/>
                        <a:t> rate</a:t>
                      </a:r>
                    </a:p>
                  </a:txBody>
                  <a:tcPr anchor="ctr">
                    <a:solidFill>
                      <a:srgbClr val="C1E4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dirty="0"/>
                        <a:t>Target date</a:t>
                      </a:r>
                    </a:p>
                  </a:txBody>
                  <a:tcPr anchor="ctr">
                    <a:solidFill>
                      <a:srgbClr val="C1E4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5750895"/>
                  </a:ext>
                </a:extLst>
              </a:tr>
              <a:tr h="5271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5GSIMSCH</a:t>
                      </a:r>
                      <a:endParaRPr lang="sv-SE" sz="14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900"/>
                        </a:spcAft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IMS Charging in 5G System Architecture</a:t>
                      </a:r>
                      <a:endParaRPr lang="sv-SE" sz="14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v-SE" sz="14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30%-&gt;30%</a:t>
                      </a: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4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SA#92(12/2021) (Rel-17)</a:t>
                      </a: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6051932"/>
                  </a:ext>
                </a:extLst>
              </a:tr>
              <a:tr h="527136">
                <a:tc>
                  <a:txBody>
                    <a:bodyPr/>
                    <a:lstStyle/>
                    <a:p>
                      <a:pPr algn="ctr">
                        <a:spcAft>
                          <a:spcPts val="900"/>
                        </a:spcAft>
                      </a:pPr>
                      <a:r>
                        <a:rPr lang="sv-SE" sz="14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5GS_NSPACH </a:t>
                      </a: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8255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Network Slice Performance and Analytics Charging in 5G System</a:t>
                      </a: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v-SE" sz="1400" b="0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00FF00"/>
                          </a:highligh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60%-&gt;100%</a:t>
                      </a: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SA#87 (03/2020) =&gt; Rel-16 E.R (Exception request) </a:t>
                      </a: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4903681"/>
                  </a:ext>
                </a:extLst>
              </a:tr>
              <a:tr h="527136">
                <a:tc>
                  <a:txBody>
                    <a:bodyPr/>
                    <a:lstStyle/>
                    <a:p>
                      <a:pPr algn="ctr">
                        <a:spcAft>
                          <a:spcPts val="900"/>
                        </a:spcAft>
                      </a:pPr>
                      <a:r>
                        <a:rPr lang="sv-SE" sz="14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5GS_NSMCH</a:t>
                      </a: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8255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Network Slice Management Charging in 5G System</a:t>
                      </a: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b="0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00FF00"/>
                          </a:highligh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50%-&gt;100%</a:t>
                      </a: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SA#87 (03/2020) </a:t>
                      </a:r>
                      <a:r>
                        <a:rPr kumimoji="0" lang="en-GB" altLang="zh-CN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=&gt; Rel-16 E.R  </a:t>
                      </a:r>
                      <a:endParaRPr kumimoji="0" lang="en-GB" altLang="zh-CN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6424987"/>
                  </a:ext>
                </a:extLst>
              </a:tr>
              <a:tr h="527136">
                <a:tc>
                  <a:txBody>
                    <a:bodyPr/>
                    <a:lstStyle/>
                    <a:p>
                      <a:pPr marL="8255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ATSSS</a:t>
                      </a: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8255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Charging Access Traffic Steering, Switching and Splitting in 5G system architecture </a:t>
                      </a: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82550" marR="0" lvl="0" indent="0" algn="ctr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altLang="zh-CN" sz="1400" b="0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00FF00"/>
                          </a:highligh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70</a:t>
                      </a:r>
                      <a:r>
                        <a:rPr lang="en-US" altLang="zh-CN" sz="1400" b="0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00FF00"/>
                          </a:highligh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%-&gt;  100%</a:t>
                      </a:r>
                      <a:endParaRPr lang="sv-SE" sz="1400" b="0" kern="1200" dirty="0">
                        <a:solidFill>
                          <a:schemeClr val="tx1"/>
                        </a:solidFill>
                        <a:effectLst/>
                        <a:highlight>
                          <a:srgbClr val="00FF00"/>
                        </a:highlight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SA#87 (03/2020) =&gt; Rel-16 E.R   </a:t>
                      </a: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9073200"/>
                  </a:ext>
                </a:extLst>
              </a:tr>
              <a:tr h="527136">
                <a:tc>
                  <a:txBody>
                    <a:bodyPr/>
                    <a:lstStyle/>
                    <a:p>
                      <a:pPr algn="ctr">
                        <a:spcAft>
                          <a:spcPts val="900"/>
                        </a:spcAft>
                      </a:pPr>
                      <a:r>
                        <a:rPr lang="sv-SE" sz="14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FS_EDGE_CH</a:t>
                      </a: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8255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Study on charging aspects of Edge Computing </a:t>
                      </a: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altLang="zh-CN" sz="14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  <a:r>
                        <a:rPr lang="en-US" altLang="zh-CN" sz="14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%-&gt;   0%</a:t>
                      </a:r>
                      <a:endParaRPr lang="sv-SE" sz="14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SA#91 (03/2021)</a:t>
                      </a: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82293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086271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1847849" y="541566"/>
            <a:ext cx="7362825" cy="68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hangingPunct="0">
              <a:defRPr/>
            </a:pPr>
            <a:r>
              <a:rPr lang="en-GB" altLang="zh-CN" sz="3200" kern="0" dirty="0">
                <a:solidFill>
                  <a:srgbClr val="FF0000"/>
                </a:solidFill>
                <a:latin typeface="Calibri"/>
                <a:cs typeface="+mj-cs"/>
              </a:rPr>
              <a:t>New Charging SIDs/WIDs</a:t>
            </a:r>
            <a:endParaRPr lang="en-GB" altLang="zh-CN" sz="3200" dirty="0">
              <a:solidFill>
                <a:srgbClr val="FF0000"/>
              </a:solidFill>
              <a:latin typeface="Calibri"/>
              <a:cs typeface="Times New Roman" pitchFamily="18" charset="0"/>
            </a:endParaRPr>
          </a:p>
        </p:txBody>
      </p:sp>
      <p:graphicFrame>
        <p:nvGraphicFramePr>
          <p:cNvPr id="6" name="Group 7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7755667"/>
              </p:ext>
            </p:extLst>
          </p:nvPr>
        </p:nvGraphicFramePr>
        <p:xfrm>
          <a:off x="995680" y="1899704"/>
          <a:ext cx="10025235" cy="2384191"/>
        </p:xfrm>
        <a:graphic>
          <a:graphicData uri="http://schemas.openxmlformats.org/drawingml/2006/table">
            <a:tbl>
              <a:tblPr/>
              <a:tblGrid>
                <a:gridCol w="10641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22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8960">
                  <a:extLst>
                    <a:ext uri="{9D8B030D-6E8A-4147-A177-3AD203B41FA5}">
                      <a16:colId xmlns:a16="http://schemas.microsoft.com/office/drawing/2014/main" val="1853449902"/>
                    </a:ext>
                  </a:extLst>
                </a:gridCol>
              </a:tblGrid>
              <a:tr h="4378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cs typeface="Arial" charset="0"/>
                        </a:rPr>
                        <a:t>Number</a:t>
                      </a:r>
                    </a:p>
                  </a:txBody>
                  <a:tcPr marL="14400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cs typeface="Arial" charset="0"/>
                        </a:rPr>
                        <a:t>Title</a:t>
                      </a:r>
                    </a:p>
                  </a:txBody>
                  <a:tcPr marL="14400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cs typeface="Arial" charset="0"/>
                        </a:rPr>
                        <a:t>Source</a:t>
                      </a:r>
                    </a:p>
                  </a:txBody>
                  <a:tcPr marL="14400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6229">
                <a:tc>
                  <a:txBody>
                    <a:bodyPr/>
                    <a:lstStyle/>
                    <a:p>
                      <a:pPr marL="0" algn="l" defTabSz="1219170" rtl="0" eaLnBrk="1" fontAlgn="t" latinLnBrk="0" hangingPunct="1">
                        <a:spcAft>
                          <a:spcPts val="900"/>
                        </a:spcAft>
                      </a:pPr>
                      <a:r>
                        <a:rPr lang="en-GB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+mn-cs"/>
                        </a:rPr>
                        <a:t>SP-200769</a:t>
                      </a:r>
                      <a:endParaRPr lang="fr-FR" sz="16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+mn-cs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t" latinLnBrk="0" hangingPunct="1">
                        <a:spcAft>
                          <a:spcPts val="900"/>
                        </a:spcAft>
                      </a:pPr>
                      <a:r>
                        <a:rPr lang="en-GB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+mn-cs"/>
                        </a:rPr>
                        <a:t>New WID on charging enhancement for URLLC</a:t>
                      </a:r>
                      <a:endParaRPr lang="fr-FR" sz="16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+mn-cs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t" latinLnBrk="0" hangingPunct="1">
                        <a:spcAft>
                          <a:spcPts val="900"/>
                        </a:spcAft>
                      </a:pPr>
                      <a:r>
                        <a:rPr lang="en-GB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+mn-cs"/>
                        </a:rPr>
                        <a:t>Huawei</a:t>
                      </a:r>
                      <a:endParaRPr lang="fr-FR" sz="16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+mn-cs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0050895"/>
                  </a:ext>
                </a:extLst>
              </a:tr>
              <a:tr h="486229">
                <a:tc>
                  <a:txBody>
                    <a:bodyPr/>
                    <a:lstStyle/>
                    <a:p>
                      <a:pPr marL="0" algn="l" defTabSz="1219170" rtl="0" eaLnBrk="1" fontAlgn="t" latinLnBrk="0" hangingPunct="1">
                        <a:spcAft>
                          <a:spcPts val="900"/>
                        </a:spcAft>
                      </a:pPr>
                      <a:r>
                        <a:rPr lang="en-GB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+mn-cs"/>
                        </a:rPr>
                        <a:t>SP-200771</a:t>
                      </a:r>
                      <a:endParaRPr lang="fr-FR" sz="16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+mn-cs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900"/>
                        </a:spcAft>
                      </a:pPr>
                      <a:r>
                        <a:rPr lang="en-GB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+mn-cs"/>
                        </a:rPr>
                        <a:t>New SID on charging aspects of 5GS </a:t>
                      </a:r>
                      <a:r>
                        <a:rPr lang="en-GB" sz="16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+mn-cs"/>
                        </a:rPr>
                        <a:t>CIoT</a:t>
                      </a:r>
                      <a:endParaRPr lang="fr-FR" sz="16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+mn-cs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900"/>
                        </a:spcAft>
                      </a:pPr>
                      <a:r>
                        <a:rPr lang="en-GB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+mn-cs"/>
                        </a:rPr>
                        <a:t>Huawei</a:t>
                      </a:r>
                      <a:endParaRPr lang="fr-FR" sz="16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+mn-cs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1712055"/>
                  </a:ext>
                </a:extLst>
              </a:tr>
              <a:tr h="486229">
                <a:tc>
                  <a:txBody>
                    <a:bodyPr/>
                    <a:lstStyle/>
                    <a:p>
                      <a:pPr marL="0" algn="l" defTabSz="1219170" rtl="0" eaLnBrk="1" latinLnBrk="0" hangingPunct="1">
                        <a:spcAft>
                          <a:spcPts val="900"/>
                        </a:spcAft>
                      </a:pPr>
                      <a:r>
                        <a:rPr lang="en-GB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+mn-cs"/>
                        </a:rPr>
                        <a:t>SP-200767</a:t>
                      </a:r>
                      <a:endParaRPr lang="fr-FR" sz="16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+mn-cs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latinLnBrk="0" hangingPunct="1">
                        <a:spcAft>
                          <a:spcPts val="900"/>
                        </a:spcAft>
                      </a:pPr>
                      <a:r>
                        <a:rPr lang="en-GB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+mn-cs"/>
                        </a:rPr>
                        <a:t>New SID on charging aspects of Proximity-based Services in 5GC</a:t>
                      </a:r>
                      <a:endParaRPr lang="fr-FR" sz="16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+mn-cs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latinLnBrk="0" hangingPunct="1">
                        <a:spcAft>
                          <a:spcPts val="900"/>
                        </a:spcAft>
                      </a:pPr>
                      <a:r>
                        <a:rPr lang="en-GB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+mn-cs"/>
                        </a:rPr>
                        <a:t>CATT</a:t>
                      </a:r>
                      <a:endParaRPr lang="fr-FR" sz="16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+mn-cs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4101755"/>
                  </a:ext>
                </a:extLst>
              </a:tr>
              <a:tr h="486229">
                <a:tc>
                  <a:txBody>
                    <a:bodyPr/>
                    <a:lstStyle/>
                    <a:p>
                      <a:pPr marL="0" algn="l" defTabSz="1219170" rtl="0" eaLnBrk="1" latinLnBrk="0" hangingPunct="1">
                        <a:spcAft>
                          <a:spcPts val="900"/>
                        </a:spcAft>
                      </a:pPr>
                      <a:r>
                        <a:rPr lang="en-GB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+mn-cs"/>
                        </a:rPr>
                        <a:t>SP-200768</a:t>
                      </a:r>
                      <a:endParaRPr lang="fr-FR" sz="16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+mn-cs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latinLnBrk="0" hangingPunct="1">
                        <a:spcAft>
                          <a:spcPts val="900"/>
                        </a:spcAft>
                      </a:pPr>
                      <a:r>
                        <a:rPr lang="en-GB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+mn-cs"/>
                        </a:rPr>
                        <a:t>New WID on N40 Interface Enhancements to Support GERAN and UTRAN</a:t>
                      </a:r>
                      <a:endParaRPr lang="fr-FR" sz="16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+mn-cs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latinLnBrk="0" hangingPunct="1">
                        <a:spcAft>
                          <a:spcPts val="900"/>
                        </a:spcAft>
                      </a:pPr>
                      <a:r>
                        <a:rPr lang="en-GB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+mn-cs"/>
                        </a:rPr>
                        <a:t>China Mobile Com. Corporation</a:t>
                      </a:r>
                      <a:endParaRPr lang="fr-FR" sz="16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+mn-cs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61976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2750734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1847849" y="541566"/>
            <a:ext cx="7362825" cy="68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hangingPunct="0">
              <a:defRPr/>
            </a:pPr>
            <a:r>
              <a:rPr lang="en-GB" altLang="zh-CN" sz="3200" kern="0" dirty="0">
                <a:solidFill>
                  <a:srgbClr val="FF0000"/>
                </a:solidFill>
                <a:latin typeface="Calibri"/>
                <a:cs typeface="+mj-cs"/>
              </a:rPr>
              <a:t>Charging Exception requests</a:t>
            </a:r>
            <a:endParaRPr lang="en-GB" altLang="zh-CN" sz="3200" dirty="0">
              <a:solidFill>
                <a:srgbClr val="FF0000"/>
              </a:solidFill>
              <a:latin typeface="Calibri"/>
              <a:cs typeface="Times New Roman" pitchFamily="18" charset="0"/>
            </a:endParaRPr>
          </a:p>
        </p:txBody>
      </p:sp>
      <p:graphicFrame>
        <p:nvGraphicFramePr>
          <p:cNvPr id="6" name="Group 7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6219624"/>
              </p:ext>
            </p:extLst>
          </p:nvPr>
        </p:nvGraphicFramePr>
        <p:xfrm>
          <a:off x="1384176" y="1899704"/>
          <a:ext cx="8290169" cy="991501"/>
        </p:xfrm>
        <a:graphic>
          <a:graphicData uri="http://schemas.openxmlformats.org/drawingml/2006/table">
            <a:tbl>
              <a:tblPr/>
              <a:tblGrid>
                <a:gridCol w="11947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953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5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itchFamily="2" charset="-122"/>
                          <a:cs typeface="Arial" charset="0"/>
                        </a:rPr>
                        <a:t>Number</a:t>
                      </a:r>
                    </a:p>
                  </a:txBody>
                  <a:tcPr marL="14400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itchFamily="2" charset="-122"/>
                          <a:cs typeface="Arial" charset="0"/>
                        </a:rPr>
                        <a:t>Title</a:t>
                      </a:r>
                    </a:p>
                  </a:txBody>
                  <a:tcPr marL="14400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6229">
                <a:tc>
                  <a:txBody>
                    <a:bodyPr/>
                    <a:lstStyle/>
                    <a:p>
                      <a:pPr marL="0" algn="l" defTabSz="1219170" rtl="0" eaLnBrk="1" fontAlgn="t" latinLnBrk="0" hangingPunct="1">
                        <a:spcAft>
                          <a:spcPts val="900"/>
                        </a:spcAft>
                      </a:pPr>
                      <a:r>
                        <a:rPr lang="fr-FR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+mn-cs"/>
                        </a:rPr>
                        <a:t>-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r-FR" sz="16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+mn-cs"/>
                        </a:rPr>
                        <a:t>-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98486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5603900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AA7AC0C743A294CADF60F661720E3E6" ma:contentTypeVersion="10" ma:contentTypeDescription="Create a new document." ma:contentTypeScope="" ma:versionID="6292fa44ab954aa0fbadffb20d1b36d7">
  <xsd:schema xmlns:xsd="http://www.w3.org/2001/XMLSchema" xmlns:xs="http://www.w3.org/2001/XMLSchema" xmlns:p="http://schemas.microsoft.com/office/2006/metadata/properties" xmlns:ns3="6f846979-0e6f-42ff-8b87-e1893efeda99" targetNamespace="http://schemas.microsoft.com/office/2006/metadata/properties" ma:root="true" ma:fieldsID="beac905ced2eb3c7f1f983f973c4cb1e" ns3:_="">
    <xsd:import namespace="6f846979-0e6f-42ff-8b87-e1893efeda9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846979-0e6f-42ff-8b87-e1893efeda9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A0C5451-E459-4FFF-ABEC-04BA6559BCF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f846979-0e6f-42ff-8b87-e1893efeda9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13C568A-0C46-4592-BB68-CDB41342D77A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D8EFD60F-3529-4261-B094-766615A3369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23702</TotalTime>
  <Words>4486</Words>
  <Application>Microsoft Office PowerPoint</Application>
  <PresentationFormat>Widescreen</PresentationFormat>
  <Paragraphs>1012</Paragraphs>
  <Slides>32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微软雅黑</vt:lpstr>
      <vt:lpstr>Arial</vt:lpstr>
      <vt:lpstr>Calibri</vt:lpstr>
      <vt:lpstr>Times New Roman</vt:lpstr>
      <vt:lpstr>Wingdings</vt:lpstr>
      <vt:lpstr>Office Theme</vt:lpstr>
      <vt:lpstr>Document</vt:lpstr>
      <vt:lpstr>    SA5 Status Report to SA#89-e  Charging Management (CH) Operation, Administration, Maintenance &amp; Provisioning (OAM&amp;P)  </vt:lpstr>
      <vt:lpstr>SA5 leadership</vt:lpstr>
      <vt:lpstr>2020 meeting calendar</vt:lpstr>
      <vt:lpstr>2021 meeting calendar</vt:lpstr>
      <vt:lpstr>E-meeting process</vt:lpstr>
      <vt:lpstr>Charging (CH) WIs/SIs</vt:lpstr>
      <vt:lpstr>Summary of ongoing CH WIs/SIs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OAM&amp;P (OAM) WIs/SIs</vt:lpstr>
      <vt:lpstr>Overview of SA5 OAM ongoing WIs/SIs</vt:lpstr>
      <vt:lpstr>PowerPoint Presentation</vt:lpstr>
      <vt:lpstr>OAM Exception requests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TRs / TSs to be sent to SA#89e </vt:lpstr>
      <vt:lpstr>PowerPoint Presentation</vt:lpstr>
      <vt:lpstr>OAM CRs (1)</vt:lpstr>
      <vt:lpstr>OAM CRs (2)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SA5 Status Report to SA#83  Charging Management (CH) Operation, Administration, Maintenance &amp; Provisioning (OAM&amp;P)</dc:title>
  <dc:creator>Thomas Tovinger</dc:creator>
  <cp:lastModifiedBy>Thomas Tovinger</cp:lastModifiedBy>
  <cp:revision>150</cp:revision>
  <dcterms:created xsi:type="dcterms:W3CDTF">2019-03-13T01:38:36Z</dcterms:created>
  <dcterms:modified xsi:type="dcterms:W3CDTF">2020-09-09T11:14:09Z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0x0101003AA7AC0C743A294CADF60F661720E3E6</vt:lpwstr>
  </property>
  <property fmtid="{D5CDD505-2E9C-101B-9397-08002B2CF9AE}" pid="3" name="_2015_ms_pID_725343">
    <vt:lpwstr>(3)j5DyKr/9ztn2R3WhsbN2tKLwFsa7oHYXQVnp0tIZ/+0Hze0xIfyIprhkhhCA6/mLnwNF+9Ol
fB76OGGHaQsn4AtAra4o5hGlBf9SGcByym32dnNr8lTDugm9pcwSVqzVLW5t0oMSZcVdHbal
Bljy71TdMU67HjwQgF+NEZfTRH++lwzg/mElTNDOLZ0ccAJYay5QRiY4nTazwaNilIC6gWk4
+Tttt4q5J/KMLVGMrH</vt:lpwstr>
  </property>
  <property fmtid="{D5CDD505-2E9C-101B-9397-08002B2CF9AE}" pid="4" name="_2015_ms_pID_7253431">
    <vt:lpwstr>Ma2CcSAAA8Gnp4sZzsPs6puQz/kEo+IBvY1p+sfE8x0HrVm8jNjr6r
4rSETsFQHBkojDKwboIHtrf6OTxksvbHuFIYnWeemj8/3gVA3AQAOTIYKwgcsZRLkK2o3lYL
HD5/yJSH9MahXmEBP1ZdBAjjuWYmlxpu51eXsWGcXOIaVo+iAE6BJPrAt2KEIUF9pYMR2IWE
y0c10tiUADp3sKbpLKeEREOuxy0Z41x8HsY7</vt:lpwstr>
  </property>
  <property fmtid="{D5CDD505-2E9C-101B-9397-08002B2CF9AE}" pid="5" name="_readonly">
    <vt:lpwstr/>
  </property>
  <property fmtid="{D5CDD505-2E9C-101B-9397-08002B2CF9AE}" pid="6" name="_change">
    <vt:lpwstr/>
  </property>
  <property fmtid="{D5CDD505-2E9C-101B-9397-08002B2CF9AE}" pid="7" name="_full-control">
    <vt:lpwstr/>
  </property>
  <property fmtid="{D5CDD505-2E9C-101B-9397-08002B2CF9AE}" pid="8" name="sflag">
    <vt:lpwstr>1574815908</vt:lpwstr>
  </property>
  <property fmtid="{D5CDD505-2E9C-101B-9397-08002B2CF9AE}" pid="9" name="_2015_ms_pID_7253432">
    <vt:lpwstr>rSMWCN/yLONsXB4oX7szqmo=</vt:lpwstr>
  </property>
</Properties>
</file>