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1"/>
  </p:notesMasterIdLst>
  <p:handoutMasterIdLst>
    <p:handoutMasterId r:id="rId22"/>
  </p:handoutMasterIdLst>
  <p:sldIdLst>
    <p:sldId id="303" r:id="rId5"/>
    <p:sldId id="319" r:id="rId6"/>
    <p:sldId id="320" r:id="rId7"/>
    <p:sldId id="324" r:id="rId8"/>
    <p:sldId id="325" r:id="rId9"/>
    <p:sldId id="307" r:id="rId10"/>
    <p:sldId id="327" r:id="rId11"/>
    <p:sldId id="309" r:id="rId12"/>
    <p:sldId id="332" r:id="rId13"/>
    <p:sldId id="331" r:id="rId14"/>
    <p:sldId id="329" r:id="rId15"/>
    <p:sldId id="311" r:id="rId16"/>
    <p:sldId id="328" r:id="rId17"/>
    <p:sldId id="323" r:id="rId18"/>
    <p:sldId id="313" r:id="rId19"/>
    <p:sldId id="330" r:id="rId2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29" autoAdjust="0"/>
    <p:restoredTop sz="93979" autoAdjust="0"/>
  </p:normalViewPr>
  <p:slideViewPr>
    <p:cSldViewPr snapToGrid="0">
      <p:cViewPr varScale="1">
        <p:scale>
          <a:sx n="69" d="100"/>
          <a:sy n="69" d="100"/>
        </p:scale>
        <p:origin x="129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5/20/2020</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5/20/2020</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033837" cy="284163"/>
          </a:xfrm>
          <a:prstGeom prst="rect">
            <a:avLst/>
          </a:prstGeom>
          <a:noFill/>
        </p:spPr>
        <p:txBody>
          <a:bodyPr anchor="ctr">
            <a:normAutofit fontScale="92500"/>
          </a:bodyPr>
          <a:lstStyle/>
          <a:p>
            <a:pPr>
              <a:defRPr/>
            </a:pPr>
            <a:r>
              <a:rPr lang="en-GB" spc="300" dirty="0">
                <a:solidFill>
                  <a:schemeClr val="bg1"/>
                </a:solidFill>
              </a:rPr>
              <a:t> </a:t>
            </a:r>
            <a:r>
              <a:rPr lang="en-GB" spc="300" dirty="0"/>
              <a:t>SA5#131e E-meeting 25 May – 3 June 2020</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3913" cy="338138"/>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2020</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0"/>
            <a:ext cx="4033837" cy="296863"/>
          </a:xfrm>
          <a:prstGeom prst="rect">
            <a:avLst/>
          </a:prstGeom>
          <a:noFill/>
        </p:spPr>
        <p:txBody>
          <a:bodyPr anchor="ctr">
            <a:normAutofit fontScale="92500"/>
          </a:bodyPr>
          <a:lstStyle/>
          <a:p>
            <a:pPr>
              <a:defRPr/>
            </a:pPr>
            <a:r>
              <a:rPr lang="en-GB" spc="300" dirty="0">
                <a:solidFill>
                  <a:schemeClr val="bg1"/>
                </a:solidFill>
              </a:rPr>
              <a:t> </a:t>
            </a:r>
            <a:r>
              <a:rPr lang="en-GB" spc="300" dirty="0"/>
              <a:t>SA5#131e E-meeting 25 May – 3 June 2020</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3913" cy="215900"/>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2020</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85800" y="2094125"/>
            <a:ext cx="7772400" cy="1470025"/>
          </a:xfrm>
        </p:spPr>
        <p:txBody>
          <a:bodyPr>
            <a:normAutofit fontScale="90000"/>
          </a:bodyPr>
          <a:lstStyle/>
          <a:p>
            <a:pPr>
              <a:defRPr/>
            </a:pPr>
            <a:r>
              <a:rPr lang="en-GB" altLang="zh-CN" sz="2300" b="1" i="1" dirty="0">
                <a:effectLst>
                  <a:outerShdw blurRad="38100" dist="38100" dir="2700000" algn="tl">
                    <a:srgbClr val="C0C0C0"/>
                  </a:outerShdw>
                </a:effectLst>
              </a:rPr>
              <a:t>  </a:t>
            </a:r>
            <a:br>
              <a:rPr lang="en-GB" altLang="zh-CN" sz="2300" i="1" dirty="0"/>
            </a:br>
            <a:r>
              <a:rPr lang="en-GB" altLang="zh-CN" sz="2300" i="1" dirty="0"/>
              <a:t> </a:t>
            </a:r>
            <a:br>
              <a:rPr lang="en-US" altLang="en-US" b="1" i="1" dirty="0">
                <a:solidFill>
                  <a:srgbClr val="0000CC"/>
                </a:solidFill>
              </a:rPr>
            </a:br>
            <a:r>
              <a:rPr lang="en-US" altLang="en-US" sz="3600" b="1" i="1" dirty="0">
                <a:latin typeface="Arial" panose="020B0604020202020204" pitchFamily="34" charset="0"/>
                <a:cs typeface="Arial" panose="020B0604020202020204" pitchFamily="34" charset="0"/>
              </a:rPr>
              <a:t>SA5#131e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5300" i="1" dirty="0">
                <a:solidFill>
                  <a:srgbClr val="0000CC"/>
                </a:solidFill>
              </a:rPr>
            </a:br>
            <a:br>
              <a:rPr lang="en-GB" altLang="zh-CN" sz="4400" b="1" i="1" dirty="0"/>
            </a:br>
            <a:r>
              <a:rPr lang="en-GB" altLang="zh-CN" sz="2300" i="1" dirty="0">
                <a:latin typeface="Arial" panose="020B0604020202020204" pitchFamily="34" charset="0"/>
              </a:rPr>
              <a:t> </a:t>
            </a:r>
            <a:br>
              <a:rPr lang="en-US" altLang="zh-CN" sz="2300" i="1" dirty="0">
                <a:effectLst>
                  <a:outerShdw blurRad="38100" dist="38100" dir="2700000" algn="tl">
                    <a:srgbClr val="C0C0C0"/>
                  </a:outerShdw>
                </a:effectLst>
                <a:latin typeface="Arial" panose="020B0604020202020204" pitchFamily="34" charset="0"/>
              </a:rPr>
            </a:br>
            <a:br>
              <a:rPr lang="en-US" altLang="zh-CN" sz="2100" i="1" dirty="0">
                <a:effectLst>
                  <a:outerShdw blurRad="38100" dist="38100" dir="2700000" algn="tl">
                    <a:srgbClr val="C0C0C0"/>
                  </a:outerShdw>
                </a:effectLst>
              </a:rPr>
            </a:br>
            <a:endParaRPr lang="en-GB" altLang="zh-CN" sz="2100" i="1"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38200" y="2959100"/>
            <a:ext cx="6946900" cy="257175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S5-203002</a:t>
            </a:r>
            <a:endParaRPr lang="en-GB" altLang="en-US"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Process(5)</a:t>
            </a:r>
            <a:endParaRPr lang="zh-CN" altLang="en-US" dirty="0"/>
          </a:p>
        </p:txBody>
      </p:sp>
      <p:sp>
        <p:nvSpPr>
          <p:cNvPr id="4" name="矩形 3"/>
          <p:cNvSpPr/>
          <p:nvPr/>
        </p:nvSpPr>
        <p:spPr>
          <a:xfrm>
            <a:off x="447944" y="3967948"/>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sp>
        <p:nvSpPr>
          <p:cNvPr id="8" name="矩形 7"/>
          <p:cNvSpPr/>
          <p:nvPr/>
        </p:nvSpPr>
        <p:spPr>
          <a:xfrm>
            <a:off x="236456" y="785538"/>
            <a:ext cx="8563482" cy="3182410"/>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approvals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GB" altLang="en-US" sz="1400" b="1" kern="0" dirty="0">
                <a:solidFill>
                  <a:prstClr val="black"/>
                </a:solidFill>
                <a:latin typeface="Calibri"/>
              </a:rPr>
              <a:t>It is only</a:t>
            </a:r>
            <a:r>
              <a:rPr lang="en-GB" altLang="zh-CN" sz="1400" b="1" kern="0" dirty="0">
                <a:solidFill>
                  <a:prstClr val="black"/>
                </a:solidFill>
                <a:latin typeface="Calibri"/>
              </a:rPr>
              <a:t> allowed for the author to increase the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For OAM, 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solidFill>
                  <a:srgbClr val="FF0000"/>
                </a:solidFill>
                <a:latin typeface="Calibri"/>
              </a:rPr>
              <a:t>For group email approval, it is recommended to </a:t>
            </a:r>
            <a:r>
              <a:rPr lang="en-US" altLang="zh-CN" sz="1400" b="1" kern="0" dirty="0">
                <a:solidFill>
                  <a:srgbClr val="FF0000"/>
                </a:solidFill>
                <a:latin typeface="Calibri"/>
              </a:rPr>
              <a:t>keep the comments table separate for each </a:t>
            </a:r>
            <a:r>
              <a:rPr lang="en-US" altLang="zh-CN" sz="1400" b="1" kern="0" dirty="0" err="1">
                <a:solidFill>
                  <a:srgbClr val="FF0000"/>
                </a:solidFill>
                <a:latin typeface="Calibri"/>
              </a:rPr>
              <a:t>tdoc</a:t>
            </a:r>
            <a:endParaRPr lang="en-US" altLang="zh-CN" sz="1400" b="1" kern="0" dirty="0">
              <a:solidFill>
                <a:srgbClr val="FF0000"/>
              </a:solidFill>
              <a:latin typeface="Calibri"/>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690053902"/>
              </p:ext>
            </p:extLst>
          </p:nvPr>
        </p:nvGraphicFramePr>
        <p:xfrm>
          <a:off x="577842" y="450905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9448" y="4279017"/>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rPr>
              <a:t>Comments for &lt;Tdoc-1&gt;:</a:t>
            </a:r>
            <a:endParaRPr kumimoji="0" lang="en-GB" altLang="en-US" sz="400" b="0" i="0" u="none" strike="noStrike" cap="none" normalizeH="0" baseline="0" dirty="0">
              <a:ln>
                <a:noFill/>
              </a:ln>
              <a:solidFill>
                <a:srgbClr val="FF0000"/>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82054" y="5319790"/>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rPr>
              <a:t>Comments for &lt;Tdoc-2&gt;:</a:t>
            </a:r>
            <a:endParaRPr kumimoji="0" lang="en-GB" altLang="en-US" sz="400" b="0" i="0" u="none" strike="noStrike" cap="none" normalizeH="0" baseline="0" dirty="0">
              <a:ln>
                <a:noFill/>
              </a:ln>
              <a:solidFill>
                <a:srgbClr val="FF0000"/>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1294291030"/>
              </p:ext>
            </p:extLst>
          </p:nvPr>
        </p:nvGraphicFramePr>
        <p:xfrm>
          <a:off x="577842" y="5525963"/>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240454621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(6)</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approvals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solidFill>
                  <a:srgbClr val="FF0000"/>
                </a:solidFill>
              </a:rPr>
              <a:t>Conclusions will </a:t>
            </a:r>
            <a:r>
              <a:rPr lang="en-GB" sz="1600" b="1" u="sng" dirty="0">
                <a:solidFill>
                  <a:srgbClr val="FF0000"/>
                </a:solidFill>
              </a:rPr>
              <a:t>not</a:t>
            </a:r>
            <a:r>
              <a:rPr lang="en-GB" sz="1600" b="1" dirty="0">
                <a:solidFill>
                  <a:srgbClr val="FF0000"/>
                </a:solidFill>
              </a:rPr>
              <a:t> be declared in each thread, but be shown in intermediate  and final distributions of the “chair notes and conclusions” for OAM (also including </a:t>
            </a:r>
            <a:r>
              <a:rPr lang="en-GB" altLang="en-US" sz="1600" b="1" dirty="0">
                <a:solidFill>
                  <a:srgbClr val="FF0000"/>
                </a:solidFill>
              </a:rPr>
              <a:t>agenda 2-5) </a:t>
            </a:r>
            <a:r>
              <a:rPr lang="en-GB" sz="1600" b="1" dirty="0">
                <a:solidFill>
                  <a:srgbClr val="FF0000"/>
                </a:solidFill>
              </a:rPr>
              <a:t> and the “CH Agenda &amp; Time plan”. </a:t>
            </a:r>
          </a:p>
          <a:p>
            <a:pPr lvl="3">
              <a:defRPr/>
            </a:pPr>
            <a:r>
              <a:rPr lang="en-GB" sz="1600" dirty="0"/>
              <a:t>Contributions can be provided with final conclusion before the “last comment deadline”: see OAM Process and CH Process slides.  </a:t>
            </a:r>
          </a:p>
          <a:p>
            <a:pPr lvl="3">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(7)</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Time slot to use: 15.00-17.00 CEST</a:t>
            </a:r>
          </a:p>
          <a:p>
            <a:pPr lvl="3"/>
            <a:r>
              <a:rPr lang="en-GB" altLang="en-US" sz="1600" dirty="0"/>
              <a:t>MCC or Chair/VC will set up each call depending on which web/audio conference tool is used.</a:t>
            </a:r>
          </a:p>
          <a:p>
            <a:pPr lvl="3"/>
            <a:r>
              <a:rPr lang="en-GB" sz="1600" b="1" dirty="0"/>
              <a:t>No final decisions </a:t>
            </a:r>
            <a:r>
              <a:rPr lang="en-GB" sz="1600" dirty="0"/>
              <a:t>will be taken in the conf. calls (except the CH Closing and SA5 Closing plenary conf. calls); they are </a:t>
            </a:r>
            <a:r>
              <a:rPr lang="en-GB" sz="1600" b="1" dirty="0"/>
              <a:t>complementary to the email discussions/approvals to progress complex/controversial issues </a:t>
            </a:r>
            <a:r>
              <a:rPr lang="en-GB" sz="1600" dirty="0"/>
              <a:t>focusing on agreement for next step. </a:t>
            </a:r>
            <a:endParaRPr lang="en-GB" sz="1600" dirty="0">
              <a:solidFill>
                <a:srgbClr val="00B050"/>
              </a:solidFill>
            </a:endParaRPr>
          </a:p>
          <a:p>
            <a:pPr lvl="3"/>
            <a:r>
              <a:rPr lang="en-GB" sz="1600" dirty="0"/>
              <a:t>Topic for each conf. call (and moderator) will be announced latest the day before the conf. call, decided case by case depending on the ongoing discussions. </a:t>
            </a:r>
            <a:r>
              <a:rPr lang="en-GB" sz="1600" b="1" dirty="0"/>
              <a:t>We encourage rapporteurs to propose topics to the Chair/VC.</a:t>
            </a:r>
          </a:p>
          <a:p>
            <a:pPr lvl="3"/>
            <a:r>
              <a:rPr lang="en-GB" sz="1600" dirty="0"/>
              <a:t>For OAM, a separate time plan showing the conf. calls will be distributed before the meeting and daily during the meeting.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(7)</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Closing SA5 plenary (conf. call):</a:t>
            </a:r>
          </a:p>
          <a:p>
            <a:pPr lvl="3"/>
            <a:r>
              <a:rPr lang="en-GB" altLang="en-US" sz="1600" dirty="0"/>
              <a:t>The objective is to confirm the final status of each Tdoc, to go through the status of each WI/SI in OAM and CH, update the target date if needed, and to</a:t>
            </a:r>
            <a:r>
              <a:rPr lang="en-GB" altLang="en-US" sz="1600" dirty="0">
                <a:solidFill>
                  <a:srgbClr val="FF0000"/>
                </a:solidFill>
              </a:rPr>
              <a:t> </a:t>
            </a:r>
            <a:r>
              <a:rPr lang="en-GB" altLang="en-US" sz="1600" dirty="0">
                <a:solidFill>
                  <a:srgbClr val="00B0F0"/>
                </a:solidFill>
              </a:rPr>
              <a:t>decide whether or not it is completed for Rel-16.  </a:t>
            </a:r>
            <a:r>
              <a:rPr lang="en-GB" altLang="en-US" sz="1600" dirty="0">
                <a:solidFill>
                  <a:srgbClr val="FF0000"/>
                </a:solidFill>
              </a:rPr>
              <a:t>For each Rel-16 WIDs which are not completed, decide between a Rel-16 exception request or postponing to Rel-17.</a:t>
            </a:r>
          </a:p>
          <a:p>
            <a:pPr lvl="3"/>
            <a:r>
              <a:rPr lang="en-GB" altLang="en-US" sz="1600" dirty="0"/>
              <a:t>The closing plenary may also block approve Stage 3 CRs produced after the CH/OAM e-meeting to correct compilation errors (announced latest the day before the closing plenary on the general SA5 exploder).</a:t>
            </a:r>
          </a:p>
          <a:p>
            <a:pPr lvl="3"/>
            <a:endParaRPr lang="en-GB" altLang="en-US" sz="1800" dirty="0"/>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“chairman notes” capturing key output so far. </a:t>
            </a:r>
          </a:p>
          <a:p>
            <a:pPr lvl="3">
              <a:defRPr/>
            </a:pPr>
            <a:r>
              <a:rPr lang="en-US" altLang="en-US" sz="1600" dirty="0">
                <a:solidFill>
                  <a:srgbClr val="FF0000"/>
                </a:solidFill>
              </a:rPr>
              <a:t>Once the deadline for last comments is passed, intermediate distributions of t</a:t>
            </a:r>
            <a:r>
              <a:rPr lang="en-GB" altLang="en-US" sz="1600" dirty="0">
                <a:solidFill>
                  <a:srgbClr val="FF0000"/>
                </a:solidFill>
              </a:rPr>
              <a:t>he “</a:t>
            </a:r>
            <a:r>
              <a:rPr lang="en-US" altLang="en-US" sz="1600" dirty="0">
                <a:solidFill>
                  <a:srgbClr val="FF0000"/>
                </a:solidFill>
              </a:rPr>
              <a:t>CH Agenda and Time Plan” by the VC will capture conclusions for sub-set of Tdocs until the full set of Tdocs are concluded. F</a:t>
            </a:r>
            <a:r>
              <a:rPr lang="en-GB" altLang="en-US" sz="1600" dirty="0">
                <a:solidFill>
                  <a:srgbClr val="FF0000"/>
                </a:solidFill>
              </a:rPr>
              <a:t>or approved Tdocs the author shall take out the revised Tdoc# in 3GU and upload the final version in Inbox.</a:t>
            </a:r>
            <a:r>
              <a:rPr lang="en-GB" altLang="en-US" sz="1600" b="1" dirty="0">
                <a:solidFill>
                  <a:srgbClr val="FF0000"/>
                </a:solidFill>
              </a:rPr>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a:t>
            </a:r>
            <a:r>
              <a:rPr lang="en-US" altLang="en-US" sz="1600" dirty="0">
                <a:solidFill>
                  <a:srgbClr val="FF0000"/>
                </a:solidFill>
              </a:rPr>
              <a:t>The VC may also propose a conclusion for a Tdoc at any time to be declared at the next distribution of the </a:t>
            </a:r>
            <a:r>
              <a:rPr lang="en-GB" altLang="en-US" sz="1600" dirty="0">
                <a:solidFill>
                  <a:srgbClr val="FF0000"/>
                </a:solidFill>
              </a:rPr>
              <a:t>“</a:t>
            </a:r>
            <a:r>
              <a:rPr lang="en-US" altLang="en-US" sz="1600" dirty="0">
                <a:solidFill>
                  <a:srgbClr val="FF0000"/>
                </a:solidFill>
              </a:rPr>
              <a:t>CH Agenda and Time Plan”.</a:t>
            </a:r>
            <a:r>
              <a:rPr lang="en-US" altLang="en-US" sz="1600" dirty="0"/>
              <a:t> </a:t>
            </a:r>
            <a:endParaRPr lang="en-GB" altLang="en-US" sz="1600" dirty="0"/>
          </a:p>
          <a:p>
            <a:pPr lvl="3">
              <a:defRPr/>
            </a:pPr>
            <a:r>
              <a:rPr lang="en-GB" altLang="en-US" sz="1600" dirty="0"/>
              <a:t>A final version of the “</a:t>
            </a:r>
            <a:r>
              <a:rPr lang="en-US" altLang="en-US" sz="1600" dirty="0"/>
              <a:t>CH Agenda and Time Plan” document</a:t>
            </a:r>
            <a:r>
              <a:rPr lang="en-GB" altLang="en-US" sz="1600" dirty="0"/>
              <a:t> reflecting final status of all </a:t>
            </a:r>
            <a:r>
              <a:rPr lang="en-GB" altLang="en-US" sz="1600" dirty="0" err="1"/>
              <a:t>Tdocs</a:t>
            </a:r>
            <a:r>
              <a:rPr lang="en-GB" altLang="en-US" sz="1600" dirty="0"/>
              <a:t> will be sent out by </a:t>
            </a:r>
            <a:r>
              <a:rPr lang="en-GB" altLang="en-US" sz="1600" dirty="0">
                <a:solidFill>
                  <a:srgbClr val="00B0F0"/>
                </a:solidFill>
              </a:rPr>
              <a:t>Friday 29 May 19.00 CEST.</a:t>
            </a:r>
            <a:r>
              <a:rPr lang="en-GB" altLang="en-US" sz="1600" dirty="0">
                <a:solidFill>
                  <a:srgbClr val="FF0000"/>
                </a:solidFill>
              </a:rPr>
              <a:t> </a:t>
            </a:r>
          </a:p>
          <a:p>
            <a:pPr lvl="3">
              <a:defRPr/>
            </a:pPr>
            <a:r>
              <a:rPr lang="en-GB" altLang="en-US" sz="1600" dirty="0"/>
              <a:t>All final Tdoc versions shall be uploaded by </a:t>
            </a:r>
            <a:r>
              <a:rPr lang="en-GB" altLang="en-US" sz="1600" dirty="0">
                <a:solidFill>
                  <a:srgbClr val="00B0F0"/>
                </a:solidFill>
              </a:rPr>
              <a:t>Friday 29 May 15.00 CEST.</a:t>
            </a:r>
            <a:r>
              <a:rPr lang="en-GB" altLang="en-US" sz="1600" dirty="0">
                <a:solidFill>
                  <a:srgbClr val="FF0000"/>
                </a:solidFill>
              </a:rPr>
              <a:t> </a:t>
            </a:r>
            <a:endParaRPr lang="en-GB" altLang="en-US" sz="1600" b="1" dirty="0">
              <a:solidFill>
                <a:srgbClr val="00B050"/>
              </a:solidFill>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agreements, no comments for X days since last revision) </a:t>
            </a:r>
            <a:r>
              <a:rPr lang="en-GB" sz="1600" b="1" dirty="0"/>
              <a:t> in two </a:t>
            </a:r>
            <a:r>
              <a:rPr lang="sv-SE" sz="1600" b="1" dirty="0"/>
              <a:t>separate ”Chair notes and conclusions” </a:t>
            </a:r>
            <a:r>
              <a:rPr lang="sv-SE" sz="1600" dirty="0"/>
              <a:t>documents</a:t>
            </a:r>
            <a:r>
              <a:rPr lang="en-GB" sz="1600" dirty="0"/>
              <a:t> (about half of the agenda items in each). </a:t>
            </a:r>
            <a:r>
              <a:rPr lang="en-GB" sz="1600" dirty="0">
                <a:solidFill>
                  <a:srgbClr val="FF0000"/>
                </a:solidFill>
              </a:rPr>
              <a:t>These documents will also capture </a:t>
            </a:r>
            <a:r>
              <a:rPr lang="en-GB" altLang="en-US" sz="1600" dirty="0">
                <a:solidFill>
                  <a:srgbClr val="FF0000"/>
                </a:solidFill>
              </a:rPr>
              <a:t>all conclusions. Final versions shall be uploaded before the closing plenary, and a merged </a:t>
            </a:r>
            <a:r>
              <a:rPr lang="en-GB" sz="1600" dirty="0">
                <a:solidFill>
                  <a:srgbClr val="FF0000"/>
                </a:solidFill>
              </a:rPr>
              <a:t>version will be produced after the meeting.</a:t>
            </a:r>
          </a:p>
          <a:p>
            <a:pPr lvl="3">
              <a:defRPr/>
            </a:pPr>
            <a:r>
              <a:rPr lang="en-US" sz="1600" dirty="0"/>
              <a:t>Collection of agreements or </a:t>
            </a:r>
            <a:r>
              <a:rPr lang="en-US" altLang="zh-CN" sz="1600" dirty="0"/>
              <a:t>potential </a:t>
            </a:r>
            <a:r>
              <a:rPr lang="en-US" sz="1600" dirty="0"/>
              <a:t>way forward options could be sent by the coordinators to the exploder, to be captured in the chair notes. Agreements made in conf. calls are also captured in the chair notes.</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altLang="en-US" sz="1600" b="1" dirty="0"/>
              <a:t>The Chair/VC will give out a new Tdoc# for each revised and approved Tdoc. </a:t>
            </a:r>
            <a:r>
              <a:rPr lang="en-GB" altLang="en-US" sz="1600" dirty="0"/>
              <a:t>If a Tdoc is not approved, the original Tdoc is Noted (or Not pursued) and no new Tdoc# will be allocated.</a:t>
            </a:r>
          </a:p>
          <a:p>
            <a:pPr lvl="3">
              <a:defRPr/>
            </a:pPr>
            <a:r>
              <a:rPr lang="en-GB" sz="1600" dirty="0">
                <a:solidFill>
                  <a:srgbClr val="FF0000"/>
                </a:solidFill>
              </a:rPr>
              <a:t>For each Tdoc, </a:t>
            </a:r>
            <a:r>
              <a:rPr lang="en-GB" sz="1600" b="1" dirty="0">
                <a:solidFill>
                  <a:srgbClr val="FF0000"/>
                </a:solidFill>
              </a:rPr>
              <a:t>if you have remaining comments that are unresolved</a:t>
            </a:r>
            <a:r>
              <a:rPr lang="en-GB" sz="1600" dirty="0">
                <a:solidFill>
                  <a:srgbClr val="FF0000"/>
                </a:solidFill>
              </a:rPr>
              <a:t> </a:t>
            </a:r>
            <a:r>
              <a:rPr lang="en-GB" sz="1600" b="1" dirty="0">
                <a:solidFill>
                  <a:srgbClr val="FF0000"/>
                </a:solidFill>
              </a:rPr>
              <a:t>after the last revision upload,</a:t>
            </a:r>
            <a:r>
              <a:rPr lang="en-GB" sz="1600" dirty="0">
                <a:solidFill>
                  <a:srgbClr val="FF0000"/>
                </a:solidFill>
              </a:rPr>
              <a:t> latest between the deadline for last revision upload and the deadline for last comments, </a:t>
            </a:r>
            <a:r>
              <a:rPr lang="en-GB" sz="1600" b="1" dirty="0">
                <a:solidFill>
                  <a:srgbClr val="FF0000"/>
                </a:solidFill>
              </a:rPr>
              <a:t>you must declare an objection</a:t>
            </a:r>
            <a:r>
              <a:rPr lang="en-GB" sz="1600" dirty="0">
                <a:solidFill>
                  <a:srgbClr val="FF0000"/>
                </a:solidFill>
              </a:rPr>
              <a:t> in the email thread during that time window. </a:t>
            </a:r>
            <a:r>
              <a:rPr lang="en-GB" sz="1600" b="1" dirty="0">
                <a:solidFill>
                  <a:srgbClr val="FF0000"/>
                </a:solidFill>
              </a:rPr>
              <a:t>If no objections are received after last revision upload and before deadline for last comments, we conclude that the document is agreed/approved. In this case, editorial modifications are still allowed to be included in the final version if the group agrees. </a:t>
            </a:r>
            <a:endParaRPr lang="en-GB" altLang="en-US" sz="1600" b="1" dirty="0">
              <a:solidFill>
                <a:srgbClr val="FF0000"/>
              </a:solidFill>
            </a:endParaRPr>
          </a:p>
          <a:p>
            <a:pPr lvl="3">
              <a:defRPr/>
            </a:pPr>
            <a:r>
              <a:rPr lang="en-GB" altLang="en-US" sz="1600" b="1" dirty="0"/>
              <a:t>All revised and approved Tdoc</a:t>
            </a:r>
            <a:r>
              <a:rPr lang="en-US" altLang="zh-CN" sz="1600" b="1" dirty="0"/>
              <a:t>s</a:t>
            </a:r>
            <a:r>
              <a:rPr lang="en-GB" altLang="en-US" sz="1600" b="1" dirty="0"/>
              <a:t> shall be uploaded by the author to the Inbox</a:t>
            </a:r>
            <a:r>
              <a:rPr lang="en-GB" altLang="en-US" sz="1600" dirty="0"/>
              <a:t> folder (not the Drafts folder) by</a:t>
            </a:r>
            <a:r>
              <a:rPr lang="en-GB" altLang="en-US" sz="1600" dirty="0">
                <a:solidFill>
                  <a:srgbClr val="FF0000"/>
                </a:solidFill>
              </a:rPr>
              <a:t> the end of the meeting</a:t>
            </a:r>
            <a:r>
              <a:rPr lang="en-GB" altLang="en-US" sz="1600" dirty="0"/>
              <a:t>.</a:t>
            </a:r>
            <a:r>
              <a:rPr lang="en-GB" altLang="en-US" sz="1600" dirty="0">
                <a:solidFill>
                  <a:srgbClr val="FF0000"/>
                </a:solidFill>
              </a:rPr>
              <a:t> </a:t>
            </a:r>
            <a:endParaRPr lang="en-GB" altLang="en-US" sz="1600" dirty="0">
              <a:solidFill>
                <a:srgbClr val="FF3300"/>
              </a:solidFill>
            </a:endParaRPr>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2207BD3-C04A-4B5C-8EAE-4FBB92AC59EA}"/>
              </a:ext>
            </a:extLst>
          </p:cNvPr>
          <p:cNvSpPr>
            <a:spLocks noGrp="1"/>
          </p:cNvSpPr>
          <p:nvPr>
            <p:ph type="title"/>
          </p:nvPr>
        </p:nvSpPr>
        <p:spPr>
          <a:xfrm>
            <a:off x="720725" y="439738"/>
            <a:ext cx="6827838" cy="498475"/>
          </a:xfrm>
        </p:spPr>
        <p:txBody>
          <a:bodyPr/>
          <a:lstStyle/>
          <a:p>
            <a:r>
              <a:rPr lang="en-US" altLang="en-US" dirty="0">
                <a:solidFill>
                  <a:schemeClr val="tx1"/>
                </a:solidFill>
              </a:rPr>
              <a:t>Scope &amp; Objective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10647" y="1558107"/>
            <a:ext cx="8388350" cy="5108575"/>
          </a:xfrm>
        </p:spPr>
        <p:txBody>
          <a:bodyPr/>
          <a:lstStyle/>
          <a:p>
            <a:pPr lvl="1">
              <a:defRPr/>
            </a:pPr>
            <a:r>
              <a:rPr lang="sv-SE" altLang="en-US" sz="2000" b="1" dirty="0"/>
              <a:t>Scope</a:t>
            </a:r>
            <a:r>
              <a:rPr lang="sv-SE" altLang="en-US" sz="2000" dirty="0"/>
              <a:t>: </a:t>
            </a:r>
          </a:p>
          <a:p>
            <a:pPr lvl="2">
              <a:defRPr/>
            </a:pPr>
            <a:r>
              <a:rPr lang="sv-SE" altLang="en-US" sz="1800" dirty="0"/>
              <a:t>According to the agenda in </a:t>
            </a:r>
            <a:r>
              <a:rPr lang="en-GB" sz="1800" b="1" dirty="0">
                <a:solidFill>
                  <a:srgbClr val="00B0F0"/>
                </a:solidFill>
              </a:rPr>
              <a:t>S5-203000.</a:t>
            </a:r>
            <a:endParaRPr lang="sv-SE" altLang="en-US" sz="1800" dirty="0">
              <a:solidFill>
                <a:srgbClr val="00B0F0"/>
              </a:solidFill>
            </a:endParaRPr>
          </a:p>
          <a:p>
            <a:pPr lvl="1">
              <a:defRPr/>
            </a:pPr>
            <a:r>
              <a:rPr lang="sv-SE" altLang="en-US" sz="2000" b="1" dirty="0"/>
              <a:t>Objective</a:t>
            </a:r>
            <a:r>
              <a:rPr lang="sv-SE" altLang="en-US" sz="2000" dirty="0"/>
              <a:t>: </a:t>
            </a:r>
          </a:p>
          <a:p>
            <a:pPr lvl="2">
              <a:defRPr/>
            </a:pPr>
            <a:r>
              <a:rPr lang="sv-SE" altLang="en-US" sz="1800" dirty="0">
                <a:solidFill>
                  <a:srgbClr val="00B0F0"/>
                </a:solidFill>
              </a:rPr>
              <a:t>To complete all Rel-16 work as far as possible. </a:t>
            </a:r>
            <a:r>
              <a:rPr lang="en-GB" altLang="en-US" sz="1800" dirty="0">
                <a:solidFill>
                  <a:srgbClr val="00B0F0"/>
                </a:solidFill>
              </a:rPr>
              <a:t>We urge everyone to only bring to this meeting the absolutely essential contributions that are deemed necessary to complete Rel-16.</a:t>
            </a:r>
          </a:p>
          <a:p>
            <a:pPr lvl="2">
              <a:defRPr/>
            </a:pPr>
            <a:endParaRPr lang="en-GB" altLang="en-US" sz="1800" dirty="0">
              <a:solidFill>
                <a:srgbClr val="00B0F0"/>
              </a:solidFill>
            </a:endParaRPr>
          </a:p>
          <a:p>
            <a:pPr lvl="2">
              <a:defRPr/>
            </a:pPr>
            <a:endParaRPr lang="en-GB" altLang="en-US" sz="1800" dirty="0">
              <a:solidFill>
                <a:srgbClr val="00B0F0"/>
              </a:solidFill>
            </a:endParaRPr>
          </a:p>
          <a:p>
            <a:pPr lvl="2">
              <a:defRPr/>
            </a:pPr>
            <a:endParaRPr lang="en-GB" altLang="en-US" sz="1800" dirty="0">
              <a:solidFill>
                <a:srgbClr val="00B0F0"/>
              </a:solidFill>
            </a:endParaRPr>
          </a:p>
          <a:p>
            <a:pPr lvl="1">
              <a:defRPr/>
            </a:pPr>
            <a:r>
              <a:rPr lang="en-GB" altLang="en-US" sz="1600" dirty="0"/>
              <a:t>(</a:t>
            </a:r>
            <a:r>
              <a:rPr lang="en-GB" altLang="en-US" sz="1600" b="1" dirty="0"/>
              <a:t>Legend</a:t>
            </a:r>
            <a:r>
              <a:rPr lang="en-GB" altLang="en-US" sz="1600" dirty="0"/>
              <a:t>: </a:t>
            </a:r>
            <a:r>
              <a:rPr lang="en-GB" altLang="en-US" sz="1600" b="1" dirty="0"/>
              <a:t>Black font </a:t>
            </a:r>
            <a:r>
              <a:rPr lang="en-GB" altLang="en-US" sz="1600" dirty="0"/>
              <a:t>throughout this document indicates the generic part of the process; </a:t>
            </a:r>
            <a:r>
              <a:rPr lang="en-GB" altLang="en-US" sz="1600" b="1" dirty="0">
                <a:solidFill>
                  <a:srgbClr val="00B0F0"/>
                </a:solidFill>
              </a:rPr>
              <a:t>Light blue font</a:t>
            </a:r>
            <a:r>
              <a:rPr lang="en-GB" altLang="en-US" sz="1600" dirty="0"/>
              <a:t> indicates information specific to the upcoming meeting, such as deadline date/time)</a:t>
            </a:r>
          </a:p>
          <a:p>
            <a:pPr lvl="2">
              <a:defRPr/>
            </a:pPr>
            <a:endParaRPr lang="en-GB" altLang="zh-CN" sz="1800" dirty="0"/>
          </a:p>
          <a:p>
            <a:pPr marL="457200" lvl="1" indent="0">
              <a:buNone/>
              <a:defRPr/>
            </a:pPr>
            <a:endParaRPr lang="en-GB" altLang="en-US" sz="22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Scope &amp; Objective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257014"/>
            <a:ext cx="8388350" cy="5357542"/>
          </a:xfrm>
        </p:spPr>
        <p:txBody>
          <a:bodyPr/>
          <a:lstStyle/>
          <a:p>
            <a:pPr lvl="1">
              <a:defRPr/>
            </a:pPr>
            <a:r>
              <a:rPr lang="en-GB" altLang="en-US" sz="1800" dirty="0"/>
              <a:t>The meeting type is </a:t>
            </a:r>
            <a:r>
              <a:rPr lang="en-GB" altLang="en-US" sz="1800" b="1" dirty="0"/>
              <a:t>ad-hoc</a:t>
            </a:r>
            <a:r>
              <a:rPr lang="en-GB" altLang="en-US" sz="1800" dirty="0"/>
              <a:t>,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altLang="en-US" sz="1800" b="1" dirty="0"/>
              <a:t>Latest draft TS/TR update</a:t>
            </a:r>
            <a:r>
              <a:rPr lang="en-GB" altLang="en-US" sz="1800" dirty="0"/>
              <a:t> for email approval after the E-meeting will be done as usual. Deadlines for email approval will be announced as usual in the email approval status document.</a:t>
            </a:r>
          </a:p>
          <a:p>
            <a:pPr lvl="1">
              <a:defRPr/>
            </a:pPr>
            <a:r>
              <a:rPr lang="en-GB" altLang="en-US" sz="1800" b="1" dirty="0">
                <a:solidFill>
                  <a:srgbClr val="00B0F0"/>
                </a:solidFill>
              </a:rPr>
              <a:t>The Rel-16 freeze date is moved to June 2020</a:t>
            </a:r>
            <a:r>
              <a:rPr lang="en-GB" altLang="en-US" sz="1800" dirty="0">
                <a:solidFill>
                  <a:srgbClr val="00B0F0"/>
                </a:solidFill>
              </a:rPr>
              <a:t> (SA#87-e plenary decision)</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25 May to 3 June</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err="1"/>
              <a:t>Tdoc</a:t>
            </a:r>
            <a:r>
              <a:rPr lang="en-US" altLang="en-US" sz="1800" dirty="0"/>
              <a:t> submission: </a:t>
            </a:r>
            <a:r>
              <a:rPr lang="en-GB" altLang="en-US" sz="1800" dirty="0">
                <a:solidFill>
                  <a:srgbClr val="00B0F0"/>
                </a:solidFill>
              </a:rPr>
              <a:t>Friday </a:t>
            </a:r>
            <a:r>
              <a:rPr lang="en-US" altLang="en-US" sz="1800" dirty="0">
                <a:solidFill>
                  <a:srgbClr val="00B0F0"/>
                </a:solidFill>
              </a:rPr>
              <a:t>15 May</a:t>
            </a:r>
            <a:r>
              <a:rPr lang="en-GB" altLang="en-US" sz="1800" dirty="0">
                <a:solidFill>
                  <a:srgbClr val="00B0F0"/>
                </a:solidFill>
              </a:rPr>
              <a:t> 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altLang="en-US" sz="1800" dirty="0">
                <a:solidFill>
                  <a:srgbClr val="00B0F0"/>
                </a:solidFill>
              </a:rPr>
              <a:t>Monday 18 May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25 May </a:t>
            </a:r>
            <a:r>
              <a:rPr lang="en-US" altLang="en-US" sz="2000" dirty="0">
                <a:solidFill>
                  <a:srgbClr val="00B0F0"/>
                </a:solidFill>
              </a:rPr>
              <a:t>09:00 CEST</a:t>
            </a:r>
          </a:p>
          <a:p>
            <a:pPr lvl="1"/>
            <a:r>
              <a:rPr lang="en-US" altLang="en-US" sz="2000" dirty="0"/>
              <a:t>Closing SA5 plenary (conf. call) </a:t>
            </a:r>
            <a:r>
              <a:rPr lang="en-US" altLang="en-US" sz="2000" dirty="0">
                <a:solidFill>
                  <a:srgbClr val="00B0F0"/>
                </a:solidFill>
              </a:rPr>
              <a:t>Wednesday 3 June </a:t>
            </a:r>
            <a:r>
              <a:rPr lang="en-US" altLang="en-US" sz="2000" dirty="0"/>
              <a:t>15.00-17:00 CEST</a:t>
            </a:r>
          </a:p>
          <a:p>
            <a:pPr lvl="1"/>
            <a:r>
              <a:rPr lang="en-GB" sz="2000" dirty="0"/>
              <a:t>All final Tdoc versions shall be uploaded by </a:t>
            </a:r>
            <a:r>
              <a:rPr lang="en-US" altLang="en-US" sz="2000" dirty="0">
                <a:solidFill>
                  <a:srgbClr val="00B0F0"/>
                </a:solidFill>
              </a:rPr>
              <a:t>Wednesday 3 June </a:t>
            </a:r>
            <a:r>
              <a:rPr lang="en-GB" sz="2000" dirty="0"/>
              <a:t>17.00 CEST.</a:t>
            </a:r>
            <a:endParaRPr lang="en-US" altLang="en-US" sz="2000" dirty="0"/>
          </a:p>
          <a:p>
            <a:pPr lvl="1"/>
            <a:r>
              <a:rPr lang="en-US" altLang="en-US" sz="2000" dirty="0"/>
              <a:t>End of E-meeting: </a:t>
            </a:r>
            <a:r>
              <a:rPr lang="en-US" altLang="en-US" sz="2000" dirty="0">
                <a:solidFill>
                  <a:srgbClr val="00B0F0"/>
                </a:solidFill>
              </a:rPr>
              <a:t>Wednesday 3 June </a:t>
            </a:r>
            <a:r>
              <a:rPr lang="en-US" altLang="en-US" sz="2000" dirty="0"/>
              <a:t>17:00 CEST</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617662"/>
            <a:ext cx="8388350" cy="5240338"/>
          </a:xfrm>
        </p:spPr>
        <p:txBody>
          <a:bodyPr/>
          <a:lstStyle/>
          <a:p>
            <a:pPr lvl="1"/>
            <a:r>
              <a:rPr lang="en-US" altLang="en-US" sz="2000" dirty="0"/>
              <a:t>Start of OAM E-meeting Monday </a:t>
            </a:r>
            <a:r>
              <a:rPr lang="sv-SE" altLang="en-US" sz="2000" dirty="0">
                <a:solidFill>
                  <a:srgbClr val="00B0F0"/>
                </a:solidFill>
              </a:rPr>
              <a:t>25 May</a:t>
            </a:r>
            <a:r>
              <a:rPr lang="en-US" altLang="en-US" sz="2000" dirty="0"/>
              <a:t> 09:00 CEST</a:t>
            </a:r>
          </a:p>
          <a:p>
            <a:pPr lvl="1"/>
            <a:r>
              <a:rPr lang="en-US" altLang="en-US" sz="2000" dirty="0"/>
              <a:t>Start of CH E-meeting Monday </a:t>
            </a:r>
            <a:r>
              <a:rPr lang="sv-SE" altLang="en-US" sz="2000" dirty="0">
                <a:solidFill>
                  <a:srgbClr val="00B0F0"/>
                </a:solidFill>
              </a:rPr>
              <a:t>25 May</a:t>
            </a:r>
            <a:r>
              <a:rPr lang="en-US" altLang="en-US" sz="2000" dirty="0"/>
              <a:t> 09:00 CEST</a:t>
            </a:r>
          </a:p>
          <a:p>
            <a:pPr lvl="1"/>
            <a:r>
              <a:rPr lang="en-US" altLang="en-US" sz="2000" dirty="0"/>
              <a:t>Last revision upload (</a:t>
            </a:r>
            <a:r>
              <a:rPr lang="en-US" sz="2000" dirty="0"/>
              <a:t>of the original Tdocs)</a:t>
            </a:r>
            <a:r>
              <a:rPr lang="en-US" altLang="en-US" sz="2000" dirty="0"/>
              <a:t>: </a:t>
            </a:r>
          </a:p>
          <a:p>
            <a:pPr lvl="2"/>
            <a:r>
              <a:rPr lang="en-US" altLang="en-US" sz="1800" dirty="0">
                <a:solidFill>
                  <a:srgbClr val="00B0F0"/>
                </a:solidFill>
              </a:rPr>
              <a:t>OAM: Tuesday 2 June 12.00 CEST</a:t>
            </a:r>
          </a:p>
          <a:p>
            <a:pPr lvl="2"/>
            <a:r>
              <a:rPr lang="en-US" altLang="en-US" sz="1800" dirty="0">
                <a:solidFill>
                  <a:srgbClr val="00B0F0"/>
                </a:solidFill>
              </a:rPr>
              <a:t>CH: Thursday 28 May 19.00 CEST</a:t>
            </a:r>
          </a:p>
          <a:p>
            <a:pPr lvl="1"/>
            <a:r>
              <a:rPr lang="en-US" altLang="en-US" sz="2000" dirty="0"/>
              <a:t>Last comments: </a:t>
            </a:r>
          </a:p>
          <a:p>
            <a:pPr lvl="2"/>
            <a:r>
              <a:rPr lang="en-US" altLang="en-US" sz="1800" dirty="0">
                <a:solidFill>
                  <a:srgbClr val="00B0F0"/>
                </a:solidFill>
              </a:rPr>
              <a:t>OAM: Tuesday 2 June 23.59 CEST</a:t>
            </a:r>
          </a:p>
          <a:p>
            <a:pPr lvl="2"/>
            <a:r>
              <a:rPr lang="en-US" altLang="en-US" sz="1800" dirty="0">
                <a:solidFill>
                  <a:srgbClr val="00B0F0"/>
                </a:solidFill>
              </a:rPr>
              <a:t>CH: Friday 29 May 8.00 CEST </a:t>
            </a:r>
          </a:p>
          <a:p>
            <a:pPr lvl="1"/>
            <a:r>
              <a:rPr lang="en-US" altLang="en-US" sz="2000" dirty="0"/>
              <a:t>End of OAM E-meeting: </a:t>
            </a:r>
            <a:r>
              <a:rPr lang="en-US" altLang="en-US" sz="2000" dirty="0">
                <a:solidFill>
                  <a:srgbClr val="00B0F0"/>
                </a:solidFill>
              </a:rPr>
              <a:t>Wednesday 3 June 14:00 CEST</a:t>
            </a:r>
          </a:p>
          <a:p>
            <a:pPr lvl="1"/>
            <a:r>
              <a:rPr lang="en-US" altLang="en-US" sz="2000" dirty="0"/>
              <a:t>End of CH E-meeting:</a:t>
            </a:r>
            <a:r>
              <a:rPr lang="en-US" altLang="en-US" sz="2000" dirty="0">
                <a:solidFill>
                  <a:srgbClr val="FF0000"/>
                </a:solidFill>
              </a:rPr>
              <a:t> </a:t>
            </a:r>
            <a:r>
              <a:rPr lang="en-US" altLang="en-US" sz="2000" dirty="0">
                <a:solidFill>
                  <a:srgbClr val="00B0F0"/>
                </a:solidFill>
              </a:rPr>
              <a:t>Friday 29 May 17:00 CEST</a:t>
            </a: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40" y="802047"/>
            <a:ext cx="8388350"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contributions (uploaded after the deadline) will not be treated and will be withdrawn. The only exception to this may be: </a:t>
            </a:r>
            <a:r>
              <a:rPr lang="en-GB" altLang="en-US" sz="1600" dirty="0"/>
              <a:t>Stage 3 CRs where corresponding Stage 2 definitions are agreed, and revised/new contributions agreed to be created during the meeting.</a:t>
            </a:r>
          </a:p>
          <a:p>
            <a:pPr lvl="1"/>
            <a:r>
              <a:rPr lang="en-GB" altLang="en-US" sz="1600" dirty="0"/>
              <a:t>Start of the E-meeting</a:t>
            </a:r>
          </a:p>
          <a:p>
            <a:pPr lvl="2"/>
            <a:r>
              <a:rPr lang="en-GB" altLang="en-US" sz="1600" b="1" dirty="0"/>
              <a:t>Start of the E-meeting </a:t>
            </a:r>
            <a:r>
              <a:rPr lang="en-GB" altLang="en-US" sz="1600" dirty="0"/>
              <a:t>will be announced by the Chair on the General SA5 exploder – declaring the IPR, antitrust and US Export Administration Regulations statements.</a:t>
            </a:r>
          </a:p>
          <a:p>
            <a:pPr lvl="1"/>
            <a:r>
              <a:rPr lang="en-GB" altLang="en-US" sz="1600" dirty="0"/>
              <a:t>Start of the </a:t>
            </a:r>
            <a:r>
              <a:rPr lang="en-GB" sz="1600" dirty="0"/>
              <a:t>email approval</a:t>
            </a:r>
            <a:r>
              <a:rPr lang="en-GB" altLang="en-US" sz="1600" dirty="0"/>
              <a:t> threads </a:t>
            </a:r>
          </a:p>
          <a:p>
            <a:pPr lvl="2"/>
            <a:r>
              <a:rPr lang="en-GB" altLang="en-US" sz="1600" dirty="0"/>
              <a:t>The </a:t>
            </a:r>
            <a:r>
              <a:rPr lang="en-GB" altLang="en-US" sz="1600" b="1" dirty="0"/>
              <a:t>start of ALL Tdoc </a:t>
            </a:r>
            <a:r>
              <a:rPr lang="en-GB" sz="1600" b="1" dirty="0"/>
              <a:t>email approval threads for OAM and CH will be initiated by the SA5 Vice chairs.</a:t>
            </a:r>
            <a:r>
              <a:rPr lang="en-GB" sz="1600" dirty="0"/>
              <a:t> This email will indicate the start date &amp; time for all agenda items </a:t>
            </a:r>
            <a:r>
              <a:rPr lang="en-GB" sz="1600" dirty="0">
                <a:solidFill>
                  <a:srgbClr val="FF0000"/>
                </a:solidFill>
              </a:rPr>
              <a:t>(if different from the meeting start time)</a:t>
            </a:r>
            <a:r>
              <a:rPr lang="en-GB" sz="1600" dirty="0"/>
              <a:t>, and for OAM it will also include the title of each thread. </a:t>
            </a:r>
            <a:r>
              <a:rPr lang="en-US" sz="1600" dirty="0"/>
              <a:t>After the start email, commenter could start to comment anytime.</a:t>
            </a:r>
            <a:endParaRPr lang="en-GB" altLang="en-US" sz="1600" dirty="0"/>
          </a:p>
          <a:p>
            <a:pPr lvl="2"/>
            <a:r>
              <a:rPr lang="en-GB" sz="1600" b="1" dirty="0"/>
              <a:t>The coordinators </a:t>
            </a:r>
            <a:r>
              <a:rPr lang="en-GB" sz="1600" dirty="0"/>
              <a:t>(see def. in slide 10) </a:t>
            </a:r>
            <a:r>
              <a:rPr lang="en-GB" sz="1600" b="1" dirty="0"/>
              <a:t>shall NOT start the respective email approval threads – each thread is started by the first comment.</a:t>
            </a:r>
            <a:r>
              <a:rPr lang="en-GB" sz="1600" dirty="0"/>
              <a:t> Thus it is very important for the first commenter to use the correct naming rule in the email thread. </a:t>
            </a:r>
          </a:p>
          <a:p>
            <a:pPr lvl="2"/>
            <a:r>
              <a:rPr lang="en-GB" sz="1600" dirty="0"/>
              <a:t>A </a:t>
            </a:r>
            <a:r>
              <a:rPr lang="en-GB" sz="1600" dirty="0" err="1"/>
              <a:t>tdoc</a:t>
            </a:r>
            <a:r>
              <a:rPr lang="en-GB" sz="1600" dirty="0"/>
              <a:t>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a:t>
            </a:r>
            <a:r>
              <a:rPr lang="en-GB" sz="1600" dirty="0" err="1"/>
              <a:t>tdoc</a:t>
            </a:r>
            <a:r>
              <a:rPr lang="en-GB" sz="1600" dirty="0"/>
              <a:t> is already included in a </a:t>
            </a:r>
            <a:r>
              <a:rPr lang="en-GB" sz="1600" dirty="0" err="1"/>
              <a:t>tdoc</a:t>
            </a:r>
            <a:r>
              <a:rPr lang="en-GB" sz="1600" dirty="0"/>
              <a:t>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some conference calls to handle selected (more complex) topics that need more discussion (more details in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309079" y="1124030"/>
            <a:ext cx="8525842" cy="5136297"/>
          </a:xfrm>
        </p:spPr>
        <p:txBody>
          <a:bodyPr/>
          <a:lstStyle/>
          <a:p>
            <a:pPr marL="719138" lvl="2" indent="-273050"/>
            <a:r>
              <a:rPr lang="en-GB" altLang="en-US" sz="1800" dirty="0"/>
              <a:t>Email approvals - thread titles</a:t>
            </a:r>
          </a:p>
          <a:p>
            <a:pPr marL="1165225" lvl="3" indent="-360363"/>
            <a:r>
              <a:rPr lang="en-GB" altLang="en-US" sz="1600" b="1" dirty="0"/>
              <a:t>Subject field of single Tdoc threads </a:t>
            </a:r>
            <a:r>
              <a:rPr lang="en-GB" altLang="en-US" sz="1600" dirty="0"/>
              <a:t>shall take the format of </a:t>
            </a:r>
          </a:p>
          <a:p>
            <a:pPr marL="1622425" lvl="4" indent="-360363"/>
            <a:r>
              <a:rPr lang="en-GB" altLang="zh-CN" b="1" dirty="0">
                <a:ea typeface="宋体" panose="02010600030101010101" pitchFamily="2" charset="-122"/>
              </a:rPr>
              <a:t>"</a:t>
            </a:r>
            <a:r>
              <a:rPr lang="en-GB" altLang="zh-CN" b="1" dirty="0">
                <a:solidFill>
                  <a:srgbClr val="00B0F0"/>
                </a:solidFill>
                <a:ea typeface="宋体" panose="02010600030101010101" pitchFamily="2" charset="-122"/>
              </a:rPr>
              <a:t>[SA5#131e], </a:t>
            </a:r>
            <a:r>
              <a:rPr lang="en-GB" altLang="zh-CN" b="1" dirty="0">
                <a:ea typeface="宋体" panose="02010600030101010101" pitchFamily="2" charset="-122"/>
              </a:rPr>
              <a:t>AI#</a:t>
            </a:r>
            <a:r>
              <a:rPr lang="en-GB" b="1" dirty="0">
                <a:ea typeface="宋体" panose="02010600030101010101" pitchFamily="2" charset="-122"/>
              </a:rPr>
              <a:t>-Acronym</a:t>
            </a:r>
            <a:r>
              <a:rPr lang="en-GB" altLang="zh-CN" b="1" dirty="0">
                <a:ea typeface="宋体" panose="02010600030101010101" pitchFamily="2" charset="-122"/>
              </a:rPr>
              <a:t>, S5-201xxx &lt;exact Tdoc Title&gt;“</a:t>
            </a:r>
          </a:p>
          <a:p>
            <a:pPr marL="1165225" lvl="3"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622425" lvl="4" indent="-360363"/>
            <a:r>
              <a:rPr lang="en-US" b="1" dirty="0"/>
              <a:t>"</a:t>
            </a:r>
            <a:r>
              <a:rPr lang="en-US" b="1" dirty="0">
                <a:solidFill>
                  <a:srgbClr val="00B0F0"/>
                </a:solidFill>
              </a:rPr>
              <a:t>[SA5#131e], </a:t>
            </a:r>
            <a:r>
              <a:rPr lang="en-US" b="1" dirty="0"/>
              <a:t>AI#-Acronym, GROUP#Y (List of Tdoc numbers)"</a:t>
            </a:r>
            <a:endParaRPr lang="en-GB" altLang="zh-CN" b="1"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1165225" lvl="3" indent="-360363"/>
            <a:r>
              <a:rPr lang="en-GB" altLang="zh-CN" sz="1600" b="1" dirty="0">
                <a:ea typeface="宋体" panose="02010600030101010101" pitchFamily="2" charset="-122"/>
              </a:rPr>
              <a:t>Examples of single Tdoc thread titles:</a:t>
            </a:r>
          </a:p>
          <a:p>
            <a:pPr marL="1622425" lvl="4" indent="-360363"/>
            <a:r>
              <a:rPr lang="en-GB" altLang="zh-CN" b="1" dirty="0">
                <a:ea typeface="宋体" panose="02010600030101010101" pitchFamily="2" charset="-122"/>
              </a:rPr>
              <a:t>[</a:t>
            </a:r>
            <a:r>
              <a:rPr lang="en-GB" altLang="zh-CN" b="1" dirty="0">
                <a:solidFill>
                  <a:srgbClr val="00B0F0"/>
                </a:solidFill>
                <a:ea typeface="宋体" panose="02010600030101010101" pitchFamily="2" charset="-122"/>
              </a:rPr>
              <a:t>SA5#131e</a:t>
            </a:r>
            <a:r>
              <a:rPr lang="en-GB" altLang="zh-CN" b="1" dirty="0">
                <a:ea typeface="宋体" panose="02010600030101010101" pitchFamily="2" charset="-122"/>
              </a:rPr>
              <a:t>], 6.3-MAINT, S5-202abc Rel-16 CR 28.541 Correction of…</a:t>
            </a:r>
          </a:p>
          <a:p>
            <a:pPr marL="1622425" lvl="4" indent="-360363"/>
            <a:r>
              <a:rPr lang="en-GB" b="1" dirty="0"/>
              <a:t>[</a:t>
            </a:r>
            <a:r>
              <a:rPr lang="en-GB" b="1" dirty="0">
                <a:solidFill>
                  <a:srgbClr val="00B0F0"/>
                </a:solidFill>
              </a:rPr>
              <a:t>SA5#131e</a:t>
            </a:r>
            <a:r>
              <a:rPr lang="en-GB" b="1" dirty="0"/>
              <a:t>], 6.4.1-QOED, S5-202cde Rel-16 pCR 28.308 Remove …</a:t>
            </a:r>
            <a:endParaRPr lang="en-US" altLang="en-US" b="1" dirty="0">
              <a:solidFill>
                <a:srgbClr val="00B050"/>
              </a:solidFill>
            </a:endParaRPr>
          </a:p>
          <a:p>
            <a:pPr lvl="2"/>
            <a:r>
              <a:rPr lang="en-GB" altLang="zh-CN" sz="1600" b="1" dirty="0">
                <a:ea typeface="宋体" panose="02010600030101010101" pitchFamily="2" charset="-122"/>
              </a:rPr>
              <a:t>Example of grouped Tdoc thread title</a:t>
            </a:r>
            <a:r>
              <a:rPr lang="en-US" sz="1600" b="1" dirty="0"/>
              <a:t>:</a:t>
            </a:r>
            <a:endParaRPr lang="en-GB" sz="1600" b="1" dirty="0"/>
          </a:p>
          <a:p>
            <a:pPr lvl="3"/>
            <a:r>
              <a:rPr lang="en-GB" sz="1600" b="1" dirty="0"/>
              <a:t>[</a:t>
            </a:r>
            <a:r>
              <a:rPr lang="en-GB" sz="1600" b="1" dirty="0">
                <a:solidFill>
                  <a:srgbClr val="00B0F0"/>
                </a:solidFill>
              </a:rPr>
              <a:t>SA5#131e</a:t>
            </a:r>
            <a:r>
              <a:rPr lang="en-GB" sz="1600" b="1" dirty="0"/>
              <a:t>], 6.3-MAINT, GROUP#1 (S5-201377/S5-201403/S5-201306/S5-201307/S5-201308/S5-201309/S5-201310/S5-201348)</a:t>
            </a:r>
            <a:endParaRPr lang="en-GB" altLang="en-US" sz="1600" b="1" dirty="0">
              <a:latin typeface="Arial" panose="020B0604020202020204" pitchFamily="34" charset="0"/>
              <a:cs typeface="Arial" panose="020B0604020202020204" pitchFamily="34" charset="0"/>
            </a:endParaRPr>
          </a:p>
          <a:p>
            <a:pPr marL="1165225" lvl="3" indent="-360363"/>
            <a:endParaRPr lang="en-GB" altLang="zh-CN" sz="1600"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99575" y="311002"/>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62154" y="1214736"/>
            <a:ext cx="8388350" cy="5487988"/>
          </a:xfrm>
        </p:spPr>
        <p:txBody>
          <a:bodyPr/>
          <a:lstStyle/>
          <a:p>
            <a:pPr lvl="2">
              <a:defRPr/>
            </a:pPr>
            <a:r>
              <a:rPr lang="en-GB" altLang="en-US" sz="1800" dirty="0"/>
              <a:t>Email approvals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latin typeface="Segoe UI" panose="020B0502040204020203" pitchFamily="34" charset="0"/>
                <a:cs typeface="Arial" panose="020B0604020202020204" pitchFamily="34" charset="0"/>
              </a:rPr>
              <a:t>/</a:t>
            </a:r>
            <a:r>
              <a:rPr lang="en-GB" altLang="en-US" sz="1600" dirty="0" err="1">
                <a:solidFill>
                  <a:srgbClr val="000000"/>
                </a:solidFill>
                <a:latin typeface="Segoe UI" panose="020B0502040204020203" pitchFamily="34" charset="0"/>
                <a:cs typeface="Arial" panose="020B0604020202020204" pitchFamily="34" charset="0"/>
              </a:rPr>
              <a:t>tsg_sa</a:t>
            </a:r>
            <a:r>
              <a:rPr lang="en-GB" altLang="en-US" sz="1600" dirty="0">
                <a:solidFill>
                  <a:srgbClr val="000000"/>
                </a:solidFill>
                <a:latin typeface="Segoe UI" panose="020B0502040204020203" pitchFamily="34" charset="0"/>
                <a:cs typeface="Arial" panose="020B0604020202020204" pitchFamily="34" charset="0"/>
              </a:rPr>
              <a:t>/WG5_TM/</a:t>
            </a:r>
            <a:r>
              <a:rPr lang="en-GB" altLang="en-US" sz="1600" dirty="0">
                <a:solidFill>
                  <a:srgbClr val="00B0F0"/>
                </a:solidFill>
                <a:latin typeface="Segoe UI" panose="020B0502040204020203" pitchFamily="34" charset="0"/>
                <a:cs typeface="Arial" panose="020B0604020202020204" pitchFamily="34" charset="0"/>
              </a:rPr>
              <a:t>TSGS5_131e</a:t>
            </a:r>
            <a:r>
              <a:rPr lang="en-GB" altLang="en-US" sz="1600" dirty="0">
                <a:solidFill>
                  <a:srgbClr val="000000"/>
                </a:solidFill>
                <a:latin typeface="Segoe UI" panose="020B0502040204020203" pitchFamily="34" charset="0"/>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t>Revisions of original submitted Tdocs during email approval: </a:t>
            </a:r>
            <a:r>
              <a:rPr lang="en-US" altLang="en-US" sz="1600" dirty="0"/>
              <a:t>Original Tdoc X submitted,  Xrev1, Xrev2 used for email approval before final Tdoc “Y revision of X”. </a:t>
            </a:r>
          </a:p>
          <a:p>
            <a:pPr lvl="3">
              <a:defRPr/>
            </a:pPr>
            <a:r>
              <a:rPr lang="en-US" altLang="en-US" sz="1600" dirty="0"/>
              <a:t>For </a:t>
            </a:r>
            <a:r>
              <a:rPr lang="en-US" altLang="en-US" sz="1600" b="1" dirty="0"/>
              <a:t>revised CRs</a:t>
            </a:r>
            <a:r>
              <a:rPr lang="en-US" altLang="en-US" sz="1600" dirty="0"/>
              <a:t>, </a:t>
            </a:r>
            <a:r>
              <a:rPr lang="en-US" altLang="en-US" sz="1600" b="1" dirty="0">
                <a:solidFill>
                  <a:srgbClr val="FF0000"/>
                </a:solidFill>
              </a:rPr>
              <a:t>the ‘rev’ field in the CR cover shall only be stepped once</a:t>
            </a:r>
            <a:r>
              <a:rPr lang="en-US" altLang="en-US" sz="1600" dirty="0">
                <a:solidFill>
                  <a:srgbClr val="FF0000"/>
                </a:solidFill>
              </a:rPr>
              <a:t>, to 1 (step only once for each new Tdoc#).</a:t>
            </a:r>
            <a:endParaRPr lang="en-GB" altLang="en-US" sz="1600" dirty="0">
              <a:solidFill>
                <a:srgbClr val="FF0000"/>
              </a:solidFill>
            </a:endParaRPr>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89BA574-EC2A-4C7E-8600-209244F650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F09BDD-0CDF-4A78-A85A-0BA1765942A4}">
  <ds:schemaRefs>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231B320A-563D-4283-98FA-3523D68778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54761</TotalTime>
  <Words>2450</Words>
  <Application>Microsoft Office PowerPoint</Application>
  <PresentationFormat>On-screen Show (4:3)</PresentationFormat>
  <Paragraphs>171</Paragraphs>
  <Slides>16</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Segoe UI</vt:lpstr>
      <vt:lpstr>Times New Roman</vt:lpstr>
      <vt:lpstr>Office Theme</vt:lpstr>
      <vt:lpstr>     SA5#131e  E-Meeting Process     </vt:lpstr>
      <vt:lpstr>Scope &amp; Objective (1)</vt:lpstr>
      <vt:lpstr>Scope &amp; Objective (2)</vt:lpstr>
      <vt:lpstr>SA5  Timelines (1)</vt:lpstr>
      <vt:lpstr>OAM and CH Timelines (2)</vt:lpstr>
      <vt:lpstr>Process (1)</vt:lpstr>
      <vt:lpstr>Process (2)</vt:lpstr>
      <vt:lpstr>Process (3)</vt:lpstr>
      <vt:lpstr>Process (4)</vt:lpstr>
      <vt:lpstr>Process(5)</vt:lpstr>
      <vt:lpstr>Process (6)</vt:lpstr>
      <vt:lpstr>Process (7)</vt:lpstr>
      <vt:lpstr>Process (7)</vt:lpstr>
      <vt:lpstr>CH Process (1)</vt:lpstr>
      <vt:lpstr>OAM Process (1)</vt:lpstr>
      <vt:lpstr>OAM Process (2)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1059</cp:revision>
  <dcterms:created xsi:type="dcterms:W3CDTF">2008-08-30T09:32:10Z</dcterms:created>
  <dcterms:modified xsi:type="dcterms:W3CDTF">2020-05-20T09:52:57Z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(3)0K2aSS620ls2pAX7RO4GixPZYl6WJuOGPh3FcjE2ln11jJjFAf5fmfAbW6EwPM+lQ0LSF5PS
pCl28gzpXjeMFiXY5wglfQK5jqaLHG0gAw5/xzZ/7x4GcyY0LX8+X2LlqDWit/G/OnO69P1v
r4ppLV90G/0CQpj1lNq++rtJs6M2aiGDofq/kTVrx6QZNC0MDh0LtKXchmmgd4bf3ESYWrqm
vQsftq8qSoCy66UCA9</vt:lpwstr>
  </property>
  <property fmtid="{D5CDD505-2E9C-101B-9397-08002B2CF9AE}" pid="4" name="_2015_ms_pID_7253431">
    <vt:lpwstr>qo4k6mv3p31uF4trszfluDOL9Aa0kH1KCgH7q2PQzETFfXFsGn2GRt
QPAVgpHHR9wTyDejtF0/YoT1f00SBhZ30FRs+TFs0P6d+Odgn66wQ2MN7eIzM8bTYgg5dyjT
LnRBNXE3ghlwJFMD38htj8yihYkIz3A8KVvYI/E/rxAOocUgutzWs7b/jzgg2C+Nezo33RHL
VCboVhqrQReXSDz+xFK2KqQijVFNJDXA6DuX</vt:lpwstr>
  </property>
  <property fmtid="{D5CDD505-2E9C-101B-9397-08002B2CF9AE}" pid="5" name="_2015_ms_pID_7253432">
    <vt:lpwstr>gg==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