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Lst>
  <p:notesMasterIdLst>
    <p:notesMasterId r:id="rId40"/>
  </p:notesMasterIdLst>
  <p:handoutMasterIdLst>
    <p:handoutMasterId r:id="rId41"/>
  </p:handoutMasterIdLst>
  <p:sldIdLst>
    <p:sldId id="303" r:id="rId5"/>
    <p:sldId id="621" r:id="rId6"/>
    <p:sldId id="922" r:id="rId7"/>
    <p:sldId id="868" r:id="rId8"/>
    <p:sldId id="933" r:id="rId9"/>
    <p:sldId id="930" r:id="rId10"/>
    <p:sldId id="627" r:id="rId11"/>
    <p:sldId id="634" r:id="rId12"/>
    <p:sldId id="635" r:id="rId13"/>
    <p:sldId id="931" r:id="rId14"/>
    <p:sldId id="861" r:id="rId15"/>
    <p:sldId id="862" r:id="rId16"/>
    <p:sldId id="863" r:id="rId17"/>
    <p:sldId id="864" r:id="rId18"/>
    <p:sldId id="865" r:id="rId19"/>
    <p:sldId id="866" r:id="rId20"/>
    <p:sldId id="867" r:id="rId21"/>
    <p:sldId id="878" r:id="rId22"/>
    <p:sldId id="932" r:id="rId23"/>
    <p:sldId id="858" r:id="rId24"/>
    <p:sldId id="636" r:id="rId25"/>
    <p:sldId id="737" r:id="rId26"/>
    <p:sldId id="859" r:id="rId27"/>
    <p:sldId id="857" r:id="rId28"/>
    <p:sldId id="845" r:id="rId29"/>
    <p:sldId id="846" r:id="rId30"/>
    <p:sldId id="848" r:id="rId31"/>
    <p:sldId id="849" r:id="rId32"/>
    <p:sldId id="850" r:id="rId33"/>
    <p:sldId id="851" r:id="rId34"/>
    <p:sldId id="853" r:id="rId35"/>
    <p:sldId id="854" r:id="rId36"/>
    <p:sldId id="934" r:id="rId37"/>
    <p:sldId id="935" r:id="rId38"/>
    <p:sldId id="883" r:id="rId3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72AF2F"/>
    <a:srgbClr val="C1E442"/>
    <a:srgbClr val="FFFF99"/>
    <a:srgbClr val="C6D254"/>
    <a:srgbClr val="000000"/>
    <a:srgbClr val="5C88D0"/>
    <a:srgbClr val="2A6EA8"/>
    <a:srgbClr val="B1D254"/>
    <a:srgbClr val="727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0E590-AE01-492F-8FD0-7DEED91FC0D0}" v="11" dt="2020-03-12T14:32:56.73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2197" autoAdjust="0"/>
  </p:normalViewPr>
  <p:slideViewPr>
    <p:cSldViewPr snapToGrid="0">
      <p:cViewPr>
        <p:scale>
          <a:sx n="50" d="100"/>
          <a:sy n="50" d="100"/>
        </p:scale>
        <p:origin x="480" y="-12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3" d="100"/>
          <a:sy n="73" d="100"/>
        </p:scale>
        <p:origin x="-22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ovinger" userId="d52090d9-82c6-45ae-b052-95c46e96cc30" providerId="ADAL" clId="{46AB8C68-9D9C-42E5-BD5E-FB2E50FE2CAD}"/>
    <pc:docChg chg="custSel addSld delSld modSld sldOrd">
      <pc:chgData name="Thomas Tovinger" userId="d52090d9-82c6-45ae-b052-95c46e96cc30" providerId="ADAL" clId="{46AB8C68-9D9C-42E5-BD5E-FB2E50FE2CAD}" dt="2020-03-12T15:09:05.614" v="79" actId="20577"/>
      <pc:docMkLst>
        <pc:docMk/>
      </pc:docMkLst>
      <pc:sldChg chg="modSp">
        <pc:chgData name="Thomas Tovinger" userId="d52090d9-82c6-45ae-b052-95c46e96cc30" providerId="ADAL" clId="{46AB8C68-9D9C-42E5-BD5E-FB2E50FE2CAD}" dt="2020-03-12T14:21:39.111" v="48" actId="1076"/>
        <pc:sldMkLst>
          <pc:docMk/>
          <pc:sldMk cId="455952544" sldId="636"/>
        </pc:sldMkLst>
        <pc:spChg chg="mod">
          <ac:chgData name="Thomas Tovinger" userId="d52090d9-82c6-45ae-b052-95c46e96cc30" providerId="ADAL" clId="{46AB8C68-9D9C-42E5-BD5E-FB2E50FE2CAD}" dt="2020-03-12T14:21:39.111" v="48" actId="1076"/>
          <ac:spMkLst>
            <pc:docMk/>
            <pc:sldMk cId="455952544" sldId="636"/>
            <ac:spMk id="14338" creationId="{00000000-0000-0000-0000-000000000000}"/>
          </ac:spMkLst>
        </pc:spChg>
        <pc:graphicFrameChg chg="mod">
          <ac:chgData name="Thomas Tovinger" userId="d52090d9-82c6-45ae-b052-95c46e96cc30" providerId="ADAL" clId="{46AB8C68-9D9C-42E5-BD5E-FB2E50FE2CAD}" dt="2020-03-12T14:21:36.568" v="47" actId="1076"/>
          <ac:graphicFrameMkLst>
            <pc:docMk/>
            <pc:sldMk cId="455952544" sldId="636"/>
            <ac:graphicFrameMk id="6" creationId="{00000000-0000-0000-0000-000000000000}"/>
          </ac:graphicFrameMkLst>
        </pc:graphicFrameChg>
      </pc:sldChg>
      <pc:sldChg chg="del">
        <pc:chgData name="Thomas Tovinger" userId="d52090d9-82c6-45ae-b052-95c46e96cc30" providerId="ADAL" clId="{46AB8C68-9D9C-42E5-BD5E-FB2E50FE2CAD}" dt="2020-03-12T14:20:18.810" v="36" actId="2696"/>
        <pc:sldMkLst>
          <pc:docMk/>
          <pc:sldMk cId="263371627" sldId="737"/>
        </pc:sldMkLst>
      </pc:sldChg>
      <pc:sldChg chg="modSp add">
        <pc:chgData name="Thomas Tovinger" userId="d52090d9-82c6-45ae-b052-95c46e96cc30" providerId="ADAL" clId="{46AB8C68-9D9C-42E5-BD5E-FB2E50FE2CAD}" dt="2020-03-12T14:20:48.117" v="41" actId="20577"/>
        <pc:sldMkLst>
          <pc:docMk/>
          <pc:sldMk cId="1483041538" sldId="737"/>
        </pc:sldMkLst>
        <pc:spChg chg="mod">
          <ac:chgData name="Thomas Tovinger" userId="d52090d9-82c6-45ae-b052-95c46e96cc30" providerId="ADAL" clId="{46AB8C68-9D9C-42E5-BD5E-FB2E50FE2CAD}" dt="2020-03-12T14:20:48.117" v="41" actId="20577"/>
          <ac:spMkLst>
            <pc:docMk/>
            <pc:sldMk cId="1483041538" sldId="737"/>
            <ac:spMk id="2" creationId="{00000000-0000-0000-0000-000000000000}"/>
          </ac:spMkLst>
        </pc:spChg>
        <pc:graphicFrameChg chg="mod">
          <ac:chgData name="Thomas Tovinger" userId="d52090d9-82c6-45ae-b052-95c46e96cc30" providerId="ADAL" clId="{46AB8C68-9D9C-42E5-BD5E-FB2E50FE2CAD}" dt="2020-03-12T14:20:34.546" v="39" actId="1076"/>
          <ac:graphicFrameMkLst>
            <pc:docMk/>
            <pc:sldMk cId="1483041538" sldId="737"/>
            <ac:graphicFrameMk id="5" creationId="{00000000-0000-0000-0000-000000000000}"/>
          </ac:graphicFrameMkLst>
        </pc:graphicFrameChg>
      </pc:sldChg>
      <pc:sldChg chg="modSp">
        <pc:chgData name="Thomas Tovinger" userId="d52090d9-82c6-45ae-b052-95c46e96cc30" providerId="ADAL" clId="{46AB8C68-9D9C-42E5-BD5E-FB2E50FE2CAD}" dt="2020-03-12T12:24:38.395" v="22" actId="108"/>
        <pc:sldMkLst>
          <pc:docMk/>
          <pc:sldMk cId="2038417928" sldId="846"/>
        </pc:sldMkLst>
        <pc:spChg chg="mod">
          <ac:chgData name="Thomas Tovinger" userId="d52090d9-82c6-45ae-b052-95c46e96cc30" providerId="ADAL" clId="{46AB8C68-9D9C-42E5-BD5E-FB2E50FE2CAD}" dt="2020-03-12T12:24:38.395" v="22" actId="108"/>
          <ac:spMkLst>
            <pc:docMk/>
            <pc:sldMk cId="2038417928" sldId="846"/>
            <ac:spMk id="6" creationId="{00000000-0000-0000-0000-000000000000}"/>
          </ac:spMkLst>
        </pc:spChg>
      </pc:sldChg>
      <pc:sldChg chg="ord">
        <pc:chgData name="Thomas Tovinger" userId="d52090d9-82c6-45ae-b052-95c46e96cc30" providerId="ADAL" clId="{46AB8C68-9D9C-42E5-BD5E-FB2E50FE2CAD}" dt="2020-03-12T14:19:58.015" v="35"/>
        <pc:sldMkLst>
          <pc:docMk/>
          <pc:sldMk cId="3612905325" sldId="858"/>
        </pc:sldMkLst>
      </pc:sldChg>
      <pc:sldChg chg="del">
        <pc:chgData name="Thomas Tovinger" userId="d52090d9-82c6-45ae-b052-95c46e96cc30" providerId="ADAL" clId="{46AB8C68-9D9C-42E5-BD5E-FB2E50FE2CAD}" dt="2020-03-12T14:20:18.831" v="37" actId="2696"/>
        <pc:sldMkLst>
          <pc:docMk/>
          <pc:sldMk cId="3041190190" sldId="859"/>
        </pc:sldMkLst>
      </pc:sldChg>
      <pc:sldChg chg="modSp add">
        <pc:chgData name="Thomas Tovinger" userId="d52090d9-82c6-45ae-b052-95c46e96cc30" providerId="ADAL" clId="{46AB8C68-9D9C-42E5-BD5E-FB2E50FE2CAD}" dt="2020-03-12T14:21:16.536" v="45" actId="1076"/>
        <pc:sldMkLst>
          <pc:docMk/>
          <pc:sldMk cId="3611945784" sldId="859"/>
        </pc:sldMkLst>
        <pc:spChg chg="mod">
          <ac:chgData name="Thomas Tovinger" userId="d52090d9-82c6-45ae-b052-95c46e96cc30" providerId="ADAL" clId="{46AB8C68-9D9C-42E5-BD5E-FB2E50FE2CAD}" dt="2020-03-12T14:21:16.536" v="45" actId="1076"/>
          <ac:spMkLst>
            <pc:docMk/>
            <pc:sldMk cId="3611945784" sldId="859"/>
            <ac:spMk id="2" creationId="{00000000-0000-0000-0000-000000000000}"/>
          </ac:spMkLst>
        </pc:spChg>
        <pc:graphicFrameChg chg="mod">
          <ac:chgData name="Thomas Tovinger" userId="d52090d9-82c6-45ae-b052-95c46e96cc30" providerId="ADAL" clId="{46AB8C68-9D9C-42E5-BD5E-FB2E50FE2CAD}" dt="2020-03-12T14:21:00.808" v="44" actId="1076"/>
          <ac:graphicFrameMkLst>
            <pc:docMk/>
            <pc:sldMk cId="3611945784" sldId="859"/>
            <ac:graphicFrameMk id="5" creationId="{00000000-0000-0000-0000-000000000000}"/>
          </ac:graphicFrameMkLst>
        </pc:graphicFrameChg>
      </pc:sldChg>
      <pc:sldChg chg="modSp">
        <pc:chgData name="Thomas Tovinger" userId="d52090d9-82c6-45ae-b052-95c46e96cc30" providerId="ADAL" clId="{46AB8C68-9D9C-42E5-BD5E-FB2E50FE2CAD}" dt="2020-03-12T14:28:38.732" v="66" actId="20577"/>
        <pc:sldMkLst>
          <pc:docMk/>
          <pc:sldMk cId="3299019310" sldId="868"/>
        </pc:sldMkLst>
        <pc:spChg chg="mod">
          <ac:chgData name="Thomas Tovinger" userId="d52090d9-82c6-45ae-b052-95c46e96cc30" providerId="ADAL" clId="{46AB8C68-9D9C-42E5-BD5E-FB2E50FE2CAD}" dt="2020-03-12T14:28:38.732" v="66" actId="20577"/>
          <ac:spMkLst>
            <pc:docMk/>
            <pc:sldMk cId="3299019310" sldId="868"/>
            <ac:spMk id="3" creationId="{FA1849AD-0E05-4A08-BB9D-CB91E5D72FFB}"/>
          </ac:spMkLst>
        </pc:spChg>
      </pc:sldChg>
      <pc:sldChg chg="modSp">
        <pc:chgData name="Thomas Tovinger" userId="d52090d9-82c6-45ae-b052-95c46e96cc30" providerId="ADAL" clId="{46AB8C68-9D9C-42E5-BD5E-FB2E50FE2CAD}" dt="2020-03-12T14:32:56.730" v="78"/>
        <pc:sldMkLst>
          <pc:docMk/>
          <pc:sldMk cId="420199357" sldId="922"/>
        </pc:sldMkLst>
        <pc:graphicFrameChg chg="mod modGraphic">
          <ac:chgData name="Thomas Tovinger" userId="d52090d9-82c6-45ae-b052-95c46e96cc30" providerId="ADAL" clId="{46AB8C68-9D9C-42E5-BD5E-FB2E50FE2CAD}" dt="2020-03-12T14:32:56.730" v="78"/>
          <ac:graphicFrameMkLst>
            <pc:docMk/>
            <pc:sldMk cId="420199357" sldId="922"/>
            <ac:graphicFrameMk id="28748" creationId="{00000000-0000-0000-0000-000000000000}"/>
          </ac:graphicFrameMkLst>
        </pc:graphicFrameChg>
      </pc:sldChg>
      <pc:sldChg chg="modSp">
        <pc:chgData name="Thomas Tovinger" userId="d52090d9-82c6-45ae-b052-95c46e96cc30" providerId="ADAL" clId="{46AB8C68-9D9C-42E5-BD5E-FB2E50FE2CAD}" dt="2020-03-12T14:15:07.910" v="34" actId="1076"/>
        <pc:sldMkLst>
          <pc:docMk/>
          <pc:sldMk cId="4035062416" sldId="930"/>
        </pc:sldMkLst>
        <pc:spChg chg="mod">
          <ac:chgData name="Thomas Tovinger" userId="d52090d9-82c6-45ae-b052-95c46e96cc30" providerId="ADAL" clId="{46AB8C68-9D9C-42E5-BD5E-FB2E50FE2CAD}" dt="2020-03-12T14:15:07.910" v="34" actId="1076"/>
          <ac:spMkLst>
            <pc:docMk/>
            <pc:sldMk cId="4035062416" sldId="930"/>
            <ac:spMk id="2" creationId="{3778C1BF-313B-4838-85C8-7573D7717EE7}"/>
          </ac:spMkLst>
        </pc:spChg>
      </pc:sldChg>
      <pc:sldChg chg="modSp">
        <pc:chgData name="Thomas Tovinger" userId="d52090d9-82c6-45ae-b052-95c46e96cc30" providerId="ADAL" clId="{46AB8C68-9D9C-42E5-BD5E-FB2E50FE2CAD}" dt="2020-03-12T15:09:05.614" v="79" actId="20577"/>
        <pc:sldMkLst>
          <pc:docMk/>
          <pc:sldMk cId="3689267424" sldId="932"/>
        </pc:sldMkLst>
        <pc:graphicFrameChg chg="modGraphic">
          <ac:chgData name="Thomas Tovinger" userId="d52090d9-82c6-45ae-b052-95c46e96cc30" providerId="ADAL" clId="{46AB8C68-9D9C-42E5-BD5E-FB2E50FE2CAD}" dt="2020-03-12T15:09:05.614" v="79" actId="20577"/>
          <ac:graphicFrameMkLst>
            <pc:docMk/>
            <pc:sldMk cId="3689267424" sldId="932"/>
            <ac:graphicFrameMk id="6" creationId="{00000000-0000-0000-0000-000000000000}"/>
          </ac:graphicFrameMkLst>
        </pc:graphicFrameChg>
      </pc:sldChg>
      <pc:sldChg chg="modSp">
        <pc:chgData name="Thomas Tovinger" userId="d52090d9-82c6-45ae-b052-95c46e96cc30" providerId="ADAL" clId="{46AB8C68-9D9C-42E5-BD5E-FB2E50FE2CAD}" dt="2020-03-12T14:22:31.517" v="56" actId="207"/>
        <pc:sldMkLst>
          <pc:docMk/>
          <pc:sldMk cId="2795310601" sldId="933"/>
        </pc:sldMkLst>
        <pc:spChg chg="mod">
          <ac:chgData name="Thomas Tovinger" userId="d52090d9-82c6-45ae-b052-95c46e96cc30" providerId="ADAL" clId="{46AB8C68-9D9C-42E5-BD5E-FB2E50FE2CAD}" dt="2020-03-12T14:22:31.517" v="56" actId="207"/>
          <ac:spMkLst>
            <pc:docMk/>
            <pc:sldMk cId="2795310601" sldId="933"/>
            <ac:spMk id="3" creationId="{FA1849AD-0E05-4A08-BB9D-CB91E5D72F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3/12/2020</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3/12/2020</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3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5405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081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333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8589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19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075646"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212963" y="6511925"/>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SP-200218, TSG SA#87-e,</a:t>
            </a:r>
            <a:r>
              <a:rPr lang="en-GB" sz="1100" b="1" spc="300" baseline="0" dirty="0">
                <a:ea typeface="+mn-ea"/>
                <a:cs typeface="Arial" panose="020B0604020202020204" pitchFamily="34" charset="0"/>
              </a:rPr>
              <a:t> E-meeting, 17-20 March 2020</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2020</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3gpp.org/ftp/tsg_sa/TSG_SA/TSGS_84/Docs/SP-190367.zi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3gpp.org/ftp/tsg_sa/TSG_SA/TSGS_85/Docs/SP-190880.zip"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3gpp.org/ftp/tsg_sa/TSG_SA/TSGS_85/Docs/SP-190780.zip"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3gpp.org/ftp/tsg_sa/TSG_SA/TSGS_85/Docs/SP-190788.zip"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3gpp.org/ftp/tsg_sa/TSG_SA/TSGS_11/docs/zip/SP-191187.zip"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3gpp.org/ftp/tsg_sa/TSG_SA/TSGS_11/docs/zip/SP-191188.zip"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3gpp.org/ftp/tsg_sa/TSG_SA/TSGS_11/docs/zip/SP-191189.zip"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3gpp.org/ftp/TSG_SA/TSG_SA/TSGS_85/Docs/SP-190781.zip" TargetMode="External"/><Relationship Id="rId2" Type="http://schemas.openxmlformats.org/officeDocument/2006/relationships/hyperlink" Target="https://www.3gpp.org/ftp/TSG_SA/TSG_SA/TSGS_85/Docs/SP-190789.zip" TargetMode="External"/><Relationship Id="rId1" Type="http://schemas.openxmlformats.org/officeDocument/2006/relationships/slideLayout" Target="../slideLayouts/slideLayout3.xml"/><Relationship Id="rId5" Type="http://schemas.openxmlformats.org/officeDocument/2006/relationships/hyperlink" Target="https://www.3gpp.org/ftp/TSG_SA/TSG_SA/TSGS_83/Docs/SP-190137.zip" TargetMode="External"/><Relationship Id="rId4" Type="http://schemas.openxmlformats.org/officeDocument/2006/relationships/hyperlink" Target="https://www.3gpp.org/ftp/TSG_SA/TSG_SA/TSGS_85/Docs/SP-190786.zi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TSG_SA/TSG_SA/TSGS_85/Docs/SP-190928.zip" TargetMode="External"/><Relationship Id="rId2" Type="http://schemas.openxmlformats.org/officeDocument/2006/relationships/hyperlink" Target="https://www.3gpp.org/ftp/TSG_SA/TSG_SA/TSGS_81/Docs/SP-180899.zip"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3gpp.org/ftp/TSG_SA/TSG_SA/TSGS_85/Docs/SP-190785.z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3gpp.org/ftp/TSG_SA/TSG_SA/TSGS_85/Docs/SP-190930.zip"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3gpp.org/ftp/TSG_SA/TSG_SA/TSGS_85/Docs/SP-190881.zip" TargetMode="External"/><Relationship Id="rId3" Type="http://schemas.openxmlformats.org/officeDocument/2006/relationships/hyperlink" Target="https://www.3gpp.org/ftp/TSG_SA/TSG_SA/TSGS_83/Docs/SP-190247.zip" TargetMode="External"/><Relationship Id="rId7" Type="http://schemas.openxmlformats.org/officeDocument/2006/relationships/hyperlink" Target="https://www.3gpp.org/ftp/TSG_SA/TSG_SA/TSGS_82/Docs/SP-181072.zip" TargetMode="External"/><Relationship Id="rId2" Type="http://schemas.openxmlformats.org/officeDocument/2006/relationships/hyperlink" Target="https://www.3gpp.org/ftp/TSG_SA/TSG_SA/TSGS_83/Docs/SP-190140.zip" TargetMode="External"/><Relationship Id="rId1" Type="http://schemas.openxmlformats.org/officeDocument/2006/relationships/slideLayout" Target="../slideLayouts/slideLayout3.xml"/><Relationship Id="rId6" Type="http://schemas.openxmlformats.org/officeDocument/2006/relationships/hyperlink" Target="https://www.3gpp.org/ftp/TSG_SA/TSG_SA/TSGS_82/Docs/SP-181069.zip" TargetMode="External"/><Relationship Id="rId11" Type="http://schemas.openxmlformats.org/officeDocument/2006/relationships/hyperlink" Target="https://www.3gpp.org/ftp/TSG_SA/TSG_SA/TSGS_80/Docs/SP-180597.zip" TargetMode="External"/><Relationship Id="rId5" Type="http://schemas.openxmlformats.org/officeDocument/2006/relationships/hyperlink" Target="https://www.3gpp.org/ftp/TSG_SA/TSG_SA/TSGS_85/Docs/SP-190782.zip" TargetMode="External"/><Relationship Id="rId10" Type="http://schemas.openxmlformats.org/officeDocument/2006/relationships/hyperlink" Target="https://www.3gpp.org/ftp/TSG_SA/TSG_SA/TSGS_83/Docs/SP-190138.zip" TargetMode="External"/><Relationship Id="rId4" Type="http://schemas.openxmlformats.org/officeDocument/2006/relationships/hyperlink" Target="https://www.3gpp.org/ftp/TSG_SA/TSG_SA/TSGS_82/Docs/SP-181073.zip" TargetMode="External"/><Relationship Id="rId9" Type="http://schemas.openxmlformats.org/officeDocument/2006/relationships/hyperlink" Target="https://www.3gpp.org/ftp/tsg_sa/TSG_SA/TSGS_86/Docs/SP-191190.zi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3gpp.org/ftp/TSG_SA/TSG_SA/TSGS_81/Docs/SP-180819.zip"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3gpp.org/ftp/TSG_SA/TSG_SA/TSGS_83/Docs/SP-190139.zip"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TSG_SA/TSG_SA/TSGS_86/Docs/SP-191338.zip" TargetMode="External"/><Relationship Id="rId2" Type="http://schemas.openxmlformats.org/officeDocument/2006/relationships/hyperlink" Target="https://www.3gpp.org/ftp/TSG_SA/TSG_SA/TSGS_86/Docs/SP-191211.zip"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67678" y="2820444"/>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SA#87-e</a:t>
            </a:r>
            <a:br>
              <a:rPr lang="en-GB" sz="4800" b="1" i="1" dirty="0"/>
            </a:br>
            <a:r>
              <a:rPr lang="en-GB" sz="4800" dirty="0">
                <a:latin typeface="Arial" pitchFamily="34" charset="0"/>
              </a:rPr>
              <a:t> </a:t>
            </a:r>
            <a:r>
              <a:rPr lang="en-GB" altLang="zh-CN" sz="3200" b="1" dirty="0"/>
              <a:t>Charging Management (CH)</a:t>
            </a:r>
            <a:br>
              <a:rPr lang="en-GB" altLang="zh-CN" sz="3200" b="1" dirty="0"/>
            </a:br>
            <a:r>
              <a:rPr lang="en-GB" altLang="zh-CN" sz="3200" b="1" dirty="0"/>
              <a:t>Operation, Administration, Maintenance &amp; Provisioning (OAM&amp;P)</a:t>
            </a: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GB" sz="2400" dirty="0">
                <a:latin typeface="Arial" charset="0"/>
              </a:rPr>
              <a:t>Thomas TOVINGER, SA5 Chair, Ericsson</a:t>
            </a:r>
          </a:p>
          <a:p>
            <a:pPr>
              <a:lnSpc>
                <a:spcPct val="80000"/>
              </a:lnSpc>
            </a:pPr>
            <a:r>
              <a:rPr lang="de-DE" altLang="de-DE" sz="2400" dirty="0">
                <a:latin typeface="Arial" charset="0"/>
              </a:rPr>
              <a:t>Zou Lan, SA5 Vice Chair, Huawei</a:t>
            </a:r>
          </a:p>
          <a:p>
            <a:pPr>
              <a:lnSpc>
                <a:spcPct val="80000"/>
              </a:lnSpc>
            </a:pPr>
            <a:r>
              <a:rPr lang="en-GB" altLang="zh-CN" sz="2400" dirty="0">
                <a:latin typeface="Arial" charset="0"/>
              </a:rPr>
              <a:t>Maryse Gardella</a:t>
            </a:r>
            <a:r>
              <a:rPr lang="de-DE" altLang="de-DE" sz="2400" dirty="0">
                <a:latin typeface="Arial" charset="0"/>
              </a:rPr>
              <a:t> SA5 Vice Chair, </a:t>
            </a:r>
            <a:r>
              <a:rPr lang="en-GB" altLang="zh-CN" sz="2400" dirty="0">
                <a:latin typeface="Arial" charset="0"/>
              </a:rPr>
              <a:t>Nokia</a:t>
            </a:r>
            <a:endParaRPr lang="en-GB" sz="2400" dirty="0">
              <a:latin typeface="Arial" charset="0"/>
            </a:endParaRPr>
          </a:p>
          <a:p>
            <a:pPr>
              <a:lnSpc>
                <a:spcPct val="80000"/>
              </a:lnSpc>
            </a:pPr>
            <a:r>
              <a:rPr lang="en-GB" sz="2400" dirty="0">
                <a:latin typeface="Arial" charset="0"/>
              </a:rPr>
              <a:t>Mirko CANO SOVERI, SA5 Secretary, ETSI MCC</a:t>
            </a:r>
            <a:endParaRPr lang="en-US" altLang="en-US" sz="2400" dirty="0">
              <a:latin typeface="Arial" panose="020B0604020202020204" pitchFamily="34" charset="0"/>
            </a:endParaRPr>
          </a:p>
          <a:p>
            <a:pPr>
              <a:lnSpc>
                <a:spcPct val="80000"/>
              </a:lnSpc>
              <a:defRPr/>
            </a:pPr>
            <a:endParaRPr lang="en-US" altLang="en-US" sz="2667" dirty="0">
              <a:latin typeface="Arial" panose="020B0604020202020204" pitchFamily="34" charset="0"/>
            </a:endParaRPr>
          </a:p>
          <a:p>
            <a:pPr>
              <a:lnSpc>
                <a:spcPct val="80000"/>
              </a:lnSpc>
              <a:defRPr/>
            </a:pP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47849" y="541566"/>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Charging Exception requests</a:t>
            </a: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nvGraphicFramePr>
        <p:xfrm>
          <a:off x="1384176" y="1899704"/>
          <a:ext cx="8290169" cy="2937868"/>
        </p:xfrm>
        <a:graphic>
          <a:graphicData uri="http://schemas.openxmlformats.org/drawingml/2006/table">
            <a:tbl>
              <a:tblPr/>
              <a:tblGrid>
                <a:gridCol w="1194785">
                  <a:extLst>
                    <a:ext uri="{9D8B030D-6E8A-4147-A177-3AD203B41FA5}">
                      <a16:colId xmlns:a16="http://schemas.microsoft.com/office/drawing/2014/main" val="20000"/>
                    </a:ext>
                  </a:extLst>
                </a:gridCol>
                <a:gridCol w="7095384">
                  <a:extLst>
                    <a:ext uri="{9D8B030D-6E8A-4147-A177-3AD203B41FA5}">
                      <a16:colId xmlns:a16="http://schemas.microsoft.com/office/drawing/2014/main" val="20001"/>
                    </a:ext>
                  </a:extLst>
                </a:gridCol>
              </a:tblGrid>
              <a:tr h="505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anose="020F0502020204030204"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anose="020F0502020204030204"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229">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SP-200204</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ts val="1200"/>
                        </a:spcBef>
                        <a:spcAft>
                          <a:spcPts val="0"/>
                        </a:spcAft>
                      </a:pPr>
                      <a:r>
                        <a:rPr lang="en-GB" sz="1600" kern="1200" dirty="0">
                          <a:solidFill>
                            <a:schemeClr val="tx1"/>
                          </a:solidFill>
                          <a:effectLst/>
                          <a:latin typeface="Calibri" panose="020F0502020204030204" pitchFamily="34" charset="0"/>
                          <a:ea typeface="DengXian" panose="02010600030101010101" pitchFamily="2" charset="-122"/>
                          <a:cs typeface="+mn-cs"/>
                        </a:rPr>
                        <a:t>Rel-16 WI Exception for Network Slice performance and Analytics Charging in 5GS</a:t>
                      </a:r>
                      <a:endParaRPr lang="fr-FR" sz="1600" kern="1200" dirty="0">
                        <a:solidFill>
                          <a:schemeClr val="tx1"/>
                        </a:solidFill>
                        <a:effectLst/>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9848610"/>
                  </a:ext>
                </a:extLst>
              </a:tr>
              <a:tr h="486229">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SP-200200</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Bef>
                          <a:spcPts val="1200"/>
                        </a:spcBef>
                        <a:spcAft>
                          <a:spcPts val="0"/>
                        </a:spcAft>
                      </a:pPr>
                      <a:r>
                        <a:rPr lang="en-GB" sz="1600" kern="1200" dirty="0">
                          <a:solidFill>
                            <a:schemeClr val="tx1"/>
                          </a:solidFill>
                          <a:effectLst/>
                          <a:latin typeface="Calibri" panose="020F0502020204030204" pitchFamily="34" charset="0"/>
                          <a:ea typeface="DengXian" panose="02010600030101010101" pitchFamily="2" charset="-122"/>
                          <a:cs typeface="+mn-cs"/>
                        </a:rPr>
                        <a:t>Rel-16 WI Exception for Network Slice Management Charging in 5GS  </a:t>
                      </a:r>
                      <a:endParaRPr lang="fr-FR" sz="1600" kern="1200" dirty="0">
                        <a:solidFill>
                          <a:schemeClr val="tx1"/>
                        </a:solidFill>
                        <a:effectLst/>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736724"/>
                  </a:ext>
                </a:extLst>
              </a:tr>
              <a:tr h="486229">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SP-200202</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Bef>
                          <a:spcPts val="1200"/>
                        </a:spcBef>
                        <a:spcAft>
                          <a:spcPts val="0"/>
                        </a:spcAft>
                      </a:pPr>
                      <a:r>
                        <a:rPr lang="en-GB" sz="1600" kern="1200" dirty="0">
                          <a:solidFill>
                            <a:schemeClr val="tx1"/>
                          </a:solidFill>
                          <a:effectLst/>
                          <a:latin typeface="Calibri" panose="020F0502020204030204" pitchFamily="34" charset="0"/>
                          <a:ea typeface="DengXian" panose="02010600030101010101" pitchFamily="2" charset="-122"/>
                          <a:cs typeface="+mn-cs"/>
                        </a:rPr>
                        <a:t>Rel-16 WI Exception for Charging Access Traffic Steering, Switching and Splitting in 5G system architecture</a:t>
                      </a:r>
                      <a:endParaRPr lang="fr-FR" sz="1600" kern="1200" dirty="0">
                        <a:solidFill>
                          <a:schemeClr val="tx1"/>
                        </a:solidFill>
                        <a:effectLst/>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6721089"/>
                  </a:ext>
                </a:extLst>
              </a:tr>
              <a:tr h="486229">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SP-200203</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Bef>
                          <a:spcPts val="1200"/>
                        </a:spcBef>
                        <a:spcAft>
                          <a:spcPts val="0"/>
                        </a:spcAft>
                      </a:pPr>
                      <a:r>
                        <a:rPr lang="en-GB" sz="1600" kern="1200" dirty="0">
                          <a:solidFill>
                            <a:schemeClr val="tx1"/>
                          </a:solidFill>
                          <a:effectLst/>
                          <a:latin typeface="Calibri" panose="020F0502020204030204" pitchFamily="34" charset="0"/>
                          <a:ea typeface="DengXian" panose="02010600030101010101" pitchFamily="2" charset="-122"/>
                          <a:cs typeface="+mn-cs"/>
                        </a:rPr>
                        <a:t>Rel-16 WI Exception for Charging Aspect for 5WWC</a:t>
                      </a:r>
                      <a:endParaRPr lang="fr-FR" sz="1600" kern="1200" dirty="0">
                        <a:solidFill>
                          <a:schemeClr val="tx1"/>
                        </a:solidFill>
                        <a:effectLst/>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1022753"/>
                  </a:ext>
                </a:extLst>
              </a:tr>
              <a:tr h="486229">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SP-200214</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Bef>
                          <a:spcPts val="1200"/>
                        </a:spcBef>
                        <a:spcAft>
                          <a:spcPts val="0"/>
                        </a:spcAft>
                      </a:pPr>
                      <a:r>
                        <a:rPr lang="en-GB" sz="1600" kern="1200" dirty="0">
                          <a:solidFill>
                            <a:schemeClr val="tx1"/>
                          </a:solidFill>
                          <a:effectLst/>
                          <a:latin typeface="Calibri" panose="020F0502020204030204" pitchFamily="34" charset="0"/>
                          <a:ea typeface="DengXian" panose="02010600030101010101" pitchFamily="2" charset="-122"/>
                          <a:cs typeface="+mn-cs"/>
                        </a:rPr>
                        <a:t>Rel-16 WI Exception for CHF-controlled quota management</a:t>
                      </a:r>
                      <a:endParaRPr lang="fr-FR" sz="1600" kern="1200" dirty="0">
                        <a:solidFill>
                          <a:schemeClr val="tx1"/>
                        </a:solidFill>
                        <a:effectLst/>
                        <a:latin typeface="Calibri" panose="020F0502020204030204" pitchFamily="34" charset="0"/>
                        <a:ea typeface="DengXian"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9862472"/>
                  </a:ext>
                </a:extLst>
              </a:tr>
            </a:tbl>
          </a:graphicData>
        </a:graphic>
      </p:graphicFrame>
    </p:spTree>
    <p:extLst>
      <p:ext uri="{BB962C8B-B14F-4D97-AF65-F5344CB8AC3E}">
        <p14:creationId xmlns:p14="http://schemas.microsoft.com/office/powerpoint/2010/main" val="30756039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318306554"/>
              </p:ext>
            </p:extLst>
          </p:nvPr>
        </p:nvGraphicFramePr>
        <p:xfrm>
          <a:off x="448394" y="1623105"/>
          <a:ext cx="11295212" cy="1948864"/>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5GSIMSCH</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IMS Charging in 5G System Architecture</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30</a:t>
                      </a:r>
                      <a:r>
                        <a:rPr lang="en-US" altLang="zh-CN" sz="1100" kern="1200" dirty="0">
                          <a:solidFill>
                            <a:schemeClr val="dk1"/>
                          </a:solidFill>
                          <a:effectLst/>
                          <a:latin typeface="Arial" panose="020B0604020202020204" pitchFamily="34" charset="0"/>
                          <a:ea typeface="+mn-ea"/>
                          <a:cs typeface="+mn-cs"/>
                        </a:rPr>
                        <a:t>%-&gt; 30%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32.240, TS 32.260, TS 32.275, TS 32.281,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32.290, TS 32.291, TS 32.298, TS 32.297</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SP-190367</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T-Mobile US</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44003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5GSIMSCH</a:t>
            </a:r>
          </a:p>
        </p:txBody>
      </p:sp>
      <p:sp>
        <p:nvSpPr>
          <p:cNvPr id="9" name="矩形 8"/>
          <p:cNvSpPr/>
          <p:nvPr/>
        </p:nvSpPr>
        <p:spPr>
          <a:xfrm>
            <a:off x="205572" y="4013513"/>
            <a:ext cx="11269350" cy="1754326"/>
          </a:xfrm>
          <a:prstGeom prst="rect">
            <a:avLst/>
          </a:prstGeom>
          <a:noFill/>
          <a:ln>
            <a:noFill/>
          </a:ln>
        </p:spPr>
        <p:txBody>
          <a:bodyPr wrap="square">
            <a:spAutoFit/>
          </a:bodyPr>
          <a:lstStyle/>
          <a:p>
            <a:pPr lvl="0" defTabSz="1219170" eaLnBrk="1" fontAlgn="auto" hangingPunct="1">
              <a:spcBef>
                <a:spcPts val="0"/>
              </a:spcBef>
              <a:spcAft>
                <a:spcPts val="0"/>
              </a:spcAft>
              <a:defRPr/>
            </a:pPr>
            <a:r>
              <a:rPr lang="fr-FR" sz="2400" dirty="0">
                <a:latin typeface="Calibri" pitchFamily="34" charset="0"/>
                <a:ea typeface="宋体" pitchFamily="2" charset="-122"/>
                <a:cs typeface="Arial" charset="0"/>
              </a:rPr>
              <a:t>  (Not </a:t>
            </a:r>
            <a:r>
              <a:rPr lang="fr-FR" sz="2400" dirty="0" err="1">
                <a:latin typeface="Calibri" pitchFamily="34" charset="0"/>
                <a:ea typeface="宋体" pitchFamily="2" charset="-122"/>
                <a:cs typeface="Arial" charset="0"/>
              </a:rPr>
              <a:t>included</a:t>
            </a:r>
            <a:r>
              <a:rPr lang="fr-FR" sz="2400" dirty="0">
                <a:latin typeface="Calibri" pitchFamily="34" charset="0"/>
                <a:ea typeface="宋体" pitchFamily="2" charset="-122"/>
                <a:cs typeface="Arial" charset="0"/>
              </a:rPr>
              <a:t> in the e-meeting Agenda )</a:t>
            </a:r>
            <a:endParaRPr lang="en-US" sz="2400" dirty="0">
              <a:latin typeface="Calibri" pitchFamily="34" charset="0"/>
              <a:ea typeface="宋体" pitchFamily="2" charset="-122"/>
              <a:cs typeface="Arial" charset="0"/>
            </a:endParaRPr>
          </a:p>
          <a:p>
            <a:pPr lvl="0" defTabSz="1219170" eaLnBrk="1" fontAlgn="auto" hangingPunct="1">
              <a:spcBef>
                <a:spcPts val="0"/>
              </a:spcBef>
              <a:spcAft>
                <a:spcPts val="0"/>
              </a:spcAft>
              <a:defRPr/>
            </a:pPr>
            <a:endParaRPr lang="en-US" sz="2800" dirty="0">
              <a:latin typeface="Calibri" pitchFamily="34" charset="0"/>
              <a:ea typeface="宋体" pitchFamily="2" charset="-122"/>
              <a:cs typeface="Arial" charset="0"/>
            </a:endParaRPr>
          </a:p>
          <a:p>
            <a:pPr marL="895335" lvl="1" indent="-285750" defTabSz="1219170" eaLnBrk="1" fontAlgn="auto" hangingPunct="1">
              <a:spcBef>
                <a:spcPts val="0"/>
              </a:spcBef>
              <a:spcAft>
                <a:spcPts val="0"/>
              </a:spcAft>
              <a:buFont typeface="Arial" panose="020B0604020202020204" pitchFamily="34" charset="0"/>
              <a:buChar char="•"/>
              <a:defRPr/>
            </a:pPr>
            <a:endParaRPr lang="en-US" sz="28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2800" dirty="0">
              <a:latin typeface="Calibri" pitchFamily="34" charset="0"/>
              <a:ea typeface="宋体" pitchFamily="2" charset="-122"/>
              <a:cs typeface="Arial" charset="0"/>
            </a:endParaRPr>
          </a:p>
        </p:txBody>
      </p:sp>
      <p:sp>
        <p:nvSpPr>
          <p:cNvPr id="10" name="文本框 9"/>
          <p:cNvSpPr txBox="1"/>
          <p:nvPr/>
        </p:nvSpPr>
        <p:spPr>
          <a:xfrm>
            <a:off x="380975" y="3571969"/>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86813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399077934"/>
              </p:ext>
            </p:extLst>
          </p:nvPr>
        </p:nvGraphicFramePr>
        <p:xfrm>
          <a:off x="380975" y="1768735"/>
          <a:ext cx="11295212" cy="1499103"/>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ETSUN</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Charging aspects of Enhancing Topology of SMF and UPF in 5G </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70</a:t>
                      </a:r>
                      <a:r>
                        <a:rPr lang="en-US" altLang="zh-CN" sz="1100" kern="1200" dirty="0">
                          <a:solidFill>
                            <a:schemeClr val="dk1"/>
                          </a:solidFill>
                          <a:effectLst/>
                          <a:latin typeface="Arial" panose="020B0604020202020204" pitchFamily="34" charset="0"/>
                          <a:ea typeface="+mn-ea"/>
                          <a:cs typeface="+mn-cs"/>
                        </a:rPr>
                        <a:t>%-&gt; 100%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32.255, TS 32.291, TS 32.298</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SP-190880</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China Mobile</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570661"/>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ETSUN</a:t>
            </a:r>
          </a:p>
        </p:txBody>
      </p:sp>
      <p:sp>
        <p:nvSpPr>
          <p:cNvPr id="9" name="矩形 8"/>
          <p:cNvSpPr/>
          <p:nvPr/>
        </p:nvSpPr>
        <p:spPr>
          <a:xfrm>
            <a:off x="205572" y="4144141"/>
            <a:ext cx="11269350" cy="2231380"/>
          </a:xfrm>
          <a:prstGeom prst="rect">
            <a:avLst/>
          </a:prstGeom>
          <a:noFill/>
          <a:ln>
            <a:noFill/>
          </a:ln>
        </p:spPr>
        <p:txBody>
          <a:bodyPr wrap="square">
            <a:spAutoFit/>
          </a:bodyPr>
          <a:lstStyle/>
          <a:p>
            <a:pPr marL="285750" lvl="0" indent="-285750" defTabSz="1219170" eaLnBrk="1" fontAlgn="auto" hangingPunct="1">
              <a:spcBef>
                <a:spcPts val="0"/>
              </a:spcBef>
              <a:spcAft>
                <a:spcPts val="0"/>
              </a:spcAft>
              <a:buFont typeface="Wingdings" panose="05000000000000000000" pitchFamily="2" charset="2"/>
              <a:buChar char="Ø"/>
              <a:defRPr/>
            </a:pPr>
            <a:r>
              <a:rPr lang="fr-FR" sz="1400" dirty="0" err="1">
                <a:latin typeface="Calibri" pitchFamily="34" charset="0"/>
                <a:ea typeface="宋体" pitchFamily="2" charset="-122"/>
                <a:cs typeface="Arial" charset="0"/>
              </a:rPr>
              <a:t>CRs</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were</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agreed</a:t>
            </a:r>
            <a:r>
              <a:rPr lang="fr-FR" sz="1400" dirty="0">
                <a:latin typeface="Calibri" pitchFamily="34" charset="0"/>
                <a:ea typeface="宋体" pitchFamily="2" charset="-122"/>
                <a:cs typeface="Arial" charset="0"/>
              </a:rPr>
              <a:t> to TS 32.255 on:</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V-SMF change in Roaming HR – principles and flows</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additional  message flows on:</a:t>
            </a:r>
          </a:p>
          <a:p>
            <a:pPr marL="1503363" lvl="2"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Addition of Branching Point or UL CL controlled by I-SMF</a:t>
            </a:r>
          </a:p>
          <a:p>
            <a:pPr marL="1503363" lvl="2" indent="-285750" defTabSz="1219170" eaLnBrk="1" fontAlgn="auto" hangingPunct="1">
              <a:spcBef>
                <a:spcPts val="0"/>
              </a:spcBef>
              <a:spcAft>
                <a:spcPts val="0"/>
              </a:spcAft>
              <a:buFont typeface="Arial" panose="020B0604020202020204" pitchFamily="34" charset="0"/>
              <a:buChar char="•"/>
              <a:defRPr/>
            </a:pPr>
            <a:r>
              <a:rPr lang="en-GB" sz="1400" dirty="0">
                <a:latin typeface="Calibri" pitchFamily="34" charset="0"/>
                <a:ea typeface="宋体" pitchFamily="2" charset="-122"/>
                <a:cs typeface="Arial" charset="0"/>
              </a:rPr>
              <a:t>Adding/removal/change of PSA2 and UL CL or BP controlled by I-SMF </a:t>
            </a:r>
          </a:p>
          <a:p>
            <a:pPr marL="1503363" lvl="2"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5GS to EPS handover using N26 interface with I-SMF</a:t>
            </a:r>
          </a:p>
          <a:p>
            <a:pPr marL="1503363" lvl="2"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EPS to 5GS handover using N26 interface with I-SMF</a:t>
            </a:r>
          </a:p>
          <a:p>
            <a:pPr lvl="0" defTabSz="1219170" eaLnBrk="1" fontAlgn="auto" hangingPunct="1">
              <a:spcBef>
                <a:spcPts val="0"/>
              </a:spcBef>
              <a:spcAft>
                <a:spcPts val="0"/>
              </a:spcAft>
              <a:defRPr/>
            </a:pPr>
            <a:endParaRPr lang="en-US" sz="1400" dirty="0">
              <a:latin typeface="Calibri" pitchFamily="34" charset="0"/>
              <a:ea typeface="宋体" pitchFamily="2" charset="-122"/>
              <a:cs typeface="Arial" charset="0"/>
            </a:endParaRPr>
          </a:p>
          <a:p>
            <a:pPr marL="895335"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p:txBody>
      </p:sp>
      <p:sp>
        <p:nvSpPr>
          <p:cNvPr id="10" name="文本框 9"/>
          <p:cNvSpPr txBox="1"/>
          <p:nvPr/>
        </p:nvSpPr>
        <p:spPr>
          <a:xfrm>
            <a:off x="380975" y="3702597"/>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184048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883485168"/>
              </p:ext>
            </p:extLst>
          </p:nvPr>
        </p:nvGraphicFramePr>
        <p:xfrm>
          <a:off x="380975" y="1594565"/>
          <a:ext cx="11295212" cy="1781224"/>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5GS_NSPACH </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Network Slice Performance and Analytics Charging in 5G System</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15</a:t>
                      </a:r>
                      <a:r>
                        <a:rPr lang="en-US" altLang="zh-CN" sz="1100" kern="1200" dirty="0">
                          <a:solidFill>
                            <a:schemeClr val="dk1"/>
                          </a:solidFill>
                          <a:effectLst/>
                          <a:latin typeface="Arial" panose="020B0604020202020204" pitchFamily="34" charset="0"/>
                          <a:ea typeface="+mn-ea"/>
                          <a:cs typeface="+mn-cs"/>
                        </a:rPr>
                        <a:t>%-&gt; 30%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32.240, TS 32.290, TS 32.291, TS 32.298, TS 32.297, TS 28.201 (New)</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SP-190780</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Huawei</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396491"/>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5GS_NSPACH </a:t>
            </a:r>
          </a:p>
        </p:txBody>
      </p:sp>
      <p:sp>
        <p:nvSpPr>
          <p:cNvPr id="9" name="矩形 8"/>
          <p:cNvSpPr/>
          <p:nvPr/>
        </p:nvSpPr>
        <p:spPr>
          <a:xfrm>
            <a:off x="205572" y="3969971"/>
            <a:ext cx="11269350" cy="2031325"/>
          </a:xfrm>
          <a:prstGeom prst="rect">
            <a:avLst/>
          </a:prstGeom>
          <a:noFill/>
          <a:ln>
            <a:noFill/>
          </a:ln>
        </p:spPr>
        <p:txBody>
          <a:bodyPr wrap="square">
            <a:spAutoFit/>
          </a:bodyPr>
          <a:lstStyle/>
          <a:p>
            <a:pPr marL="285750" lvl="0" indent="-285750" defTabSz="1219170" eaLnBrk="1" fontAlgn="auto" hangingPunct="1">
              <a:spcBef>
                <a:spcPts val="0"/>
              </a:spcBef>
              <a:spcAft>
                <a:spcPts val="0"/>
              </a:spcAft>
              <a:buFont typeface="Wingdings" panose="05000000000000000000" pitchFamily="2" charset="2"/>
              <a:buChar char="Ø"/>
              <a:defRPr/>
            </a:pPr>
            <a:r>
              <a:rPr lang="fr-FR" sz="1400" dirty="0" err="1">
                <a:latin typeface="Calibri" pitchFamily="34" charset="0"/>
                <a:ea typeface="宋体" pitchFamily="2" charset="-122"/>
                <a:cs typeface="Arial" charset="0"/>
              </a:rPr>
              <a:t>pCRs</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were</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approved</a:t>
            </a:r>
            <a:r>
              <a:rPr lang="fr-FR" sz="1400" dirty="0">
                <a:latin typeface="Calibri" pitchFamily="34" charset="0"/>
                <a:ea typeface="宋体" pitchFamily="2" charset="-122"/>
                <a:cs typeface="Arial" charset="0"/>
              </a:rPr>
              <a:t> for draft TS 28.201 </a:t>
            </a:r>
            <a:r>
              <a:rPr lang="fr-FR" sz="1400" dirty="0" err="1">
                <a:latin typeface="Calibri" pitchFamily="34" charset="0"/>
                <a:ea typeface="宋体" pitchFamily="2" charset="-122"/>
                <a:cs typeface="Arial" charset="0"/>
              </a:rPr>
              <a:t>with</a:t>
            </a:r>
            <a:r>
              <a:rPr lang="fr-FR" sz="1400" dirty="0">
                <a:latin typeface="Calibri" pitchFamily="34" charset="0"/>
                <a:ea typeface="宋体" pitchFamily="2" charset="-122"/>
                <a:cs typeface="Arial" charset="0"/>
              </a:rPr>
              <a:t>: </a:t>
            </a:r>
          </a:p>
          <a:p>
            <a:pPr marL="893763" lvl="1" indent="-285750" defTabSz="1219170" eaLnBrk="1" fontAlgn="auto" hangingPunct="1">
              <a:spcBef>
                <a:spcPts val="0"/>
              </a:spcBef>
              <a:spcAft>
                <a:spcPts val="0"/>
              </a:spcAft>
              <a:buFont typeface="Arial" panose="020B0604020202020204" pitchFamily="34" charset="0"/>
              <a:buChar char="•"/>
              <a:defRPr/>
            </a:pPr>
            <a:r>
              <a:rPr lang="fr-FR" sz="1400" dirty="0" err="1">
                <a:latin typeface="Calibri" pitchFamily="34" charset="0"/>
                <a:ea typeface="宋体" pitchFamily="2" charset="-122"/>
                <a:cs typeface="Arial" charset="0"/>
              </a:rPr>
              <a:t>Additional</a:t>
            </a:r>
            <a:r>
              <a:rPr lang="fr-FR" sz="1400" dirty="0">
                <a:latin typeface="Calibri" pitchFamily="34" charset="0"/>
                <a:ea typeface="宋体" pitchFamily="2" charset="-122"/>
                <a:cs typeface="Arial" charset="0"/>
              </a:rPr>
              <a:t> information to </a:t>
            </a:r>
            <a:r>
              <a:rPr lang="fr-FR" sz="1400" dirty="0" err="1">
                <a:latin typeface="Calibri" pitchFamily="34" charset="0"/>
                <a:ea typeface="宋体" pitchFamily="2" charset="-122"/>
                <a:cs typeface="Arial" charset="0"/>
              </a:rPr>
              <a:t>address</a:t>
            </a:r>
            <a:r>
              <a:rPr lang="fr-FR" sz="1400" dirty="0">
                <a:latin typeface="Calibri" pitchFamily="34" charset="0"/>
                <a:ea typeface="宋体" pitchFamily="2" charset="-122"/>
                <a:cs typeface="Arial" charset="0"/>
              </a:rPr>
              <a:t> performance in </a:t>
            </a:r>
            <a:r>
              <a:rPr lang="fr-FR" sz="1400" dirty="0" err="1">
                <a:latin typeface="Calibri" pitchFamily="34" charset="0"/>
                <a:ea typeface="宋体" pitchFamily="2" charset="-122"/>
                <a:cs typeface="Arial" charset="0"/>
              </a:rPr>
              <a:t>charging</a:t>
            </a:r>
            <a:r>
              <a:rPr lang="fr-FR" sz="1400" dirty="0">
                <a:latin typeface="Calibri" pitchFamily="34" charset="0"/>
                <a:ea typeface="宋体" pitchFamily="2" charset="-122"/>
                <a:cs typeface="Arial" charset="0"/>
              </a:rPr>
              <a:t> (</a:t>
            </a:r>
            <a:r>
              <a:rPr lang="en-US" sz="1400" dirty="0">
                <a:latin typeface="Calibri" pitchFamily="34" charset="0"/>
                <a:ea typeface="宋体" pitchFamily="2" charset="-122"/>
                <a:cs typeface="Arial" charset="0"/>
              </a:rPr>
              <a:t>Service Experience for a Network Slice, load information both defined in TS 23.288..)</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the </a:t>
            </a:r>
            <a:r>
              <a:rPr lang="en-US" sz="1400" dirty="0" err="1">
                <a:latin typeface="Calibri" pitchFamily="34" charset="0"/>
                <a:ea typeface="宋体" pitchFamily="2" charset="-122"/>
                <a:cs typeface="Arial" charset="0"/>
              </a:rPr>
              <a:t>Bnspa</a:t>
            </a:r>
            <a:r>
              <a:rPr lang="en-US" sz="1400" dirty="0">
                <a:latin typeface="Calibri" pitchFamily="34" charset="0"/>
                <a:ea typeface="宋体" pitchFamily="2" charset="-122"/>
                <a:cs typeface="Arial" charset="0"/>
              </a:rPr>
              <a:t> Reference point to the Billing system.</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charging principles for charging data collection by the new Entity from </a:t>
            </a:r>
            <a:r>
              <a:rPr lang="en-US" sz="1400" dirty="0" err="1">
                <a:latin typeface="Calibri" pitchFamily="34" charset="0"/>
                <a:ea typeface="宋体" pitchFamily="2" charset="-122"/>
                <a:cs typeface="Arial" charset="0"/>
              </a:rPr>
              <a:t>MnS</a:t>
            </a:r>
            <a:r>
              <a:rPr lang="en-US" sz="1400" dirty="0">
                <a:latin typeface="Calibri" pitchFamily="34" charset="0"/>
                <a:ea typeface="宋体" pitchFamily="2" charset="-122"/>
                <a:cs typeface="Arial" charset="0"/>
              </a:rPr>
              <a:t> Producer and NWDAF, and interaction with CHF.   </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flow between the new Entity and CHF in Post Event Charging.</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preliminary triggers.</a:t>
            </a:r>
          </a:p>
          <a:p>
            <a:pPr marL="609585" lvl="1" indent="0" defTabSz="1219170" eaLnBrk="1" fontAlgn="auto" hangingPunct="1">
              <a:spcBef>
                <a:spcPts val="0"/>
              </a:spcBef>
              <a:spcAft>
                <a:spcPts val="0"/>
              </a:spcAft>
              <a:defRPr/>
            </a:pPr>
            <a:endParaRPr lang="en-US" sz="1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p:txBody>
      </p:sp>
      <p:sp>
        <p:nvSpPr>
          <p:cNvPr id="10" name="文本框 9"/>
          <p:cNvSpPr txBox="1"/>
          <p:nvPr/>
        </p:nvSpPr>
        <p:spPr>
          <a:xfrm>
            <a:off x="380975" y="3360787"/>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322151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104164501"/>
              </p:ext>
            </p:extLst>
          </p:nvPr>
        </p:nvGraphicFramePr>
        <p:xfrm>
          <a:off x="380975" y="1703421"/>
          <a:ext cx="11295212" cy="1781224"/>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83046">
                  <a:extLst>
                    <a:ext uri="{9D8B030D-6E8A-4147-A177-3AD203B41FA5}">
                      <a16:colId xmlns:a16="http://schemas.microsoft.com/office/drawing/2014/main" val="1386727148"/>
                    </a:ext>
                  </a:extLst>
                </a:gridCol>
                <a:gridCol w="1102507">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5GS_NSMCH</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Network Slice Management Charging in 5G System</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5</a:t>
                      </a:r>
                      <a:r>
                        <a:rPr lang="en-US" altLang="zh-CN" sz="1100" kern="1200" dirty="0">
                          <a:solidFill>
                            <a:schemeClr val="dk1"/>
                          </a:solidFill>
                          <a:effectLst/>
                          <a:latin typeface="Arial" panose="020B0604020202020204" pitchFamily="34" charset="0"/>
                          <a:ea typeface="+mn-ea"/>
                          <a:cs typeface="+mn-cs"/>
                        </a:rPr>
                        <a:t>%-&gt; 5%</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32.240, TS 32.290, TS 32.291, TS 32.298, TS 32.297, TS 28.202 (New)</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SP-190788</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Nokia</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505347"/>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5GS_NSMCH</a:t>
            </a:r>
          </a:p>
        </p:txBody>
      </p:sp>
      <p:sp>
        <p:nvSpPr>
          <p:cNvPr id="10" name="文本框 9"/>
          <p:cNvSpPr txBox="1"/>
          <p:nvPr/>
        </p:nvSpPr>
        <p:spPr>
          <a:xfrm>
            <a:off x="393906" y="3489348"/>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
        <p:nvSpPr>
          <p:cNvPr id="6" name="矩形 8">
            <a:extLst>
              <a:ext uri="{FF2B5EF4-FFF2-40B4-BE49-F238E27FC236}">
                <a16:creationId xmlns:a16="http://schemas.microsoft.com/office/drawing/2014/main" id="{B7FE8A88-169B-4431-BB5A-A512ACAB1F2F}"/>
              </a:ext>
            </a:extLst>
          </p:cNvPr>
          <p:cNvSpPr/>
          <p:nvPr/>
        </p:nvSpPr>
        <p:spPr>
          <a:xfrm>
            <a:off x="461325" y="4077753"/>
            <a:ext cx="11269350" cy="892552"/>
          </a:xfrm>
          <a:prstGeom prst="rect">
            <a:avLst/>
          </a:prstGeom>
          <a:noFill/>
          <a:ln>
            <a:noFill/>
          </a:ln>
        </p:spPr>
        <p:txBody>
          <a:bodyPr wrap="square">
            <a:spAutoFit/>
          </a:bodyPr>
          <a:lstStyle/>
          <a:p>
            <a:pPr lvl="0" defTabSz="1219170" eaLnBrk="1" fontAlgn="auto" hangingPunct="1">
              <a:spcBef>
                <a:spcPts val="0"/>
              </a:spcBef>
              <a:spcAft>
                <a:spcPts val="0"/>
              </a:spcAft>
              <a:defRPr/>
            </a:pPr>
            <a:r>
              <a:rPr lang="fr-FR" sz="2400" dirty="0">
                <a:latin typeface="Calibri" pitchFamily="34" charset="0"/>
                <a:ea typeface="宋体" pitchFamily="2" charset="-122"/>
                <a:cs typeface="Arial" charset="0"/>
              </a:rPr>
              <a:t>(Not </a:t>
            </a:r>
            <a:r>
              <a:rPr lang="fr-FR" sz="2400" dirty="0" err="1">
                <a:latin typeface="Calibri" pitchFamily="34" charset="0"/>
                <a:ea typeface="宋体" pitchFamily="2" charset="-122"/>
                <a:cs typeface="Arial" charset="0"/>
              </a:rPr>
              <a:t>included</a:t>
            </a:r>
            <a:r>
              <a:rPr lang="fr-FR" sz="2400" dirty="0">
                <a:latin typeface="Calibri" pitchFamily="34" charset="0"/>
                <a:ea typeface="宋体" pitchFamily="2" charset="-122"/>
                <a:cs typeface="Arial" charset="0"/>
              </a:rPr>
              <a:t> in the e-meeting Agenda )</a:t>
            </a:r>
            <a:endParaRPr lang="en-US" sz="2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2800" dirty="0">
              <a:latin typeface="Calibri" pitchFamily="34" charset="0"/>
              <a:ea typeface="宋体" pitchFamily="2" charset="-122"/>
              <a:cs typeface="Arial" charset="0"/>
            </a:endParaRPr>
          </a:p>
        </p:txBody>
      </p:sp>
    </p:spTree>
    <p:extLst>
      <p:ext uri="{BB962C8B-B14F-4D97-AF65-F5344CB8AC3E}">
        <p14:creationId xmlns:p14="http://schemas.microsoft.com/office/powerpoint/2010/main" val="67979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311046646"/>
              </p:ext>
            </p:extLst>
          </p:nvPr>
        </p:nvGraphicFramePr>
        <p:xfrm>
          <a:off x="380975" y="1594564"/>
          <a:ext cx="11295212" cy="1499103"/>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ATSSS</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Charging Access Traffic Steering, Switching and Splitting in 5G system architecture </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0</a:t>
                      </a:r>
                      <a:r>
                        <a:rPr lang="en-US" altLang="zh-CN" sz="1100" kern="1200" dirty="0">
                          <a:solidFill>
                            <a:schemeClr val="dk1"/>
                          </a:solidFill>
                          <a:effectLst/>
                          <a:latin typeface="Arial" panose="020B0604020202020204" pitchFamily="34" charset="0"/>
                          <a:ea typeface="+mn-ea"/>
                          <a:cs typeface="+mn-cs"/>
                        </a:rPr>
                        <a:t>%-&gt;  15%</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32.255,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32.290, TS 32.291, TS 32.298</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SP-191187</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Nokia</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39649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ATSSS</a:t>
            </a:r>
          </a:p>
        </p:txBody>
      </p:sp>
      <p:sp>
        <p:nvSpPr>
          <p:cNvPr id="9" name="矩形 8"/>
          <p:cNvSpPr/>
          <p:nvPr/>
        </p:nvSpPr>
        <p:spPr>
          <a:xfrm>
            <a:off x="205572" y="3969970"/>
            <a:ext cx="11269350" cy="1600438"/>
          </a:xfrm>
          <a:prstGeom prst="rect">
            <a:avLst/>
          </a:prstGeom>
          <a:noFill/>
          <a:ln>
            <a:noFill/>
          </a:ln>
        </p:spPr>
        <p:txBody>
          <a:bodyPr wrap="square">
            <a:spAutoFit/>
          </a:bodyPr>
          <a:lstStyle/>
          <a:p>
            <a:pPr marL="285750" lvl="0" indent="-285750" defTabSz="1219170" eaLnBrk="1" fontAlgn="auto" hangingPunct="1">
              <a:spcBef>
                <a:spcPts val="0"/>
              </a:spcBef>
              <a:spcAft>
                <a:spcPts val="0"/>
              </a:spcAft>
              <a:buFont typeface="Wingdings" panose="05000000000000000000" pitchFamily="2" charset="2"/>
              <a:buChar char="Ø"/>
              <a:defRPr/>
            </a:pPr>
            <a:r>
              <a:rPr lang="fr-FR" sz="1400" dirty="0" err="1">
                <a:latin typeface="Calibri" pitchFamily="34" charset="0"/>
                <a:ea typeface="宋体" pitchFamily="2" charset="-122"/>
                <a:cs typeface="Arial" charset="0"/>
              </a:rPr>
              <a:t>CRs</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were</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agreed</a:t>
            </a:r>
            <a:r>
              <a:rPr lang="fr-FR" sz="1400" dirty="0">
                <a:latin typeface="Calibri" pitchFamily="34" charset="0"/>
                <a:ea typeface="宋体" pitchFamily="2" charset="-122"/>
                <a:cs typeface="Arial" charset="0"/>
              </a:rPr>
              <a:t> to TS 32.255 on:</a:t>
            </a:r>
          </a:p>
          <a:p>
            <a:pPr marL="893763" lvl="1" indent="-285750" defTabSz="1219170" eaLnBrk="1" fontAlgn="auto" hangingPunct="1">
              <a:spcBef>
                <a:spcPts val="0"/>
              </a:spcBef>
              <a:spcAft>
                <a:spcPts val="0"/>
              </a:spcAft>
              <a:buFont typeface="Arial" panose="020B0604020202020204" pitchFamily="34" charset="0"/>
              <a:buChar char="•"/>
              <a:defRPr/>
            </a:pPr>
            <a:r>
              <a:rPr lang="fr-FR" sz="1400" dirty="0">
                <a:latin typeface="Calibri" pitchFamily="34" charset="0"/>
                <a:ea typeface="宋体" pitchFamily="2" charset="-122"/>
                <a:cs typeface="Arial" charset="0"/>
              </a:rPr>
              <a:t>Introduction </a:t>
            </a:r>
            <a:r>
              <a:rPr lang="en-US" sz="1400" dirty="0">
                <a:latin typeface="Calibri" pitchFamily="34" charset="0"/>
                <a:ea typeface="宋体" pitchFamily="2" charset="-122"/>
                <a:cs typeface="Arial" charset="0"/>
              </a:rPr>
              <a:t>of ATSSS architecture reference and charging requirements</a:t>
            </a:r>
          </a:p>
          <a:p>
            <a:pPr marL="893763"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MA PDU session and PCC Rules description</a:t>
            </a:r>
          </a:p>
          <a:p>
            <a:pPr marL="893763" lvl="1" indent="-285750" defTabSz="1219170" eaLnBrk="1" fontAlgn="auto" hangingPunct="1">
              <a:spcBef>
                <a:spcPts val="0"/>
              </a:spcBef>
              <a:spcAft>
                <a:spcPts val="0"/>
              </a:spcAft>
              <a:buFont typeface="Arial" panose="020B0604020202020204" pitchFamily="34" charset="0"/>
              <a:buChar char="•"/>
              <a:defRPr/>
            </a:pPr>
            <a:r>
              <a:rPr lang="fr-FR" sz="1400" dirty="0">
                <a:latin typeface="Calibri" pitchFamily="34" charset="0"/>
                <a:ea typeface="宋体" pitchFamily="2" charset="-122"/>
                <a:cs typeface="Arial" charset="0"/>
              </a:rPr>
              <a:t>Introduction of ATSSS flows on Multi-Access PDU session establishment by the UE and by the Network </a:t>
            </a:r>
          </a:p>
          <a:p>
            <a:pPr lvl="0" defTabSz="1219170" eaLnBrk="1" fontAlgn="auto" hangingPunct="1">
              <a:spcBef>
                <a:spcPts val="0"/>
              </a:spcBef>
              <a:spcAft>
                <a:spcPts val="0"/>
              </a:spcAft>
              <a:defRPr/>
            </a:pPr>
            <a:endParaRPr lang="en-US" sz="1400" dirty="0">
              <a:latin typeface="Calibri" pitchFamily="34" charset="0"/>
              <a:ea typeface="宋体" pitchFamily="2" charset="-122"/>
              <a:cs typeface="Arial" charset="0"/>
            </a:endParaRPr>
          </a:p>
          <a:p>
            <a:pPr marL="895335"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p:txBody>
      </p:sp>
      <p:sp>
        <p:nvSpPr>
          <p:cNvPr id="10" name="文本框 9"/>
          <p:cNvSpPr txBox="1"/>
          <p:nvPr/>
        </p:nvSpPr>
        <p:spPr>
          <a:xfrm>
            <a:off x="380975" y="3528426"/>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204076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5662724"/>
              </p:ext>
            </p:extLst>
          </p:nvPr>
        </p:nvGraphicFramePr>
        <p:xfrm>
          <a:off x="380975" y="1768735"/>
          <a:ext cx="11295212" cy="1499103"/>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98420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5WWC</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Charging Aspect for 5WWC </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0</a:t>
                      </a:r>
                      <a:r>
                        <a:rPr lang="en-US" altLang="zh-CN" sz="1100" kern="1200" dirty="0">
                          <a:solidFill>
                            <a:schemeClr val="dk1"/>
                          </a:solidFill>
                          <a:effectLst/>
                          <a:latin typeface="Arial" panose="020B0604020202020204" pitchFamily="34" charset="0"/>
                          <a:ea typeface="+mn-ea"/>
                          <a:cs typeface="+mn-cs"/>
                        </a:rPr>
                        <a:t>%-&gt;   35%</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32.240,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32.255, TS 32.291, TS 32.298</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SP-191188</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a:solidFill>
                            <a:schemeClr val="tx1"/>
                          </a:solidFill>
                          <a:effectLst/>
                          <a:latin typeface="+mn-lt"/>
                          <a:ea typeface="+mn-ea"/>
                          <a:cs typeface="+mn-cs"/>
                        </a:rPr>
                        <a:t>Huawei</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570661"/>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5WWC</a:t>
            </a:r>
          </a:p>
        </p:txBody>
      </p:sp>
      <p:sp>
        <p:nvSpPr>
          <p:cNvPr id="9" name="矩形 8"/>
          <p:cNvSpPr/>
          <p:nvPr/>
        </p:nvSpPr>
        <p:spPr>
          <a:xfrm>
            <a:off x="205572" y="4144141"/>
            <a:ext cx="11269350" cy="1815882"/>
          </a:xfrm>
          <a:prstGeom prst="rect">
            <a:avLst/>
          </a:prstGeom>
          <a:noFill/>
          <a:ln>
            <a:noFill/>
          </a:ln>
        </p:spPr>
        <p:txBody>
          <a:bodyPr wrap="square">
            <a:spAutoFit/>
          </a:bodyPr>
          <a:lstStyle/>
          <a:p>
            <a:pPr marL="285750" lvl="0" indent="-285750" defTabSz="1219170" eaLnBrk="1" fontAlgn="auto" hangingPunct="1">
              <a:spcBef>
                <a:spcPts val="0"/>
              </a:spcBef>
              <a:spcAft>
                <a:spcPts val="0"/>
              </a:spcAft>
              <a:buFont typeface="Wingdings" panose="05000000000000000000" pitchFamily="2" charset="2"/>
              <a:buChar char="Ø"/>
              <a:defRPr/>
            </a:pPr>
            <a:r>
              <a:rPr lang="fr-FR" sz="1400" dirty="0" err="1">
                <a:latin typeface="Calibri" pitchFamily="34" charset="0"/>
                <a:ea typeface="宋体" pitchFamily="2" charset="-122"/>
                <a:cs typeface="Arial" charset="0"/>
              </a:rPr>
              <a:t>CRs</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were</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agreed</a:t>
            </a:r>
            <a:r>
              <a:rPr lang="fr-FR" sz="1400" dirty="0">
                <a:latin typeface="Calibri" pitchFamily="34" charset="0"/>
                <a:ea typeface="宋体" pitchFamily="2" charset="-122"/>
                <a:cs typeface="Arial" charset="0"/>
              </a:rPr>
              <a:t> to TS 32.255 on:</a:t>
            </a:r>
          </a:p>
          <a:p>
            <a:pPr marL="895335" lvl="1" indent="-285750" defTabSz="1219170" eaLnBrk="1" fontAlgn="auto" hangingPunct="1">
              <a:spcBef>
                <a:spcPts val="0"/>
              </a:spcBef>
              <a:spcAft>
                <a:spcPts val="0"/>
              </a:spcAft>
              <a:buFont typeface="Arial" panose="020B0604020202020204" pitchFamily="34" charset="0"/>
              <a:buChar char="•"/>
              <a:defRPr/>
            </a:pPr>
            <a:r>
              <a:rPr lang="fr-FR" sz="1400" dirty="0">
                <a:latin typeface="Calibri" pitchFamily="34" charset="0"/>
                <a:ea typeface="宋体" pitchFamily="2" charset="-122"/>
                <a:cs typeface="Arial" charset="0"/>
              </a:rPr>
              <a:t>Introduction </a:t>
            </a:r>
            <a:r>
              <a:rPr lang="en-US" sz="1400" dirty="0">
                <a:latin typeface="Calibri" pitchFamily="34" charset="0"/>
                <a:ea typeface="宋体" pitchFamily="2" charset="-122"/>
                <a:cs typeface="Arial" charset="0"/>
              </a:rPr>
              <a:t>of architecture references for charging:  trusted non-3GPP access and Wireline (5G-RG with W-5GAN and NG RAN, FN-RG with W-5GAN).</a:t>
            </a:r>
          </a:p>
          <a:p>
            <a:pPr marL="895335" lvl="1" indent="-285750" defTabSz="1219170" eaLnBrk="1" fontAlgn="auto" hangingPunct="1">
              <a:spcBef>
                <a:spcPts val="0"/>
              </a:spcBef>
              <a:spcAft>
                <a:spcPts val="0"/>
              </a:spcAft>
              <a:buFont typeface="Arial" panose="020B0604020202020204" pitchFamily="34" charset="0"/>
              <a:buChar char="•"/>
              <a:defRPr/>
            </a:pPr>
            <a:r>
              <a:rPr lang="fr-FR" sz="1400" dirty="0">
                <a:latin typeface="Calibri" pitchFamily="34" charset="0"/>
                <a:ea typeface="宋体" pitchFamily="2" charset="-122"/>
                <a:cs typeface="Arial" charset="0"/>
              </a:rPr>
              <a:t>Introduction of flows for </a:t>
            </a:r>
            <a:r>
              <a:rPr lang="en-US" sz="1400" dirty="0">
                <a:latin typeface="Calibri" pitchFamily="34" charset="0"/>
                <a:ea typeface="宋体" pitchFamily="2" charset="-122"/>
                <a:cs typeface="Arial" charset="0"/>
              </a:rPr>
              <a:t>PDU Session Establishment requested by 5G-RG via W-5GAN, and requested by FN-RG via W-5GAN</a:t>
            </a:r>
          </a:p>
          <a:p>
            <a:pPr marL="895335" lvl="1" indent="-285750" defTabSz="1219170" eaLnBrk="1" fontAlgn="auto" hangingPunct="1">
              <a:spcBef>
                <a:spcPts val="0"/>
              </a:spcBef>
              <a:spcAft>
                <a:spcPts val="0"/>
              </a:spcAft>
              <a:buFont typeface="Arial" panose="020B0604020202020204" pitchFamily="34" charset="0"/>
              <a:buChar char="•"/>
              <a:defRPr/>
            </a:pPr>
            <a:r>
              <a:rPr lang="en-US" sz="1400" dirty="0">
                <a:latin typeface="Calibri" pitchFamily="34" charset="0"/>
                <a:ea typeface="宋体" pitchFamily="2" charset="-122"/>
                <a:cs typeface="Arial" charset="0"/>
              </a:rPr>
              <a:t>Introduction of “SUPI” as the subscriber identifier via wireline access for charging</a:t>
            </a:r>
          </a:p>
          <a:p>
            <a:pPr lvl="0" defTabSz="1219170" eaLnBrk="1" fontAlgn="auto" hangingPunct="1">
              <a:spcBef>
                <a:spcPts val="0"/>
              </a:spcBef>
              <a:spcAft>
                <a:spcPts val="0"/>
              </a:spcAft>
              <a:defRPr/>
            </a:pPr>
            <a:endParaRPr lang="en-US" sz="1400" dirty="0">
              <a:latin typeface="Calibri" pitchFamily="34" charset="0"/>
              <a:ea typeface="宋体" pitchFamily="2" charset="-122"/>
              <a:cs typeface="Arial" charset="0"/>
            </a:endParaRPr>
          </a:p>
          <a:p>
            <a:pPr marL="895335"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p:txBody>
      </p:sp>
      <p:sp>
        <p:nvSpPr>
          <p:cNvPr id="10" name="文本框 9"/>
          <p:cNvSpPr txBox="1"/>
          <p:nvPr/>
        </p:nvSpPr>
        <p:spPr>
          <a:xfrm>
            <a:off x="380975" y="3702597"/>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386017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2734272462"/>
              </p:ext>
            </p:extLst>
          </p:nvPr>
        </p:nvGraphicFramePr>
        <p:xfrm>
          <a:off x="380975" y="1703421"/>
          <a:ext cx="11295212" cy="1499103"/>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35843">
                  <a:extLst>
                    <a:ext uri="{9D8B030D-6E8A-4147-A177-3AD203B41FA5}">
                      <a16:colId xmlns:a16="http://schemas.microsoft.com/office/drawing/2014/main" val="20003"/>
                    </a:ext>
                  </a:extLst>
                </a:gridCol>
                <a:gridCol w="1016306">
                  <a:extLst>
                    <a:ext uri="{9D8B030D-6E8A-4147-A177-3AD203B41FA5}">
                      <a16:colId xmlns:a16="http://schemas.microsoft.com/office/drawing/2014/main" val="20006"/>
                    </a:ext>
                  </a:extLst>
                </a:gridCol>
                <a:gridCol w="1021846">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607744">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891359">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CHFCQM</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CHF-controlled quota management </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0</a:t>
                      </a:r>
                      <a:r>
                        <a:rPr lang="en-US" altLang="zh-CN" sz="1100" kern="1200" dirty="0">
                          <a:solidFill>
                            <a:schemeClr val="dk1"/>
                          </a:solidFill>
                          <a:effectLst/>
                          <a:latin typeface="Arial" panose="020B0604020202020204" pitchFamily="34" charset="0"/>
                          <a:ea typeface="+mn-ea"/>
                          <a:cs typeface="+mn-cs"/>
                        </a:rPr>
                        <a:t>%-&gt;   50%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32.255,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Arial" panose="020B0604020202020204" pitchFamily="34" charset="0"/>
                          <a:ea typeface="+mn-ea"/>
                          <a:cs typeface="+mn-cs"/>
                        </a:rPr>
                        <a:t>TS 32.290, TS 32.291</a:t>
                      </a:r>
                    </a:p>
                  </a:txBody>
                  <a:tcPr marL="68580" marR="68580" marT="0" marB="0" anchor="ctr">
                    <a:solidFill>
                      <a:srgbClr val="FFFFCC"/>
                    </a:solidFill>
                  </a:tcPr>
                </a:tc>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hlinkClick r:id="rId2"/>
                        </a:rPr>
                        <a:t>SP-191189</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100" b="0" kern="1200" dirty="0" err="1">
                          <a:solidFill>
                            <a:schemeClr val="tx1"/>
                          </a:solidFill>
                          <a:effectLst/>
                          <a:latin typeface="+mn-lt"/>
                          <a:ea typeface="+mn-ea"/>
                          <a:cs typeface="+mn-cs"/>
                        </a:rPr>
                        <a:t>Amdocs</a:t>
                      </a:r>
                      <a:endParaRPr kumimoji="0" lang="en-GB" altLang="zh-CN" sz="1100" b="0" i="0" u="none" strike="noStrike" cap="none" normalizeH="0" baseline="0" dirty="0">
                        <a:ln>
                          <a:noFill/>
                        </a:ln>
                        <a:solidFill>
                          <a:schemeClr val="tx1"/>
                        </a:solidFill>
                        <a:effectLst/>
                        <a:latin typeface="+mn-lt"/>
                        <a:ea typeface="+mn-ea"/>
                        <a:cs typeface="Arial"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505347"/>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CHFCQM</a:t>
            </a:r>
          </a:p>
        </p:txBody>
      </p:sp>
      <p:sp>
        <p:nvSpPr>
          <p:cNvPr id="9" name="矩形 8"/>
          <p:cNvSpPr/>
          <p:nvPr/>
        </p:nvSpPr>
        <p:spPr>
          <a:xfrm>
            <a:off x="205572" y="4078827"/>
            <a:ext cx="11269350" cy="1169551"/>
          </a:xfrm>
          <a:prstGeom prst="rect">
            <a:avLst/>
          </a:prstGeom>
          <a:noFill/>
          <a:ln>
            <a:noFill/>
          </a:ln>
        </p:spPr>
        <p:txBody>
          <a:bodyPr wrap="square">
            <a:spAutoFit/>
          </a:bodyPr>
          <a:lstStyle/>
          <a:p>
            <a:pPr marL="285750" lvl="0" indent="-285750" defTabSz="1219170" eaLnBrk="1" fontAlgn="auto" hangingPunct="1">
              <a:spcBef>
                <a:spcPts val="0"/>
              </a:spcBef>
              <a:spcAft>
                <a:spcPts val="0"/>
              </a:spcAft>
              <a:buFont typeface="Wingdings" panose="05000000000000000000" pitchFamily="2" charset="2"/>
              <a:buChar char="Ø"/>
              <a:defRPr/>
            </a:pPr>
            <a:r>
              <a:rPr lang="fr-FR" sz="1400" dirty="0">
                <a:latin typeface="Calibri" pitchFamily="34" charset="0"/>
                <a:ea typeface="宋体" pitchFamily="2" charset="-122"/>
                <a:cs typeface="Arial" charset="0"/>
              </a:rPr>
              <a:t>CR </a:t>
            </a:r>
            <a:r>
              <a:rPr lang="fr-FR" sz="1400" dirty="0" err="1">
                <a:latin typeface="Calibri" pitchFamily="34" charset="0"/>
                <a:ea typeface="宋体" pitchFamily="2" charset="-122"/>
                <a:cs typeface="Arial" charset="0"/>
              </a:rPr>
              <a:t>agreed</a:t>
            </a:r>
            <a:r>
              <a:rPr lang="fr-FR" sz="1400" dirty="0">
                <a:latin typeface="Calibri" pitchFamily="34" charset="0"/>
                <a:ea typeface="宋体" pitchFamily="2" charset="-122"/>
                <a:cs typeface="Arial" charset="0"/>
              </a:rPr>
              <a:t> to TS 32.255 </a:t>
            </a:r>
            <a:r>
              <a:rPr lang="fr-FR" sz="1400" dirty="0" err="1">
                <a:latin typeface="Calibri" pitchFamily="34" charset="0"/>
                <a:ea typeface="宋体" pitchFamily="2" charset="-122"/>
                <a:cs typeface="Arial" charset="0"/>
              </a:rPr>
              <a:t>introducing</a:t>
            </a:r>
            <a:r>
              <a:rPr lang="fr-FR" sz="1400" dirty="0">
                <a:latin typeface="Calibri" pitchFamily="34" charset="0"/>
                <a:ea typeface="宋体" pitchFamily="2" charset="-122"/>
                <a:cs typeface="Arial" charset="0"/>
              </a:rPr>
              <a:t> the description of the </a:t>
            </a:r>
            <a:r>
              <a:rPr lang="fr-FR" sz="1400" dirty="0" err="1">
                <a:latin typeface="Calibri" pitchFamily="34" charset="0"/>
                <a:ea typeface="宋体" pitchFamily="2" charset="-122"/>
                <a:cs typeface="Arial" charset="0"/>
              </a:rPr>
              <a:t>mechanism</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used</a:t>
            </a:r>
            <a:r>
              <a:rPr lang="fr-FR" sz="1400" dirty="0">
                <a:latin typeface="Calibri" pitchFamily="34" charset="0"/>
                <a:ea typeface="宋体" pitchFamily="2" charset="-122"/>
                <a:cs typeface="Arial" charset="0"/>
              </a:rPr>
              <a:t> by CHF </a:t>
            </a:r>
            <a:r>
              <a:rPr lang="fr-FR" sz="1400" dirty="0" err="1">
                <a:latin typeface="Calibri" pitchFamily="34" charset="0"/>
                <a:ea typeface="宋体" pitchFamily="2" charset="-122"/>
                <a:cs typeface="Arial" charset="0"/>
              </a:rPr>
              <a:t>during</a:t>
            </a:r>
            <a:r>
              <a:rPr lang="fr-FR" sz="1400" dirty="0">
                <a:latin typeface="Calibri" pitchFamily="34" charset="0"/>
                <a:ea typeface="宋体" pitchFamily="2" charset="-122"/>
                <a:cs typeface="Arial" charset="0"/>
              </a:rPr>
              <a:t> interaction </a:t>
            </a:r>
            <a:r>
              <a:rPr lang="fr-FR" sz="1400" dirty="0" err="1">
                <a:latin typeface="Calibri" pitchFamily="34" charset="0"/>
                <a:ea typeface="宋体" pitchFamily="2" charset="-122"/>
                <a:cs typeface="Arial" charset="0"/>
              </a:rPr>
              <a:t>with</a:t>
            </a:r>
            <a:r>
              <a:rPr lang="fr-FR" sz="1400" dirty="0">
                <a:latin typeface="Calibri" pitchFamily="34" charset="0"/>
                <a:ea typeface="宋体" pitchFamily="2" charset="-122"/>
                <a:cs typeface="Arial" charset="0"/>
              </a:rPr>
              <a:t> NF consumer to suspend and </a:t>
            </a:r>
            <a:r>
              <a:rPr lang="fr-FR" sz="1400" dirty="0" err="1">
                <a:latin typeface="Calibri" pitchFamily="34" charset="0"/>
                <a:ea typeface="宋体" pitchFamily="2" charset="-122"/>
                <a:cs typeface="Arial" charset="0"/>
              </a:rPr>
              <a:t>resume</a:t>
            </a:r>
            <a:r>
              <a:rPr lang="fr-FR" sz="1400" dirty="0">
                <a:latin typeface="Calibri" pitchFamily="34" charset="0"/>
                <a:ea typeface="宋体" pitchFamily="2" charset="-122"/>
                <a:cs typeface="Arial" charset="0"/>
              </a:rPr>
              <a:t> the quota on a per rating group basis, </a:t>
            </a:r>
            <a:r>
              <a:rPr lang="fr-FR" sz="1400" dirty="0" err="1">
                <a:latin typeface="Calibri" pitchFamily="34" charset="0"/>
                <a:ea typeface="宋体" pitchFamily="2" charset="-122"/>
                <a:cs typeface="Arial" charset="0"/>
              </a:rPr>
              <a:t>without</a:t>
            </a:r>
            <a:r>
              <a:rPr lang="fr-FR" sz="1400" dirty="0">
                <a:latin typeface="Calibri" pitchFamily="34" charset="0"/>
                <a:ea typeface="宋体" pitchFamily="2" charset="-122"/>
                <a:cs typeface="Arial" charset="0"/>
              </a:rPr>
              <a:t> </a:t>
            </a:r>
            <a:r>
              <a:rPr lang="fr-FR" sz="1400" dirty="0" err="1">
                <a:latin typeface="Calibri" pitchFamily="34" charset="0"/>
                <a:ea typeface="宋体" pitchFamily="2" charset="-122"/>
                <a:cs typeface="Arial" charset="0"/>
              </a:rPr>
              <a:t>affecting</a:t>
            </a:r>
            <a:r>
              <a:rPr lang="fr-FR" sz="1400" dirty="0">
                <a:latin typeface="Calibri" pitchFamily="34" charset="0"/>
                <a:ea typeface="宋体" pitchFamily="2" charset="-122"/>
                <a:cs typeface="Arial" charset="0"/>
              </a:rPr>
              <a:t> the usage </a:t>
            </a:r>
            <a:r>
              <a:rPr lang="fr-FR" sz="1400" dirty="0" err="1">
                <a:latin typeface="Calibri" pitchFamily="34" charset="0"/>
                <a:ea typeface="宋体" pitchFamily="2" charset="-122"/>
                <a:cs typeface="Arial" charset="0"/>
              </a:rPr>
              <a:t>reporting</a:t>
            </a:r>
            <a:r>
              <a:rPr lang="fr-FR" sz="1400" dirty="0">
                <a:latin typeface="Calibri" pitchFamily="34" charset="0"/>
                <a:ea typeface="宋体" pitchFamily="2" charset="-122"/>
                <a:cs typeface="Arial" charset="0"/>
              </a:rPr>
              <a:t>.</a:t>
            </a:r>
          </a:p>
          <a:p>
            <a:pPr lvl="0" defTabSz="1219170" eaLnBrk="1" fontAlgn="auto" hangingPunct="1">
              <a:spcBef>
                <a:spcPts val="0"/>
              </a:spcBef>
              <a:spcAft>
                <a:spcPts val="0"/>
              </a:spcAft>
              <a:defRPr/>
            </a:pPr>
            <a:endParaRPr lang="en-US" sz="1400" dirty="0">
              <a:latin typeface="Calibri" pitchFamily="34" charset="0"/>
              <a:ea typeface="宋体" pitchFamily="2" charset="-122"/>
              <a:cs typeface="Arial" charset="0"/>
            </a:endParaRPr>
          </a:p>
          <a:p>
            <a:pPr marL="895335"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a:p>
            <a:pPr marL="893763" lvl="1" indent="-285750" defTabSz="1219170" eaLnBrk="1" fontAlgn="auto" hangingPunct="1">
              <a:spcBef>
                <a:spcPts val="0"/>
              </a:spcBef>
              <a:spcAft>
                <a:spcPts val="0"/>
              </a:spcAft>
              <a:buFont typeface="Arial" panose="020B0604020202020204" pitchFamily="34" charset="0"/>
              <a:buChar char="•"/>
              <a:defRPr/>
            </a:pPr>
            <a:endParaRPr lang="en-US" sz="1400" dirty="0">
              <a:latin typeface="Calibri" pitchFamily="34" charset="0"/>
              <a:ea typeface="宋体" pitchFamily="2" charset="-122"/>
              <a:cs typeface="Arial" charset="0"/>
            </a:endParaRPr>
          </a:p>
        </p:txBody>
      </p:sp>
      <p:sp>
        <p:nvSpPr>
          <p:cNvPr id="10" name="文本框 9"/>
          <p:cNvSpPr txBox="1"/>
          <p:nvPr/>
        </p:nvSpPr>
        <p:spPr>
          <a:xfrm>
            <a:off x="380975" y="3637283"/>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202048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97260" y="712702"/>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Charging CRs </a:t>
            </a:r>
            <a:endParaRPr lang="en-GB" altLang="zh-CN" sz="3200" i="1" dirty="0">
              <a:solidFill>
                <a:srgbClr val="FF0000"/>
              </a:solidFill>
              <a:highlight>
                <a:srgbClr val="FFFF00"/>
              </a:highlight>
              <a:latin typeface="Calibri"/>
              <a:cs typeface="Times New Roman" pitchFamily="18" charset="0"/>
            </a:endParaRPr>
          </a:p>
          <a:p>
            <a:pPr algn="ctr" eaLnBrk="0" hangingPunct="0">
              <a:defRPr/>
            </a:pP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2070861438"/>
              </p:ext>
            </p:extLst>
          </p:nvPr>
        </p:nvGraphicFramePr>
        <p:xfrm>
          <a:off x="1581721" y="1608192"/>
          <a:ext cx="7972744" cy="2623089"/>
        </p:xfrm>
        <a:graphic>
          <a:graphicData uri="http://schemas.openxmlformats.org/drawingml/2006/table">
            <a:tbl>
              <a:tblPr/>
              <a:tblGrid>
                <a:gridCol w="1274874">
                  <a:extLst>
                    <a:ext uri="{9D8B030D-6E8A-4147-A177-3AD203B41FA5}">
                      <a16:colId xmlns:a16="http://schemas.microsoft.com/office/drawing/2014/main" val="20000"/>
                    </a:ext>
                  </a:extLst>
                </a:gridCol>
                <a:gridCol w="6697870">
                  <a:extLst>
                    <a:ext uri="{9D8B030D-6E8A-4147-A177-3AD203B41FA5}">
                      <a16:colId xmlns:a16="http://schemas.microsoft.com/office/drawing/2014/main" val="20001"/>
                    </a:ext>
                  </a:extLst>
                </a:gridCol>
              </a:tblGrid>
              <a:tr h="495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5435">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SP-200167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en-US" sz="1600" kern="1200" dirty="0">
                          <a:solidFill>
                            <a:schemeClr val="tx1"/>
                          </a:solidFill>
                          <a:effectLst/>
                          <a:latin typeface="Calibri" panose="020F0502020204030204" pitchFamily="34" charset="0"/>
                          <a:ea typeface="DengXian" panose="02010600030101010101" pitchFamily="2" charset="-122"/>
                          <a:cs typeface="+mn-cs"/>
                        </a:rPr>
                        <a:t>Rel-15 CR on Service Based Interface for 5G Charging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8815312"/>
                  </a:ext>
                </a:extLst>
              </a:tr>
              <a:tr h="425435">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SP-200170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en-US" sz="1600" kern="1200" dirty="0">
                          <a:solidFill>
                            <a:schemeClr val="tx1"/>
                          </a:solidFill>
                          <a:effectLst/>
                          <a:latin typeface="Calibri" panose="020F0502020204030204" pitchFamily="34" charset="0"/>
                          <a:ea typeface="DengXian" panose="02010600030101010101" pitchFamily="2" charset="-122"/>
                          <a:cs typeface="+mn-cs"/>
                        </a:rPr>
                        <a:t>Rel-16 CRs on Charging aspects of ETSUN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3739212"/>
                  </a:ext>
                </a:extLst>
              </a:tr>
              <a:tr h="425435">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SP-200179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en-US" sz="1600" kern="1200" dirty="0">
                          <a:solidFill>
                            <a:schemeClr val="tx1"/>
                          </a:solidFill>
                          <a:effectLst/>
                          <a:latin typeface="Calibri" panose="020F0502020204030204" pitchFamily="34" charset="0"/>
                          <a:ea typeface="DengXian" panose="02010600030101010101" pitchFamily="2" charset="-122"/>
                          <a:cs typeface="+mn-cs"/>
                        </a:rPr>
                        <a:t>Rel-16 CRs on Charging aspects of ATSSS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6515422"/>
                  </a:ext>
                </a:extLst>
              </a:tr>
              <a:tr h="425435">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SP-200164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en-US" sz="1600" kern="1200" dirty="0">
                          <a:solidFill>
                            <a:schemeClr val="tx1"/>
                          </a:solidFill>
                          <a:effectLst/>
                          <a:latin typeface="Calibri" panose="020F0502020204030204" pitchFamily="34" charset="0"/>
                          <a:ea typeface="DengXian" panose="02010600030101010101" pitchFamily="2" charset="-122"/>
                          <a:cs typeface="+mn-cs"/>
                        </a:rPr>
                        <a:t>Rel-16 CRs on Charging aspects of 5WWC</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7241924"/>
                  </a:ext>
                </a:extLst>
              </a:tr>
              <a:tr h="425435">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SP-200182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900"/>
                        </a:spcAft>
                        <a:buClrTx/>
                        <a:buSzTx/>
                        <a:buFontTx/>
                        <a:buNone/>
                        <a:tabLst/>
                        <a:defRPr/>
                      </a:pPr>
                      <a:r>
                        <a:rPr lang="en-US" sz="1600" kern="1200" dirty="0">
                          <a:solidFill>
                            <a:schemeClr val="tx1"/>
                          </a:solidFill>
                          <a:effectLst/>
                          <a:latin typeface="Calibri" panose="020F0502020204030204" pitchFamily="34" charset="0"/>
                          <a:ea typeface="DengXian" panose="02010600030101010101" pitchFamily="2" charset="-122"/>
                          <a:cs typeface="+mn-cs"/>
                        </a:rPr>
                        <a:t>Rel-16 CR on CHF-controlled quota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5681950"/>
                  </a:ext>
                </a:extLst>
              </a:tr>
            </a:tbl>
          </a:graphicData>
        </a:graphic>
      </p:graphicFrame>
    </p:spTree>
    <p:extLst>
      <p:ext uri="{BB962C8B-B14F-4D97-AF65-F5344CB8AC3E}">
        <p14:creationId xmlns:p14="http://schemas.microsoft.com/office/powerpoint/2010/main" val="28701453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999511" y="822631"/>
            <a:ext cx="7362825" cy="685800"/>
          </a:xfrm>
          <a:prstGeom prst="rect">
            <a:avLst/>
          </a:prstGeom>
          <a:noFill/>
          <a:ln w="12700">
            <a:noFill/>
            <a:miter lim="800000"/>
            <a:headEnd/>
            <a:tailEnd/>
          </a:ln>
        </p:spPr>
        <p:txBody>
          <a:bodyPr lIns="90488" tIns="44450" rIns="90488" bIns="44450" anchor="ctr"/>
          <a:lstStyle/>
          <a:p>
            <a:pPr algn="ctr">
              <a:defRPr/>
            </a:pPr>
            <a:r>
              <a:rPr lang="sv-SE" altLang="zh-CN" sz="3200" kern="0" dirty="0">
                <a:solidFill>
                  <a:srgbClr val="FF0000"/>
                </a:solidFill>
                <a:latin typeface="Calibri"/>
                <a:cs typeface="+mj-cs"/>
              </a:rPr>
              <a:t>TEI</a:t>
            </a:r>
            <a:r>
              <a:rPr lang="sv-SE" sz="3200" kern="0" dirty="0">
                <a:solidFill>
                  <a:srgbClr val="FF0000"/>
                </a:solidFill>
                <a:latin typeface="Calibri"/>
                <a:cs typeface="+mj-cs"/>
              </a:rPr>
              <a:t> </a:t>
            </a:r>
            <a:r>
              <a:rPr lang="en-GB" altLang="zh-CN" sz="3200" kern="0" dirty="0">
                <a:solidFill>
                  <a:srgbClr val="FF0000"/>
                </a:solidFill>
                <a:latin typeface="Calibri"/>
                <a:cs typeface="+mj-cs"/>
              </a:rPr>
              <a:t>CRs (</a:t>
            </a:r>
            <a:r>
              <a:rPr lang="en-GB" altLang="zh-CN" sz="3200" kern="0" dirty="0">
                <a:solidFill>
                  <a:srgbClr val="FF0000"/>
                </a:solidFill>
                <a:latin typeface="Calibri"/>
              </a:rPr>
              <a:t>Charging &amp; OAM) </a:t>
            </a:r>
          </a:p>
          <a:p>
            <a:pPr algn="ctr">
              <a:defRPr/>
            </a:pPr>
            <a:endParaRPr lang="en-GB" altLang="zh-CN" sz="3200" kern="0" dirty="0">
              <a:solidFill>
                <a:srgbClr val="FF0000"/>
              </a:solidFill>
              <a:latin typeface="Calibri"/>
            </a:endParaRPr>
          </a:p>
        </p:txBody>
      </p:sp>
      <p:graphicFrame>
        <p:nvGraphicFramePr>
          <p:cNvPr id="6" name="Group 76"/>
          <p:cNvGraphicFramePr>
            <a:graphicFrameLocks/>
          </p:cNvGraphicFramePr>
          <p:nvPr>
            <p:extLst>
              <p:ext uri="{D42A27DB-BD31-4B8C-83A1-F6EECF244321}">
                <p14:modId xmlns:p14="http://schemas.microsoft.com/office/powerpoint/2010/main" val="3467042937"/>
              </p:ext>
            </p:extLst>
          </p:nvPr>
        </p:nvGraphicFramePr>
        <p:xfrm>
          <a:off x="1050914" y="1994758"/>
          <a:ext cx="9000373" cy="1346784"/>
        </p:xfrm>
        <a:graphic>
          <a:graphicData uri="http://schemas.openxmlformats.org/drawingml/2006/table">
            <a:tbl>
              <a:tblPr/>
              <a:tblGrid>
                <a:gridCol w="1439196">
                  <a:extLst>
                    <a:ext uri="{9D8B030D-6E8A-4147-A177-3AD203B41FA5}">
                      <a16:colId xmlns:a16="http://schemas.microsoft.com/office/drawing/2014/main" val="20000"/>
                    </a:ext>
                  </a:extLst>
                </a:gridCol>
                <a:gridCol w="7561177">
                  <a:extLst>
                    <a:ext uri="{9D8B030D-6E8A-4147-A177-3AD203B41FA5}">
                      <a16:colId xmlns:a16="http://schemas.microsoft.com/office/drawing/2014/main" val="20001"/>
                    </a:ext>
                  </a:extLst>
                </a:gridCol>
              </a:tblGrid>
              <a:tr h="495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25435">
                <a:tc>
                  <a:txBody>
                    <a:bodyPr/>
                    <a:lstStyle/>
                    <a:p>
                      <a:pPr algn="l" fontAlgn="t"/>
                      <a:r>
                        <a:rPr lang="en-GB" sz="1600" kern="1200" dirty="0">
                          <a:solidFill>
                            <a:schemeClr val="tx1"/>
                          </a:solidFill>
                          <a:effectLst/>
                          <a:latin typeface="Calibri" panose="020F0502020204030204" pitchFamily="34" charset="0"/>
                          <a:ea typeface="DengXian" panose="02010600030101010101" pitchFamily="2" charset="-122"/>
                          <a:cs typeface="+mn-cs"/>
                        </a:rPr>
                        <a:t>SP-200165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GB" sz="1600" kern="1200" dirty="0">
                          <a:solidFill>
                            <a:schemeClr val="tx1"/>
                          </a:solidFill>
                          <a:effectLst/>
                          <a:latin typeface="Calibri" panose="020F0502020204030204" pitchFamily="34" charset="0"/>
                          <a:ea typeface="DengXian" panose="02010600030101010101" pitchFamily="2" charset="-122"/>
                          <a:cs typeface="+mn-cs"/>
                        </a:rPr>
                        <a:t>Rel-15 CRs on TEI</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32606"/>
                  </a:ext>
                </a:extLst>
              </a:tr>
              <a:tr h="425435">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SP-200166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Rel-16 </a:t>
                      </a:r>
                      <a:r>
                        <a:rPr lang="fr-FR" sz="1600" kern="1200" dirty="0" err="1">
                          <a:solidFill>
                            <a:schemeClr val="tx1"/>
                          </a:solidFill>
                          <a:effectLst/>
                          <a:latin typeface="Calibri" panose="020F0502020204030204" pitchFamily="34" charset="0"/>
                          <a:ea typeface="DengXian" panose="02010600030101010101" pitchFamily="2" charset="-122"/>
                          <a:cs typeface="+mn-cs"/>
                        </a:rPr>
                        <a:t>CRs</a:t>
                      </a:r>
                      <a:r>
                        <a:rPr lang="fr-FR" sz="1600" kern="1200" dirty="0">
                          <a:solidFill>
                            <a:schemeClr val="tx1"/>
                          </a:solidFill>
                          <a:effectLst/>
                          <a:latin typeface="Calibri" panose="020F0502020204030204" pitchFamily="34" charset="0"/>
                          <a:ea typeface="DengXian" panose="02010600030101010101" pitchFamily="2" charset="-122"/>
                          <a:cs typeface="+mn-cs"/>
                        </a:rPr>
                        <a:t> on TEI</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8551646"/>
                  </a:ext>
                </a:extLst>
              </a:tr>
            </a:tbl>
          </a:graphicData>
        </a:graphic>
      </p:graphicFrame>
    </p:spTree>
    <p:extLst>
      <p:ext uri="{BB962C8B-B14F-4D97-AF65-F5344CB8AC3E}">
        <p14:creationId xmlns:p14="http://schemas.microsoft.com/office/powerpoint/2010/main" val="368926742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1871302" y="1762526"/>
            <a:ext cx="8449396" cy="4738130"/>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Thomas Tovinger (Ericsson) 			Chair 	since 08/2015</a:t>
            </a:r>
            <a:br>
              <a:rPr lang="en-GB" altLang="zh-CN" sz="2000" dirty="0">
                <a:cs typeface="Times New Roman" pitchFamily="18" charset="0"/>
              </a:rPr>
            </a:br>
            <a:r>
              <a:rPr lang="de-DE" altLang="de-DE" sz="2000" dirty="0"/>
              <a:t>Zou Lan (Huawei)	</a:t>
            </a:r>
            <a:r>
              <a:rPr lang="en-GB" altLang="zh-CN" sz="2000" dirty="0">
                <a:cs typeface="Times New Roman" pitchFamily="18" charset="0"/>
              </a:rPr>
              <a:t> 			VC 	s</a:t>
            </a:r>
            <a:r>
              <a:rPr lang="en-GB" sz="2000" dirty="0">
                <a:ea typeface="宋体" pitchFamily="2" charset="-122"/>
                <a:cs typeface="Times New Roman" pitchFamily="18" charset="0"/>
              </a:rPr>
              <a:t>ince 0</a:t>
            </a:r>
            <a:r>
              <a:rPr lang="en-GB" altLang="zh-CN" sz="2000" dirty="0">
                <a:cs typeface="Times New Roman" pitchFamily="18" charset="0"/>
              </a:rPr>
              <a:t>8/2019</a:t>
            </a:r>
            <a:br>
              <a:rPr lang="en-GB" altLang="zh-CN" sz="2000" dirty="0">
                <a:cs typeface="Times New Roman" pitchFamily="18" charset="0"/>
              </a:rPr>
            </a:br>
            <a:r>
              <a:rPr lang="en-GB" altLang="zh-CN" sz="2000" dirty="0">
                <a:cs typeface="Times New Roman" pitchFamily="18" charset="0"/>
              </a:rPr>
              <a:t>Maryse Gardella (Nokia) 			VC 	s</a:t>
            </a:r>
            <a:r>
              <a:rPr lang="en-GB" sz="2000" dirty="0">
                <a:ea typeface="宋体" pitchFamily="2" charset="-122"/>
                <a:cs typeface="Times New Roman" pitchFamily="18" charset="0"/>
              </a:rPr>
              <a:t>ince 0</a:t>
            </a:r>
            <a:r>
              <a:rPr lang="en-GB" altLang="zh-CN" sz="2000" dirty="0">
                <a:cs typeface="Times New Roman" pitchFamily="18" charset="0"/>
              </a:rPr>
              <a:t>8/2019</a:t>
            </a:r>
          </a:p>
          <a:p>
            <a:pPr>
              <a:lnSpc>
                <a:spcPct val="90000"/>
              </a:lnSpc>
              <a:buNone/>
            </a:pPr>
            <a:endParaRPr lang="en-GB" altLang="zh-CN" sz="2000" dirty="0">
              <a:cs typeface="Times New Roman" pitchFamily="18" charset="0"/>
            </a:endParaRPr>
          </a:p>
          <a:p>
            <a:pPr>
              <a:lnSpc>
                <a:spcPct val="90000"/>
              </a:lnSpc>
              <a:buFontTx/>
              <a:buNone/>
            </a:pPr>
            <a:endParaRPr lang="en-GB" altLang="zh-CN" sz="2000" dirty="0">
              <a:solidFill>
                <a:srgbClr val="FF0000"/>
              </a:solidFill>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Maryse Gardella (Nokia)			Chair	since 08/2013</a:t>
            </a:r>
            <a:br>
              <a:rPr lang="en-GB" altLang="zh-CN" sz="2000" dirty="0">
                <a:cs typeface="Times New Roman" pitchFamily="18" charset="0"/>
              </a:rPr>
            </a:br>
            <a:r>
              <a:rPr lang="en-GB" altLang="zh-CN" sz="2000" dirty="0">
                <a:cs typeface="Times New Roman" pitchFamily="18" charset="0"/>
              </a:rPr>
              <a:t>Chen Shan (Huawei)				VC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br>
              <a:rPr lang="en-GB" altLang="zh-CN" sz="1800" dirty="0">
                <a:cs typeface="Times New Roman" pitchFamily="18" charset="0"/>
              </a:rPr>
            </a:br>
            <a:endParaRPr lang="en-GB" altLang="zh-CN" sz="1800" dirty="0">
              <a:cs typeface="Times New Roman" pitchFamily="18" charset="0"/>
            </a:endParaRPr>
          </a:p>
          <a:p>
            <a:pPr marL="0" indent="0">
              <a:lnSpc>
                <a:spcPct val="90000"/>
              </a:lnSpc>
              <a:buNone/>
            </a:pPr>
            <a:br>
              <a:rPr lang="en-GB" altLang="zh-CN" sz="1600" dirty="0">
                <a:cs typeface="Times New Roman" pitchFamily="18" charset="0"/>
              </a:rPr>
            </a:br>
            <a:endParaRPr lang="en-AU" sz="16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2026170" y="357344"/>
            <a:ext cx="6834188"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11706" y="1353131"/>
            <a:ext cx="8007918" cy="4860421"/>
          </a:xfrm>
          <a:prstGeom prst="rect">
            <a:avLst/>
          </a:prstGeom>
        </p:spPr>
      </p:pic>
      <p:sp>
        <p:nvSpPr>
          <p:cNvPr id="5" name="标题 1"/>
          <p:cNvSpPr>
            <a:spLocks noGrp="1"/>
          </p:cNvSpPr>
          <p:nvPr>
            <p:ph type="title"/>
          </p:nvPr>
        </p:nvSpPr>
        <p:spPr>
          <a:xfrm>
            <a:off x="325300" y="136448"/>
            <a:ext cx="9759950" cy="1016000"/>
          </a:xfrm>
        </p:spPr>
        <p:txBody>
          <a:bodyPr/>
          <a:lstStyle/>
          <a:p>
            <a:pPr algn="l"/>
            <a:r>
              <a:rPr lang="en-US" sz="3600" dirty="0"/>
              <a:t>Overview of SA5 OAM ongoing WIs/SIs progress</a:t>
            </a:r>
          </a:p>
        </p:txBody>
      </p:sp>
      <p:sp>
        <p:nvSpPr>
          <p:cNvPr id="4" name="文本框 3"/>
          <p:cNvSpPr txBox="1"/>
          <p:nvPr/>
        </p:nvSpPr>
        <p:spPr>
          <a:xfrm>
            <a:off x="9347343" y="2603727"/>
            <a:ext cx="2644458" cy="2554545"/>
          </a:xfrm>
          <a:prstGeom prst="rect">
            <a:avLst/>
          </a:prstGeom>
          <a:noFill/>
        </p:spPr>
        <p:txBody>
          <a:bodyPr wrap="square" rtlCol="0">
            <a:spAutoFit/>
          </a:bodyPr>
          <a:lstStyle/>
          <a:p>
            <a:r>
              <a:rPr lang="en-US" altLang="zh-CN" sz="1600" b="1" dirty="0">
                <a:solidFill>
                  <a:srgbClr val="0000FF"/>
                </a:solidFill>
              </a:rPr>
              <a:t>Rel-16: (28)</a:t>
            </a:r>
          </a:p>
          <a:p>
            <a:pPr marL="285750" indent="-285750">
              <a:buFont typeface="Wingdings" panose="05000000000000000000" pitchFamily="2" charset="2"/>
              <a:buChar char="Ø"/>
            </a:pPr>
            <a:r>
              <a:rPr lang="en-US" altLang="zh-CN" sz="1600" b="1" dirty="0">
                <a:solidFill>
                  <a:srgbClr val="0000FF"/>
                </a:solidFill>
              </a:rPr>
              <a:t>14 ongoing WIs/SIs </a:t>
            </a:r>
          </a:p>
          <a:p>
            <a:pPr marL="285750" indent="-285750">
              <a:buFont typeface="Wingdings" panose="05000000000000000000" pitchFamily="2" charset="2"/>
              <a:buChar char="Ø"/>
            </a:pPr>
            <a:r>
              <a:rPr lang="en-US" altLang="zh-CN" sz="1600" b="1" dirty="0">
                <a:solidFill>
                  <a:srgbClr val="0000FF"/>
                </a:solidFill>
              </a:rPr>
              <a:t>12 finished WIs/Sis</a:t>
            </a:r>
          </a:p>
          <a:p>
            <a:endParaRPr lang="en-US" altLang="zh-CN" sz="1600" b="1" dirty="0">
              <a:solidFill>
                <a:srgbClr val="0000FF"/>
              </a:solidFill>
            </a:endParaRPr>
          </a:p>
          <a:p>
            <a:r>
              <a:rPr lang="en-US" altLang="zh-CN" sz="1600" b="1" dirty="0">
                <a:solidFill>
                  <a:srgbClr val="0000FF"/>
                </a:solidFill>
              </a:rPr>
              <a:t>Rel-17:(14)</a:t>
            </a:r>
          </a:p>
          <a:p>
            <a:pPr marL="285750" indent="-285750">
              <a:buFont typeface="Wingdings" panose="05000000000000000000" pitchFamily="2" charset="2"/>
              <a:buChar char="Ø"/>
            </a:pPr>
            <a:r>
              <a:rPr lang="en-US" altLang="zh-CN" sz="1600" b="1" dirty="0">
                <a:solidFill>
                  <a:srgbClr val="0000FF"/>
                </a:solidFill>
              </a:rPr>
              <a:t>2 ongoing SI</a:t>
            </a:r>
          </a:p>
          <a:p>
            <a:pPr marL="285750" indent="-285750">
              <a:buFont typeface="Wingdings" panose="05000000000000000000" pitchFamily="2" charset="2"/>
              <a:buChar char="Ø"/>
            </a:pPr>
            <a:r>
              <a:rPr lang="en-US" altLang="zh-CN" sz="1600" b="1" dirty="0">
                <a:solidFill>
                  <a:srgbClr val="0000FF"/>
                </a:solidFill>
              </a:rPr>
              <a:t>1 ongoing WI</a:t>
            </a:r>
          </a:p>
          <a:p>
            <a:pPr marL="285750" indent="-285750">
              <a:buFont typeface="Wingdings" panose="05000000000000000000" pitchFamily="2" charset="2"/>
              <a:buChar char="Ø"/>
            </a:pPr>
            <a:r>
              <a:rPr lang="en-US" altLang="zh-CN" sz="1600" b="1" dirty="0">
                <a:solidFill>
                  <a:srgbClr val="0000FF"/>
                </a:solidFill>
              </a:rPr>
              <a:t>11 new WIDs wait for SA approval</a:t>
            </a:r>
          </a:p>
          <a:p>
            <a:endParaRPr lang="zh-CN" altLang="en-US" sz="1600" b="1" dirty="0">
              <a:solidFill>
                <a:srgbClr val="0000FF"/>
              </a:solidFill>
            </a:endParaRPr>
          </a:p>
        </p:txBody>
      </p:sp>
      <p:cxnSp>
        <p:nvCxnSpPr>
          <p:cNvPr id="8" name="直接连接符 7"/>
          <p:cNvCxnSpPr/>
          <p:nvPr/>
        </p:nvCxnSpPr>
        <p:spPr bwMode="auto">
          <a:xfrm flipV="1">
            <a:off x="219705" y="4989915"/>
            <a:ext cx="8759538" cy="18393"/>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9" name="文本框 8"/>
          <p:cNvSpPr txBox="1"/>
          <p:nvPr/>
        </p:nvSpPr>
        <p:spPr>
          <a:xfrm>
            <a:off x="325300" y="5060860"/>
            <a:ext cx="686406" cy="292388"/>
          </a:xfrm>
          <a:prstGeom prst="rect">
            <a:avLst/>
          </a:prstGeom>
          <a:noFill/>
        </p:spPr>
        <p:txBody>
          <a:bodyPr wrap="none" rtlCol="0">
            <a:spAutoFit/>
          </a:bodyPr>
          <a:lstStyle/>
          <a:p>
            <a:r>
              <a:rPr lang="en-US" altLang="zh-CN" b="1" dirty="0">
                <a:solidFill>
                  <a:srgbClr val="0000FF"/>
                </a:solidFill>
              </a:rPr>
              <a:t>Rel-17</a:t>
            </a:r>
            <a:endParaRPr lang="zh-CN" altLang="en-US" b="1" dirty="0">
              <a:solidFill>
                <a:srgbClr val="0000FF"/>
              </a:solidFill>
            </a:endParaRPr>
          </a:p>
        </p:txBody>
      </p:sp>
      <p:sp>
        <p:nvSpPr>
          <p:cNvPr id="10" name="文本框 9"/>
          <p:cNvSpPr txBox="1"/>
          <p:nvPr/>
        </p:nvSpPr>
        <p:spPr>
          <a:xfrm>
            <a:off x="325300" y="4697527"/>
            <a:ext cx="686406" cy="292388"/>
          </a:xfrm>
          <a:prstGeom prst="rect">
            <a:avLst/>
          </a:prstGeom>
          <a:noFill/>
        </p:spPr>
        <p:txBody>
          <a:bodyPr wrap="none" rtlCol="0">
            <a:spAutoFit/>
          </a:bodyPr>
          <a:lstStyle/>
          <a:p>
            <a:r>
              <a:rPr lang="en-US" altLang="zh-CN" b="1" dirty="0">
                <a:solidFill>
                  <a:srgbClr val="0000FF"/>
                </a:solidFill>
              </a:rPr>
              <a:t>Rel-16</a:t>
            </a:r>
            <a:endParaRPr lang="zh-CN" altLang="en-US" b="1" dirty="0">
              <a:solidFill>
                <a:srgbClr val="0000FF"/>
              </a:solidFill>
            </a:endParaRPr>
          </a:p>
        </p:txBody>
      </p:sp>
    </p:spTree>
    <p:extLst>
      <p:ext uri="{BB962C8B-B14F-4D97-AF65-F5344CB8AC3E}">
        <p14:creationId xmlns:p14="http://schemas.microsoft.com/office/powerpoint/2010/main" val="361290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899778" y="303563"/>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OAM - New or Revised WID/SIDs</a:t>
            </a:r>
          </a:p>
        </p:txBody>
      </p:sp>
      <p:graphicFrame>
        <p:nvGraphicFramePr>
          <p:cNvPr id="6" name="Group 76"/>
          <p:cNvGraphicFramePr>
            <a:graphicFrameLocks/>
          </p:cNvGraphicFramePr>
          <p:nvPr>
            <p:extLst>
              <p:ext uri="{D42A27DB-BD31-4B8C-83A1-F6EECF244321}">
                <p14:modId xmlns:p14="http://schemas.microsoft.com/office/powerpoint/2010/main" val="1053924550"/>
              </p:ext>
            </p:extLst>
          </p:nvPr>
        </p:nvGraphicFramePr>
        <p:xfrm>
          <a:off x="356670" y="1417557"/>
          <a:ext cx="11281042" cy="4346352"/>
        </p:xfrm>
        <a:graphic>
          <a:graphicData uri="http://schemas.openxmlformats.org/drawingml/2006/table">
            <a:tbl>
              <a:tblPr/>
              <a:tblGrid>
                <a:gridCol w="1099074">
                  <a:extLst>
                    <a:ext uri="{9D8B030D-6E8A-4147-A177-3AD203B41FA5}">
                      <a16:colId xmlns:a16="http://schemas.microsoft.com/office/drawing/2014/main" val="20000"/>
                    </a:ext>
                  </a:extLst>
                </a:gridCol>
                <a:gridCol w="1040533">
                  <a:extLst>
                    <a:ext uri="{9D8B030D-6E8A-4147-A177-3AD203B41FA5}">
                      <a16:colId xmlns:a16="http://schemas.microsoft.com/office/drawing/2014/main" val="20003"/>
                    </a:ext>
                  </a:extLst>
                </a:gridCol>
                <a:gridCol w="5146083">
                  <a:extLst>
                    <a:ext uri="{9D8B030D-6E8A-4147-A177-3AD203B41FA5}">
                      <a16:colId xmlns:a16="http://schemas.microsoft.com/office/drawing/2014/main" val="20001"/>
                    </a:ext>
                  </a:extLst>
                </a:gridCol>
                <a:gridCol w="1573427">
                  <a:extLst>
                    <a:ext uri="{9D8B030D-6E8A-4147-A177-3AD203B41FA5}">
                      <a16:colId xmlns:a16="http://schemas.microsoft.com/office/drawing/2014/main" val="20004"/>
                    </a:ext>
                  </a:extLst>
                </a:gridCol>
                <a:gridCol w="2421925">
                  <a:extLst>
                    <a:ext uri="{9D8B030D-6E8A-4147-A177-3AD203B41FA5}">
                      <a16:colId xmlns:a16="http://schemas.microsoft.com/office/drawing/2014/main" val="20005"/>
                    </a:ext>
                  </a:extLst>
                </a:gridCol>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Potential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95150">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SP-200185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R16</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Revised WID for MA5SLA</a:t>
                      </a: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China Mobile</a:t>
                      </a: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sv-SE"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GSMA</a:t>
                      </a: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730">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SP-200187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SID New areas on EE for 5G networks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Orange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a:t>
                      </a: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RAN3/SA2</a:t>
                      </a:r>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/EE/ITU-T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618">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SP-200188</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New WID Enhancements on EE for 5G networks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Orange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 RAN3/SA2</a:t>
                      </a:r>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/EE/ITU-T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1219">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SP-200189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WI on management of non-public networks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Huawei</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 </a:t>
                      </a: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RAN3/SA2/SA1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1219">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Arial" panose="020B0604020202020204" pitchFamily="34" charset="0"/>
                          <a:cs typeface="Arial" panose="020B0604020202020204" pitchFamily="34" charset="0"/>
                        </a:rPr>
                        <a:t>New WID Enhancement on Management Aspects of 5G Service-Level Agreement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China Mobile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altLang="zh-CN" sz="1200" b="0" i="0" u="none" strike="noStrike" dirty="0">
                          <a:solidFill>
                            <a:srgbClr val="000000"/>
                          </a:solidFill>
                          <a:effectLst/>
                          <a:latin typeface="Arial" panose="020B0604020202020204" pitchFamily="34" charset="0"/>
                          <a:cs typeface="Arial" panose="020B0604020202020204" pitchFamily="34" charset="0"/>
                        </a:rPr>
                        <a:t>GSMA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709">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WID on management of MDT enhancement in 5G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Ericsson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 </a:t>
                      </a: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RAN2/RAN3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3801">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WID on Additional NRM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Nokia</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 RAN2/RAN3/SA2</a:t>
                      </a:r>
                      <a:endParaRPr lang="fr-FR" altLang="zh-CN" sz="12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9688">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WID on </a:t>
                      </a:r>
                      <a:r>
                        <a:rPr lang="en-US" sz="1200" b="0" i="0" u="none" strike="noStrike" dirty="0" err="1">
                          <a:solidFill>
                            <a:srgbClr val="000000"/>
                          </a:solidFill>
                          <a:effectLst/>
                          <a:latin typeface="Arial" panose="020B0604020202020204" pitchFamily="34" charset="0"/>
                          <a:cs typeface="Arial" panose="020B0604020202020204" pitchFamily="34" charset="0"/>
                        </a:rPr>
                        <a:t>QoE</a:t>
                      </a:r>
                      <a:r>
                        <a:rPr lang="en-US" sz="1200" b="0" i="0" u="none" strike="noStrike" dirty="0">
                          <a:solidFill>
                            <a:srgbClr val="000000"/>
                          </a:solidFill>
                          <a:effectLst/>
                          <a:latin typeface="Arial" panose="020B0604020202020204" pitchFamily="34" charset="0"/>
                          <a:cs typeface="Arial" panose="020B0604020202020204" pitchFamily="34" charset="0"/>
                        </a:rPr>
                        <a:t> Measurement Collection in 5G and </a:t>
                      </a:r>
                      <a:r>
                        <a:rPr lang="en-US" sz="1200" b="0" i="0" u="none" strike="noStrike" dirty="0" err="1">
                          <a:solidFill>
                            <a:srgbClr val="000000"/>
                          </a:solidFill>
                          <a:effectLst/>
                          <a:latin typeface="Arial" panose="020B0604020202020204" pitchFamily="34" charset="0"/>
                          <a:cs typeface="Arial" panose="020B0604020202020204" pitchFamily="34" charset="0"/>
                        </a:rPr>
                        <a:t>Signalling</a:t>
                      </a:r>
                      <a:r>
                        <a:rPr lang="en-US" sz="1200" b="0" i="0" u="none" strike="noStrike" dirty="0">
                          <a:solidFill>
                            <a:srgbClr val="000000"/>
                          </a:solidFill>
                          <a:effectLst/>
                          <a:latin typeface="Arial" panose="020B0604020202020204" pitchFamily="34" charset="0"/>
                          <a:cs typeface="Arial" panose="020B0604020202020204" pitchFamily="34" charset="0"/>
                        </a:rPr>
                        <a:t> Based Activation for UMTS and LTE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Ericsson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 RAN2/RAN3</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801">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WID on Self-Organizing Networks (SON) for 5G networks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Intel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Arial" panose="020B0604020202020204" pitchFamily="34" charset="0"/>
                          <a:ea typeface="+mn-ea"/>
                          <a:cs typeface="Arial" panose="020B0604020202020204" pitchFamily="34" charset="0"/>
                        </a:rPr>
                        <a:t> RAN3/SA2</a:t>
                      </a:r>
                      <a:endParaRPr lang="fr-FR" altLang="zh-CN" sz="12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3109">
                <a:tc>
                  <a:txBody>
                    <a:bodyPr/>
                    <a:lstStyle/>
                    <a:p>
                      <a:pPr algn="l" fontAlgn="t"/>
                      <a:r>
                        <a:rPr lang="en-GB" sz="1200" b="0" i="0" u="none" strike="noStrike">
                          <a:solidFill>
                            <a:srgbClr val="000000"/>
                          </a:solidFill>
                          <a:effectLst/>
                          <a:latin typeface="Arial" panose="020B0604020202020204" pitchFamily="34" charset="0"/>
                          <a:cs typeface="Arial" panose="020B0604020202020204" pitchFamily="34" charset="0"/>
                        </a:rPr>
                        <a:t>SP-200195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altLang="zh-CN" sz="1200" b="0" i="0" u="none" strike="noStrike" kern="1200" dirty="0">
                          <a:solidFill>
                            <a:srgbClr val="000000"/>
                          </a:solidFill>
                          <a:effectLst/>
                          <a:latin typeface="Arial" panose="020B0604020202020204" pitchFamily="34" charset="0"/>
                          <a:ea typeface="+mn-ea"/>
                          <a:cs typeface="Arial" panose="020B0604020202020204" pitchFamily="34" charset="0"/>
                        </a:rPr>
                        <a:t>R17</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New SID on edge computing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Intel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 </a:t>
                      </a:r>
                      <a:r>
                        <a:rPr lang="fr-FR" altLang="zh-CN" sz="1200" b="0" i="0" u="none" strike="noStrike" dirty="0">
                          <a:solidFill>
                            <a:srgbClr val="000000"/>
                          </a:solidFill>
                          <a:effectLst/>
                          <a:latin typeface="Arial" panose="020B0604020202020204" pitchFamily="34" charset="0"/>
                          <a:cs typeface="Arial" panose="020B0604020202020204" pitchFamily="34" charset="0"/>
                        </a:rPr>
                        <a:t>SA2/SA6/NFV</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3801">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SP-200196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82550" indent="0" algn="l" defTabSz="1219170" rtl="0" eaLnBrk="1" fontAlgn="t"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R17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Revised</a:t>
                      </a:r>
                      <a:r>
                        <a:rPr lang="en-US" sz="1200" b="0" i="0" u="none" strike="noStrike" baseline="0"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WID on Enhanced Closed loop SLS assurance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  Ericsson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SA2/RAN3/ETSI ZSM</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sz="3600" dirty="0"/>
              <a:t>OAM - TS/TRs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600280735"/>
              </p:ext>
            </p:extLst>
          </p:nvPr>
        </p:nvGraphicFramePr>
        <p:xfrm>
          <a:off x="644778" y="1996544"/>
          <a:ext cx="10215820" cy="209087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2932386">
                  <a:extLst>
                    <a:ext uri="{9D8B030D-6E8A-4147-A177-3AD203B41FA5}">
                      <a16:colId xmlns:a16="http://schemas.microsoft.com/office/drawing/2014/main" val="3016348962"/>
                    </a:ext>
                  </a:extLst>
                </a:gridCol>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405512">
                <a:tc>
                  <a:txBody>
                    <a:bodyPr/>
                    <a:lstStyle/>
                    <a:p>
                      <a:pPr algn="l" fontAlgn="t"/>
                      <a:r>
                        <a:rPr lang="en-GB" sz="1400" b="0" i="0" u="none" strike="noStrike" kern="1200" baseline="0" dirty="0">
                          <a:solidFill>
                            <a:schemeClr val="dk1"/>
                          </a:solidFill>
                          <a:latin typeface="Calibri" panose="020F0502020204030204" pitchFamily="34" charset="0"/>
                          <a:ea typeface="+mn-ea"/>
                          <a:cs typeface="+mn-cs"/>
                        </a:rPr>
                        <a:t>SP-200197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r>
                        <a:rPr lang="en-US" sz="1400" b="0" i="0" u="none" strike="noStrike" kern="1200" baseline="0" dirty="0">
                          <a:solidFill>
                            <a:schemeClr val="dk1"/>
                          </a:solidFill>
                          <a:latin typeface="Calibri" panose="020F0502020204030204" pitchFamily="34" charset="0"/>
                          <a:ea typeface="+mn-ea"/>
                          <a:cs typeface="+mn-cs"/>
                        </a:rPr>
                        <a:t>Presentation of TS 28.537</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spcAft>
                          <a:spcPts val="0"/>
                        </a:spcAft>
                      </a:pPr>
                      <a:r>
                        <a:rPr lang="en-US" sz="1400" b="0" i="0" u="none" strike="noStrike" kern="1200" baseline="0" dirty="0">
                          <a:solidFill>
                            <a:schemeClr val="dk1"/>
                          </a:solidFill>
                          <a:latin typeface="Calibri" panose="020F0502020204030204" pitchFamily="34" charset="0"/>
                          <a:ea typeface="+mn-ea"/>
                          <a:cs typeface="+mn-cs"/>
                        </a:rPr>
                        <a:t>Information and Approval </a:t>
                      </a:r>
                      <a:endParaRPr lang="sv-S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1560">
                <a:tc>
                  <a:txBody>
                    <a:bodyPr/>
                    <a:lstStyle/>
                    <a:p>
                      <a:pPr algn="l" fontAlgn="t"/>
                      <a:r>
                        <a:rPr lang="en-GB" sz="1400" b="0" i="0" u="none" strike="noStrike" kern="1200" baseline="0" dirty="0">
                          <a:solidFill>
                            <a:schemeClr val="dk1"/>
                          </a:solidFill>
                          <a:latin typeface="Calibri" panose="020F0502020204030204" pitchFamily="34" charset="0"/>
                          <a:ea typeface="+mn-ea"/>
                          <a:cs typeface="+mn-cs"/>
                        </a:rPr>
                        <a:t>SP-200198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r>
                        <a:rPr lang="en-US" sz="1400" b="0" i="0" u="none" strike="noStrike" kern="1200" baseline="0" dirty="0">
                          <a:solidFill>
                            <a:schemeClr val="dk1"/>
                          </a:solidFill>
                          <a:latin typeface="Calibri" panose="020F0502020204030204" pitchFamily="34" charset="0"/>
                          <a:ea typeface="+mn-ea"/>
                          <a:cs typeface="+mn-cs"/>
                        </a:rPr>
                        <a:t>Presentation of TS 28.310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i="0" u="none" strike="noStrike" kern="1200" baseline="0" dirty="0">
                          <a:solidFill>
                            <a:schemeClr val="dk1"/>
                          </a:solidFill>
                          <a:latin typeface="Calibri" panose="020F0502020204030204" pitchFamily="34" charset="0"/>
                          <a:ea typeface="+mn-ea"/>
                          <a:cs typeface="+mn-cs"/>
                        </a:rPr>
                        <a:t>Approval </a:t>
                      </a:r>
                      <a:endParaRPr lang="sv-S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871">
                <a:tc>
                  <a:txBody>
                    <a:bodyPr/>
                    <a:lstStyle/>
                    <a:p>
                      <a:pPr algn="l" fontAlgn="t"/>
                      <a:r>
                        <a:rPr lang="en-GB" sz="1400" b="0" i="0" u="none" strike="noStrike" kern="1200" baseline="0" dirty="0">
                          <a:solidFill>
                            <a:schemeClr val="dk1"/>
                          </a:solidFill>
                          <a:latin typeface="Calibri" panose="020F0502020204030204" pitchFamily="34" charset="0"/>
                          <a:ea typeface="+mn-ea"/>
                          <a:cs typeface="+mn-cs"/>
                        </a:rPr>
                        <a:t>SP-200199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r>
                        <a:rPr lang="en-US" sz="1400" b="0" i="0" u="none" strike="noStrike" kern="1200" baseline="0" dirty="0">
                          <a:solidFill>
                            <a:schemeClr val="dk1"/>
                          </a:solidFill>
                          <a:latin typeface="Calibri" panose="020F0502020204030204" pitchFamily="34" charset="0"/>
                          <a:ea typeface="+mn-ea"/>
                          <a:cs typeface="+mn-cs"/>
                        </a:rPr>
                        <a:t>Presentation of TR 28.807</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spcAft>
                          <a:spcPts val="0"/>
                        </a:spcAft>
                      </a:pPr>
                      <a:r>
                        <a:rPr lang="sv-S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3041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304" y="10886"/>
            <a:ext cx="9112251" cy="1143000"/>
          </a:xfrm>
        </p:spPr>
        <p:txBody>
          <a:bodyPr/>
          <a:lstStyle/>
          <a:p>
            <a:r>
              <a:rPr lang="sv-SE" sz="3600" dirty="0"/>
              <a:t>OAM - Rel-16 WI Exception requests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055586674"/>
              </p:ext>
            </p:extLst>
          </p:nvPr>
        </p:nvGraphicFramePr>
        <p:xfrm>
          <a:off x="1880089" y="1327726"/>
          <a:ext cx="7290682" cy="4742918"/>
        </p:xfrm>
        <a:graphic>
          <a:graphicData uri="http://schemas.openxmlformats.org/drawingml/2006/table">
            <a:tbl>
              <a:tblPr firstRow="1" bandRow="1">
                <a:tableStyleId>{5C22544A-7EE6-4342-B048-85BDC9FD1C3A}</a:tableStyleId>
              </a:tblPr>
              <a:tblGrid>
                <a:gridCol w="2313556">
                  <a:extLst>
                    <a:ext uri="{9D8B030D-6E8A-4147-A177-3AD203B41FA5}">
                      <a16:colId xmlns:a16="http://schemas.microsoft.com/office/drawing/2014/main" val="570476699"/>
                    </a:ext>
                  </a:extLst>
                </a:gridCol>
                <a:gridCol w="4977126">
                  <a:extLst>
                    <a:ext uri="{9D8B030D-6E8A-4147-A177-3AD203B41FA5}">
                      <a16:colId xmlns:a16="http://schemas.microsoft.com/office/drawing/2014/main" val="2618836924"/>
                    </a:ext>
                  </a:extLst>
                </a:gridCol>
              </a:tblGrid>
              <a:tr h="735783">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304648">
                <a:tc>
                  <a:txBody>
                    <a:bodyPr/>
                    <a:lstStyle/>
                    <a:p>
                      <a:pPr algn="l" fontAlgn="t"/>
                      <a:r>
                        <a:rPr lang="en-GB" sz="1400" b="0" i="0" u="none" strike="noStrike" dirty="0">
                          <a:solidFill>
                            <a:srgbClr val="000000"/>
                          </a:solidFill>
                          <a:effectLst/>
                          <a:latin typeface="Arial" panose="020B0604020202020204" pitchFamily="34" charset="0"/>
                        </a:rPr>
                        <a:t>SP-200201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panose="020B0604020202020204" pitchFamily="34" charset="0"/>
                        </a:rPr>
                        <a:t>WI Exception request Closed loop SLS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4411">
                <a:tc>
                  <a:txBody>
                    <a:bodyPr/>
                    <a:lstStyle/>
                    <a:p>
                      <a:pPr algn="l" fontAlgn="t"/>
                      <a:r>
                        <a:rPr lang="en-GB" sz="1400" b="0" i="0" u="none" strike="noStrike">
                          <a:solidFill>
                            <a:srgbClr val="000000"/>
                          </a:solidFill>
                          <a:effectLst/>
                          <a:latin typeface="Arial" panose="020B0604020202020204" pitchFamily="34" charset="0"/>
                        </a:rPr>
                        <a:t>SP-200204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Arial" panose="020B0604020202020204" pitchFamily="34" charset="0"/>
                        </a:rPr>
                        <a:t>WI exception request Network Slice performance and Analytics Charging in 5GS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6334">
                <a:tc>
                  <a:txBody>
                    <a:bodyPr/>
                    <a:lstStyle/>
                    <a:p>
                      <a:pPr algn="l" fontAlgn="t"/>
                      <a:r>
                        <a:rPr lang="en-GB" sz="1400" b="0" i="0" u="none" strike="noStrike">
                          <a:solidFill>
                            <a:srgbClr val="000000"/>
                          </a:solidFill>
                          <a:effectLst/>
                          <a:latin typeface="Arial" panose="020B0604020202020204" pitchFamily="34" charset="0"/>
                        </a:rPr>
                        <a:t>SP-200205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Arial" panose="020B0604020202020204" pitchFamily="34" charset="0"/>
                        </a:rPr>
                        <a:t>WI exception request  Energy efficiency of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2823">
                <a:tc>
                  <a:txBody>
                    <a:bodyPr/>
                    <a:lstStyle/>
                    <a:p>
                      <a:pPr algn="l" fontAlgn="t"/>
                      <a:r>
                        <a:rPr lang="en-GB" sz="1400" b="0" i="0" u="none" strike="noStrike">
                          <a:solidFill>
                            <a:srgbClr val="000000"/>
                          </a:solidFill>
                          <a:effectLst/>
                          <a:latin typeface="Arial" panose="020B0604020202020204" pitchFamily="34" charset="0"/>
                        </a:rPr>
                        <a:t>SP-200206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panose="020B0604020202020204" pitchFamily="34" charset="0"/>
                        </a:rPr>
                        <a:t>WI exception request Trace Management in the context of Services Based Management Architecture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1945">
                <a:tc>
                  <a:txBody>
                    <a:bodyPr/>
                    <a:lstStyle/>
                    <a:p>
                      <a:pPr algn="l" fontAlgn="t"/>
                      <a:r>
                        <a:rPr lang="en-GB" sz="1400" b="0" i="0" u="none" strike="noStrike">
                          <a:solidFill>
                            <a:srgbClr val="000000"/>
                          </a:solidFill>
                          <a:effectLst/>
                          <a:latin typeface="Arial" panose="020B0604020202020204" pitchFamily="34" charset="0"/>
                        </a:rPr>
                        <a:t>SP-200207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a:solidFill>
                            <a:srgbClr val="000000"/>
                          </a:solidFill>
                          <a:effectLst/>
                          <a:latin typeface="Arial" panose="020B0604020202020204" pitchFamily="34" charset="0"/>
                        </a:rPr>
                        <a:t>WI exception request Streaming trace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1944">
                <a:tc>
                  <a:txBody>
                    <a:bodyPr/>
                    <a:lstStyle/>
                    <a:p>
                      <a:pPr algn="l" fontAlgn="t"/>
                      <a:r>
                        <a:rPr lang="en-GB" sz="1400" b="0" i="0" u="none" strike="noStrike">
                          <a:solidFill>
                            <a:srgbClr val="000000"/>
                          </a:solidFill>
                          <a:effectLst/>
                          <a:latin typeface="Arial" panose="020B0604020202020204" pitchFamily="34" charset="0"/>
                        </a:rPr>
                        <a:t>SP-200208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400" b="0" i="0" u="none" strike="noStrike">
                          <a:solidFill>
                            <a:srgbClr val="000000"/>
                          </a:solidFill>
                          <a:effectLst/>
                          <a:latin typeface="Arial" panose="020B0604020202020204" pitchFamily="34" charset="0"/>
                        </a:rPr>
                        <a:t>WI exception request Enhancement of 3GPP management system for multiple tenant environment support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1944">
                <a:tc>
                  <a:txBody>
                    <a:bodyPr/>
                    <a:lstStyle/>
                    <a:p>
                      <a:pPr algn="l" fontAlgn="t"/>
                      <a:r>
                        <a:rPr lang="en-GB" sz="1400" b="0" i="0" u="none" strike="noStrike">
                          <a:solidFill>
                            <a:srgbClr val="000000"/>
                          </a:solidFill>
                          <a:effectLst/>
                          <a:latin typeface="Arial" panose="020B0604020202020204" pitchFamily="34" charset="0"/>
                        </a:rPr>
                        <a:t>SP-200209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panose="020B0604020202020204" pitchFamily="34" charset="0"/>
                        </a:rPr>
                        <a:t>WI exception request Enhancement of performance assurance for 5G networks including network slicing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1944">
                <a:tc>
                  <a:txBody>
                    <a:bodyPr/>
                    <a:lstStyle/>
                    <a:p>
                      <a:pPr algn="l" fontAlgn="t"/>
                      <a:r>
                        <a:rPr lang="en-GB" sz="1400" b="0" i="0" u="none" strike="noStrike">
                          <a:solidFill>
                            <a:srgbClr val="000000"/>
                          </a:solidFill>
                          <a:effectLst/>
                          <a:latin typeface="Arial" panose="020B0604020202020204" pitchFamily="34" charset="0"/>
                        </a:rPr>
                        <a:t>SP-200210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panose="020B0604020202020204" pitchFamily="34" charset="0"/>
                        </a:rPr>
                        <a:t>WI exception request Discovery of management services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1944">
                <a:tc>
                  <a:txBody>
                    <a:bodyPr/>
                    <a:lstStyle/>
                    <a:p>
                      <a:pPr algn="l" fontAlgn="t"/>
                      <a:r>
                        <a:rPr lang="en-GB" sz="1400" b="0" i="0" u="none" strike="noStrike">
                          <a:solidFill>
                            <a:srgbClr val="000000"/>
                          </a:solidFill>
                          <a:effectLst/>
                          <a:latin typeface="Arial" panose="020B0604020202020204" pitchFamily="34" charset="0"/>
                        </a:rPr>
                        <a:t>SP-200211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a:solidFill>
                            <a:srgbClr val="000000"/>
                          </a:solidFill>
                          <a:effectLst/>
                          <a:latin typeface="Arial" panose="020B0604020202020204" pitchFamily="34" charset="0"/>
                        </a:rPr>
                        <a:t>WI exception request Self-Organizing Networks (SON) for 5G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1944">
                <a:tc>
                  <a:txBody>
                    <a:bodyPr/>
                    <a:lstStyle/>
                    <a:p>
                      <a:pPr algn="l" fontAlgn="t"/>
                      <a:r>
                        <a:rPr lang="en-GB" sz="1400" b="0" i="0" u="none" strike="noStrike">
                          <a:solidFill>
                            <a:srgbClr val="000000"/>
                          </a:solidFill>
                          <a:effectLst/>
                          <a:latin typeface="Arial" panose="020B0604020202020204" pitchFamily="34" charset="0"/>
                        </a:rPr>
                        <a:t>SP-200212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fr-FR" sz="1400" b="0" i="0" u="none" strike="noStrike">
                          <a:solidFill>
                            <a:srgbClr val="000000"/>
                          </a:solidFill>
                          <a:effectLst/>
                          <a:latin typeface="Arial" panose="020B0604020202020204" pitchFamily="34" charset="0"/>
                        </a:rPr>
                        <a:t>WI exception request NRM enhancements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1944">
                <a:tc>
                  <a:txBody>
                    <a:bodyPr/>
                    <a:lstStyle/>
                    <a:p>
                      <a:pPr algn="l" fontAlgn="t"/>
                      <a:r>
                        <a:rPr lang="en-GB" sz="1400" b="0" i="0" u="none" strike="noStrike">
                          <a:solidFill>
                            <a:srgbClr val="000000"/>
                          </a:solidFill>
                          <a:effectLst/>
                          <a:latin typeface="Arial" panose="020B0604020202020204" pitchFamily="34" charset="0"/>
                        </a:rPr>
                        <a:t>SP-200213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400" b="0" i="0" u="none" strike="noStrike" dirty="0">
                          <a:solidFill>
                            <a:srgbClr val="000000"/>
                          </a:solidFill>
                          <a:effectLst/>
                          <a:latin typeface="Arial" panose="020B0604020202020204" pitchFamily="34" charset="0"/>
                        </a:rPr>
                        <a:t>WI exception request Management of QoE measurement collection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148943"/>
                  </a:ext>
                </a:extLst>
              </a:tr>
            </a:tbl>
          </a:graphicData>
        </a:graphic>
      </p:graphicFrame>
    </p:spTree>
    <p:extLst>
      <p:ext uri="{BB962C8B-B14F-4D97-AF65-F5344CB8AC3E}">
        <p14:creationId xmlns:p14="http://schemas.microsoft.com/office/powerpoint/2010/main" val="361194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MA5SLA/COSLA/MEMTANE/FS_OAM_NPN</a:t>
            </a:r>
            <a:endParaRPr lang="sv-SE" sz="3200" kern="0" dirty="0"/>
          </a:p>
        </p:txBody>
      </p:sp>
      <p:graphicFrame>
        <p:nvGraphicFramePr>
          <p:cNvPr id="7" name="Content Placeholder 3"/>
          <p:cNvGraphicFramePr>
            <a:graphicFrameLocks/>
          </p:cNvGraphicFramePr>
          <p:nvPr>
            <p:extLst>
              <p:ext uri="{D42A27DB-BD31-4B8C-83A1-F6EECF244321}">
                <p14:modId xmlns:p14="http://schemas.microsoft.com/office/powerpoint/2010/main" val="2043643264"/>
              </p:ext>
            </p:extLst>
          </p:nvPr>
        </p:nvGraphicFramePr>
        <p:xfrm>
          <a:off x="185898" y="533743"/>
          <a:ext cx="11554137" cy="2624614"/>
        </p:xfrm>
        <a:graphic>
          <a:graphicData uri="http://schemas.openxmlformats.org/drawingml/2006/table">
            <a:tbl>
              <a:tblPr firstRow="1" bandRow="1">
                <a:tableStyleId>{5C22544A-7EE6-4342-B048-85BDC9FD1C3A}</a:tableStyleId>
              </a:tblPr>
              <a:tblGrid>
                <a:gridCol w="779696">
                  <a:extLst>
                    <a:ext uri="{9D8B030D-6E8A-4147-A177-3AD203B41FA5}">
                      <a16:colId xmlns:a16="http://schemas.microsoft.com/office/drawing/2014/main" val="23408469"/>
                    </a:ext>
                  </a:extLst>
                </a:gridCol>
                <a:gridCol w="2370730">
                  <a:extLst>
                    <a:ext uri="{9D8B030D-6E8A-4147-A177-3AD203B41FA5}">
                      <a16:colId xmlns:a16="http://schemas.microsoft.com/office/drawing/2014/main" val="1386727148"/>
                    </a:ext>
                  </a:extLst>
                </a:gridCol>
                <a:gridCol w="1372310">
                  <a:extLst>
                    <a:ext uri="{9D8B030D-6E8A-4147-A177-3AD203B41FA5}">
                      <a16:colId xmlns:a16="http://schemas.microsoft.com/office/drawing/2014/main" val="20002"/>
                    </a:ext>
                  </a:extLst>
                </a:gridCol>
                <a:gridCol w="1823971">
                  <a:extLst>
                    <a:ext uri="{9D8B030D-6E8A-4147-A177-3AD203B41FA5}">
                      <a16:colId xmlns:a16="http://schemas.microsoft.com/office/drawing/2014/main" val="4240727412"/>
                    </a:ext>
                  </a:extLst>
                </a:gridCol>
                <a:gridCol w="996779">
                  <a:extLst>
                    <a:ext uri="{9D8B030D-6E8A-4147-A177-3AD203B41FA5}">
                      <a16:colId xmlns:a16="http://schemas.microsoft.com/office/drawing/2014/main" val="20006"/>
                    </a:ext>
                  </a:extLst>
                </a:gridCol>
                <a:gridCol w="1445673">
                  <a:extLst>
                    <a:ext uri="{9D8B030D-6E8A-4147-A177-3AD203B41FA5}">
                      <a16:colId xmlns:a16="http://schemas.microsoft.com/office/drawing/2014/main" val="1675550634"/>
                    </a:ext>
                  </a:extLst>
                </a:gridCol>
                <a:gridCol w="762777">
                  <a:extLst>
                    <a:ext uri="{9D8B030D-6E8A-4147-A177-3AD203B41FA5}">
                      <a16:colId xmlns:a16="http://schemas.microsoft.com/office/drawing/2014/main" val="20007"/>
                    </a:ext>
                  </a:extLst>
                </a:gridCol>
                <a:gridCol w="1140693">
                  <a:extLst>
                    <a:ext uri="{9D8B030D-6E8A-4147-A177-3AD203B41FA5}">
                      <a16:colId xmlns:a16="http://schemas.microsoft.com/office/drawing/2014/main" val="20004"/>
                    </a:ext>
                  </a:extLst>
                </a:gridCol>
                <a:gridCol w="861508">
                  <a:extLst>
                    <a:ext uri="{9D8B030D-6E8A-4147-A177-3AD203B41FA5}">
                      <a16:colId xmlns:a16="http://schemas.microsoft.com/office/drawing/2014/main" val="20005"/>
                    </a:ext>
                  </a:extLst>
                </a:gridCol>
              </a:tblGrid>
              <a:tr h="337665">
                <a:tc>
                  <a:txBody>
                    <a:bodyPr/>
                    <a:lstStyle/>
                    <a:p>
                      <a:pPr algn="ctr">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t>Completion</a:t>
                      </a:r>
                      <a:r>
                        <a:rPr lang="sv-SE" sz="1400" dirty="0"/>
                        <a:t> rate</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TS/TR</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dirty="0"/>
                    </a:p>
                  </a:txBody>
                  <a:tcPr anchor="ctr">
                    <a:solidFill>
                      <a:srgbClr val="C1E442"/>
                    </a:solidFill>
                  </a:tcPr>
                </a:tc>
                <a:tc>
                  <a:txBody>
                    <a:bodyPr/>
                    <a:lstStyle/>
                    <a:p>
                      <a:pPr algn="ctr"/>
                      <a:r>
                        <a:rPr lang="sv-SE" sz="1400" dirty="0"/>
                        <a:t>Target date</a:t>
                      </a:r>
                    </a:p>
                  </a:txBody>
                  <a:tcPr anchor="ctr">
                    <a:solidFill>
                      <a:srgbClr val="C1E442"/>
                    </a:solidFill>
                  </a:tcPr>
                </a:tc>
                <a:tc>
                  <a:txBody>
                    <a:bodyPr/>
                    <a:lstStyle/>
                    <a:p>
                      <a:pPr algn="ctr"/>
                      <a:r>
                        <a:rPr lang="sv-SE" sz="1400" dirty="0"/>
                        <a:t>Rapporteur</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t>Related</a:t>
                      </a:r>
                      <a:r>
                        <a:rPr lang="sv-SE" altLang="zh-CN" sz="1400" baseline="0" dirty="0"/>
                        <a:t> groups</a:t>
                      </a:r>
                      <a:endParaRPr lang="sv-SE" sz="14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t>Related</a:t>
                      </a:r>
                      <a:r>
                        <a:rPr lang="sv-SE" sz="1400" baseline="0" dirty="0"/>
                        <a:t> </a:t>
                      </a:r>
                      <a:r>
                        <a:rPr lang="en-US" altLang="zh-CN" sz="1400" dirty="0"/>
                        <a:t>topic</a:t>
                      </a:r>
                      <a:endParaRPr lang="sv-SE" sz="1400" dirty="0"/>
                    </a:p>
                  </a:txBody>
                  <a:tcPr anchor="ctr">
                    <a:solidFill>
                      <a:srgbClr val="C1E442"/>
                    </a:solidFill>
                  </a:tcPr>
                </a:tc>
                <a:extLst>
                  <a:ext uri="{0D108BD9-81ED-4DB2-BD59-A6C34878D82A}">
                    <a16:rowId xmlns:a16="http://schemas.microsoft.com/office/drawing/2014/main" val="2515750895"/>
                  </a:ext>
                </a:extLst>
              </a:tr>
              <a:tr h="43005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MA5SLA</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Management aspects of 5G Service-Level Agreement</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rPr>
                        <a:t>20</a:t>
                      </a:r>
                      <a:r>
                        <a:rPr lang="en-US" altLang="zh-CN" sz="1100" kern="1200" dirty="0">
                          <a:solidFill>
                            <a:schemeClr val="dk1"/>
                          </a:solidFill>
                          <a:effectLst/>
                          <a:latin typeface="Arial" panose="020B0604020202020204" pitchFamily="34" charset="0"/>
                          <a:ea typeface="+mn-ea"/>
                          <a:cs typeface="+mn-cs"/>
                        </a:rPr>
                        <a:t>%-&gt;60%-&gt;</a:t>
                      </a:r>
                      <a:r>
                        <a:rPr lang="en-US" altLang="zh-CN" sz="1100" kern="1200" dirty="0">
                          <a:solidFill>
                            <a:schemeClr val="dk1"/>
                          </a:solidFill>
                          <a:effectLst/>
                          <a:highlight>
                            <a:srgbClr val="00FF00"/>
                          </a:highlight>
                          <a:latin typeface="Arial" panose="020B0604020202020204" pitchFamily="34" charset="0"/>
                          <a:ea typeface="+mn-ea"/>
                          <a:cs typeface="+mn-cs"/>
                        </a:rPr>
                        <a:t>100%</a:t>
                      </a:r>
                      <a:endParaRPr lang="sv-SE" altLang="zh-CN" sz="1100" kern="1200" dirty="0">
                        <a:solidFill>
                          <a:schemeClr val="dk1"/>
                        </a:solidFill>
                        <a:effectLst/>
                        <a:highlight>
                          <a:srgbClr val="00FF00"/>
                        </a:highligh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GB" altLang="zh-CN"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TS 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hlinkClick r:id="rId2"/>
                        </a:rPr>
                        <a:t>SP-190789</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SA#87 (03/2020) </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CMCC</a:t>
                      </a:r>
                    </a:p>
                  </a:txBody>
                  <a:tcPr marL="68580" marR="68580" marT="0" marB="0" anchor="ctr">
                    <a:solidFill>
                      <a:schemeClr val="tx2">
                        <a:lumMod val="20000"/>
                        <a:lumOff val="80000"/>
                      </a:schemeClr>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GSMA, ETSI ZSM</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Tbd</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526224">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COSLA</a:t>
                      </a:r>
                    </a:p>
                  </a:txBody>
                  <a:tcPr marL="68580" marR="68580" marT="0" marB="0" anchor="ctr">
                    <a:solidFill>
                      <a:schemeClr val="tx2">
                        <a:lumMod val="20000"/>
                        <a:lumOff val="80000"/>
                      </a:schemeClr>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Closed loop SLS assurance</a:t>
                      </a:r>
                    </a:p>
                  </a:txBody>
                  <a:tcPr marL="68580" marR="68580" marT="0" marB="0" anchor="ctr">
                    <a:solidFill>
                      <a:schemeClr val="tx2">
                        <a:lumMod val="20000"/>
                        <a:lumOff val="80000"/>
                      </a:schemeClr>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20</a:t>
                      </a:r>
                      <a:r>
                        <a:rPr lang="en-US" altLang="zh-CN" sz="1100" kern="1200" dirty="0">
                          <a:solidFill>
                            <a:schemeClr val="dk1"/>
                          </a:solidFill>
                          <a:effectLst/>
                          <a:latin typeface="Arial" panose="020B0604020202020204" pitchFamily="34" charset="0"/>
                          <a:ea typeface="+mn-ea"/>
                          <a:cs typeface="+mn-cs"/>
                        </a:rPr>
                        <a:t>%-&gt;45%-&gt;55% </a:t>
                      </a:r>
                      <a:r>
                        <a:rPr lang="en-US" altLang="zh-CN" sz="1100" kern="1200" dirty="0">
                          <a:solidFill>
                            <a:schemeClr val="dk1"/>
                          </a:solidFill>
                          <a:effectLst/>
                          <a:highlight>
                            <a:srgbClr val="FFFF00"/>
                          </a:highlight>
                          <a:latin typeface="Arial" panose="020B0604020202020204" pitchFamily="34" charset="0"/>
                          <a:ea typeface="+mn-ea"/>
                          <a:cs typeface="+mn-cs"/>
                        </a:rPr>
                        <a:t>(E.R. (Exception request))</a:t>
                      </a:r>
                      <a:endParaRPr lang="sv-SE" sz="1100" kern="1200" dirty="0">
                        <a:solidFill>
                          <a:schemeClr val="dk1"/>
                        </a:solidFill>
                        <a:effectLst/>
                        <a:highlight>
                          <a:srgbClr val="FFFF00"/>
                        </a:highligh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en-US" sz="1100" kern="1200" dirty="0">
                          <a:solidFill>
                            <a:schemeClr val="dk1"/>
                          </a:solidFill>
                          <a:effectLst/>
                          <a:latin typeface="Arial" panose="020B0604020202020204" pitchFamily="34" charset="0"/>
                          <a:ea typeface="+mn-ea"/>
                          <a:cs typeface="+mn-cs"/>
                        </a:rPr>
                        <a:t>TS 28.535</a:t>
                      </a:r>
                      <a:r>
                        <a:rPr lang="en-US" altLang="zh-CN" sz="1100" kern="1200" dirty="0">
                          <a:solidFill>
                            <a:schemeClr val="dk1"/>
                          </a:solidFill>
                          <a:effectLst/>
                          <a:latin typeface="Arial" panose="020B0604020202020204" pitchFamily="34" charset="0"/>
                          <a:ea typeface="+mn-ea"/>
                          <a:cs typeface="+mn-cs"/>
                        </a:rPr>
                        <a:t>/28.536</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3"/>
                        </a:rPr>
                        <a:t>SP-190781</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en-US" altLang="zh-CN" sz="1100" kern="1200" dirty="0">
                          <a:solidFill>
                            <a:schemeClr val="dk1"/>
                          </a:solidFill>
                          <a:effectLst/>
                          <a:latin typeface="Arial" panose="020B0604020202020204" pitchFamily="34" charset="0"/>
                          <a:ea typeface="SimSun" panose="02010600030101010101" pitchFamily="2" charset="-122"/>
                          <a:cs typeface="+mn-cs"/>
                        </a:rPr>
                        <a:t>Ericsson</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SA2, </a:t>
                      </a:r>
                      <a:r>
                        <a:rPr lang="sv-SE" sz="1100" kern="1200" dirty="0">
                          <a:solidFill>
                            <a:schemeClr val="dk1"/>
                          </a:solidFill>
                          <a:effectLst/>
                          <a:latin typeface="Arial" panose="020B0604020202020204" pitchFamily="34" charset="0"/>
                          <a:ea typeface="SimSun" panose="02010600030101010101" pitchFamily="2" charset="-122"/>
                          <a:cs typeface="+mn-cs"/>
                        </a:rPr>
                        <a:t>RAN3, ETSI ZSM</a:t>
                      </a:r>
                    </a:p>
                    <a:p>
                      <a:pPr algn="ctr">
                        <a:spcAft>
                          <a:spcPts val="0"/>
                        </a:spcAft>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NWDAF, RAN intelligence</a:t>
                      </a:r>
                      <a:r>
                        <a:rPr lang="sv-SE" altLang="zh-CN" sz="1100" kern="1200" dirty="0">
                          <a:solidFill>
                            <a:schemeClr val="dk1"/>
                          </a:solidFill>
                          <a:effectLst/>
                          <a:latin typeface="Arial" panose="020B0604020202020204" pitchFamily="34" charset="0"/>
                          <a:ea typeface="+mn-ea"/>
                          <a:cs typeface="+mn-cs"/>
                        </a:rPr>
                        <a:t> automation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MEMTANE</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err="1">
                          <a:solidFill>
                            <a:schemeClr val="dk1"/>
                          </a:solidFill>
                          <a:effectLst/>
                          <a:latin typeface="Arial" panose="020B0604020202020204" pitchFamily="34" charset="0"/>
                          <a:ea typeface="+mn-ea"/>
                          <a:cs typeface="+mn-cs"/>
                        </a:rPr>
                        <a:t>Enhancement</a:t>
                      </a:r>
                      <a:r>
                        <a:rPr lang="fr-FR" sz="1100" kern="1200" dirty="0">
                          <a:solidFill>
                            <a:schemeClr val="dk1"/>
                          </a:solidFill>
                          <a:effectLst/>
                          <a:latin typeface="Arial" panose="020B0604020202020204" pitchFamily="34" charset="0"/>
                          <a:ea typeface="+mn-ea"/>
                          <a:cs typeface="+mn-cs"/>
                        </a:rPr>
                        <a:t> of 3GPP management system for multiple tenant environnent support</a:t>
                      </a:r>
                      <a:endParaRPr lang="en-US"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20</a:t>
                      </a:r>
                      <a:r>
                        <a:rPr lang="en-US" altLang="zh-CN" sz="1100" kern="1200" dirty="0">
                          <a:solidFill>
                            <a:schemeClr val="dk1"/>
                          </a:solidFill>
                          <a:effectLst/>
                          <a:latin typeface="Arial" panose="020B0604020202020204" pitchFamily="34" charset="0"/>
                          <a:ea typeface="+mn-ea"/>
                          <a:cs typeface="+mn-cs"/>
                        </a:rPr>
                        <a:t>%-&gt;35%-&gt;35%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algn="ctr" defTabSz="1219170" rtl="0" eaLnBrk="1" latinLnBrk="0" hangingPunct="1">
                        <a:spcAft>
                          <a:spcPts val="0"/>
                        </a:spcAft>
                      </a:pPr>
                      <a:r>
                        <a:rPr lang="en-GB" sz="1100" kern="1200" dirty="0">
                          <a:solidFill>
                            <a:schemeClr val="dk1"/>
                          </a:solidFill>
                          <a:effectLst/>
                          <a:latin typeface="Arial" panose="020B0604020202020204" pitchFamily="34" charset="0"/>
                          <a:ea typeface="+mn-ea"/>
                          <a:cs typeface="+mn-cs"/>
                        </a:rPr>
                        <a:t>TS 28.531/28.532/28.533/28.541/28.552/28.554</a:t>
                      </a:r>
                      <a:endParaRPr lang="zh-CN" sz="1100" kern="1200" dirty="0">
                        <a:solidFill>
                          <a:schemeClr val="dk1"/>
                        </a:solidFill>
                        <a:effectLst/>
                        <a:latin typeface="Arial" panose="020B0604020202020204" pitchFamily="34" charset="0"/>
                        <a:ea typeface="+mn-ea"/>
                        <a:cs typeface="+mn-cs"/>
                      </a:endParaRPr>
                    </a:p>
                  </a:txBody>
                  <a:tcPr marL="17780" marR="17780" marT="0"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hlinkClick r:id="rId4"/>
                        </a:rPr>
                        <a:t>SP-190786</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SA#87 (03/2020) </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ETSI ZSM, SA2(potentially)</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Tbd</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251976">
                <a:tc>
                  <a:txBody>
                    <a:bodyPr/>
                    <a:lstStyle/>
                    <a:p>
                      <a:pPr algn="ctr">
                        <a:spcAft>
                          <a:spcPts val="900"/>
                        </a:spcAft>
                      </a:pPr>
                      <a:r>
                        <a:rPr lang="en-GB" sz="1100" kern="1200" dirty="0">
                          <a:solidFill>
                            <a:schemeClr val="dk1"/>
                          </a:solidFill>
                          <a:effectLst/>
                          <a:latin typeface="Arial" panose="020B0604020202020204" pitchFamily="34" charset="0"/>
                          <a:ea typeface="+mn-ea"/>
                          <a:cs typeface="+mn-cs"/>
                        </a:rPr>
                        <a:t>FS_OAM_NPN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Study on non-public networks management</a:t>
                      </a:r>
                      <a:endParaRPr lang="en-GB"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a:t>
                      </a:r>
                      <a:r>
                        <a:rPr kumimoji="0" lang="en-GB" altLang="zh-CN"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0%-&gt;50%-&gt;70%</a:t>
                      </a:r>
                    </a:p>
                    <a:p>
                      <a:pPr marL="0" marR="0" lvl="0" indent="0" algn="l" defTabSz="1219170" rtl="0" eaLnBrk="1" fontAlgn="auto" latinLnBrk="0" hangingPunct="1">
                        <a:lnSpc>
                          <a:spcPct val="100000"/>
                        </a:lnSpc>
                        <a:spcBef>
                          <a:spcPts val="0"/>
                        </a:spcBef>
                        <a:spcAft>
                          <a:spcPts val="900"/>
                        </a:spcAft>
                        <a:buClrTx/>
                        <a:buSzTx/>
                        <a:buFontTx/>
                        <a:buNone/>
                        <a:tabLst/>
                        <a:defRPr/>
                      </a:pPr>
                      <a:endParaRPr lang="en-GB"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TR 28.807</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hlinkClick r:id="rId5"/>
                        </a:rPr>
                        <a:t>SP-190137</a:t>
                      </a:r>
                      <a:endParaRPr lang="en-GB"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(03/2020) -&gt; SA#88 (06/2020) </a:t>
                      </a:r>
                      <a:endParaRPr lang="sv-SE" sz="1100" kern="1200" dirty="0">
                        <a:solidFill>
                          <a:schemeClr val="dk1"/>
                        </a:solidFill>
                        <a:effectLst/>
                        <a:latin typeface="Arial" panose="020B060402020202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Huawei</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SA1, SA2, RAN3, 5G-ACIA</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NPN</a:t>
                      </a:r>
                    </a:p>
                  </a:txBody>
                  <a:tcPr marL="68580" marR="68580" marT="0" marB="0" anchor="ctr">
                    <a:solidFill>
                      <a:srgbClr val="FFFFCC"/>
                    </a:solidFill>
                  </a:tcPr>
                </a:tc>
                <a:extLst>
                  <a:ext uri="{0D108BD9-81ED-4DB2-BD59-A6C34878D82A}">
                    <a16:rowId xmlns:a16="http://schemas.microsoft.com/office/drawing/2014/main" val="10004"/>
                  </a:ext>
                </a:extLst>
              </a:tr>
            </a:tbl>
          </a:graphicData>
        </a:graphic>
      </p:graphicFrame>
      <p:sp>
        <p:nvSpPr>
          <p:cNvPr id="8" name="矩形 7"/>
          <p:cNvSpPr/>
          <p:nvPr/>
        </p:nvSpPr>
        <p:spPr>
          <a:xfrm>
            <a:off x="246993" y="3507842"/>
            <a:ext cx="5849007" cy="2893100"/>
          </a:xfrm>
          <a:prstGeom prst="rect">
            <a:avLst/>
          </a:prstGeom>
          <a:ln>
            <a:noFill/>
          </a:ln>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MA5SLA: </a:t>
            </a:r>
            <a:r>
              <a:rPr lang="en-US" altLang="zh-CN" sz="1400" dirty="0">
                <a:solidFill>
                  <a:prstClr val="black"/>
                </a:solidFill>
                <a:latin typeface="Calibri" pitchFamily="34" charset="0"/>
                <a:cs typeface="Arial" charset="0"/>
              </a:rPr>
              <a:t>The group discussed and agreed the following topics:</a:t>
            </a:r>
            <a:endParaRPr lang="en-US" altLang="zh-CN" sz="1400" b="1"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on slice NRM and solution sets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The GST work item should be continued to Rel-17 and should use version 3.0 (when available)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Parameters that are already supported by SA5 TS in other objects than </a:t>
            </a:r>
            <a:r>
              <a:rPr lang="en-US" altLang="zh-CN" sz="1400" dirty="0" err="1">
                <a:solidFill>
                  <a:prstClr val="black"/>
                </a:solidFill>
                <a:latin typeface="Calibri" pitchFamily="34" charset="0"/>
                <a:cs typeface="Arial" charset="0"/>
              </a:rPr>
              <a:t>serviceProfile</a:t>
            </a:r>
            <a:r>
              <a:rPr lang="en-US" altLang="zh-CN" sz="1400" dirty="0">
                <a:solidFill>
                  <a:prstClr val="black"/>
                </a:solidFill>
                <a:latin typeface="Calibri" pitchFamily="34" charset="0"/>
                <a:cs typeface="Arial" charset="0"/>
              </a:rPr>
              <a:t> in the </a:t>
            </a:r>
            <a:r>
              <a:rPr lang="en-US" altLang="zh-CN" sz="1400" dirty="0" err="1">
                <a:solidFill>
                  <a:prstClr val="black"/>
                </a:solidFill>
                <a:latin typeface="Calibri" pitchFamily="34" charset="0"/>
                <a:cs typeface="Arial" charset="0"/>
              </a:rPr>
              <a:t>NetworkSlice</a:t>
            </a:r>
            <a:r>
              <a:rPr lang="en-US" altLang="zh-CN" sz="1400" dirty="0">
                <a:solidFill>
                  <a:prstClr val="black"/>
                </a:solidFill>
                <a:latin typeface="Calibri" pitchFamily="34" charset="0"/>
                <a:cs typeface="Arial" charset="0"/>
              </a:rPr>
              <a:t> IOC, SA2 TS or RAN TS shall remain in Rel-16 </a:t>
            </a:r>
            <a:r>
              <a:rPr lang="en-US" altLang="zh-CN" sz="1400" dirty="0" err="1">
                <a:solidFill>
                  <a:prstClr val="black"/>
                </a:solidFill>
                <a:latin typeface="Calibri" pitchFamily="34" charset="0"/>
                <a:cs typeface="Arial" charset="0"/>
              </a:rPr>
              <a:t>serviceProfile</a:t>
            </a:r>
            <a:r>
              <a:rPr lang="en-US" altLang="zh-CN" sz="1400" dirty="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Revised WID scope -&gt; Rel-16 completed.</a:t>
            </a:r>
            <a:endParaRPr lang="en-US" altLang="zh-CN" sz="1400" b="1"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MEMTANE: </a:t>
            </a:r>
            <a:r>
              <a:rPr lang="en-US" altLang="zh-CN" sz="1400" dirty="0">
                <a:solidFill>
                  <a:prstClr val="black"/>
                </a:solidFill>
                <a:latin typeface="Calibri" pitchFamily="34" charset="0"/>
                <a:cs typeface="Arial" charset="0"/>
              </a:rPr>
              <a:t>The group discussed the contribution related to the following topics but no conclusion was made: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tenant concept associated to CSI consumer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clarifications to concept description</a:t>
            </a:r>
          </a:p>
          <a:p>
            <a:pPr marL="171450" indent="-171450" defTabSz="1219170" eaLnBrk="1" fontAlgn="auto" hangingPunct="1">
              <a:spcBef>
                <a:spcPts val="0"/>
              </a:spcBef>
              <a:spcAft>
                <a:spcPts val="0"/>
              </a:spcAft>
              <a:buFont typeface="Wingdings" panose="05000000000000000000" pitchFamily="2" charset="2"/>
              <a:buChar char="Ø"/>
              <a:defRPr/>
            </a:pPr>
            <a:r>
              <a:rPr lang="fr-FR" altLang="zh-CN" sz="1400" dirty="0">
                <a:solidFill>
                  <a:prstClr val="black"/>
                </a:solidFill>
                <a:latin typeface="Calibri" pitchFamily="34" charset="0"/>
                <a:cs typeface="Arial" charset="0"/>
              </a:rPr>
              <a:t>tenant information to support multi-tenancy environment</a:t>
            </a:r>
            <a:endParaRPr lang="en-US" altLang="zh-CN" sz="1400" dirty="0">
              <a:solidFill>
                <a:prstClr val="black"/>
              </a:solidFill>
              <a:latin typeface="Calibri" pitchFamily="34" charset="0"/>
              <a:cs typeface="Arial" charset="0"/>
            </a:endParaRPr>
          </a:p>
        </p:txBody>
      </p:sp>
      <p:sp>
        <p:nvSpPr>
          <p:cNvPr id="9" name="矩形 8"/>
          <p:cNvSpPr/>
          <p:nvPr/>
        </p:nvSpPr>
        <p:spPr>
          <a:xfrm>
            <a:off x="6096000" y="3486826"/>
            <a:ext cx="5683385" cy="2462213"/>
          </a:xfrm>
          <a:prstGeom prst="rect">
            <a:avLst/>
          </a:prstGeom>
          <a:ln>
            <a:noFill/>
          </a:ln>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COSLA: </a:t>
            </a:r>
            <a:r>
              <a:rPr lang="en-US" altLang="zh-CN" sz="1400" dirty="0">
                <a:solidFill>
                  <a:prstClr val="black"/>
                </a:solidFill>
                <a:latin typeface="Calibri" pitchFamily="34" charset="0"/>
                <a:cs typeface="Arial" charset="0"/>
              </a:rPr>
              <a:t>The following topics discussed and agreed in the meeting.</a:t>
            </a:r>
            <a:endParaRPr lang="en-GB"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altLang="zh-CN" sz="1400" dirty="0">
                <a:solidFill>
                  <a:prstClr val="black"/>
                </a:solidFill>
                <a:latin typeface="Calibri" pitchFamily="34" charset="0"/>
                <a:cs typeface="Arial" charset="0"/>
              </a:rPr>
              <a:t>Management control loops overviews, control loops including open control loops and closed control loops, management control loops in different layers are agreed</a:t>
            </a:r>
            <a:r>
              <a:rPr lang="en-US" altLang="zh-CN" sz="1400" dirty="0">
                <a:solidFill>
                  <a:prstClr val="black"/>
                </a:solidFill>
                <a:latin typeface="Calibri" pitchFamily="34" charset="0"/>
                <a:cs typeface="Arial" charset="0"/>
              </a:rPr>
              <a:t>.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of management service deployment based on ZSM framework</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 UC on NWDAF assisted CSI SLS Assurance</a:t>
            </a:r>
          </a:p>
          <a:p>
            <a:pPr defTabSz="1219170" eaLnBrk="1" fontAlgn="auto" hangingPunct="1">
              <a:spcBef>
                <a:spcPts val="0"/>
              </a:spcBef>
              <a:spcAft>
                <a:spcPts val="0"/>
              </a:spcAft>
              <a:defRPr/>
            </a:pPr>
            <a:endParaRPr lang="en-US" altLang="zh-CN" sz="1400" b="1"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FS_OAM_NPN: </a:t>
            </a:r>
            <a:r>
              <a:rPr lang="en-US" altLang="zh-CN" sz="1400" dirty="0">
                <a:solidFill>
                  <a:prstClr val="black"/>
                </a:solidFill>
                <a:latin typeface="Calibri" pitchFamily="34" charset="0"/>
                <a:cs typeface="Arial" charset="0"/>
              </a:rPr>
              <a:t>the TR was agreed to be sent for information.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Network Slice as a Service in the management of PNI-NPN.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Solutions and conclusion for </a:t>
            </a:r>
            <a:r>
              <a:rPr lang="en-US" altLang="zh-CN" sz="1400" dirty="0" err="1">
                <a:solidFill>
                  <a:prstClr val="black"/>
                </a:solidFill>
                <a:latin typeface="Calibri" pitchFamily="34" charset="0"/>
                <a:cs typeface="Arial" charset="0"/>
              </a:rPr>
              <a:t>mgmt</a:t>
            </a:r>
            <a:r>
              <a:rPr lang="en-US" altLang="zh-CN" sz="1400" dirty="0">
                <a:solidFill>
                  <a:prstClr val="black"/>
                </a:solidFill>
                <a:latin typeface="Calibri" pitchFamily="34" charset="0"/>
                <a:cs typeface="Arial" charset="0"/>
              </a:rPr>
              <a:t> of PNI-NPN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Solutions and conclusion for </a:t>
            </a:r>
            <a:r>
              <a:rPr lang="en-US" altLang="zh-CN" sz="1400" dirty="0" err="1">
                <a:solidFill>
                  <a:prstClr val="black"/>
                </a:solidFill>
                <a:latin typeface="Calibri" pitchFamily="34" charset="0"/>
                <a:cs typeface="Arial" charset="0"/>
              </a:rPr>
              <a:t>mgmt</a:t>
            </a:r>
            <a:r>
              <a:rPr lang="en-US" altLang="zh-CN" sz="1400" dirty="0">
                <a:solidFill>
                  <a:prstClr val="black"/>
                </a:solidFill>
                <a:latin typeface="Calibri" pitchFamily="34" charset="0"/>
                <a:cs typeface="Arial" charset="0"/>
              </a:rPr>
              <a:t> of SNPN</a:t>
            </a:r>
          </a:p>
        </p:txBody>
      </p:sp>
      <p:sp>
        <p:nvSpPr>
          <p:cNvPr id="10" name="文本框 9"/>
          <p:cNvSpPr txBox="1"/>
          <p:nvPr/>
        </p:nvSpPr>
        <p:spPr>
          <a:xfrm>
            <a:off x="205572" y="3194438"/>
            <a:ext cx="11554138" cy="292388"/>
          </a:xfrm>
          <a:prstGeom prst="rect">
            <a:avLst/>
          </a:prstGeom>
          <a:solidFill>
            <a:srgbClr val="C1E442"/>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Tree>
    <p:extLst>
      <p:ext uri="{BB962C8B-B14F-4D97-AF65-F5344CB8AC3E}">
        <p14:creationId xmlns:p14="http://schemas.microsoft.com/office/powerpoint/2010/main" val="371813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IDMS_</a:t>
            </a:r>
            <a:r>
              <a:rPr lang="en-US" altLang="zh-CN" sz="3200" kern="0" dirty="0"/>
              <a:t>MN/FS_ANL</a:t>
            </a:r>
            <a:endParaRPr lang="sv-SE" sz="3200" kern="0" dirty="0"/>
          </a:p>
        </p:txBody>
      </p:sp>
      <p:sp>
        <p:nvSpPr>
          <p:cNvPr id="6" name="矩形 5"/>
          <p:cNvSpPr/>
          <p:nvPr/>
        </p:nvSpPr>
        <p:spPr>
          <a:xfrm>
            <a:off x="264727" y="3277362"/>
            <a:ext cx="5380676" cy="769441"/>
          </a:xfrm>
          <a:prstGeom prst="rect">
            <a:avLst/>
          </a:prstGeom>
          <a:noFill/>
          <a:ln>
            <a:noFill/>
          </a:ln>
        </p:spPr>
        <p:txBody>
          <a:bodyPr wrap="square">
            <a:spAutoFit/>
          </a:bodyPr>
          <a:lstStyle/>
          <a:p>
            <a:r>
              <a:rPr lang="en-US" altLang="zh-CN" sz="1600" b="1" dirty="0">
                <a:latin typeface="+mn-lt"/>
                <a:cs typeface="Arial" charset="0"/>
              </a:rPr>
              <a:t>IDMS_MN:</a:t>
            </a:r>
            <a:r>
              <a:rPr lang="en-GB" altLang="zh-CN" sz="1600" b="1" dirty="0">
                <a:latin typeface="+mn-lt"/>
              </a:rPr>
              <a:t>The </a:t>
            </a:r>
            <a:r>
              <a:rPr lang="en-US" altLang="zh-CN" sz="1600" b="1" dirty="0">
                <a:latin typeface="+mn-lt"/>
              </a:rPr>
              <a:t>work item was agreed to move to Rel-17</a:t>
            </a:r>
            <a:endParaRPr lang="zh-CN" altLang="zh-CN" sz="1600" dirty="0">
              <a:latin typeface="+mn-lt"/>
            </a:endParaRPr>
          </a:p>
          <a:p>
            <a:pPr marL="171450" lvl="0" indent="-171450">
              <a:buFont typeface="Wingdings" panose="05000000000000000000" pitchFamily="2" charset="2"/>
              <a:buChar char="Ø"/>
            </a:pPr>
            <a:r>
              <a:rPr lang="en-US" altLang="zh-CN" sz="1400" dirty="0">
                <a:latin typeface="+mn-lt"/>
              </a:rPr>
              <a:t>Rapporteur cleanup.</a:t>
            </a:r>
          </a:p>
          <a:p>
            <a:pPr marL="171450" lvl="0" indent="-171450">
              <a:buFont typeface="Wingdings" panose="05000000000000000000" pitchFamily="2" charset="2"/>
              <a:buChar char="Ø"/>
            </a:pPr>
            <a:r>
              <a:rPr lang="en-US" altLang="zh-CN" sz="1400" dirty="0">
                <a:latin typeface="+mn-lt"/>
              </a:rPr>
              <a:t>Update the recommendation and conclusion for the study work.</a:t>
            </a:r>
          </a:p>
        </p:txBody>
      </p:sp>
      <p:graphicFrame>
        <p:nvGraphicFramePr>
          <p:cNvPr id="8" name="Content Placeholder 3"/>
          <p:cNvGraphicFramePr>
            <a:graphicFrameLocks/>
          </p:cNvGraphicFramePr>
          <p:nvPr>
            <p:extLst>
              <p:ext uri="{D42A27DB-BD31-4B8C-83A1-F6EECF244321}">
                <p14:modId xmlns:p14="http://schemas.microsoft.com/office/powerpoint/2010/main" val="890435692"/>
              </p:ext>
            </p:extLst>
          </p:nvPr>
        </p:nvGraphicFramePr>
        <p:xfrm>
          <a:off x="264727" y="1231042"/>
          <a:ext cx="11625478" cy="1107495"/>
        </p:xfrm>
        <a:graphic>
          <a:graphicData uri="http://schemas.openxmlformats.org/drawingml/2006/table">
            <a:tbl>
              <a:tblPr firstRow="1" bandRow="1">
                <a:tableStyleId>{5C22544A-7EE6-4342-B048-85BDC9FD1C3A}</a:tableStyleId>
              </a:tblPr>
              <a:tblGrid>
                <a:gridCol w="801660">
                  <a:extLst>
                    <a:ext uri="{9D8B030D-6E8A-4147-A177-3AD203B41FA5}">
                      <a16:colId xmlns:a16="http://schemas.microsoft.com/office/drawing/2014/main" val="23408469"/>
                    </a:ext>
                  </a:extLst>
                </a:gridCol>
                <a:gridCol w="2146370">
                  <a:extLst>
                    <a:ext uri="{9D8B030D-6E8A-4147-A177-3AD203B41FA5}">
                      <a16:colId xmlns:a16="http://schemas.microsoft.com/office/drawing/2014/main" val="1386727148"/>
                    </a:ext>
                  </a:extLst>
                </a:gridCol>
                <a:gridCol w="1444387">
                  <a:extLst>
                    <a:ext uri="{9D8B030D-6E8A-4147-A177-3AD203B41FA5}">
                      <a16:colId xmlns:a16="http://schemas.microsoft.com/office/drawing/2014/main" val="4240727412"/>
                    </a:ext>
                  </a:extLst>
                </a:gridCol>
                <a:gridCol w="1207360">
                  <a:extLst>
                    <a:ext uri="{9D8B030D-6E8A-4147-A177-3AD203B41FA5}">
                      <a16:colId xmlns:a16="http://schemas.microsoft.com/office/drawing/2014/main" val="20003"/>
                    </a:ext>
                  </a:extLst>
                </a:gridCol>
                <a:gridCol w="1133752">
                  <a:extLst>
                    <a:ext uri="{9D8B030D-6E8A-4147-A177-3AD203B41FA5}">
                      <a16:colId xmlns:a16="http://schemas.microsoft.com/office/drawing/2014/main" val="20006"/>
                    </a:ext>
                  </a:extLst>
                </a:gridCol>
                <a:gridCol w="1723833">
                  <a:extLst>
                    <a:ext uri="{9D8B030D-6E8A-4147-A177-3AD203B41FA5}">
                      <a16:colId xmlns:a16="http://schemas.microsoft.com/office/drawing/2014/main" val="1675550634"/>
                    </a:ext>
                  </a:extLst>
                </a:gridCol>
                <a:gridCol w="1066876">
                  <a:extLst>
                    <a:ext uri="{9D8B030D-6E8A-4147-A177-3AD203B41FA5}">
                      <a16:colId xmlns:a16="http://schemas.microsoft.com/office/drawing/2014/main" val="20007"/>
                    </a:ext>
                  </a:extLst>
                </a:gridCol>
                <a:gridCol w="1050620">
                  <a:extLst>
                    <a:ext uri="{9D8B030D-6E8A-4147-A177-3AD203B41FA5}">
                      <a16:colId xmlns:a16="http://schemas.microsoft.com/office/drawing/2014/main" val="20004"/>
                    </a:ext>
                  </a:extLst>
                </a:gridCol>
                <a:gridCol w="1050620">
                  <a:extLst>
                    <a:ext uri="{9D8B030D-6E8A-4147-A177-3AD203B41FA5}">
                      <a16:colId xmlns:a16="http://schemas.microsoft.com/office/drawing/2014/main" val="20005"/>
                    </a:ext>
                  </a:extLst>
                </a:gridCol>
              </a:tblGrid>
              <a:tr h="446234">
                <a:tc>
                  <a:txBody>
                    <a:bodyPr/>
                    <a:lstStyle/>
                    <a:p>
                      <a:pPr algn="ctr">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t>Completion</a:t>
                      </a:r>
                      <a:r>
                        <a:rPr lang="sv-SE" sz="1400" dirty="0"/>
                        <a:t> rate</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TS/TR</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dirty="0"/>
                    </a:p>
                  </a:txBody>
                  <a:tcPr anchor="ctr">
                    <a:solidFill>
                      <a:srgbClr val="C1E442"/>
                    </a:solidFill>
                  </a:tcPr>
                </a:tc>
                <a:tc>
                  <a:txBody>
                    <a:bodyPr/>
                    <a:lstStyle/>
                    <a:p>
                      <a:pPr algn="ctr"/>
                      <a:r>
                        <a:rPr lang="sv-SE" sz="1400" dirty="0"/>
                        <a:t>Target date</a:t>
                      </a:r>
                    </a:p>
                  </a:txBody>
                  <a:tcPr anchor="ctr">
                    <a:solidFill>
                      <a:srgbClr val="C1E442"/>
                    </a:solidFill>
                  </a:tcPr>
                </a:tc>
                <a:tc>
                  <a:txBody>
                    <a:bodyPr/>
                    <a:lstStyle/>
                    <a:p>
                      <a:pPr algn="ctr"/>
                      <a:r>
                        <a:rPr lang="sv-SE" sz="1400" dirty="0"/>
                        <a:t>Rapporteur</a:t>
                      </a:r>
                    </a:p>
                  </a:txBody>
                  <a:tcPr anchor="ctr">
                    <a:solidFill>
                      <a:srgbClr val="C1E442"/>
                    </a:solidFill>
                  </a:tcPr>
                </a:tc>
                <a:tc>
                  <a:txBody>
                    <a:bodyPr/>
                    <a:lstStyle/>
                    <a:p>
                      <a:pPr algn="ctr"/>
                      <a:r>
                        <a:rPr lang="sv-SE" sz="1400" dirty="0"/>
                        <a:t>Related</a:t>
                      </a:r>
                      <a:r>
                        <a:rPr lang="sv-SE" sz="1400" baseline="0" dirty="0"/>
                        <a:t> groups</a:t>
                      </a:r>
                      <a:endParaRPr lang="sv-SE" sz="1400" dirty="0"/>
                    </a:p>
                  </a:txBody>
                  <a:tcPr anchor="ctr">
                    <a:solidFill>
                      <a:srgbClr val="C1E442"/>
                    </a:solidFill>
                  </a:tcPr>
                </a:tc>
                <a:tc>
                  <a:txBody>
                    <a:bodyPr/>
                    <a:lstStyle/>
                    <a:p>
                      <a:pPr algn="ctr"/>
                      <a:r>
                        <a:rPr lang="sv-SE" sz="1400" dirty="0"/>
                        <a:t>Related </a:t>
                      </a:r>
                      <a:r>
                        <a:rPr lang="en-US" altLang="zh-CN" sz="1400" dirty="0"/>
                        <a:t>topic</a:t>
                      </a:r>
                      <a:endParaRPr lang="sv-SE" sz="1400" dirty="0"/>
                    </a:p>
                  </a:txBody>
                  <a:tcPr anchor="ctr">
                    <a:solidFill>
                      <a:srgbClr val="C1E442"/>
                    </a:solidFill>
                  </a:tcPr>
                </a:tc>
                <a:extLst>
                  <a:ext uri="{0D108BD9-81ED-4DB2-BD59-A6C34878D82A}">
                    <a16:rowId xmlns:a16="http://schemas.microsoft.com/office/drawing/2014/main" val="2515750895"/>
                  </a:ext>
                </a:extLst>
              </a:tr>
              <a:tr h="589335">
                <a:tc>
                  <a:txBody>
                    <a:bodyPr/>
                    <a:lstStyle/>
                    <a:p>
                      <a:pPr algn="ctr">
                        <a:spcAft>
                          <a:spcPts val="0"/>
                        </a:spcAft>
                      </a:pPr>
                      <a:r>
                        <a:rPr lang="en-GB" sz="1100" b="0" kern="1200" dirty="0">
                          <a:solidFill>
                            <a:schemeClr val="tx1"/>
                          </a:solidFill>
                          <a:effectLst/>
                          <a:latin typeface="Arial" panose="020B0604020202020204" pitchFamily="34" charset="0"/>
                          <a:ea typeface="+mn-ea"/>
                          <a:cs typeface="Arial" panose="020B0604020202020204" pitchFamily="34" charset="0"/>
                        </a:rPr>
                        <a:t>IDMS_MN</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Intent driven management services for mobile network</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algn="ctr">
                        <a:spcBef>
                          <a:spcPts val="1200"/>
                        </a:spcBef>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50%-&gt;55%-&gt;55%</a:t>
                      </a:r>
                    </a:p>
                  </a:txBody>
                  <a:tcPr marL="68580" marR="68580" marT="0" marB="0" anchor="ctr">
                    <a:solidFill>
                      <a:srgbClr val="FFFFCC"/>
                    </a:solidFill>
                  </a:tcPr>
                </a:tc>
                <a:tc>
                  <a:txBody>
                    <a:bodyPr/>
                    <a:lstStyle/>
                    <a:p>
                      <a:pPr algn="ctr">
                        <a:spcBef>
                          <a:spcPts val="1200"/>
                        </a:spcBef>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TR 28.812/</a:t>
                      </a:r>
                      <a:r>
                        <a:rPr lang="sv-SE" sz="1100" b="0" kern="1200" baseline="0" dirty="0">
                          <a:solidFill>
                            <a:schemeClr val="tx1"/>
                          </a:solidFill>
                          <a:effectLst/>
                          <a:latin typeface="Arial" panose="020B0604020202020204" pitchFamily="34" charset="0"/>
                          <a:ea typeface="+mn-ea"/>
                          <a:cs typeface="Arial" panose="020B0604020202020204" pitchFamily="34" charset="0"/>
                        </a:rPr>
                        <a:t> </a:t>
                      </a:r>
                      <a:r>
                        <a:rPr lang="sv-SE" sz="1100" b="0" kern="1200" dirty="0">
                          <a:solidFill>
                            <a:schemeClr val="tx1"/>
                          </a:solidFill>
                          <a:effectLst/>
                          <a:latin typeface="Arial" panose="020B0604020202020204" pitchFamily="34" charset="0"/>
                          <a:ea typeface="+mn-ea"/>
                          <a:cs typeface="Arial" panose="020B0604020202020204" pitchFamily="34" charset="0"/>
                        </a:rPr>
                        <a:t>TS 28.312</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Arial" panose="020B0604020202020204" pitchFamily="34" charset="0"/>
                          <a:ea typeface="+mn-ea"/>
                          <a:cs typeface="Arial" panose="020B0604020202020204" pitchFamily="34" charset="0"/>
                          <a:hlinkClick r:id="rId2"/>
                        </a:rPr>
                        <a:t>SP-180899</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a:t>
                      </a:r>
                      <a:r>
                        <a:rPr lang="en-GB" altLang="zh-CN" sz="1100" b="0" kern="1200" dirty="0">
                          <a:solidFill>
                            <a:schemeClr val="tx1"/>
                          </a:solidFill>
                          <a:effectLst/>
                          <a:latin typeface="Arial" panose="020B0604020202020204" pitchFamily="34" charset="0"/>
                          <a:ea typeface="+mn-ea"/>
                          <a:cs typeface="Arial" panose="020B0604020202020204" pitchFamily="34" charset="0"/>
                        </a:rPr>
                        <a:t> -&gt; SA#91 (03/2021)</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Arial" panose="020B0604020202020204" pitchFamily="34" charset="0"/>
                          <a:ea typeface="+mn-ea"/>
                          <a:cs typeface="Arial" panose="020B0604020202020204" pitchFamily="34" charset="0"/>
                        </a:rPr>
                        <a:t>Huawei</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Arial" panose="020B0604020202020204" pitchFamily="34" charset="0"/>
                          <a:ea typeface="+mn-ea"/>
                          <a:cs typeface="Arial" panose="020B0604020202020204" pitchFamily="34" charset="0"/>
                        </a:rPr>
                        <a:t>RAN3, SA2 (potentially)</a:t>
                      </a: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tx1"/>
                          </a:solidFill>
                          <a:effectLst/>
                          <a:latin typeface="Arial" panose="020B0604020202020204" pitchFamily="34" charset="0"/>
                          <a:ea typeface="+mn-ea"/>
                          <a:cs typeface="Arial" panose="020B0604020202020204" pitchFamily="34" charset="0"/>
                        </a:rPr>
                        <a:t>Realization</a:t>
                      </a:r>
                      <a:r>
                        <a:rPr lang="sv-SE" sz="1100" b="0" kern="1200" baseline="0" dirty="0">
                          <a:solidFill>
                            <a:schemeClr val="tx1"/>
                          </a:solidFill>
                          <a:effectLst/>
                          <a:latin typeface="Arial" panose="020B0604020202020204" pitchFamily="34" charset="0"/>
                          <a:ea typeface="+mn-ea"/>
                          <a:cs typeface="Arial" panose="020B0604020202020204" pitchFamily="34" charset="0"/>
                        </a:rPr>
                        <a:t> of intent on RAN or CN side</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extLst>
                  <a:ext uri="{0D108BD9-81ED-4DB2-BD59-A6C34878D82A}">
                    <a16:rowId xmlns:a16="http://schemas.microsoft.com/office/drawing/2014/main" val="10002"/>
                  </a:ext>
                </a:extLst>
              </a:tr>
            </a:tbl>
          </a:graphicData>
        </a:graphic>
      </p:graphicFrame>
      <p:sp>
        <p:nvSpPr>
          <p:cNvPr id="9" name="文本框 8"/>
          <p:cNvSpPr txBox="1"/>
          <p:nvPr/>
        </p:nvSpPr>
        <p:spPr>
          <a:xfrm>
            <a:off x="290176" y="2903582"/>
            <a:ext cx="11554138"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graphicFrame>
        <p:nvGraphicFramePr>
          <p:cNvPr id="11" name="Content Placeholder 3"/>
          <p:cNvGraphicFramePr>
            <a:graphicFrameLocks/>
          </p:cNvGraphicFramePr>
          <p:nvPr>
            <p:extLst>
              <p:ext uri="{D42A27DB-BD31-4B8C-83A1-F6EECF244321}">
                <p14:modId xmlns:p14="http://schemas.microsoft.com/office/powerpoint/2010/main" val="1913419060"/>
              </p:ext>
            </p:extLst>
          </p:nvPr>
        </p:nvGraphicFramePr>
        <p:xfrm>
          <a:off x="264727" y="2338537"/>
          <a:ext cx="11573754" cy="502920"/>
        </p:xfrm>
        <a:graphic>
          <a:graphicData uri="http://schemas.openxmlformats.org/drawingml/2006/table">
            <a:tbl>
              <a:tblPr firstRow="1" bandRow="1">
                <a:tableStyleId>{5C22544A-7EE6-4342-B048-85BDC9FD1C3A}</a:tableStyleId>
              </a:tblPr>
              <a:tblGrid>
                <a:gridCol w="792956">
                  <a:extLst>
                    <a:ext uri="{9D8B030D-6E8A-4147-A177-3AD203B41FA5}">
                      <a16:colId xmlns:a16="http://schemas.microsoft.com/office/drawing/2014/main" val="23408469"/>
                    </a:ext>
                  </a:extLst>
                </a:gridCol>
                <a:gridCol w="2283021">
                  <a:extLst>
                    <a:ext uri="{9D8B030D-6E8A-4147-A177-3AD203B41FA5}">
                      <a16:colId xmlns:a16="http://schemas.microsoft.com/office/drawing/2014/main" val="1386727148"/>
                    </a:ext>
                  </a:extLst>
                </a:gridCol>
                <a:gridCol w="1268749">
                  <a:extLst>
                    <a:ext uri="{9D8B030D-6E8A-4147-A177-3AD203B41FA5}">
                      <a16:colId xmlns:a16="http://schemas.microsoft.com/office/drawing/2014/main" val="4240727412"/>
                    </a:ext>
                  </a:extLst>
                </a:gridCol>
                <a:gridCol w="1268749">
                  <a:extLst>
                    <a:ext uri="{9D8B030D-6E8A-4147-A177-3AD203B41FA5}">
                      <a16:colId xmlns:a16="http://schemas.microsoft.com/office/drawing/2014/main" val="20003"/>
                    </a:ext>
                  </a:extLst>
                </a:gridCol>
                <a:gridCol w="1121443">
                  <a:extLst>
                    <a:ext uri="{9D8B030D-6E8A-4147-A177-3AD203B41FA5}">
                      <a16:colId xmlns:a16="http://schemas.microsoft.com/office/drawing/2014/main" val="20006"/>
                    </a:ext>
                  </a:extLst>
                </a:gridCol>
                <a:gridCol w="1723490">
                  <a:extLst>
                    <a:ext uri="{9D8B030D-6E8A-4147-A177-3AD203B41FA5}">
                      <a16:colId xmlns:a16="http://schemas.microsoft.com/office/drawing/2014/main" val="1675550634"/>
                    </a:ext>
                  </a:extLst>
                </a:gridCol>
                <a:gridCol w="1070919">
                  <a:extLst>
                    <a:ext uri="{9D8B030D-6E8A-4147-A177-3AD203B41FA5}">
                      <a16:colId xmlns:a16="http://schemas.microsoft.com/office/drawing/2014/main" val="20007"/>
                    </a:ext>
                  </a:extLst>
                </a:gridCol>
                <a:gridCol w="1005214">
                  <a:extLst>
                    <a:ext uri="{9D8B030D-6E8A-4147-A177-3AD203B41FA5}">
                      <a16:colId xmlns:a16="http://schemas.microsoft.com/office/drawing/2014/main" val="20004"/>
                    </a:ext>
                  </a:extLst>
                </a:gridCol>
                <a:gridCol w="1039213">
                  <a:extLst>
                    <a:ext uri="{9D8B030D-6E8A-4147-A177-3AD203B41FA5}">
                      <a16:colId xmlns:a16="http://schemas.microsoft.com/office/drawing/2014/main" val="20005"/>
                    </a:ext>
                  </a:extLst>
                </a:gridCol>
              </a:tblGrid>
              <a:tr h="339511">
                <a:tc>
                  <a:txBody>
                    <a:bodyPr/>
                    <a:lstStyle/>
                    <a:p>
                      <a:pPr algn="ctr">
                        <a:spcAft>
                          <a:spcPts val="900"/>
                        </a:spcAft>
                      </a:pPr>
                      <a:r>
                        <a:rPr lang="sv-SE" sz="1100" b="0" kern="1200" dirty="0">
                          <a:solidFill>
                            <a:schemeClr val="dk1"/>
                          </a:solidFill>
                          <a:effectLst/>
                          <a:latin typeface="Arial" panose="020B0604020202020204" pitchFamily="34" charset="0"/>
                          <a:ea typeface="+mn-ea"/>
                          <a:cs typeface="+mn-cs"/>
                        </a:rPr>
                        <a:t>FS_ANL</a:t>
                      </a: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Study on levels of autonomous network</a:t>
                      </a:r>
                    </a:p>
                  </a:txBody>
                  <a:tcPr marL="68580" marR="68580" marT="0" marB="0" anchor="ctr">
                    <a:solidFill>
                      <a:srgbClr val="FFFFCC"/>
                    </a:solidFill>
                  </a:tcPr>
                </a:tc>
                <a:tc>
                  <a:txBody>
                    <a:bodyPr/>
                    <a:lstStyle/>
                    <a:p>
                      <a:pPr algn="ctr">
                        <a:spcAft>
                          <a:spcPts val="0"/>
                        </a:spcAft>
                      </a:pPr>
                      <a:r>
                        <a:rPr lang="en-US" altLang="zh-CN" sz="1100" b="0" kern="1200" dirty="0">
                          <a:solidFill>
                            <a:schemeClr val="dk1"/>
                          </a:solidFill>
                          <a:effectLst/>
                          <a:latin typeface="Arial" panose="020B0604020202020204" pitchFamily="34" charset="0"/>
                          <a:ea typeface="+mn-ea"/>
                          <a:cs typeface="+mn-cs"/>
                        </a:rPr>
                        <a:t>5%-&gt;25%-&gt;50%</a:t>
                      </a:r>
                      <a:endParaRPr lang="sv-SE" sz="1100" b="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100" b="0" kern="1200" dirty="0">
                          <a:solidFill>
                            <a:schemeClr val="dk1"/>
                          </a:solidFill>
                          <a:effectLst/>
                          <a:latin typeface="Arial" panose="020B0604020202020204" pitchFamily="34" charset="0"/>
                          <a:ea typeface="+mn-ea"/>
                          <a:cs typeface="+mn-cs"/>
                        </a:rPr>
                        <a:t>TR 28.810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hlinkClick r:id="rId3"/>
                        </a:rPr>
                        <a:t>SP-190928</a:t>
                      </a:r>
                      <a:endParaRPr lang="sv-SE" sz="1100" b="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 -&gt; SA#88 (06/2020)</a:t>
                      </a:r>
                      <a:r>
                        <a:rPr lang="en-GB" altLang="zh-CN" sz="1100" b="0" kern="1200" dirty="0">
                          <a:solidFill>
                            <a:schemeClr val="dk1"/>
                          </a:solidFill>
                          <a:effectLst/>
                          <a:latin typeface="Arial" panose="020B0604020202020204" pitchFamily="34" charset="0"/>
                          <a:ea typeface="+mn-ea"/>
                          <a:cs typeface="+mn-cs"/>
                        </a:rPr>
                        <a:t> </a:t>
                      </a:r>
                      <a:endParaRPr lang="sv-SE" altLang="zh-CN" sz="1100" b="0" kern="1200" dirty="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CMCC,Huawei</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ETSI ZSM, SA2, RAN3, RAN2</a:t>
                      </a: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Tbd</a:t>
                      </a:r>
                    </a:p>
                  </a:txBody>
                  <a:tcPr marL="68580" marR="68580" marT="0" marB="0" anchor="ctr">
                    <a:solidFill>
                      <a:srgbClr val="FFFFCC"/>
                    </a:solidFill>
                  </a:tcPr>
                </a:tc>
                <a:extLst>
                  <a:ext uri="{0D108BD9-81ED-4DB2-BD59-A6C34878D82A}">
                    <a16:rowId xmlns:a16="http://schemas.microsoft.com/office/drawing/2014/main" val="10000"/>
                  </a:ext>
                </a:extLst>
              </a:tr>
            </a:tbl>
          </a:graphicData>
        </a:graphic>
      </p:graphicFrame>
      <p:sp>
        <p:nvSpPr>
          <p:cNvPr id="12" name="矩形 11"/>
          <p:cNvSpPr/>
          <p:nvPr/>
        </p:nvSpPr>
        <p:spPr>
          <a:xfrm>
            <a:off x="5682189" y="3277362"/>
            <a:ext cx="6056446" cy="2062103"/>
          </a:xfrm>
          <a:prstGeom prst="rect">
            <a:avLst/>
          </a:prstGeom>
        </p:spPr>
        <p:txBody>
          <a:bodyPr wrap="square">
            <a:spAutoFit/>
          </a:bodyPr>
          <a:lstStyle/>
          <a:p>
            <a:pPr defTabSz="1219170" eaLnBrk="1" fontAlgn="auto" hangingPunct="1">
              <a:spcBef>
                <a:spcPts val="0"/>
              </a:spcBef>
              <a:spcAft>
                <a:spcPts val="0"/>
              </a:spcAft>
              <a:defRPr/>
            </a:pPr>
            <a:r>
              <a:rPr lang="sv-SE" altLang="zh-CN" sz="1600" b="1" dirty="0">
                <a:solidFill>
                  <a:schemeClr val="dk1"/>
                </a:solidFill>
                <a:latin typeface="+mn-lt"/>
              </a:rPr>
              <a:t>FS_ANL</a:t>
            </a:r>
            <a:r>
              <a:rPr lang="zh-CN" altLang="en-US" sz="1600" b="1" dirty="0">
                <a:solidFill>
                  <a:schemeClr val="dk1"/>
                </a:solidFill>
                <a:latin typeface="+mn-lt"/>
              </a:rPr>
              <a:t>：</a:t>
            </a:r>
            <a:r>
              <a:rPr lang="en-GB" altLang="zh-CN" sz="1600" b="1" dirty="0">
                <a:latin typeface="+mn-lt"/>
              </a:rPr>
              <a:t>The following aspects are discussed and agreed</a:t>
            </a:r>
          </a:p>
          <a:p>
            <a:pPr marL="285750" indent="-285750">
              <a:buFont typeface="Wingdings" panose="05000000000000000000" pitchFamily="2" charset="2"/>
              <a:buChar char="Ø"/>
            </a:pPr>
            <a:r>
              <a:rPr lang="en-US" altLang="zh-CN" sz="1600" dirty="0">
                <a:latin typeface="+mn-lt"/>
              </a:rPr>
              <a:t>Update Potential dimension for classification of network autonomy</a:t>
            </a:r>
          </a:p>
          <a:p>
            <a:pPr marL="285750" lvl="0" indent="-285750">
              <a:buFont typeface="Wingdings" panose="05000000000000000000" pitchFamily="2" charset="2"/>
              <a:buChar char="Ø"/>
            </a:pPr>
            <a:r>
              <a:rPr lang="en-US" altLang="zh-CN" sz="1600" dirty="0">
                <a:latin typeface="+mn-lt"/>
              </a:rPr>
              <a:t>Fault RCA and recovery scenario example for network autonomy level</a:t>
            </a:r>
          </a:p>
          <a:p>
            <a:pPr marL="285750" lvl="0" indent="-285750">
              <a:buFont typeface="Wingdings" panose="05000000000000000000" pitchFamily="2" charset="2"/>
              <a:buChar char="Ø"/>
            </a:pPr>
            <a:r>
              <a:rPr lang="en-US" altLang="zh-CN" sz="1600" dirty="0">
                <a:latin typeface="+mn-lt"/>
              </a:rPr>
              <a:t>Add Resource optimization scenario for classification of network autonomy levels</a:t>
            </a:r>
          </a:p>
          <a:p>
            <a:pPr marL="285750" indent="-285750">
              <a:buFont typeface="Wingdings" panose="05000000000000000000" pitchFamily="2" charset="2"/>
              <a:buChar char="Ø"/>
            </a:pPr>
            <a:r>
              <a:rPr lang="en-US" altLang="zh-CN" sz="1600" dirty="0">
                <a:latin typeface="+mn-lt"/>
              </a:rPr>
              <a:t>Update NE deployment scenario example for classification of network autonomy levels</a:t>
            </a:r>
            <a:endParaRPr lang="zh-CN" altLang="zh-CN" sz="1600" dirty="0">
              <a:latin typeface="+mn-lt"/>
            </a:endParaRPr>
          </a:p>
        </p:txBody>
      </p:sp>
    </p:spTree>
    <p:extLst>
      <p:ext uri="{BB962C8B-B14F-4D97-AF65-F5344CB8AC3E}">
        <p14:creationId xmlns:p14="http://schemas.microsoft.com/office/powerpoint/2010/main" val="331226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2808" y="2969937"/>
            <a:ext cx="10225473" cy="1569660"/>
          </a:xfrm>
          <a:prstGeom prst="rect">
            <a:avLst/>
          </a:prstGeom>
          <a:noFill/>
          <a:ln>
            <a:noFill/>
          </a:ln>
        </p:spPr>
        <p:txBody>
          <a:bodyPr wrap="square">
            <a:spAutoFit/>
          </a:bodyPr>
          <a:lstStyle/>
          <a:p>
            <a:pPr lvl="0" defTabSz="1219170" eaLnBrk="1" fontAlgn="auto" hangingPunct="1">
              <a:spcBef>
                <a:spcPts val="0"/>
              </a:spcBef>
              <a:spcAft>
                <a:spcPts val="0"/>
              </a:spcAft>
              <a:defRPr/>
            </a:pPr>
            <a:endParaRPr lang="en-US" altLang="zh-CN" sz="1600" b="1" dirty="0">
              <a:latin typeface="+mj-lt"/>
              <a:cs typeface="Arial" charset="0"/>
            </a:endParaRPr>
          </a:p>
          <a:p>
            <a:r>
              <a:rPr lang="en-US" altLang="zh-CN" sz="1600" b="1" dirty="0">
                <a:latin typeface="+mj-lt"/>
              </a:rPr>
              <a:t>SON_5G</a:t>
            </a:r>
            <a:r>
              <a:rPr lang="zh-CN" altLang="en-US" sz="1600" b="1" dirty="0">
                <a:latin typeface="+mj-lt"/>
              </a:rPr>
              <a:t>：</a:t>
            </a:r>
            <a:r>
              <a:rPr lang="en-GB" altLang="zh-CN" sz="1600" b="1" dirty="0">
                <a:latin typeface="+mj-lt"/>
              </a:rPr>
              <a:t>The group discussed and agreed contributions related to the following topics:</a:t>
            </a:r>
            <a:endParaRPr lang="zh-CN" altLang="zh-CN" sz="1600" b="1" dirty="0">
              <a:latin typeface="+mj-lt"/>
            </a:endParaRPr>
          </a:p>
          <a:p>
            <a:pPr lvl="1">
              <a:buFont typeface="Wingdings" panose="05000000000000000000" pitchFamily="2" charset="2"/>
              <a:buChar char="Ø"/>
            </a:pPr>
            <a:r>
              <a:rPr lang="en-US" altLang="zh-CN" sz="1600" dirty="0">
                <a:latin typeface="+mj-lt"/>
              </a:rPr>
              <a:t> Changes to MRO Management service </a:t>
            </a:r>
          </a:p>
          <a:p>
            <a:pPr lvl="1">
              <a:buFont typeface="Wingdings" panose="05000000000000000000" pitchFamily="2" charset="2"/>
              <a:buChar char="Ø"/>
            </a:pPr>
            <a:r>
              <a:rPr lang="en-US" altLang="zh-CN" sz="1600" dirty="0">
                <a:latin typeface="+mj-lt"/>
              </a:rPr>
              <a:t> </a:t>
            </a:r>
            <a:r>
              <a:rPr lang="en-US" sz="1600" dirty="0">
                <a:latin typeface="+mj-lt"/>
              </a:rPr>
              <a:t>Changes to RACH optimization </a:t>
            </a:r>
          </a:p>
          <a:p>
            <a:pPr lvl="1">
              <a:buFont typeface="Wingdings" panose="05000000000000000000" pitchFamily="2" charset="2"/>
              <a:buChar char="Ø"/>
            </a:pPr>
            <a:r>
              <a:rPr lang="en-US" sz="1600" dirty="0">
                <a:latin typeface="+mj-lt"/>
              </a:rPr>
              <a:t> CR to add Random Access Preambles measurements</a:t>
            </a:r>
            <a:endParaRPr lang="en-GB" sz="1600" dirty="0">
              <a:latin typeface="+mj-lt"/>
            </a:endParaRPr>
          </a:p>
          <a:p>
            <a:pPr marL="457200" lvl="1" indent="0"/>
            <a:endParaRPr lang="en-GB" altLang="zh-CN" sz="1600" dirty="0">
              <a:latin typeface="+mj-lt"/>
            </a:endParaRPr>
          </a:p>
        </p:txBody>
      </p:sp>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SON_5G</a:t>
            </a:r>
            <a:endParaRPr lang="sv-SE" sz="3200" kern="0" dirty="0"/>
          </a:p>
        </p:txBody>
      </p:sp>
      <p:sp>
        <p:nvSpPr>
          <p:cNvPr id="8" name="文本框 7"/>
          <p:cNvSpPr txBox="1"/>
          <p:nvPr/>
        </p:nvSpPr>
        <p:spPr>
          <a:xfrm>
            <a:off x="364575" y="2766886"/>
            <a:ext cx="11599616"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graphicFrame>
        <p:nvGraphicFramePr>
          <p:cNvPr id="5" name="Content Placeholder 3"/>
          <p:cNvGraphicFramePr>
            <a:graphicFrameLocks/>
          </p:cNvGraphicFramePr>
          <p:nvPr/>
        </p:nvGraphicFramePr>
        <p:xfrm>
          <a:off x="364575" y="1294844"/>
          <a:ext cx="11625478" cy="518160"/>
        </p:xfrm>
        <a:graphic>
          <a:graphicData uri="http://schemas.openxmlformats.org/drawingml/2006/table">
            <a:tbl>
              <a:tblPr firstRow="1" bandRow="1">
                <a:tableStyleId>{5C22544A-7EE6-4342-B048-85BDC9FD1C3A}</a:tableStyleId>
              </a:tblPr>
              <a:tblGrid>
                <a:gridCol w="801660">
                  <a:extLst>
                    <a:ext uri="{9D8B030D-6E8A-4147-A177-3AD203B41FA5}">
                      <a16:colId xmlns:a16="http://schemas.microsoft.com/office/drawing/2014/main" val="23408469"/>
                    </a:ext>
                  </a:extLst>
                </a:gridCol>
                <a:gridCol w="1955906">
                  <a:extLst>
                    <a:ext uri="{9D8B030D-6E8A-4147-A177-3AD203B41FA5}">
                      <a16:colId xmlns:a16="http://schemas.microsoft.com/office/drawing/2014/main" val="1386727148"/>
                    </a:ext>
                  </a:extLst>
                </a:gridCol>
                <a:gridCol w="1634851">
                  <a:extLst>
                    <a:ext uri="{9D8B030D-6E8A-4147-A177-3AD203B41FA5}">
                      <a16:colId xmlns:a16="http://schemas.microsoft.com/office/drawing/2014/main" val="4240727412"/>
                    </a:ext>
                  </a:extLst>
                </a:gridCol>
                <a:gridCol w="1207360">
                  <a:extLst>
                    <a:ext uri="{9D8B030D-6E8A-4147-A177-3AD203B41FA5}">
                      <a16:colId xmlns:a16="http://schemas.microsoft.com/office/drawing/2014/main" val="20003"/>
                    </a:ext>
                  </a:extLst>
                </a:gridCol>
                <a:gridCol w="1133752">
                  <a:extLst>
                    <a:ext uri="{9D8B030D-6E8A-4147-A177-3AD203B41FA5}">
                      <a16:colId xmlns:a16="http://schemas.microsoft.com/office/drawing/2014/main" val="20006"/>
                    </a:ext>
                  </a:extLst>
                </a:gridCol>
                <a:gridCol w="1723833">
                  <a:extLst>
                    <a:ext uri="{9D8B030D-6E8A-4147-A177-3AD203B41FA5}">
                      <a16:colId xmlns:a16="http://schemas.microsoft.com/office/drawing/2014/main" val="1675550634"/>
                    </a:ext>
                  </a:extLst>
                </a:gridCol>
                <a:gridCol w="1066876">
                  <a:extLst>
                    <a:ext uri="{9D8B030D-6E8A-4147-A177-3AD203B41FA5}">
                      <a16:colId xmlns:a16="http://schemas.microsoft.com/office/drawing/2014/main" val="20007"/>
                    </a:ext>
                  </a:extLst>
                </a:gridCol>
                <a:gridCol w="1050620">
                  <a:extLst>
                    <a:ext uri="{9D8B030D-6E8A-4147-A177-3AD203B41FA5}">
                      <a16:colId xmlns:a16="http://schemas.microsoft.com/office/drawing/2014/main" val="20004"/>
                    </a:ext>
                  </a:extLst>
                </a:gridCol>
                <a:gridCol w="1050620">
                  <a:extLst>
                    <a:ext uri="{9D8B030D-6E8A-4147-A177-3AD203B41FA5}">
                      <a16:colId xmlns:a16="http://schemas.microsoft.com/office/drawing/2014/main" val="20005"/>
                    </a:ext>
                  </a:extLst>
                </a:gridCol>
              </a:tblGrid>
              <a:tr h="278202">
                <a:tc>
                  <a:txBody>
                    <a:bodyPr/>
                    <a:lstStyle/>
                    <a:p>
                      <a:pPr algn="ctr">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t>Completion</a:t>
                      </a:r>
                      <a:r>
                        <a:rPr lang="sv-SE" sz="1400" dirty="0"/>
                        <a:t> rate</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TS/TR</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dirty="0"/>
                    </a:p>
                  </a:txBody>
                  <a:tcPr anchor="ctr">
                    <a:solidFill>
                      <a:srgbClr val="C1E442"/>
                    </a:solidFill>
                  </a:tcPr>
                </a:tc>
                <a:tc>
                  <a:txBody>
                    <a:bodyPr/>
                    <a:lstStyle/>
                    <a:p>
                      <a:pPr algn="ctr"/>
                      <a:r>
                        <a:rPr lang="sv-SE" sz="1400" dirty="0"/>
                        <a:t>Target date</a:t>
                      </a:r>
                    </a:p>
                  </a:txBody>
                  <a:tcPr anchor="ctr">
                    <a:solidFill>
                      <a:srgbClr val="C1E442"/>
                    </a:solidFill>
                  </a:tcPr>
                </a:tc>
                <a:tc>
                  <a:txBody>
                    <a:bodyPr/>
                    <a:lstStyle/>
                    <a:p>
                      <a:pPr algn="ctr"/>
                      <a:r>
                        <a:rPr lang="sv-SE" sz="1400" dirty="0"/>
                        <a:t>Rapporteur</a:t>
                      </a:r>
                    </a:p>
                  </a:txBody>
                  <a:tcPr anchor="ctr">
                    <a:solidFill>
                      <a:srgbClr val="C1E442"/>
                    </a:solidFill>
                  </a:tcPr>
                </a:tc>
                <a:tc>
                  <a:txBody>
                    <a:bodyPr/>
                    <a:lstStyle/>
                    <a:p>
                      <a:pPr algn="ctr"/>
                      <a:r>
                        <a:rPr lang="sv-SE" sz="1400" dirty="0"/>
                        <a:t>Related</a:t>
                      </a:r>
                      <a:r>
                        <a:rPr lang="sv-SE" sz="1400" baseline="0" dirty="0"/>
                        <a:t> groups</a:t>
                      </a:r>
                      <a:endParaRPr lang="sv-SE" sz="1400" dirty="0"/>
                    </a:p>
                  </a:txBody>
                  <a:tcPr anchor="ctr">
                    <a:solidFill>
                      <a:srgbClr val="C1E442"/>
                    </a:solidFill>
                  </a:tcPr>
                </a:tc>
                <a:tc>
                  <a:txBody>
                    <a:bodyPr/>
                    <a:lstStyle/>
                    <a:p>
                      <a:pPr algn="ctr"/>
                      <a:r>
                        <a:rPr lang="sv-SE" sz="1400" dirty="0"/>
                        <a:t>Related </a:t>
                      </a:r>
                      <a:r>
                        <a:rPr lang="en-US" altLang="zh-CN" sz="1400" dirty="0"/>
                        <a:t>topic</a:t>
                      </a:r>
                      <a:endParaRPr lang="sv-SE" sz="1400" dirty="0"/>
                    </a:p>
                  </a:txBody>
                  <a:tcPr anchor="ctr">
                    <a:solidFill>
                      <a:srgbClr val="C1E442"/>
                    </a:solidFill>
                  </a:tcPr>
                </a:tc>
                <a:extLst>
                  <a:ext uri="{0D108BD9-81ED-4DB2-BD59-A6C34878D82A}">
                    <a16:rowId xmlns:a16="http://schemas.microsoft.com/office/drawing/2014/main" val="2515750895"/>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774911190"/>
              </p:ext>
            </p:extLst>
          </p:nvPr>
        </p:nvGraphicFramePr>
        <p:xfrm>
          <a:off x="364576" y="1826809"/>
          <a:ext cx="11599615" cy="339511"/>
        </p:xfrm>
        <a:graphic>
          <a:graphicData uri="http://schemas.openxmlformats.org/drawingml/2006/table">
            <a:tbl>
              <a:tblPr firstRow="1" bandRow="1">
                <a:tableStyleId>{5C22544A-7EE6-4342-B048-85BDC9FD1C3A}</a:tableStyleId>
              </a:tblPr>
              <a:tblGrid>
                <a:gridCol w="794728">
                  <a:extLst>
                    <a:ext uri="{9D8B030D-6E8A-4147-A177-3AD203B41FA5}">
                      <a16:colId xmlns:a16="http://schemas.microsoft.com/office/drawing/2014/main" val="23408469"/>
                    </a:ext>
                  </a:extLst>
                </a:gridCol>
                <a:gridCol w="1971074">
                  <a:extLst>
                    <a:ext uri="{9D8B030D-6E8A-4147-A177-3AD203B41FA5}">
                      <a16:colId xmlns:a16="http://schemas.microsoft.com/office/drawing/2014/main" val="1386727148"/>
                    </a:ext>
                  </a:extLst>
                </a:gridCol>
                <a:gridCol w="1620298">
                  <a:extLst>
                    <a:ext uri="{9D8B030D-6E8A-4147-A177-3AD203B41FA5}">
                      <a16:colId xmlns:a16="http://schemas.microsoft.com/office/drawing/2014/main" val="4240727412"/>
                    </a:ext>
                  </a:extLst>
                </a:gridCol>
                <a:gridCol w="1239918">
                  <a:extLst>
                    <a:ext uri="{9D8B030D-6E8A-4147-A177-3AD203B41FA5}">
                      <a16:colId xmlns:a16="http://schemas.microsoft.com/office/drawing/2014/main" val="20003"/>
                    </a:ext>
                  </a:extLst>
                </a:gridCol>
                <a:gridCol w="1123949">
                  <a:extLst>
                    <a:ext uri="{9D8B030D-6E8A-4147-A177-3AD203B41FA5}">
                      <a16:colId xmlns:a16="http://schemas.microsoft.com/office/drawing/2014/main" val="20006"/>
                    </a:ext>
                  </a:extLst>
                </a:gridCol>
                <a:gridCol w="1708891">
                  <a:extLst>
                    <a:ext uri="{9D8B030D-6E8A-4147-A177-3AD203B41FA5}">
                      <a16:colId xmlns:a16="http://schemas.microsoft.com/office/drawing/2014/main" val="1675550634"/>
                    </a:ext>
                  </a:extLst>
                </a:gridCol>
                <a:gridCol w="1045780">
                  <a:extLst>
                    <a:ext uri="{9D8B030D-6E8A-4147-A177-3AD203B41FA5}">
                      <a16:colId xmlns:a16="http://schemas.microsoft.com/office/drawing/2014/main" val="20007"/>
                    </a:ext>
                  </a:extLst>
                </a:gridCol>
                <a:gridCol w="1053442">
                  <a:extLst>
                    <a:ext uri="{9D8B030D-6E8A-4147-A177-3AD203B41FA5}">
                      <a16:colId xmlns:a16="http://schemas.microsoft.com/office/drawing/2014/main" val="20004"/>
                    </a:ext>
                  </a:extLst>
                </a:gridCol>
                <a:gridCol w="1041535">
                  <a:extLst>
                    <a:ext uri="{9D8B030D-6E8A-4147-A177-3AD203B41FA5}">
                      <a16:colId xmlns:a16="http://schemas.microsoft.com/office/drawing/2014/main" val="20005"/>
                    </a:ext>
                  </a:extLst>
                </a:gridCol>
              </a:tblGrid>
              <a:tr h="339511">
                <a:tc>
                  <a:txBody>
                    <a:bodyPr/>
                    <a:lstStyle/>
                    <a:p>
                      <a:pPr algn="ctr">
                        <a:spcAft>
                          <a:spcPts val="900"/>
                        </a:spcAft>
                      </a:pPr>
                      <a:r>
                        <a:rPr lang="sv-SE" sz="1100" b="0" kern="1200" dirty="0">
                          <a:solidFill>
                            <a:schemeClr val="dk1"/>
                          </a:solidFill>
                          <a:effectLst/>
                          <a:latin typeface="Arial" panose="020B0604020202020204" pitchFamily="34" charset="0"/>
                          <a:ea typeface="+mn-ea"/>
                          <a:cs typeface="+mn-cs"/>
                        </a:rPr>
                        <a:t>SON_5G</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Self-Organizing Networks (SON) for 5G networks</a:t>
                      </a:r>
                    </a:p>
                  </a:txBody>
                  <a:tcPr marL="68580" marR="68580" marT="0" marB="0" anchor="ctr">
                    <a:solidFill>
                      <a:schemeClr val="tx2">
                        <a:lumMod val="20000"/>
                        <a:lumOff val="80000"/>
                      </a:schemeClr>
                    </a:solidFill>
                  </a:tcPr>
                </a:tc>
                <a:tc>
                  <a:txBody>
                    <a:bodyPr/>
                    <a:lstStyle/>
                    <a:p>
                      <a:pPr algn="ctr">
                        <a:spcAft>
                          <a:spcPts val="0"/>
                        </a:spcAft>
                      </a:pPr>
                      <a:r>
                        <a:rPr lang="en-US" altLang="zh-CN" sz="1100" b="0" kern="1200" dirty="0">
                          <a:solidFill>
                            <a:schemeClr val="dk1"/>
                          </a:solidFill>
                          <a:effectLst/>
                          <a:latin typeface="Arial" panose="020B0604020202020204" pitchFamily="34" charset="0"/>
                          <a:ea typeface="+mn-ea"/>
                          <a:cs typeface="+mn-cs"/>
                        </a:rPr>
                        <a:t>15%-&gt;30%-&gt;40% </a:t>
                      </a:r>
                      <a:r>
                        <a:rPr lang="en-US" altLang="zh-CN" sz="1100" b="0" kern="1200" dirty="0">
                          <a:solidFill>
                            <a:schemeClr val="dk1"/>
                          </a:solidFill>
                          <a:effectLst/>
                          <a:highlight>
                            <a:srgbClr val="FFFF00"/>
                          </a:highlight>
                          <a:latin typeface="Arial" panose="020B0604020202020204" pitchFamily="34" charset="0"/>
                          <a:ea typeface="+mn-ea"/>
                          <a:cs typeface="+mn-cs"/>
                        </a:rPr>
                        <a:t>(E.R.)</a:t>
                      </a:r>
                      <a:endParaRPr lang="sv-SE" sz="110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Arial" panose="020B0604020202020204" pitchFamily="34" charset="0"/>
                          <a:ea typeface="+mn-ea"/>
                          <a:cs typeface="+mn-cs"/>
                        </a:rPr>
                        <a:t>TS 28.313/28.544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2"/>
                        </a:rPr>
                        <a:t>SP-190785</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Intel</a:t>
                      </a: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Arial" panose="020B0604020202020204" pitchFamily="34" charset="0"/>
                          <a:ea typeface="+mn-ea"/>
                          <a:cs typeface="+mn-cs"/>
                        </a:rPr>
                        <a:t>RAN3, RAN2, 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Tbd</a:t>
                      </a: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841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485240885"/>
              </p:ext>
            </p:extLst>
          </p:nvPr>
        </p:nvGraphicFramePr>
        <p:xfrm>
          <a:off x="380975" y="1202678"/>
          <a:ext cx="11295212" cy="803311"/>
        </p:xfrm>
        <a:graphic>
          <a:graphicData uri="http://schemas.openxmlformats.org/drawingml/2006/table">
            <a:tbl>
              <a:tblPr firstRow="1" bandRow="1">
                <a:tableStyleId>{5C22544A-7EE6-4342-B048-85BDC9FD1C3A}</a:tableStyleId>
              </a:tblPr>
              <a:tblGrid>
                <a:gridCol w="1012629">
                  <a:extLst>
                    <a:ext uri="{9D8B030D-6E8A-4147-A177-3AD203B41FA5}">
                      <a16:colId xmlns:a16="http://schemas.microsoft.com/office/drawing/2014/main" val="23408469"/>
                    </a:ext>
                  </a:extLst>
                </a:gridCol>
                <a:gridCol w="2263294">
                  <a:extLst>
                    <a:ext uri="{9D8B030D-6E8A-4147-A177-3AD203B41FA5}">
                      <a16:colId xmlns:a16="http://schemas.microsoft.com/office/drawing/2014/main" val="1386727148"/>
                    </a:ext>
                  </a:extLst>
                </a:gridCol>
                <a:gridCol w="1122259">
                  <a:extLst>
                    <a:ext uri="{9D8B030D-6E8A-4147-A177-3AD203B41FA5}">
                      <a16:colId xmlns:a16="http://schemas.microsoft.com/office/drawing/2014/main" val="4240727412"/>
                    </a:ext>
                  </a:extLst>
                </a:gridCol>
                <a:gridCol w="960023">
                  <a:extLst>
                    <a:ext uri="{9D8B030D-6E8A-4147-A177-3AD203B41FA5}">
                      <a16:colId xmlns:a16="http://schemas.microsoft.com/office/drawing/2014/main" val="20003"/>
                    </a:ext>
                  </a:extLst>
                </a:gridCol>
                <a:gridCol w="960023">
                  <a:extLst>
                    <a:ext uri="{9D8B030D-6E8A-4147-A177-3AD203B41FA5}">
                      <a16:colId xmlns:a16="http://schemas.microsoft.com/office/drawing/2014/main" val="20006"/>
                    </a:ext>
                  </a:extLst>
                </a:gridCol>
                <a:gridCol w="1053949">
                  <a:extLst>
                    <a:ext uri="{9D8B030D-6E8A-4147-A177-3AD203B41FA5}">
                      <a16:colId xmlns:a16="http://schemas.microsoft.com/office/drawing/2014/main" val="1675550634"/>
                    </a:ext>
                  </a:extLst>
                </a:gridCol>
                <a:gridCol w="1053949">
                  <a:extLst>
                    <a:ext uri="{9D8B030D-6E8A-4147-A177-3AD203B41FA5}">
                      <a16:colId xmlns:a16="http://schemas.microsoft.com/office/drawing/2014/main" val="20007"/>
                    </a:ext>
                  </a:extLst>
                </a:gridCol>
                <a:gridCol w="1022753">
                  <a:extLst>
                    <a:ext uri="{9D8B030D-6E8A-4147-A177-3AD203B41FA5}">
                      <a16:colId xmlns:a16="http://schemas.microsoft.com/office/drawing/2014/main" val="20004"/>
                    </a:ext>
                  </a:extLst>
                </a:gridCol>
                <a:gridCol w="1846333">
                  <a:extLst>
                    <a:ext uri="{9D8B030D-6E8A-4147-A177-3AD203B41FA5}">
                      <a16:colId xmlns:a16="http://schemas.microsoft.com/office/drawing/2014/main" val="20005"/>
                    </a:ext>
                  </a:extLst>
                </a:gridCol>
              </a:tblGrid>
              <a:tr h="304576">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C1E442"/>
                    </a:solidFill>
                  </a:tcPr>
                </a:tc>
                <a:tc>
                  <a:txBody>
                    <a:bodyPr/>
                    <a:lstStyle/>
                    <a:p>
                      <a:pPr algn="ctr"/>
                      <a:r>
                        <a:rPr lang="sv-SE" sz="12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algn="ct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C1E442"/>
                    </a:solidFill>
                  </a:tcPr>
                </a:tc>
                <a:extLst>
                  <a:ext uri="{0D108BD9-81ED-4DB2-BD59-A6C34878D82A}">
                    <a16:rowId xmlns:a16="http://schemas.microsoft.com/office/drawing/2014/main" val="2515750895"/>
                  </a:ext>
                </a:extLst>
              </a:tr>
              <a:tr h="346111">
                <a:tc>
                  <a:txBody>
                    <a:bodyPr/>
                    <a:lstStyle/>
                    <a:p>
                      <a:pPr algn="ctr">
                        <a:spcAft>
                          <a:spcPts val="900"/>
                        </a:spcAft>
                      </a:pPr>
                      <a:r>
                        <a:rPr lang="sv-SE" sz="1100" kern="1200" dirty="0">
                          <a:solidFill>
                            <a:schemeClr val="dk1"/>
                          </a:solidFill>
                          <a:effectLst/>
                          <a:latin typeface="Arial" panose="020B0604020202020204" pitchFamily="34" charset="0"/>
                          <a:ea typeface="+mn-ea"/>
                          <a:cs typeface="+mn-cs"/>
                        </a:rPr>
                        <a:t>FS_eMDAS</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Study on Management Data Analytics Service</a:t>
                      </a:r>
                    </a:p>
                  </a:txBody>
                  <a:tcPr marL="68580" marR="68580" marT="0" marB="0" anchor="ctr">
                    <a:solidFill>
                      <a:srgbClr val="FFFFCC"/>
                    </a:solidFill>
                  </a:tcPr>
                </a:tc>
                <a:tc>
                  <a:txBody>
                    <a:bodyPr/>
                    <a:lstStyle/>
                    <a:p>
                      <a:pPr algn="ctr">
                        <a:spcAft>
                          <a:spcPts val="0"/>
                        </a:spcAft>
                      </a:pPr>
                      <a:r>
                        <a:rPr lang="en-US" altLang="zh-CN" sz="1100" kern="1200" dirty="0">
                          <a:solidFill>
                            <a:schemeClr val="dk1"/>
                          </a:solidFill>
                          <a:effectLst/>
                          <a:latin typeface="Arial" panose="020B0604020202020204" pitchFamily="34" charset="0"/>
                          <a:ea typeface="+mn-ea"/>
                          <a:cs typeface="+mn-cs"/>
                        </a:rPr>
                        <a:t>5%-&gt;20% </a:t>
                      </a:r>
                    </a:p>
                    <a:p>
                      <a:pPr algn="ctr">
                        <a:spcAft>
                          <a:spcPts val="0"/>
                        </a:spcAft>
                      </a:pPr>
                      <a:r>
                        <a:rPr lang="en-US" altLang="zh-CN" sz="1100" kern="1200" dirty="0">
                          <a:solidFill>
                            <a:schemeClr val="dk1"/>
                          </a:solidFill>
                          <a:effectLst/>
                          <a:latin typeface="Arial" panose="020B0604020202020204" pitchFamily="34" charset="0"/>
                          <a:ea typeface="+mn-ea"/>
                          <a:cs typeface="+mn-cs"/>
                        </a:rPr>
                        <a:t>-&gt;30%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Arial" panose="020B0604020202020204" pitchFamily="34" charset="0"/>
                          <a:ea typeface="+mn-ea"/>
                          <a:cs typeface="+mn-cs"/>
                        </a:rPr>
                        <a:t>TR 28.809</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hlinkClick r:id="rId2"/>
                        </a:rPr>
                        <a:t>SP-190930</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SA#89 (09/2020)</a:t>
                      </a:r>
                      <a:r>
                        <a:rPr lang="en-GB" altLang="zh-CN" sz="1100" kern="1200" dirty="0">
                          <a:solidFill>
                            <a:schemeClr val="dk1"/>
                          </a:solidFill>
                          <a:effectLst/>
                          <a:latin typeface="Arial" panose="020B0604020202020204" pitchFamily="34" charset="0"/>
                          <a:ea typeface="+mn-ea"/>
                          <a:cs typeface="+mn-cs"/>
                        </a:rPr>
                        <a:t> </a:t>
                      </a:r>
                      <a:endParaRPr lang="sv-SE" altLang="zh-CN"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mn-ea"/>
                          <a:cs typeface="+mn-cs"/>
                        </a:rPr>
                        <a:t>Intel,NEC</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SA2, </a:t>
                      </a:r>
                      <a:r>
                        <a:rPr lang="sv-SE" sz="1100" kern="1200" dirty="0">
                          <a:solidFill>
                            <a:schemeClr val="dk1"/>
                          </a:solidFill>
                          <a:effectLst/>
                          <a:latin typeface="Arial" panose="020B0604020202020204" pitchFamily="34" charset="0"/>
                          <a:ea typeface="SimSun" panose="02010600030101010101" pitchFamily="2" charset="-122"/>
                          <a:cs typeface="+mn-cs"/>
                        </a:rPr>
                        <a:t>RAN3</a:t>
                      </a:r>
                    </a:p>
                  </a:txBody>
                  <a:tcPr marL="68580" marR="68580" marT="0" marB="0" anchor="ctr">
                    <a:solidFill>
                      <a:srgbClr val="FFFFCC"/>
                    </a:solidFill>
                  </a:tcPr>
                </a:tc>
                <a:tc>
                  <a:txBody>
                    <a:bodyPr/>
                    <a:lstStyle/>
                    <a:p>
                      <a:pPr algn="ctr">
                        <a:spcAft>
                          <a:spcPts val="0"/>
                        </a:spcAft>
                      </a:pPr>
                      <a:r>
                        <a:rPr lang="sv-SE" altLang="zh-CN" sz="1100" kern="1200" dirty="0">
                          <a:solidFill>
                            <a:schemeClr val="dk1"/>
                          </a:solidFill>
                          <a:effectLst/>
                          <a:latin typeface="Arial" panose="020B0604020202020204" pitchFamily="34" charset="0"/>
                          <a:ea typeface="+mn-ea"/>
                          <a:cs typeface="+mn-cs"/>
                        </a:rPr>
                        <a:t>NWDAF, RAN intelligence, automation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2792894448"/>
                  </a:ext>
                </a:extLst>
              </a:tr>
            </a:tbl>
          </a:graphicData>
        </a:graphic>
      </p:graphicFrame>
      <p:sp>
        <p:nvSpPr>
          <p:cNvPr id="8"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err="1"/>
              <a:t>FS_eMDAS</a:t>
            </a:r>
            <a:endParaRPr lang="sv-SE" sz="3200" kern="0" dirty="0"/>
          </a:p>
        </p:txBody>
      </p:sp>
      <p:sp>
        <p:nvSpPr>
          <p:cNvPr id="9" name="矩形 8"/>
          <p:cNvSpPr/>
          <p:nvPr/>
        </p:nvSpPr>
        <p:spPr>
          <a:xfrm>
            <a:off x="380975" y="2519859"/>
            <a:ext cx="11269350" cy="1323439"/>
          </a:xfrm>
          <a:prstGeom prst="rect">
            <a:avLst/>
          </a:prstGeom>
          <a:noFill/>
          <a:ln>
            <a:noFill/>
          </a:ln>
        </p:spPr>
        <p:txBody>
          <a:bodyPr wrap="square">
            <a:spAutoFit/>
          </a:bodyPr>
          <a:lstStyle/>
          <a:p>
            <a:r>
              <a:rPr lang="en-US" altLang="zh-CN" sz="1600" b="1" dirty="0" err="1">
                <a:latin typeface="+mn-lt"/>
                <a:cs typeface="Arial" charset="0"/>
              </a:rPr>
              <a:t>FS_eMDAS</a:t>
            </a:r>
            <a:r>
              <a:rPr lang="en-US" altLang="zh-CN" sz="1600" b="1" dirty="0">
                <a:latin typeface="+mn-lt"/>
                <a:cs typeface="Arial" charset="0"/>
              </a:rPr>
              <a:t>: the following topics are agreed.</a:t>
            </a:r>
          </a:p>
          <a:p>
            <a:pPr marL="285750" lvl="0" indent="-285750">
              <a:buFont typeface="Wingdings" panose="05000000000000000000" pitchFamily="2" charset="2"/>
              <a:buChar char="Ø"/>
            </a:pPr>
            <a:r>
              <a:rPr lang="en-GB" altLang="zh-CN" sz="1600" dirty="0">
                <a:latin typeface="+mn-lt"/>
              </a:rPr>
              <a:t>Modification on Management Interaction with NWDAF.</a:t>
            </a:r>
          </a:p>
          <a:p>
            <a:pPr marL="285750" lvl="0" indent="-285750">
              <a:buFont typeface="Wingdings" panose="05000000000000000000" pitchFamily="2" charset="2"/>
              <a:buChar char="Ø"/>
            </a:pPr>
            <a:r>
              <a:rPr lang="en-US" altLang="zh-CN" sz="1600" dirty="0">
                <a:latin typeface="+mn-lt"/>
              </a:rPr>
              <a:t>Add the use cases related to SLA assurance.</a:t>
            </a:r>
          </a:p>
          <a:p>
            <a:pPr marL="285750" lvl="0" indent="-285750">
              <a:buFont typeface="Wingdings" panose="05000000000000000000" pitchFamily="2" charset="2"/>
              <a:buChar char="Ø"/>
            </a:pPr>
            <a:r>
              <a:rPr lang="en-US" altLang="zh-CN" sz="1600" dirty="0">
                <a:latin typeface="+mn-lt"/>
              </a:rPr>
              <a:t>addition of resource utilization analysis solution.</a:t>
            </a:r>
          </a:p>
          <a:p>
            <a:pPr marL="285750" lvl="0" indent="-285750">
              <a:buFont typeface="Wingdings" panose="05000000000000000000" pitchFamily="2" charset="2"/>
              <a:buChar char="Ø"/>
            </a:pPr>
            <a:r>
              <a:rPr lang="en-US" altLang="zh-CN" sz="1600" dirty="0">
                <a:latin typeface="+mn-lt"/>
              </a:rPr>
              <a:t>Use case and potential solutions of MDA assisted EE</a:t>
            </a:r>
            <a:r>
              <a:rPr lang="en-GB" altLang="zh-CN" sz="1600" dirty="0">
                <a:latin typeface="+mn-lt"/>
              </a:rPr>
              <a:t>.</a:t>
            </a:r>
            <a:endParaRPr lang="zh-CN" altLang="zh-CN" sz="1600" dirty="0">
              <a:latin typeface="+mn-lt"/>
            </a:endParaRPr>
          </a:p>
        </p:txBody>
      </p:sp>
      <p:sp>
        <p:nvSpPr>
          <p:cNvPr id="10" name="文本框 9"/>
          <p:cNvSpPr txBox="1"/>
          <p:nvPr/>
        </p:nvSpPr>
        <p:spPr>
          <a:xfrm>
            <a:off x="380975" y="2168900"/>
            <a:ext cx="11269350"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1442795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err="1"/>
              <a:t>eNRM</a:t>
            </a:r>
            <a:r>
              <a:rPr lang="en-US" altLang="zh-CN" sz="3200" kern="0" dirty="0"/>
              <a:t>/5G_SLICE_ePA/TM_SBMA/QOED/5GDMS/5G_SLICE_ePA_KPI/OAM_RTT/FS_5GSAT_MO/FS_PROTIMP (1/3)</a:t>
            </a:r>
            <a:endParaRPr lang="sv-SE" sz="3200" kern="0" dirty="0"/>
          </a:p>
        </p:txBody>
      </p:sp>
      <p:graphicFrame>
        <p:nvGraphicFramePr>
          <p:cNvPr id="7" name="表格 6"/>
          <p:cNvGraphicFramePr>
            <a:graphicFrameLocks noGrp="1"/>
          </p:cNvGraphicFramePr>
          <p:nvPr>
            <p:extLst>
              <p:ext uri="{D42A27DB-BD31-4B8C-83A1-F6EECF244321}">
                <p14:modId xmlns:p14="http://schemas.microsoft.com/office/powerpoint/2010/main" val="1006991887"/>
              </p:ext>
            </p:extLst>
          </p:nvPr>
        </p:nvGraphicFramePr>
        <p:xfrm>
          <a:off x="205572" y="1045359"/>
          <a:ext cx="11644808" cy="5197000"/>
        </p:xfrm>
        <a:graphic>
          <a:graphicData uri="http://schemas.openxmlformats.org/drawingml/2006/table">
            <a:tbl>
              <a:tblPr firstRow="1" bandRow="1">
                <a:tableStyleId>{5C22544A-7EE6-4342-B048-85BDC9FD1C3A}</a:tableStyleId>
              </a:tblPr>
              <a:tblGrid>
                <a:gridCol w="1004810">
                  <a:extLst>
                    <a:ext uri="{9D8B030D-6E8A-4147-A177-3AD203B41FA5}">
                      <a16:colId xmlns:a16="http://schemas.microsoft.com/office/drawing/2014/main" val="20000"/>
                    </a:ext>
                  </a:extLst>
                </a:gridCol>
                <a:gridCol w="2249792">
                  <a:extLst>
                    <a:ext uri="{9D8B030D-6E8A-4147-A177-3AD203B41FA5}">
                      <a16:colId xmlns:a16="http://schemas.microsoft.com/office/drawing/2014/main" val="20001"/>
                    </a:ext>
                  </a:extLst>
                </a:gridCol>
                <a:gridCol w="1040463">
                  <a:extLst>
                    <a:ext uri="{9D8B030D-6E8A-4147-A177-3AD203B41FA5}">
                      <a16:colId xmlns:a16="http://schemas.microsoft.com/office/drawing/2014/main" val="20002"/>
                    </a:ext>
                  </a:extLst>
                </a:gridCol>
                <a:gridCol w="1327610">
                  <a:extLst>
                    <a:ext uri="{9D8B030D-6E8A-4147-A177-3AD203B41FA5}">
                      <a16:colId xmlns:a16="http://schemas.microsoft.com/office/drawing/2014/main" val="20006"/>
                    </a:ext>
                  </a:extLst>
                </a:gridCol>
                <a:gridCol w="892593">
                  <a:extLst>
                    <a:ext uri="{9D8B030D-6E8A-4147-A177-3AD203B41FA5}">
                      <a16:colId xmlns:a16="http://schemas.microsoft.com/office/drawing/2014/main" val="20007"/>
                    </a:ext>
                  </a:extLst>
                </a:gridCol>
                <a:gridCol w="1426464">
                  <a:extLst>
                    <a:ext uri="{9D8B030D-6E8A-4147-A177-3AD203B41FA5}">
                      <a16:colId xmlns:a16="http://schemas.microsoft.com/office/drawing/2014/main" val="20003"/>
                    </a:ext>
                  </a:extLst>
                </a:gridCol>
                <a:gridCol w="934476">
                  <a:extLst>
                    <a:ext uri="{9D8B030D-6E8A-4147-A177-3AD203B41FA5}">
                      <a16:colId xmlns:a16="http://schemas.microsoft.com/office/drawing/2014/main" val="20008"/>
                    </a:ext>
                  </a:extLst>
                </a:gridCol>
                <a:gridCol w="1506744">
                  <a:extLst>
                    <a:ext uri="{9D8B030D-6E8A-4147-A177-3AD203B41FA5}">
                      <a16:colId xmlns:a16="http://schemas.microsoft.com/office/drawing/2014/main" val="20004"/>
                    </a:ext>
                  </a:extLst>
                </a:gridCol>
                <a:gridCol w="1261856">
                  <a:extLst>
                    <a:ext uri="{9D8B030D-6E8A-4147-A177-3AD203B41FA5}">
                      <a16:colId xmlns:a16="http://schemas.microsoft.com/office/drawing/2014/main" val="20005"/>
                    </a:ext>
                  </a:extLst>
                </a:gridCol>
              </a:tblGrid>
              <a:tr h="299524">
                <a:tc>
                  <a:txBody>
                    <a:bodyPr/>
                    <a:lstStyle/>
                    <a:p>
                      <a:pPr marL="0" algn="ctr" defTabSz="1219170" rtl="0" eaLnBrk="1" latinLnBrk="0" hangingPunct="1">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algn="ctr" defTabSz="1219170" rtl="0" eaLnBrk="1" latinLnBrk="0" hangingPunct="1">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b="1" kern="1200" dirty="0" err="1">
                          <a:solidFill>
                            <a:schemeClr val="lt1"/>
                          </a:solidFill>
                          <a:latin typeface="+mn-lt"/>
                          <a:ea typeface="+mn-ea"/>
                          <a:cs typeface="+mn-cs"/>
                        </a:rPr>
                        <a:t>Completion</a:t>
                      </a:r>
                      <a:r>
                        <a:rPr lang="sv-SE" sz="1200" b="1" kern="1200" dirty="0">
                          <a:solidFill>
                            <a:schemeClr val="lt1"/>
                          </a:solidFill>
                          <a:latin typeface="+mn-lt"/>
                          <a:ea typeface="+mn-ea"/>
                          <a:cs typeface="+mn-cs"/>
                        </a:rPr>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latin typeface="+mn-lt"/>
                          <a:ea typeface="+mn-ea"/>
                          <a:cs typeface="+mn-cs"/>
                        </a:rPr>
                        <a:t>TS/TR</a:t>
                      </a:r>
                    </a:p>
                  </a:txBody>
                  <a:tcPr anchor="ctr">
                    <a:solidFill>
                      <a:srgbClr val="C1E442"/>
                    </a:solidFill>
                  </a:tcPr>
                </a:tc>
                <a:tc>
                  <a:txBody>
                    <a:bodyPr/>
                    <a:lstStyle/>
                    <a:p>
                      <a:pPr marL="0" algn="ctr" defTabSz="1219170" rtl="0" eaLnBrk="1" latinLnBrk="0" hangingPunct="1"/>
                      <a:r>
                        <a:rPr lang="sv-SE" sz="1200" b="1" kern="1200" dirty="0">
                          <a:solidFill>
                            <a:schemeClr val="lt1"/>
                          </a:solidFill>
                          <a:latin typeface="+mn-lt"/>
                          <a:ea typeface="+mn-ea"/>
                          <a:cs typeface="+mn-cs"/>
                        </a:rPr>
                        <a:t>reference</a:t>
                      </a:r>
                    </a:p>
                  </a:txBody>
                  <a:tcPr anchor="ctr">
                    <a:solidFill>
                      <a:srgbClr val="C1E442"/>
                    </a:solidFill>
                  </a:tcPr>
                </a:tc>
                <a:tc>
                  <a:txBody>
                    <a:bodyPr/>
                    <a:lstStyle/>
                    <a:p>
                      <a:pPr marL="0" algn="ctr" defTabSz="1219170" rtl="0" eaLnBrk="1" latinLnBrk="0" hangingPunct="1"/>
                      <a:r>
                        <a:rPr lang="sv-SE" sz="1200" b="1" kern="1200" dirty="0">
                          <a:solidFill>
                            <a:schemeClr val="lt1"/>
                          </a:solidFill>
                          <a:latin typeface="+mn-lt"/>
                          <a:ea typeface="+mn-ea"/>
                          <a:cs typeface="+mn-cs"/>
                        </a:rPr>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Rapporteur</a:t>
                      </a:r>
                    </a:p>
                    <a:p>
                      <a:pPr marL="0" algn="ctr" defTabSz="1219170" rtl="0" eaLnBrk="1" latinLnBrk="0" hangingPunct="1"/>
                      <a:endParaRPr lang="sv-SE" sz="1200" b="1" kern="1200" dirty="0">
                        <a:solidFill>
                          <a:schemeClr val="lt1"/>
                        </a:solidFill>
                        <a:latin typeface="+mn-lt"/>
                        <a:ea typeface="+mn-ea"/>
                        <a:cs typeface="+mn-cs"/>
                      </a:endParaRPr>
                    </a:p>
                  </a:txBody>
                  <a:tcPr anchor="ctr">
                    <a:solidFill>
                      <a:srgbClr val="C1E442"/>
                    </a:solidFill>
                  </a:tcPr>
                </a:tc>
                <a:tc>
                  <a:txBody>
                    <a:bodyPr/>
                    <a:lstStyle/>
                    <a:p>
                      <a:pPr marL="0" algn="ctr" defTabSz="1219170" rtl="0" eaLnBrk="1" latinLnBrk="0" hangingPunct="1"/>
                      <a:r>
                        <a:rPr lang="sv-SE" sz="1200" b="1" kern="1200" dirty="0">
                          <a:solidFill>
                            <a:schemeClr val="lt1"/>
                          </a:solidFill>
                          <a:latin typeface="+mn-lt"/>
                          <a:ea typeface="+mn-ea"/>
                          <a:cs typeface="+mn-cs"/>
                        </a:rPr>
                        <a:t>Related</a:t>
                      </a:r>
                      <a:r>
                        <a:rPr lang="sv-SE" sz="1200" b="1" kern="1200" baseline="0" dirty="0">
                          <a:solidFill>
                            <a:schemeClr val="lt1"/>
                          </a:solidFill>
                          <a:latin typeface="+mn-lt"/>
                          <a:ea typeface="+mn-ea"/>
                          <a:cs typeface="+mn-cs"/>
                        </a:rPr>
                        <a:t> groups</a:t>
                      </a:r>
                      <a:endParaRPr lang="sv-SE" sz="1200" b="1" kern="1200" dirty="0">
                        <a:solidFill>
                          <a:schemeClr val="lt1"/>
                        </a:solidFill>
                        <a:latin typeface="+mn-lt"/>
                        <a:ea typeface="+mn-ea"/>
                        <a:cs typeface="+mn-cs"/>
                      </a:endParaRPr>
                    </a:p>
                  </a:txBody>
                  <a:tcPr anchor="ctr">
                    <a:solidFill>
                      <a:srgbClr val="C1E442"/>
                    </a:solidFill>
                  </a:tcPr>
                </a:tc>
                <a:tc>
                  <a:txBody>
                    <a:bodyPr/>
                    <a:lstStyle/>
                    <a:p>
                      <a:pPr marL="0" algn="ctr" defTabSz="1219170" rtl="0" eaLnBrk="1" latinLnBrk="0" hangingPunct="1"/>
                      <a:r>
                        <a:rPr lang="sv-SE" sz="1200" b="1" kern="1200" dirty="0">
                          <a:solidFill>
                            <a:schemeClr val="lt1"/>
                          </a:solidFill>
                          <a:latin typeface="+mn-lt"/>
                          <a:ea typeface="+mn-ea"/>
                          <a:cs typeface="+mn-cs"/>
                        </a:rPr>
                        <a:t>Related </a:t>
                      </a:r>
                      <a:r>
                        <a:rPr lang="en-US" altLang="zh-CN" sz="1200" dirty="0"/>
                        <a:t>topic</a:t>
                      </a:r>
                      <a:endParaRPr lang="sv-SE" sz="1200" b="1" kern="1200" dirty="0">
                        <a:solidFill>
                          <a:schemeClr val="lt1"/>
                        </a:solidFill>
                        <a:latin typeface="+mn-lt"/>
                        <a:ea typeface="+mn-ea"/>
                        <a:cs typeface="+mn-cs"/>
                      </a:endParaRPr>
                    </a:p>
                  </a:txBody>
                  <a:tcPr anchor="ctr">
                    <a:solidFill>
                      <a:srgbClr val="C1E442"/>
                    </a:solidFill>
                  </a:tcPr>
                </a:tc>
                <a:extLst>
                  <a:ext uri="{0D108BD9-81ED-4DB2-BD59-A6C34878D82A}">
                    <a16:rowId xmlns:a16="http://schemas.microsoft.com/office/drawing/2014/main" val="10000"/>
                  </a:ext>
                </a:extLst>
              </a:tr>
              <a:tr h="329477">
                <a:tc>
                  <a:txBody>
                    <a:bodyPr/>
                    <a:lstStyle/>
                    <a:p>
                      <a:pPr algn="ctr">
                        <a:spcAft>
                          <a:spcPts val="0"/>
                        </a:spcAft>
                      </a:pPr>
                      <a:r>
                        <a:rPr lang="en-GB" sz="1100" b="0" kern="1200" dirty="0" err="1">
                          <a:solidFill>
                            <a:schemeClr val="tx1"/>
                          </a:solidFill>
                          <a:effectLst/>
                          <a:latin typeface="Arial" panose="020B0604020202020204" pitchFamily="34" charset="0"/>
                          <a:ea typeface="+mn-ea"/>
                          <a:cs typeface="Arial" panose="020B0604020202020204" pitchFamily="34" charset="0"/>
                        </a:rPr>
                        <a:t>eNRM</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kern="1200" dirty="0">
                          <a:solidFill>
                            <a:schemeClr val="dk1"/>
                          </a:solidFill>
                          <a:effectLst/>
                          <a:latin typeface="Arial" panose="020B0604020202020204" pitchFamily="34" charset="0"/>
                          <a:ea typeface="SimSun" panose="02010600030101010101" pitchFamily="2" charset="-122"/>
                          <a:cs typeface="+mn-cs"/>
                        </a:rPr>
                        <a:t>NRM enhancements</a:t>
                      </a:r>
                      <a:endParaRPr lang="en-GB" altLang="zh-CN"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en-US" altLang="zh-CN" sz="1100" b="0" kern="1200" dirty="0">
                          <a:solidFill>
                            <a:schemeClr val="tx1"/>
                          </a:solidFill>
                          <a:effectLst/>
                          <a:latin typeface="Arial" panose="020B0604020202020204" pitchFamily="34" charset="0"/>
                          <a:ea typeface="+mn-ea"/>
                          <a:cs typeface="Arial" panose="020B0604020202020204" pitchFamily="34" charset="0"/>
                        </a:rPr>
                        <a:t>8</a:t>
                      </a:r>
                      <a:r>
                        <a:rPr lang="sv-SE" sz="1100" b="0" kern="1200" dirty="0">
                          <a:solidFill>
                            <a:schemeClr val="tx1"/>
                          </a:solidFill>
                          <a:effectLst/>
                          <a:latin typeface="Arial" panose="020B0604020202020204" pitchFamily="34" charset="0"/>
                          <a:ea typeface="+mn-ea"/>
                          <a:cs typeface="Arial" panose="020B0604020202020204" pitchFamily="34" charset="0"/>
                        </a:rPr>
                        <a:t>0%-&gt;</a:t>
                      </a:r>
                      <a:r>
                        <a:rPr lang="en-US" altLang="zh-CN" sz="1100" b="0" kern="1200" dirty="0">
                          <a:solidFill>
                            <a:schemeClr val="tx1"/>
                          </a:solidFill>
                          <a:effectLst/>
                          <a:latin typeface="Arial" panose="020B0604020202020204" pitchFamily="34" charset="0"/>
                          <a:ea typeface="+mn-ea"/>
                          <a:cs typeface="Arial" panose="020B0604020202020204" pitchFamily="34" charset="0"/>
                        </a:rPr>
                        <a:t>9</a:t>
                      </a:r>
                      <a:r>
                        <a:rPr lang="sv-SE" sz="1100" b="0" kern="1200" dirty="0">
                          <a:solidFill>
                            <a:schemeClr val="tx1"/>
                          </a:solidFill>
                          <a:effectLst/>
                          <a:latin typeface="Arial" panose="020B0604020202020204" pitchFamily="34" charset="0"/>
                          <a:ea typeface="+mn-ea"/>
                          <a:cs typeface="Arial" panose="020B0604020202020204" pitchFamily="34" charset="0"/>
                        </a:rPr>
                        <a:t>0%-&gt;92%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100" kern="1200" dirty="0">
                          <a:solidFill>
                            <a:schemeClr val="dk1"/>
                          </a:solidFill>
                          <a:effectLst/>
                          <a:latin typeface="Arial" panose="020B0604020202020204" pitchFamily="34" charset="0"/>
                          <a:ea typeface="SimSun" panose="02010600030101010101" pitchFamily="2" charset="-122"/>
                          <a:cs typeface="+mn-cs"/>
                        </a:rPr>
                        <a:t>TS 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hlinkClick r:id="rId2"/>
                        </a:rPr>
                        <a:t>SP-190140</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Nokia</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SA2, RAN3, ORAN </a:t>
                      </a:r>
                      <a:r>
                        <a:rPr lang="sv-SE" altLang="zh-CN" sz="1100" kern="1200" dirty="0">
                          <a:solidFill>
                            <a:schemeClr val="dk1"/>
                          </a:solidFill>
                          <a:effectLst/>
                          <a:latin typeface="Arial" panose="020B0604020202020204" pitchFamily="34" charset="0"/>
                          <a:ea typeface="SimSun" panose="02010600030101010101" pitchFamily="2" charset="-122"/>
                          <a:cs typeface="+mn-cs"/>
                        </a:rPr>
                        <a:t>(potentially)</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NR, 5GC modelling</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r h="329477">
                <a:tc>
                  <a:txBody>
                    <a:bodyPr/>
                    <a:lstStyle/>
                    <a:p>
                      <a:pPr algn="ctr">
                        <a:spcAft>
                          <a:spcPts val="0"/>
                        </a:spcAft>
                      </a:pPr>
                      <a:r>
                        <a:rPr lang="en-GB" sz="1100" kern="1200" dirty="0">
                          <a:solidFill>
                            <a:schemeClr val="dk1"/>
                          </a:solidFill>
                          <a:effectLst/>
                          <a:latin typeface="Arial" panose="020B0604020202020204" pitchFamily="34" charset="0"/>
                          <a:ea typeface="SimSun" panose="02010600030101010101" pitchFamily="2" charset="-122"/>
                          <a:cs typeface="+mn-cs"/>
                        </a:rPr>
                        <a:t>5G_SLICE_ePA</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900"/>
                        </a:spcAft>
                        <a:buClrTx/>
                        <a:buSzTx/>
                        <a:buFontTx/>
                        <a:buNone/>
                        <a:tabLst/>
                        <a:defRPr/>
                      </a:pPr>
                      <a:r>
                        <a:rPr lang="en-US" sz="1100" kern="1200" dirty="0">
                          <a:solidFill>
                            <a:schemeClr val="dk1"/>
                          </a:solidFill>
                          <a:effectLst/>
                          <a:latin typeface="Arial" panose="020B0604020202020204" pitchFamily="34" charset="0"/>
                          <a:ea typeface="SimSun" panose="02010600030101010101" pitchFamily="2" charset="-122"/>
                          <a:cs typeface="+mn-cs"/>
                        </a:rPr>
                        <a:t>Enhancement of performance assurance for 5G networks including network slicing</a:t>
                      </a:r>
                      <a:endParaRPr lang="en-GB" altLang="zh-CN"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100" kern="1200" dirty="0">
                          <a:solidFill>
                            <a:schemeClr val="dk1"/>
                          </a:solidFill>
                          <a:effectLst/>
                          <a:latin typeface="Arial" panose="020B0604020202020204" pitchFamily="34" charset="0"/>
                          <a:ea typeface="SimSun" panose="02010600030101010101" pitchFamily="2" charset="-122"/>
                          <a:cs typeface="+mn-cs"/>
                        </a:rPr>
                        <a:t>90%-&gt;97%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100" kern="1200" dirty="0">
                          <a:solidFill>
                            <a:schemeClr val="dk1"/>
                          </a:solidFill>
                          <a:effectLst/>
                          <a:latin typeface="Arial" panose="020B0604020202020204" pitchFamily="34" charset="0"/>
                          <a:ea typeface="SimSun" panose="02010600030101010101" pitchFamily="2" charset="-122"/>
                          <a:cs typeface="+mn-cs"/>
                        </a:rPr>
                        <a:t>TS 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hlinkClick r:id="rId3"/>
                        </a:rPr>
                        <a:t>SP-190247</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Arial" panose="020B0604020202020204" pitchFamily="34" charset="0"/>
                          <a:ea typeface="+mn-ea"/>
                          <a:cs typeface="Arial" panose="020B0604020202020204" pitchFamily="34" charset="0"/>
                        </a:rPr>
                        <a:t>SA#86 (12/2019)</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Intel</a:t>
                      </a:r>
                      <a:r>
                        <a:rPr lang="en-US" sz="1100" kern="1200" dirty="0">
                          <a:solidFill>
                            <a:schemeClr val="dk1"/>
                          </a:solidFill>
                          <a:effectLst/>
                          <a:latin typeface="Arial" panose="020B0604020202020204" pitchFamily="34" charset="0"/>
                          <a:ea typeface="SimSun" panose="02010600030101010101" pitchFamily="2" charset="-122"/>
                          <a:cs typeface="+mn-cs"/>
                        </a:rPr>
                        <a:t>,CMCC</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SA2, RAN2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PM</a:t>
                      </a:r>
                    </a:p>
                  </a:txBody>
                  <a:tcPr marL="68580" marR="68580" marT="0" marB="0" anchor="ctr">
                    <a:solidFill>
                      <a:schemeClr val="tx2">
                        <a:lumMod val="20000"/>
                        <a:lumOff val="80000"/>
                      </a:schemeClr>
                    </a:solidFill>
                  </a:tcPr>
                </a:tc>
                <a:extLst>
                  <a:ext uri="{0D108BD9-81ED-4DB2-BD59-A6C34878D82A}">
                    <a16:rowId xmlns:a16="http://schemas.microsoft.com/office/drawing/2014/main" val="10004"/>
                  </a:ext>
                </a:extLst>
              </a:tr>
              <a:tr h="329477">
                <a:tc>
                  <a:txBody>
                    <a:bodyPr/>
                    <a:lstStyle/>
                    <a:p>
                      <a:pPr algn="ctr">
                        <a:spcAft>
                          <a:spcPts val="0"/>
                        </a:spcAft>
                      </a:pPr>
                      <a:r>
                        <a:rPr lang="en-GB" sz="1100" kern="1200" dirty="0">
                          <a:solidFill>
                            <a:schemeClr val="dk1"/>
                          </a:solidFill>
                          <a:effectLst/>
                          <a:latin typeface="Arial" panose="020B0604020202020204" pitchFamily="34" charset="0"/>
                          <a:ea typeface="+mn-ea"/>
                          <a:cs typeface="+mn-cs"/>
                        </a:rPr>
                        <a:t>TM_SBMA</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l">
                        <a:spcAft>
                          <a:spcPts val="900"/>
                        </a:spcAft>
                      </a:pPr>
                      <a:r>
                        <a:rPr lang="en-US" sz="1100" kern="1200" dirty="0">
                          <a:solidFill>
                            <a:schemeClr val="dk1"/>
                          </a:solidFill>
                          <a:effectLst/>
                          <a:latin typeface="Arial" panose="020B0604020202020204" pitchFamily="34" charset="0"/>
                          <a:ea typeface="+mn-ea"/>
                          <a:cs typeface="+mn-cs"/>
                        </a:rPr>
                        <a:t>Trace Management in the context of Services Based Management Architecture</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100" kern="1200" dirty="0">
                          <a:solidFill>
                            <a:srgbClr val="000000"/>
                          </a:solidFill>
                          <a:effectLst/>
                          <a:latin typeface="Arial" panose="020B0604020202020204" pitchFamily="34" charset="0"/>
                          <a:ea typeface="+mn-ea"/>
                          <a:cs typeface="+mn-cs"/>
                        </a:rPr>
                        <a:t>10%-&gt;50%-&gt;50%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en-US" sz="1100" kern="1200" dirty="0">
                          <a:solidFill>
                            <a:schemeClr val="dk1"/>
                          </a:solidFill>
                          <a:effectLst/>
                          <a:latin typeface="Arial" panose="020B0604020202020204" pitchFamily="34" charset="0"/>
                          <a:ea typeface="SimSun" panose="02010600030101010101" pitchFamily="2" charset="-122"/>
                          <a:cs typeface="+mn-cs"/>
                        </a:rPr>
                        <a:t>TS 32.421/ 32.422/ 28.530/ 28.532/28.533/ 28.540/28.541</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hlinkClick r:id="rId4"/>
                        </a:rPr>
                        <a:t>SP-181073</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a:solidFill>
                            <a:schemeClr val="tx1"/>
                          </a:solidFill>
                          <a:effectLst/>
                          <a:latin typeface="Arial" panose="020B0604020202020204" pitchFamily="34" charset="0"/>
                          <a:ea typeface="+mn-ea"/>
                          <a:cs typeface="Arial" panose="020B0604020202020204" pitchFamily="34" charset="0"/>
                        </a:rPr>
                        <a:t>SA#87 (03/2020)</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Nokia</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kern="1200" dirty="0">
                          <a:solidFill>
                            <a:schemeClr val="dk1"/>
                          </a:solidFill>
                          <a:effectLst/>
                          <a:latin typeface="Arial" panose="020B0604020202020204" pitchFamily="34" charset="0"/>
                          <a:ea typeface="SimSun" panose="02010600030101010101" pitchFamily="2" charset="-122"/>
                          <a:cs typeface="+mn-cs"/>
                        </a:rPr>
                        <a:t>RAN3, RAN2, SA2</a:t>
                      </a:r>
                      <a:endParaRPr lang="sv-SE"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Trace</a:t>
                      </a:r>
                    </a:p>
                  </a:txBody>
                  <a:tcPr marL="68580" marR="68580" marT="0" marB="0" anchor="ctr">
                    <a:solidFill>
                      <a:schemeClr val="tx2">
                        <a:lumMod val="20000"/>
                        <a:lumOff val="80000"/>
                      </a:schemeClr>
                    </a:solidFill>
                  </a:tcPr>
                </a:tc>
                <a:extLst>
                  <a:ext uri="{0D108BD9-81ED-4DB2-BD59-A6C34878D82A}">
                    <a16:rowId xmlns:a16="http://schemas.microsoft.com/office/drawing/2014/main" val="10002"/>
                  </a:ext>
                </a:extLst>
              </a:tr>
              <a:tr h="329477">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OAM_RTT</a:t>
                      </a: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Streaming trace reporting</a:t>
                      </a: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mn-cs"/>
                        </a:rPr>
                        <a:t>25%-&gt;25%</a:t>
                      </a:r>
                    </a:p>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mn-cs"/>
                        </a:rPr>
                        <a:t>-&gt;25%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zh-CN" altLang="en-US"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mn-cs"/>
                        </a:rPr>
                        <a:t>32.421/32.422/32.423/28.532/28.533</a:t>
                      </a:r>
                      <a:endParaRPr lang="zh-CN" altLang="en-US"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5"/>
                        </a:rPr>
                        <a:t>SP-190782</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 </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Nokia</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RAN3, RAN2, SA2</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mn-ea"/>
                          <a:cs typeface="+mn-cs"/>
                        </a:rPr>
                        <a:t>Trace</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7"/>
                  </a:ext>
                </a:extLst>
              </a:tr>
              <a:tr h="329477">
                <a:tc>
                  <a:txBody>
                    <a:bodyPr/>
                    <a:lstStyle/>
                    <a:p>
                      <a:pPr algn="ctr">
                        <a:spcAft>
                          <a:spcPts val="0"/>
                        </a:spcAft>
                      </a:pPr>
                      <a:r>
                        <a:rPr lang="en-GB" sz="1100" b="0" kern="1200" dirty="0">
                          <a:solidFill>
                            <a:schemeClr val="tx1"/>
                          </a:solidFill>
                          <a:effectLst/>
                          <a:latin typeface="Arial" panose="020B0604020202020204" pitchFamily="34" charset="0"/>
                          <a:ea typeface="+mn-ea"/>
                          <a:cs typeface="Arial" panose="020B0604020202020204" pitchFamily="34" charset="0"/>
                        </a:rPr>
                        <a:t>QOED</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l">
                        <a:spcAft>
                          <a:spcPts val="900"/>
                        </a:spcAft>
                      </a:pPr>
                      <a:r>
                        <a:rPr lang="en-US" sz="1100" b="0" kern="1200" dirty="0">
                          <a:solidFill>
                            <a:schemeClr val="tx1"/>
                          </a:solidFill>
                          <a:effectLst/>
                          <a:latin typeface="Arial" panose="020B0604020202020204" pitchFamily="34" charset="0"/>
                          <a:ea typeface="+mn-ea"/>
                          <a:cs typeface="Arial" panose="020B0604020202020204" pitchFamily="34" charset="0"/>
                        </a:rPr>
                        <a:t>Management of QoE measurement collection </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en-US" sz="1100" b="0" kern="1200" dirty="0">
                          <a:solidFill>
                            <a:schemeClr val="tx1"/>
                          </a:solidFill>
                          <a:effectLst/>
                          <a:latin typeface="Arial" panose="020B0604020202020204" pitchFamily="34" charset="0"/>
                          <a:ea typeface="+mn-ea"/>
                          <a:cs typeface="Arial" panose="020B0604020202020204" pitchFamily="34" charset="0"/>
                        </a:rPr>
                        <a:t>75%-&gt;75%-&gt;80%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TS 28.404/28.405/28.406/28.307/28.308/28.309</a:t>
                      </a: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hlinkClick r:id="rId6"/>
                        </a:rPr>
                        <a:t>SP-181069</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 </a:t>
                      </a:r>
                      <a:endParaRPr lang="sv-SE" sz="1100" kern="1200" dirty="0">
                        <a:solidFill>
                          <a:schemeClr val="dk1"/>
                        </a:solidFill>
                        <a:effectLst/>
                        <a:latin typeface="Arial" panose="020B0604020202020204" pitchFamily="34" charset="0"/>
                        <a:ea typeface="+mn-ea"/>
                        <a:cs typeface="+mn-cs"/>
                      </a:endParaRPr>
                    </a:p>
                    <a:p>
                      <a:pPr algn="ctr">
                        <a:spcAft>
                          <a:spcPts val="0"/>
                        </a:spcAft>
                      </a:pP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Ericsson</a:t>
                      </a:r>
                    </a:p>
                  </a:txBody>
                  <a:tcPr marL="68580" marR="68580" marT="0" marB="0" anchor="ctr">
                    <a:solidFill>
                      <a:schemeClr val="tx2">
                        <a:lumMod val="20000"/>
                        <a:lumOff val="80000"/>
                      </a:schemeClr>
                    </a:solidFill>
                  </a:tcPr>
                </a:tc>
                <a:tc>
                  <a:txBody>
                    <a:bodyPr/>
                    <a:lstStyle/>
                    <a:p>
                      <a:pPr algn="ctr">
                        <a:spcAft>
                          <a:spcPts val="0"/>
                        </a:spcAft>
                      </a:pPr>
                      <a:r>
                        <a:rPr lang="en-US" sz="1100" b="0" kern="1200" dirty="0">
                          <a:solidFill>
                            <a:schemeClr val="tx1"/>
                          </a:solidFill>
                          <a:effectLst/>
                          <a:latin typeface="Arial" panose="020B0604020202020204" pitchFamily="34" charset="0"/>
                          <a:ea typeface="+mn-ea"/>
                          <a:cs typeface="Arial" panose="020B0604020202020204" pitchFamily="34" charset="0"/>
                        </a:rPr>
                        <a:t>SA4, CT1, RAN2, RAN3,CT4</a:t>
                      </a:r>
                      <a:endParaRPr lang="sv-SE"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QoE</a:t>
                      </a:r>
                    </a:p>
                  </a:txBody>
                  <a:tcPr marL="68580" marR="68580" marT="0" marB="0" anchor="ctr">
                    <a:solidFill>
                      <a:schemeClr val="tx2">
                        <a:lumMod val="20000"/>
                        <a:lumOff val="80000"/>
                      </a:schemeClr>
                    </a:solidFill>
                  </a:tcPr>
                </a:tc>
                <a:extLst>
                  <a:ext uri="{0D108BD9-81ED-4DB2-BD59-A6C34878D82A}">
                    <a16:rowId xmlns:a16="http://schemas.microsoft.com/office/drawing/2014/main" val="10003"/>
                  </a:ext>
                </a:extLst>
              </a:tr>
              <a:tr h="329477">
                <a:tc>
                  <a:txBody>
                    <a:bodyPr/>
                    <a:lstStyle/>
                    <a:p>
                      <a:pPr marL="0" algn="ctr" defTabSz="1219170" rtl="0" eaLnBrk="1" latinLnBrk="0" hangingPunct="1">
                        <a:spcAft>
                          <a:spcPts val="0"/>
                        </a:spcAft>
                      </a:pPr>
                      <a:r>
                        <a:rPr lang="en-GB" sz="1100" kern="1200" dirty="0">
                          <a:solidFill>
                            <a:schemeClr val="dk1"/>
                          </a:solidFill>
                          <a:effectLst/>
                          <a:latin typeface="Arial" panose="020B0604020202020204" pitchFamily="34" charset="0"/>
                          <a:ea typeface="+mn-ea"/>
                          <a:cs typeface="+mn-cs"/>
                        </a:rPr>
                        <a:t>5GDMS</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Discovery of management services in 5G</a:t>
                      </a:r>
                      <a:endParaRPr lang="en-GB" altLang="zh-CN"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sv-SE" sz="1100" kern="1200" dirty="0">
                          <a:solidFill>
                            <a:schemeClr val="dk1"/>
                          </a:solidFill>
                          <a:effectLst/>
                          <a:latin typeface="Arial" panose="020B0604020202020204" pitchFamily="34" charset="0"/>
                          <a:ea typeface="+mn-ea"/>
                          <a:cs typeface="+mn-cs"/>
                        </a:rPr>
                        <a:t>70%-&gt;80%-&gt;80% </a:t>
                      </a:r>
                      <a:r>
                        <a:rPr lang="en-US" altLang="zh-CN" sz="1100" kern="1200" dirty="0">
                          <a:solidFill>
                            <a:schemeClr val="dk1"/>
                          </a:solidFill>
                          <a:effectLst/>
                          <a:highlight>
                            <a:srgbClr val="FFFF00"/>
                          </a:highlight>
                          <a:latin typeface="Arial" panose="020B0604020202020204" pitchFamily="34" charset="0"/>
                          <a:ea typeface="+mn-ea"/>
                          <a:cs typeface="+mn-cs"/>
                        </a:rPr>
                        <a:t>(E.R.)</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sv-SE" sz="110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7"/>
                        </a:rPr>
                        <a:t>SP-181072</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extLst>
                  <a:ext uri="{0D108BD9-81ED-4DB2-BD59-A6C34878D82A}">
                    <a16:rowId xmlns:a16="http://schemas.microsoft.com/office/drawing/2014/main" val="10005"/>
                  </a:ext>
                </a:extLst>
              </a:tr>
              <a:tr h="329477">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5G_SLICE_ePA-KPI</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en-US" sz="1100" kern="1200" dirty="0">
                          <a:solidFill>
                            <a:schemeClr val="dk1"/>
                          </a:solidFill>
                          <a:effectLst/>
                          <a:latin typeface="Arial" panose="020B0604020202020204" pitchFamily="34" charset="0"/>
                          <a:ea typeface="+mn-ea"/>
                          <a:cs typeface="+mn-cs"/>
                        </a:rPr>
                        <a:t>KPI reporting</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mn-ea"/>
                          <a:cs typeface="+mn-cs"/>
                        </a:rPr>
                        <a:t>15%-&gt;60% -&gt;</a:t>
                      </a:r>
                      <a:r>
                        <a:rPr lang="en-US" altLang="zh-CN" sz="1100" kern="1200" dirty="0">
                          <a:solidFill>
                            <a:schemeClr val="dk1"/>
                          </a:solidFill>
                          <a:effectLst/>
                          <a:highlight>
                            <a:srgbClr val="00FF00"/>
                          </a:highlight>
                          <a:latin typeface="Arial" panose="020B0604020202020204" pitchFamily="34" charset="0"/>
                          <a:ea typeface="+mn-ea"/>
                          <a:cs typeface="+mn-cs"/>
                        </a:rPr>
                        <a:t>100%</a:t>
                      </a:r>
                      <a:endParaRPr lang="zh-CN" altLang="en-US" sz="1100" kern="1200" dirty="0">
                        <a:solidFill>
                          <a:schemeClr val="dk1"/>
                        </a:solidFill>
                        <a:effectLst/>
                        <a:highlight>
                          <a:srgbClr val="00FF00"/>
                        </a:highligh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mn-ea"/>
                          <a:cs typeface="+mn-cs"/>
                        </a:rPr>
                        <a:t>TS 28.550/28.554</a:t>
                      </a:r>
                    </a:p>
                    <a:p>
                      <a:pPr marL="0" indent="0" algn="ctr"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mn-ea"/>
                          <a:cs typeface="+mn-cs"/>
                        </a:rPr>
                        <a:t>28.622/28.532</a:t>
                      </a:r>
                      <a:endParaRPr lang="zh-CN" altLang="en-US"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8"/>
                        </a:rPr>
                        <a:t>SP-190881</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 </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ZTE</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KPI</a:t>
                      </a:r>
                    </a:p>
                  </a:txBody>
                  <a:tcPr marL="68580" marR="68580" marT="0" marB="0" anchor="ctr">
                    <a:solidFill>
                      <a:schemeClr val="tx2">
                        <a:lumMod val="20000"/>
                        <a:lumOff val="80000"/>
                      </a:schemeClr>
                    </a:solidFill>
                  </a:tcPr>
                </a:tc>
                <a:extLst>
                  <a:ext uri="{0D108BD9-81ED-4DB2-BD59-A6C34878D82A}">
                    <a16:rowId xmlns:a16="http://schemas.microsoft.com/office/drawing/2014/main" val="10009"/>
                  </a:ext>
                </a:extLst>
              </a:tr>
              <a:tr h="495958">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5GMDT</a:t>
                      </a: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mn-cs"/>
                        </a:rPr>
                        <a:t>Management of MDT in 5G</a:t>
                      </a: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mn-cs"/>
                        </a:rPr>
                        <a:t>0%-&gt;20%-&gt;</a:t>
                      </a:r>
                      <a:r>
                        <a:rPr lang="en-US" altLang="zh-CN" sz="1100" kern="1200" dirty="0">
                          <a:solidFill>
                            <a:schemeClr val="dk1"/>
                          </a:solidFill>
                          <a:effectLst/>
                          <a:highlight>
                            <a:srgbClr val="00FF00"/>
                          </a:highlight>
                          <a:latin typeface="Arial" panose="020B0604020202020204" pitchFamily="34" charset="0"/>
                          <a:ea typeface="+mn-ea"/>
                          <a:cs typeface="+mn-cs"/>
                        </a:rPr>
                        <a:t>100%</a:t>
                      </a:r>
                      <a:endParaRPr lang="zh-CN" altLang="en-US" sz="1100" kern="1200" dirty="0">
                        <a:solidFill>
                          <a:schemeClr val="dk1"/>
                        </a:solidFill>
                        <a:effectLst/>
                        <a:highlight>
                          <a:srgbClr val="00FF00"/>
                        </a:highligh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mn-cs"/>
                        </a:rPr>
                        <a:t>TS 32.421/32.422/ 32.423/ 28.532/28.533</a:t>
                      </a:r>
                      <a:endParaRPr lang="zh-CN" altLang="en-US"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9"/>
                        </a:rPr>
                        <a:t>SP-191190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 </a:t>
                      </a:r>
                      <a:endParaRPr lang="sv-SE" sz="1100" kern="1200" dirty="0">
                        <a:solidFill>
                          <a:schemeClr val="dk1"/>
                        </a:solidFill>
                        <a:effectLst/>
                        <a:latin typeface="Arial" panose="020B0604020202020204" pitchFamily="34" charset="0"/>
                        <a:ea typeface="+mn-ea"/>
                        <a:cs typeface="+mn-cs"/>
                      </a:endParaRPr>
                    </a:p>
                    <a:p>
                      <a:pPr marL="0" marR="0" lvl="0" indent="0" algn="ctr" defTabSz="1219170" rtl="0" eaLnBrk="1" fontAlgn="t"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Ericsson</a:t>
                      </a:r>
                    </a:p>
                  </a:txBody>
                  <a:tcPr marL="68580" marR="68580" marT="0" marB="0" anchor="ctr">
                    <a:solidFill>
                      <a:schemeClr val="tx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RAN3, RAN2, SA2</a:t>
                      </a:r>
                    </a:p>
                  </a:txBody>
                  <a:tcPr marL="68580" marR="68580" marT="0" marB="0" anchor="ctr">
                    <a:solidFill>
                      <a:schemeClr val="tx2">
                        <a:lumMod val="20000"/>
                        <a:lumOff val="80000"/>
                      </a:schemeClr>
                    </a:solidFill>
                  </a:tcPr>
                </a:tc>
                <a:tc>
                  <a:txBody>
                    <a:bodyPr/>
                    <a:lstStyle/>
                    <a:p>
                      <a:pPr marL="0" indent="0" algn="ctr" defTabSz="1219170" rtl="0" eaLnBrk="1" fontAlgn="t" latinLnBrk="0" hangingPunct="1">
                        <a:spcAft>
                          <a:spcPts val="0"/>
                        </a:spcAft>
                      </a:pPr>
                      <a:r>
                        <a:rPr lang="sv-SE" sz="1100" kern="1200" dirty="0">
                          <a:solidFill>
                            <a:schemeClr val="dk1"/>
                          </a:solidFill>
                          <a:effectLst/>
                          <a:latin typeface="Arial" panose="020B0604020202020204" pitchFamily="34" charset="0"/>
                          <a:ea typeface="+mn-ea"/>
                          <a:cs typeface="+mn-cs"/>
                        </a:rPr>
                        <a:t>MDT</a:t>
                      </a:r>
                    </a:p>
                  </a:txBody>
                  <a:tcPr marL="68580" marR="68580" marT="0" marB="0" anchor="ctr">
                    <a:solidFill>
                      <a:schemeClr val="tx2">
                        <a:lumMod val="20000"/>
                        <a:lumOff val="80000"/>
                      </a:schemeClr>
                    </a:solidFill>
                  </a:tcPr>
                </a:tc>
                <a:extLst>
                  <a:ext uri="{0D108BD9-81ED-4DB2-BD59-A6C34878D82A}">
                    <a16:rowId xmlns:a16="http://schemas.microsoft.com/office/drawing/2014/main" val="10010"/>
                  </a:ext>
                </a:extLst>
              </a:tr>
              <a:tr h="494215">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en-GB" sz="1100" kern="1200" dirty="0">
                          <a:solidFill>
                            <a:schemeClr val="dk1"/>
                          </a:solidFill>
                          <a:effectLst/>
                          <a:latin typeface="Arial" panose="020B0604020202020204" pitchFamily="34" charset="0"/>
                          <a:ea typeface="+mn-ea"/>
                          <a:cs typeface="+mn-cs"/>
                        </a:rPr>
                        <a:t>FS_5GSAT_MO</a:t>
                      </a:r>
                    </a:p>
                  </a:txBody>
                  <a:tcPr marL="68580" marR="68580" marT="0" marB="0" anchor="ctr">
                    <a:solidFill>
                      <a:srgbClr val="FFFFCC"/>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SimSun" panose="02010600030101010101" pitchFamily="2" charset="-122"/>
                          <a:cs typeface="+mn-cs"/>
                        </a:rPr>
                        <a:t>Study on management and orchestration aspects with integrated satellite components in a 5G network</a:t>
                      </a:r>
                      <a:endParaRPr lang="en-GB" altLang="zh-CN" sz="110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45%-&gt;60%-&gt;60%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TR 28.808</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hlinkClick r:id="rId10"/>
                        </a:rPr>
                        <a:t>SP-190138</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dirty="0">
                          <a:solidFill>
                            <a:schemeClr val="dk1"/>
                          </a:solidFill>
                          <a:effectLst/>
                          <a:latin typeface="Arial" panose="020B0604020202020204" pitchFamily="34" charset="0"/>
                          <a:ea typeface="+mn-ea"/>
                          <a:cs typeface="+mn-cs"/>
                        </a:rPr>
                        <a:t>SA#87 (3/2020)</a:t>
                      </a:r>
                      <a:r>
                        <a:rPr lang="en-GB" sz="1100" kern="1200" dirty="0">
                          <a:solidFill>
                            <a:schemeClr val="dk1"/>
                          </a:solidFill>
                          <a:effectLst/>
                          <a:latin typeface="Arial" panose="020B0604020202020204" pitchFamily="34" charset="0"/>
                          <a:ea typeface="+mn-ea"/>
                          <a:cs typeface="+mn-cs"/>
                        </a:rPr>
                        <a:t> -&gt; </a:t>
                      </a:r>
                      <a:r>
                        <a:rPr lang="en-GB" altLang="zh-CN" sz="1100" kern="1200" dirty="0">
                          <a:solidFill>
                            <a:schemeClr val="dk1"/>
                          </a:solidFill>
                          <a:effectLst/>
                          <a:latin typeface="Arial" panose="020B0604020202020204" pitchFamily="34" charset="0"/>
                          <a:ea typeface="+mn-ea"/>
                          <a:cs typeface="+mn-cs"/>
                        </a:rPr>
                        <a:t>SA#88 (06/2020) </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Thales</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SimSun" panose="02010600030101010101" pitchFamily="2" charset="-122"/>
                          <a:cs typeface="+mn-cs"/>
                        </a:rPr>
                        <a:t>SA2,RAN3, RAN1, RAN2</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Satellite</a:t>
                      </a:r>
                      <a:r>
                        <a:rPr lang="sv-SE" sz="1100" kern="1200" baseline="0" dirty="0">
                          <a:solidFill>
                            <a:schemeClr val="dk1"/>
                          </a:solidFill>
                          <a:effectLst/>
                          <a:latin typeface="Arial" panose="020B0604020202020204" pitchFamily="34" charset="0"/>
                          <a:ea typeface="+mn-ea"/>
                          <a:cs typeface="+mn-cs"/>
                        </a:rPr>
                        <a:t> modelling</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extLst>
                  <a:ext uri="{0D108BD9-81ED-4DB2-BD59-A6C34878D82A}">
                    <a16:rowId xmlns:a16="http://schemas.microsoft.com/office/drawing/2014/main" val="10006"/>
                  </a:ext>
                </a:extLst>
              </a:tr>
              <a:tr h="381160">
                <a:tc>
                  <a:txBody>
                    <a:bodyPr/>
                    <a:lstStyle/>
                    <a:p>
                      <a:pPr algn="ctr">
                        <a:spcAft>
                          <a:spcPts val="900"/>
                        </a:spcAft>
                      </a:pPr>
                      <a:r>
                        <a:rPr lang="en-US" sz="1100" kern="1200" dirty="0">
                          <a:solidFill>
                            <a:schemeClr val="dk1"/>
                          </a:solidFill>
                          <a:effectLst/>
                          <a:latin typeface="Arial" panose="020B0604020202020204" pitchFamily="34" charset="0"/>
                          <a:ea typeface="+mn-ea"/>
                          <a:cs typeface="+mn-cs"/>
                        </a:rPr>
                        <a:t>FS_PROTIMP</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l">
                        <a:spcAft>
                          <a:spcPts val="0"/>
                        </a:spcAft>
                      </a:pPr>
                      <a:r>
                        <a:rPr lang="en-GB" sz="1100" kern="1200" dirty="0">
                          <a:solidFill>
                            <a:schemeClr val="dk1"/>
                          </a:solidFill>
                          <a:effectLst/>
                          <a:latin typeface="Arial" panose="020B0604020202020204" pitchFamily="34" charset="0"/>
                          <a:ea typeface="+mn-ea"/>
                          <a:cs typeface="+mn-cs"/>
                        </a:rPr>
                        <a:t>Study on protocol enhancement for real time communication </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100" b="0" kern="1200" dirty="0">
                          <a:solidFill>
                            <a:schemeClr val="tx1"/>
                          </a:solidFill>
                          <a:effectLst/>
                          <a:latin typeface="Arial" panose="020B0604020202020204" pitchFamily="34" charset="0"/>
                          <a:ea typeface="+mn-ea"/>
                          <a:cs typeface="Arial" panose="020B0604020202020204" pitchFamily="34" charset="0"/>
                        </a:rPr>
                        <a:t>0%-&gt;0%-&gt;0</a:t>
                      </a:r>
                      <a:r>
                        <a:rPr lang="en-GB" sz="1100" kern="1200" dirty="0">
                          <a:solidFill>
                            <a:schemeClr val="dk1"/>
                          </a:solidFill>
                          <a:effectLst/>
                          <a:latin typeface="Arial" panose="020B0604020202020204" pitchFamily="34" charset="0"/>
                          <a:ea typeface="+mn-ea"/>
                          <a:cs typeface="+mn-cs"/>
                        </a:rPr>
                        <a:t>%</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TR 28.823</a:t>
                      </a:r>
                    </a:p>
                  </a:txBody>
                  <a:tcPr marL="68580" marR="68580" marT="0" marB="0" anchor="ctr">
                    <a:solidFill>
                      <a:srgbClr val="FFFFCC"/>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hlinkClick r:id="rId11"/>
                        </a:rPr>
                        <a:t>SP-180597</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en-GB" altLang="zh-CN" sz="1100" kern="1200" dirty="0">
                          <a:solidFill>
                            <a:schemeClr val="dk1"/>
                          </a:solidFill>
                          <a:effectLst/>
                          <a:latin typeface="Arial" panose="020B0604020202020204" pitchFamily="34" charset="0"/>
                          <a:ea typeface="+mn-ea"/>
                          <a:cs typeface="+mn-cs"/>
                        </a:rPr>
                        <a:t>SA#87 (3/2020)</a:t>
                      </a:r>
                      <a:r>
                        <a:rPr lang="en-GB" sz="1100" b="0" kern="1200" dirty="0">
                          <a:solidFill>
                            <a:schemeClr val="tx1"/>
                          </a:solidFill>
                          <a:effectLst/>
                          <a:latin typeface="Arial" panose="020B0604020202020204" pitchFamily="34" charset="0"/>
                          <a:ea typeface="+mn-ea"/>
                          <a:cs typeface="Arial" panose="020B0604020202020204" pitchFamily="34" charset="0"/>
                        </a:rPr>
                        <a:t> </a:t>
                      </a:r>
                      <a:r>
                        <a:rPr lang="en-GB" sz="1100" kern="1200" dirty="0">
                          <a:solidFill>
                            <a:schemeClr val="dk1"/>
                          </a:solidFill>
                          <a:effectLst/>
                          <a:latin typeface="Arial" panose="020B0604020202020204" pitchFamily="34" charset="0"/>
                          <a:ea typeface="+mn-ea"/>
                          <a:cs typeface="+mn-cs"/>
                        </a:rPr>
                        <a:t>-&gt; </a:t>
                      </a:r>
                      <a:r>
                        <a:rPr lang="en-GB" altLang="zh-CN" sz="1100" kern="1200" dirty="0">
                          <a:solidFill>
                            <a:schemeClr val="dk1"/>
                          </a:solidFill>
                          <a:effectLst/>
                          <a:latin typeface="Arial" panose="020B0604020202020204" pitchFamily="34" charset="0"/>
                          <a:ea typeface="+mn-ea"/>
                          <a:cs typeface="+mn-cs"/>
                        </a:rPr>
                        <a:t>SA#88 (06/2020)</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Nokia</a:t>
                      </a:r>
                    </a:p>
                  </a:txBody>
                  <a:tcPr marL="68580" marR="68580" marT="0" marB="0" anchor="ctr">
                    <a:solidFill>
                      <a:srgbClr val="FFFFCC"/>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a:t>
                      </a:r>
                    </a:p>
                  </a:txBody>
                  <a:tcPr marL="68580" marR="68580" marT="0" marB="0" anchor="ctr">
                    <a:solidFill>
                      <a:srgbClr val="FFFFCC"/>
                    </a:solidFill>
                  </a:tcPr>
                </a:tc>
                <a:tc>
                  <a:txBody>
                    <a:bodyPr/>
                    <a:lstStyle/>
                    <a:p>
                      <a:pPr algn="ctr">
                        <a:spcAft>
                          <a:spcPts val="0"/>
                        </a:spcAft>
                      </a:pPr>
                      <a:r>
                        <a:rPr lang="sv-SE" sz="1100" kern="1200" dirty="0">
                          <a:solidFill>
                            <a:schemeClr val="dk1"/>
                          </a:solidFill>
                          <a:effectLst/>
                          <a:latin typeface="Arial" panose="020B0604020202020204" pitchFamily="34" charset="0"/>
                          <a:ea typeface="+mn-ea"/>
                          <a:cs typeface="+mn-cs"/>
                        </a:rPr>
                        <a:t>--</a:t>
                      </a:r>
                    </a:p>
                  </a:txBody>
                  <a:tcPr marL="68580" marR="68580" marT="0" marB="0" anchor="ctr">
                    <a:solidFill>
                      <a:srgbClr val="FFFFC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3875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6841" y="1301947"/>
            <a:ext cx="9994216" cy="5178341"/>
          </a:xfrm>
          <a:prstGeom prst="rect">
            <a:avLst/>
          </a:prstGeom>
          <a:noFill/>
          <a:ln>
            <a:noFill/>
          </a:ln>
        </p:spPr>
        <p:txBody>
          <a:bodyPr wrap="square">
            <a:spAutoFit/>
          </a:bodyPr>
          <a:lstStyle/>
          <a:p>
            <a:r>
              <a:rPr lang="en-GB" altLang="zh-CN" sz="1200" b="1" dirty="0" err="1">
                <a:latin typeface="+mj-lt"/>
                <a:cs typeface="Arial" charset="0"/>
              </a:rPr>
              <a:t>eNRM</a:t>
            </a:r>
            <a:r>
              <a:rPr lang="zh-CN" altLang="en-US" sz="1200" b="1" dirty="0">
                <a:latin typeface="+mj-lt"/>
                <a:cs typeface="Arial" charset="0"/>
              </a:rPr>
              <a:t>：</a:t>
            </a:r>
            <a:r>
              <a:rPr lang="en-US" altLang="zh-CN" sz="1200" b="1" dirty="0">
                <a:latin typeface="+mj-lt"/>
                <a:cs typeface="Arial" charset="0"/>
              </a:rPr>
              <a:t>The following topics are agreed</a:t>
            </a:r>
            <a:r>
              <a:rPr lang="en-GB" altLang="zh-CN" sz="1200" b="1" dirty="0">
                <a:latin typeface="+mj-lt"/>
                <a:cs typeface="Arial" charset="0"/>
              </a:rPr>
              <a:t>: </a:t>
            </a:r>
            <a:endParaRPr lang="zh-CN" altLang="zh-CN" sz="1200" b="1" dirty="0">
              <a:latin typeface="+mj-lt"/>
              <a:cs typeface="Arial" charset="0"/>
            </a:endParaRPr>
          </a:p>
          <a:p>
            <a:pPr marL="628650" indent="-171450">
              <a:spcAft>
                <a:spcPts val="300"/>
              </a:spcAft>
              <a:buFont typeface="Wingdings" panose="05000000000000000000" pitchFamily="2" charset="2"/>
              <a:buChar char="Ø"/>
            </a:pPr>
            <a:r>
              <a:rPr lang="en-US" altLang="zh-CN" sz="1100" dirty="0">
                <a:latin typeface="+mj-lt"/>
              </a:rPr>
              <a:t>RIM parameters of mapping relations for remote interference management</a:t>
            </a:r>
          </a:p>
          <a:p>
            <a:pPr marL="628650" indent="-171450">
              <a:spcAft>
                <a:spcPts val="300"/>
              </a:spcAft>
              <a:buFont typeface="Wingdings" panose="05000000000000000000" pitchFamily="2" charset="2"/>
              <a:buChar char="Ø"/>
            </a:pPr>
            <a:r>
              <a:rPr lang="en-US" altLang="zh-CN" sz="1100" dirty="0">
                <a:latin typeface="+mj-lt"/>
              </a:rPr>
              <a:t>Add configurable FM</a:t>
            </a:r>
            <a:endParaRPr lang="zh-CN" altLang="zh-CN" sz="1100" dirty="0">
              <a:latin typeface="+mj-lt"/>
            </a:endParaRPr>
          </a:p>
          <a:p>
            <a:pPr marL="628650" indent="-171450">
              <a:spcAft>
                <a:spcPts val="300"/>
              </a:spcAft>
              <a:buFont typeface="Wingdings" panose="05000000000000000000" pitchFamily="2" charset="2"/>
              <a:buChar char="Ø"/>
            </a:pPr>
            <a:r>
              <a:rPr lang="en-US" altLang="zh-CN" sz="1100" dirty="0">
                <a:latin typeface="+mj-lt"/>
              </a:rPr>
              <a:t>Some correction the NRM</a:t>
            </a:r>
            <a:r>
              <a:rPr lang="en-GB" altLang="zh-CN" sz="1100" dirty="0">
                <a:latin typeface="+mj-lt"/>
              </a:rPr>
              <a:t>. </a:t>
            </a:r>
          </a:p>
          <a:p>
            <a:pPr marL="628650" indent="-171450">
              <a:spcAft>
                <a:spcPts val="300"/>
              </a:spcAft>
              <a:buFont typeface="Wingdings" panose="05000000000000000000" pitchFamily="2" charset="2"/>
              <a:buChar char="Ø"/>
            </a:pPr>
            <a:r>
              <a:rPr lang="en-US" altLang="zh-CN" sz="1100" dirty="0">
                <a:latin typeface="+mj-lt"/>
              </a:rPr>
              <a:t>JSON with YAML in NRM</a:t>
            </a:r>
            <a:r>
              <a:rPr lang="zh-CN" altLang="en-US" sz="1100" dirty="0">
                <a:latin typeface="+mj-lt"/>
              </a:rPr>
              <a:t>，</a:t>
            </a:r>
            <a:r>
              <a:rPr lang="en-US" altLang="zh-CN" sz="1100" dirty="0">
                <a:latin typeface="+mj-lt"/>
              </a:rPr>
              <a:t>Use YAML instead of JSON in the </a:t>
            </a:r>
            <a:r>
              <a:rPr lang="en-US" altLang="zh-CN" sz="1100" dirty="0" err="1">
                <a:latin typeface="+mj-lt"/>
              </a:rPr>
              <a:t>OpenAPI</a:t>
            </a:r>
            <a:r>
              <a:rPr lang="en-US" altLang="zh-CN" sz="1100" dirty="0">
                <a:latin typeface="+mj-lt"/>
              </a:rPr>
              <a:t> definitions of the REST SS are endorsed.</a:t>
            </a:r>
          </a:p>
          <a:p>
            <a:pPr marL="628650" indent="-171450">
              <a:spcAft>
                <a:spcPts val="300"/>
              </a:spcAft>
              <a:buFont typeface="Wingdings" panose="05000000000000000000" pitchFamily="2" charset="2"/>
              <a:buChar char="Ø"/>
            </a:pPr>
            <a:r>
              <a:rPr lang="en-US" altLang="zh-CN" sz="1100" dirty="0" err="1">
                <a:latin typeface="+mj-lt"/>
              </a:rPr>
              <a:t>OpenAPI</a:t>
            </a:r>
            <a:r>
              <a:rPr lang="en-US" altLang="zh-CN" sz="1100" dirty="0">
                <a:latin typeface="+mj-lt"/>
              </a:rPr>
              <a:t> definitions required by the </a:t>
            </a:r>
            <a:r>
              <a:rPr lang="en-US" altLang="zh-CN" sz="1100" dirty="0" err="1">
                <a:latin typeface="+mj-lt"/>
              </a:rPr>
              <a:t>ProvMnS</a:t>
            </a:r>
            <a:r>
              <a:rPr lang="en-US" altLang="zh-CN" sz="1100" dirty="0">
                <a:latin typeface="+mj-lt"/>
              </a:rPr>
              <a:t> were agreed to be added to 28.623 and 28.541.</a:t>
            </a:r>
          </a:p>
          <a:p>
            <a:pPr marL="628650" indent="-171450">
              <a:spcAft>
                <a:spcPts val="300"/>
              </a:spcAft>
              <a:buFont typeface="Wingdings" panose="05000000000000000000" pitchFamily="2" charset="2"/>
              <a:buChar char="Ø"/>
            </a:pPr>
            <a:r>
              <a:rPr lang="en-US" altLang="zh-CN" sz="1100" dirty="0">
                <a:latin typeface="+mj-lt"/>
              </a:rPr>
              <a:t>Update the NR NRM to align with NG-RAN overview architecture</a:t>
            </a:r>
          </a:p>
          <a:p>
            <a:pPr marL="628650" indent="-171450">
              <a:spcAft>
                <a:spcPts val="300"/>
              </a:spcAft>
              <a:buFont typeface="Wingdings" panose="05000000000000000000" pitchFamily="2" charset="2"/>
              <a:buChar char="Ø"/>
            </a:pPr>
            <a:r>
              <a:rPr lang="en-US" altLang="zh-CN" sz="1100" dirty="0">
                <a:latin typeface="+mj-lt"/>
              </a:rPr>
              <a:t>YANG Guidelines Update</a:t>
            </a:r>
            <a:endParaRPr lang="zh-CN" altLang="zh-CN" sz="1100" dirty="0">
              <a:latin typeface="+mj-lt"/>
            </a:endParaRPr>
          </a:p>
          <a:p>
            <a:pPr marL="628650" indent="-171450">
              <a:spcAft>
                <a:spcPts val="300"/>
              </a:spcAft>
              <a:buFont typeface="Wingdings" panose="05000000000000000000" pitchFamily="2" charset="2"/>
              <a:buChar char="Ø"/>
            </a:pPr>
            <a:r>
              <a:rPr lang="en-US" altLang="zh-CN" sz="1100" dirty="0" err="1">
                <a:latin typeface="+mj-lt"/>
              </a:rPr>
              <a:t>YANG_Netconf</a:t>
            </a:r>
            <a:r>
              <a:rPr lang="en-US" altLang="zh-CN" sz="1100" dirty="0">
                <a:latin typeface="+mj-lt"/>
              </a:rPr>
              <a:t> CRUD Operations. </a:t>
            </a:r>
            <a:endParaRPr lang="zh-CN" altLang="zh-CN" sz="1100" dirty="0">
              <a:latin typeface="+mj-lt"/>
            </a:endParaRPr>
          </a:p>
          <a:p>
            <a:pPr lvl="1"/>
            <a:r>
              <a:rPr lang="en-GB" altLang="zh-CN" sz="1200" b="1" dirty="0">
                <a:latin typeface="+mj-lt"/>
                <a:cs typeface="Arial" charset="0"/>
              </a:rPr>
              <a:t>The following topics needs to be further discussed:</a:t>
            </a:r>
            <a:endParaRPr lang="zh-CN" altLang="zh-CN" sz="1200" b="1" dirty="0">
              <a:latin typeface="+mj-lt"/>
              <a:cs typeface="Arial" charset="0"/>
            </a:endParaRPr>
          </a:p>
          <a:p>
            <a:pPr marL="628650" indent="-171450">
              <a:spcAft>
                <a:spcPts val="300"/>
              </a:spcAft>
              <a:buFont typeface="Wingdings" panose="05000000000000000000" pitchFamily="2" charset="2"/>
              <a:buChar char="Ø"/>
            </a:pPr>
            <a:r>
              <a:rPr lang="en-GB" altLang="zh-CN" sz="1100" dirty="0" err="1">
                <a:latin typeface="+mj-lt"/>
              </a:rPr>
              <a:t>RRMPolicy</a:t>
            </a:r>
            <a:r>
              <a:rPr lang="en-GB" altLang="zh-CN" sz="1100" dirty="0">
                <a:latin typeface="+mj-lt"/>
              </a:rPr>
              <a:t> models.</a:t>
            </a:r>
            <a:endParaRPr lang="zh-CN" altLang="zh-CN" sz="1100" dirty="0">
              <a:latin typeface="+mj-lt"/>
            </a:endParaRPr>
          </a:p>
          <a:p>
            <a:pPr marL="628650" indent="-171450">
              <a:spcAft>
                <a:spcPts val="300"/>
              </a:spcAft>
              <a:buFont typeface="Wingdings" panose="05000000000000000000" pitchFamily="2" charset="2"/>
              <a:buChar char="Ø"/>
            </a:pPr>
            <a:r>
              <a:rPr lang="en-US" altLang="zh-CN" sz="1100" dirty="0">
                <a:latin typeface="+mj-lt"/>
              </a:rPr>
              <a:t>Support of </a:t>
            </a:r>
            <a:r>
              <a:rPr lang="en-US" altLang="zh-CN" sz="1100" dirty="0" err="1">
                <a:latin typeface="+mj-lt"/>
              </a:rPr>
              <a:t>Netconf</a:t>
            </a:r>
            <a:endParaRPr lang="zh-CN" altLang="zh-CN" sz="1100" dirty="0">
              <a:latin typeface="+mj-lt"/>
            </a:endParaRPr>
          </a:p>
          <a:p>
            <a:r>
              <a:rPr lang="en-GB" altLang="zh-CN" sz="1200" b="1" dirty="0">
                <a:latin typeface="+mj-lt"/>
                <a:cs typeface="Arial" charset="0"/>
              </a:rPr>
              <a:t>5G_SLICE_ePA: </a:t>
            </a:r>
            <a:r>
              <a:rPr lang="en-GB" altLang="zh-CN" sz="1100" dirty="0">
                <a:latin typeface="+mj-lt"/>
              </a:rPr>
              <a:t>The group discussed the following measurements and use cases:</a:t>
            </a:r>
          </a:p>
          <a:p>
            <a:pPr marL="628650" lvl="2" indent="-171450">
              <a:spcAft>
                <a:spcPts val="300"/>
              </a:spcAft>
              <a:buFont typeface="Wingdings" panose="05000000000000000000" pitchFamily="2" charset="2"/>
              <a:buChar char="Ø"/>
            </a:pPr>
            <a:r>
              <a:rPr lang="en-US" altLang="zh-CN" sz="1100" dirty="0">
                <a:latin typeface="+mj-lt"/>
              </a:rPr>
              <a:t>measurements on DL delay between PSA UPF and UE</a:t>
            </a:r>
            <a:endParaRPr lang="zh-CN" altLang="zh-CN" sz="1100" dirty="0">
              <a:latin typeface="+mj-lt"/>
            </a:endParaRPr>
          </a:p>
          <a:p>
            <a:pPr marL="628650" lvl="2" indent="-171450">
              <a:spcAft>
                <a:spcPts val="300"/>
              </a:spcAft>
              <a:buFont typeface="Wingdings" panose="05000000000000000000" pitchFamily="2" charset="2"/>
              <a:buChar char="Ø"/>
            </a:pPr>
            <a:r>
              <a:rPr lang="en-US" altLang="zh-CN" sz="1100" dirty="0">
                <a:latin typeface="+mj-lt"/>
              </a:rPr>
              <a:t>measurements on UL delay between PSA UPF and UE</a:t>
            </a:r>
          </a:p>
          <a:p>
            <a:pPr marL="628650" lvl="2" indent="-171450">
              <a:spcAft>
                <a:spcPts val="300"/>
              </a:spcAft>
              <a:buFont typeface="Wingdings" panose="05000000000000000000" pitchFamily="2" charset="2"/>
              <a:buChar char="Ø"/>
            </a:pPr>
            <a:r>
              <a:rPr lang="en-US" altLang="zh-CN" sz="1100" dirty="0">
                <a:latin typeface="+mj-lt"/>
              </a:rPr>
              <a:t>measurement Average delay UL on over-the-air interface</a:t>
            </a:r>
            <a:endParaRPr lang="zh-CN" altLang="zh-CN" sz="1100" dirty="0">
              <a:latin typeface="+mj-lt"/>
            </a:endParaRPr>
          </a:p>
          <a:p>
            <a:pPr marL="628650" lvl="2" indent="-171450">
              <a:spcAft>
                <a:spcPts val="300"/>
              </a:spcAft>
              <a:buFont typeface="Wingdings" panose="05000000000000000000" pitchFamily="2" charset="2"/>
              <a:buChar char="Ø"/>
            </a:pPr>
            <a:r>
              <a:rPr lang="en-US" altLang="zh-CN" sz="1100" dirty="0">
                <a:latin typeface="+mj-lt"/>
              </a:rPr>
              <a:t>measurements on DL delay between PSA UPF and NG-RAN</a:t>
            </a:r>
          </a:p>
          <a:p>
            <a:pPr marL="628650" lvl="2" indent="-171450">
              <a:spcAft>
                <a:spcPts val="300"/>
              </a:spcAft>
              <a:buFont typeface="Wingdings" panose="05000000000000000000" pitchFamily="2" charset="2"/>
              <a:buChar char="Ø"/>
            </a:pPr>
            <a:r>
              <a:rPr lang="en-US" altLang="zh-CN" sz="1100" dirty="0">
                <a:latin typeface="+mj-lt"/>
              </a:rPr>
              <a:t>measurements on UL delay between PSA UPF and NG-RAN</a:t>
            </a:r>
          </a:p>
          <a:p>
            <a:pPr marL="628650" lvl="2" indent="-171450">
              <a:spcAft>
                <a:spcPts val="300"/>
              </a:spcAft>
              <a:buFont typeface="Wingdings" panose="05000000000000000000" pitchFamily="2" charset="2"/>
              <a:buChar char="Ø"/>
            </a:pPr>
            <a:r>
              <a:rPr lang="en-US" altLang="zh-CN" sz="1100" dirty="0">
                <a:latin typeface="+mj-lt"/>
              </a:rPr>
              <a:t>measurements on RTT delay between PSA UPF and NG-RAN</a:t>
            </a:r>
            <a:endParaRPr lang="zh-CN" altLang="zh-CN" sz="1100" dirty="0">
              <a:latin typeface="+mj-lt"/>
            </a:endParaRPr>
          </a:p>
          <a:p>
            <a:pPr marL="628650" lvl="2" indent="-171450">
              <a:spcAft>
                <a:spcPts val="300"/>
              </a:spcAft>
              <a:buFont typeface="Wingdings" panose="05000000000000000000" pitchFamily="2" charset="2"/>
              <a:buChar char="Ø"/>
            </a:pPr>
            <a:r>
              <a:rPr lang="en-US" altLang="zh-CN" sz="1100" dirty="0">
                <a:latin typeface="+mj-lt"/>
              </a:rPr>
              <a:t>measurements related to DRB Setup via Initial Context Setup</a:t>
            </a:r>
          </a:p>
          <a:p>
            <a:pPr marL="628650" lvl="2" indent="-171450">
              <a:spcAft>
                <a:spcPts val="300"/>
              </a:spcAft>
              <a:buFont typeface="Wingdings" panose="05000000000000000000" pitchFamily="2" charset="2"/>
              <a:buChar char="Ø"/>
            </a:pPr>
            <a:r>
              <a:rPr lang="en-US" altLang="zh-CN" sz="1100" dirty="0">
                <a:latin typeface="+mj-lt"/>
              </a:rPr>
              <a:t>measurements for SSB beam handover</a:t>
            </a:r>
          </a:p>
          <a:p>
            <a:pPr marL="628650" lvl="2" indent="-171450">
              <a:spcAft>
                <a:spcPts val="300"/>
              </a:spcAft>
              <a:buFont typeface="Wingdings" panose="05000000000000000000" pitchFamily="2" charset="2"/>
              <a:buChar char="Ø"/>
            </a:pPr>
            <a:r>
              <a:rPr lang="en-US" altLang="zh-CN" sz="1100" dirty="0">
                <a:latin typeface="+mj-lt"/>
              </a:rPr>
              <a:t>RSRP measurements</a:t>
            </a:r>
          </a:p>
          <a:p>
            <a:pPr marL="628650" lvl="2" indent="-171450">
              <a:spcAft>
                <a:spcPts val="300"/>
              </a:spcAft>
              <a:buFont typeface="Wingdings" panose="05000000000000000000" pitchFamily="2" charset="2"/>
              <a:buChar char="Ø"/>
            </a:pPr>
            <a:r>
              <a:rPr lang="en-US" altLang="zh-CN" sz="1100" dirty="0">
                <a:latin typeface="+mj-lt"/>
              </a:rPr>
              <a:t>Number of Active UEs measurements</a:t>
            </a:r>
          </a:p>
          <a:p>
            <a:pPr marL="628650" lvl="2" indent="-171450">
              <a:spcAft>
                <a:spcPts val="300"/>
              </a:spcAft>
              <a:buFont typeface="Wingdings" panose="05000000000000000000" pitchFamily="2" charset="2"/>
              <a:buChar char="Ø"/>
            </a:pPr>
            <a:r>
              <a:rPr lang="en-GB" altLang="zh-CN" sz="1100" dirty="0">
                <a:latin typeface="+mj-lt"/>
              </a:rPr>
              <a:t>Add new use case related to Monitor of </a:t>
            </a:r>
            <a:r>
              <a:rPr lang="en-GB" altLang="zh-CN" sz="1100" dirty="0" err="1">
                <a:latin typeface="+mj-lt"/>
              </a:rPr>
              <a:t>QoS</a:t>
            </a:r>
            <a:r>
              <a:rPr lang="en-GB" altLang="zh-CN" sz="1100" dirty="0">
                <a:latin typeface="+mj-lt"/>
              </a:rPr>
              <a:t> flow release</a:t>
            </a:r>
          </a:p>
          <a:p>
            <a:pPr marL="628650" lvl="2" indent="-171450">
              <a:spcAft>
                <a:spcPts val="300"/>
              </a:spcAft>
              <a:buFont typeface="Wingdings" panose="05000000000000000000" pitchFamily="2" charset="2"/>
              <a:buChar char="Ø"/>
            </a:pPr>
            <a:r>
              <a:rPr lang="en-US" altLang="zh-CN" sz="1100" dirty="0">
                <a:latin typeface="+mj-lt"/>
              </a:rPr>
              <a:t>Correction of UE throughput measurements, Packet Drop Rate measurements, Packet Loss Rate measurements, </a:t>
            </a:r>
            <a:r>
              <a:rPr lang="en-US" altLang="zh-CN" sz="1100" dirty="0" err="1">
                <a:latin typeface="+mj-lt"/>
              </a:rPr>
              <a:t>QoS</a:t>
            </a:r>
            <a:r>
              <a:rPr lang="en-US" altLang="zh-CN" sz="1100" dirty="0">
                <a:latin typeface="+mj-lt"/>
              </a:rPr>
              <a:t> flows</a:t>
            </a:r>
            <a:endParaRPr lang="en-US" sz="1100" dirty="0">
              <a:latin typeface="+mj-lt"/>
            </a:endParaRPr>
          </a:p>
        </p:txBody>
      </p:sp>
      <p:sp>
        <p:nvSpPr>
          <p:cNvPr id="7" name="文本框 6"/>
          <p:cNvSpPr txBox="1"/>
          <p:nvPr/>
        </p:nvSpPr>
        <p:spPr>
          <a:xfrm>
            <a:off x="291839" y="1076671"/>
            <a:ext cx="9776628"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err="1"/>
              <a:t>eNRM</a:t>
            </a:r>
            <a:r>
              <a:rPr lang="en-US" altLang="zh-CN" sz="3200" kern="0" dirty="0"/>
              <a:t>/5G_SLICE_ePA/TM_SBMA/QOED/5GDMS/5G_SLICE_ePA_KPI/OAM_RTT/FS_5GSAT_MO/FS_PROTIMP (2/3)</a:t>
            </a:r>
            <a:endParaRPr lang="sv-SE" sz="3200" kern="0" dirty="0"/>
          </a:p>
        </p:txBody>
      </p:sp>
    </p:spTree>
    <p:extLst>
      <p:ext uri="{BB962C8B-B14F-4D97-AF65-F5344CB8AC3E}">
        <p14:creationId xmlns:p14="http://schemas.microsoft.com/office/powerpoint/2010/main" val="72996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8" name="Group 76"/>
          <p:cNvGraphicFramePr>
            <a:graphicFrameLocks noGrp="1"/>
          </p:cNvGraphicFramePr>
          <p:nvPr>
            <p:ph idx="1"/>
            <p:extLst>
              <p:ext uri="{D42A27DB-BD31-4B8C-83A1-F6EECF244321}">
                <p14:modId xmlns:p14="http://schemas.microsoft.com/office/powerpoint/2010/main" val="3524402572"/>
              </p:ext>
            </p:extLst>
          </p:nvPr>
        </p:nvGraphicFramePr>
        <p:xfrm>
          <a:off x="1378579" y="1398741"/>
          <a:ext cx="8716369" cy="4952740"/>
        </p:xfrm>
        <a:graphic>
          <a:graphicData uri="http://schemas.openxmlformats.org/drawingml/2006/table">
            <a:tbl>
              <a:tblPr/>
              <a:tblGrid>
                <a:gridCol w="1163761">
                  <a:extLst>
                    <a:ext uri="{9D8B030D-6E8A-4147-A177-3AD203B41FA5}">
                      <a16:colId xmlns:a16="http://schemas.microsoft.com/office/drawing/2014/main" val="20000"/>
                    </a:ext>
                  </a:extLst>
                </a:gridCol>
                <a:gridCol w="2097938">
                  <a:extLst>
                    <a:ext uri="{9D8B030D-6E8A-4147-A177-3AD203B41FA5}">
                      <a16:colId xmlns:a16="http://schemas.microsoft.com/office/drawing/2014/main" val="20001"/>
                    </a:ext>
                  </a:extLst>
                </a:gridCol>
                <a:gridCol w="2017000">
                  <a:extLst>
                    <a:ext uri="{9D8B030D-6E8A-4147-A177-3AD203B41FA5}">
                      <a16:colId xmlns:a16="http://schemas.microsoft.com/office/drawing/2014/main" val="20002"/>
                    </a:ext>
                  </a:extLst>
                </a:gridCol>
                <a:gridCol w="1103971">
                  <a:extLst>
                    <a:ext uri="{9D8B030D-6E8A-4147-A177-3AD203B41FA5}">
                      <a16:colId xmlns:a16="http://schemas.microsoft.com/office/drawing/2014/main" val="20003"/>
                    </a:ext>
                  </a:extLst>
                </a:gridCol>
                <a:gridCol w="1001260">
                  <a:extLst>
                    <a:ext uri="{9D8B030D-6E8A-4147-A177-3AD203B41FA5}">
                      <a16:colId xmlns:a16="http://schemas.microsoft.com/office/drawing/2014/main" val="20004"/>
                    </a:ext>
                  </a:extLst>
                </a:gridCol>
                <a:gridCol w="1332439">
                  <a:extLst>
                    <a:ext uri="{9D8B030D-6E8A-4147-A177-3AD203B41FA5}">
                      <a16:colId xmlns:a16="http://schemas.microsoft.com/office/drawing/2014/main" val="20005"/>
                    </a:ext>
                  </a:extLst>
                </a:gridCol>
              </a:tblGrid>
              <a:tr h="600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Meeting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Date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City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Country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Host </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Co-location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5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SA5#129e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24 Feb – 4 Mar 2020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(f2f Hyderabad cancelled)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SA5#130</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20-24 Apr 2020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(f2f Sophia Antipolis cancelled)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E-meeting TBD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0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SA5#131</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25-29 May </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2020</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(f2f Vilnius  cancelled)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E-meeting TBD</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42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SA5#132</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24-28 Aug </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2020</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(city TBD)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NAF3</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7645974"/>
                  </a:ext>
                </a:extLst>
              </a:tr>
              <a:tr h="639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SA5#133</a:t>
                      </a:r>
                      <a:endPar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12-16 Oct </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2020</a:t>
                      </a:r>
                      <a:endPar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(city TBD)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N.Am</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NAF3</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zh-CN" sz="16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SA5#134</a:t>
                      </a:r>
                      <a:endPar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rPr>
                        <a:t>16-20 Nov </a:t>
                      </a: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2020</a:t>
                      </a:r>
                      <a:endParaRPr kumimoji="0" lang="en-GB" altLang="zh-CN" sz="1600" b="0" i="0" u="none" strike="noStrike"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China (city TBD)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China</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CF3</a:t>
                      </a:r>
                      <a:endParaRPr kumimoji="0" lang="en-GB" altLang="zh-CN" sz="1600" b="0" i="0" u="none" strike="noStrike" kern="1200" cap="none" normalizeH="0" baseline="0" dirty="0">
                        <a:ln>
                          <a:noFill/>
                        </a:ln>
                        <a:solidFill>
                          <a:schemeClr val="tx1"/>
                        </a:solidFill>
                        <a:effectLst/>
                        <a:latin typeface="Arial" panose="020B0604020202020204" pitchFamily="34" charset="0"/>
                        <a:ea typeface="宋体" pitchFamily="2" charset="-122"/>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zh-CN" sz="16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5226401"/>
                  </a:ext>
                </a:extLst>
              </a:tr>
            </a:tbl>
          </a:graphicData>
        </a:graphic>
      </p:graphicFrame>
      <p:sp>
        <p:nvSpPr>
          <p:cNvPr id="44092" name="Rectangle 64"/>
          <p:cNvSpPr>
            <a:spLocks noGrp="1"/>
          </p:cNvSpPr>
          <p:nvPr>
            <p:ph type="title"/>
          </p:nvPr>
        </p:nvSpPr>
        <p:spPr>
          <a:xfrm>
            <a:off x="1920379" y="421303"/>
            <a:ext cx="6834188" cy="628650"/>
          </a:xfrm>
        </p:spPr>
        <p:txBody>
          <a:bodyPr/>
          <a:lstStyle/>
          <a:p>
            <a:r>
              <a:rPr lang="en-GB" dirty="0"/>
              <a:t>2020 meeting calendar</a:t>
            </a:r>
            <a:endParaRPr lang="en-GB" sz="3600" dirty="0"/>
          </a:p>
        </p:txBody>
      </p:sp>
    </p:spTree>
    <p:extLst>
      <p:ext uri="{BB962C8B-B14F-4D97-AF65-F5344CB8AC3E}">
        <p14:creationId xmlns:p14="http://schemas.microsoft.com/office/powerpoint/2010/main" val="4201993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2652" y="1348424"/>
            <a:ext cx="11513880" cy="4832092"/>
          </a:xfrm>
          <a:prstGeom prst="rect">
            <a:avLst/>
          </a:prstGeom>
          <a:noFill/>
          <a:ln>
            <a:noFill/>
          </a:ln>
        </p:spPr>
        <p:txBody>
          <a:bodyPr wrap="square">
            <a:spAutoFit/>
          </a:bodyPr>
          <a:lstStyle/>
          <a:p>
            <a:r>
              <a:rPr lang="en-US" altLang="zh-CN" sz="1400" b="1" dirty="0">
                <a:latin typeface="+mj-lt"/>
              </a:rPr>
              <a:t>QOED:</a:t>
            </a:r>
          </a:p>
          <a:p>
            <a:pPr marL="893763" lvl="1" indent="-285750">
              <a:buFont typeface="Wingdings" panose="05000000000000000000" pitchFamily="2" charset="2"/>
              <a:buChar char="Ø"/>
            </a:pPr>
            <a:r>
              <a:rPr lang="en-US" altLang="zh-CN" sz="1400" dirty="0">
                <a:latin typeface="+mj-lt"/>
              </a:rPr>
              <a:t>Remove SBA</a:t>
            </a:r>
          </a:p>
          <a:p>
            <a:pPr marL="893763" lvl="1" indent="-285750">
              <a:buFont typeface="Wingdings" panose="05000000000000000000" pitchFamily="2" charset="2"/>
              <a:buChar char="Ø"/>
            </a:pPr>
            <a:r>
              <a:rPr lang="en-US" altLang="zh-CN" sz="1400" dirty="0">
                <a:latin typeface="+mj-lt"/>
              </a:rPr>
              <a:t>Removing </a:t>
            </a:r>
            <a:r>
              <a:rPr lang="en-US" altLang="zh-CN" sz="1400" dirty="0" err="1">
                <a:latin typeface="+mj-lt"/>
              </a:rPr>
              <a:t>Signalling</a:t>
            </a:r>
            <a:r>
              <a:rPr lang="en-US" altLang="zh-CN" sz="1400" dirty="0">
                <a:latin typeface="+mj-lt"/>
              </a:rPr>
              <a:t> Based Activation</a:t>
            </a:r>
            <a:r>
              <a:rPr lang="en-US" altLang="zh-CN" sz="1400" dirty="0">
                <a:solidFill>
                  <a:prstClr val="black"/>
                </a:solidFill>
                <a:latin typeface="+mj-lt"/>
              </a:rPr>
              <a:t>. </a:t>
            </a:r>
          </a:p>
          <a:p>
            <a:r>
              <a:rPr lang="zh-CN" altLang="zh-CN" sz="1400" b="1" dirty="0">
                <a:latin typeface="+mj-lt"/>
              </a:rPr>
              <a:t>5G_SLICE_ePA-KPI:</a:t>
            </a:r>
            <a:endParaRPr lang="en-US" altLang="zh-CN" sz="1400" b="1" dirty="0">
              <a:latin typeface="+mj-lt"/>
            </a:endParaRPr>
          </a:p>
          <a:p>
            <a:pPr marL="893763" lvl="1" indent="-285750">
              <a:buFont typeface="Wingdings" panose="05000000000000000000" pitchFamily="2" charset="2"/>
              <a:buChar char="Ø"/>
            </a:pPr>
            <a:r>
              <a:rPr lang="en-US" altLang="zh-CN" sz="1400" dirty="0">
                <a:latin typeface="+mj-lt"/>
              </a:rPr>
              <a:t>The group agreed on configurable KPI control NRM. </a:t>
            </a:r>
          </a:p>
          <a:p>
            <a:pPr marL="893763" lvl="1" indent="-285750">
              <a:buFont typeface="Wingdings" panose="05000000000000000000" pitchFamily="2" charset="2"/>
              <a:buChar char="Ø"/>
            </a:pPr>
            <a:r>
              <a:rPr lang="en-US" altLang="zh-CN" sz="1400" dirty="0">
                <a:latin typeface="+mj-lt"/>
              </a:rPr>
              <a:t>Update KPI definitions to align with the new template.</a:t>
            </a:r>
          </a:p>
          <a:p>
            <a:r>
              <a:rPr lang="en-GB" altLang="zh-CN" sz="1400" b="1" dirty="0">
                <a:latin typeface="+mj-lt"/>
              </a:rPr>
              <a:t>5GMDT : The following topics are agreed.</a:t>
            </a:r>
          </a:p>
          <a:p>
            <a:pPr marL="893763" lvl="1" indent="-285750">
              <a:buFont typeface="Wingdings" panose="05000000000000000000" pitchFamily="2" charset="2"/>
              <a:buChar char="Ø"/>
            </a:pPr>
            <a:r>
              <a:rPr lang="en-US" altLang="zh-CN" sz="1400" dirty="0">
                <a:latin typeface="+mj-lt"/>
              </a:rPr>
              <a:t>Reply to RAN2 LS S5-201165 to SA5 on trace related configurations for NR MDT.</a:t>
            </a:r>
          </a:p>
          <a:p>
            <a:pPr marL="893763" lvl="1" indent="-285750">
              <a:buFont typeface="Wingdings" panose="05000000000000000000" pitchFamily="2" charset="2"/>
              <a:buChar char="Ø"/>
            </a:pPr>
            <a:r>
              <a:rPr lang="en-US" altLang="zh-CN" sz="1400" dirty="0">
                <a:latin typeface="+mj-lt"/>
              </a:rPr>
              <a:t>Add MDT trace record for NR measurements</a:t>
            </a:r>
            <a:endParaRPr lang="zh-CN" altLang="zh-CN" sz="1400" dirty="0">
              <a:latin typeface="+mj-lt"/>
            </a:endParaRPr>
          </a:p>
          <a:p>
            <a:pPr marL="893763" lvl="1" indent="-285750">
              <a:buFont typeface="Wingdings" panose="05000000000000000000" pitchFamily="2" charset="2"/>
              <a:buChar char="Ø"/>
            </a:pPr>
            <a:r>
              <a:rPr lang="en-US" altLang="zh-CN" sz="1400" dirty="0">
                <a:latin typeface="+mj-lt"/>
              </a:rPr>
              <a:t>Add MDT user consent handling for 5G</a:t>
            </a:r>
          </a:p>
          <a:p>
            <a:pPr marL="893763" lvl="1" indent="-285750">
              <a:buFont typeface="Wingdings" panose="05000000000000000000" pitchFamily="2" charset="2"/>
              <a:buChar char="Ø"/>
            </a:pPr>
            <a:r>
              <a:rPr lang="en-US" altLang="zh-CN" sz="1400" dirty="0">
                <a:latin typeface="+mj-lt"/>
              </a:rPr>
              <a:t>MDT activation and deactivation mechanisms for 5G</a:t>
            </a:r>
          </a:p>
          <a:p>
            <a:pPr marL="893763" lvl="1" indent="-285750">
              <a:buFont typeface="Wingdings" panose="05000000000000000000" pitchFamily="2" charset="2"/>
              <a:buChar char="Ø"/>
            </a:pPr>
            <a:r>
              <a:rPr lang="en-US" altLang="zh-CN" sz="1400" dirty="0">
                <a:latin typeface="+mj-lt"/>
              </a:rPr>
              <a:t>For area based MDT, Alignment with RAN2, Add </a:t>
            </a:r>
            <a:r>
              <a:rPr lang="en-US" altLang="zh-CN" sz="1400" dirty="0" err="1">
                <a:latin typeface="+mj-lt"/>
              </a:rPr>
              <a:t>anonymization</a:t>
            </a:r>
            <a:r>
              <a:rPr lang="en-US" altLang="zh-CN" sz="1400" dirty="0">
                <a:latin typeface="+mj-lt"/>
              </a:rPr>
              <a:t> of MDT data for 5G, Add MDT specific configuration parameters for 5G</a:t>
            </a:r>
          </a:p>
          <a:p>
            <a:pPr marL="893763" lvl="1" indent="-285750">
              <a:buFont typeface="Wingdings" panose="05000000000000000000" pitchFamily="2" charset="2"/>
              <a:buChar char="Ø"/>
            </a:pPr>
            <a:r>
              <a:rPr lang="en-US" altLang="zh-CN" sz="1400" dirty="0">
                <a:latin typeface="+mj-lt"/>
              </a:rPr>
              <a:t>MDT requirements for NR</a:t>
            </a:r>
          </a:p>
          <a:p>
            <a:pPr marL="893763" lvl="1" indent="-285750">
              <a:buFont typeface="Wingdings" panose="05000000000000000000" pitchFamily="2" charset="2"/>
              <a:buChar char="Ø"/>
            </a:pPr>
            <a:r>
              <a:rPr lang="en-US" altLang="zh-CN" sz="1400" dirty="0">
                <a:latin typeface="+mj-lt"/>
              </a:rPr>
              <a:t> MDT trace recording session start and stop mechanism for 5G </a:t>
            </a:r>
            <a:endParaRPr lang="zh-CN" altLang="zh-CN" sz="1400" dirty="0">
              <a:latin typeface="+mj-lt"/>
            </a:endParaRPr>
          </a:p>
          <a:p>
            <a:r>
              <a:rPr lang="en-GB" altLang="zh-CN" sz="1400" b="1" dirty="0">
                <a:latin typeface="+mj-lt"/>
              </a:rPr>
              <a:t>FS_5GSAT_MO:</a:t>
            </a:r>
          </a:p>
          <a:p>
            <a:pPr marL="893763" lvl="1" indent="-285750">
              <a:buFont typeface="Wingdings" panose="05000000000000000000" pitchFamily="2" charset="2"/>
              <a:buChar char="Ø"/>
            </a:pPr>
            <a:r>
              <a:rPr lang="en-US" altLang="zh-CN" sz="1400" dirty="0">
                <a:latin typeface="+mj-lt"/>
              </a:rPr>
              <a:t>No contribution for this meeting.</a:t>
            </a:r>
          </a:p>
          <a:p>
            <a:r>
              <a:rPr lang="en-GB" altLang="zh-CN" sz="1400" b="1" dirty="0">
                <a:latin typeface="+mj-lt"/>
              </a:rPr>
              <a:t>TM_SBMA:</a:t>
            </a:r>
          </a:p>
          <a:p>
            <a:pPr marL="893763" lvl="1" indent="-285750">
              <a:buFont typeface="Wingdings" panose="05000000000000000000" pitchFamily="2" charset="2"/>
              <a:buChar char="Ø"/>
            </a:pPr>
            <a:r>
              <a:rPr lang="en-US" altLang="zh-CN" sz="1400" dirty="0">
                <a:latin typeface="+mj-lt"/>
              </a:rPr>
              <a:t>No contribution for this meeting.</a:t>
            </a:r>
            <a:endParaRPr lang="en-GB" altLang="zh-CN" sz="1400" b="1" dirty="0">
              <a:latin typeface="+mj-lt"/>
            </a:endParaRPr>
          </a:p>
          <a:p>
            <a:r>
              <a:rPr lang="zh-CN" altLang="zh-CN" sz="1400" b="1" dirty="0">
                <a:latin typeface="+mj-lt"/>
              </a:rPr>
              <a:t>OAM_RTT</a:t>
            </a:r>
            <a:r>
              <a:rPr lang="en-US" altLang="zh-CN" sz="1400" b="1" dirty="0">
                <a:latin typeface="+mj-lt"/>
              </a:rPr>
              <a:t>:</a:t>
            </a:r>
          </a:p>
          <a:p>
            <a:pPr marL="893763" lvl="1" indent="-285750">
              <a:buFont typeface="Wingdings" panose="05000000000000000000" pitchFamily="2" charset="2"/>
              <a:buChar char="Ø"/>
            </a:pPr>
            <a:r>
              <a:rPr lang="en-US" altLang="zh-CN" sz="1400" dirty="0">
                <a:latin typeface="+mj-lt"/>
              </a:rPr>
              <a:t>No contribution for this meeting.</a:t>
            </a:r>
            <a:endParaRPr lang="en-GB" altLang="zh-CN" sz="1400" b="1" dirty="0">
              <a:latin typeface="+mj-lt"/>
            </a:endParaRPr>
          </a:p>
          <a:p>
            <a:r>
              <a:rPr lang="en-GB" altLang="zh-CN" sz="1400" b="1" dirty="0">
                <a:latin typeface="+mj-lt"/>
              </a:rPr>
              <a:t>5GDMS:</a:t>
            </a:r>
            <a:endParaRPr lang="zh-CN" altLang="zh-CN" sz="1400" dirty="0">
              <a:latin typeface="+mj-lt"/>
            </a:endParaRPr>
          </a:p>
          <a:p>
            <a:pPr marL="893763" lvl="1" indent="-285750">
              <a:buFont typeface="Wingdings" panose="05000000000000000000" pitchFamily="2" charset="2"/>
              <a:buChar char="Ø"/>
            </a:pPr>
            <a:r>
              <a:rPr lang="en-US" altLang="zh-CN" sz="1400" dirty="0">
                <a:latin typeface="+mj-lt"/>
              </a:rPr>
              <a:t>No contribution for this meeting.</a:t>
            </a:r>
            <a:endParaRPr lang="zh-CN" altLang="zh-CN" sz="1400" b="1" dirty="0">
              <a:latin typeface="+mj-lt"/>
            </a:endParaRPr>
          </a:p>
        </p:txBody>
      </p:sp>
      <p:sp>
        <p:nvSpPr>
          <p:cNvPr id="7" name="文本框 6"/>
          <p:cNvSpPr txBox="1"/>
          <p:nvPr/>
        </p:nvSpPr>
        <p:spPr>
          <a:xfrm>
            <a:off x="272652" y="1061293"/>
            <a:ext cx="9776628"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err="1"/>
              <a:t>eNRM</a:t>
            </a:r>
            <a:r>
              <a:rPr lang="en-US" altLang="zh-CN" sz="3200" kern="0" dirty="0"/>
              <a:t>/5G_SLICE_ePA/TM_SBMA/QOED/5GDMS/5G_SLICE_ePA_KPI/OAM_RTT/FS_5GSAT_MO/FS_PROTIMP (3/3)</a:t>
            </a:r>
            <a:endParaRPr lang="sv-SE" sz="3200" kern="0" dirty="0"/>
          </a:p>
        </p:txBody>
      </p:sp>
    </p:spTree>
    <p:extLst>
      <p:ext uri="{BB962C8B-B14F-4D97-AF65-F5344CB8AC3E}">
        <p14:creationId xmlns:p14="http://schemas.microsoft.com/office/powerpoint/2010/main" val="96230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172" y="233203"/>
            <a:ext cx="885259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EE_5G</a:t>
            </a:r>
            <a:endParaRPr lang="sv-SE" sz="3200" kern="0" dirty="0"/>
          </a:p>
        </p:txBody>
      </p:sp>
      <p:graphicFrame>
        <p:nvGraphicFramePr>
          <p:cNvPr id="7" name="表格 6"/>
          <p:cNvGraphicFramePr>
            <a:graphicFrameLocks noGrp="1"/>
          </p:cNvGraphicFramePr>
          <p:nvPr>
            <p:extLst>
              <p:ext uri="{D42A27DB-BD31-4B8C-83A1-F6EECF244321}">
                <p14:modId xmlns:p14="http://schemas.microsoft.com/office/powerpoint/2010/main" val="2835873694"/>
              </p:ext>
            </p:extLst>
          </p:nvPr>
        </p:nvGraphicFramePr>
        <p:xfrm>
          <a:off x="330512" y="1417609"/>
          <a:ext cx="11273564" cy="1249680"/>
        </p:xfrm>
        <a:graphic>
          <a:graphicData uri="http://schemas.openxmlformats.org/drawingml/2006/table">
            <a:tbl>
              <a:tblPr firstRow="1" bandRow="1">
                <a:tableStyleId>{5C22544A-7EE6-4342-B048-85BDC9FD1C3A}</a:tableStyleId>
              </a:tblPr>
              <a:tblGrid>
                <a:gridCol w="719728">
                  <a:extLst>
                    <a:ext uri="{9D8B030D-6E8A-4147-A177-3AD203B41FA5}">
                      <a16:colId xmlns:a16="http://schemas.microsoft.com/office/drawing/2014/main" val="20000"/>
                    </a:ext>
                  </a:extLst>
                </a:gridCol>
                <a:gridCol w="1890668">
                  <a:extLst>
                    <a:ext uri="{9D8B030D-6E8A-4147-A177-3AD203B41FA5}">
                      <a16:colId xmlns:a16="http://schemas.microsoft.com/office/drawing/2014/main" val="20001"/>
                    </a:ext>
                  </a:extLst>
                </a:gridCol>
                <a:gridCol w="1484656">
                  <a:extLst>
                    <a:ext uri="{9D8B030D-6E8A-4147-A177-3AD203B41FA5}">
                      <a16:colId xmlns:a16="http://schemas.microsoft.com/office/drawing/2014/main" val="20002"/>
                    </a:ext>
                  </a:extLst>
                </a:gridCol>
                <a:gridCol w="992011">
                  <a:extLst>
                    <a:ext uri="{9D8B030D-6E8A-4147-A177-3AD203B41FA5}">
                      <a16:colId xmlns:a16="http://schemas.microsoft.com/office/drawing/2014/main" val="20006"/>
                    </a:ext>
                  </a:extLst>
                </a:gridCol>
                <a:gridCol w="1374127">
                  <a:extLst>
                    <a:ext uri="{9D8B030D-6E8A-4147-A177-3AD203B41FA5}">
                      <a16:colId xmlns:a16="http://schemas.microsoft.com/office/drawing/2014/main" val="20007"/>
                    </a:ext>
                  </a:extLst>
                </a:gridCol>
                <a:gridCol w="1374127">
                  <a:extLst>
                    <a:ext uri="{9D8B030D-6E8A-4147-A177-3AD203B41FA5}">
                      <a16:colId xmlns:a16="http://schemas.microsoft.com/office/drawing/2014/main" val="20003"/>
                    </a:ext>
                  </a:extLst>
                </a:gridCol>
                <a:gridCol w="1067071">
                  <a:extLst>
                    <a:ext uri="{9D8B030D-6E8A-4147-A177-3AD203B41FA5}">
                      <a16:colId xmlns:a16="http://schemas.microsoft.com/office/drawing/2014/main" val="20008"/>
                    </a:ext>
                  </a:extLst>
                </a:gridCol>
                <a:gridCol w="1339116">
                  <a:extLst>
                    <a:ext uri="{9D8B030D-6E8A-4147-A177-3AD203B41FA5}">
                      <a16:colId xmlns:a16="http://schemas.microsoft.com/office/drawing/2014/main" val="20004"/>
                    </a:ext>
                  </a:extLst>
                </a:gridCol>
                <a:gridCol w="1032060">
                  <a:extLst>
                    <a:ext uri="{9D8B030D-6E8A-4147-A177-3AD203B41FA5}">
                      <a16:colId xmlns:a16="http://schemas.microsoft.com/office/drawing/2014/main" val="20005"/>
                    </a:ext>
                  </a:extLst>
                </a:gridCol>
              </a:tblGrid>
              <a:tr h="309099">
                <a:tc>
                  <a:txBody>
                    <a:bodyPr/>
                    <a:lstStyle/>
                    <a:p>
                      <a:pPr marL="0" algn="ctr" defTabSz="1219170" rtl="0" eaLnBrk="1" latinLnBrk="0" hangingPunct="1">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algn="ctr" defTabSz="1219170" rtl="0" eaLnBrk="1" latinLnBrk="0" hangingPunct="1">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b="1" kern="1200" dirty="0" err="1">
                          <a:solidFill>
                            <a:schemeClr val="lt1"/>
                          </a:solidFill>
                          <a:latin typeface="+mn-lt"/>
                          <a:ea typeface="+mn-ea"/>
                          <a:cs typeface="+mn-cs"/>
                        </a:rPr>
                        <a:t>Completion</a:t>
                      </a:r>
                      <a:r>
                        <a:rPr lang="sv-SE" sz="1400" b="1" kern="1200" dirty="0">
                          <a:solidFill>
                            <a:schemeClr val="lt1"/>
                          </a:solidFill>
                          <a:latin typeface="+mn-lt"/>
                          <a:ea typeface="+mn-ea"/>
                          <a:cs typeface="+mn-cs"/>
                        </a:rPr>
                        <a:t> rate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b="1" kern="1200" dirty="0">
                          <a:solidFill>
                            <a:schemeClr val="lt1"/>
                          </a:solidFill>
                          <a:latin typeface="+mn-lt"/>
                          <a:ea typeface="+mn-ea"/>
                          <a:cs typeface="+mn-cs"/>
                        </a:rPr>
                        <a:t>TS/TR</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400" b="1" kern="1200" dirty="0">
                        <a:solidFill>
                          <a:schemeClr val="lt1"/>
                        </a:solidFill>
                        <a:latin typeface="+mn-lt"/>
                        <a:ea typeface="+mn-ea"/>
                        <a:cs typeface="+mn-cs"/>
                      </a:endParaRP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b="1" kern="1200" dirty="0">
                        <a:solidFill>
                          <a:schemeClr val="lt1"/>
                        </a:solidFill>
                        <a:latin typeface="+mn-lt"/>
                        <a:ea typeface="+mn-ea"/>
                        <a:cs typeface="+mn-cs"/>
                      </a:endParaRPr>
                    </a:p>
                  </a:txBody>
                  <a:tcPr anchor="ctr">
                    <a:solidFill>
                      <a:srgbClr val="C1E442"/>
                    </a:solidFill>
                  </a:tcPr>
                </a:tc>
                <a:tc>
                  <a:txBody>
                    <a:bodyPr/>
                    <a:lstStyle/>
                    <a:p>
                      <a:pPr marL="0" algn="ctr" defTabSz="1219170" rtl="0" eaLnBrk="1" latinLnBrk="0" hangingPunct="1"/>
                      <a:r>
                        <a:rPr lang="sv-SE" sz="1400" b="1" kern="1200" dirty="0">
                          <a:solidFill>
                            <a:schemeClr val="lt1"/>
                          </a:solidFill>
                          <a:latin typeface="+mn-lt"/>
                          <a:ea typeface="+mn-ea"/>
                          <a:cs typeface="+mn-cs"/>
                        </a:rPr>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t>Rapporteur</a:t>
                      </a:r>
                    </a:p>
                    <a:p>
                      <a:pPr marL="0" algn="ctr" defTabSz="1219170" rtl="0" eaLnBrk="1" latinLnBrk="0" hangingPunct="1"/>
                      <a:endParaRPr lang="sv-SE" sz="1400" b="1" kern="1200" dirty="0">
                        <a:solidFill>
                          <a:schemeClr val="lt1"/>
                        </a:solidFill>
                        <a:latin typeface="+mn-lt"/>
                        <a:ea typeface="+mn-ea"/>
                        <a:cs typeface="+mn-cs"/>
                      </a:endParaRP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t>Related</a:t>
                      </a:r>
                      <a:r>
                        <a:rPr lang="sv-SE" altLang="zh-CN" sz="1400" baseline="0" dirty="0"/>
                        <a:t> groups</a:t>
                      </a:r>
                      <a:endParaRPr lang="sv-SE" sz="1400" b="1" kern="1200" dirty="0">
                        <a:solidFill>
                          <a:schemeClr val="lt1"/>
                        </a:solidFill>
                        <a:latin typeface="+mn-lt"/>
                        <a:ea typeface="+mn-ea"/>
                        <a:cs typeface="+mn-cs"/>
                      </a:endParaRP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b="1" kern="1200" dirty="0">
                          <a:solidFill>
                            <a:schemeClr val="lt1"/>
                          </a:solidFill>
                          <a:latin typeface="+mn-lt"/>
                          <a:ea typeface="+mn-ea"/>
                          <a:cs typeface="+mn-cs"/>
                        </a:rPr>
                        <a:t>Related </a:t>
                      </a:r>
                      <a:r>
                        <a:rPr lang="en-US" altLang="zh-CN" sz="1400" dirty="0"/>
                        <a:t>topic</a:t>
                      </a:r>
                      <a:endParaRPr lang="sv-SE" sz="1400" b="1" kern="1200" dirty="0">
                        <a:solidFill>
                          <a:schemeClr val="lt1"/>
                        </a:solidFill>
                        <a:latin typeface="+mn-lt"/>
                        <a:ea typeface="+mn-ea"/>
                        <a:cs typeface="+mn-cs"/>
                      </a:endParaRPr>
                    </a:p>
                  </a:txBody>
                  <a:tcPr anchor="ctr">
                    <a:solidFill>
                      <a:srgbClr val="C1E442"/>
                    </a:solidFill>
                  </a:tcPr>
                </a:tc>
                <a:extLst>
                  <a:ext uri="{0D108BD9-81ED-4DB2-BD59-A6C34878D82A}">
                    <a16:rowId xmlns:a16="http://schemas.microsoft.com/office/drawing/2014/main" val="10000"/>
                  </a:ext>
                </a:extLst>
              </a:tr>
              <a:tr h="309099">
                <a:tc>
                  <a:txBody>
                    <a:bodyPr/>
                    <a:lstStyle/>
                    <a:p>
                      <a:pPr algn="ctr">
                        <a:spcAft>
                          <a:spcPts val="0"/>
                        </a:spcAft>
                      </a:pPr>
                      <a:r>
                        <a:rPr lang="en-GB" sz="1200" b="0" kern="1200" dirty="0">
                          <a:solidFill>
                            <a:schemeClr val="tx1"/>
                          </a:solidFill>
                          <a:effectLst/>
                          <a:latin typeface="Arial" panose="020B0604020202020204" pitchFamily="34" charset="0"/>
                          <a:ea typeface="+mn-ea"/>
                          <a:cs typeface="Arial" panose="020B0604020202020204" pitchFamily="34" charset="0"/>
                        </a:rPr>
                        <a:t>EE_5G</a:t>
                      </a: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l">
                        <a:spcAft>
                          <a:spcPts val="900"/>
                        </a:spcAft>
                      </a:pPr>
                      <a:r>
                        <a:rPr lang="en-US" sz="1200" b="0" kern="1200" dirty="0">
                          <a:solidFill>
                            <a:schemeClr val="tx1"/>
                          </a:solidFill>
                          <a:effectLst/>
                          <a:latin typeface="Arial" panose="020B0604020202020204" pitchFamily="34" charset="0"/>
                          <a:ea typeface="+mn-ea"/>
                          <a:cs typeface="Arial" panose="020B0604020202020204" pitchFamily="34" charset="0"/>
                        </a:rPr>
                        <a:t>Energy efficiency of 5G</a:t>
                      </a: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rPr>
                        <a:t>90%-&gt;92%-&gt;95% </a:t>
                      </a:r>
                      <a:r>
                        <a:rPr lang="en-US" altLang="zh-CN" sz="1200" kern="1200" dirty="0">
                          <a:solidFill>
                            <a:schemeClr val="dk1"/>
                          </a:solidFill>
                          <a:effectLst/>
                          <a:highlight>
                            <a:srgbClr val="FFFF00"/>
                          </a:highlight>
                          <a:latin typeface="Arial" panose="020B0604020202020204" pitchFamily="34" charset="0"/>
                          <a:ea typeface="+mn-ea"/>
                          <a:cs typeface="+mn-cs"/>
                        </a:rPr>
                        <a:t>(E.R.)</a:t>
                      </a: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Bef>
                          <a:spcPts val="1200"/>
                        </a:spcBef>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rPr>
                        <a:t>TS 28.310</a:t>
                      </a:r>
                    </a:p>
                  </a:txBody>
                  <a:tcPr marL="68580" marR="68580" marT="0" marB="0" anchor="ctr">
                    <a:solidFill>
                      <a:schemeClr val="tx2">
                        <a:lumMod val="20000"/>
                        <a:lumOff val="80000"/>
                      </a:schemeClr>
                    </a:solidFill>
                  </a:tcPr>
                </a:tc>
                <a:tc>
                  <a:txBody>
                    <a:bodyPr/>
                    <a:lstStyle/>
                    <a:p>
                      <a:pPr algn="ctr">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hlinkClick r:id="rId2"/>
                        </a:rPr>
                        <a:t>SP-180819</a:t>
                      </a:r>
                      <a:endParaRPr lang="sv-SE" sz="1200" b="0" kern="1200" dirty="0">
                        <a:solidFill>
                          <a:schemeClr val="tx1"/>
                        </a:solidFill>
                        <a:effectLst/>
                        <a:latin typeface="Arial" panose="020B0604020202020204" pitchFamily="34" charset="0"/>
                        <a:ea typeface="+mn-ea"/>
                        <a:cs typeface="Arial" panose="020B0604020202020204" pitchFamily="34" charset="0"/>
                      </a:endParaRPr>
                    </a:p>
                    <a:p>
                      <a:pPr algn="ctr">
                        <a:spcAft>
                          <a:spcPts val="0"/>
                        </a:spcAft>
                      </a:pP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en-GB" sz="1200" b="0" kern="1200" dirty="0">
                          <a:solidFill>
                            <a:schemeClr val="tx1"/>
                          </a:solidFill>
                          <a:effectLst/>
                          <a:latin typeface="Arial" panose="020B0604020202020204" pitchFamily="34" charset="0"/>
                          <a:ea typeface="+mn-ea"/>
                          <a:cs typeface="Arial" panose="020B0604020202020204" pitchFamily="34" charset="0"/>
                        </a:rPr>
                        <a:t>SA#87 (03/2020) </a:t>
                      </a: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rPr>
                        <a:t>Orange</a:t>
                      </a:r>
                    </a:p>
                  </a:txBody>
                  <a:tcPr marL="68580" marR="68580" marT="0" marB="0" anchor="ctr">
                    <a:solidFill>
                      <a:schemeClr val="tx2">
                        <a:lumMod val="20000"/>
                        <a:lumOff val="80000"/>
                      </a:schemeClr>
                    </a:solidFill>
                  </a:tcPr>
                </a:tc>
                <a:tc>
                  <a:txBody>
                    <a:bodyPr/>
                    <a:lstStyle/>
                    <a:p>
                      <a:pPr algn="ctr">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rPr>
                        <a:t>RAN3, ETSI EE, ITU-T SG5</a:t>
                      </a:r>
                    </a:p>
                  </a:txBody>
                  <a:tcPr marL="68580" marR="68580" marT="0" marB="0" anchor="ctr">
                    <a:solidFill>
                      <a:schemeClr val="tx2">
                        <a:lumMod val="20000"/>
                        <a:lumOff val="80000"/>
                      </a:schemeClr>
                    </a:solidFill>
                  </a:tcPr>
                </a:tc>
                <a:tc>
                  <a:txBody>
                    <a:bodyPr/>
                    <a:lstStyle/>
                    <a:p>
                      <a:pPr algn="ctr">
                        <a:spcAft>
                          <a:spcPts val="0"/>
                        </a:spcAft>
                      </a:pPr>
                      <a:r>
                        <a:rPr lang="sv-SE" sz="1200" b="0" kern="1200" dirty="0">
                          <a:solidFill>
                            <a:schemeClr val="tx1"/>
                          </a:solidFill>
                          <a:effectLst/>
                          <a:latin typeface="Arial" panose="020B0604020202020204" pitchFamily="34" charset="0"/>
                          <a:ea typeface="+mn-ea"/>
                          <a:cs typeface="Arial" panose="020B0604020202020204" pitchFamily="34" charset="0"/>
                        </a:rPr>
                        <a:t>Energy</a:t>
                      </a:r>
                      <a:r>
                        <a:rPr lang="sv-SE" sz="1200" b="0" kern="1200" baseline="0" dirty="0">
                          <a:solidFill>
                            <a:schemeClr val="tx1"/>
                          </a:solidFill>
                          <a:effectLst/>
                          <a:latin typeface="Arial" panose="020B0604020202020204" pitchFamily="34" charset="0"/>
                          <a:ea typeface="+mn-ea"/>
                          <a:cs typeface="Arial" panose="020B0604020202020204" pitchFamily="34" charset="0"/>
                        </a:rPr>
                        <a:t> saving, EE measurements</a:t>
                      </a:r>
                      <a:endParaRPr lang="sv-SE"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8" name="矩形 7"/>
          <p:cNvSpPr/>
          <p:nvPr/>
        </p:nvSpPr>
        <p:spPr>
          <a:xfrm>
            <a:off x="445969" y="2990455"/>
            <a:ext cx="11042650" cy="1323439"/>
          </a:xfrm>
          <a:prstGeom prst="rect">
            <a:avLst/>
          </a:prstGeom>
        </p:spPr>
        <p:txBody>
          <a:bodyPr wrap="square">
            <a:spAutoFit/>
          </a:bodyPr>
          <a:lstStyle/>
          <a:p>
            <a:pPr marL="342900" indent="-342900">
              <a:buFont typeface="Wingdings" panose="05000000000000000000" pitchFamily="2" charset="2"/>
              <a:buChar char="Ø"/>
            </a:pPr>
            <a:r>
              <a:rPr lang="en-US" altLang="zh-CN" sz="1600" dirty="0">
                <a:latin typeface="+mj-lt"/>
              </a:rPr>
              <a:t>Reply LS on analytics support for energy saving to SA and SA2 was agreed.</a:t>
            </a:r>
            <a:endParaRPr lang="en-GB" altLang="zh-CN" sz="1600" dirty="0">
              <a:latin typeface="+mj-lt"/>
            </a:endParaRPr>
          </a:p>
          <a:p>
            <a:pPr marL="342900" indent="-342900">
              <a:buFont typeface="Wingdings" panose="05000000000000000000" pitchFamily="2" charset="2"/>
              <a:buChar char="Ø"/>
            </a:pPr>
            <a:r>
              <a:rPr lang="en-US" altLang="zh-CN" sz="1600" dirty="0">
                <a:latin typeface="+mj-lt"/>
              </a:rPr>
              <a:t>Add solution for distributed energy saving management</a:t>
            </a:r>
            <a:endParaRPr lang="zh-CN" altLang="zh-CN" sz="1600" dirty="0">
              <a:latin typeface="+mj-lt"/>
            </a:endParaRPr>
          </a:p>
          <a:p>
            <a:pPr marL="342900" indent="-342900">
              <a:buFont typeface="Wingdings" panose="05000000000000000000" pitchFamily="2" charset="2"/>
              <a:buChar char="Ø"/>
            </a:pPr>
            <a:r>
              <a:rPr lang="en-US" altLang="zh-CN" sz="1600" dirty="0">
                <a:latin typeface="+mj-lt"/>
              </a:rPr>
              <a:t>Add solution for centralized energy saving management</a:t>
            </a:r>
            <a:endParaRPr lang="zh-CN" altLang="zh-CN" sz="1600" dirty="0">
              <a:latin typeface="+mj-lt"/>
            </a:endParaRPr>
          </a:p>
          <a:p>
            <a:pPr marL="342900" lvl="0" indent="-342900">
              <a:buFont typeface="Wingdings" panose="05000000000000000000" pitchFamily="2" charset="2"/>
              <a:buChar char="Ø"/>
            </a:pPr>
            <a:r>
              <a:rPr lang="en-US" altLang="zh-CN" sz="1600" dirty="0">
                <a:latin typeface="+mj-lt"/>
              </a:rPr>
              <a:t>Requirement on energy saving reactivation</a:t>
            </a:r>
          </a:p>
          <a:p>
            <a:pPr marL="342900" lvl="0" indent="-342900">
              <a:buFont typeface="Wingdings" panose="05000000000000000000" pitchFamily="2" charset="2"/>
              <a:buChar char="Ø"/>
            </a:pPr>
            <a:r>
              <a:rPr lang="en-US" altLang="zh-CN" sz="1600" dirty="0">
                <a:latin typeface="+mj-lt"/>
              </a:rPr>
              <a:t>TS 28.310 is agreed for approval to SA#87</a:t>
            </a:r>
          </a:p>
        </p:txBody>
      </p:sp>
      <p:sp>
        <p:nvSpPr>
          <p:cNvPr id="9" name="文本框 8"/>
          <p:cNvSpPr txBox="1"/>
          <p:nvPr/>
        </p:nvSpPr>
        <p:spPr>
          <a:xfrm>
            <a:off x="330512" y="2682678"/>
            <a:ext cx="11273566"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Tree>
    <p:extLst>
      <p:ext uri="{BB962C8B-B14F-4D97-AF65-F5344CB8AC3E}">
        <p14:creationId xmlns:p14="http://schemas.microsoft.com/office/powerpoint/2010/main" val="320190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79355" y="251207"/>
            <a:ext cx="885259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ONAP3GPP</a:t>
            </a:r>
            <a:endParaRPr lang="sv-SE" sz="3200" kern="0" dirty="0"/>
          </a:p>
        </p:txBody>
      </p:sp>
      <p:graphicFrame>
        <p:nvGraphicFramePr>
          <p:cNvPr id="7" name="Content Placeholder 3"/>
          <p:cNvGraphicFramePr>
            <a:graphicFrameLocks/>
          </p:cNvGraphicFramePr>
          <p:nvPr>
            <p:extLst>
              <p:ext uri="{D42A27DB-BD31-4B8C-83A1-F6EECF244321}">
                <p14:modId xmlns:p14="http://schemas.microsoft.com/office/powerpoint/2010/main" val="1165013576"/>
              </p:ext>
            </p:extLst>
          </p:nvPr>
        </p:nvGraphicFramePr>
        <p:xfrm>
          <a:off x="324160" y="1281277"/>
          <a:ext cx="11273568" cy="1249680"/>
        </p:xfrm>
        <a:graphic>
          <a:graphicData uri="http://schemas.openxmlformats.org/drawingml/2006/table">
            <a:tbl>
              <a:tblPr firstRow="1" bandRow="1">
                <a:tableStyleId>{5C22544A-7EE6-4342-B048-85BDC9FD1C3A}</a:tableStyleId>
              </a:tblPr>
              <a:tblGrid>
                <a:gridCol w="730816">
                  <a:extLst>
                    <a:ext uri="{9D8B030D-6E8A-4147-A177-3AD203B41FA5}">
                      <a16:colId xmlns:a16="http://schemas.microsoft.com/office/drawing/2014/main" val="23408469"/>
                    </a:ext>
                  </a:extLst>
                </a:gridCol>
                <a:gridCol w="2264053">
                  <a:extLst>
                    <a:ext uri="{9D8B030D-6E8A-4147-A177-3AD203B41FA5}">
                      <a16:colId xmlns:a16="http://schemas.microsoft.com/office/drawing/2014/main" val="1386727148"/>
                    </a:ext>
                  </a:extLst>
                </a:gridCol>
                <a:gridCol w="1058775">
                  <a:extLst>
                    <a:ext uri="{9D8B030D-6E8A-4147-A177-3AD203B41FA5}">
                      <a16:colId xmlns:a16="http://schemas.microsoft.com/office/drawing/2014/main" val="4240727412"/>
                    </a:ext>
                  </a:extLst>
                </a:gridCol>
                <a:gridCol w="1111784">
                  <a:extLst>
                    <a:ext uri="{9D8B030D-6E8A-4147-A177-3AD203B41FA5}">
                      <a16:colId xmlns:a16="http://schemas.microsoft.com/office/drawing/2014/main" val="20003"/>
                    </a:ext>
                  </a:extLst>
                </a:gridCol>
                <a:gridCol w="1221628">
                  <a:extLst>
                    <a:ext uri="{9D8B030D-6E8A-4147-A177-3AD203B41FA5}">
                      <a16:colId xmlns:a16="http://schemas.microsoft.com/office/drawing/2014/main" val="20006"/>
                    </a:ext>
                  </a:extLst>
                </a:gridCol>
                <a:gridCol w="1221628">
                  <a:extLst>
                    <a:ext uri="{9D8B030D-6E8A-4147-A177-3AD203B41FA5}">
                      <a16:colId xmlns:a16="http://schemas.microsoft.com/office/drawing/2014/main" val="1675550634"/>
                    </a:ext>
                  </a:extLst>
                </a:gridCol>
                <a:gridCol w="1221628">
                  <a:extLst>
                    <a:ext uri="{9D8B030D-6E8A-4147-A177-3AD203B41FA5}">
                      <a16:colId xmlns:a16="http://schemas.microsoft.com/office/drawing/2014/main" val="20007"/>
                    </a:ext>
                  </a:extLst>
                </a:gridCol>
                <a:gridCol w="1221628">
                  <a:extLst>
                    <a:ext uri="{9D8B030D-6E8A-4147-A177-3AD203B41FA5}">
                      <a16:colId xmlns:a16="http://schemas.microsoft.com/office/drawing/2014/main" val="20004"/>
                    </a:ext>
                  </a:extLst>
                </a:gridCol>
                <a:gridCol w="1221628">
                  <a:extLst>
                    <a:ext uri="{9D8B030D-6E8A-4147-A177-3AD203B41FA5}">
                      <a16:colId xmlns:a16="http://schemas.microsoft.com/office/drawing/2014/main" val="20005"/>
                    </a:ext>
                  </a:extLst>
                </a:gridCol>
              </a:tblGrid>
              <a:tr h="294686">
                <a:tc>
                  <a:txBody>
                    <a:bodyPr/>
                    <a:lstStyle/>
                    <a:p>
                      <a:pPr algn="ctr">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t>Completion</a:t>
                      </a:r>
                      <a:r>
                        <a:rPr lang="sv-SE" sz="1400" dirty="0"/>
                        <a:t> rate</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TS/TR</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dirty="0"/>
                    </a:p>
                  </a:txBody>
                  <a:tcPr anchor="ctr">
                    <a:solidFill>
                      <a:srgbClr val="C1E442"/>
                    </a:solidFill>
                  </a:tcPr>
                </a:tc>
                <a:tc>
                  <a:txBody>
                    <a:bodyPr/>
                    <a:lstStyle/>
                    <a:p>
                      <a:pPr algn="ctr"/>
                      <a:r>
                        <a:rPr lang="sv-SE" sz="14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t>Rapporteur</a:t>
                      </a:r>
                    </a:p>
                    <a:p>
                      <a:pPr algn="ctr"/>
                      <a:endParaRPr lang="sv-SE" sz="1400" dirty="0"/>
                    </a:p>
                  </a:txBody>
                  <a:tcPr anchor="ctr">
                    <a:solidFill>
                      <a:srgbClr val="C1E442"/>
                    </a:solidFill>
                  </a:tcPr>
                </a:tc>
                <a:tc>
                  <a:txBody>
                    <a:bodyPr/>
                    <a:lstStyle/>
                    <a:p>
                      <a:pPr algn="ctr"/>
                      <a:r>
                        <a:rPr lang="sv-SE" sz="1400" dirty="0"/>
                        <a:t>Related groups</a:t>
                      </a:r>
                    </a:p>
                  </a:txBody>
                  <a:tcPr anchor="ctr">
                    <a:solidFill>
                      <a:srgbClr val="C1E442"/>
                    </a:solidFill>
                  </a:tcPr>
                </a:tc>
                <a:tc>
                  <a:txBody>
                    <a:bodyPr/>
                    <a:lstStyle/>
                    <a:p>
                      <a:pPr algn="ctr"/>
                      <a:r>
                        <a:rPr lang="sv-SE" sz="1400" dirty="0"/>
                        <a:t>Related</a:t>
                      </a:r>
                      <a:r>
                        <a:rPr lang="sv-SE" sz="1400" baseline="0" dirty="0"/>
                        <a:t> </a:t>
                      </a:r>
                      <a:r>
                        <a:rPr lang="en-US" altLang="zh-CN" sz="1400" dirty="0"/>
                        <a:t>topic</a:t>
                      </a:r>
                      <a:endParaRPr lang="sv-SE" sz="1400" dirty="0"/>
                    </a:p>
                  </a:txBody>
                  <a:tcPr anchor="ctr">
                    <a:solidFill>
                      <a:srgbClr val="C1E442"/>
                    </a:solidFill>
                  </a:tcPr>
                </a:tc>
                <a:extLst>
                  <a:ext uri="{0D108BD9-81ED-4DB2-BD59-A6C34878D82A}">
                    <a16:rowId xmlns:a16="http://schemas.microsoft.com/office/drawing/2014/main" val="2515750895"/>
                  </a:ext>
                </a:extLst>
              </a:tr>
              <a:tr h="369852">
                <a:tc>
                  <a:txBody>
                    <a:bodyPr/>
                    <a:lstStyle/>
                    <a:p>
                      <a:pPr algn="ctr">
                        <a:spcAft>
                          <a:spcPts val="900"/>
                        </a:spcAft>
                      </a:pPr>
                      <a:r>
                        <a:rPr lang="en-GB" sz="1200" kern="1200" dirty="0">
                          <a:solidFill>
                            <a:schemeClr val="dk1"/>
                          </a:solidFill>
                          <a:effectLst/>
                          <a:latin typeface="Arial" panose="020B0604020202020204" pitchFamily="34" charset="0"/>
                          <a:ea typeface="+mn-ea"/>
                          <a:cs typeface="+mn-cs"/>
                        </a:rPr>
                        <a:t>ONAP3GPP</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l">
                        <a:spcAft>
                          <a:spcPts val="0"/>
                        </a:spcAft>
                      </a:pPr>
                      <a:r>
                        <a:rPr lang="en-US" sz="1200" kern="1200" dirty="0">
                          <a:solidFill>
                            <a:schemeClr val="dk1"/>
                          </a:solidFill>
                          <a:effectLst/>
                          <a:latin typeface="Arial" panose="020B0604020202020204" pitchFamily="34" charset="0"/>
                          <a:ea typeface="+mn-ea"/>
                          <a:cs typeface="+mn-cs"/>
                        </a:rPr>
                        <a:t>Integration of ONAP and 3GPP 5G management framework</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40%</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-&gt;65%-&gt;</a:t>
                      </a:r>
                      <a:r>
                        <a:rPr lang="sv-SE" sz="1200" kern="1200" dirty="0">
                          <a:solidFill>
                            <a:schemeClr val="dk1"/>
                          </a:solidFill>
                          <a:effectLst/>
                          <a:highlight>
                            <a:srgbClr val="00FF00"/>
                          </a:highlight>
                          <a:latin typeface="Arial" panose="020B0604020202020204" pitchFamily="34" charset="0"/>
                          <a:ea typeface="+mn-ea"/>
                          <a:cs typeface="+mn-cs"/>
                        </a:rPr>
                        <a:t>100%</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TS 28.540/28.622/28.623/28.532</a:t>
                      </a:r>
                    </a:p>
                  </a:txBody>
                  <a:tcPr marL="68580" marR="68580" marT="0" marB="0" anchor="ctr">
                    <a:solidFill>
                      <a:schemeClr val="tx2">
                        <a:lumMod val="20000"/>
                        <a:lumOff val="80000"/>
                      </a:schemeClr>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hlinkClick r:id="rId2"/>
                        </a:rPr>
                        <a:t>SP-190139</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en-GB" altLang="zh-CN" sz="1200" b="0" kern="1200" dirty="0">
                          <a:solidFill>
                            <a:schemeClr val="tx1"/>
                          </a:solidFill>
                          <a:effectLst/>
                          <a:latin typeface="Arial" panose="020B0604020202020204" pitchFamily="34" charset="0"/>
                          <a:ea typeface="+mn-ea"/>
                          <a:cs typeface="Arial" panose="020B0604020202020204" pitchFamily="34" charset="0"/>
                        </a:rPr>
                        <a:t>SA#87 (03/2020)</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Orange, AT&amp;T</a:t>
                      </a:r>
                    </a:p>
                  </a:txBody>
                  <a:tcPr marL="68580" marR="68580" marT="0" marB="0" anchor="ctr">
                    <a:solidFill>
                      <a:schemeClr val="tx2">
                        <a:lumMod val="20000"/>
                        <a:lumOff val="80000"/>
                      </a:schemeClr>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ONAP, ETSI ZSM</a:t>
                      </a:r>
                    </a:p>
                  </a:txBody>
                  <a:tcPr marL="68580" marR="68580" marT="0" marB="0" anchor="ctr">
                    <a:solidFill>
                      <a:schemeClr val="tx2">
                        <a:lumMod val="20000"/>
                        <a:lumOff val="80000"/>
                      </a:schemeClr>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3GPP-ONAP Integration</a:t>
                      </a:r>
                    </a:p>
                  </a:txBody>
                  <a:tcPr marL="68580" marR="68580"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8" name="文本框 7"/>
          <p:cNvSpPr txBox="1"/>
          <p:nvPr/>
        </p:nvSpPr>
        <p:spPr>
          <a:xfrm>
            <a:off x="324160" y="2594555"/>
            <a:ext cx="11273566"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
        <p:nvSpPr>
          <p:cNvPr id="9" name="矩形 8"/>
          <p:cNvSpPr/>
          <p:nvPr/>
        </p:nvSpPr>
        <p:spPr>
          <a:xfrm>
            <a:off x="324160" y="2996325"/>
            <a:ext cx="11162988" cy="338554"/>
          </a:xfrm>
          <a:prstGeom prst="rect">
            <a:avLst/>
          </a:prstGeom>
        </p:spPr>
        <p:txBody>
          <a:bodyPr wrap="square">
            <a:spAutoFit/>
          </a:bodyPr>
          <a:lstStyle/>
          <a:p>
            <a:pPr marL="285750" indent="-285750">
              <a:buFont typeface="Wingdings" panose="05000000000000000000" pitchFamily="2" charset="2"/>
              <a:buChar char="Ø"/>
            </a:pPr>
            <a:r>
              <a:rPr lang="en-US" altLang="zh-CN" sz="1600" dirty="0">
                <a:latin typeface="+mj-lt"/>
              </a:rPr>
              <a:t>Correction of </a:t>
            </a:r>
            <a:r>
              <a:rPr lang="en-US" altLang="zh-CN" sz="1600" dirty="0" err="1">
                <a:latin typeface="+mj-lt"/>
              </a:rPr>
              <a:t>MnS</a:t>
            </a:r>
            <a:r>
              <a:rPr lang="en-US" altLang="zh-CN" sz="1600" dirty="0">
                <a:latin typeface="+mj-lt"/>
              </a:rPr>
              <a:t> Stage 3 SSs for integration with ONAP VES is agreed.</a:t>
            </a:r>
          </a:p>
        </p:txBody>
      </p:sp>
    </p:spTree>
    <p:extLst>
      <p:ext uri="{BB962C8B-B14F-4D97-AF65-F5344CB8AC3E}">
        <p14:creationId xmlns:p14="http://schemas.microsoft.com/office/powerpoint/2010/main" val="410882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34644" y="305175"/>
            <a:ext cx="885259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200" kern="0" dirty="0"/>
              <a:t>NPM/FS_NSMEN</a:t>
            </a:r>
            <a:endParaRPr lang="sv-SE" sz="3200" kern="0" dirty="0"/>
          </a:p>
        </p:txBody>
      </p:sp>
      <p:graphicFrame>
        <p:nvGraphicFramePr>
          <p:cNvPr id="7" name="Content Placeholder 3"/>
          <p:cNvGraphicFramePr>
            <a:graphicFrameLocks/>
          </p:cNvGraphicFramePr>
          <p:nvPr>
            <p:extLst>
              <p:ext uri="{D42A27DB-BD31-4B8C-83A1-F6EECF244321}">
                <p14:modId xmlns:p14="http://schemas.microsoft.com/office/powerpoint/2010/main" val="1466803040"/>
              </p:ext>
            </p:extLst>
          </p:nvPr>
        </p:nvGraphicFramePr>
        <p:xfrm>
          <a:off x="324160" y="1281277"/>
          <a:ext cx="11273568" cy="1257864"/>
        </p:xfrm>
        <a:graphic>
          <a:graphicData uri="http://schemas.openxmlformats.org/drawingml/2006/table">
            <a:tbl>
              <a:tblPr firstRow="1" bandRow="1">
                <a:tableStyleId>{5C22544A-7EE6-4342-B048-85BDC9FD1C3A}</a:tableStyleId>
              </a:tblPr>
              <a:tblGrid>
                <a:gridCol w="730816">
                  <a:extLst>
                    <a:ext uri="{9D8B030D-6E8A-4147-A177-3AD203B41FA5}">
                      <a16:colId xmlns:a16="http://schemas.microsoft.com/office/drawing/2014/main" val="23408469"/>
                    </a:ext>
                  </a:extLst>
                </a:gridCol>
                <a:gridCol w="2264053">
                  <a:extLst>
                    <a:ext uri="{9D8B030D-6E8A-4147-A177-3AD203B41FA5}">
                      <a16:colId xmlns:a16="http://schemas.microsoft.com/office/drawing/2014/main" val="1386727148"/>
                    </a:ext>
                  </a:extLst>
                </a:gridCol>
                <a:gridCol w="1058775">
                  <a:extLst>
                    <a:ext uri="{9D8B030D-6E8A-4147-A177-3AD203B41FA5}">
                      <a16:colId xmlns:a16="http://schemas.microsoft.com/office/drawing/2014/main" val="4240727412"/>
                    </a:ext>
                  </a:extLst>
                </a:gridCol>
                <a:gridCol w="1111784">
                  <a:extLst>
                    <a:ext uri="{9D8B030D-6E8A-4147-A177-3AD203B41FA5}">
                      <a16:colId xmlns:a16="http://schemas.microsoft.com/office/drawing/2014/main" val="20003"/>
                    </a:ext>
                  </a:extLst>
                </a:gridCol>
                <a:gridCol w="1221628">
                  <a:extLst>
                    <a:ext uri="{9D8B030D-6E8A-4147-A177-3AD203B41FA5}">
                      <a16:colId xmlns:a16="http://schemas.microsoft.com/office/drawing/2014/main" val="20006"/>
                    </a:ext>
                  </a:extLst>
                </a:gridCol>
                <a:gridCol w="1221628">
                  <a:extLst>
                    <a:ext uri="{9D8B030D-6E8A-4147-A177-3AD203B41FA5}">
                      <a16:colId xmlns:a16="http://schemas.microsoft.com/office/drawing/2014/main" val="1675550634"/>
                    </a:ext>
                  </a:extLst>
                </a:gridCol>
                <a:gridCol w="1221628">
                  <a:extLst>
                    <a:ext uri="{9D8B030D-6E8A-4147-A177-3AD203B41FA5}">
                      <a16:colId xmlns:a16="http://schemas.microsoft.com/office/drawing/2014/main" val="20007"/>
                    </a:ext>
                  </a:extLst>
                </a:gridCol>
                <a:gridCol w="1221628">
                  <a:extLst>
                    <a:ext uri="{9D8B030D-6E8A-4147-A177-3AD203B41FA5}">
                      <a16:colId xmlns:a16="http://schemas.microsoft.com/office/drawing/2014/main" val="20004"/>
                    </a:ext>
                  </a:extLst>
                </a:gridCol>
                <a:gridCol w="1221628">
                  <a:extLst>
                    <a:ext uri="{9D8B030D-6E8A-4147-A177-3AD203B41FA5}">
                      <a16:colId xmlns:a16="http://schemas.microsoft.com/office/drawing/2014/main" val="20005"/>
                    </a:ext>
                  </a:extLst>
                </a:gridCol>
              </a:tblGrid>
              <a:tr h="294686">
                <a:tc>
                  <a:txBody>
                    <a:bodyPr/>
                    <a:lstStyle/>
                    <a:p>
                      <a:pPr algn="ctr">
                        <a:spcAft>
                          <a:spcPts val="0"/>
                        </a:spcAft>
                      </a:pPr>
                      <a:r>
                        <a:rPr lang="en-GB" sz="1400" b="1" kern="1200" dirty="0">
                          <a:solidFill>
                            <a:schemeClr val="lt1"/>
                          </a:solidFill>
                          <a:latin typeface="+mn-lt"/>
                          <a:ea typeface="+mn-ea"/>
                          <a:cs typeface="+mn-cs"/>
                        </a:rPr>
                        <a:t>WI code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400" b="1" kern="1200" dirty="0">
                          <a:solidFill>
                            <a:schemeClr val="lt1"/>
                          </a:solidFill>
                          <a:latin typeface="+mn-lt"/>
                          <a:ea typeface="+mn-ea"/>
                          <a:cs typeface="+mn-cs"/>
                        </a:rPr>
                        <a:t>WI Title</a:t>
                      </a:r>
                      <a:endParaRPr lang="sv-SE" sz="14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t>Completion</a:t>
                      </a:r>
                      <a:r>
                        <a:rPr lang="sv-SE" sz="1400" dirty="0"/>
                        <a:t> rate</a:t>
                      </a:r>
                    </a:p>
                  </a:txBody>
                  <a:tcPr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t>TS/TR</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dirty="0" err="1"/>
                        <a:t>Tdoc</a:t>
                      </a:r>
                      <a:r>
                        <a:rPr lang="en-US" altLang="zh-CN" sz="1400" dirty="0"/>
                        <a:t> reference</a:t>
                      </a:r>
                      <a:endParaRPr lang="sv-SE" sz="1400" dirty="0"/>
                    </a:p>
                  </a:txBody>
                  <a:tcPr anchor="ctr">
                    <a:solidFill>
                      <a:srgbClr val="C1E442"/>
                    </a:solidFill>
                  </a:tcPr>
                </a:tc>
                <a:tc>
                  <a:txBody>
                    <a:bodyPr/>
                    <a:lstStyle/>
                    <a:p>
                      <a:pPr algn="ctr"/>
                      <a:r>
                        <a:rPr lang="sv-SE" sz="1400" dirty="0"/>
                        <a:t>Target date</a:t>
                      </a:r>
                    </a:p>
                  </a:txBody>
                  <a:tcPr anchor="ctr">
                    <a:solidFill>
                      <a:srgbClr val="C1E442"/>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t>Rapporteur</a:t>
                      </a:r>
                    </a:p>
                    <a:p>
                      <a:pPr algn="ctr"/>
                      <a:endParaRPr lang="sv-SE" sz="1400" dirty="0"/>
                    </a:p>
                  </a:txBody>
                  <a:tcPr anchor="ctr">
                    <a:solidFill>
                      <a:srgbClr val="C1E442"/>
                    </a:solidFill>
                  </a:tcPr>
                </a:tc>
                <a:tc>
                  <a:txBody>
                    <a:bodyPr/>
                    <a:lstStyle/>
                    <a:p>
                      <a:pPr algn="ctr"/>
                      <a:r>
                        <a:rPr lang="sv-SE" sz="1400" dirty="0"/>
                        <a:t>Related groups</a:t>
                      </a:r>
                    </a:p>
                  </a:txBody>
                  <a:tcPr anchor="ctr">
                    <a:solidFill>
                      <a:srgbClr val="C1E442"/>
                    </a:solidFill>
                  </a:tcPr>
                </a:tc>
                <a:tc>
                  <a:txBody>
                    <a:bodyPr/>
                    <a:lstStyle/>
                    <a:p>
                      <a:pPr algn="ctr"/>
                      <a:r>
                        <a:rPr lang="sv-SE" sz="1400" dirty="0"/>
                        <a:t>Related</a:t>
                      </a:r>
                      <a:r>
                        <a:rPr lang="sv-SE" sz="1400" baseline="0" dirty="0"/>
                        <a:t> </a:t>
                      </a:r>
                      <a:r>
                        <a:rPr lang="en-US" altLang="zh-CN" sz="1400" dirty="0"/>
                        <a:t>topic</a:t>
                      </a:r>
                      <a:endParaRPr lang="sv-SE" sz="1400" dirty="0"/>
                    </a:p>
                  </a:txBody>
                  <a:tcPr anchor="ctr">
                    <a:solidFill>
                      <a:srgbClr val="C1E442"/>
                    </a:solidFill>
                  </a:tcPr>
                </a:tc>
                <a:extLst>
                  <a:ext uri="{0D108BD9-81ED-4DB2-BD59-A6C34878D82A}">
                    <a16:rowId xmlns:a16="http://schemas.microsoft.com/office/drawing/2014/main" val="2515750895"/>
                  </a:ext>
                </a:extLst>
              </a:tr>
              <a:tr h="369852">
                <a:tc>
                  <a:txBody>
                    <a:bodyPr/>
                    <a:lstStyle/>
                    <a:p>
                      <a:pPr algn="ctr">
                        <a:spcAft>
                          <a:spcPts val="900"/>
                        </a:spcAft>
                      </a:pPr>
                      <a:r>
                        <a:rPr lang="en-GB" sz="1200" kern="1200" dirty="0">
                          <a:solidFill>
                            <a:schemeClr val="dk1"/>
                          </a:solidFill>
                          <a:effectLst/>
                          <a:latin typeface="Arial" panose="020B0604020202020204" pitchFamily="34" charset="0"/>
                          <a:ea typeface="+mn-ea"/>
                          <a:cs typeface="+mn-cs"/>
                        </a:rPr>
                        <a:t>NPM</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l">
                        <a:spcAft>
                          <a:spcPts val="0"/>
                        </a:spcAft>
                      </a:pPr>
                      <a:r>
                        <a:rPr lang="en-US" sz="1200" kern="1200" dirty="0">
                          <a:solidFill>
                            <a:schemeClr val="dk1"/>
                          </a:solidFill>
                          <a:effectLst/>
                          <a:latin typeface="Arial" panose="020B0604020202020204" pitchFamily="34" charset="0"/>
                          <a:ea typeface="+mn-ea"/>
                          <a:cs typeface="+mn-cs"/>
                        </a:rPr>
                        <a:t>Network policy management for 5G mobile networks </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TS 28.555/28.556</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hlinkClick r:id="rId2"/>
                        </a:rPr>
                        <a:t>SP-191211</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en-GB" altLang="zh-CN" sz="1200" b="0" kern="1200" dirty="0">
                          <a:solidFill>
                            <a:schemeClr val="tx1"/>
                          </a:solidFill>
                          <a:effectLst/>
                          <a:latin typeface="Arial" panose="020B0604020202020204" pitchFamily="34" charset="0"/>
                          <a:ea typeface="+mn-ea"/>
                          <a:cs typeface="Arial" panose="020B0604020202020204" pitchFamily="34" charset="0"/>
                        </a:rPr>
                        <a:t>SA#90 (12/2020)</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China Mobile</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ETSI NFV</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Management Services</a:t>
                      </a:r>
                    </a:p>
                  </a:txBody>
                  <a:tcPr marL="68580" marR="68580" marT="0" marB="0" anchor="ctr">
                    <a:solidFill>
                      <a:srgbClr val="FFFFCC"/>
                    </a:solidFill>
                  </a:tcPr>
                </a:tc>
                <a:extLst>
                  <a:ext uri="{0D108BD9-81ED-4DB2-BD59-A6C34878D82A}">
                    <a16:rowId xmlns:a16="http://schemas.microsoft.com/office/drawing/2014/main" val="10001"/>
                  </a:ext>
                </a:extLst>
              </a:tr>
              <a:tr h="369852">
                <a:tc>
                  <a:txBody>
                    <a:bodyPr/>
                    <a:lstStyle/>
                    <a:p>
                      <a:pPr algn="ctr">
                        <a:spcAft>
                          <a:spcPts val="900"/>
                        </a:spcAft>
                      </a:pPr>
                      <a:r>
                        <a:rPr lang="en-US" sz="1200" kern="1200" dirty="0">
                          <a:solidFill>
                            <a:schemeClr val="dk1"/>
                          </a:solidFill>
                          <a:effectLst/>
                          <a:latin typeface="Arial" panose="020B0604020202020204" pitchFamily="34" charset="0"/>
                          <a:ea typeface="+mn-ea"/>
                          <a:cs typeface="+mn-cs"/>
                        </a:rPr>
                        <a:t>FS_NSMEN</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l">
                        <a:spcAft>
                          <a:spcPts val="0"/>
                        </a:spcAft>
                      </a:pPr>
                      <a:r>
                        <a:rPr lang="en-GB" sz="1200" kern="1200" dirty="0">
                          <a:solidFill>
                            <a:schemeClr val="dk1"/>
                          </a:solidFill>
                          <a:effectLst/>
                          <a:latin typeface="Arial" panose="020B0604020202020204" pitchFamily="34" charset="0"/>
                          <a:ea typeface="+mn-ea"/>
                          <a:cs typeface="+mn-cs"/>
                        </a:rPr>
                        <a:t>Study on network slice management enhancement </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effectLst/>
                          <a:latin typeface="Arial" panose="020B0604020202020204" pitchFamily="34" charset="0"/>
                          <a:ea typeface="+mn-ea"/>
                          <a:cs typeface="+mn-cs"/>
                        </a:rPr>
                        <a:t>TR 28.811</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SP-191338</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kern="1200" dirty="0">
                          <a:solidFill>
                            <a:schemeClr val="dk1"/>
                          </a:solidFill>
                          <a:effectLst/>
                          <a:latin typeface="Arial" panose="020B0604020202020204" pitchFamily="34" charset="0"/>
                          <a:ea typeface="+mn-ea"/>
                          <a:cs typeface="+mn-cs"/>
                        </a:rPr>
                        <a:t>SA#92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kern="1200" dirty="0">
                          <a:solidFill>
                            <a:schemeClr val="dk1"/>
                          </a:solidFill>
                          <a:effectLst/>
                          <a:latin typeface="Arial" panose="020B0604020202020204" pitchFamily="34" charset="0"/>
                          <a:ea typeface="+mn-ea"/>
                          <a:cs typeface="+mn-cs"/>
                        </a:rPr>
                        <a:t> (06/2021)</a:t>
                      </a:r>
                      <a:endParaRPr lang="sv-SE" sz="1200" kern="1200" dirty="0">
                        <a:solidFill>
                          <a:schemeClr val="dk1"/>
                        </a:solidFill>
                        <a:effectLst/>
                        <a:latin typeface="Arial" panose="020B0604020202020204" pitchFamily="34" charset="0"/>
                        <a:ea typeface="+mn-ea"/>
                        <a:cs typeface="+mn-cs"/>
                      </a:endParaRP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Huawei</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GSMA 5GJA ETSI ZSM</a:t>
                      </a:r>
                    </a:p>
                  </a:txBody>
                  <a:tcPr marL="68580" marR="68580" marT="0" marB="0" anchor="ctr">
                    <a:solidFill>
                      <a:srgbClr val="FFFFCC"/>
                    </a:solidFill>
                  </a:tcPr>
                </a:tc>
                <a:tc>
                  <a:txBody>
                    <a:bodyPr/>
                    <a:lstStyle/>
                    <a:p>
                      <a:pPr algn="ctr">
                        <a:spcAft>
                          <a:spcPts val="0"/>
                        </a:spcAft>
                      </a:pPr>
                      <a:r>
                        <a:rPr lang="sv-SE" sz="1200" kern="1200" dirty="0">
                          <a:solidFill>
                            <a:schemeClr val="dk1"/>
                          </a:solidFill>
                          <a:effectLst/>
                          <a:latin typeface="Arial" panose="020B0604020202020204" pitchFamily="34" charset="0"/>
                          <a:ea typeface="+mn-ea"/>
                          <a:cs typeface="+mn-cs"/>
                        </a:rPr>
                        <a:t>Slice management</a:t>
                      </a:r>
                    </a:p>
                  </a:txBody>
                  <a:tcPr marL="68580" marR="68580" marT="0" marB="0" anchor="ctr">
                    <a:solidFill>
                      <a:srgbClr val="FFFFCC"/>
                    </a:solidFill>
                  </a:tcPr>
                </a:tc>
                <a:extLst>
                  <a:ext uri="{0D108BD9-81ED-4DB2-BD59-A6C34878D82A}">
                    <a16:rowId xmlns:a16="http://schemas.microsoft.com/office/drawing/2014/main" val="272966580"/>
                  </a:ext>
                </a:extLst>
              </a:tr>
            </a:tbl>
          </a:graphicData>
        </a:graphic>
      </p:graphicFrame>
      <p:sp>
        <p:nvSpPr>
          <p:cNvPr id="8" name="文本框 7"/>
          <p:cNvSpPr txBox="1"/>
          <p:nvPr/>
        </p:nvSpPr>
        <p:spPr>
          <a:xfrm>
            <a:off x="324160" y="2594555"/>
            <a:ext cx="11273566" cy="292388"/>
          </a:xfrm>
          <a:prstGeom prst="rect">
            <a:avLst/>
          </a:prstGeom>
          <a:solidFill>
            <a:srgbClr val="C1E442"/>
          </a:solidFill>
        </p:spPr>
        <p:txBody>
          <a:bodyPr wrap="square" rtlCol="0">
            <a:spAutoFit/>
          </a:bodyPr>
          <a:lstStyle/>
          <a:p>
            <a:pPr algn="ctr"/>
            <a:r>
              <a:rPr lang="en-US" altLang="zh-CN" b="1" dirty="0"/>
              <a:t>Working Progress</a:t>
            </a:r>
            <a:endParaRPr lang="zh-CN" altLang="en-US" b="1" dirty="0"/>
          </a:p>
        </p:txBody>
      </p:sp>
      <p:sp>
        <p:nvSpPr>
          <p:cNvPr id="6" name="矩形 8">
            <a:extLst>
              <a:ext uri="{FF2B5EF4-FFF2-40B4-BE49-F238E27FC236}">
                <a16:creationId xmlns:a16="http://schemas.microsoft.com/office/drawing/2014/main" id="{FDA99C3E-CCE9-4F9D-AD4D-6D3208177977}"/>
              </a:ext>
            </a:extLst>
          </p:cNvPr>
          <p:cNvSpPr/>
          <p:nvPr/>
        </p:nvSpPr>
        <p:spPr>
          <a:xfrm>
            <a:off x="324160" y="2996325"/>
            <a:ext cx="11162988" cy="1169551"/>
          </a:xfrm>
          <a:prstGeom prst="rect">
            <a:avLst/>
          </a:prstGeom>
        </p:spPr>
        <p:txBody>
          <a:bodyPr wrap="square">
            <a:spAutoFit/>
          </a:bodyPr>
          <a:lstStyle/>
          <a:p>
            <a:r>
              <a:rPr lang="en-US" altLang="zh-CN" sz="1400" b="1" dirty="0"/>
              <a:t>NPM:</a:t>
            </a:r>
          </a:p>
          <a:p>
            <a:pPr marL="893763" lvl="1" indent="-285750">
              <a:buFont typeface="Wingdings" panose="05000000000000000000" pitchFamily="2" charset="2"/>
              <a:buChar char="Ø"/>
            </a:pPr>
            <a:r>
              <a:rPr lang="en-US" altLang="zh-CN" sz="1400" dirty="0"/>
              <a:t>Not yet started</a:t>
            </a:r>
            <a:r>
              <a:rPr lang="en-US" altLang="zh-CN" sz="1400" dirty="0">
                <a:solidFill>
                  <a:prstClr val="black"/>
                </a:solidFill>
              </a:rPr>
              <a:t>.</a:t>
            </a:r>
          </a:p>
          <a:p>
            <a:pPr lvl="1" indent="0"/>
            <a:r>
              <a:rPr lang="en-US" altLang="zh-CN" sz="1400" dirty="0">
                <a:solidFill>
                  <a:prstClr val="black"/>
                </a:solidFill>
              </a:rPr>
              <a:t> </a:t>
            </a:r>
          </a:p>
          <a:p>
            <a:r>
              <a:rPr lang="sv-SE" altLang="zh-CN" sz="1400" b="1" dirty="0"/>
              <a:t>FS_NSMEN</a:t>
            </a:r>
            <a:r>
              <a:rPr lang="zh-CN" altLang="zh-CN" sz="1400" b="1" dirty="0"/>
              <a:t>:</a:t>
            </a:r>
            <a:endParaRPr lang="en-US" altLang="zh-CN" sz="1400" b="1" dirty="0"/>
          </a:p>
          <a:p>
            <a:pPr marL="893763" lvl="1" indent="-285750">
              <a:buFont typeface="Wingdings" panose="05000000000000000000" pitchFamily="2" charset="2"/>
              <a:buChar char="Ø"/>
            </a:pPr>
            <a:r>
              <a:rPr lang="en-US" altLang="zh-CN" sz="1400" dirty="0"/>
              <a:t>Not yet started</a:t>
            </a:r>
            <a:r>
              <a:rPr lang="en-US" altLang="zh-CN" sz="1400" dirty="0">
                <a:solidFill>
                  <a:prstClr val="black"/>
                </a:solidFill>
              </a:rPr>
              <a:t>.</a:t>
            </a:r>
            <a:endParaRPr lang="en-US" altLang="zh-CN" sz="1600" dirty="0">
              <a:latin typeface="+mj-lt"/>
            </a:endParaRPr>
          </a:p>
        </p:txBody>
      </p:sp>
    </p:spTree>
    <p:extLst>
      <p:ext uri="{BB962C8B-B14F-4D97-AF65-F5344CB8AC3E}">
        <p14:creationId xmlns:p14="http://schemas.microsoft.com/office/powerpoint/2010/main" val="278750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96" y="0"/>
            <a:ext cx="9112251" cy="1143000"/>
          </a:xfrm>
        </p:spPr>
        <p:txBody>
          <a:bodyPr/>
          <a:lstStyle/>
          <a:p>
            <a:r>
              <a:rPr lang="sv-SE" sz="3600" dirty="0"/>
              <a:t>OAM CRs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085916665"/>
              </p:ext>
            </p:extLst>
          </p:nvPr>
        </p:nvGraphicFramePr>
        <p:xfrm>
          <a:off x="1836546" y="1131783"/>
          <a:ext cx="7290682" cy="4795901"/>
        </p:xfrm>
        <a:graphic>
          <a:graphicData uri="http://schemas.openxmlformats.org/drawingml/2006/table">
            <a:tbl>
              <a:tblPr firstRow="1" bandRow="1">
                <a:tableStyleId>{5C22544A-7EE6-4342-B048-85BDC9FD1C3A}</a:tableStyleId>
              </a:tblPr>
              <a:tblGrid>
                <a:gridCol w="1226694">
                  <a:extLst>
                    <a:ext uri="{9D8B030D-6E8A-4147-A177-3AD203B41FA5}">
                      <a16:colId xmlns:a16="http://schemas.microsoft.com/office/drawing/2014/main" val="570476699"/>
                    </a:ext>
                  </a:extLst>
                </a:gridCol>
                <a:gridCol w="6063988">
                  <a:extLst>
                    <a:ext uri="{9D8B030D-6E8A-4147-A177-3AD203B41FA5}">
                      <a16:colId xmlns:a16="http://schemas.microsoft.com/office/drawing/2014/main" val="2618836924"/>
                    </a:ext>
                  </a:extLst>
                </a:gridCol>
              </a:tblGrid>
              <a:tr h="735783">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304648">
                <a:tc>
                  <a:txBody>
                    <a:bodyPr/>
                    <a:lstStyle/>
                    <a:p>
                      <a:pPr algn="l" fontAlgn="t"/>
                      <a:r>
                        <a:rPr lang="en-GB" sz="1200" b="0" i="0" u="none" strike="noStrike" dirty="0">
                          <a:solidFill>
                            <a:srgbClr val="000000"/>
                          </a:solidFill>
                          <a:effectLst/>
                          <a:latin typeface="Arial" panose="020B0604020202020204" pitchFamily="34" charset="0"/>
                        </a:rPr>
                        <a:t>SP-200162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Enhancement of performance assurance for 5G networks including network slicing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4411">
                <a:tc>
                  <a:txBody>
                    <a:bodyPr/>
                    <a:lstStyle/>
                    <a:p>
                      <a:pPr algn="l" fontAlgn="t"/>
                      <a:r>
                        <a:rPr lang="en-GB" sz="1200" b="0" i="0" u="none" strike="noStrike">
                          <a:solidFill>
                            <a:srgbClr val="000000"/>
                          </a:solidFill>
                          <a:effectLst/>
                          <a:latin typeface="Arial" panose="020B0604020202020204" pitchFamily="34" charset="0"/>
                        </a:rPr>
                        <a:t>SP-200163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panose="020B0604020202020204" pitchFamily="34" charset="0"/>
                        </a:rPr>
                        <a:t>Rel-16 CRs on Enhancement of performance assurance for 5G networks including network slicing-KPI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6334">
                <a:tc>
                  <a:txBody>
                    <a:bodyPr/>
                    <a:lstStyle/>
                    <a:p>
                      <a:pPr algn="l" fontAlgn="t"/>
                      <a:r>
                        <a:rPr lang="en-GB" sz="1200" b="0" i="0" u="none" strike="noStrike">
                          <a:solidFill>
                            <a:srgbClr val="000000"/>
                          </a:solidFill>
                          <a:effectLst/>
                          <a:latin typeface="Arial" panose="020B0604020202020204" pitchFamily="34" charset="0"/>
                        </a:rPr>
                        <a:t>SP-200169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Arial" panose="020B0604020202020204" pitchFamily="34" charset="0"/>
                        </a:rPr>
                        <a:t>Rel-16 CRs on NRM enhancements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2823">
                <a:tc>
                  <a:txBody>
                    <a:bodyPr/>
                    <a:lstStyle/>
                    <a:p>
                      <a:pPr algn="l" fontAlgn="t"/>
                      <a:r>
                        <a:rPr lang="en-GB" sz="1200" b="0" i="0" u="none" strike="noStrike">
                          <a:solidFill>
                            <a:srgbClr val="000000"/>
                          </a:solidFill>
                          <a:effectLst/>
                          <a:latin typeface="Arial" panose="020B0604020202020204" pitchFamily="34" charset="0"/>
                        </a:rPr>
                        <a:t>SP-200172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Methodology for 5G management specifications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1945">
                <a:tc>
                  <a:txBody>
                    <a:bodyPr/>
                    <a:lstStyle/>
                    <a:p>
                      <a:pPr algn="l" fontAlgn="t"/>
                      <a:r>
                        <a:rPr lang="en-GB" sz="1200" b="0" i="0" u="none" strike="noStrike">
                          <a:solidFill>
                            <a:srgbClr val="000000"/>
                          </a:solidFill>
                          <a:effectLst/>
                          <a:latin typeface="Arial" panose="020B0604020202020204" pitchFamily="34" charset="0"/>
                        </a:rPr>
                        <a:t>SP-200173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Management of MDT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1944">
                <a:tc>
                  <a:txBody>
                    <a:bodyPr/>
                    <a:lstStyle/>
                    <a:p>
                      <a:pPr algn="l" fontAlgn="t"/>
                      <a:r>
                        <a:rPr lang="en-GB" sz="1200" b="0" i="0" u="none" strike="noStrike">
                          <a:solidFill>
                            <a:srgbClr val="000000"/>
                          </a:solidFill>
                          <a:effectLst/>
                          <a:latin typeface="Arial" panose="020B0604020202020204" pitchFamily="34" charset="0"/>
                        </a:rPr>
                        <a:t>SP-200174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Rel-15 CRs on Provisioning of network slicing for 5G networks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1944">
                <a:tc>
                  <a:txBody>
                    <a:bodyPr/>
                    <a:lstStyle/>
                    <a:p>
                      <a:pPr algn="l" fontAlgn="t"/>
                      <a:r>
                        <a:rPr lang="en-GB" sz="1200" b="0" i="0" u="none" strike="noStrike">
                          <a:solidFill>
                            <a:srgbClr val="000000"/>
                          </a:solidFill>
                          <a:effectLst/>
                          <a:latin typeface="Arial" panose="020B0604020202020204" pitchFamily="34" charset="0"/>
                        </a:rPr>
                        <a:t>SP-200175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Streaming trace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1944">
                <a:tc>
                  <a:txBody>
                    <a:bodyPr/>
                    <a:lstStyle/>
                    <a:p>
                      <a:pPr algn="l" fontAlgn="t"/>
                      <a:r>
                        <a:rPr lang="en-GB" sz="1200" b="0" i="0" u="none" strike="noStrike">
                          <a:solidFill>
                            <a:srgbClr val="000000"/>
                          </a:solidFill>
                          <a:effectLst/>
                          <a:latin typeface="Arial" panose="020B0604020202020204" pitchFamily="34" charset="0"/>
                        </a:rPr>
                        <a:t>SP-200176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Integration of ONAP and 3GPP 5G management framework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1944">
                <a:tc>
                  <a:txBody>
                    <a:bodyPr/>
                    <a:lstStyle/>
                    <a:p>
                      <a:pPr algn="l" fontAlgn="t"/>
                      <a:r>
                        <a:rPr lang="en-GB" sz="1200" b="0" i="0" u="none" strike="noStrike">
                          <a:solidFill>
                            <a:srgbClr val="000000"/>
                          </a:solidFill>
                          <a:effectLst/>
                          <a:latin typeface="Arial" panose="020B0604020202020204" pitchFamily="34" charset="0"/>
                        </a:rPr>
                        <a:t>SP-200177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a:solidFill>
                            <a:srgbClr val="000000"/>
                          </a:solidFill>
                          <a:effectLst/>
                          <a:latin typeface="Arial" panose="020B0604020202020204" pitchFamily="34" charset="0"/>
                        </a:rPr>
                        <a:t>Rel-16 CRs on Management of QoE measurement collection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1944">
                <a:tc>
                  <a:txBody>
                    <a:bodyPr/>
                    <a:lstStyle/>
                    <a:p>
                      <a:pPr algn="l" fontAlgn="t"/>
                      <a:r>
                        <a:rPr lang="en-GB" sz="1200" b="0" i="0" u="none" strike="noStrike">
                          <a:solidFill>
                            <a:srgbClr val="000000"/>
                          </a:solidFill>
                          <a:effectLst/>
                          <a:latin typeface="Arial" panose="020B0604020202020204" pitchFamily="34" charset="0"/>
                        </a:rPr>
                        <a:t>SP-200178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panose="020B0604020202020204" pitchFamily="34" charset="0"/>
                        </a:rPr>
                        <a:t>Rel-16 CRs on Self-Organizing Networks (SON) for 5G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71944">
                <a:tc>
                  <a:txBody>
                    <a:bodyPr/>
                    <a:lstStyle/>
                    <a:p>
                      <a:pPr algn="l" fontAlgn="t"/>
                      <a:r>
                        <a:rPr lang="en-GB" sz="1200" b="0" i="0" u="none" strike="noStrike">
                          <a:solidFill>
                            <a:srgbClr val="000000"/>
                          </a:solidFill>
                          <a:effectLst/>
                          <a:latin typeface="Arial" panose="020B0604020202020204" pitchFamily="34" charset="0"/>
                        </a:rPr>
                        <a:t>SP-200180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panose="020B0604020202020204" pitchFamily="34" charset="0"/>
                        </a:rPr>
                        <a:t>Rel-16 CRs on Closed loop SLS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148943"/>
                  </a:ext>
                </a:extLst>
              </a:tr>
              <a:tr h="271944">
                <a:tc>
                  <a:txBody>
                    <a:bodyPr/>
                    <a:lstStyle/>
                    <a:p>
                      <a:pPr algn="l" fontAlgn="t"/>
                      <a:r>
                        <a:rPr lang="en-GB" sz="1200" b="0" i="0" u="none" strike="noStrike">
                          <a:solidFill>
                            <a:srgbClr val="000000"/>
                          </a:solidFill>
                          <a:effectLst/>
                          <a:latin typeface="Arial" panose="020B0604020202020204" pitchFamily="34" charset="0"/>
                        </a:rPr>
                        <a:t>SP-200181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panose="020B0604020202020204" pitchFamily="34" charset="0"/>
                        </a:rPr>
                        <a:t>Rel-15 CRs on Performance Assurance for 5G networks including network slicing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605436"/>
                  </a:ext>
                </a:extLst>
              </a:tr>
              <a:tr h="271944">
                <a:tc>
                  <a:txBody>
                    <a:bodyPr/>
                    <a:lstStyle/>
                    <a:p>
                      <a:pPr algn="l" fontAlgn="t"/>
                      <a:r>
                        <a:rPr lang="en-GB" sz="1200" b="0" i="0" u="none" strike="noStrike">
                          <a:solidFill>
                            <a:srgbClr val="000000"/>
                          </a:solidFill>
                          <a:effectLst/>
                          <a:latin typeface="Arial" panose="020B0604020202020204" pitchFamily="34" charset="0"/>
                        </a:rPr>
                        <a:t>SP-200183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Arial" panose="020B0604020202020204" pitchFamily="34" charset="0"/>
                        </a:rPr>
                        <a:t>Rel-15 CRs on REST Solution Sets (normative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83279"/>
                  </a:ext>
                </a:extLst>
              </a:tr>
              <a:tr h="271944">
                <a:tc>
                  <a:txBody>
                    <a:bodyPr/>
                    <a:lstStyle/>
                    <a:p>
                      <a:pPr algn="l" fontAlgn="t"/>
                      <a:r>
                        <a:rPr lang="en-GB" sz="1200" b="0" i="0" u="none" strike="noStrike">
                          <a:solidFill>
                            <a:srgbClr val="000000"/>
                          </a:solidFill>
                          <a:effectLst/>
                          <a:latin typeface="Arial" panose="020B0604020202020204" pitchFamily="34" charset="0"/>
                        </a:rPr>
                        <a:t>SP-200227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Arial" panose="020B0604020202020204" pitchFamily="34" charset="0"/>
                        </a:rPr>
                        <a:t>Rel-15 CRs on </a:t>
                      </a:r>
                      <a:r>
                        <a:rPr lang="en-GB" sz="1200" b="0" i="0" u="none" strike="noStrike" dirty="0" err="1">
                          <a:solidFill>
                            <a:srgbClr val="000000"/>
                          </a:solidFill>
                          <a:effectLst/>
                          <a:latin typeface="Arial" panose="020B0604020202020204" pitchFamily="34" charset="0"/>
                        </a:rPr>
                        <a:t>NETSLICe</a:t>
                      </a:r>
                      <a:endParaRPr lang="en-GB" sz="12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225543"/>
                  </a:ext>
                </a:extLst>
              </a:tr>
            </a:tbl>
          </a:graphicData>
        </a:graphic>
      </p:graphicFrame>
    </p:spTree>
    <p:extLst>
      <p:ext uri="{BB962C8B-B14F-4D97-AF65-F5344CB8AC3E}">
        <p14:creationId xmlns:p14="http://schemas.microsoft.com/office/powerpoint/2010/main" val="2906116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ABD3F-81B6-4BC4-B6B9-FD7355E2D259}"/>
              </a:ext>
            </a:extLst>
          </p:cNvPr>
          <p:cNvSpPr>
            <a:spLocks noGrp="1"/>
          </p:cNvSpPr>
          <p:nvPr>
            <p:ph idx="1"/>
          </p:nvPr>
        </p:nvSpPr>
        <p:spPr>
          <a:xfrm>
            <a:off x="3105141" y="201327"/>
            <a:ext cx="5344009" cy="804041"/>
          </a:xfrm>
        </p:spPr>
        <p:txBody>
          <a:bodyPr/>
          <a:lstStyle/>
          <a:p>
            <a:r>
              <a:rPr lang="sv-SE" dirty="0"/>
              <a:t>Thank you!</a:t>
            </a:r>
          </a:p>
        </p:txBody>
      </p:sp>
      <p:pic>
        <p:nvPicPr>
          <p:cNvPr id="4" name="Picture 3">
            <a:extLst>
              <a:ext uri="{FF2B5EF4-FFF2-40B4-BE49-F238E27FC236}">
                <a16:creationId xmlns:a16="http://schemas.microsoft.com/office/drawing/2014/main" id="{BBED938F-9BED-4F1D-9A7D-CFE56A878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63" y="802640"/>
            <a:ext cx="8260080" cy="5506720"/>
          </a:xfrm>
          <a:prstGeom prst="rect">
            <a:avLst/>
          </a:prstGeom>
        </p:spPr>
      </p:pic>
    </p:spTree>
    <p:extLst>
      <p:ext uri="{BB962C8B-B14F-4D97-AF65-F5344CB8AC3E}">
        <p14:creationId xmlns:p14="http://schemas.microsoft.com/office/powerpoint/2010/main" val="32561172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62A4-B345-417F-BFA3-BE66644DE753}"/>
              </a:ext>
            </a:extLst>
          </p:cNvPr>
          <p:cNvSpPr>
            <a:spLocks noGrp="1"/>
          </p:cNvSpPr>
          <p:nvPr>
            <p:ph type="title"/>
          </p:nvPr>
        </p:nvSpPr>
        <p:spPr/>
        <p:txBody>
          <a:bodyPr/>
          <a:lstStyle/>
          <a:p>
            <a:r>
              <a:rPr lang="fr-FR" dirty="0" err="1"/>
              <a:t>Experience</a:t>
            </a:r>
            <a:r>
              <a:rPr lang="fr-FR" dirty="0"/>
              <a:t> of </a:t>
            </a:r>
            <a:r>
              <a:rPr lang="fr-FR" dirty="0" err="1"/>
              <a:t>this</a:t>
            </a:r>
            <a:r>
              <a:rPr lang="fr-FR" dirty="0"/>
              <a:t> first e-meeting (1)</a:t>
            </a:r>
          </a:p>
        </p:txBody>
      </p:sp>
      <p:sp>
        <p:nvSpPr>
          <p:cNvPr id="3" name="Content Placeholder 2">
            <a:extLst>
              <a:ext uri="{FF2B5EF4-FFF2-40B4-BE49-F238E27FC236}">
                <a16:creationId xmlns:a16="http://schemas.microsoft.com/office/drawing/2014/main" id="{FA1849AD-0E05-4A08-BB9D-CB91E5D72FFB}"/>
              </a:ext>
            </a:extLst>
          </p:cNvPr>
          <p:cNvSpPr>
            <a:spLocks noGrp="1"/>
          </p:cNvSpPr>
          <p:nvPr>
            <p:ph idx="1"/>
          </p:nvPr>
        </p:nvSpPr>
        <p:spPr>
          <a:xfrm>
            <a:off x="557084" y="1289393"/>
            <a:ext cx="11183938" cy="4830763"/>
          </a:xfrm>
        </p:spPr>
        <p:txBody>
          <a:bodyPr/>
          <a:lstStyle/>
          <a:p>
            <a:r>
              <a:rPr lang="de-DE" sz="2400" dirty="0"/>
              <a:t>General experience </a:t>
            </a:r>
            <a:endParaRPr lang="en-US" sz="1800" dirty="0"/>
          </a:p>
          <a:p>
            <a:pPr lvl="1"/>
            <a:r>
              <a:rPr lang="en-US" sz="1800" dirty="0"/>
              <a:t>Quite good progress given the hard conditions of many busy parallel email exchanges (totally about 2000 emails) requiring extra effort compared to f2f meetings: possible thanks to strong involvement of delegates and a well prepared and agreed process.</a:t>
            </a:r>
          </a:p>
          <a:p>
            <a:pPr lvl="1"/>
            <a:r>
              <a:rPr lang="en-US" sz="1800" dirty="0"/>
              <a:t>About 50% of the ~325 contributions agreed</a:t>
            </a:r>
          </a:p>
          <a:p>
            <a:pPr lvl="1"/>
            <a:r>
              <a:rPr lang="en-US" sz="1800" dirty="0"/>
              <a:t>Conference calls: Limited in duration to accommodate time zone differences (15-17.00 CET)</a:t>
            </a:r>
            <a:endParaRPr lang="de-DE" sz="1800" dirty="0"/>
          </a:p>
          <a:p>
            <a:r>
              <a:rPr lang="de-DE" sz="2000" dirty="0"/>
              <a:t>CH e-meeting organization </a:t>
            </a:r>
            <a:r>
              <a:rPr lang="en-US" altLang="zh-CN" sz="2000" dirty="0"/>
              <a:t>&amp; experience</a:t>
            </a:r>
            <a:endParaRPr lang="en-US" sz="2400" dirty="0"/>
          </a:p>
          <a:p>
            <a:pPr lvl="1"/>
            <a:r>
              <a:rPr lang="en-US" sz="1800" dirty="0"/>
              <a:t>5 days (24 February – 28 February)</a:t>
            </a:r>
          </a:p>
          <a:p>
            <a:pPr lvl="1"/>
            <a:r>
              <a:rPr lang="en-US" sz="1800" dirty="0"/>
              <a:t>Reduced Agenda (i.e. limited to critical maintenance CRs and sub-set of Rel-16 WIDs)</a:t>
            </a:r>
          </a:p>
          <a:p>
            <a:pPr lvl="1"/>
            <a:r>
              <a:rPr lang="en-US" sz="1800" dirty="0"/>
              <a:t>Assigned day for starting Agenda Items threads </a:t>
            </a:r>
          </a:p>
          <a:p>
            <a:pPr lvl="1"/>
            <a:r>
              <a:rPr lang="en-US" sz="1800" dirty="0"/>
              <a:t>3 Daily conference calls and final CH Closing conference call on Friday (with </a:t>
            </a:r>
            <a:r>
              <a:rPr lang="en-US" sz="1800" dirty="0" err="1"/>
              <a:t>Webex</a:t>
            </a:r>
            <a:r>
              <a:rPr lang="en-US" sz="1800" dirty="0"/>
              <a:t>)</a:t>
            </a:r>
          </a:p>
          <a:p>
            <a:pPr lvl="1"/>
            <a:r>
              <a:rPr lang="en-US" altLang="zh-CN" sz="1800" dirty="0"/>
              <a:t>Conference calls: Used for process clarification,  and to decide on WI exception sheets. Allowed one topic to progress based on submitted Discussion paper. </a:t>
            </a:r>
          </a:p>
          <a:p>
            <a:pPr lvl="1"/>
            <a:r>
              <a:rPr lang="en-US" altLang="zh-CN" sz="1800" dirty="0"/>
              <a:t>Phasing start of Agenda Items allowed smoothing emails flood</a:t>
            </a:r>
          </a:p>
          <a:p>
            <a:pPr lvl="1"/>
            <a:r>
              <a:rPr lang="en-US" altLang="zh-CN" sz="1800" dirty="0"/>
              <a:t>Not always easy to finalize conclusions by deadlines for emails.</a:t>
            </a:r>
            <a:endParaRPr lang="de-DE" altLang="zh-CN" sz="1800" dirty="0"/>
          </a:p>
          <a:p>
            <a:pPr lvl="1"/>
            <a:endParaRPr lang="en-US" sz="1800" dirty="0"/>
          </a:p>
          <a:p>
            <a:endParaRPr lang="en-US" sz="1800" dirty="0"/>
          </a:p>
        </p:txBody>
      </p:sp>
    </p:spTree>
    <p:extLst>
      <p:ext uri="{BB962C8B-B14F-4D97-AF65-F5344CB8AC3E}">
        <p14:creationId xmlns:p14="http://schemas.microsoft.com/office/powerpoint/2010/main" val="32990193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62A4-B345-417F-BFA3-BE66644DE753}"/>
              </a:ext>
            </a:extLst>
          </p:cNvPr>
          <p:cNvSpPr>
            <a:spLocks noGrp="1"/>
          </p:cNvSpPr>
          <p:nvPr>
            <p:ph type="title"/>
          </p:nvPr>
        </p:nvSpPr>
        <p:spPr/>
        <p:txBody>
          <a:bodyPr/>
          <a:lstStyle/>
          <a:p>
            <a:r>
              <a:rPr lang="fr-FR" dirty="0" err="1"/>
              <a:t>Experience</a:t>
            </a:r>
            <a:r>
              <a:rPr lang="fr-FR" dirty="0"/>
              <a:t> of </a:t>
            </a:r>
            <a:r>
              <a:rPr lang="fr-FR" dirty="0" err="1"/>
              <a:t>this</a:t>
            </a:r>
            <a:r>
              <a:rPr lang="fr-FR" dirty="0"/>
              <a:t> first e-meeting (2)</a:t>
            </a:r>
          </a:p>
        </p:txBody>
      </p:sp>
      <p:sp>
        <p:nvSpPr>
          <p:cNvPr id="3" name="Content Placeholder 2">
            <a:extLst>
              <a:ext uri="{FF2B5EF4-FFF2-40B4-BE49-F238E27FC236}">
                <a16:creationId xmlns:a16="http://schemas.microsoft.com/office/drawing/2014/main" id="{FA1849AD-0E05-4A08-BB9D-CB91E5D72FFB}"/>
              </a:ext>
            </a:extLst>
          </p:cNvPr>
          <p:cNvSpPr>
            <a:spLocks noGrp="1"/>
          </p:cNvSpPr>
          <p:nvPr>
            <p:ph idx="1"/>
          </p:nvPr>
        </p:nvSpPr>
        <p:spPr>
          <a:xfrm>
            <a:off x="652463" y="1216406"/>
            <a:ext cx="11183938" cy="4830763"/>
          </a:xfrm>
        </p:spPr>
        <p:txBody>
          <a:bodyPr/>
          <a:lstStyle/>
          <a:p>
            <a:r>
              <a:rPr lang="de-DE" sz="2000" dirty="0"/>
              <a:t>OAM e-meeting organization &amp; </a:t>
            </a:r>
            <a:r>
              <a:rPr lang="de-DE" sz="2000" dirty="0" err="1"/>
              <a:t>experience</a:t>
            </a:r>
            <a:endParaRPr lang="en-US" sz="2000" dirty="0"/>
          </a:p>
          <a:p>
            <a:pPr lvl="1"/>
            <a:r>
              <a:rPr lang="en-US" sz="2000" dirty="0"/>
              <a:t>8 days (24 February – 4 March)</a:t>
            </a:r>
          </a:p>
          <a:p>
            <a:pPr lvl="1"/>
            <a:r>
              <a:rPr lang="en-US" sz="2000" dirty="0"/>
              <a:t>Reduced Agenda (focus on Rel-16 but a few Rel-17 cross-WG topics and new WIDs included)</a:t>
            </a:r>
          </a:p>
          <a:p>
            <a:pPr lvl="1"/>
            <a:r>
              <a:rPr lang="en-US" sz="2000" dirty="0"/>
              <a:t>6 Daily conference calls </a:t>
            </a:r>
            <a:r>
              <a:rPr lang="en-US" altLang="zh-CN" sz="2000" dirty="0"/>
              <a:t>(with </a:t>
            </a:r>
            <a:r>
              <a:rPr lang="en-US" altLang="zh-CN" sz="2000" dirty="0" err="1"/>
              <a:t>GotoWebinar</a:t>
            </a:r>
            <a:r>
              <a:rPr lang="en-US" altLang="zh-CN" sz="2000" dirty="0"/>
              <a:t>)</a:t>
            </a:r>
            <a:r>
              <a:rPr lang="en-US" sz="2000" dirty="0"/>
              <a:t> (used to discuss and progress open issues) and final Closing Plenary conference call the 4</a:t>
            </a:r>
            <a:r>
              <a:rPr lang="en-US" sz="2000" baseline="30000" dirty="0"/>
              <a:t>th</a:t>
            </a:r>
            <a:r>
              <a:rPr lang="en-US" sz="2000" dirty="0"/>
              <a:t> March – to confirm all conclusions and agree on email approvals after the meeting (updated draft TS/TRs, exception sheets and 2 technical issues)</a:t>
            </a:r>
          </a:p>
          <a:p>
            <a:pPr lvl="1"/>
            <a:r>
              <a:rPr lang="en-US" sz="2000" dirty="0"/>
              <a:t>Found an efficient way to finalize conclusions by deadlines for emails – delegates had to state explicit objections for every not acceptable contribution. </a:t>
            </a:r>
          </a:p>
          <a:p>
            <a:pPr lvl="1"/>
            <a:r>
              <a:rPr lang="en-US" sz="2000" dirty="0"/>
              <a:t>Still very stressful for the leadership to continuously monitor the status, adjust the process to the reality and to finalise all conclusions the last day due to the amount of emails and contributions. </a:t>
            </a:r>
          </a:p>
          <a:p>
            <a:pPr lvl="1"/>
            <a:r>
              <a:rPr lang="en-US" sz="2000" dirty="0"/>
              <a:t>We clearly need to reduce the scope in future e-meetings.</a:t>
            </a:r>
          </a:p>
        </p:txBody>
      </p:sp>
    </p:spTree>
    <p:extLst>
      <p:ext uri="{BB962C8B-B14F-4D97-AF65-F5344CB8AC3E}">
        <p14:creationId xmlns:p14="http://schemas.microsoft.com/office/powerpoint/2010/main" val="279531060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55" y="278490"/>
            <a:ext cx="9102725" cy="828207"/>
          </a:xfrm>
        </p:spPr>
        <p:txBody>
          <a:bodyPr/>
          <a:lstStyle/>
          <a:p>
            <a:r>
              <a:rPr lang="sv-SE" sz="3200" dirty="0"/>
              <a:t>Summary of </a:t>
            </a:r>
            <a:r>
              <a:rPr lang="sv-SE" sz="3200" dirty="0" err="1"/>
              <a:t>ongoing</a:t>
            </a:r>
            <a:r>
              <a:rPr lang="sv-SE" sz="3200" dirty="0"/>
              <a:t> CH </a:t>
            </a:r>
            <a:r>
              <a:rPr lang="sv-SE" sz="3200" dirty="0" err="1"/>
              <a:t>WIs</a:t>
            </a:r>
            <a:r>
              <a:rPr lang="sv-SE" sz="3200" dirty="0"/>
              <a:t>/SIs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389581"/>
              </p:ext>
            </p:extLst>
          </p:nvPr>
        </p:nvGraphicFramePr>
        <p:xfrm>
          <a:off x="843280" y="1260179"/>
          <a:ext cx="8924101" cy="4574028"/>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3408469"/>
                    </a:ext>
                  </a:extLst>
                </a:gridCol>
                <a:gridCol w="3905905">
                  <a:extLst>
                    <a:ext uri="{9D8B030D-6E8A-4147-A177-3AD203B41FA5}">
                      <a16:colId xmlns:a16="http://schemas.microsoft.com/office/drawing/2014/main" val="1386727148"/>
                    </a:ext>
                  </a:extLst>
                </a:gridCol>
                <a:gridCol w="1652839">
                  <a:extLst>
                    <a:ext uri="{9D8B030D-6E8A-4147-A177-3AD203B41FA5}">
                      <a16:colId xmlns:a16="http://schemas.microsoft.com/office/drawing/2014/main" val="4240727412"/>
                    </a:ext>
                  </a:extLst>
                </a:gridCol>
                <a:gridCol w="2044557">
                  <a:extLst>
                    <a:ext uri="{9D8B030D-6E8A-4147-A177-3AD203B41FA5}">
                      <a16:colId xmlns:a16="http://schemas.microsoft.com/office/drawing/2014/main" val="1675550634"/>
                    </a:ext>
                  </a:extLst>
                </a:gridCol>
              </a:tblGrid>
              <a:tr h="771132">
                <a:tc>
                  <a:txBody>
                    <a:bodyPr/>
                    <a:lstStyle/>
                    <a:p>
                      <a:pPr algn="ctr">
                        <a:spcAft>
                          <a:spcPts val="0"/>
                        </a:spcAft>
                      </a:pPr>
                      <a:r>
                        <a:rPr lang="en-GB" sz="1600" b="1" kern="1200" dirty="0">
                          <a:solidFill>
                            <a:schemeClr val="lt1"/>
                          </a:solidFill>
                          <a:latin typeface="+mn-lt"/>
                          <a:ea typeface="+mn-ea"/>
                          <a:cs typeface="+mn-cs"/>
                        </a:rPr>
                        <a:t>WI code</a:t>
                      </a:r>
                      <a:endParaRPr lang="sv-SE" sz="16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algn="ctr">
                        <a:spcAft>
                          <a:spcPts val="0"/>
                        </a:spcAft>
                      </a:pPr>
                      <a:r>
                        <a:rPr lang="en-GB" sz="1600" b="1" kern="1200" dirty="0">
                          <a:solidFill>
                            <a:schemeClr val="lt1"/>
                          </a:solidFill>
                          <a:latin typeface="+mn-lt"/>
                          <a:ea typeface="+mn-ea"/>
                          <a:cs typeface="+mn-cs"/>
                        </a:rPr>
                        <a:t>WI Title</a:t>
                      </a:r>
                      <a:endParaRPr lang="sv-SE" sz="1600" b="1" kern="1200" dirty="0">
                        <a:solidFill>
                          <a:schemeClr val="lt1"/>
                        </a:solidFill>
                        <a:latin typeface="+mn-lt"/>
                        <a:ea typeface="+mn-ea"/>
                        <a:cs typeface="+mn-cs"/>
                      </a:endParaRPr>
                    </a:p>
                  </a:txBody>
                  <a:tcPr marL="9525" marR="9525" marT="9525" marB="9525" anchor="ctr">
                    <a:solidFill>
                      <a:srgbClr val="C1E44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err="1"/>
                        <a:t>Completion</a:t>
                      </a:r>
                      <a:r>
                        <a:rPr lang="sv-SE" sz="1600" dirty="0"/>
                        <a:t> rate</a:t>
                      </a:r>
                    </a:p>
                  </a:txBody>
                  <a:tcPr anchor="ctr">
                    <a:solidFill>
                      <a:srgbClr val="C1E442"/>
                    </a:solidFill>
                  </a:tcPr>
                </a:tc>
                <a:tc>
                  <a:txBody>
                    <a:bodyPr/>
                    <a:lstStyle/>
                    <a:p>
                      <a:pPr algn="ctr"/>
                      <a:r>
                        <a:rPr lang="sv-SE" sz="1600" dirty="0"/>
                        <a:t>Target date</a:t>
                      </a:r>
                    </a:p>
                  </a:txBody>
                  <a:tcPr anchor="ctr">
                    <a:solidFill>
                      <a:srgbClr val="C1E442"/>
                    </a:solidFill>
                  </a:tcPr>
                </a:tc>
                <a:extLst>
                  <a:ext uri="{0D108BD9-81ED-4DB2-BD59-A6C34878D82A}">
                    <a16:rowId xmlns:a16="http://schemas.microsoft.com/office/drawing/2014/main" val="2515750895"/>
                  </a:ext>
                </a:extLst>
              </a:tr>
              <a:tr h="527136">
                <a:tc>
                  <a:txBody>
                    <a:bodyPr/>
                    <a:lstStyle/>
                    <a:p>
                      <a:pPr algn="ctr">
                        <a:spcAft>
                          <a:spcPts val="0"/>
                        </a:spcAft>
                      </a:pPr>
                      <a:r>
                        <a:rPr lang="en-GB" sz="1400" b="0" kern="1200" dirty="0">
                          <a:solidFill>
                            <a:schemeClr val="tx1"/>
                          </a:solidFill>
                          <a:effectLst/>
                          <a:latin typeface="Arial" panose="020B0604020202020204" pitchFamily="34" charset="0"/>
                          <a:ea typeface="+mn-ea"/>
                          <a:cs typeface="Arial" panose="020B0604020202020204" pitchFamily="34" charset="0"/>
                        </a:rPr>
                        <a:t>5GSIMSCH</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algn="ctr">
                        <a:spcAft>
                          <a:spcPts val="900"/>
                        </a:spcAft>
                      </a:pPr>
                      <a:r>
                        <a:rPr lang="en-US" sz="1400" b="0" kern="1200" dirty="0">
                          <a:solidFill>
                            <a:schemeClr val="tx1"/>
                          </a:solidFill>
                          <a:effectLst/>
                          <a:latin typeface="Arial" panose="020B0604020202020204" pitchFamily="34" charset="0"/>
                          <a:ea typeface="+mn-ea"/>
                          <a:cs typeface="Arial" panose="020B0604020202020204" pitchFamily="34" charset="0"/>
                        </a:rPr>
                        <a:t>IMS Charging in 5G System Architecture</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algn="ctr">
                        <a:spcBef>
                          <a:spcPts val="1200"/>
                        </a:spcBef>
                        <a:spcAft>
                          <a:spcPts val="0"/>
                        </a:spcAft>
                      </a:pPr>
                      <a:r>
                        <a:rPr lang="sv-SE" sz="1400" b="0" kern="1200" dirty="0">
                          <a:solidFill>
                            <a:schemeClr val="tx1"/>
                          </a:solidFill>
                          <a:effectLst/>
                          <a:latin typeface="Arial" panose="020B0604020202020204" pitchFamily="34" charset="0"/>
                          <a:ea typeface="+mn-ea"/>
                          <a:cs typeface="Arial" panose="020B0604020202020204" pitchFamily="34" charset="0"/>
                        </a:rPr>
                        <a:t>30%-&gt;30%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400" b="0" kern="1200" dirty="0">
                          <a:solidFill>
                            <a:schemeClr val="tx1"/>
                          </a:solidFill>
                          <a:effectLst/>
                          <a:highlight>
                            <a:srgbClr val="FFFF00"/>
                          </a:highlight>
                          <a:latin typeface="Arial" panose="020B0604020202020204" pitchFamily="34" charset="0"/>
                          <a:ea typeface="+mn-ea"/>
                          <a:cs typeface="Arial" panose="020B0604020202020204" pitchFamily="34" charset="0"/>
                        </a:rPr>
                        <a:t>Postponed to Rel-17</a:t>
                      </a:r>
                      <a:endParaRPr lang="sv-SE" sz="1400" b="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extLst>
                  <a:ext uri="{0D108BD9-81ED-4DB2-BD59-A6C34878D82A}">
                    <a16:rowId xmlns:a16="http://schemas.microsoft.com/office/drawing/2014/main" val="2136051932"/>
                  </a:ext>
                </a:extLst>
              </a:tr>
              <a:tr h="527136">
                <a:tc>
                  <a:txBody>
                    <a:bodyPr/>
                    <a:lstStyle/>
                    <a:p>
                      <a:pPr algn="ctr">
                        <a:spcAft>
                          <a:spcPts val="900"/>
                        </a:spcAft>
                      </a:pPr>
                      <a:r>
                        <a:rPr lang="sv-SE" sz="1400" b="0" kern="1200" dirty="0">
                          <a:solidFill>
                            <a:schemeClr val="tx1"/>
                          </a:solidFill>
                          <a:effectLst/>
                          <a:latin typeface="Arial" panose="020B0604020202020204" pitchFamily="34" charset="0"/>
                          <a:ea typeface="+mn-ea"/>
                          <a:cs typeface="Arial" panose="020B0604020202020204" pitchFamily="34" charset="0"/>
                        </a:rPr>
                        <a:t>ETSUN</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Charging aspects of Enhancing Topology of SMF and UPF in 5G </a:t>
                      </a:r>
                    </a:p>
                  </a:txBody>
                  <a:tcPr marL="68580" marR="68580" marT="0" marB="0" anchor="ctr">
                    <a:solidFill>
                      <a:srgbClr val="FFFFCC"/>
                    </a:solidFill>
                  </a:tcPr>
                </a:tc>
                <a:tc>
                  <a:txBody>
                    <a:bodyPr/>
                    <a:lstStyle/>
                    <a:p>
                      <a:pPr algn="ctr">
                        <a:spcBef>
                          <a:spcPts val="1200"/>
                        </a:spcBef>
                        <a:spcAft>
                          <a:spcPts val="0"/>
                        </a:spcAft>
                      </a:pPr>
                      <a:r>
                        <a:rPr lang="sv-SE" sz="1400" b="0" kern="1200" dirty="0">
                          <a:solidFill>
                            <a:schemeClr val="tx1"/>
                          </a:solidFill>
                          <a:effectLst/>
                          <a:latin typeface="Arial" panose="020B0604020202020204" pitchFamily="34" charset="0"/>
                          <a:ea typeface="+mn-ea"/>
                          <a:cs typeface="Arial" panose="020B0604020202020204" pitchFamily="34" charset="0"/>
                        </a:rPr>
                        <a:t>70%-&gt;</a:t>
                      </a:r>
                      <a:r>
                        <a:rPr lang="sv-SE" sz="1400" b="0" kern="1200" dirty="0">
                          <a:solidFill>
                            <a:schemeClr val="tx1"/>
                          </a:solidFill>
                          <a:effectLst/>
                          <a:highlight>
                            <a:srgbClr val="00FF00"/>
                          </a:highlight>
                          <a:latin typeface="Arial" panose="020B0604020202020204" pitchFamily="34" charset="0"/>
                          <a:ea typeface="+mn-ea"/>
                          <a:cs typeface="Arial" panose="020B0604020202020204" pitchFamily="34" charset="0"/>
                        </a:rPr>
                        <a:t>100%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400" b="0" kern="1200" dirty="0">
                          <a:solidFill>
                            <a:schemeClr val="tx1"/>
                          </a:solidFill>
                          <a:effectLst/>
                          <a:latin typeface="Arial" panose="020B0604020202020204" pitchFamily="34" charset="0"/>
                          <a:ea typeface="+mn-ea"/>
                          <a:cs typeface="Arial" panose="020B0604020202020204" pitchFamily="34" charset="0"/>
                        </a:rPr>
                        <a:t>SA#87 (03/2020)</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extLst>
                  <a:ext uri="{0D108BD9-81ED-4DB2-BD59-A6C34878D82A}">
                    <a16:rowId xmlns:a16="http://schemas.microsoft.com/office/drawing/2014/main" val="1885737022"/>
                  </a:ext>
                </a:extLst>
              </a:tr>
              <a:tr h="527136">
                <a:tc>
                  <a:txBody>
                    <a:bodyPr/>
                    <a:lstStyle/>
                    <a:p>
                      <a:pPr algn="ctr">
                        <a:spcAft>
                          <a:spcPts val="900"/>
                        </a:spcAft>
                      </a:pPr>
                      <a:r>
                        <a:rPr lang="sv-SE" sz="1400" b="0" kern="1200" dirty="0">
                          <a:solidFill>
                            <a:schemeClr val="tx1"/>
                          </a:solidFill>
                          <a:effectLst/>
                          <a:latin typeface="Arial" panose="020B0604020202020204" pitchFamily="34" charset="0"/>
                          <a:ea typeface="+mn-ea"/>
                          <a:cs typeface="Arial" panose="020B0604020202020204" pitchFamily="34" charset="0"/>
                        </a:rPr>
                        <a:t>5GS_NSPACH </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Network Slice Performance and Analytics Charging in 5G System</a:t>
                      </a:r>
                    </a:p>
                  </a:txBody>
                  <a:tcPr marL="68580" marR="68580" marT="0" marB="0" anchor="ctr">
                    <a:solidFill>
                      <a:srgbClr val="FFFFCC"/>
                    </a:solidFill>
                  </a:tcPr>
                </a:tc>
                <a:tc>
                  <a:txBody>
                    <a:bodyPr/>
                    <a:lstStyle/>
                    <a:p>
                      <a:pPr algn="ctr">
                        <a:spcBef>
                          <a:spcPts val="1200"/>
                        </a:spcBef>
                        <a:spcAft>
                          <a:spcPts val="0"/>
                        </a:spcAft>
                      </a:pPr>
                      <a:r>
                        <a:rPr lang="sv-SE" sz="1400" b="0" kern="1200" dirty="0">
                          <a:solidFill>
                            <a:schemeClr val="tx1"/>
                          </a:solidFill>
                          <a:effectLst/>
                          <a:latin typeface="Arial" panose="020B0604020202020204" pitchFamily="34" charset="0"/>
                          <a:ea typeface="+mn-ea"/>
                          <a:cs typeface="Arial" panose="020B0604020202020204" pitchFamily="34" charset="0"/>
                        </a:rPr>
                        <a:t>15%-&gt;30%</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SA#87 (03/2020) =&gt; </a:t>
                      </a:r>
                      <a:r>
                        <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Rel-16 E.R (Exception request) </a:t>
                      </a:r>
                    </a:p>
                  </a:txBody>
                  <a:tcPr marL="68580" marR="68580" marT="0" marB="0" anchor="ctr">
                    <a:solidFill>
                      <a:srgbClr val="FFFFCC"/>
                    </a:solidFill>
                  </a:tcPr>
                </a:tc>
                <a:extLst>
                  <a:ext uri="{0D108BD9-81ED-4DB2-BD59-A6C34878D82A}">
                    <a16:rowId xmlns:a16="http://schemas.microsoft.com/office/drawing/2014/main" val="3714903681"/>
                  </a:ext>
                </a:extLst>
              </a:tr>
              <a:tr h="527136">
                <a:tc>
                  <a:txBody>
                    <a:bodyPr/>
                    <a:lstStyle/>
                    <a:p>
                      <a:pPr algn="ctr">
                        <a:spcAft>
                          <a:spcPts val="900"/>
                        </a:spcAft>
                      </a:pPr>
                      <a:r>
                        <a:rPr lang="sv-SE" sz="1400" b="0" kern="1200" dirty="0">
                          <a:solidFill>
                            <a:schemeClr val="tx1"/>
                          </a:solidFill>
                          <a:effectLst/>
                          <a:latin typeface="Arial" panose="020B0604020202020204" pitchFamily="34" charset="0"/>
                          <a:ea typeface="+mn-ea"/>
                          <a:cs typeface="Arial" panose="020B0604020202020204" pitchFamily="34" charset="0"/>
                        </a:rPr>
                        <a:t>5GS_NSMCH</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Network Slice Management Charging in 5G System</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400" b="0" kern="1200" dirty="0">
                          <a:solidFill>
                            <a:schemeClr val="tx1"/>
                          </a:solidFill>
                          <a:effectLst/>
                          <a:latin typeface="Arial" panose="020B0604020202020204" pitchFamily="34" charset="0"/>
                          <a:ea typeface="+mn-ea"/>
                          <a:cs typeface="Arial" panose="020B0604020202020204" pitchFamily="34" charset="0"/>
                        </a:rPr>
                        <a:t>5%-&gt;5%</a:t>
                      </a: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SA#87 (03/2020) </a:t>
                      </a: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a:t>
                      </a:r>
                      <a:r>
                        <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Rel-16 E.R  </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solidFill>
                      <a:srgbClr val="FFFFCC"/>
                    </a:solidFill>
                  </a:tcPr>
                </a:tc>
                <a:extLst>
                  <a:ext uri="{0D108BD9-81ED-4DB2-BD59-A6C34878D82A}">
                    <a16:rowId xmlns:a16="http://schemas.microsoft.com/office/drawing/2014/main" val="3296424987"/>
                  </a:ext>
                </a:extLst>
              </a:tr>
              <a:tr h="527136">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sz="1400" b="0" kern="1200" dirty="0">
                          <a:solidFill>
                            <a:schemeClr val="tx1"/>
                          </a:solidFill>
                          <a:effectLst/>
                          <a:latin typeface="Arial" panose="020B0604020202020204" pitchFamily="34" charset="0"/>
                          <a:ea typeface="+mn-ea"/>
                          <a:cs typeface="Arial" panose="020B0604020202020204" pitchFamily="34" charset="0"/>
                        </a:rPr>
                        <a:t>ATSSS</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Charging Access Traffic Steering, Switching and Splitting in 5G system architecture </a:t>
                      </a:r>
                    </a:p>
                  </a:txBody>
                  <a:tcPr marL="68580" marR="6858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400" b="0" kern="1200" dirty="0">
                          <a:solidFill>
                            <a:schemeClr val="tx1"/>
                          </a:solidFill>
                          <a:effectLst/>
                          <a:latin typeface="Arial" panose="020B0604020202020204" pitchFamily="34" charset="0"/>
                          <a:ea typeface="+mn-ea"/>
                          <a:cs typeface="Arial" panose="020B0604020202020204" pitchFamily="34" charset="0"/>
                        </a:rPr>
                        <a:t>0</a:t>
                      </a:r>
                      <a:r>
                        <a:rPr lang="en-US" altLang="zh-CN" sz="1400" b="0" kern="1200" dirty="0">
                          <a:solidFill>
                            <a:schemeClr val="tx1"/>
                          </a:solidFill>
                          <a:effectLst/>
                          <a:latin typeface="Arial" panose="020B0604020202020204" pitchFamily="34" charset="0"/>
                          <a:ea typeface="+mn-ea"/>
                          <a:cs typeface="Arial" panose="020B0604020202020204" pitchFamily="34" charset="0"/>
                        </a:rPr>
                        <a:t>%-&gt;  15%</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SA#87 (03/2020) =&gt; </a:t>
                      </a:r>
                      <a:r>
                        <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Rel-16 E.R   </a:t>
                      </a:r>
                    </a:p>
                  </a:txBody>
                  <a:tcPr marL="68580" marR="68580" marT="0" marB="0" anchor="ctr">
                    <a:solidFill>
                      <a:srgbClr val="FFFFCC"/>
                    </a:solidFill>
                  </a:tcPr>
                </a:tc>
                <a:extLst>
                  <a:ext uri="{0D108BD9-81ED-4DB2-BD59-A6C34878D82A}">
                    <a16:rowId xmlns:a16="http://schemas.microsoft.com/office/drawing/2014/main" val="3059073200"/>
                  </a:ext>
                </a:extLst>
              </a:tr>
              <a:tr h="527136">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sz="1400" b="0" kern="1200" dirty="0">
                          <a:solidFill>
                            <a:schemeClr val="tx1"/>
                          </a:solidFill>
                          <a:effectLst/>
                          <a:latin typeface="Arial" panose="020B0604020202020204" pitchFamily="34" charset="0"/>
                          <a:ea typeface="+mn-ea"/>
                          <a:cs typeface="Arial" panose="020B0604020202020204" pitchFamily="34" charset="0"/>
                        </a:rPr>
                        <a:t>5WWC</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Charging Aspect for 5WWC </a:t>
                      </a:r>
                    </a:p>
                  </a:txBody>
                  <a:tcPr marL="68580" marR="68580" marT="0" marB="0" anchor="ctr">
                    <a:solidFill>
                      <a:srgbClr val="FFFFCC"/>
                    </a:solidFill>
                  </a:tcPr>
                </a:tc>
                <a:tc>
                  <a:txBody>
                    <a:bodyPr/>
                    <a:lstStyle/>
                    <a:p>
                      <a:pPr marL="82550" marR="0" lvl="0" indent="0" algn="ctr" defTabSz="1219170" rtl="0" eaLnBrk="1" fontAlgn="t" latinLnBrk="0" hangingPunct="1">
                        <a:lnSpc>
                          <a:spcPct val="100000"/>
                        </a:lnSpc>
                        <a:spcBef>
                          <a:spcPts val="0"/>
                        </a:spcBef>
                        <a:spcAft>
                          <a:spcPts val="0"/>
                        </a:spcAft>
                        <a:buClrTx/>
                        <a:buSzTx/>
                        <a:buFontTx/>
                        <a:buNone/>
                        <a:tabLst/>
                        <a:defRPr/>
                      </a:pPr>
                      <a:r>
                        <a:rPr lang="sv-SE" altLang="zh-CN" sz="1400" b="0" kern="1200" dirty="0">
                          <a:solidFill>
                            <a:schemeClr val="tx1"/>
                          </a:solidFill>
                          <a:effectLst/>
                          <a:latin typeface="Arial" panose="020B0604020202020204" pitchFamily="34" charset="0"/>
                          <a:ea typeface="+mn-ea"/>
                          <a:cs typeface="Arial" panose="020B0604020202020204" pitchFamily="34" charset="0"/>
                        </a:rPr>
                        <a:t>0</a:t>
                      </a:r>
                      <a:r>
                        <a:rPr lang="en-US" altLang="zh-CN" sz="1400" b="0" kern="1200" dirty="0">
                          <a:solidFill>
                            <a:schemeClr val="tx1"/>
                          </a:solidFill>
                          <a:effectLst/>
                          <a:latin typeface="Arial" panose="020B0604020202020204" pitchFamily="34" charset="0"/>
                          <a:ea typeface="+mn-ea"/>
                          <a:cs typeface="Arial" panose="020B0604020202020204" pitchFamily="34" charset="0"/>
                        </a:rPr>
                        <a:t>%-&gt;   35%</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SA#87 (03/2020) =&gt; </a:t>
                      </a:r>
                      <a:r>
                        <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Rel-16 E.R    </a:t>
                      </a:r>
                    </a:p>
                  </a:txBody>
                  <a:tcPr marL="68580" marR="68580" marT="0" marB="0" anchor="ctr">
                    <a:solidFill>
                      <a:srgbClr val="FFFFCC"/>
                    </a:solidFill>
                  </a:tcPr>
                </a:tc>
                <a:extLst>
                  <a:ext uri="{0D108BD9-81ED-4DB2-BD59-A6C34878D82A}">
                    <a16:rowId xmlns:a16="http://schemas.microsoft.com/office/drawing/2014/main" val="2490128544"/>
                  </a:ext>
                </a:extLst>
              </a:tr>
              <a:tr h="527136">
                <a:tc>
                  <a:txBody>
                    <a:bodyPr/>
                    <a:lstStyle/>
                    <a:p>
                      <a:pPr algn="ctr">
                        <a:spcAft>
                          <a:spcPts val="900"/>
                        </a:spcAft>
                      </a:pPr>
                      <a:r>
                        <a:rPr lang="sv-SE" sz="1400" b="0" kern="1200" dirty="0">
                          <a:solidFill>
                            <a:schemeClr val="tx1"/>
                          </a:solidFill>
                          <a:effectLst/>
                          <a:latin typeface="Arial" panose="020B0604020202020204" pitchFamily="34" charset="0"/>
                          <a:ea typeface="+mn-ea"/>
                          <a:cs typeface="Arial" panose="020B0604020202020204" pitchFamily="34" charset="0"/>
                        </a:rPr>
                        <a:t>CHFCQM</a:t>
                      </a:r>
                    </a:p>
                  </a:txBody>
                  <a:tcPr marL="68580" marR="68580" marT="0" marB="0" anchor="ctr">
                    <a:solidFill>
                      <a:srgbClr val="FFFFCC"/>
                    </a:solidFill>
                  </a:tcPr>
                </a:tc>
                <a:tc>
                  <a:txBody>
                    <a:bodyPr/>
                    <a:lstStyle/>
                    <a:p>
                      <a:pPr marL="8255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Arial" panose="020B0604020202020204" pitchFamily="34" charset="0"/>
                          <a:ea typeface="+mn-ea"/>
                          <a:cs typeface="Arial" panose="020B0604020202020204" pitchFamily="34" charset="0"/>
                        </a:rPr>
                        <a:t>CHF-controlled quota management </a:t>
                      </a:r>
                    </a:p>
                  </a:txBody>
                  <a:tcPr marL="68580" marR="68580" marT="0" marB="0" anchor="ctr">
                    <a:solidFill>
                      <a:srgbClr val="FFFFCC"/>
                    </a:solidFill>
                  </a:tcPr>
                </a:tc>
                <a:tc>
                  <a:txBody>
                    <a:bodyPr/>
                    <a:lstStyle/>
                    <a:p>
                      <a:pPr algn="ctr">
                        <a:spcAft>
                          <a:spcPts val="0"/>
                        </a:spcAft>
                      </a:pPr>
                      <a:r>
                        <a:rPr lang="sv-SE" altLang="zh-CN" sz="1400" b="0" kern="1200" dirty="0">
                          <a:solidFill>
                            <a:schemeClr val="tx1"/>
                          </a:solidFill>
                          <a:effectLst/>
                          <a:latin typeface="Arial" panose="020B0604020202020204" pitchFamily="34" charset="0"/>
                          <a:ea typeface="+mn-ea"/>
                          <a:cs typeface="Arial" panose="020B0604020202020204" pitchFamily="34" charset="0"/>
                        </a:rPr>
                        <a:t>0</a:t>
                      </a:r>
                      <a:r>
                        <a:rPr lang="en-US" altLang="zh-CN" sz="1400" b="0" kern="1200" dirty="0">
                          <a:solidFill>
                            <a:schemeClr val="tx1"/>
                          </a:solidFill>
                          <a:effectLst/>
                          <a:latin typeface="Arial" panose="020B0604020202020204" pitchFamily="34" charset="0"/>
                          <a:ea typeface="+mn-ea"/>
                          <a:cs typeface="Arial" panose="020B0604020202020204" pitchFamily="34" charset="0"/>
                        </a:rPr>
                        <a:t>%-&gt;   50%</a:t>
                      </a:r>
                      <a:endParaRPr lang="sv-SE"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rgbClr val="FFFFCC"/>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SA#87 (03/2020) =&gt; </a:t>
                      </a:r>
                      <a:r>
                        <a:rPr kumimoji="0" lang="en-GB" altLang="zh-CN"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Rel-16 E.R   </a:t>
                      </a:r>
                    </a:p>
                  </a:txBody>
                  <a:tcPr marL="68580" marR="68580" marT="0" marB="0" anchor="ctr">
                    <a:solidFill>
                      <a:srgbClr val="FFFFCC"/>
                    </a:solidFill>
                  </a:tcPr>
                </a:tc>
                <a:extLst>
                  <a:ext uri="{0D108BD9-81ED-4DB2-BD59-A6C34878D82A}">
                    <a16:rowId xmlns:a16="http://schemas.microsoft.com/office/drawing/2014/main" val="1278229340"/>
                  </a:ext>
                </a:extLst>
              </a:tr>
            </a:tbl>
          </a:graphicData>
        </a:graphic>
      </p:graphicFrame>
    </p:spTree>
    <p:extLst>
      <p:ext uri="{BB962C8B-B14F-4D97-AF65-F5344CB8AC3E}">
        <p14:creationId xmlns:p14="http://schemas.microsoft.com/office/powerpoint/2010/main" val="4280862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128523" y="558354"/>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Charging TSs &amp; TRs</a:t>
            </a: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2025544896"/>
              </p:ext>
            </p:extLst>
          </p:nvPr>
        </p:nvGraphicFramePr>
        <p:xfrm>
          <a:off x="1128524" y="2073555"/>
          <a:ext cx="9230128" cy="879992"/>
        </p:xfrm>
        <a:graphic>
          <a:graphicData uri="http://schemas.openxmlformats.org/drawingml/2006/table">
            <a:tbl>
              <a:tblPr/>
              <a:tblGrid>
                <a:gridCol w="1109709">
                  <a:extLst>
                    <a:ext uri="{9D8B030D-6E8A-4147-A177-3AD203B41FA5}">
                      <a16:colId xmlns:a16="http://schemas.microsoft.com/office/drawing/2014/main" val="20000"/>
                    </a:ext>
                  </a:extLst>
                </a:gridCol>
                <a:gridCol w="5960370">
                  <a:extLst>
                    <a:ext uri="{9D8B030D-6E8A-4147-A177-3AD203B41FA5}">
                      <a16:colId xmlns:a16="http://schemas.microsoft.com/office/drawing/2014/main" val="20001"/>
                    </a:ext>
                  </a:extLst>
                </a:gridCol>
                <a:gridCol w="2160049">
                  <a:extLst>
                    <a:ext uri="{9D8B030D-6E8A-4147-A177-3AD203B41FA5}">
                      <a16:colId xmlns:a16="http://schemas.microsoft.com/office/drawing/2014/main" val="1307580657"/>
                    </a:ext>
                  </a:extLst>
                </a:gridCol>
              </a:tblGrid>
              <a:tr h="36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4232">
                <a:tc>
                  <a:txBody>
                    <a:bodyPr/>
                    <a:lstStyle/>
                    <a:p>
                      <a:pPr algn="l" fontAlgn="t"/>
                      <a:r>
                        <a:rPr kumimoji="0" lang="fr-FR" sz="1600" b="0" i="0" u="none" strike="noStrike" kern="1200" cap="none" normalizeH="0" baseline="0" dirty="0">
                          <a:ln>
                            <a:noFill/>
                          </a:ln>
                          <a:solidFill>
                            <a:schemeClr val="tx1"/>
                          </a:solidFill>
                          <a:effectLst/>
                          <a:latin typeface="Calibri" pitchFamily="34" charset="0"/>
                          <a:ea typeface="宋体" pitchFamily="2" charset="-122"/>
                          <a:cs typeface="Arial" charset="0"/>
                        </a:rPr>
                        <a: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900"/>
                        </a:spcAft>
                      </a:pPr>
                      <a:r>
                        <a:rPr kumimoji="0" lang="en-US" sz="1600" b="0" i="0" u="none" strike="noStrike" kern="1200" cap="none" normalizeH="0" baseline="0" dirty="0">
                          <a:ln>
                            <a:noFill/>
                          </a:ln>
                          <a:solidFill>
                            <a:schemeClr val="tx1"/>
                          </a:solidFill>
                          <a:effectLst/>
                          <a:latin typeface="Calibri" pitchFamily="34" charset="0"/>
                          <a:ea typeface="宋体" pitchFamily="2" charset="-122"/>
                          <a:cs typeface="Arial" charset="0"/>
                        </a:rPr>
                        <a:t>-</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fr-FR"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5281403"/>
                  </a:ext>
                </a:extLst>
              </a:tr>
            </a:tbl>
          </a:graphicData>
        </a:graphic>
      </p:graphicFrame>
    </p:spTree>
    <p:extLst>
      <p:ext uri="{BB962C8B-B14F-4D97-AF65-F5344CB8AC3E}">
        <p14:creationId xmlns:p14="http://schemas.microsoft.com/office/powerpoint/2010/main" val="220775306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47849" y="541566"/>
            <a:ext cx="7362825" cy="685800"/>
          </a:xfrm>
          <a:prstGeom prst="rect">
            <a:avLst/>
          </a:prstGeom>
          <a:noFill/>
          <a:ln w="12700">
            <a:noFill/>
            <a:miter lim="800000"/>
            <a:headEnd/>
            <a:tailEnd/>
          </a:ln>
        </p:spPr>
        <p:txBody>
          <a:bodyPr lIns="90488" tIns="44450" rIns="90488" bIns="44450" anchor="ctr"/>
          <a:lstStyle/>
          <a:p>
            <a:pPr algn="ctr" eaLnBrk="0" hangingPunct="0">
              <a:defRPr/>
            </a:pPr>
            <a:r>
              <a:rPr lang="en-GB" altLang="zh-CN" sz="3200" kern="0" dirty="0">
                <a:solidFill>
                  <a:srgbClr val="FF0000"/>
                </a:solidFill>
                <a:latin typeface="Calibri"/>
                <a:cs typeface="+mj-cs"/>
              </a:rPr>
              <a:t>Charging WIDs</a:t>
            </a:r>
            <a:endParaRPr lang="en-GB" altLang="zh-CN" sz="3200" dirty="0">
              <a:solidFill>
                <a:srgbClr val="FF0000"/>
              </a:solidFill>
              <a:latin typeface="Calibri"/>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4293887216"/>
              </p:ext>
            </p:extLst>
          </p:nvPr>
        </p:nvGraphicFramePr>
        <p:xfrm>
          <a:off x="1384176" y="1899704"/>
          <a:ext cx="8290169" cy="851989"/>
        </p:xfrm>
        <a:graphic>
          <a:graphicData uri="http://schemas.openxmlformats.org/drawingml/2006/table">
            <a:tbl>
              <a:tblPr/>
              <a:tblGrid>
                <a:gridCol w="1194785">
                  <a:extLst>
                    <a:ext uri="{9D8B030D-6E8A-4147-A177-3AD203B41FA5}">
                      <a16:colId xmlns:a16="http://schemas.microsoft.com/office/drawing/2014/main" val="20000"/>
                    </a:ext>
                  </a:extLst>
                </a:gridCol>
                <a:gridCol w="7095384">
                  <a:extLst>
                    <a:ext uri="{9D8B030D-6E8A-4147-A177-3AD203B41FA5}">
                      <a16:colId xmlns:a16="http://schemas.microsoft.com/office/drawing/2014/main" val="20001"/>
                    </a:ext>
                  </a:extLst>
                </a:gridCol>
              </a:tblGrid>
              <a:tr h="336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229">
                <a:tc>
                  <a:txBody>
                    <a:bodyPr/>
                    <a:lstStyle/>
                    <a:p>
                      <a:pPr marL="0" algn="l" defTabSz="1219170" rtl="0" eaLnBrk="1" fontAlgn="t" latinLnBrk="0" hangingPunct="1">
                        <a:spcAft>
                          <a:spcPts val="900"/>
                        </a:spcAft>
                      </a:pPr>
                      <a:r>
                        <a:rPr lang="fr-FR" sz="1600" kern="1200" dirty="0">
                          <a:solidFill>
                            <a:schemeClr val="tx1"/>
                          </a:solidFill>
                          <a:effectLst/>
                          <a:latin typeface="Calibri" panose="020F0502020204030204" pitchFamily="34" charset="0"/>
                          <a:ea typeface="DengXian" panose="02010600030101010101" pitchFamily="2" charset="-122"/>
                          <a:cs typeface="+mn-cs"/>
                        </a:rPr>
                        <a: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spcAft>
                          <a:spcPts val="900"/>
                        </a:spcAft>
                      </a:pPr>
                      <a:r>
                        <a:rPr lang="en-US" sz="1600" kern="1200" dirty="0">
                          <a:solidFill>
                            <a:schemeClr val="tx1"/>
                          </a:solidFill>
                          <a:effectLst/>
                          <a:latin typeface="Calibri" panose="020F0502020204030204" pitchFamily="34" charset="0"/>
                          <a:ea typeface="DengXian" panose="02010600030101010101" pitchFamily="2" charset="-122"/>
                          <a:cs typeface="+mn-cs"/>
                        </a:rPr>
                        <a: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9862472"/>
                  </a:ext>
                </a:extLst>
              </a:tr>
            </a:tbl>
          </a:graphicData>
        </a:graphic>
      </p:graphicFrame>
    </p:spTree>
    <p:extLst>
      <p:ext uri="{BB962C8B-B14F-4D97-AF65-F5344CB8AC3E}">
        <p14:creationId xmlns:p14="http://schemas.microsoft.com/office/powerpoint/2010/main" val="406275073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C568A-0C46-4592-BB68-CDB41342D77A}">
  <ds:schemaRefs>
    <ds:schemaRef ds:uri="http://purl.org/dc/terms/"/>
    <ds:schemaRef ds:uri="6f846979-0e6f-42ff-8b87-e1893efeda9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17361</TotalTime>
  <Words>3998</Words>
  <Application>Microsoft Office PowerPoint</Application>
  <PresentationFormat>Widescreen</PresentationFormat>
  <Paragraphs>857</Paragraphs>
  <Slides>35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    SA5 Status Report to SA#87-e  Charging Management (CH) Operation, Administration, Maintenance &amp; Provisioning (OAM&amp;P)  </vt:lpstr>
      <vt:lpstr>SA5 leadership</vt:lpstr>
      <vt:lpstr>2020 meeting calendar</vt:lpstr>
      <vt:lpstr>Experience of this first e-meeting (1)</vt:lpstr>
      <vt:lpstr>Experience of this first e-meeting (2)</vt:lpstr>
      <vt:lpstr>Charging (CH) WIs/SIs</vt:lpstr>
      <vt:lpstr>Summary of ongoing CH WIs/SIs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SA5 OAM ongoing WIs/SIs progress</vt:lpstr>
      <vt:lpstr>PowerPoint Presentation</vt:lpstr>
      <vt:lpstr>OAM - TS/TRs</vt:lpstr>
      <vt:lpstr>OAM - Rel-16 WI Exception requests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OAM CRs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Thomas Tovinger</cp:lastModifiedBy>
  <cp:revision>150</cp:revision>
  <dcterms:created xsi:type="dcterms:W3CDTF">2019-03-13T01:38:36Z</dcterms:created>
  <dcterms:modified xsi:type="dcterms:W3CDTF">2020-03-12T15:09:08Z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(3)j5DyKr/9ztn2R3WhsbN2tKLwFsa7oHYXQVnp0tIZ/+0Hze0xIfyIprhkhhCA6/mLnwNF+9Ol
fB76OGGHaQsn4AtAra4o5hGlBf9SGcByym32dnNr8lTDugm9pcwSVqzVLW5t0oMSZcVdHbal
Bljy71TdMU67HjwQgF+NEZfTRH++lwzg/mElTNDOLZ0ccAJYay5QRiY4nTazwaNilIC6gWk4
+Tttt4q5J/KMLVGMrH</vt:lpwstr>
  </property>
  <property fmtid="{D5CDD505-2E9C-101B-9397-08002B2CF9AE}" pid="4" name="_2015_ms_pID_7253431">
    <vt:lpwstr>Ma2CcSAAA8Gnp4sZzsPs6puQz/kEo+IBvY1p+sfE8x0HrVm8jNjr6r
4rSETsFQHBkojDKwboIHtrf6OTxksvbHuFIYnWeemj8/3gVA3AQAOTIYKwgcsZRLkK2o3lYL
HD5/yJSH9MahXmEBP1ZdBAjjuWYmlxpu51eXsWGcXOIaVo+iAE6BJPrAt2KEIUF9pYMR2IWE
y0c10tiUADp3sKbpLKeEREOuxy0Z41x8HsY7</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1574815908</vt:lpwstr>
  </property>
  <property fmtid="{D5CDD505-2E9C-101B-9397-08002B2CF9AE}" pid="9" name="_2015_ms_pID_7253432">
    <vt:lpwstr>rSMWCN/yLONsXB4oX7szqmo=</vt:lpwstr>
  </property>
</Properties>
</file>