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319" r:id="rId6"/>
    <p:sldId id="320" r:id="rId7"/>
    <p:sldId id="324" r:id="rId8"/>
    <p:sldId id="325" r:id="rId9"/>
    <p:sldId id="307" r:id="rId10"/>
    <p:sldId id="327" r:id="rId11"/>
    <p:sldId id="309" r:id="rId12"/>
    <p:sldId id="310" r:id="rId13"/>
    <p:sldId id="329" r:id="rId14"/>
    <p:sldId id="311" r:id="rId15"/>
    <p:sldId id="328" r:id="rId16"/>
    <p:sldId id="323" r:id="rId17"/>
    <p:sldId id="313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A47A5D-5400-4FDC-AA14-7763BB2264CD}" v="1" dt="2020-02-21T13:01:33.05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3979" autoAdjust="0"/>
  </p:normalViewPr>
  <p:slideViewPr>
    <p:cSldViewPr snapToGrid="0">
      <p:cViewPr varScale="1">
        <p:scale>
          <a:sx n="83" d="100"/>
          <a:sy n="83" d="100"/>
        </p:scale>
        <p:origin x="473" y="5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656D73E3-1657-4363-9698-23F501287709}"/>
    <pc:docChg chg="undo redo modSld">
      <pc:chgData name="Thomas Tovinger" userId="d52090d9-82c6-45ae-b052-95c46e96cc30" providerId="ADAL" clId="{656D73E3-1657-4363-9698-23F501287709}" dt="2020-02-21T13:01:46.974" v="19" actId="108"/>
      <pc:docMkLst>
        <pc:docMk/>
      </pc:docMkLst>
      <pc:sldChg chg="modSp">
        <pc:chgData name="Thomas Tovinger" userId="d52090d9-82c6-45ae-b052-95c46e96cc30" providerId="ADAL" clId="{656D73E3-1657-4363-9698-23F501287709}" dt="2020-02-21T11:21:22.235" v="8" actId="13926"/>
        <pc:sldMkLst>
          <pc:docMk/>
          <pc:sldMk cId="0" sldId="310"/>
        </pc:sldMkLst>
        <pc:spChg chg="mod">
          <ac:chgData name="Thomas Tovinger" userId="d52090d9-82c6-45ae-b052-95c46e96cc30" providerId="ADAL" clId="{656D73E3-1657-4363-9698-23F501287709}" dt="2020-02-21T11:21:22.235" v="8" actId="13926"/>
          <ac:spMkLst>
            <pc:docMk/>
            <pc:sldMk cId="0" sldId="310"/>
            <ac:spMk id="11267" creationId="{CC2E8D24-F865-420F-89F0-22D27483A7BC}"/>
          </ac:spMkLst>
        </pc:spChg>
      </pc:sldChg>
      <pc:sldChg chg="modSp">
        <pc:chgData name="Thomas Tovinger" userId="d52090d9-82c6-45ae-b052-95c46e96cc30" providerId="ADAL" clId="{656D73E3-1657-4363-9698-23F501287709}" dt="2020-02-21T11:19:56.231" v="3" actId="20577"/>
        <pc:sldMkLst>
          <pc:docMk/>
          <pc:sldMk cId="0" sldId="313"/>
        </pc:sldMkLst>
        <pc:spChg chg="mod">
          <ac:chgData name="Thomas Tovinger" userId="d52090d9-82c6-45ae-b052-95c46e96cc30" providerId="ADAL" clId="{656D73E3-1657-4363-9698-23F501287709}" dt="2020-02-21T11:19:56.231" v="3" actId="20577"/>
          <ac:spMkLst>
            <pc:docMk/>
            <pc:sldMk cId="0" sldId="313"/>
            <ac:spMk id="11267" creationId="{E21F0B3E-4109-4026-976F-4FF1D655BE94}"/>
          </ac:spMkLst>
        </pc:spChg>
      </pc:sldChg>
      <pc:sldChg chg="modSp">
        <pc:chgData name="Thomas Tovinger" userId="d52090d9-82c6-45ae-b052-95c46e96cc30" providerId="ADAL" clId="{656D73E3-1657-4363-9698-23F501287709}" dt="2020-02-21T11:21:30.079" v="10" actId="20577"/>
        <pc:sldMkLst>
          <pc:docMk/>
          <pc:sldMk cId="0" sldId="323"/>
        </pc:sldMkLst>
        <pc:spChg chg="mod">
          <ac:chgData name="Thomas Tovinger" userId="d52090d9-82c6-45ae-b052-95c46e96cc30" providerId="ADAL" clId="{656D73E3-1657-4363-9698-23F501287709}" dt="2020-02-21T11:21:30.079" v="10" actId="20577"/>
          <ac:spMkLst>
            <pc:docMk/>
            <pc:sldMk cId="0" sldId="323"/>
            <ac:spMk id="11267" creationId="{8C9EF31A-4E62-42DC-9394-32AC590A10EF}"/>
          </ac:spMkLst>
        </pc:spChg>
      </pc:sldChg>
      <pc:sldChg chg="modSp">
        <pc:chgData name="Thomas Tovinger" userId="d52090d9-82c6-45ae-b052-95c46e96cc30" providerId="ADAL" clId="{656D73E3-1657-4363-9698-23F501287709}" dt="2020-02-21T13:01:46.974" v="19" actId="108"/>
        <pc:sldMkLst>
          <pc:docMk/>
          <pc:sldMk cId="0" sldId="324"/>
        </pc:sldMkLst>
        <pc:spChg chg="mod">
          <ac:chgData name="Thomas Tovinger" userId="d52090d9-82c6-45ae-b052-95c46e96cc30" providerId="ADAL" clId="{656D73E3-1657-4363-9698-23F501287709}" dt="2020-02-21T13:01:46.974" v="19" actId="108"/>
          <ac:spMkLst>
            <pc:docMk/>
            <pc:sldMk cId="0" sldId="324"/>
            <ac:spMk id="11267" creationId="{35FC3D26-6967-4E55-9DEF-BA9580F3490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F9CA425-E021-4AD8-B6C6-6014423948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B5519C1-F1B9-443D-A391-D2BD2EFE42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745189A-1915-4B42-B8FD-22158877504D}" type="datetime1">
              <a:rPr lang="en-US" altLang="zh-CN"/>
              <a:pPr>
                <a:defRPr/>
              </a:pPr>
              <a:t>2/21/2020</a:t>
            </a:fld>
            <a:endParaRPr lang="en-US" altLang="zh-CN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65A70DF3-8EA2-4ADF-A85D-2C5407EB9E8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FB1D4EE8-52C1-4A43-8418-AC2D7027216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DC876BE-789A-4EF0-B80D-9E89A762316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9392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B9AB9EB-05C3-47EB-8EF1-97505899768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A07027D-5349-422A-9419-9C87A7A6A4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6BEA6DD-2886-4673-809B-14B8926BFF47}" type="datetime1">
              <a:rPr lang="en-US" altLang="zh-CN"/>
              <a:pPr>
                <a:defRPr/>
              </a:pPr>
              <a:t>2/20/2020</a:t>
            </a:fld>
            <a:endParaRPr lang="en-US" altLang="zh-CN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5276BB3-91CD-4F4C-96C7-20E0E4755A1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F3333AF4-9AE9-4138-9CA7-67C79ADF06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76F2FC5-75B7-4847-845F-A2654CE204D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8CAD951-0469-447F-B2CD-8C4FE14563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5DD84FC-7715-4F38-AE6A-B83CCA1FA90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3149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82A993B-F299-417C-9D6F-F0AEF04335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F554CDB-699E-459B-A4BC-2562B3B9D41B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F7F4EED-A416-4DA0-A6C6-08F95EC4AB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C034F010-543D-4373-9651-ECFB973B9F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309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3BBBE5-A207-4D37-9997-079CE22847B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49170BBD-911C-45FA-A520-F14F7524BFE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415088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EE08918-4184-4B10-9346-F3DC8CA85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55F33A-85B0-4D94-8EB9-5536B8278209}"/>
              </a:ext>
            </a:extLst>
          </p:cNvPr>
          <p:cNvSpPr txBox="1"/>
          <p:nvPr userDrawn="1"/>
        </p:nvSpPr>
        <p:spPr>
          <a:xfrm>
            <a:off x="538163" y="6435725"/>
            <a:ext cx="4033837" cy="284163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SA5#129e E-meeting 24 Feb – 4 Mar 2020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2F93472-492B-49F2-97D2-A050ADC6F738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B661A8B-0347-431C-B3A0-BC0AB7D5F30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B306130B-EFB3-4C68-9F03-3886CBA335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060F732D-B9C4-4F56-A071-04B7C6D00A5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3913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277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122897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33897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3072A33C-20EF-468C-BABC-00C22F5F493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1B6CAF25-3AAE-4BF0-A8C7-DEBE0C504C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451600"/>
            <a:ext cx="6569075" cy="25558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67E5032F-705B-44E4-9533-F939FAC31B9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79A13F8-137B-4BF0-9DB1-BD1EEE855A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F15969D8-D10E-4070-8273-69E8A59FDB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1CFEED6-0B46-4DB3-A604-12A4189372C3}"/>
              </a:ext>
            </a:extLst>
          </p:cNvPr>
          <p:cNvSpPr txBox="1"/>
          <p:nvPr userDrawn="1"/>
        </p:nvSpPr>
        <p:spPr>
          <a:xfrm>
            <a:off x="538163" y="6457950"/>
            <a:ext cx="4033837" cy="296863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SA5#129e E-meeting 24 Feb – 4 Mar 2020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8E42F2A-CEDC-4514-9029-ACB188D171BC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AFAF0B4F-086C-4377-BC6A-13BBB9CEA3A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C0E943FC-FC59-484A-8584-0C858FFC75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50EA5411-3B23-449C-B52F-F8A3B5F833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9" r:id="rId1"/>
    <p:sldLayoutId id="2147484517" r:id="rId2"/>
    <p:sldLayoutId id="214748451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SA_WG5_OAM@LIST.ETSI.ORG" TargetMode="External"/><Relationship Id="rId2" Type="http://schemas.openxmlformats.org/officeDocument/2006/relationships/hyperlink" Target="mailto:3GPP_TSG_SA_WG5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SA_WG5_CHARGING@LIST.ETSI.OR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352870EE-D312-45B2-945A-64CA5A09CC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23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altLang="zh-CN" sz="2300" dirty="0"/>
            </a:br>
            <a:r>
              <a:rPr lang="en-GB" altLang="zh-CN" sz="2300" dirty="0"/>
              <a:t> </a:t>
            </a:r>
            <a:br>
              <a:rPr lang="en-US" altLang="en-US" b="1" dirty="0">
                <a:solidFill>
                  <a:srgbClr val="0000CC"/>
                </a:solidFill>
              </a:rPr>
            </a:br>
            <a:r>
              <a:rPr lang="en-US" altLang="en-US" sz="3600" b="1" dirty="0">
                <a:solidFill>
                  <a:srgbClr val="0000CC"/>
                </a:solidFill>
              </a:rPr>
              <a:t>SA5#129e  E-Meeting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3600" b="1" dirty="0">
                <a:solidFill>
                  <a:srgbClr val="0000CC"/>
                </a:solidFill>
              </a:rPr>
              <a:t>Process</a:t>
            </a:r>
            <a:br>
              <a:rPr lang="en-US" altLang="en-US" sz="5300" dirty="0">
                <a:solidFill>
                  <a:srgbClr val="0000CC"/>
                </a:solidFill>
              </a:rPr>
            </a:br>
            <a:br>
              <a:rPr lang="en-GB" altLang="zh-CN" sz="4400" b="1" i="1" dirty="0"/>
            </a:br>
            <a:r>
              <a:rPr lang="en-GB" altLang="zh-CN" sz="2300" dirty="0">
                <a:latin typeface="Arial" panose="020B0604020202020204" pitchFamily="34" charset="0"/>
              </a:rPr>
              <a:t> </a:t>
            </a:r>
            <a:br>
              <a:rPr lang="en-US" altLang="zh-CN" sz="23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br>
              <a:rPr lang="en-US" altLang="zh-CN" sz="21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zh-CN" sz="2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DF018147-2912-4BF3-BB72-2E9217F826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2959100"/>
            <a:ext cx="6400800" cy="2571750"/>
          </a:xfrm>
        </p:spPr>
        <p:txBody>
          <a:bodyPr/>
          <a:lstStyle/>
          <a:p>
            <a:pPr eaLnBrk="1" hangingPunct="1">
              <a:defRPr/>
            </a:pPr>
            <a:br>
              <a:rPr lang="en-US" altLang="en-US" sz="2000" dirty="0"/>
            </a:br>
            <a:r>
              <a:rPr lang="en-US" altLang="en-US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SA5 Chair</a:t>
            </a:r>
          </a:p>
          <a:p>
            <a:pPr eaLnBrk="1" hangingPunct="1">
              <a:defRPr/>
            </a:pPr>
            <a:endParaRPr lang="en-GB" altLang="en-US" b="1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S5-201421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FA320AC-A24B-4880-8E57-2995EBDB5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14" y="342389"/>
            <a:ext cx="6827838" cy="498475"/>
          </a:xfrm>
        </p:spPr>
        <p:txBody>
          <a:bodyPr/>
          <a:lstStyle/>
          <a:p>
            <a:r>
              <a:rPr lang="en-US" altLang="en-US" dirty="0"/>
              <a:t>Process (5)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CC2E8D24-F865-420F-89F0-22D27483A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93442" y="1027623"/>
            <a:ext cx="8388350" cy="5487988"/>
          </a:xfrm>
        </p:spPr>
        <p:txBody>
          <a:bodyPr/>
          <a:lstStyle/>
          <a:p>
            <a:pPr lvl="2">
              <a:defRPr/>
            </a:pPr>
            <a:r>
              <a:rPr lang="en-GB" altLang="en-US" dirty="0"/>
              <a:t>Email approvals, cont.</a:t>
            </a:r>
          </a:p>
          <a:p>
            <a:pPr lvl="3">
              <a:defRPr/>
            </a:pPr>
            <a:r>
              <a:rPr lang="en-GB" sz="1800" b="1" dirty="0"/>
              <a:t>The coordinator starts and coordinates the discussions, seeks </a:t>
            </a:r>
            <a:r>
              <a:rPr lang="en-US" sz="1800" b="1" dirty="0"/>
              <a:t>consensus and provides a summary of the discussion progress</a:t>
            </a:r>
            <a:r>
              <a:rPr lang="en-GB" sz="1800" b="1" dirty="0"/>
              <a:t>. </a:t>
            </a:r>
            <a:r>
              <a:rPr lang="en-GB" sz="1800" dirty="0"/>
              <a:t>This may be for a single Tdoc thread (in which case the Tdoc author is the coordinator) or (for OAM) a package of grouped Tdocs (in which case the coordinator is appointed in the “Tdoc sequence proposal”).</a:t>
            </a:r>
          </a:p>
          <a:p>
            <a:pPr lvl="3">
              <a:defRPr/>
            </a:pPr>
            <a:r>
              <a:rPr lang="en-GB" sz="1800" b="1" dirty="0"/>
              <a:t>Moderator is the chair or vice chair who moderates the discussions, </a:t>
            </a:r>
            <a:r>
              <a:rPr lang="en-US" sz="1800" b="1" dirty="0"/>
              <a:t>proposes actions (e.g. merging Tdocs or updates due to comments) </a:t>
            </a:r>
            <a:r>
              <a:rPr lang="en-GB" sz="1800" b="1" dirty="0"/>
              <a:t>and declares the final conclusion for each contribution.</a:t>
            </a:r>
          </a:p>
          <a:p>
            <a:pPr lvl="3">
              <a:defRPr/>
            </a:pPr>
            <a:r>
              <a:rPr lang="en-GB" altLang="en-US" sz="1800" b="1" dirty="0"/>
              <a:t>Revisions of original submitted Tdocs during email approval (different from the usual SA5 process): </a:t>
            </a:r>
            <a:r>
              <a:rPr lang="en-US" altLang="en-US" sz="1800" dirty="0"/>
              <a:t>Original Tdoc X submitted,  Xrev1, Xrev2 used for email approval before final Tdoc “Y revision of X”. </a:t>
            </a:r>
            <a:r>
              <a:rPr lang="fr-FR" altLang="en-US" sz="1800" dirty="0"/>
              <a:t> </a:t>
            </a:r>
            <a:endParaRPr lang="en-US" altLang="en-US" sz="1800" dirty="0"/>
          </a:p>
          <a:p>
            <a:pPr lvl="3">
              <a:defRPr/>
            </a:pPr>
            <a:r>
              <a:rPr lang="en-GB" altLang="en-US" sz="1800" b="1" dirty="0"/>
              <a:t>For revised contributions under email approval, take out a new Tdoc number in 3GU only when the document is agreed/approved </a:t>
            </a:r>
            <a:r>
              <a:rPr lang="en-GB" altLang="en-US" sz="1800" dirty="0"/>
              <a:t>and then </a:t>
            </a:r>
            <a:r>
              <a:rPr lang="en-GB" altLang="en-US" sz="1800" b="1" dirty="0"/>
              <a:t>upload it (in Inbox)</a:t>
            </a:r>
            <a:r>
              <a:rPr lang="en-GB" altLang="en-US" sz="1800" dirty="0"/>
              <a:t>. Otherwise, the original is Noted (or Not pursued).</a:t>
            </a:r>
          </a:p>
          <a:p>
            <a:pPr lvl="2">
              <a:defRPr/>
            </a:pPr>
            <a:endParaRPr lang="en-GB" altLang="en-US" sz="1800" b="1" dirty="0"/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en-GB" altLang="en-US" sz="1800" dirty="0"/>
          </a:p>
          <a:p>
            <a:pPr lvl="1">
              <a:defRPr/>
            </a:pPr>
            <a:endParaRPr lang="en-GB" altLang="en-US" sz="1800" dirty="0"/>
          </a:p>
          <a:p>
            <a:pPr lvl="2"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4324016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C3F03803-F716-419D-AD51-8BBA1D350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288" y="-117475"/>
            <a:ext cx="6827837" cy="11430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Process (6)</a:t>
            </a:r>
            <a:endParaRPr lang="en-GB" altLang="en-US" dirty="0"/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FE009F97-868F-4990-A902-67BB289A2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04566"/>
            <a:ext cx="8682038" cy="5491162"/>
          </a:xfrm>
        </p:spPr>
        <p:txBody>
          <a:bodyPr/>
          <a:lstStyle/>
          <a:p>
            <a:pPr lvl="1"/>
            <a:r>
              <a:rPr lang="en-GB" altLang="en-US" sz="2000" dirty="0"/>
              <a:t>Conference calls</a:t>
            </a:r>
          </a:p>
          <a:p>
            <a:pPr lvl="2"/>
            <a:r>
              <a:rPr lang="en-GB" altLang="en-US" sz="1800" dirty="0"/>
              <a:t>Conference calls to be set up on a per-need basis for specific topics (Chair/VC to decide)</a:t>
            </a:r>
          </a:p>
          <a:p>
            <a:pPr lvl="3"/>
            <a:r>
              <a:rPr lang="en-GB" altLang="en-US" sz="1800" dirty="0"/>
              <a:t>Should account for time zones of participants</a:t>
            </a:r>
          </a:p>
          <a:p>
            <a:pPr lvl="3"/>
            <a:r>
              <a:rPr lang="en-GB" altLang="en-US" sz="1800" dirty="0"/>
              <a:t>Time slot to use: 15.00-17.00 CET</a:t>
            </a:r>
          </a:p>
          <a:p>
            <a:pPr lvl="3"/>
            <a:r>
              <a:rPr lang="en-GB" altLang="en-US" sz="1800" dirty="0"/>
              <a:t>MCC or Chair/VC will set up each call depending on which web/audio conference tool is used.</a:t>
            </a:r>
          </a:p>
          <a:p>
            <a:pPr lvl="3"/>
            <a:r>
              <a:rPr lang="en-GB" sz="1800" b="1" dirty="0"/>
              <a:t>No final decisions will be taken in the conf. calls</a:t>
            </a:r>
            <a:r>
              <a:rPr lang="en-GB" sz="1800" dirty="0"/>
              <a:t>; they are </a:t>
            </a:r>
            <a:r>
              <a:rPr lang="en-GB" sz="1800" b="1" dirty="0"/>
              <a:t>complementary to the email discussions/approvals to progress complex/controversial issues focusing on agreement for next step.</a:t>
            </a:r>
          </a:p>
          <a:p>
            <a:pPr lvl="3"/>
            <a:r>
              <a:rPr lang="en-GB" sz="1800" b="1" dirty="0"/>
              <a:t>Subject for each conf. call (and moderator) will be announced latest the day before the conf. call</a:t>
            </a:r>
            <a:r>
              <a:rPr lang="en-GB" sz="1800" dirty="0"/>
              <a:t>, decided case by case depending on the ongoing discussions.</a:t>
            </a:r>
          </a:p>
          <a:p>
            <a:pPr lvl="3"/>
            <a:r>
              <a:rPr lang="en-GB" sz="1800" b="1" dirty="0"/>
              <a:t>For OAM, a separate time plan showing the conf. calls will be distributed before the meeting and daily during the meeting. For CH, see the CH agenda and time plan.</a:t>
            </a:r>
            <a:endParaRPr lang="en-GB" altLang="en-US" sz="1800" b="1" dirty="0"/>
          </a:p>
          <a:p>
            <a:pPr lvl="1"/>
            <a:endParaRPr lang="en-GB" altLang="en-US" sz="1800" dirty="0"/>
          </a:p>
          <a:p>
            <a:pPr lvl="3"/>
            <a:endParaRPr lang="en-GB" altLang="en-US" sz="18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C3F03803-F716-419D-AD51-8BBA1D350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846" y="0"/>
            <a:ext cx="6827837" cy="11430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Process (7)</a:t>
            </a:r>
            <a:endParaRPr lang="en-GB" altLang="en-US" dirty="0"/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FE009F97-868F-4990-A902-67BB289A2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679" y="1143000"/>
            <a:ext cx="8025317" cy="5491162"/>
          </a:xfrm>
        </p:spPr>
        <p:txBody>
          <a:bodyPr/>
          <a:lstStyle/>
          <a:p>
            <a:pPr lvl="1"/>
            <a:r>
              <a:rPr lang="en-GB" altLang="en-US" sz="2200" b="1" dirty="0"/>
              <a:t>Closing plenary (conf. call):</a:t>
            </a:r>
          </a:p>
          <a:p>
            <a:pPr lvl="3"/>
            <a:r>
              <a:rPr lang="en-GB" altLang="en-US" dirty="0"/>
              <a:t>Objective is to go through the status of each WI/SI in OAM and CH and to decide whether or not it is completed for Rel-16 or if an exception request (and a revised WID) is needed (and it may then be sent for quick email approval after the e-meeting, if not already available). </a:t>
            </a:r>
          </a:p>
          <a:p>
            <a:pPr lvl="3"/>
            <a:r>
              <a:rPr lang="en-GB" altLang="en-US" dirty="0"/>
              <a:t>For Study items as well to update the target date if needed.</a:t>
            </a:r>
          </a:p>
          <a:p>
            <a:pPr lvl="3"/>
            <a:r>
              <a:rPr lang="en-GB" altLang="en-US" dirty="0"/>
              <a:t>The Chair/VC may ask each rapporteur to prepare exception sheets before the closing plenary if they believe it is needed.</a:t>
            </a:r>
          </a:p>
          <a:p>
            <a:pPr lvl="3"/>
            <a:r>
              <a:rPr lang="en-GB" altLang="en-US" dirty="0"/>
              <a:t>The closing plenary may also block approve Charging Stage 3 CRs produced after the CH e-meeting to correct compilation errors (announced latest the 3 March on the general SA5 exploder).</a:t>
            </a:r>
          </a:p>
          <a:p>
            <a:pPr lvl="3"/>
            <a:endParaRPr lang="en-GB" altLang="en-US" sz="1800" dirty="0"/>
          </a:p>
          <a:p>
            <a:pPr lvl="3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53938650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AA5079-9519-4231-A525-C4D46C30D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700" y="341313"/>
            <a:ext cx="6827838" cy="498475"/>
          </a:xfrm>
        </p:spPr>
        <p:txBody>
          <a:bodyPr/>
          <a:lstStyle/>
          <a:p>
            <a:r>
              <a:rPr lang="en-US" altLang="en-US" dirty="0"/>
              <a:t>CH Process (1)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8C9EF31A-4E62-42DC-9394-32AC590A1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1370012"/>
            <a:ext cx="8234362" cy="5487988"/>
          </a:xfrm>
        </p:spPr>
        <p:txBody>
          <a:bodyPr/>
          <a:lstStyle/>
          <a:p>
            <a:pPr lvl="2">
              <a:defRPr/>
            </a:pPr>
            <a:r>
              <a:rPr lang="en-GB" altLang="en-US" dirty="0"/>
              <a:t>Tdoc status</a:t>
            </a:r>
          </a:p>
          <a:p>
            <a:pPr lvl="3">
              <a:defRPr/>
            </a:pPr>
            <a:r>
              <a:rPr lang="en-GB" altLang="en-US" sz="1800" dirty="0"/>
              <a:t>SWG CH Chair will provide an updated version of the “</a:t>
            </a:r>
            <a:r>
              <a:rPr lang="en-US" altLang="en-US" sz="1800" dirty="0"/>
              <a:t>CH Agenda and Time Plan” document</a:t>
            </a:r>
            <a:r>
              <a:rPr lang="en-GB" altLang="en-US" sz="1800" dirty="0"/>
              <a:t> reflecting status of all Tdocs close to 18:00 CET every day also including “chairman notes” capturing key output so far.</a:t>
            </a:r>
          </a:p>
          <a:p>
            <a:pPr lvl="3">
              <a:defRPr/>
            </a:pPr>
            <a:r>
              <a:rPr lang="en-GB" altLang="en-US" sz="1800" dirty="0"/>
              <a:t>A final version of the “</a:t>
            </a:r>
            <a:r>
              <a:rPr lang="en-US" altLang="en-US" sz="1800" dirty="0"/>
              <a:t>CH Agenda and Time Plan” document</a:t>
            </a:r>
            <a:r>
              <a:rPr lang="en-GB" altLang="en-US" sz="1800" dirty="0"/>
              <a:t> reflecting final status of all Tdocs will be sent out by Friday 28 February 16.00 CET. </a:t>
            </a:r>
          </a:p>
          <a:p>
            <a:pPr lvl="3">
              <a:defRPr/>
            </a:pPr>
            <a:r>
              <a:rPr lang="en-GB" altLang="en-US" sz="1800" dirty="0"/>
              <a:t>All final Tdoc versions shall be uploaded by Friday 28 February 16.00 CET.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en-GB" altLang="en-US" sz="1800" dirty="0"/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en-GB" altLang="en-US" sz="1800" dirty="0"/>
          </a:p>
          <a:p>
            <a:pPr lvl="1">
              <a:defRPr/>
            </a:pPr>
            <a:endParaRPr lang="en-GB" altLang="en-US" sz="1800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D7C0E167-27A8-4074-BFF6-D13C6C08E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700" y="341313"/>
            <a:ext cx="6827838" cy="49847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OAM </a:t>
            </a:r>
            <a:r>
              <a:rPr lang="en-US" altLang="en-US" dirty="0"/>
              <a:t>Process (1)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E21F0B3E-4109-4026-976F-4FF1D655B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44" y="1365202"/>
            <a:ext cx="8388350" cy="5487988"/>
          </a:xfrm>
        </p:spPr>
        <p:txBody>
          <a:bodyPr/>
          <a:lstStyle/>
          <a:p>
            <a:pPr lvl="2">
              <a:defRPr/>
            </a:pPr>
            <a:r>
              <a:rPr lang="en-GB" altLang="en-US" dirty="0"/>
              <a:t>Tdoc status</a:t>
            </a:r>
          </a:p>
          <a:p>
            <a:pPr lvl="3">
              <a:defRPr/>
            </a:pPr>
            <a:r>
              <a:rPr lang="en-GB" sz="1800" b="1" dirty="0"/>
              <a:t>For OAM, the Chair/VC will capture the notes from the coordinators in two copies of the </a:t>
            </a:r>
            <a:r>
              <a:rPr lang="en-GB" altLang="en-US" sz="1800" b="1" dirty="0"/>
              <a:t>‘</a:t>
            </a:r>
            <a:r>
              <a:rPr lang="en-US" altLang="en-US" sz="1800" b="1" dirty="0" err="1"/>
              <a:t>agenda_with_Tdocs_sequence_proposal</a:t>
            </a:r>
            <a:r>
              <a:rPr lang="en-GB" altLang="en-US" sz="1800" b="1" dirty="0"/>
              <a:t>’</a:t>
            </a:r>
            <a:r>
              <a:rPr lang="en-GB" sz="1800" dirty="0"/>
              <a:t> (about half of the agenda items in each), </a:t>
            </a:r>
            <a:r>
              <a:rPr lang="en-GB" altLang="en-US" sz="1800" dirty="0"/>
              <a:t>approximately daily except Saturday &amp; Sunday</a:t>
            </a:r>
            <a:r>
              <a:rPr lang="en-GB" sz="1800" dirty="0"/>
              <a:t>. At the end a simplified version (merged) should be produced and </a:t>
            </a:r>
            <a:r>
              <a:rPr lang="en-GB" altLang="en-US" sz="1800" dirty="0"/>
              <a:t>sent out by Wednesday 4 March 12.00 CET</a:t>
            </a:r>
            <a:r>
              <a:rPr lang="en-GB" sz="1800" dirty="0"/>
              <a:t>.</a:t>
            </a:r>
            <a:endParaRPr lang="en-GB" altLang="en-US" sz="1800" dirty="0"/>
          </a:p>
          <a:p>
            <a:pPr lvl="3">
              <a:defRPr/>
            </a:pPr>
            <a:r>
              <a:rPr lang="en-GB" altLang="en-US" sz="1800" dirty="0"/>
              <a:t>All final Tdoc versions shall be uploaded by Wednesday 4 March 17.00 CET.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en-GB" altLang="en-US" sz="1800" dirty="0"/>
          </a:p>
          <a:p>
            <a:pPr lvl="1">
              <a:defRPr/>
            </a:pPr>
            <a:endParaRPr lang="en-GB" altLang="en-US" sz="1800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2207BD3-C04A-4B5C-8EAE-4FBB92AC5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725" y="439738"/>
            <a:ext cx="6827838" cy="498475"/>
          </a:xfrm>
        </p:spPr>
        <p:txBody>
          <a:bodyPr/>
          <a:lstStyle/>
          <a:p>
            <a:r>
              <a:rPr lang="en-US" altLang="en-US" dirty="0"/>
              <a:t>Scope &amp; Objective (1)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90DF324-10B6-49D0-8E30-DD5F42B84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647" y="1558107"/>
            <a:ext cx="8388350" cy="5108575"/>
          </a:xfrm>
        </p:spPr>
        <p:txBody>
          <a:bodyPr/>
          <a:lstStyle/>
          <a:p>
            <a:pPr lvl="1">
              <a:defRPr/>
            </a:pPr>
            <a:r>
              <a:rPr lang="sv-SE" altLang="en-US" sz="2000" b="1" dirty="0"/>
              <a:t>Scope</a:t>
            </a:r>
            <a:r>
              <a:rPr lang="sv-SE" altLang="en-US" sz="2000" dirty="0"/>
              <a:t>: </a:t>
            </a:r>
          </a:p>
          <a:p>
            <a:pPr lvl="2">
              <a:defRPr/>
            </a:pPr>
            <a:r>
              <a:rPr lang="sv-SE" altLang="en-US" sz="1800" dirty="0"/>
              <a:t>According to reduced agenda in </a:t>
            </a:r>
            <a:r>
              <a:rPr lang="en-GB" sz="1800" b="1" dirty="0"/>
              <a:t>S5-201338</a:t>
            </a:r>
            <a:r>
              <a:rPr lang="sv-SE" altLang="en-US" sz="1800" dirty="0"/>
              <a:t> (reduced work/study items, priority given to Rel-16 work items).</a:t>
            </a:r>
          </a:p>
          <a:p>
            <a:pPr lvl="1">
              <a:defRPr/>
            </a:pPr>
            <a:r>
              <a:rPr lang="sv-SE" altLang="en-US" sz="2000" b="1" dirty="0"/>
              <a:t>Objective</a:t>
            </a:r>
            <a:r>
              <a:rPr lang="sv-SE" altLang="en-US" sz="2000" dirty="0"/>
              <a:t>: </a:t>
            </a:r>
          </a:p>
          <a:p>
            <a:pPr lvl="2">
              <a:defRPr/>
            </a:pPr>
            <a:r>
              <a:rPr lang="sv-SE" altLang="en-US" sz="1800" dirty="0"/>
              <a:t>To complete all Rel-16 </a:t>
            </a:r>
            <a:r>
              <a:rPr lang="sv-SE" altLang="en-US" sz="1800" dirty="0" err="1"/>
              <a:t>work</a:t>
            </a:r>
            <a:r>
              <a:rPr lang="sv-SE" altLang="en-US" sz="1800" dirty="0"/>
              <a:t> </a:t>
            </a:r>
            <a:r>
              <a:rPr lang="sv-SE" altLang="en-US" sz="1800" dirty="0" err="1"/>
              <a:t>items</a:t>
            </a:r>
            <a:r>
              <a:rPr lang="sv-SE" altLang="en-US" sz="1800" dirty="0"/>
              <a:t> as far as possible. </a:t>
            </a:r>
            <a:r>
              <a:rPr lang="en-GB" altLang="en-US" sz="1800" dirty="0"/>
              <a:t>We urge everyone to only bring to this meeting the absolutely essential contributions that are deemed necessary to complete Rel-16.</a:t>
            </a:r>
          </a:p>
          <a:p>
            <a:pPr lvl="2">
              <a:defRPr/>
            </a:pPr>
            <a:r>
              <a:rPr lang="en-GB" altLang="en-US" sz="1800" dirty="0"/>
              <a:t>For OAM, to a</a:t>
            </a:r>
            <a:r>
              <a:rPr lang="en-GB" altLang="zh-CN" sz="1800" dirty="0"/>
              <a:t>ddress cross-WG issues which are important to catch up with the other WGs’ work plan</a:t>
            </a:r>
            <a:r>
              <a:rPr lang="en-US" altLang="zh-CN" sz="1800" dirty="0"/>
              <a:t>. W</a:t>
            </a:r>
            <a:r>
              <a:rPr lang="en-GB" altLang="zh-CN" sz="1800" dirty="0"/>
              <a:t>e encourage some new WID/SID to be proposed at SA5#129e. </a:t>
            </a:r>
          </a:p>
          <a:p>
            <a:pPr marL="457200" lvl="1" indent="0">
              <a:buNone/>
              <a:defRPr/>
            </a:pPr>
            <a:endParaRPr lang="en-GB" altLang="en-US" sz="22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sz="2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1BC5C4A-EB09-4D22-8FF3-EEA9ABBC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105" y="409220"/>
            <a:ext cx="6829425" cy="498475"/>
          </a:xfrm>
        </p:spPr>
        <p:txBody>
          <a:bodyPr/>
          <a:lstStyle/>
          <a:p>
            <a:r>
              <a:rPr lang="en-US" altLang="en-US" dirty="0"/>
              <a:t>Scope &amp; Objective (2)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90DF324-10B6-49D0-8E30-DD5F42B84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387642"/>
            <a:ext cx="8388350" cy="5382510"/>
          </a:xfrm>
        </p:spPr>
        <p:txBody>
          <a:bodyPr/>
          <a:lstStyle/>
          <a:p>
            <a:pPr lvl="1">
              <a:defRPr/>
            </a:pPr>
            <a:r>
              <a:rPr lang="en-GB" altLang="en-US" sz="1800" b="1" dirty="0"/>
              <a:t>Checkpoint</a:t>
            </a:r>
            <a:r>
              <a:rPr lang="en-GB" altLang="en-US" sz="1800" dirty="0"/>
              <a:t> on Rel-16 for every work item (to be checked latest by the end of the meeting): Can the work item be completed in Rel-16 with the agreed contributions (and moving the not agreed parts to Rel-17) or do we need to ask for an exception to complete Rel-16 in June ? </a:t>
            </a:r>
          </a:p>
          <a:p>
            <a:pPr lvl="1">
              <a:defRPr/>
            </a:pPr>
            <a:r>
              <a:rPr lang="en-GB" altLang="en-US" sz="1800" dirty="0"/>
              <a:t>The type is </a:t>
            </a:r>
            <a:r>
              <a:rPr lang="en-GB" altLang="en-US" sz="1800" b="1" dirty="0"/>
              <a:t>ad-hoc</a:t>
            </a:r>
            <a:r>
              <a:rPr lang="en-GB" altLang="en-US" sz="1800" dirty="0"/>
              <a:t>, meaning that this meeting will not count for voting powers but MCC strongly encourages delegates to register their participation.</a:t>
            </a:r>
          </a:p>
          <a:p>
            <a:pPr lvl="1">
              <a:defRPr/>
            </a:pPr>
            <a:r>
              <a:rPr lang="en-GB" altLang="en-US" sz="1800" dirty="0"/>
              <a:t>The electronic meeting has </a:t>
            </a:r>
            <a:r>
              <a:rPr lang="en-GB" altLang="en-US" sz="1800" b="1" dirty="0"/>
              <a:t>full SA5 decision power</a:t>
            </a:r>
          </a:p>
          <a:p>
            <a:pPr lvl="1">
              <a:defRPr/>
            </a:pPr>
            <a:r>
              <a:rPr lang="en-GB" altLang="en-US" sz="1800" b="1" dirty="0"/>
              <a:t>Latest draft TS/TR update</a:t>
            </a:r>
            <a:r>
              <a:rPr lang="en-GB" altLang="en-US" sz="1800" dirty="0"/>
              <a:t> for email approval after the E-meeting will be done as usual, but with limited time (until Monday 9 March EOB) due to the SA#87 plenary deadline.</a:t>
            </a:r>
          </a:p>
          <a:p>
            <a:pPr lvl="1">
              <a:defRPr/>
            </a:pPr>
            <a:r>
              <a:rPr lang="en-GB" altLang="en-US" sz="1800" b="1" dirty="0"/>
              <a:t>The Rel-16 freeze date is still March 2020</a:t>
            </a:r>
            <a:r>
              <a:rPr lang="en-GB" altLang="en-US" sz="1800" dirty="0"/>
              <a:t> (statement from the SA chair)</a:t>
            </a:r>
          </a:p>
          <a:p>
            <a:pPr lvl="1">
              <a:defRPr/>
            </a:pPr>
            <a:r>
              <a:rPr lang="en-GB" altLang="en-US" sz="1800" b="1" dirty="0"/>
              <a:t>No post e-meeting email approvals</a:t>
            </a:r>
            <a:r>
              <a:rPr lang="en-GB" altLang="en-US" sz="1800" dirty="0"/>
              <a:t> of </a:t>
            </a:r>
            <a:r>
              <a:rPr lang="en-GB" altLang="en-US" sz="1800" b="1" dirty="0"/>
              <a:t>pCRs, CRs or WIDs </a:t>
            </a:r>
            <a:r>
              <a:rPr lang="en-GB" altLang="en-US" sz="1800" dirty="0"/>
              <a:t>will be allowed.</a:t>
            </a:r>
          </a:p>
          <a:p>
            <a:pPr lvl="1">
              <a:defRPr/>
            </a:pPr>
            <a:r>
              <a:rPr lang="en-GB" altLang="en-US" sz="1800" b="1" dirty="0"/>
              <a:t>LSs:</a:t>
            </a:r>
          </a:p>
          <a:p>
            <a:pPr lvl="3"/>
            <a:r>
              <a:rPr lang="en-US" sz="1800" dirty="0"/>
              <a:t>By default, all LSs are postponed to SA5#130</a:t>
            </a:r>
            <a:endParaRPr lang="en-GB" sz="1800" dirty="0"/>
          </a:p>
          <a:p>
            <a:pPr lvl="3"/>
            <a:r>
              <a:rPr lang="en-US" sz="1800" dirty="0"/>
              <a:t>LSs which have a proposed reply will be treated and concluded case by case</a:t>
            </a:r>
            <a:endParaRPr lang="en-GB" altLang="en-US" sz="1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sz="20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CCEC5244-1FBE-4707-BA18-203DCFBE2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323850"/>
            <a:ext cx="6827838" cy="498475"/>
          </a:xfrm>
        </p:spPr>
        <p:txBody>
          <a:bodyPr/>
          <a:lstStyle/>
          <a:p>
            <a:r>
              <a:rPr lang="en-US" altLang="zh-CN" dirty="0"/>
              <a:t>SA5</a:t>
            </a:r>
            <a:r>
              <a:rPr lang="en-US" altLang="zh-CN" dirty="0">
                <a:solidFill>
                  <a:srgbClr val="7030A0"/>
                </a:solidFill>
              </a:rPr>
              <a:t> </a:t>
            </a:r>
            <a:r>
              <a:rPr lang="en-US" altLang="zh-CN" dirty="0">
                <a:solidFill>
                  <a:srgbClr val="72AF2F"/>
                </a:solidFill>
              </a:rPr>
              <a:t> </a:t>
            </a:r>
            <a:r>
              <a:rPr lang="en-US" altLang="en-US" dirty="0"/>
              <a:t>Timelines (1)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35FC3D26-6967-4E55-9DEF-BA9580F34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910" y="1426344"/>
            <a:ext cx="8484970" cy="5240338"/>
          </a:xfrm>
        </p:spPr>
        <p:txBody>
          <a:bodyPr/>
          <a:lstStyle/>
          <a:p>
            <a:pPr lvl="1"/>
            <a:r>
              <a:rPr lang="en-US" altLang="en-US" sz="2000" dirty="0"/>
              <a:t>E-meeting to run from 24 February to 4 March</a:t>
            </a:r>
          </a:p>
          <a:p>
            <a:pPr lvl="2"/>
            <a:r>
              <a:rPr lang="en-US" altLang="en-US" sz="1800" dirty="0"/>
              <a:t>3GPP portal will show these meeting dates</a:t>
            </a:r>
          </a:p>
          <a:p>
            <a:pPr lvl="2"/>
            <a:r>
              <a:rPr lang="en-US" altLang="en-US" sz="1800" dirty="0"/>
              <a:t>3GPP portal has updated document templates</a:t>
            </a:r>
          </a:p>
          <a:p>
            <a:pPr lvl="1"/>
            <a:r>
              <a:rPr lang="en-US" altLang="en-US" sz="2000" dirty="0"/>
              <a:t>Deadlines:</a:t>
            </a:r>
          </a:p>
          <a:p>
            <a:pPr lvl="2"/>
            <a:r>
              <a:rPr lang="en-US" altLang="en-US" sz="1800" dirty="0" err="1"/>
              <a:t>Tdoc</a:t>
            </a:r>
            <a:r>
              <a:rPr lang="en-US" altLang="en-US" sz="1800" dirty="0"/>
              <a:t> submission: </a:t>
            </a:r>
            <a:r>
              <a:rPr lang="en-GB" altLang="en-US" sz="1800" dirty="0"/>
              <a:t>Friday 14 February 23:59 </a:t>
            </a:r>
            <a:r>
              <a:rPr lang="en-US" altLang="en-US" sz="1800" dirty="0"/>
              <a:t>CET</a:t>
            </a:r>
            <a:r>
              <a:rPr lang="en-GB" altLang="en-US" sz="1800" dirty="0"/>
              <a:t> </a:t>
            </a:r>
          </a:p>
          <a:p>
            <a:pPr lvl="2"/>
            <a:r>
              <a:rPr lang="en-US" altLang="en-US" sz="1800" dirty="0" err="1"/>
              <a:t>Tdoc</a:t>
            </a:r>
            <a:r>
              <a:rPr lang="en-US" altLang="en-US" sz="1800" dirty="0"/>
              <a:t> reservation: </a:t>
            </a:r>
            <a:r>
              <a:rPr lang="en-GB" altLang="en-US" sz="1800" dirty="0"/>
              <a:t>Friday 14 February 23:59 </a:t>
            </a:r>
            <a:r>
              <a:rPr lang="en-US" altLang="en-US" sz="1800" dirty="0"/>
              <a:t>CET</a:t>
            </a:r>
          </a:p>
          <a:p>
            <a:pPr lvl="1"/>
            <a:r>
              <a:rPr lang="en-US" altLang="en-US" sz="2000" dirty="0" err="1"/>
              <a:t>AgendaWithTdocAllocation</a:t>
            </a:r>
            <a:r>
              <a:rPr lang="en-US" altLang="en-US" sz="2000" dirty="0"/>
              <a:t> sent out by MCC in the week of 17 </a:t>
            </a:r>
            <a:r>
              <a:rPr lang="en-GB" altLang="en-US" sz="2000" dirty="0"/>
              <a:t>Feb.</a:t>
            </a:r>
            <a:endParaRPr lang="en-US" altLang="en-US" sz="2000" dirty="0">
              <a:solidFill>
                <a:srgbClr val="FF0000"/>
              </a:solidFill>
            </a:endParaRPr>
          </a:p>
          <a:p>
            <a:pPr lvl="1"/>
            <a:r>
              <a:rPr lang="en-US" altLang="en-US" sz="2000" dirty="0"/>
              <a:t>Start of E-meeting Monday 24 </a:t>
            </a:r>
            <a:r>
              <a:rPr lang="en-GB" altLang="en-US" sz="2000" dirty="0"/>
              <a:t>February</a:t>
            </a:r>
            <a:r>
              <a:rPr lang="en-US" altLang="en-US" sz="2000" dirty="0"/>
              <a:t> 09:00 CET</a:t>
            </a:r>
          </a:p>
          <a:p>
            <a:pPr lvl="1"/>
            <a:r>
              <a:rPr lang="en-US" altLang="en-US" sz="2000" dirty="0"/>
              <a:t>Closing SA5 plenary (conf. call) Wednesday 4 March 15.00-17:00 CET</a:t>
            </a:r>
          </a:p>
          <a:p>
            <a:pPr lvl="1"/>
            <a:r>
              <a:rPr lang="en-GB" sz="2000" dirty="0"/>
              <a:t>All final Tdoc versions shall be uploaded by Wednesday 4 March 17.00 CET.</a:t>
            </a:r>
            <a:endParaRPr lang="en-US" altLang="en-US" sz="2000" dirty="0"/>
          </a:p>
          <a:p>
            <a:pPr lvl="1"/>
            <a:r>
              <a:rPr lang="en-US" altLang="en-US" sz="2000" dirty="0"/>
              <a:t>End of E-meeting: Wednesday 4 March 17:00 CET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CCEC5244-1FBE-4707-BA18-203DCFBE2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605" y="555862"/>
            <a:ext cx="6827838" cy="498475"/>
          </a:xfrm>
        </p:spPr>
        <p:txBody>
          <a:bodyPr/>
          <a:lstStyle/>
          <a:p>
            <a:r>
              <a:rPr lang="en-US" altLang="en-US" dirty="0"/>
              <a:t>OAM and CH Timelines (2)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35FC3D26-6967-4E55-9DEF-BA9580F34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605" y="1617662"/>
            <a:ext cx="8388350" cy="5240338"/>
          </a:xfrm>
        </p:spPr>
        <p:txBody>
          <a:bodyPr/>
          <a:lstStyle/>
          <a:p>
            <a:pPr lvl="1"/>
            <a:r>
              <a:rPr lang="en-US" altLang="en-US" sz="2000" dirty="0"/>
              <a:t>Start of OAM E-meeting Monday 24 </a:t>
            </a:r>
            <a:r>
              <a:rPr lang="en-GB" altLang="en-US" sz="2000" dirty="0"/>
              <a:t>February</a:t>
            </a:r>
            <a:r>
              <a:rPr lang="en-US" altLang="en-US" sz="2000" dirty="0"/>
              <a:t> 09:00 CET</a:t>
            </a:r>
          </a:p>
          <a:p>
            <a:pPr lvl="1"/>
            <a:r>
              <a:rPr lang="en-US" altLang="en-US" sz="2000" dirty="0"/>
              <a:t>Start of CH E-meeting Monday 24 </a:t>
            </a:r>
            <a:r>
              <a:rPr lang="en-GB" altLang="en-US" sz="2000" dirty="0"/>
              <a:t>February</a:t>
            </a:r>
            <a:r>
              <a:rPr lang="en-US" altLang="en-US" sz="2000" dirty="0"/>
              <a:t> 09:00 CET</a:t>
            </a:r>
          </a:p>
          <a:p>
            <a:pPr lvl="1"/>
            <a:r>
              <a:rPr lang="en-US" altLang="en-US" sz="2000" dirty="0"/>
              <a:t>Last revision upload (</a:t>
            </a:r>
            <a:r>
              <a:rPr lang="en-US" sz="2000" dirty="0"/>
              <a:t>of the original Tdocs)</a:t>
            </a:r>
            <a:r>
              <a:rPr lang="en-US" altLang="en-US" sz="2000" dirty="0"/>
              <a:t>: </a:t>
            </a:r>
          </a:p>
          <a:p>
            <a:pPr lvl="2"/>
            <a:r>
              <a:rPr lang="en-US" altLang="en-US" sz="1800" dirty="0"/>
              <a:t>OAM: Tuesday 3 March 17:00 CET</a:t>
            </a:r>
          </a:p>
          <a:p>
            <a:pPr lvl="2"/>
            <a:r>
              <a:rPr lang="en-US" altLang="en-US" sz="1800" dirty="0"/>
              <a:t>CH: Thursday 27 February 17:00 CET</a:t>
            </a:r>
          </a:p>
          <a:p>
            <a:pPr lvl="1"/>
            <a:r>
              <a:rPr lang="en-US" altLang="en-US" sz="2000" dirty="0"/>
              <a:t>Last comments: </a:t>
            </a:r>
          </a:p>
          <a:p>
            <a:pPr lvl="2"/>
            <a:r>
              <a:rPr lang="en-US" altLang="en-US" sz="1800" dirty="0"/>
              <a:t>OAM: Tuesday 3 Mar 23.59 CET</a:t>
            </a:r>
          </a:p>
          <a:p>
            <a:pPr lvl="2"/>
            <a:r>
              <a:rPr lang="en-US" altLang="en-US" sz="1800" dirty="0"/>
              <a:t>CH: Thursday 27 Feb 23.59 CET</a:t>
            </a:r>
          </a:p>
          <a:p>
            <a:pPr lvl="1"/>
            <a:r>
              <a:rPr lang="en-US" altLang="en-US" sz="2000" dirty="0"/>
              <a:t>End of OAM E-meeting: Wednesday 4 March 12:00 CET</a:t>
            </a:r>
          </a:p>
          <a:p>
            <a:pPr lvl="1"/>
            <a:r>
              <a:rPr lang="en-US" altLang="en-US" sz="2000" dirty="0"/>
              <a:t>End of CH E-meeting: Friday 28 Feb 12:00 CET</a:t>
            </a:r>
          </a:p>
          <a:p>
            <a:pPr lvl="1"/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4943636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E0A31445-2510-4393-8072-E68E3899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597" y="165099"/>
            <a:ext cx="6827837" cy="498475"/>
          </a:xfrm>
        </p:spPr>
        <p:txBody>
          <a:bodyPr/>
          <a:lstStyle/>
          <a:p>
            <a:r>
              <a:rPr lang="en-US" altLang="en-US" dirty="0"/>
              <a:t>Process (1)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1D0449A2-FDED-442C-8DB5-3A11D0D30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663574"/>
            <a:ext cx="8388350" cy="5643563"/>
          </a:xfrm>
        </p:spPr>
        <p:txBody>
          <a:bodyPr/>
          <a:lstStyle/>
          <a:p>
            <a:pPr lvl="1"/>
            <a:r>
              <a:rPr lang="en-GB" altLang="en-US" sz="2000" dirty="0"/>
              <a:t>Submission of input contributions</a:t>
            </a:r>
          </a:p>
          <a:p>
            <a:pPr lvl="2"/>
            <a:r>
              <a:rPr lang="en-GB" altLang="en-US" sz="1800" dirty="0"/>
              <a:t>Normal 3GU-based initial Tdoc reservation and submission until the deadline.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will be available on the 3GPP server as in the case of a regular meeting.</a:t>
            </a:r>
          </a:p>
          <a:p>
            <a:pPr lvl="2"/>
            <a:r>
              <a:rPr lang="en-GB" altLang="en-US" sz="1800" dirty="0" err="1"/>
              <a:t>Tdocs</a:t>
            </a:r>
            <a:r>
              <a:rPr lang="en-GB" altLang="en-US" sz="1800" dirty="0"/>
              <a:t> submitted that are not part of the agreed scope will be withdrawn.</a:t>
            </a:r>
          </a:p>
          <a:p>
            <a:pPr lvl="2"/>
            <a:r>
              <a:rPr lang="en-GB" altLang="en-US" sz="1800" b="1" dirty="0"/>
              <a:t>Late contributions (uploaded after the deadline) will not be treated and will be withdrawn. The only exception to this may be: </a:t>
            </a:r>
            <a:r>
              <a:rPr lang="en-GB" altLang="en-US" sz="1800" dirty="0"/>
              <a:t>Stage 3 CRs where corresponding Stage 2 definitions are agreed, exception sheets, and revised/new contributions agreed to be created during the meeting.</a:t>
            </a:r>
          </a:p>
          <a:p>
            <a:pPr lvl="1"/>
            <a:r>
              <a:rPr lang="en-GB" altLang="en-US" sz="2000" dirty="0"/>
              <a:t>Start of the E-meeting</a:t>
            </a:r>
          </a:p>
          <a:p>
            <a:pPr lvl="2"/>
            <a:r>
              <a:rPr lang="en-GB" altLang="en-US" sz="1800" b="1" dirty="0"/>
              <a:t>Start of the E-meeting </a:t>
            </a:r>
            <a:r>
              <a:rPr lang="en-GB" altLang="en-US" sz="1800" dirty="0"/>
              <a:t>will be announced by the Chair on the General SA5 exploder – declaring the IPR, antitrust and US Export Administration Regulations statements. </a:t>
            </a:r>
          </a:p>
          <a:p>
            <a:pPr lvl="2"/>
            <a:r>
              <a:rPr lang="en-GB" sz="1800" b="1" dirty="0"/>
              <a:t>Each coordinator (see def. in slide 10) shall start the respective email approval using the Subject title defined in slide 8</a:t>
            </a:r>
            <a:r>
              <a:rPr lang="en-GB" sz="1800" dirty="0"/>
              <a:t>. </a:t>
            </a:r>
          </a:p>
          <a:p>
            <a:pPr lvl="2"/>
            <a:r>
              <a:rPr lang="en-GB" sz="1800" b="1" dirty="0"/>
              <a:t>Note: </a:t>
            </a:r>
            <a:r>
              <a:rPr lang="en-GB" sz="1800" dirty="0"/>
              <a:t>The author of a </a:t>
            </a:r>
            <a:r>
              <a:rPr lang="en-GB" sz="1800" dirty="0" err="1"/>
              <a:t>tdoc</a:t>
            </a:r>
            <a:r>
              <a:rPr lang="en-GB" sz="1800" dirty="0"/>
              <a:t> shall not start individual email approval if the </a:t>
            </a:r>
            <a:r>
              <a:rPr lang="en-GB" sz="1800" dirty="0" err="1"/>
              <a:t>tdoc</a:t>
            </a:r>
            <a:r>
              <a:rPr lang="en-GB" sz="1800" dirty="0"/>
              <a:t> is already included in a </a:t>
            </a:r>
            <a:r>
              <a:rPr lang="en-GB" sz="1800" dirty="0" err="1"/>
              <a:t>tdoc</a:t>
            </a:r>
            <a:r>
              <a:rPr lang="en-GB" sz="1800" dirty="0"/>
              <a:t> group.</a:t>
            </a:r>
          </a:p>
          <a:p>
            <a:pPr lvl="2"/>
            <a:r>
              <a:rPr lang="en-GB" b="1" dirty="0"/>
              <a:t>Start of email threads for CH Agenda contributions:</a:t>
            </a:r>
            <a:r>
              <a:rPr lang="en-US" dirty="0"/>
              <a:t> see CH Agenda and Time Plan.</a:t>
            </a:r>
            <a:endParaRPr lang="en-GB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4A4BC-AC83-40CA-8BAE-9D147BC31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694" y="72207"/>
            <a:ext cx="6827838" cy="1143000"/>
          </a:xfrm>
        </p:spPr>
        <p:txBody>
          <a:bodyPr/>
          <a:lstStyle/>
          <a:p>
            <a:r>
              <a:rPr lang="en-US" altLang="en-US" dirty="0"/>
              <a:t>Process (2)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90879-35B6-498F-A3D8-3C54BA054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379560"/>
            <a:ext cx="8388350" cy="4830763"/>
          </a:xfrm>
        </p:spPr>
        <p:txBody>
          <a:bodyPr/>
          <a:lstStyle/>
          <a:p>
            <a:pPr marL="719138" lvl="2" indent="-273050"/>
            <a:r>
              <a:rPr lang="en-GB" sz="1800" b="1" dirty="0"/>
              <a:t>The OAM and CH time plans may also indicate later start</a:t>
            </a:r>
            <a:r>
              <a:rPr lang="en-GB" sz="1800" dirty="0"/>
              <a:t> of email approval of some agenda items.</a:t>
            </a:r>
          </a:p>
          <a:p>
            <a:pPr marL="719138" lvl="2" indent="-273050"/>
            <a:r>
              <a:rPr lang="en-GB" altLang="en-US" sz="1800" dirty="0"/>
              <a:t>During the E-meeting</a:t>
            </a:r>
          </a:p>
          <a:p>
            <a:pPr lvl="2"/>
            <a:r>
              <a:rPr lang="en-GB" altLang="en-US" sz="1800" dirty="0"/>
              <a:t>The E-meeting will be conducted primarily via email over the three SA5 reflectors/exploders (SA5, OAM and CH).</a:t>
            </a:r>
          </a:p>
          <a:p>
            <a:pPr lvl="2"/>
            <a:r>
              <a:rPr lang="en-GB" altLang="en-US" sz="1800" dirty="0"/>
              <a:t>There will also be some conference calls to handle selected (more complex) topics that need more discussion (more details in separate slide below). </a:t>
            </a:r>
          </a:p>
          <a:p>
            <a:pPr lvl="2"/>
            <a:r>
              <a:rPr lang="en-GB" altLang="en-US" sz="1800" dirty="0"/>
              <a:t>Reflectors to use:</a:t>
            </a:r>
          </a:p>
          <a:p>
            <a:pPr marL="1622425" lvl="4" indent="-360363"/>
            <a:r>
              <a:rPr lang="en-GB" altLang="en-US" sz="1800" b="1" dirty="0"/>
              <a:t>SA5 main reflector </a:t>
            </a:r>
            <a:r>
              <a:rPr lang="en-GB" altLang="en-US" sz="1800" dirty="0"/>
              <a:t>(</a:t>
            </a:r>
            <a:r>
              <a:rPr lang="en-GB" altLang="en-US" sz="1800" dirty="0">
                <a:hlinkClick r:id="rId2"/>
              </a:rPr>
              <a:t>3GPP_TSG_SA_WG5@LIST.ETSI.ORG</a:t>
            </a:r>
            <a:r>
              <a:rPr lang="en-GB" altLang="en-US" sz="1800" dirty="0"/>
              <a:t> ) </a:t>
            </a:r>
            <a:r>
              <a:rPr lang="en-GB" altLang="en-US" sz="1800" b="1" dirty="0"/>
              <a:t>for SA5 plenary level topics: Agenda items 5.1, 5.3, 6.2 plus any external LSs</a:t>
            </a:r>
          </a:p>
          <a:p>
            <a:pPr marL="1622425" lvl="4" indent="-360363"/>
            <a:r>
              <a:rPr lang="en-GB" altLang="en-US" sz="1800" b="1" dirty="0"/>
              <a:t>OAM reflector</a:t>
            </a:r>
            <a:r>
              <a:rPr lang="en-GB" altLang="en-US" sz="1800" dirty="0"/>
              <a:t> (</a:t>
            </a:r>
            <a:r>
              <a:rPr lang="en-GB" altLang="en-US" sz="1800" dirty="0">
                <a:hlinkClick r:id="rId3"/>
              </a:rPr>
              <a:t>3GPP_TSG_SA_WG5_OAM@LIST.ETSI.ORG</a:t>
            </a:r>
            <a:r>
              <a:rPr lang="en-GB" altLang="en-US" sz="1800" dirty="0"/>
              <a:t>) for OAM topics </a:t>
            </a:r>
            <a:r>
              <a:rPr lang="en-GB" altLang="en-US" sz="1800" b="1" dirty="0"/>
              <a:t>(incl. all  CRs)</a:t>
            </a:r>
          </a:p>
          <a:p>
            <a:pPr marL="1622425" lvl="4" indent="-360363"/>
            <a:r>
              <a:rPr lang="en-GB" altLang="en-US" sz="1800" b="1" dirty="0"/>
              <a:t>CH reflector</a:t>
            </a:r>
            <a:r>
              <a:rPr lang="en-GB" altLang="en-US" sz="1800" dirty="0"/>
              <a:t> (</a:t>
            </a:r>
            <a:r>
              <a:rPr lang="en-GB" altLang="en-US" sz="1800" dirty="0">
                <a:hlinkClick r:id="rId4"/>
              </a:rPr>
              <a:t>3GPP_TSG_SA_WG5_CHARGING@LIST.ETSI.ORG</a:t>
            </a:r>
            <a:r>
              <a:rPr lang="en-GB" altLang="en-US" sz="1800" dirty="0"/>
              <a:t> ) for Charging topics </a:t>
            </a:r>
            <a:r>
              <a:rPr lang="en-GB" altLang="en-US" sz="1800" b="1" dirty="0"/>
              <a:t>(incl. all CRs)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291207639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644D45EE-622C-4ED1-8EC3-B21CE0903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367" y="204787"/>
            <a:ext cx="6827838" cy="498475"/>
          </a:xfrm>
        </p:spPr>
        <p:txBody>
          <a:bodyPr/>
          <a:lstStyle/>
          <a:p>
            <a:r>
              <a:rPr lang="en-US" altLang="en-US" dirty="0"/>
              <a:t>Process (3)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9F730716-A531-47CC-BC13-4D4A187B3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089" y="484046"/>
            <a:ext cx="8468388" cy="5136297"/>
          </a:xfrm>
        </p:spPr>
        <p:txBody>
          <a:bodyPr/>
          <a:lstStyle/>
          <a:p>
            <a:pPr marL="719138" lvl="2" indent="-273050"/>
            <a:endParaRPr lang="en-GB" altLang="en-US" sz="1600" dirty="0"/>
          </a:p>
          <a:p>
            <a:pPr marL="719138" lvl="2" indent="-273050"/>
            <a:r>
              <a:rPr lang="en-GB" altLang="en-US" dirty="0"/>
              <a:t>Email approvals</a:t>
            </a:r>
          </a:p>
          <a:p>
            <a:pPr marL="1165225" lvl="3" indent="-360363"/>
            <a:r>
              <a:rPr lang="en-GB" altLang="zh-CN" sz="1800" dirty="0" err="1">
                <a:ea typeface="宋体" panose="02010600030101010101" pitchFamily="2" charset="-122"/>
              </a:rPr>
              <a:t>Tdoc</a:t>
            </a:r>
            <a:r>
              <a:rPr lang="en-GB" altLang="zh-CN" sz="1800" dirty="0">
                <a:ea typeface="宋体" panose="02010600030101010101" pitchFamily="2" charset="-122"/>
              </a:rPr>
              <a:t> number ranges: We will use S5-201xxx</a:t>
            </a:r>
            <a:endParaRPr lang="en-GB" altLang="en-US" sz="1800" dirty="0"/>
          </a:p>
          <a:p>
            <a:pPr marL="1165225" lvl="3" indent="-360363"/>
            <a:r>
              <a:rPr lang="en-GB" altLang="en-US" sz="1800" b="1" dirty="0"/>
              <a:t>Subject field of emails </a:t>
            </a:r>
            <a:r>
              <a:rPr lang="en-GB" altLang="en-US" sz="1800" dirty="0"/>
              <a:t>shall take the format of </a:t>
            </a:r>
            <a:r>
              <a:rPr lang="en-GB" altLang="zh-CN" sz="1800" b="1" dirty="0">
                <a:ea typeface="宋体" panose="02010600030101010101" pitchFamily="2" charset="-122"/>
              </a:rPr>
              <a:t>"[SA5#129e], AI#</a:t>
            </a:r>
            <a:r>
              <a:rPr lang="en-GB" sz="1800" b="1" dirty="0">
                <a:ea typeface="宋体" panose="02010600030101010101" pitchFamily="2" charset="-122"/>
              </a:rPr>
              <a:t>-Acronym (if applicable)</a:t>
            </a:r>
            <a:r>
              <a:rPr lang="en-GB" altLang="zh-CN" sz="1800" b="1" dirty="0">
                <a:ea typeface="宋体" panose="02010600030101010101" pitchFamily="2" charset="-122"/>
              </a:rPr>
              <a:t>, S5-201xxx &lt;exact </a:t>
            </a:r>
            <a:r>
              <a:rPr lang="en-GB" altLang="zh-CN" sz="1800" b="1" dirty="0" err="1">
                <a:ea typeface="宋体" panose="02010600030101010101" pitchFamily="2" charset="-122"/>
              </a:rPr>
              <a:t>TDoc</a:t>
            </a:r>
            <a:r>
              <a:rPr lang="en-GB" altLang="zh-CN" sz="1800" b="1" dirty="0">
                <a:ea typeface="宋体" panose="02010600030101010101" pitchFamily="2" charset="-122"/>
              </a:rPr>
              <a:t> Title&gt;"</a:t>
            </a:r>
            <a:r>
              <a:rPr lang="en-GB" altLang="zh-CN" sz="1800" dirty="0">
                <a:ea typeface="宋体" panose="02010600030101010101" pitchFamily="2" charset="-122"/>
              </a:rPr>
              <a:t> where AI is the agenda item.</a:t>
            </a:r>
          </a:p>
          <a:p>
            <a:pPr marL="1622425" lvl="4" indent="-360363"/>
            <a:r>
              <a:rPr lang="en-GB" altLang="zh-CN" sz="1800" dirty="0">
                <a:ea typeface="宋体" panose="02010600030101010101" pitchFamily="2" charset="-122"/>
              </a:rPr>
              <a:t>Note that &lt;exact </a:t>
            </a:r>
            <a:r>
              <a:rPr lang="en-GB" altLang="zh-CN" sz="1800" dirty="0" err="1">
                <a:ea typeface="宋体" panose="02010600030101010101" pitchFamily="2" charset="-122"/>
              </a:rPr>
              <a:t>TDoc</a:t>
            </a:r>
            <a:r>
              <a:rPr lang="en-GB" altLang="zh-CN" sz="1800" dirty="0">
                <a:ea typeface="宋体" panose="02010600030101010101" pitchFamily="2" charset="-122"/>
              </a:rPr>
              <a:t> Title&gt; for SA5 CRs and pCRs shall be like &lt;Rel-16 CR/pCR 28.xxx title&gt;. </a:t>
            </a:r>
          </a:p>
          <a:p>
            <a:pPr marL="1622425" lvl="4" indent="-360363"/>
            <a:r>
              <a:rPr lang="en-GB" altLang="zh-CN" sz="1800" b="1" dirty="0">
                <a:ea typeface="宋体" panose="02010600030101010101" pitchFamily="2" charset="-122"/>
              </a:rPr>
              <a:t>Examples:</a:t>
            </a:r>
          </a:p>
          <a:p>
            <a:pPr marL="1622425" lvl="4" indent="-360363"/>
            <a:r>
              <a:rPr lang="en-GB" altLang="zh-CN" sz="1800" dirty="0">
                <a:ea typeface="宋体" panose="02010600030101010101" pitchFamily="2" charset="-122"/>
              </a:rPr>
              <a:t>[SA5#129e], </a:t>
            </a:r>
            <a:r>
              <a:rPr lang="en-GB" altLang="zh-CN" sz="1800" b="1" dirty="0">
                <a:ea typeface="宋体" panose="02010600030101010101" pitchFamily="2" charset="-122"/>
              </a:rPr>
              <a:t>6.3-MAINT</a:t>
            </a:r>
            <a:r>
              <a:rPr lang="en-GB" altLang="zh-CN" sz="1800" dirty="0">
                <a:ea typeface="宋体" panose="02010600030101010101" pitchFamily="2" charset="-122"/>
              </a:rPr>
              <a:t>, S5-201abc Rel-16 CR 28.541 Correction of…</a:t>
            </a:r>
          </a:p>
          <a:p>
            <a:pPr marL="1622425" lvl="4" indent="-360363"/>
            <a:r>
              <a:rPr lang="en-GB" sz="1800" dirty="0"/>
              <a:t>[SA5#129e</a:t>
            </a:r>
            <a:r>
              <a:rPr lang="en-GB" sz="1800" b="1" dirty="0"/>
              <a:t>], 6.4.1-QOED</a:t>
            </a:r>
            <a:r>
              <a:rPr lang="en-GB" sz="1800" dirty="0"/>
              <a:t>, S5-201cde Rel-16 pCR 28.308 Remove …</a:t>
            </a:r>
            <a:endParaRPr lang="en-GB" altLang="en-US" sz="1800" dirty="0"/>
          </a:p>
          <a:p>
            <a:pPr marL="1165225" lvl="3" indent="-360363"/>
            <a:r>
              <a:rPr lang="en-US" altLang="en-US" sz="1800" dirty="0"/>
              <a:t>Use single e-mail thread per single Tdoc (for OAM, grouped related Tdocs are allowed in specific cases, shown in the “Tdoc sequence proposal”).</a:t>
            </a:r>
            <a:endParaRPr lang="en-US" altLang="en-US" sz="1800" b="1" dirty="0"/>
          </a:p>
          <a:p>
            <a:pPr marL="1165225" lvl="3" indent="-360363"/>
            <a:r>
              <a:rPr lang="en-US" sz="1800" dirty="0"/>
              <a:t>For </a:t>
            </a:r>
            <a:r>
              <a:rPr lang="en-US" sz="1800" b="1" dirty="0"/>
              <a:t>grouped OAM Tdocs</a:t>
            </a:r>
            <a:r>
              <a:rPr lang="en-US" sz="1800" dirty="0"/>
              <a:t>, the </a:t>
            </a:r>
            <a:r>
              <a:rPr lang="en-US" sz="1800" b="1" dirty="0"/>
              <a:t>Subject field of emails shall take the format of "[SA5#129e], AI#-Acronym, GROUP#Y (List of </a:t>
            </a:r>
            <a:r>
              <a:rPr lang="en-US" sz="1800" b="1" dirty="0" err="1"/>
              <a:t>tdoc</a:t>
            </a:r>
            <a:r>
              <a:rPr lang="en-US" sz="1800" b="1" dirty="0"/>
              <a:t> numbers)"</a:t>
            </a:r>
            <a:r>
              <a:rPr lang="en-US" sz="1800" dirty="0"/>
              <a:t> where:</a:t>
            </a:r>
            <a:endParaRPr lang="en-GB" sz="1800" dirty="0"/>
          </a:p>
          <a:p>
            <a:pPr lvl="4"/>
            <a:r>
              <a:rPr lang="en-US" sz="1200" dirty="0"/>
              <a:t>AI is the agenda item</a:t>
            </a:r>
            <a:endParaRPr lang="en-GB" sz="1200" dirty="0"/>
          </a:p>
          <a:p>
            <a:pPr lvl="4"/>
            <a:r>
              <a:rPr lang="en-US" sz="1200" dirty="0"/>
              <a:t>Acronym is acronym for the AI (but “MAINT” for AI 6.3)</a:t>
            </a:r>
            <a:endParaRPr lang="en-GB" sz="1200" dirty="0"/>
          </a:p>
          <a:p>
            <a:pPr lvl="4"/>
            <a:r>
              <a:rPr lang="en-US" sz="1200" dirty="0"/>
              <a:t>Y is the serial number shown in the “</a:t>
            </a:r>
            <a:r>
              <a:rPr lang="en-US" altLang="en-US" sz="1200" dirty="0"/>
              <a:t>Tdoc sequence proposal</a:t>
            </a:r>
            <a:r>
              <a:rPr lang="en-US" sz="1200" dirty="0"/>
              <a:t>”</a:t>
            </a:r>
            <a:endParaRPr lang="en-GB" sz="1200" dirty="0"/>
          </a:p>
          <a:p>
            <a:pPr lvl="4"/>
            <a:r>
              <a:rPr lang="en-US" sz="1200" dirty="0"/>
              <a:t>(List of </a:t>
            </a:r>
            <a:r>
              <a:rPr lang="en-US" sz="1200" dirty="0" err="1"/>
              <a:t>tdoc</a:t>
            </a:r>
            <a:r>
              <a:rPr lang="en-US" sz="1200" dirty="0"/>
              <a:t> numbers) is the </a:t>
            </a:r>
            <a:r>
              <a:rPr lang="en-US" sz="1200" dirty="0" err="1"/>
              <a:t>tdoc</a:t>
            </a:r>
            <a:r>
              <a:rPr lang="en-US" sz="1200" dirty="0"/>
              <a:t> numbers belonging to this group</a:t>
            </a:r>
            <a:endParaRPr lang="en-GB" sz="1200" dirty="0"/>
          </a:p>
          <a:p>
            <a:pPr lvl="4"/>
            <a:r>
              <a:rPr lang="en-US" sz="1200" b="1" dirty="0"/>
              <a:t>Example:</a:t>
            </a:r>
            <a:endParaRPr lang="en-GB" sz="1200" b="1" dirty="0"/>
          </a:p>
          <a:p>
            <a:pPr lvl="4"/>
            <a:r>
              <a:rPr lang="en-GB" sz="1200" dirty="0"/>
              <a:t>[SA5#129e], 6.3-MAINT, GROUP#1 (S5-201377/S5-201403/S5-201306/S5-201307/S5-201308/S5-201309/S5-201310/S5-201348)</a:t>
            </a: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65225" lvl="3" indent="-360363"/>
            <a:endParaRPr lang="en-GB" altLang="zh-CN" sz="1600" dirty="0">
              <a:ea typeface="宋体" panose="02010600030101010101" pitchFamily="2" charset="-122"/>
            </a:endParaRPr>
          </a:p>
          <a:p>
            <a:pPr marL="1165225" lvl="3" indent="-360363"/>
            <a:endParaRPr lang="en-US" altLang="en-US" sz="1600" dirty="0"/>
          </a:p>
          <a:p>
            <a:pPr marL="1165225" lvl="3" indent="-36036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FA320AC-A24B-4880-8E57-2995EBDB5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07" y="118978"/>
            <a:ext cx="6827838" cy="498475"/>
          </a:xfrm>
        </p:spPr>
        <p:txBody>
          <a:bodyPr/>
          <a:lstStyle/>
          <a:p>
            <a:r>
              <a:rPr lang="en-US" altLang="en-US" dirty="0"/>
              <a:t>Process (4)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CC2E8D24-F865-420F-89F0-22D27483A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79440" y="617453"/>
            <a:ext cx="8388350" cy="5487988"/>
          </a:xfrm>
        </p:spPr>
        <p:txBody>
          <a:bodyPr/>
          <a:lstStyle/>
          <a:p>
            <a:pPr lvl="2">
              <a:defRPr/>
            </a:pPr>
            <a:r>
              <a:rPr lang="en-GB" altLang="en-US" dirty="0"/>
              <a:t>Email approvals, cont.</a:t>
            </a:r>
          </a:p>
          <a:p>
            <a:pPr lvl="3">
              <a:defRPr/>
            </a:pPr>
            <a:r>
              <a:rPr lang="en-GB" altLang="zh-CN" sz="1800" b="1" dirty="0">
                <a:ea typeface="宋体" panose="02010600030101010101" pitchFamily="2" charset="-122"/>
              </a:rPr>
              <a:t>No files shall be attached in the email discussions. There will be a separate folder on the public 3GPP ftp server where delegates can upload revised drafts: </a:t>
            </a:r>
            <a:r>
              <a:rPr lang="en-GB" altLang="en-US" sz="1800" dirty="0">
                <a:solidFill>
                  <a:srgbClr val="000000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/</a:t>
            </a:r>
            <a:r>
              <a:rPr lang="en-GB" altLang="en-US" sz="1800" dirty="0" err="1">
                <a:solidFill>
                  <a:srgbClr val="000000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tsg_sa</a:t>
            </a:r>
            <a:r>
              <a:rPr lang="en-GB" altLang="en-US" sz="1800" dirty="0">
                <a:solidFill>
                  <a:srgbClr val="000000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/WG5_TM/TSGS5_129e/Inbox/Drafts</a:t>
            </a:r>
          </a:p>
          <a:p>
            <a:pPr lvl="3">
              <a:defRPr/>
            </a:pPr>
            <a:r>
              <a:rPr lang="en-GB" altLang="en-US" sz="1800" dirty="0"/>
              <a:t>Authors are encouraged not to revise contributions too rapidly after getting comments, but rather acknowledge and collect comments </a:t>
            </a:r>
            <a:r>
              <a:rPr lang="en-GB" sz="1800" dirty="0"/>
              <a:t>before producing the revised drafts (availability to be announced under the thread). </a:t>
            </a:r>
            <a:endParaRPr lang="en-GB" altLang="en-US" sz="1800" dirty="0"/>
          </a:p>
          <a:p>
            <a:pPr lvl="3">
              <a:defRPr/>
            </a:pPr>
            <a:r>
              <a:rPr lang="en-GB" sz="1800" b="1" dirty="0"/>
              <a:t>Contributions which had no comments for </a:t>
            </a:r>
            <a:r>
              <a:rPr lang="en-GB" sz="1800" b="1" dirty="0">
                <a:highlight>
                  <a:srgbClr val="FFFF00"/>
                </a:highlight>
              </a:rPr>
              <a:t>3</a:t>
            </a:r>
            <a:r>
              <a:rPr lang="en-GB" sz="1800" b="1" dirty="0"/>
              <a:t> working days after meeting start or latest update can be declared agreed by the chair/VC. Note: </a:t>
            </a:r>
            <a:r>
              <a:rPr lang="en-GB" sz="1800" dirty="0"/>
              <a:t>This over-rides the “last comment deadline” for OAM.</a:t>
            </a:r>
          </a:p>
          <a:p>
            <a:pPr lvl="3">
              <a:defRPr/>
            </a:pPr>
            <a:r>
              <a:rPr lang="en-GB" sz="1800" dirty="0"/>
              <a:t>For OAM, </a:t>
            </a:r>
            <a:r>
              <a:rPr lang="en-GB" sz="1800" b="1" dirty="0"/>
              <a:t>an appointed coordinator</a:t>
            </a:r>
            <a:r>
              <a:rPr lang="en-GB" sz="1800" dirty="0"/>
              <a:t> for each email approval</a:t>
            </a:r>
            <a:r>
              <a:rPr lang="en-GB" sz="1800" b="1" dirty="0"/>
              <a:t> </a:t>
            </a:r>
            <a:r>
              <a:rPr lang="en-GB" sz="1800" dirty="0"/>
              <a:t>(see next slide) shall </a:t>
            </a:r>
            <a:r>
              <a:rPr lang="en-GB" sz="1800" b="1" dirty="0"/>
              <a:t>summarise the given comments in a table following the template shown below</a:t>
            </a:r>
            <a:r>
              <a:rPr lang="en-GB" sz="1800" dirty="0"/>
              <a:t> and </a:t>
            </a:r>
            <a:r>
              <a:rPr lang="en-GB" sz="1800" b="1" dirty="0"/>
              <a:t>send it daily to the Chair/VC.</a:t>
            </a:r>
          </a:p>
          <a:p>
            <a:pPr lvl="3">
              <a:defRPr/>
            </a:pPr>
            <a:r>
              <a:rPr lang="en-GB" sz="1600" b="1" dirty="0"/>
              <a:t>Template to use for recording all comments:</a:t>
            </a:r>
          </a:p>
          <a:p>
            <a:pPr lvl="3">
              <a:buFontTx/>
              <a:buChar char="-"/>
              <a:defRPr/>
            </a:pPr>
            <a:endParaRPr lang="en-GB" sz="1800" b="1" dirty="0">
              <a:highlight>
                <a:srgbClr val="FFFF00"/>
              </a:highlight>
            </a:endParaRPr>
          </a:p>
          <a:p>
            <a:pPr lvl="3">
              <a:buFontTx/>
              <a:buChar char="-"/>
              <a:defRPr/>
            </a:pPr>
            <a:endParaRPr lang="en-GB" sz="1800" b="1" dirty="0"/>
          </a:p>
          <a:p>
            <a:pPr marL="1371600" lvl="3" indent="0">
              <a:buNone/>
              <a:defRPr/>
            </a:pPr>
            <a:endParaRPr lang="en-GB" altLang="en-US" sz="1800" dirty="0"/>
          </a:p>
          <a:p>
            <a:pPr lvl="2">
              <a:defRPr/>
            </a:pPr>
            <a:endParaRPr lang="en-GB" altLang="en-US" sz="1800" dirty="0"/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en-GB" altLang="en-US" sz="1800" dirty="0"/>
          </a:p>
          <a:p>
            <a:pPr lvl="1">
              <a:defRPr/>
            </a:pPr>
            <a:endParaRPr lang="en-GB" altLang="en-US" sz="1800" dirty="0"/>
          </a:p>
          <a:p>
            <a:pPr lvl="2">
              <a:defRPr/>
            </a:pPr>
            <a:endParaRPr lang="en-GB" alt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19F7C19-03FC-4906-BD89-DAFE86E4A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527603"/>
              </p:ext>
            </p:extLst>
          </p:nvPr>
        </p:nvGraphicFramePr>
        <p:xfrm>
          <a:off x="576210" y="5193512"/>
          <a:ext cx="8388350" cy="12887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766">
                  <a:extLst>
                    <a:ext uri="{9D8B030D-6E8A-4147-A177-3AD203B41FA5}">
                      <a16:colId xmlns:a16="http://schemas.microsoft.com/office/drawing/2014/main" val="3565437420"/>
                    </a:ext>
                  </a:extLst>
                </a:gridCol>
                <a:gridCol w="762044">
                  <a:extLst>
                    <a:ext uri="{9D8B030D-6E8A-4147-A177-3AD203B41FA5}">
                      <a16:colId xmlns:a16="http://schemas.microsoft.com/office/drawing/2014/main" val="2005541898"/>
                    </a:ext>
                  </a:extLst>
                </a:gridCol>
                <a:gridCol w="1132941">
                  <a:extLst>
                    <a:ext uri="{9D8B030D-6E8A-4147-A177-3AD203B41FA5}">
                      <a16:colId xmlns:a16="http://schemas.microsoft.com/office/drawing/2014/main" val="568265937"/>
                    </a:ext>
                  </a:extLst>
                </a:gridCol>
                <a:gridCol w="6124599">
                  <a:extLst>
                    <a:ext uri="{9D8B030D-6E8A-4147-A177-3AD203B41FA5}">
                      <a16:colId xmlns:a16="http://schemas.microsoft.com/office/drawing/2014/main" val="1481919802"/>
                    </a:ext>
                  </a:extLst>
                </a:gridCol>
              </a:tblGrid>
              <a:tr h="35970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No.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Company name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Support to tdocs 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Comments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extLst>
                  <a:ext uri="{0D108BD9-81ED-4DB2-BD59-A6C34878D82A}">
                    <a16:rowId xmlns:a16="http://schemas.microsoft.com/office/drawing/2014/main" val="1489237956"/>
                  </a:ext>
                </a:extLst>
              </a:tr>
              <a:tr h="3597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Company-A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Comments for Tdoc-1:</a:t>
                      </a:r>
                    </a:p>
                    <a:p>
                      <a:pPr marL="228600" indent="-228600">
                        <a:lnSpc>
                          <a:spcPct val="10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900" dirty="0">
                          <a:effectLst/>
                        </a:rPr>
                        <a:t>…</a:t>
                      </a:r>
                    </a:p>
                    <a:p>
                      <a:pPr marL="228600" indent="-228600">
                        <a:lnSpc>
                          <a:spcPct val="10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900" dirty="0">
                          <a:effectLst/>
                        </a:rPr>
                        <a:t>…</a:t>
                      </a:r>
                      <a:endParaRPr lang="en-GB" sz="800" dirty="0">
                        <a:effectLst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Comments for Tdoc-2: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extLst>
                  <a:ext uri="{0D108BD9-81ED-4DB2-BD59-A6C34878D82A}">
                    <a16:rowId xmlns:a16="http://schemas.microsoft.com/office/drawing/2014/main" val="1180994893"/>
                  </a:ext>
                </a:extLst>
              </a:tr>
              <a:tr h="3597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Company-B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Comments for Tdoc-1:</a:t>
                      </a:r>
                      <a:endParaRPr lang="en-GB" sz="800" dirty="0">
                        <a:effectLst/>
                      </a:endParaRPr>
                    </a:p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Comments for Tdoc-2: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553" marR="57553" marT="0" marB="0"/>
                </a:tc>
                <a:extLst>
                  <a:ext uri="{0D108BD9-81ED-4DB2-BD59-A6C34878D82A}">
                    <a16:rowId xmlns:a16="http://schemas.microsoft.com/office/drawing/2014/main" val="428720909"/>
                  </a:ext>
                </a:extLst>
              </a:tr>
            </a:tbl>
          </a:graphicData>
        </a:graphic>
      </p:graphicFrame>
      <p:sp>
        <p:nvSpPr>
          <p:cNvPr id="11" name="Rectangle 7">
            <a:extLst>
              <a:ext uri="{FF2B5EF4-FFF2-40B4-BE49-F238E27FC236}">
                <a16:creationId xmlns:a16="http://schemas.microsoft.com/office/drawing/2014/main" id="{65E6356F-5497-4258-BA2B-EB73855DE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210" y="503875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Description of potential issues/options #A (day X):</a:t>
            </a:r>
            <a:endParaRPr kumimoji="0" lang="en-GB" altLang="en-US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F09BDD-0CDF-4A78-A85A-0BA1765942A4}">
  <ds:schemaRefs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E14BDD-0E0D-418F-9A9A-3F8CB5F75C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31B320A-563D-4283-98FA-3523D68778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31525</TotalTime>
  <Words>1954</Words>
  <Application>Microsoft Office PowerPoint</Application>
  <PresentationFormat>On-screen Show (4:3)</PresentationFormat>
  <Paragraphs>147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Segoe UI</vt:lpstr>
      <vt:lpstr>Times New Roman</vt:lpstr>
      <vt:lpstr>Office Theme</vt:lpstr>
      <vt:lpstr>     SA5#129e  E-Meeting Process     </vt:lpstr>
      <vt:lpstr>Scope &amp; Objective (1)</vt:lpstr>
      <vt:lpstr>Scope &amp; Objective (2)</vt:lpstr>
      <vt:lpstr>SA5  Timelines (1)</vt:lpstr>
      <vt:lpstr>OAM and CH Timelines (2)</vt:lpstr>
      <vt:lpstr>Process (1)</vt:lpstr>
      <vt:lpstr>Process (2)</vt:lpstr>
      <vt:lpstr>Process (3)</vt:lpstr>
      <vt:lpstr>Process (4)</vt:lpstr>
      <vt:lpstr>Process (5)</vt:lpstr>
      <vt:lpstr>Process (6)</vt:lpstr>
      <vt:lpstr>Process (7)</vt:lpstr>
      <vt:lpstr>CH Process (1)</vt:lpstr>
      <vt:lpstr>OAM Process (1)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Thomas Tovinger</cp:lastModifiedBy>
  <cp:revision>1019</cp:revision>
  <dcterms:created xsi:type="dcterms:W3CDTF">2008-08-30T09:32:10Z</dcterms:created>
  <dcterms:modified xsi:type="dcterms:W3CDTF">2020-02-21T13:01:51Z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(3)yTpOoIvlJILL481MBlQC0zUJENk8juYUriFIEri5S+0N1f/xJQZ6rgTWioXomnIzgjNPo6Lr
U3hj0wGk5Uck5jU+VTJXGoDOParM5hlbeyW7zivhOLB4eyaNiJwa8rF1yM3gjd0BA3pXmO3A
GTgWz5+6A4dhJr7L7DpTKMwV8yWapLMgolk2UcKIQVjX1F2J4+5CGaGgQJpp6gzxqFza1ygA
Pco4+gYL3U61EqcwsP</vt:lpwstr>
  </property>
  <property fmtid="{D5CDD505-2E9C-101B-9397-08002B2CF9AE}" pid="4" name="_2015_ms_pID_7253431">
    <vt:lpwstr>Kad0u/9X7CcviO350rXdakybJ72pi7bI+Qjh9KxuLu4UFzNGGKh8VM
JNQd5P3KdI6Iq0LTL5pRKk3NWmJk5t5Yenkungx7kprS3vncbLaKJ0x2yw6W/hS7iFN30jxE
xrfJQaNrllx8vsGk22ISqxksksBI8cekyElBVyOrlZoXpOQ/YvSPHX2RSPGza9LM/1g6FMGi
wXtTgAjMGle/0ZgAActzNUbGWr+9q8D8+/tJ</vt:lpwstr>
  </property>
  <property fmtid="{D5CDD505-2E9C-101B-9397-08002B2CF9AE}" pid="5" name="_2015_ms_pID_7253432">
    <vt:lpwstr>TA==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1581338635</vt:lpwstr>
  </property>
</Properties>
</file>