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8"/>
  </p:notesMasterIdLst>
  <p:handoutMasterIdLst>
    <p:handoutMasterId r:id="rId19"/>
  </p:handoutMasterIdLst>
  <p:sldIdLst>
    <p:sldId id="303" r:id="rId7"/>
    <p:sldId id="319" r:id="rId8"/>
    <p:sldId id="320" r:id="rId9"/>
    <p:sldId id="324" r:id="rId10"/>
    <p:sldId id="325" r:id="rId11"/>
    <p:sldId id="307" r:id="rId12"/>
    <p:sldId id="309" r:id="rId13"/>
    <p:sldId id="310" r:id="rId14"/>
    <p:sldId id="311" r:id="rId15"/>
    <p:sldId id="323" r:id="rId16"/>
    <p:sldId id="313" r:id="rId1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29" autoAdjust="0"/>
    <p:restoredTop sz="93979" autoAdjust="0"/>
  </p:normalViewPr>
  <p:slideViewPr>
    <p:cSldViewPr snapToGrid="0">
      <p:cViewPr varScale="1">
        <p:scale>
          <a:sx n="58" d="100"/>
          <a:sy n="58" d="100"/>
        </p:scale>
        <p:origin x="1692"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2/14/2020</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2/14/2020</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033837" cy="284163"/>
          </a:xfrm>
          <a:prstGeom prst="rect">
            <a:avLst/>
          </a:prstGeom>
          <a:noFill/>
        </p:spPr>
        <p:txBody>
          <a:bodyPr anchor="ctr">
            <a:normAutofit fontScale="92500"/>
          </a:bodyPr>
          <a:lstStyle/>
          <a:p>
            <a:pPr>
              <a:defRPr/>
            </a:pPr>
            <a:r>
              <a:rPr lang="en-GB" spc="300" dirty="0">
                <a:solidFill>
                  <a:schemeClr val="bg1"/>
                </a:solidFill>
              </a:rPr>
              <a:t> </a:t>
            </a:r>
            <a:r>
              <a:rPr lang="en-GB" spc="300" dirty="0"/>
              <a:t>SA5#129e E-meeting 24 Feb – 4 Mar 2020</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3913" cy="338138"/>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0"/>
            <a:ext cx="4033837" cy="296863"/>
          </a:xfrm>
          <a:prstGeom prst="rect">
            <a:avLst/>
          </a:prstGeom>
          <a:noFill/>
        </p:spPr>
        <p:txBody>
          <a:bodyPr anchor="ctr">
            <a:normAutofit fontScale="92500"/>
          </a:bodyPr>
          <a:lstStyle/>
          <a:p>
            <a:pPr>
              <a:defRPr/>
            </a:pPr>
            <a:r>
              <a:rPr lang="en-GB" spc="300" dirty="0">
                <a:solidFill>
                  <a:schemeClr val="bg1"/>
                </a:solidFill>
              </a:rPr>
              <a:t> </a:t>
            </a:r>
            <a:r>
              <a:rPr lang="en-GB" spc="300" dirty="0"/>
              <a:t>SA5#129e E-meeting 24 Feb – 4 Mar 2020</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3913" cy="215900"/>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2020</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_OAM@LIST.ETSI.ORG" TargetMode="External"/><Relationship Id="rId2" Type="http://schemas.openxmlformats.org/officeDocument/2006/relationships/hyperlink" Target="mailto:3GPP_TSG_SA_WG5@LIST.ETSI.ORG" TargetMode="External"/><Relationship Id="rId1" Type="http://schemas.openxmlformats.org/officeDocument/2006/relationships/slideLayout" Target="../slideLayouts/slideLayout2.xml"/><Relationship Id="rId4" Type="http://schemas.openxmlformats.org/officeDocument/2006/relationships/hyperlink" Target="mailto:3GPP_TSG_SA_WG5_CHARGING@LIST.ETSI.OR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47700" y="1793875"/>
            <a:ext cx="7772400" cy="1470025"/>
          </a:xfrm>
        </p:spPr>
        <p:txBody>
          <a:bodyPr>
            <a:normAutofit fontScale="90000"/>
          </a:bodyPr>
          <a:lstStyle/>
          <a:p>
            <a:pPr>
              <a:defRPr/>
            </a:pPr>
            <a:r>
              <a:rPr lang="en-GB" altLang="zh-CN" sz="2300" b="1" i="1">
                <a:effectLst>
                  <a:outerShdw blurRad="38100" dist="38100" dir="2700000" algn="tl">
                    <a:srgbClr val="C0C0C0"/>
                  </a:outerShdw>
                </a:effectLst>
              </a:rPr>
              <a:t>  </a:t>
            </a:r>
            <a:br>
              <a:rPr lang="en-GB" altLang="zh-CN" sz="2300"/>
            </a:br>
            <a:r>
              <a:rPr lang="en-GB" altLang="zh-CN" sz="2300"/>
              <a:t> </a:t>
            </a:r>
            <a:br>
              <a:rPr lang="en-US" altLang="en-US" b="1">
                <a:solidFill>
                  <a:srgbClr val="0000CC"/>
                </a:solidFill>
              </a:rPr>
            </a:br>
            <a:r>
              <a:rPr lang="en-US" altLang="en-US" sz="3600" b="1">
                <a:solidFill>
                  <a:srgbClr val="0000CC"/>
                </a:solidFill>
              </a:rPr>
              <a:t>SA5#129e  E-Meeting</a:t>
            </a:r>
            <a:br>
              <a:rPr lang="en-US" altLang="en-US" sz="3600" b="1">
                <a:solidFill>
                  <a:srgbClr val="0000CC"/>
                </a:solidFill>
              </a:rPr>
            </a:br>
            <a:r>
              <a:rPr lang="en-US" altLang="en-US" sz="3600" b="1">
                <a:solidFill>
                  <a:srgbClr val="0000CC"/>
                </a:solidFill>
              </a:rPr>
              <a:t>Process</a:t>
            </a:r>
            <a:br>
              <a:rPr lang="en-US" altLang="en-US" sz="5300">
                <a:solidFill>
                  <a:srgbClr val="0000CC"/>
                </a:solidFill>
              </a:rPr>
            </a:br>
            <a:br>
              <a:rPr lang="en-GB" altLang="zh-CN" sz="4400" b="1" i="1"/>
            </a:br>
            <a:r>
              <a:rPr lang="en-GB" altLang="zh-CN" sz="2300">
                <a:latin typeface="Arial" panose="020B0604020202020204" pitchFamily="34" charset="0"/>
              </a:rPr>
              <a:t> </a:t>
            </a:r>
            <a:br>
              <a:rPr lang="en-US" altLang="zh-CN" sz="2300">
                <a:effectLst>
                  <a:outerShdw blurRad="38100" dist="38100" dir="2700000" algn="tl">
                    <a:srgbClr val="C0C0C0"/>
                  </a:outerShdw>
                </a:effectLst>
                <a:latin typeface="Arial" panose="020B0604020202020204" pitchFamily="34" charset="0"/>
              </a:rPr>
            </a:br>
            <a:br>
              <a:rPr lang="en-US" altLang="zh-CN" sz="2100">
                <a:effectLst>
                  <a:outerShdw blurRad="38100" dist="38100" dir="2700000" algn="tl">
                    <a:srgbClr val="C0C0C0"/>
                  </a:outerShdw>
                </a:effectLst>
              </a:rPr>
            </a:br>
            <a:endParaRPr lang="en-GB" altLang="zh-CN" sz="210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1384300" y="2959100"/>
            <a:ext cx="6400800" cy="2571750"/>
          </a:xfrm>
        </p:spPr>
        <p:txBody>
          <a:bodyPr/>
          <a:lstStyle/>
          <a:p>
            <a:pPr eaLnBrk="1" hangingPunct="1">
              <a:defRPr/>
            </a:pPr>
            <a:br>
              <a:rPr lang="en-US" altLang="en-US" sz="2000" dirty="0"/>
            </a:br>
            <a:r>
              <a:rPr lang="en-US" altLang="en-US" b="1" dirty="0">
                <a:solidFill>
                  <a:srgbClr val="0000CC"/>
                </a:solidFill>
                <a:latin typeface="+mj-lt"/>
                <a:ea typeface="+mj-ea"/>
                <a:cs typeface="+mj-cs"/>
              </a:rPr>
              <a:t>SA5 Chair</a:t>
            </a:r>
          </a:p>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S5-201240</a:t>
            </a: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153988" y="1028700"/>
            <a:ext cx="8234362" cy="5487988"/>
          </a:xfrm>
        </p:spPr>
        <p:txBody>
          <a:bodyPr/>
          <a:lstStyle/>
          <a:p>
            <a:pPr lvl="2">
              <a:defRPr/>
            </a:pPr>
            <a:r>
              <a:rPr lang="en-GB" altLang="en-US" sz="2800" dirty="0"/>
              <a:t>Tdoc status</a:t>
            </a:r>
          </a:p>
          <a:p>
            <a:pPr lvl="3">
              <a:defRPr/>
            </a:pPr>
            <a:r>
              <a:rPr lang="en-GB" altLang="en-US" sz="2400" dirty="0"/>
              <a:t>SWG CH Chair will provide an updated version of the “</a:t>
            </a:r>
            <a:r>
              <a:rPr lang="en-US" altLang="en-US" sz="2400" dirty="0"/>
              <a:t>CH Agenda and Time Plan” document</a:t>
            </a:r>
            <a:r>
              <a:rPr lang="en-GB" altLang="en-US" sz="2400" dirty="0"/>
              <a:t> reflecting status of all Tdocs close to 18:00 CET every day also including “chairman notes” capturing key output so far.</a:t>
            </a:r>
          </a:p>
          <a:p>
            <a:pPr lvl="3">
              <a:defRPr/>
            </a:pPr>
            <a:r>
              <a:rPr lang="en-GB" altLang="en-US" sz="2400" dirty="0"/>
              <a:t>A final version of the “</a:t>
            </a:r>
            <a:r>
              <a:rPr lang="en-US" altLang="en-US" sz="2400" dirty="0"/>
              <a:t>CH Agenda and Time Plan” document</a:t>
            </a:r>
            <a:r>
              <a:rPr lang="en-GB" altLang="en-US" sz="2400" dirty="0"/>
              <a:t> reflecting final status of all Tdocs will be sent out by Friday 28 February 16.00 CET. </a:t>
            </a:r>
          </a:p>
          <a:p>
            <a:pPr lvl="3">
              <a:defRPr/>
            </a:pPr>
            <a:r>
              <a:rPr lang="en-GB" altLang="en-US" sz="2400" dirty="0"/>
              <a:t>All final Tdoc versions shall be uploaded by Friday 28 February 16.00 CET.</a:t>
            </a:r>
          </a:p>
          <a:p>
            <a:pPr marL="1371600" lvl="3" indent="0">
              <a:buFont typeface="Arial" panose="020B0604020202020204" pitchFamily="34" charset="0"/>
              <a:buNone/>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01700" y="341313"/>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028700"/>
            <a:ext cx="8388350" cy="5487988"/>
          </a:xfrm>
        </p:spPr>
        <p:txBody>
          <a:bodyPr/>
          <a:lstStyle/>
          <a:p>
            <a:pPr lvl="2">
              <a:defRPr/>
            </a:pPr>
            <a:r>
              <a:rPr lang="en-GB" altLang="en-US" sz="2800" dirty="0"/>
              <a:t>Tdoc status</a:t>
            </a:r>
          </a:p>
          <a:p>
            <a:pPr lvl="3">
              <a:defRPr/>
            </a:pPr>
            <a:r>
              <a:rPr lang="en-GB" altLang="en-US" sz="2400" dirty="0"/>
              <a:t>Chair/VC will provide an updated version of ‘</a:t>
            </a:r>
            <a:r>
              <a:rPr lang="en-US" altLang="en-US" sz="2400" dirty="0" err="1"/>
              <a:t>agenda_with_Tdocs_sequence_proposal</a:t>
            </a:r>
            <a:r>
              <a:rPr lang="en-GB" altLang="en-US" sz="2400" dirty="0"/>
              <a:t>’ reflecting status of all Tdocs close to 18:00 CET every day (except Saturday &amp; Sunday), also including “chairman notes” capturing a summary of the discussion so far.</a:t>
            </a:r>
          </a:p>
          <a:p>
            <a:pPr lvl="3">
              <a:defRPr/>
            </a:pPr>
            <a:r>
              <a:rPr lang="en-GB" altLang="en-US" sz="2400" dirty="0"/>
              <a:t>A final version of the ‘</a:t>
            </a:r>
            <a:r>
              <a:rPr lang="en-US" altLang="en-US" sz="2400" dirty="0" err="1"/>
              <a:t>agenda_with_Tdocs_sequence_proposal</a:t>
            </a:r>
            <a:r>
              <a:rPr lang="en-GB" altLang="en-US" sz="2400" dirty="0"/>
              <a:t>’ reflecting final status of all Tdocs will be sent out by Wednesday 4 March 12.00 CET. </a:t>
            </a:r>
          </a:p>
          <a:p>
            <a:pPr lvl="3">
              <a:defRPr/>
            </a:pPr>
            <a:r>
              <a:rPr lang="en-GB" altLang="en-US" sz="2400" dirty="0"/>
              <a:t>All final Tdoc versions shall be uploaded by Wednesday 4 March 12.00 CET.</a:t>
            </a:r>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2207BD3-C04A-4B5C-8EAE-4FBB92AC59EA}"/>
              </a:ext>
            </a:extLst>
          </p:cNvPr>
          <p:cNvSpPr>
            <a:spLocks noGrp="1"/>
          </p:cNvSpPr>
          <p:nvPr>
            <p:ph type="title"/>
          </p:nvPr>
        </p:nvSpPr>
        <p:spPr>
          <a:xfrm>
            <a:off x="720725" y="439738"/>
            <a:ext cx="6827838" cy="498475"/>
          </a:xfrm>
        </p:spPr>
        <p:txBody>
          <a:bodyPr/>
          <a:lstStyle/>
          <a:p>
            <a:r>
              <a:rPr lang="en-US" altLang="en-US"/>
              <a:t>Scope &amp; Objective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187325" y="1484313"/>
            <a:ext cx="8388350" cy="5108575"/>
          </a:xfrm>
        </p:spPr>
        <p:txBody>
          <a:bodyPr/>
          <a:lstStyle/>
          <a:p>
            <a:pPr lvl="1">
              <a:defRPr/>
            </a:pPr>
            <a:r>
              <a:rPr lang="sv-SE" altLang="en-US" sz="2200" b="1" dirty="0"/>
              <a:t>Scope</a:t>
            </a:r>
            <a:r>
              <a:rPr lang="sv-SE" altLang="en-US" sz="2200" dirty="0"/>
              <a:t>: According to reduced agenda S5-201100 (reduced work/</a:t>
            </a:r>
            <a:r>
              <a:rPr lang="sv-SE" altLang="en-US" sz="2200" dirty="0" err="1"/>
              <a:t>study</a:t>
            </a:r>
            <a:r>
              <a:rPr lang="sv-SE" altLang="en-US" sz="2200" dirty="0"/>
              <a:t> items, </a:t>
            </a:r>
            <a:r>
              <a:rPr lang="sv-SE" altLang="en-US" sz="2200" dirty="0" err="1"/>
              <a:t>priority</a:t>
            </a:r>
            <a:r>
              <a:rPr lang="sv-SE" altLang="en-US" sz="2200" dirty="0"/>
              <a:t> given to Rel-16 </a:t>
            </a:r>
            <a:r>
              <a:rPr lang="sv-SE" altLang="en-US" sz="2200" dirty="0" err="1"/>
              <a:t>work</a:t>
            </a:r>
            <a:r>
              <a:rPr lang="sv-SE" altLang="en-US" sz="2200" dirty="0"/>
              <a:t> </a:t>
            </a:r>
            <a:r>
              <a:rPr lang="sv-SE" altLang="en-US" sz="2200" dirty="0" err="1"/>
              <a:t>items</a:t>
            </a:r>
            <a:r>
              <a:rPr lang="sv-SE" altLang="en-US" sz="2200" dirty="0"/>
              <a:t>)</a:t>
            </a:r>
          </a:p>
          <a:p>
            <a:pPr lvl="1">
              <a:defRPr/>
            </a:pPr>
            <a:r>
              <a:rPr lang="sv-SE" altLang="en-US" sz="2200" b="1" dirty="0"/>
              <a:t>Objective</a:t>
            </a:r>
            <a:r>
              <a:rPr lang="sv-SE" altLang="en-US" sz="2200" dirty="0"/>
              <a:t>: </a:t>
            </a:r>
          </a:p>
          <a:p>
            <a:pPr lvl="2">
              <a:defRPr/>
            </a:pPr>
            <a:r>
              <a:rPr lang="sv-SE" altLang="en-US" dirty="0"/>
              <a:t>To complete all Rel-16 </a:t>
            </a:r>
            <a:r>
              <a:rPr lang="sv-SE" altLang="en-US" dirty="0" err="1"/>
              <a:t>work</a:t>
            </a:r>
            <a:r>
              <a:rPr lang="sv-SE" altLang="en-US" dirty="0"/>
              <a:t> </a:t>
            </a:r>
            <a:r>
              <a:rPr lang="sv-SE" altLang="en-US" dirty="0" err="1"/>
              <a:t>items</a:t>
            </a:r>
            <a:r>
              <a:rPr lang="sv-SE" altLang="en-US" dirty="0"/>
              <a:t> as far as possible. </a:t>
            </a:r>
            <a:r>
              <a:rPr lang="en-GB" altLang="en-US" dirty="0"/>
              <a:t>We urge everyone to only bring to this meeting the absolutely essential contributions that are deemed necessary to complete Rel-16.</a:t>
            </a:r>
          </a:p>
          <a:p>
            <a:pPr lvl="2">
              <a:defRPr/>
            </a:pPr>
            <a:r>
              <a:rPr lang="en-GB" altLang="en-US" dirty="0"/>
              <a:t>For OAM, to a</a:t>
            </a:r>
            <a:r>
              <a:rPr lang="en-GB" altLang="zh-CN" dirty="0"/>
              <a:t>ddress cross-WG issues which are important to catch up with the other WGs’ work plan</a:t>
            </a:r>
            <a:r>
              <a:rPr lang="en-US" altLang="zh-CN" dirty="0"/>
              <a:t>.W</a:t>
            </a:r>
            <a:r>
              <a:rPr lang="en-GB" altLang="zh-CN" dirty="0"/>
              <a:t>e encourage some new WID/SID to be proposed at SA5#129e. </a:t>
            </a:r>
          </a:p>
          <a:p>
            <a:pPr marL="457200" lvl="1" indent="0">
              <a:buNone/>
              <a:defRPr/>
            </a:pPr>
            <a:endParaRPr lang="en-GB" altLang="en-US" sz="2200" dirty="0"/>
          </a:p>
          <a:p>
            <a:pPr marL="457200" lvl="1" indent="0">
              <a:buFont typeface="Arial" panose="020B0604020202020204" pitchFamily="34" charset="0"/>
              <a:buNone/>
              <a:defRPr/>
            </a:pPr>
            <a:endParaRPr lang="en-GB" altLang="en-US" sz="2000" dirty="0"/>
          </a:p>
        </p:txBody>
      </p:sp>
      <p:sp>
        <p:nvSpPr>
          <p:cNvPr id="4" name="Rectangle 3">
            <a:extLst>
              <a:ext uri="{FF2B5EF4-FFF2-40B4-BE49-F238E27FC236}">
                <a16:creationId xmlns:a16="http://schemas.microsoft.com/office/drawing/2014/main" id="{17329C25-5A3C-4AF1-8FE2-CDECF5030BCD}"/>
              </a:ext>
            </a:extLst>
          </p:cNvPr>
          <p:cNvSpPr/>
          <p:nvPr/>
        </p:nvSpPr>
        <p:spPr>
          <a:xfrm rot="20077354">
            <a:off x="341269" y="472430"/>
            <a:ext cx="1415773" cy="461665"/>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400" b="1" cap="none" spc="0" dirty="0">
                <a:ln/>
                <a:solidFill>
                  <a:srgbClr val="7030A0"/>
                </a:solidFill>
                <a:effectLst/>
              </a:rPr>
              <a:t>Updated</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157288" y="300038"/>
            <a:ext cx="6829425" cy="498475"/>
          </a:xfrm>
        </p:spPr>
        <p:txBody>
          <a:bodyPr/>
          <a:lstStyle/>
          <a:p>
            <a:r>
              <a:rPr lang="en-US" altLang="en-US"/>
              <a:t>Scope &amp; Objective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239713" y="950913"/>
            <a:ext cx="8388350" cy="5382510"/>
          </a:xfrm>
        </p:spPr>
        <p:txBody>
          <a:bodyPr/>
          <a:lstStyle/>
          <a:p>
            <a:pPr lvl="1">
              <a:defRPr/>
            </a:pPr>
            <a:r>
              <a:rPr lang="en-GB" altLang="en-US" sz="2200" b="1" dirty="0"/>
              <a:t>Checkpoint</a:t>
            </a:r>
            <a:r>
              <a:rPr lang="en-GB" altLang="en-US" sz="2200" dirty="0"/>
              <a:t> on Rel-16 for every work</a:t>
            </a:r>
            <a:r>
              <a:rPr lang="en-GB" altLang="en-US" sz="2200" dirty="0">
                <a:solidFill>
                  <a:srgbClr val="7030A0"/>
                </a:solidFill>
              </a:rPr>
              <a:t> </a:t>
            </a:r>
            <a:r>
              <a:rPr lang="en-GB" altLang="en-US" sz="2200" dirty="0"/>
              <a:t>(to be checked latest by the end of the meeting): Can the work item be completed in Rel-16 with the agreed contributions (and moving the not agreed parts to Rel-17) or do we need to ask for an exception to complete Rel-16 in June ? </a:t>
            </a:r>
          </a:p>
          <a:p>
            <a:pPr lvl="1">
              <a:defRPr/>
            </a:pPr>
            <a:r>
              <a:rPr lang="en-GB" altLang="en-US" sz="2200" dirty="0"/>
              <a:t>The type is </a:t>
            </a:r>
            <a:r>
              <a:rPr lang="en-GB" altLang="en-US" sz="2200" b="1" dirty="0"/>
              <a:t>ad-hoc</a:t>
            </a:r>
            <a:r>
              <a:rPr lang="en-GB" altLang="en-US" sz="2200" dirty="0"/>
              <a:t>, meaning that this meeting will not count for voting powers but MCC strongly encourages delegates to register their participation.</a:t>
            </a:r>
          </a:p>
          <a:p>
            <a:pPr lvl="1">
              <a:defRPr/>
            </a:pPr>
            <a:r>
              <a:rPr lang="en-GB" altLang="en-US" sz="2200" dirty="0"/>
              <a:t>The electronic meeting has </a:t>
            </a:r>
            <a:r>
              <a:rPr lang="en-GB" altLang="en-US" sz="2200" b="1" dirty="0"/>
              <a:t>full SA5 decision power</a:t>
            </a:r>
          </a:p>
          <a:p>
            <a:pPr lvl="1">
              <a:defRPr/>
            </a:pPr>
            <a:r>
              <a:rPr lang="en-GB" altLang="en-US" sz="2200" b="1" dirty="0"/>
              <a:t>Latest draft TS/TR update</a:t>
            </a:r>
            <a:r>
              <a:rPr lang="en-GB" altLang="en-US" sz="2200" dirty="0"/>
              <a:t> for email approval after the E-meeting will be done as usual, but with limited time (until Monday 9 March EOB) due to the SA#87 plenary deadline.</a:t>
            </a:r>
          </a:p>
          <a:p>
            <a:pPr lvl="1">
              <a:defRPr/>
            </a:pPr>
            <a:r>
              <a:rPr lang="en-GB" altLang="en-US" sz="2200" b="1" dirty="0"/>
              <a:t>The Rel-16 freeze date is still March 2020</a:t>
            </a:r>
            <a:r>
              <a:rPr lang="en-GB" altLang="en-US" sz="2200" dirty="0"/>
              <a:t> (statement from the SA chair)</a:t>
            </a:r>
          </a:p>
          <a:p>
            <a:pPr lvl="1">
              <a:defRPr/>
            </a:pPr>
            <a:r>
              <a:rPr lang="en-GB" altLang="en-US" sz="2200" b="1" dirty="0"/>
              <a:t>No pCR or CR post e-meeting email approvals</a:t>
            </a:r>
            <a:r>
              <a:rPr lang="en-GB" altLang="en-US" sz="2200" dirty="0"/>
              <a:t> will be allowed.</a:t>
            </a:r>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485775" y="323850"/>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5775" y="1044575"/>
            <a:ext cx="8484970" cy="5240338"/>
          </a:xfrm>
        </p:spPr>
        <p:txBody>
          <a:bodyPr/>
          <a:lstStyle/>
          <a:p>
            <a:pPr lvl="1"/>
            <a:r>
              <a:rPr lang="en-US" altLang="en-US" dirty="0"/>
              <a:t>E-meeting to run from 24 February to 4 March</a:t>
            </a:r>
          </a:p>
          <a:p>
            <a:pPr lvl="2"/>
            <a:r>
              <a:rPr lang="en-US" altLang="en-US" dirty="0"/>
              <a:t>3GPP portal will show these meeting dates</a:t>
            </a:r>
          </a:p>
          <a:p>
            <a:pPr lvl="2"/>
            <a:r>
              <a:rPr lang="en-US" altLang="en-US" dirty="0"/>
              <a:t>3GPP portal has updated document templates</a:t>
            </a:r>
          </a:p>
          <a:p>
            <a:pPr lvl="1"/>
            <a:r>
              <a:rPr lang="en-US" altLang="en-US" sz="2200" dirty="0"/>
              <a:t>Deadlines:</a:t>
            </a:r>
          </a:p>
          <a:p>
            <a:pPr lvl="2"/>
            <a:r>
              <a:rPr lang="en-US" altLang="en-US" sz="2200" dirty="0" err="1"/>
              <a:t>Tdoc</a:t>
            </a:r>
            <a:r>
              <a:rPr lang="en-US" altLang="en-US" sz="2200" dirty="0"/>
              <a:t> submission: </a:t>
            </a:r>
            <a:r>
              <a:rPr lang="en-GB" altLang="en-US" sz="2200" dirty="0"/>
              <a:t>Friday 14 February 23:59 </a:t>
            </a:r>
            <a:r>
              <a:rPr lang="en-US" altLang="en-US" sz="2200" dirty="0"/>
              <a:t>CET</a:t>
            </a:r>
            <a:r>
              <a:rPr lang="en-GB" altLang="en-US" sz="2200" dirty="0"/>
              <a:t> </a:t>
            </a:r>
          </a:p>
          <a:p>
            <a:pPr lvl="2"/>
            <a:r>
              <a:rPr lang="en-US" altLang="en-US" sz="2200" dirty="0" err="1"/>
              <a:t>Tdoc</a:t>
            </a:r>
            <a:r>
              <a:rPr lang="en-US" altLang="en-US" sz="2200" dirty="0"/>
              <a:t> reservation: </a:t>
            </a:r>
            <a:r>
              <a:rPr lang="en-GB" altLang="en-US" sz="2200" dirty="0"/>
              <a:t>Friday 14 February 23:59 </a:t>
            </a:r>
            <a:r>
              <a:rPr lang="en-US" altLang="en-US" sz="2200" dirty="0"/>
              <a:t>CET</a:t>
            </a:r>
          </a:p>
          <a:p>
            <a:pPr lvl="1"/>
            <a:r>
              <a:rPr lang="en-US" altLang="en-US" sz="2200" dirty="0" err="1"/>
              <a:t>AgendaWithTdocAllocation</a:t>
            </a:r>
            <a:r>
              <a:rPr lang="en-US" altLang="en-US" sz="2200" dirty="0"/>
              <a:t> sent out by MCC Monday 17 </a:t>
            </a:r>
            <a:r>
              <a:rPr lang="en-GB" altLang="en-US" sz="2200" dirty="0"/>
              <a:t>February</a:t>
            </a:r>
            <a:endParaRPr lang="en-US" altLang="en-US" sz="2200" dirty="0">
              <a:solidFill>
                <a:srgbClr val="FF0000"/>
              </a:solidFill>
            </a:endParaRPr>
          </a:p>
          <a:p>
            <a:pPr lvl="1"/>
            <a:r>
              <a:rPr lang="en-US" altLang="en-US" sz="2200" dirty="0"/>
              <a:t>Start of E-meeting Monday 24 </a:t>
            </a:r>
            <a:r>
              <a:rPr lang="en-GB" altLang="en-US" sz="2200" dirty="0"/>
              <a:t>February</a:t>
            </a:r>
            <a:r>
              <a:rPr lang="en-US" altLang="en-US" sz="2200" dirty="0"/>
              <a:t> 09:00 CET</a:t>
            </a:r>
          </a:p>
          <a:p>
            <a:pPr lvl="1"/>
            <a:r>
              <a:rPr lang="en-US" altLang="en-US" sz="2200" dirty="0"/>
              <a:t>Closing plenary (conf. call) Wednesday 4 March 15.00-17:00 CET</a:t>
            </a:r>
          </a:p>
          <a:p>
            <a:pPr lvl="1"/>
            <a:r>
              <a:rPr lang="en-US" altLang="en-US" sz="2200" dirty="0"/>
              <a:t>End of E-meeting: Wednesday 4 March 17:00 CET</a:t>
            </a:r>
          </a:p>
        </p:txBody>
      </p:sp>
      <p:sp>
        <p:nvSpPr>
          <p:cNvPr id="4" name="Rectangle 3">
            <a:extLst>
              <a:ext uri="{FF2B5EF4-FFF2-40B4-BE49-F238E27FC236}">
                <a16:creationId xmlns:a16="http://schemas.microsoft.com/office/drawing/2014/main" id="{3B92D7FA-39EC-4411-9A88-1D585AB4190B}"/>
              </a:ext>
            </a:extLst>
          </p:cNvPr>
          <p:cNvSpPr/>
          <p:nvPr/>
        </p:nvSpPr>
        <p:spPr>
          <a:xfrm rot="20077354">
            <a:off x="341269" y="472430"/>
            <a:ext cx="1415773" cy="461665"/>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400" b="1" cap="none" spc="0" dirty="0">
                <a:ln/>
                <a:solidFill>
                  <a:srgbClr val="7030A0"/>
                </a:solidFill>
                <a:effectLst/>
              </a:rPr>
              <a:t>Updated</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485775" y="323850"/>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5775" y="1044575"/>
            <a:ext cx="8388350" cy="5240338"/>
          </a:xfrm>
        </p:spPr>
        <p:txBody>
          <a:bodyPr/>
          <a:lstStyle/>
          <a:p>
            <a:pPr lvl="1"/>
            <a:r>
              <a:rPr lang="en-US" altLang="en-US" dirty="0"/>
              <a:t>Start of OAM E-meeting Monday 24 </a:t>
            </a:r>
            <a:r>
              <a:rPr lang="en-GB" altLang="en-US" dirty="0"/>
              <a:t>February</a:t>
            </a:r>
            <a:r>
              <a:rPr lang="en-US" altLang="en-US" dirty="0"/>
              <a:t> 09:00 CET</a:t>
            </a:r>
          </a:p>
          <a:p>
            <a:pPr lvl="1"/>
            <a:r>
              <a:rPr lang="en-US" altLang="en-US" dirty="0"/>
              <a:t>Start of CH E-meeting Monday 24 </a:t>
            </a:r>
            <a:r>
              <a:rPr lang="en-GB" altLang="en-US" dirty="0"/>
              <a:t>February</a:t>
            </a:r>
            <a:r>
              <a:rPr lang="en-US" altLang="en-US" dirty="0"/>
              <a:t> 09:00 CET</a:t>
            </a:r>
          </a:p>
          <a:p>
            <a:pPr lvl="1"/>
            <a:r>
              <a:rPr lang="en-US" altLang="en-US" dirty="0"/>
              <a:t>Last revision upload: </a:t>
            </a:r>
          </a:p>
          <a:p>
            <a:pPr lvl="2"/>
            <a:r>
              <a:rPr lang="en-US" altLang="en-US" sz="2200" dirty="0"/>
              <a:t>OAM: Tuesday 3 March 17:00 CET</a:t>
            </a:r>
          </a:p>
          <a:p>
            <a:pPr lvl="2"/>
            <a:r>
              <a:rPr lang="en-US" altLang="en-US" sz="2200" dirty="0"/>
              <a:t>CH: Thursday 27 February 17:00 CET</a:t>
            </a:r>
          </a:p>
          <a:p>
            <a:pPr lvl="1"/>
            <a:r>
              <a:rPr lang="en-US" altLang="en-US" dirty="0"/>
              <a:t>Last comments: </a:t>
            </a:r>
          </a:p>
          <a:p>
            <a:pPr lvl="2"/>
            <a:r>
              <a:rPr lang="en-US" altLang="en-US" sz="2200" dirty="0"/>
              <a:t>OAM: Tuesday 3 Mar 23.59 CET</a:t>
            </a:r>
          </a:p>
          <a:p>
            <a:pPr lvl="2"/>
            <a:r>
              <a:rPr lang="en-US" altLang="en-US" sz="2200" dirty="0"/>
              <a:t>CH: Thursday 27 Feb 23.59 CET</a:t>
            </a:r>
          </a:p>
          <a:p>
            <a:pPr lvl="1"/>
            <a:r>
              <a:rPr lang="en-US" altLang="en-US" dirty="0"/>
              <a:t>End of OAM E-meeting: Wednesday 4 March 12:00 CET</a:t>
            </a:r>
          </a:p>
          <a:p>
            <a:pPr lvl="1"/>
            <a:r>
              <a:rPr lang="en-US" altLang="en-US" dirty="0"/>
              <a:t>End of CH E-meeting: Friday 28 Feb 12:00 CET</a:t>
            </a:r>
          </a:p>
          <a:p>
            <a:pPr lvl="1"/>
            <a:endParaRPr lang="en-US" altLang="en-US" sz="2200" dirty="0"/>
          </a:p>
        </p:txBody>
      </p:sp>
      <p:sp>
        <p:nvSpPr>
          <p:cNvPr id="4" name="Rectangle 3">
            <a:extLst>
              <a:ext uri="{FF2B5EF4-FFF2-40B4-BE49-F238E27FC236}">
                <a16:creationId xmlns:a16="http://schemas.microsoft.com/office/drawing/2014/main" id="{CF7AE5FB-AC20-4851-AD87-A677C3DC16F0}"/>
              </a:ext>
            </a:extLst>
          </p:cNvPr>
          <p:cNvSpPr/>
          <p:nvPr/>
        </p:nvSpPr>
        <p:spPr>
          <a:xfrm rot="20077354">
            <a:off x="341269" y="472430"/>
            <a:ext cx="1415773" cy="461665"/>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400" b="1" cap="none" spc="0" dirty="0">
                <a:ln/>
                <a:solidFill>
                  <a:srgbClr val="7030A0"/>
                </a:solidFill>
                <a:effectLst/>
              </a:rPr>
              <a:t>Updated</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881063" y="204788"/>
            <a:ext cx="6827837" cy="498475"/>
          </a:xfrm>
        </p:spPr>
        <p:txBody>
          <a:bodyPr/>
          <a:lstStyle/>
          <a:p>
            <a:r>
              <a:rPr lang="en-US" altLang="en-US"/>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377825" y="800100"/>
            <a:ext cx="8388350" cy="5643563"/>
          </a:xfrm>
        </p:spPr>
        <p:txBody>
          <a:bodyPr/>
          <a:lstStyle/>
          <a:p>
            <a:pPr lvl="1"/>
            <a:r>
              <a:rPr lang="en-GB" altLang="en-US" sz="2000" dirty="0"/>
              <a:t>Submission of input contributions</a:t>
            </a:r>
          </a:p>
          <a:p>
            <a:pPr lvl="2"/>
            <a:r>
              <a:rPr lang="en-GB" altLang="en-US" sz="1800" dirty="0"/>
              <a:t>Normal 3GU based initial </a:t>
            </a:r>
            <a:r>
              <a:rPr lang="en-GB" altLang="en-US" sz="1800" dirty="0" err="1"/>
              <a:t>Tdoc</a:t>
            </a:r>
            <a:r>
              <a:rPr lang="en-GB" altLang="en-US" sz="1800" dirty="0"/>
              <a:t> reservation and submission until the deadline. </a:t>
            </a:r>
            <a:r>
              <a:rPr lang="en-GB" altLang="en-US" sz="1800" dirty="0" err="1"/>
              <a:t>Tdocs</a:t>
            </a:r>
            <a:r>
              <a:rPr lang="en-GB" altLang="en-US" sz="1800" dirty="0"/>
              <a:t> will be available on the 3GPP server as in the case of a regular meeting.</a:t>
            </a:r>
          </a:p>
          <a:p>
            <a:pPr lvl="2"/>
            <a:r>
              <a:rPr lang="en-GB" altLang="en-US" sz="1800" dirty="0" err="1"/>
              <a:t>Tdocs</a:t>
            </a:r>
            <a:r>
              <a:rPr lang="en-GB" altLang="en-US" sz="1800" dirty="0"/>
              <a:t> submitted that are not part of the agreed scope will be withdrawn.</a:t>
            </a:r>
          </a:p>
          <a:p>
            <a:pPr lvl="2"/>
            <a:r>
              <a:rPr lang="en-GB" altLang="en-US" sz="1800" b="1" dirty="0"/>
              <a:t>Late contributions (uploaded after the deadline) will not be treated and will be withdrawn.</a:t>
            </a:r>
          </a:p>
          <a:p>
            <a:pPr lvl="1"/>
            <a:r>
              <a:rPr lang="en-GB" altLang="en-US" sz="2000" dirty="0"/>
              <a:t>During the E-meeting</a:t>
            </a:r>
          </a:p>
          <a:p>
            <a:pPr lvl="2"/>
            <a:r>
              <a:rPr lang="en-GB" altLang="en-US" sz="1800" b="1" dirty="0"/>
              <a:t>Start of E-meeting will be announced by the Chair on the General SA5 exploder – declaring the IPR, antitrust and US Export Administration Regulations statements</a:t>
            </a:r>
          </a:p>
          <a:p>
            <a:pPr lvl="2"/>
            <a:r>
              <a:rPr lang="en-GB" altLang="en-US" sz="1800" dirty="0"/>
              <a:t>The E-meeting will be conducted primarily via email over the three SA5 exploders (SA5, OAM and CH).</a:t>
            </a:r>
          </a:p>
          <a:p>
            <a:pPr lvl="2"/>
            <a:r>
              <a:rPr lang="en-GB" altLang="en-US" sz="1800" b="1" dirty="0"/>
              <a:t>The Chair/VC moderates the email approvals</a:t>
            </a:r>
            <a:r>
              <a:rPr lang="en-GB" altLang="en-US" sz="1800" dirty="0"/>
              <a:t> of all contributions in the respective WI/SI. </a:t>
            </a:r>
            <a:r>
              <a:rPr lang="en-GB" altLang="en-US" sz="1800" b="1" dirty="0"/>
              <a:t>One thread per contribution.</a:t>
            </a:r>
          </a:p>
          <a:p>
            <a:pPr lvl="2"/>
            <a:r>
              <a:rPr lang="en-GB" altLang="en-US" sz="1800" dirty="0"/>
              <a:t>There will also be some conference calls to handle selected (more complex) topics that need more discussion.</a:t>
            </a:r>
          </a:p>
          <a:p>
            <a:pPr lvl="2"/>
            <a:endParaRPr lang="en-GB" altLang="en-US"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619125" y="236538"/>
            <a:ext cx="6827838" cy="498475"/>
          </a:xfrm>
        </p:spPr>
        <p:txBody>
          <a:bodyPr/>
          <a:lstStyle/>
          <a:p>
            <a:r>
              <a:rPr lang="en-US" altLang="en-US"/>
              <a:t>Process (2)</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57175" y="842963"/>
            <a:ext cx="8388350" cy="4902200"/>
          </a:xfrm>
        </p:spPr>
        <p:txBody>
          <a:bodyPr/>
          <a:lstStyle/>
          <a:p>
            <a:pPr marL="719138" lvl="2" indent="-273050"/>
            <a:r>
              <a:rPr lang="en-GB" altLang="en-US" sz="1800" dirty="0"/>
              <a:t>Reflectors to use:</a:t>
            </a:r>
          </a:p>
          <a:p>
            <a:pPr marL="1165225" lvl="3" indent="-360363"/>
            <a:r>
              <a:rPr lang="en-GB" altLang="en-US" sz="1600" dirty="0"/>
              <a:t>SA5 main reflector (</a:t>
            </a:r>
            <a:r>
              <a:rPr lang="en-GB" altLang="en-US" sz="1600" dirty="0">
                <a:hlinkClick r:id="rId2"/>
              </a:rPr>
              <a:t>3GPP_TSG_SA_WG5@LIST.ETSI.ORG</a:t>
            </a:r>
            <a:r>
              <a:rPr lang="en-GB" altLang="en-US" sz="1600" dirty="0"/>
              <a:t> ) for joint OAM/CH / common topics</a:t>
            </a:r>
          </a:p>
          <a:p>
            <a:pPr marL="1165225" lvl="3" indent="-360363"/>
            <a:r>
              <a:rPr lang="en-GB" altLang="en-US" sz="1600" dirty="0"/>
              <a:t>OAM reflector (</a:t>
            </a:r>
            <a:r>
              <a:rPr lang="en-GB" altLang="en-US" sz="1600" dirty="0">
                <a:hlinkClick r:id="rId3"/>
              </a:rPr>
              <a:t>3GPP_TSG_SA_WG5_OAM@LIST.ETSI.ORG</a:t>
            </a:r>
            <a:r>
              <a:rPr lang="en-GB" altLang="en-US" sz="1600" dirty="0"/>
              <a:t>) for OAM topics</a:t>
            </a:r>
          </a:p>
          <a:p>
            <a:pPr marL="1165225" lvl="3" indent="-360363"/>
            <a:r>
              <a:rPr lang="en-GB" altLang="en-US" sz="1600" dirty="0"/>
              <a:t>CH reflector (</a:t>
            </a:r>
            <a:r>
              <a:rPr lang="en-GB" altLang="en-US" sz="1600" dirty="0">
                <a:hlinkClick r:id="rId4"/>
              </a:rPr>
              <a:t>3GPP_TSG_SA_WG5_CHARGING@LIST.ETSI.ORG</a:t>
            </a:r>
            <a:r>
              <a:rPr lang="en-GB" altLang="en-US" sz="1600" dirty="0"/>
              <a:t> ) for Charging topics</a:t>
            </a:r>
          </a:p>
          <a:p>
            <a:pPr marL="719138" lvl="2" indent="-273050"/>
            <a:r>
              <a:rPr lang="en-GB" altLang="en-US" sz="1800" dirty="0"/>
              <a:t>Email discussions/approvals</a:t>
            </a:r>
          </a:p>
          <a:p>
            <a:pPr marL="1165225" lvl="3" indent="-360363"/>
            <a:r>
              <a:rPr lang="en-GB" altLang="zh-CN" sz="1600" dirty="0" err="1">
                <a:ea typeface="宋体" panose="02010600030101010101" pitchFamily="2" charset="-122"/>
              </a:rPr>
              <a:t>Tdoc</a:t>
            </a:r>
            <a:r>
              <a:rPr lang="en-GB" altLang="zh-CN" sz="1600" dirty="0">
                <a:ea typeface="宋体" panose="02010600030101010101" pitchFamily="2" charset="-122"/>
              </a:rPr>
              <a:t> number ranges: We will use S5-201xxx</a:t>
            </a:r>
            <a:endParaRPr lang="en-GB" altLang="en-US" sz="1600" dirty="0"/>
          </a:p>
          <a:p>
            <a:pPr marL="1165225" lvl="3" indent="-360363"/>
            <a:r>
              <a:rPr lang="en-GB" altLang="en-US" sz="1600" dirty="0"/>
              <a:t>Subject field of emails shall take the format of </a:t>
            </a:r>
            <a:r>
              <a:rPr lang="en-GB" altLang="zh-CN" sz="1600" dirty="0">
                <a:ea typeface="宋体" panose="02010600030101010101" pitchFamily="2" charset="-122"/>
              </a:rPr>
              <a:t>"[SA5#129e], AI#, S5-201xxx &lt;exact </a:t>
            </a:r>
            <a:r>
              <a:rPr lang="en-GB" altLang="zh-CN" sz="1600" dirty="0" err="1">
                <a:ea typeface="宋体" panose="02010600030101010101" pitchFamily="2" charset="-122"/>
              </a:rPr>
              <a:t>TDoc</a:t>
            </a:r>
            <a:r>
              <a:rPr lang="en-GB" altLang="zh-CN" sz="1600" dirty="0">
                <a:ea typeface="宋体" panose="02010600030101010101" pitchFamily="2" charset="-122"/>
              </a:rPr>
              <a:t> Title&gt;" where AI is the agenda item.</a:t>
            </a:r>
          </a:p>
          <a:p>
            <a:pPr marL="1622425" lvl="4" indent="-360363"/>
            <a:r>
              <a:rPr lang="en-GB" altLang="zh-CN" dirty="0">
                <a:ea typeface="宋体" panose="02010600030101010101" pitchFamily="2" charset="-122"/>
              </a:rPr>
              <a:t>Note that &lt;exact </a:t>
            </a:r>
            <a:r>
              <a:rPr lang="en-GB" altLang="zh-CN" dirty="0" err="1">
                <a:ea typeface="宋体" panose="02010600030101010101" pitchFamily="2" charset="-122"/>
              </a:rPr>
              <a:t>TDoc</a:t>
            </a:r>
            <a:r>
              <a:rPr lang="en-GB" altLang="zh-CN" dirty="0">
                <a:ea typeface="宋体" panose="02010600030101010101" pitchFamily="2" charset="-122"/>
              </a:rPr>
              <a:t> Title&gt; for </a:t>
            </a:r>
            <a:r>
              <a:rPr lang="en-GB" altLang="zh-CN" b="1" dirty="0">
                <a:ea typeface="宋体" panose="02010600030101010101" pitchFamily="2" charset="-122"/>
              </a:rPr>
              <a:t>SA5 CRs and </a:t>
            </a:r>
            <a:r>
              <a:rPr lang="en-GB" altLang="zh-CN" b="1" dirty="0" err="1">
                <a:ea typeface="宋体" panose="02010600030101010101" pitchFamily="2" charset="-122"/>
              </a:rPr>
              <a:t>pCRs</a:t>
            </a:r>
            <a:r>
              <a:rPr lang="en-GB" altLang="zh-CN" dirty="0">
                <a:ea typeface="宋体" panose="02010600030101010101" pitchFamily="2" charset="-122"/>
              </a:rPr>
              <a:t> shall be like &lt;Rel-16 CR/</a:t>
            </a:r>
            <a:r>
              <a:rPr lang="en-GB" altLang="zh-CN" dirty="0" err="1">
                <a:ea typeface="宋体" panose="02010600030101010101" pitchFamily="2" charset="-122"/>
              </a:rPr>
              <a:t>pCR</a:t>
            </a:r>
            <a:r>
              <a:rPr lang="en-GB" altLang="zh-CN" dirty="0">
                <a:ea typeface="宋体" panose="02010600030101010101" pitchFamily="2" charset="-122"/>
              </a:rPr>
              <a:t> 28.xxx </a:t>
            </a:r>
            <a:r>
              <a:rPr lang="en-GB" altLang="zh-CN" dirty="0" err="1">
                <a:ea typeface="宋体" panose="02010600030101010101" pitchFamily="2" charset="-122"/>
              </a:rPr>
              <a:t>Tdoc</a:t>
            </a:r>
            <a:r>
              <a:rPr lang="en-GB" altLang="zh-CN" dirty="0">
                <a:ea typeface="宋体" panose="02010600030101010101" pitchFamily="2" charset="-122"/>
              </a:rPr>
              <a:t> title&gt;. Example:</a:t>
            </a:r>
          </a:p>
          <a:p>
            <a:pPr marL="1622425" lvl="4" indent="-360363"/>
            <a:r>
              <a:rPr lang="en-GB" altLang="zh-CN" dirty="0">
                <a:ea typeface="宋体" panose="02010600030101010101" pitchFamily="2" charset="-122"/>
              </a:rPr>
              <a:t>[SA5#129e], 6.3, S5-201067 Rel-16 CR 28.541 Correction of…</a:t>
            </a:r>
            <a:endParaRPr lang="en-GB" altLang="en-US" dirty="0"/>
          </a:p>
          <a:p>
            <a:pPr marL="1165225" lvl="3" indent="-360363"/>
            <a:r>
              <a:rPr lang="en-US" altLang="en-US" sz="1600" dirty="0"/>
              <a:t>Recommend single e-mail thread per single </a:t>
            </a:r>
            <a:r>
              <a:rPr lang="en-US" altLang="en-US" sz="1600" dirty="0" err="1"/>
              <a:t>Tdoc</a:t>
            </a:r>
            <a:r>
              <a:rPr lang="en-US" altLang="en-US" sz="1600" dirty="0"/>
              <a:t> (multiple related </a:t>
            </a:r>
            <a:r>
              <a:rPr lang="en-US" altLang="en-US" sz="1600" dirty="0" err="1"/>
              <a:t>Tdocs</a:t>
            </a:r>
            <a:r>
              <a:rPr lang="en-US" altLang="en-US" sz="1600" dirty="0"/>
              <a:t> allowed in specific cases)</a:t>
            </a:r>
          </a:p>
          <a:p>
            <a:pPr marL="1165225" lvl="3" indent="-360363"/>
            <a:r>
              <a:rPr lang="en-GB" altLang="en-US" sz="1600" b="1" dirty="0"/>
              <a:t>Revisions of original submitted </a:t>
            </a:r>
            <a:r>
              <a:rPr lang="en-GB" altLang="en-US" sz="1600" b="1" dirty="0" err="1"/>
              <a:t>Tdocs</a:t>
            </a:r>
            <a:r>
              <a:rPr lang="en-GB" altLang="en-US" sz="1600" b="1" dirty="0"/>
              <a:t> </a:t>
            </a:r>
            <a:r>
              <a:rPr lang="en-GB" altLang="en-US" sz="1600" dirty="0"/>
              <a:t>(instead of the usual SA5 process using drafts of </a:t>
            </a:r>
            <a:r>
              <a:rPr lang="en-GB" altLang="en-US" sz="1600" dirty="0" err="1"/>
              <a:t>Tdocs</a:t>
            </a:r>
            <a:r>
              <a:rPr lang="en-GB" altLang="en-US" sz="1600" dirty="0"/>
              <a:t> revisions) for email approval process. Example: </a:t>
            </a:r>
            <a:r>
              <a:rPr lang="en-US" altLang="en-US" sz="1600" dirty="0"/>
              <a:t>Original </a:t>
            </a:r>
            <a:r>
              <a:rPr lang="en-US" altLang="en-US" sz="1600" dirty="0" err="1"/>
              <a:t>Tdoc</a:t>
            </a:r>
            <a:r>
              <a:rPr lang="en-US" altLang="en-US" sz="1600" dirty="0"/>
              <a:t> X submitted,  Xrev1, Xrev2 used for email approval before final </a:t>
            </a:r>
            <a:r>
              <a:rPr lang="en-US" altLang="en-US" sz="1600" dirty="0" err="1"/>
              <a:t>Tdoc</a:t>
            </a:r>
            <a:r>
              <a:rPr lang="en-US" altLang="en-US" sz="1600" dirty="0"/>
              <a:t> “Y revision of X”. </a:t>
            </a:r>
            <a:r>
              <a:rPr lang="fr-FR" altLang="en-US" sz="1600" dirty="0"/>
              <a:t> </a:t>
            </a:r>
            <a:endParaRPr lang="en-US" altLang="en-US" sz="1600" dirty="0"/>
          </a:p>
          <a:p>
            <a:pPr marL="1165225" lvl="3" indent="-360363"/>
            <a:r>
              <a:rPr lang="en-GB" altLang="zh-CN" sz="1600"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/WG5_TM/TSGS5_129e/Inbox/Drafts</a:t>
            </a:r>
            <a:r>
              <a:rPr lang="en-GB" altLang="en-US" sz="1600" dirty="0">
                <a:latin typeface="Arial" panose="020B0604020202020204" pitchFamily="34" charset="0"/>
                <a:cs typeface="Arial" panose="020B0604020202020204" pitchFamily="34" charset="0"/>
              </a:rPr>
              <a:t> </a:t>
            </a:r>
          </a:p>
          <a:p>
            <a:pPr marL="1165225" lvl="3" indent="-360363"/>
            <a:endParaRPr lang="en-GB" altLang="zh-CN" sz="1600"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
        <p:nvSpPr>
          <p:cNvPr id="4" name="Rectangle 3">
            <a:extLst>
              <a:ext uri="{FF2B5EF4-FFF2-40B4-BE49-F238E27FC236}">
                <a16:creationId xmlns:a16="http://schemas.microsoft.com/office/drawing/2014/main" id="{6AE9AE9E-31AC-4333-BFC7-2AF2C1EAADDA}"/>
              </a:ext>
            </a:extLst>
          </p:cNvPr>
          <p:cNvSpPr/>
          <p:nvPr/>
        </p:nvSpPr>
        <p:spPr>
          <a:xfrm rot="20077354">
            <a:off x="341269" y="472430"/>
            <a:ext cx="1415773" cy="461665"/>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400" b="1" cap="none" spc="0" dirty="0">
                <a:ln/>
                <a:solidFill>
                  <a:srgbClr val="7030A0"/>
                </a:solidFill>
                <a:effectLst/>
              </a:rPr>
              <a:t>Updated</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901700" y="400050"/>
            <a:ext cx="6827838" cy="498475"/>
          </a:xfrm>
        </p:spPr>
        <p:txBody>
          <a:bodyPr/>
          <a:lstStyle/>
          <a:p>
            <a:r>
              <a:rPr lang="en-US" altLang="en-US"/>
              <a:t>Process (3)</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0" y="1377950"/>
            <a:ext cx="8388350" cy="5487988"/>
          </a:xfrm>
        </p:spPr>
        <p:txBody>
          <a:bodyPr/>
          <a:lstStyle/>
          <a:p>
            <a:pPr lvl="2">
              <a:defRPr/>
            </a:pPr>
            <a:r>
              <a:rPr lang="en-GB" altLang="en-US" dirty="0"/>
              <a:t>Email discussions/approvals, cont.</a:t>
            </a:r>
          </a:p>
          <a:p>
            <a:pPr lvl="3">
              <a:defRPr/>
            </a:pPr>
            <a:r>
              <a:rPr lang="en-GB" altLang="en-US" sz="1800" b="1" dirty="0"/>
              <a:t>For</a:t>
            </a:r>
            <a:r>
              <a:rPr lang="en-GB" altLang="en-US" sz="1800" dirty="0"/>
              <a:t> </a:t>
            </a:r>
            <a:r>
              <a:rPr lang="en-GB" altLang="en-US" sz="1800" b="1" dirty="0"/>
              <a:t>revised</a:t>
            </a:r>
            <a:r>
              <a:rPr lang="en-GB" altLang="en-US" sz="1800" dirty="0"/>
              <a:t> </a:t>
            </a:r>
            <a:r>
              <a:rPr lang="en-GB" altLang="en-US" sz="1800" b="1" dirty="0"/>
              <a:t>contributions </a:t>
            </a:r>
            <a:r>
              <a:rPr lang="en-GB" altLang="en-US" sz="1800" dirty="0"/>
              <a:t>under email approval, take out a new </a:t>
            </a:r>
            <a:r>
              <a:rPr lang="en-GB" altLang="en-US" sz="1800" dirty="0" err="1"/>
              <a:t>Tdoc</a:t>
            </a:r>
            <a:r>
              <a:rPr lang="en-GB" altLang="en-US" sz="1800" dirty="0"/>
              <a:t> number in 3GU only when the document is agreed/approved and then upload it. Otherwise, the original is noted.</a:t>
            </a:r>
          </a:p>
          <a:p>
            <a:pPr lvl="3">
              <a:defRPr/>
            </a:pPr>
            <a:r>
              <a:rPr lang="en-GB" altLang="en-US" sz="1800" dirty="0"/>
              <a:t>Delegates are encouraged to not revise contributions too rapidly after getting comments, but rather acknowledge and collect comments and revise when they find it relevant and convenient for the meeting, e.g. by indicating a time for the next revision</a:t>
            </a:r>
          </a:p>
          <a:p>
            <a:pPr lvl="3">
              <a:defRPr/>
            </a:pPr>
            <a:r>
              <a:rPr lang="en-GB" altLang="en-US" sz="1800" dirty="0"/>
              <a:t>For efficient email discussions, everybody is recommended to avoid emails saying “I agree with this version” – only send new comments or objections</a:t>
            </a:r>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8" y="-117475"/>
            <a:ext cx="6827837" cy="1143000"/>
          </a:xfrm>
        </p:spPr>
        <p:txBody>
          <a:bodyPr/>
          <a:lstStyle/>
          <a:p>
            <a:pPr>
              <a:defRPr/>
            </a:pPr>
            <a:r>
              <a:rPr lang="en-US" altLang="en-US" dirty="0"/>
              <a:t>Process (4)</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254000" y="725488"/>
            <a:ext cx="8682038" cy="5491162"/>
          </a:xfrm>
        </p:spPr>
        <p:txBody>
          <a:bodyPr/>
          <a:lstStyle/>
          <a:p>
            <a:pPr lvl="1"/>
            <a:r>
              <a:rPr lang="en-GB" altLang="en-US" sz="2000" dirty="0"/>
              <a:t>Conference calls</a:t>
            </a:r>
          </a:p>
          <a:p>
            <a:pPr lvl="2"/>
            <a:r>
              <a:rPr lang="en-GB" altLang="en-US" sz="1800" dirty="0"/>
              <a:t>Conference calls to be set up on a per-need basis for specific topics (Chair/VC to decide)</a:t>
            </a:r>
          </a:p>
          <a:p>
            <a:pPr lvl="3"/>
            <a:r>
              <a:rPr lang="en-GB" altLang="en-US" sz="1800" dirty="0"/>
              <a:t>Specific dates/times and moderator to be announced in the week of 17-21 Feb.</a:t>
            </a:r>
          </a:p>
          <a:p>
            <a:pPr lvl="3"/>
            <a:r>
              <a:rPr lang="en-GB" altLang="en-US" sz="1800" dirty="0"/>
              <a:t>Should account for time zones of participants</a:t>
            </a:r>
          </a:p>
          <a:p>
            <a:pPr lvl="3"/>
            <a:r>
              <a:rPr lang="en-GB" altLang="en-US" sz="1800" dirty="0"/>
              <a:t>Suggested time slot: 15.00-17.00 CET</a:t>
            </a:r>
          </a:p>
          <a:p>
            <a:pPr lvl="3"/>
            <a:r>
              <a:rPr lang="en-GB" altLang="en-US" sz="1800" dirty="0"/>
              <a:t>MCC may assist if tool support is needed</a:t>
            </a:r>
          </a:p>
          <a:p>
            <a:pPr lvl="1"/>
            <a:r>
              <a:rPr lang="en-GB" altLang="en-US" sz="2000" dirty="0"/>
              <a:t>Closing plenary (conf. call):</a:t>
            </a:r>
          </a:p>
          <a:p>
            <a:pPr lvl="3"/>
            <a:r>
              <a:rPr lang="en-GB" altLang="en-US" sz="1800" dirty="0"/>
              <a:t>Objective is to go through the status of each WI/SI in OAM and CH and to decide whether or not it is completed for Rel-16 or if an exception request (and a revised WID) is needed (and it may then be sent for quick email approval after the e-meeting). For Study items as well to update the target date if needed.</a:t>
            </a:r>
          </a:p>
          <a:p>
            <a:pPr lvl="3"/>
            <a:r>
              <a:rPr lang="en-GB" altLang="en-US" sz="1800" dirty="0"/>
              <a:t>The Chair/VC may ask each rapporteur to prepare exception sheets before the closing plenary if they believe it is needed.</a:t>
            </a:r>
          </a:p>
          <a:p>
            <a:pPr lvl="3"/>
            <a:endParaRPr lang="en-GB" altLang="en-US" sz="1800" dirty="0"/>
          </a:p>
          <a:p>
            <a:pPr lvl="3"/>
            <a:endParaRPr lang="en-GB" altLang="en-US" sz="18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B56D5ADB-093E-424F-8750-B088978532F4}">
  <ds:schemaRefs>
    <ds:schemaRef ds:uri="Microsoft.SharePoint.Taxonomy.ContentTypeSync"/>
  </ds:schemaRefs>
</ds:datastoreItem>
</file>

<file path=customXml/itemProps2.xml><?xml version="1.0" encoding="utf-8"?>
<ds:datastoreItem xmlns:ds="http://schemas.openxmlformats.org/officeDocument/2006/customXml" ds:itemID="{B42BA08B-A650-4A7D-8C3B-F88D68B9A5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CF09BDD-0CDF-4A78-A85A-0BA1765942A4}">
  <ds:schemaRefs>
    <ds:schemaRef ds:uri="http://purl.org/dc/elements/1.1/"/>
    <ds:schemaRef ds:uri="71c5aaf6-e6ce-465b-b873-5148d2a4c105"/>
    <ds:schemaRef ds:uri="http://schemas.microsoft.com/office/infopath/2007/PartnerControls"/>
    <ds:schemaRef ds:uri="http://purl.org/dc/terms/"/>
    <ds:schemaRef ds:uri="687e87d0-d0a8-4c48-8f94-14f0c67212c5"/>
    <ds:schemaRef ds:uri="http://schemas.openxmlformats.org/package/2006/metadata/core-properties"/>
    <ds:schemaRef ds:uri="http://schemas.microsoft.com/office/2006/documentManagement/types"/>
    <ds:schemaRef ds:uri="b4d06219-a142-4c5f-be55-53f74cb980c7"/>
    <ds:schemaRef ds:uri="http://schemas.microsoft.com/office/2006/metadata/properties"/>
    <ds:schemaRef ds:uri="http://www.w3.org/XML/1998/namespace"/>
    <ds:schemaRef ds:uri="http://purl.org/dc/dcmitype/"/>
  </ds:schemaRefs>
</ds:datastoreItem>
</file>

<file path=customXml/itemProps4.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5.xml><?xml version="1.0" encoding="utf-8"?>
<ds:datastoreItem xmlns:ds="http://schemas.openxmlformats.org/officeDocument/2006/customXml" ds:itemID="{116091CC-27BD-4095-8EA0-031398F32C0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27638</TotalTime>
  <Words>1320</Words>
  <Application>Microsoft Office PowerPoint</Application>
  <PresentationFormat>On-screen Show (4:3)</PresentationFormat>
  <Paragraphs>97</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Segoe UI</vt:lpstr>
      <vt:lpstr>Times New Roman</vt:lpstr>
      <vt:lpstr>Office Theme</vt:lpstr>
      <vt:lpstr>     SA5#129e  E-Meeting Process     </vt:lpstr>
      <vt:lpstr>Scope &amp; Objective (1)</vt:lpstr>
      <vt:lpstr>Scope &amp; Objective (2)</vt:lpstr>
      <vt:lpstr>SA5  Timelines (1)</vt:lpstr>
      <vt:lpstr>OAM and CH Timelines (2)</vt:lpstr>
      <vt:lpstr>Process (1)</vt:lpstr>
      <vt:lpstr>Process (2)</vt:lpstr>
      <vt:lpstr>Process (3)</vt:lpstr>
      <vt:lpstr>Process (4)</vt:lpstr>
      <vt:lpstr>CH Process (1)</vt:lpstr>
      <vt:lpstr>OAM Process (1)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Nokia - mga</cp:lastModifiedBy>
  <cp:revision>1018</cp:revision>
  <dcterms:created xsi:type="dcterms:W3CDTF">2008-08-30T09:32:10Z</dcterms:created>
  <dcterms:modified xsi:type="dcterms:W3CDTF">2020-02-14T13:51:06Z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(3)yTpOoIvlJILL481MBlQC0zUJENk8juYUriFIEri5S+0N1f/xJQZ6rgTWioXomnIzgjNPo6Lr
U3hj0wGk5Uck5jU+VTJXGoDOParM5hlbeyW7zivhOLB4eyaNiJwa8rF1yM3gjd0BA3pXmO3A
GTgWz5+6A4dhJr7L7DpTKMwV8yWapLMgolk2UcKIQVjX1F2J4+5CGaGgQJpp6gzxqFza1ygA
Pco4+gYL3U61EqcwsP</vt:lpwstr>
  </property>
  <property fmtid="{D5CDD505-2E9C-101B-9397-08002B2CF9AE}" pid="4" name="_2015_ms_pID_7253431">
    <vt:lpwstr>Kad0u/9X7CcviO350rXdakybJ72pi7bI+Qjh9KxuLu4UFzNGGKh8VM
JNQd5P3KdI6Iq0LTL5pRKk3NWmJk5t5Yenkungx7kprS3vncbLaKJ0x2yw6W/hS7iFN30jxE
xrfJQaNrllx8vsGk22ISqxksksBI8cekyElBVyOrlZoXpOQ/YvSPHX2RSPGza9LM/1g6FMGi
wXtTgAjMGle/0ZgAActzNUbGWr+9q8D8+/tJ</vt:lpwstr>
  </property>
  <property fmtid="{D5CDD505-2E9C-101B-9397-08002B2CF9AE}" pid="5" name="_2015_ms_pID_7253432">
    <vt:lpwstr>TA==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